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8" r:id="rId7"/>
    <p:sldId id="269" r:id="rId8"/>
    <p:sldId id="271" r:id="rId9"/>
    <p:sldId id="273" r:id="rId10"/>
    <p:sldId id="272" r:id="rId11"/>
    <p:sldId id="260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9EDCB-A586-434C-A0DD-691887A14F38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E99B2-A429-474A-95A4-255327C0C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here is the convex shape</a:t>
            </a:r>
            <a:r>
              <a:rPr lang="en-US" baseline="0" dirty="0" smtClean="0"/>
              <a:t> of the curve. Getting 100% precision incurs 100% cost, but getting 80% precision incurs way less than 80% of 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E99B2-A429-474A-95A4-255327C0C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point as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E99B2-A429-474A-95A4-255327C0C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5/22/15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Manas Joglekar</a:t>
            </a:r>
          </a:p>
          <a:p>
            <a:r>
              <a:rPr lang="en-US" sz="1900" dirty="0" smtClean="0"/>
              <a:t>Hector Garcia-Molina</a:t>
            </a:r>
          </a:p>
          <a:p>
            <a:r>
              <a:rPr lang="en-US" sz="1900" dirty="0" err="1" smtClean="0"/>
              <a:t>Aditya</a:t>
            </a:r>
            <a:r>
              <a:rPr lang="en-US" sz="1900" dirty="0" smtClean="0"/>
              <a:t> </a:t>
            </a:r>
            <a:r>
              <a:rPr lang="en-US" sz="1900" dirty="0" err="1" smtClean="0"/>
              <a:t>Parameswaran</a:t>
            </a:r>
            <a:endParaRPr lang="en-US" sz="1900" dirty="0" smtClean="0"/>
          </a:p>
          <a:p>
            <a:r>
              <a:rPr lang="en-US" sz="1900" dirty="0" smtClean="0"/>
              <a:t>Christopher re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Correlations for Expensive Predicate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5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Selectivities</a:t>
            </a:r>
            <a:r>
              <a:rPr lang="en-US" dirty="0" smtClean="0"/>
              <a:t> Unknown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Use small sample set to try columns, and choose best column to form groups</a:t>
            </a:r>
          </a:p>
          <a:p>
            <a:pPr lvl="1"/>
            <a:r>
              <a:rPr lang="en-US" dirty="0" smtClean="0"/>
              <a:t>Sample from groups to estimate </a:t>
            </a:r>
            <a:r>
              <a:rPr lang="en-US" dirty="0" err="1" smtClean="0"/>
              <a:t>selectivities</a:t>
            </a:r>
            <a:endParaRPr lang="en-US" dirty="0" smtClean="0"/>
          </a:p>
          <a:p>
            <a:pPr lvl="1"/>
            <a:r>
              <a:rPr lang="en-US" dirty="0" smtClean="0"/>
              <a:t>Use estimates to decide what to retrieve/evaluate</a:t>
            </a:r>
          </a:p>
          <a:p>
            <a:r>
              <a:rPr lang="en-US" dirty="0" smtClean="0"/>
              <a:t>How much to sample? </a:t>
            </a:r>
          </a:p>
          <a:p>
            <a:pPr lvl="1"/>
            <a:r>
              <a:rPr lang="en-US" i="1" dirty="0" err="1" smtClean="0"/>
              <a:t>num</a:t>
            </a:r>
            <a:r>
              <a:rPr lang="en-US" dirty="0" smtClean="0"/>
              <a:t> x t</a:t>
            </a:r>
            <a:r>
              <a:rPr lang="en-US" baseline="-25000" dirty="0" smtClean="0"/>
              <a:t>a</a:t>
            </a:r>
            <a:r>
              <a:rPr lang="en-US" dirty="0" smtClean="0"/>
              <a:t> x n</a:t>
            </a:r>
            <a:r>
              <a:rPr lang="en-US" baseline="30000" dirty="0" smtClean="0"/>
              <a:t>-1/3</a:t>
            </a:r>
            <a:r>
              <a:rPr lang="en-US" sz="2000" dirty="0" smtClean="0"/>
              <a:t>, where t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is number of tuples in a group, n is total number of tuples, </a:t>
            </a:r>
            <a:r>
              <a:rPr lang="en-US" sz="2000" i="1" dirty="0" err="1" smtClean="0"/>
              <a:t>num</a:t>
            </a:r>
            <a:r>
              <a:rPr lang="en-US" sz="2000" dirty="0" smtClean="0"/>
              <a:t> is a chosen parameter. </a:t>
            </a:r>
          </a:p>
          <a:p>
            <a:pPr lvl="1"/>
            <a:r>
              <a:rPr lang="en-US" sz="2000" dirty="0" smtClean="0"/>
              <a:t>Empirically,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 </a:t>
            </a:r>
            <a:r>
              <a:rPr lang="en-US" sz="2000" dirty="0" smtClean="0"/>
              <a:t>in [2.5, 4.5] does well on all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Lending Club, Prosper</a:t>
            </a:r>
          </a:p>
          <a:p>
            <a:pPr lvl="1"/>
            <a:r>
              <a:rPr lang="en-US" dirty="0" smtClean="0"/>
              <a:t>Census, Marketing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err="1" smtClean="0"/>
              <a:t>IntelSample</a:t>
            </a:r>
            <a:endParaRPr lang="en-US" dirty="0" smtClean="0"/>
          </a:p>
          <a:p>
            <a:pPr lvl="1"/>
            <a:r>
              <a:rPr lang="en-US" dirty="0" err="1" smtClean="0"/>
              <a:t>BiGreedy</a:t>
            </a:r>
            <a:r>
              <a:rPr lang="en-US" dirty="0" smtClean="0"/>
              <a:t> (Optimal)</a:t>
            </a:r>
          </a:p>
          <a:p>
            <a:pPr lvl="1"/>
            <a:r>
              <a:rPr lang="en-US" dirty="0" smtClean="0"/>
              <a:t>Semi-supervised Learning</a:t>
            </a:r>
          </a:p>
          <a:p>
            <a:pPr lvl="1"/>
            <a:r>
              <a:rPr lang="en-US" dirty="0" smtClean="0"/>
              <a:t>Naive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Baselines</a:t>
            </a:r>
            <a:endParaRPr lang="en-US" dirty="0"/>
          </a:p>
        </p:txBody>
      </p:sp>
      <p:pic>
        <p:nvPicPr>
          <p:cNvPr id="4" name="Content Placeholder 3" descr="performanceComparisonBasic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" b="5200"/>
          <a:stretch/>
        </p:blipFill>
        <p:spPr>
          <a:xfrm>
            <a:off x="301752" y="1524000"/>
            <a:ext cx="8503920" cy="5042942"/>
          </a:xfrm>
        </p:spPr>
      </p:pic>
    </p:spTree>
    <p:extLst>
      <p:ext uri="{BB962C8B-B14F-4D97-AF65-F5344CB8AC3E}">
        <p14:creationId xmlns:p14="http://schemas.microsoft.com/office/powerpoint/2010/main" val="55938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Machine Learning</a:t>
            </a:r>
            <a:endParaRPr lang="en-US" dirty="0"/>
          </a:p>
        </p:txBody>
      </p:sp>
      <p:pic>
        <p:nvPicPr>
          <p:cNvPr id="4" name="Content Placeholder 3" descr="performanceComparisonM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2" t="-7696" r="2467" b="6352"/>
          <a:stretch/>
        </p:blipFill>
        <p:spPr>
          <a:xfrm>
            <a:off x="186540" y="1136315"/>
            <a:ext cx="8649612" cy="5307264"/>
          </a:xfrm>
        </p:spPr>
      </p:pic>
    </p:spTree>
    <p:extLst>
      <p:ext uri="{BB962C8B-B14F-4D97-AF65-F5344CB8AC3E}">
        <p14:creationId xmlns:p14="http://schemas.microsoft.com/office/powerpoint/2010/main" val="329091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vs. Precision Constraint</a:t>
            </a:r>
            <a:endParaRPr lang="en-US" dirty="0"/>
          </a:p>
        </p:txBody>
      </p:sp>
      <p:pic>
        <p:nvPicPr>
          <p:cNvPr id="4" name="Content Placeholder 3" descr="sample_eval_cost_alpha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4" b="806"/>
          <a:stretch/>
        </p:blipFill>
        <p:spPr>
          <a:xfrm>
            <a:off x="301752" y="1430421"/>
            <a:ext cx="8503920" cy="5093367"/>
          </a:xfrm>
        </p:spPr>
      </p:pic>
    </p:spTree>
    <p:extLst>
      <p:ext uri="{BB962C8B-B14F-4D97-AF65-F5344CB8AC3E}">
        <p14:creationId xmlns:p14="http://schemas.microsoft.com/office/powerpoint/2010/main" val="314083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vs. Recall Constraint</a:t>
            </a:r>
            <a:endParaRPr lang="en-US" dirty="0"/>
          </a:p>
        </p:txBody>
      </p:sp>
      <p:pic>
        <p:nvPicPr>
          <p:cNvPr id="4" name="Content Placeholder 3" descr="sample_eval_cost_beta.pd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r="358" b="442"/>
          <a:stretch/>
        </p:blipFill>
        <p:spPr>
          <a:xfrm>
            <a:off x="301753" y="1521189"/>
            <a:ext cx="8534400" cy="5002599"/>
          </a:xfrm>
        </p:spPr>
      </p:pic>
    </p:spTree>
    <p:extLst>
      <p:ext uri="{BB962C8B-B14F-4D97-AF65-F5344CB8AC3E}">
        <p14:creationId xmlns:p14="http://schemas.microsoft.com/office/powerpoint/2010/main" val="418168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User-defined functions provide query languages with extra application dependent functionality</a:t>
            </a:r>
          </a:p>
          <a:p>
            <a:r>
              <a:rPr lang="en-US" dirty="0" smtClean="0"/>
              <a:t>Examples of UDFs</a:t>
            </a:r>
          </a:p>
          <a:p>
            <a:pPr lvl="1"/>
            <a:r>
              <a:rPr lang="en-US" dirty="0" smtClean="0"/>
              <a:t>API Calls to remote server</a:t>
            </a:r>
          </a:p>
          <a:p>
            <a:pPr lvl="1"/>
            <a:r>
              <a:rPr lang="en-US" dirty="0" smtClean="0"/>
              <a:t>Crowdsourcing</a:t>
            </a:r>
          </a:p>
          <a:p>
            <a:pPr lvl="1"/>
            <a:r>
              <a:rPr lang="en-US" dirty="0" smtClean="0"/>
              <a:t>Sensor Networks</a:t>
            </a:r>
          </a:p>
          <a:p>
            <a:pPr lvl="1"/>
            <a:r>
              <a:rPr lang="en-US" dirty="0" smtClean="0"/>
              <a:t>Complicated Computations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SELECT * FROM Customers WHERE </a:t>
            </a:r>
            <a:r>
              <a:rPr lang="en-US" dirty="0" err="1" smtClean="0"/>
              <a:t>credit_score</a:t>
            </a:r>
            <a:r>
              <a:rPr lang="en-US" dirty="0" smtClean="0"/>
              <a:t> &gt;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Computational Cost</a:t>
            </a:r>
          </a:p>
          <a:p>
            <a:pPr lvl="1"/>
            <a:r>
              <a:rPr lang="en-US" dirty="0" smtClean="0"/>
              <a:t>Latency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Payment for crowdsourcing workers</a:t>
            </a:r>
          </a:p>
          <a:p>
            <a:pPr lvl="1"/>
            <a:r>
              <a:rPr lang="en-US" dirty="0" smtClean="0"/>
              <a:t>Subscriptions for service/data</a:t>
            </a:r>
          </a:p>
          <a:p>
            <a:r>
              <a:rPr lang="en-US" dirty="0" smtClean="0"/>
              <a:t>Need to minimize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f is a UDF</a:t>
            </a:r>
          </a:p>
          <a:p>
            <a:pPr lvl="1"/>
            <a:r>
              <a:rPr lang="en-US" dirty="0" smtClean="0"/>
              <a:t>Query Q: Select * where f(ID) = T</a:t>
            </a:r>
          </a:p>
          <a:p>
            <a:pPr lvl="1"/>
            <a:r>
              <a:rPr lang="en-US" dirty="0" smtClean="0"/>
              <a:t>Answering Q takes 10 UDF calls</a:t>
            </a:r>
          </a:p>
          <a:p>
            <a:pPr lvl="1"/>
            <a:r>
              <a:rPr lang="en-US" dirty="0" smtClean="0"/>
              <a:t>Approximate answers:</a:t>
            </a:r>
          </a:p>
          <a:p>
            <a:pPr lvl="2"/>
            <a:r>
              <a:rPr lang="en-US" dirty="0" smtClean="0"/>
              <a:t>Say we only need 80% precision, recall</a:t>
            </a:r>
            <a:endParaRPr lang="en-US" dirty="0"/>
          </a:p>
          <a:p>
            <a:pPr lvl="2"/>
            <a:r>
              <a:rPr lang="en-US" dirty="0" smtClean="0"/>
              <a:t>What if we knew P(U|A)? </a:t>
            </a:r>
          </a:p>
          <a:p>
            <a:r>
              <a:rPr lang="en-US" dirty="0" smtClean="0"/>
              <a:t>Groups of Tuples</a:t>
            </a:r>
          </a:p>
          <a:p>
            <a:r>
              <a:rPr lang="en-US" dirty="0" smtClean="0"/>
              <a:t>Discard, Retrieve, Evaluate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05275"/>
              </p:ext>
            </p:extLst>
          </p:nvPr>
        </p:nvGraphicFramePr>
        <p:xfrm>
          <a:off x="6858000" y="1832650"/>
          <a:ext cx="1657683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20"/>
                <a:gridCol w="380801"/>
                <a:gridCol w="7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f(ID)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7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943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943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943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432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8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 (warm-up)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Query Q on table T with expensive Predicate</a:t>
            </a:r>
          </a:p>
          <a:p>
            <a:pPr lvl="1"/>
            <a:r>
              <a:rPr lang="en-US" dirty="0" smtClean="0"/>
              <a:t>Information on groups of tuples in table T</a:t>
            </a:r>
          </a:p>
          <a:p>
            <a:pPr lvl="1"/>
            <a:r>
              <a:rPr lang="en-US" dirty="0" smtClean="0"/>
              <a:t>Constraints: </a:t>
            </a:r>
          </a:p>
          <a:p>
            <a:pPr lvl="2"/>
            <a:r>
              <a:rPr lang="en-US" dirty="0" smtClean="0"/>
              <a:t>Precision α</a:t>
            </a:r>
          </a:p>
          <a:p>
            <a:pPr lvl="2"/>
            <a:r>
              <a:rPr lang="en-US" dirty="0" smtClean="0"/>
              <a:t>Recall β</a:t>
            </a:r>
          </a:p>
          <a:p>
            <a:pPr lvl="1"/>
            <a:r>
              <a:rPr lang="en-US" dirty="0" smtClean="0"/>
              <a:t>Costs:</a:t>
            </a:r>
          </a:p>
          <a:p>
            <a:pPr lvl="2"/>
            <a:r>
              <a:rPr lang="en-US" dirty="0" smtClean="0"/>
              <a:t>Retrieval o</a:t>
            </a:r>
            <a:r>
              <a:rPr lang="en-US" baseline="-25000" dirty="0" smtClean="0"/>
              <a:t>r</a:t>
            </a:r>
          </a:p>
          <a:p>
            <a:pPr lvl="2"/>
            <a:r>
              <a:rPr lang="en-US" dirty="0" smtClean="0"/>
              <a:t>evaluation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r>
              <a:rPr lang="en-US" dirty="0" smtClean="0"/>
              <a:t>Answer query with minimum UDF calls, while achieving precision α, recall β</a:t>
            </a:r>
          </a:p>
        </p:txBody>
      </p:sp>
    </p:spTree>
    <p:extLst>
      <p:ext uri="{BB962C8B-B14F-4D97-AF65-F5344CB8AC3E}">
        <p14:creationId xmlns:p14="http://schemas.microsoft.com/office/powerpoint/2010/main" val="18852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 (warm-up)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b="1" dirty="0" smtClean="0"/>
              <a:t>a</a:t>
            </a:r>
            <a:r>
              <a:rPr lang="en-US" dirty="0" smtClean="0"/>
              <a:t> has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 positive tuples,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a</a:t>
            </a:r>
            <a:r>
              <a:rPr lang="en-US" dirty="0" smtClean="0"/>
              <a:t> negative tuples</a:t>
            </a:r>
          </a:p>
          <a:p>
            <a:r>
              <a:rPr lang="en-US" dirty="0" smtClean="0"/>
              <a:t>For each </a:t>
            </a:r>
            <a:r>
              <a:rPr lang="en-US" b="1" dirty="0" smtClean="0"/>
              <a:t>a</a:t>
            </a:r>
            <a:r>
              <a:rPr lang="en-US" dirty="0" smtClean="0"/>
              <a:t>, choose integers R</a:t>
            </a:r>
            <a:r>
              <a:rPr lang="en-US" baseline="-25000" dirty="0" smtClean="0"/>
              <a:t>a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dirty="0" smtClean="0"/>
              <a:t> such that</a:t>
            </a:r>
          </a:p>
          <a:p>
            <a:pPr lvl="1"/>
            <a:r>
              <a:rPr lang="en-US" dirty="0" smtClean="0"/>
              <a:t>0 &lt;=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dirty="0" smtClean="0"/>
              <a:t> &lt;= R</a:t>
            </a:r>
            <a:r>
              <a:rPr lang="en-US" baseline="-25000" dirty="0" smtClean="0"/>
              <a:t>a</a:t>
            </a:r>
            <a:r>
              <a:rPr lang="en-US" dirty="0" smtClean="0"/>
              <a:t> &lt;= 1</a:t>
            </a:r>
          </a:p>
          <a:p>
            <a:pPr lvl="1"/>
            <a:r>
              <a:rPr lang="en-US" dirty="0" smtClean="0"/>
              <a:t>Recall: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 &gt;= β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lvl="1"/>
            <a:r>
              <a:rPr lang="en-US" dirty="0" smtClean="0"/>
              <a:t>Precision: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 &gt;= α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dirty="0" smtClean="0"/>
              <a:t> R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a</a:t>
            </a:r>
            <a:r>
              <a:rPr lang="en-US" dirty="0" smtClean="0"/>
              <a:t>) –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Minimize: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a</a:t>
            </a:r>
            <a:r>
              <a:rPr lang="en-US" dirty="0" smtClean="0"/>
              <a:t>)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e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NP</a:t>
            </a:r>
            <a:r>
              <a:rPr lang="en-US" dirty="0"/>
              <a:t>-Hard – Reducible from Knapsack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 non-integer R</a:t>
            </a:r>
            <a:r>
              <a:rPr lang="en-US" baseline="-25000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r>
              <a:rPr lang="en-US" dirty="0" smtClean="0"/>
              <a:t>Retrieve with probability R</a:t>
            </a:r>
            <a:r>
              <a:rPr lang="en-US" baseline="-25000" dirty="0" smtClean="0"/>
              <a:t>a</a:t>
            </a:r>
            <a:r>
              <a:rPr lang="en-US" dirty="0" smtClean="0"/>
              <a:t>, evaluate with probability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endParaRPr lang="en-US" dirty="0"/>
          </a:p>
          <a:p>
            <a:r>
              <a:rPr lang="en-US" dirty="0"/>
              <a:t>Satisfy constraints with probability </a:t>
            </a:r>
            <a:r>
              <a:rPr lang="en-US" dirty="0" err="1" smtClean="0"/>
              <a:t>ρ</a:t>
            </a:r>
            <a:endParaRPr lang="en-US" baseline="-25000" dirty="0" smtClean="0"/>
          </a:p>
          <a:p>
            <a:r>
              <a:rPr lang="en-US" dirty="0" smtClean="0"/>
              <a:t>Minimize Expected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Selectivity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group, we have a known selectivity </a:t>
            </a:r>
            <a:r>
              <a:rPr lang="en-US" dirty="0" err="1"/>
              <a:t>s</a:t>
            </a:r>
            <a:r>
              <a:rPr lang="en-US" baseline="-25000" dirty="0" err="1"/>
              <a:t>a</a:t>
            </a:r>
            <a:r>
              <a:rPr lang="en-US" dirty="0"/>
              <a:t> of a tuple in the group satisfying the UDF</a:t>
            </a:r>
          </a:p>
          <a:p>
            <a:r>
              <a:rPr lang="en-US" dirty="0" err="1" smtClean="0"/>
              <a:t>BiGreedy</a:t>
            </a:r>
            <a:r>
              <a:rPr lang="en-US" dirty="0" smtClean="0"/>
              <a:t> Solution:</a:t>
            </a:r>
          </a:p>
          <a:p>
            <a:pPr lvl="1"/>
            <a:r>
              <a:rPr lang="en-US" dirty="0" smtClean="0"/>
              <a:t>Sort groups by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lvl="1"/>
            <a:r>
              <a:rPr lang="en-US" dirty="0" smtClean="0"/>
              <a:t>Retrieve greedily till recall is satisfied</a:t>
            </a:r>
          </a:p>
          <a:p>
            <a:pPr lvl="1"/>
            <a:r>
              <a:rPr lang="en-US" dirty="0" smtClean="0"/>
              <a:t>Evaluate in reverse order till precision constraint is satisfied</a:t>
            </a:r>
          </a:p>
          <a:p>
            <a:r>
              <a:rPr lang="en-US" dirty="0" smtClean="0"/>
              <a:t>Unrealistic Assumption!</a:t>
            </a:r>
          </a:p>
          <a:p>
            <a:r>
              <a:rPr lang="en-US" dirty="0" smtClean="0"/>
              <a:t>Need to estimate </a:t>
            </a:r>
            <a:r>
              <a:rPr lang="en-US" dirty="0" err="1" smtClean="0"/>
              <a:t>selectivities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</a:t>
            </a:r>
            <a:r>
              <a:rPr lang="en-US" dirty="0" err="1" smtClean="0"/>
              <a:t>Selectivities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Selectivity of group a is randomly chosen with expectation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</a:t>
            </a:r>
            <a:r>
              <a:rPr lang="en-US" dirty="0" smtClean="0"/>
              <a:t>, variance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err="1" smtClean="0"/>
              <a:t>.</a:t>
            </a:r>
            <a:endParaRPr lang="en-US" dirty="0" smtClean="0"/>
          </a:p>
          <a:p>
            <a:r>
              <a:rPr lang="en-US" dirty="0" smtClean="0"/>
              <a:t>Two cases :</a:t>
            </a:r>
          </a:p>
          <a:p>
            <a:pPr lvl="1"/>
            <a:r>
              <a:rPr lang="en-US" dirty="0" err="1" smtClean="0"/>
              <a:t>Selectivities</a:t>
            </a:r>
            <a:r>
              <a:rPr lang="en-US" dirty="0" smtClean="0"/>
              <a:t> independent for different </a:t>
            </a:r>
            <a:r>
              <a:rPr lang="en-US" b="1" dirty="0" smtClean="0"/>
              <a:t>a</a:t>
            </a:r>
            <a:r>
              <a:rPr lang="en-US" dirty="0" smtClean="0"/>
              <a:t>’s.</a:t>
            </a:r>
          </a:p>
          <a:p>
            <a:pPr lvl="1"/>
            <a:r>
              <a:rPr lang="en-US" dirty="0" smtClean="0"/>
              <a:t>Selectivity dependence unknown</a:t>
            </a:r>
          </a:p>
          <a:p>
            <a:r>
              <a:rPr lang="en-US" dirty="0" smtClean="0"/>
              <a:t>Convex program for both (details in paper)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6016</TotalTime>
  <Words>583</Words>
  <Application>Microsoft Macintosh PowerPoint</Application>
  <PresentationFormat>On-screen Show (4:3)</PresentationFormat>
  <Paragraphs>128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Exploiting Correlations for Expensive Predicate Evaluation</vt:lpstr>
      <vt:lpstr>User-Defined Functions</vt:lpstr>
      <vt:lpstr>UDF Properties</vt:lpstr>
      <vt:lpstr>Using Correlations</vt:lpstr>
      <vt:lpstr>Our Problem (warm-up)</vt:lpstr>
      <vt:lpstr>Our Problem (warm-up)</vt:lpstr>
      <vt:lpstr>Probabilistic Version</vt:lpstr>
      <vt:lpstr>Perfect Selectivity Information</vt:lpstr>
      <vt:lpstr>Estimated Selectivities</vt:lpstr>
      <vt:lpstr>Selectivities Unknown</vt:lpstr>
      <vt:lpstr>Experiments</vt:lpstr>
      <vt:lpstr>Comparison to Baselines</vt:lpstr>
      <vt:lpstr>Comparison to Machine Learning</vt:lpstr>
      <vt:lpstr>Cost vs. Precision Constraint</vt:lpstr>
      <vt:lpstr>Cost vs. Recall Constraint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Correlations for Expensive Predicate Evaluation</dc:title>
  <dc:creator>Manas Joglekar</dc:creator>
  <cp:lastModifiedBy>Manas Joglekar</cp:lastModifiedBy>
  <cp:revision>70</cp:revision>
  <dcterms:created xsi:type="dcterms:W3CDTF">2015-05-22T20:57:16Z</dcterms:created>
  <dcterms:modified xsi:type="dcterms:W3CDTF">2015-05-27T01:13:30Z</dcterms:modified>
</cp:coreProperties>
</file>