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3" r:id="rId5"/>
    <p:sldId id="259" r:id="rId6"/>
    <p:sldId id="268" r:id="rId7"/>
    <p:sldId id="269" r:id="rId8"/>
    <p:sldId id="271" r:id="rId9"/>
    <p:sldId id="273" r:id="rId10"/>
    <p:sldId id="272" r:id="rId11"/>
    <p:sldId id="275" r:id="rId12"/>
    <p:sldId id="260" r:id="rId13"/>
    <p:sldId id="264" r:id="rId14"/>
    <p:sldId id="265" r:id="rId15"/>
    <p:sldId id="274"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9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9EDCB-A586-434C-A0DD-691887A14F38}" type="datetimeFigureOut">
              <a:rPr lang="en-US" smtClean="0"/>
              <a:t>5/25/15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E99B2-A429-474A-95A4-255327C0CDE2}" type="slidenum">
              <a:rPr lang="en-US" smtClean="0"/>
              <a:t>‹#›</a:t>
            </a:fld>
            <a:endParaRPr lang="en-US"/>
          </a:p>
        </p:txBody>
      </p:sp>
    </p:spTree>
    <p:extLst>
      <p:ext uri="{BB962C8B-B14F-4D97-AF65-F5344CB8AC3E}">
        <p14:creationId xmlns:p14="http://schemas.microsoft.com/office/powerpoint/2010/main" val="29545040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knew P(U|A).we could</a:t>
            </a:r>
            <a:r>
              <a:rPr lang="en-US" baseline="0" dirty="0" smtClean="0"/>
              <a:t> only return values with A=a_1, without needing further UDF evaluations. </a:t>
            </a:r>
          </a:p>
          <a:p>
            <a:endParaRPr lang="en-US" baseline="0" dirty="0" smtClean="0"/>
          </a:p>
          <a:p>
            <a:r>
              <a:rPr lang="en-US" baseline="0" dirty="0" smtClean="0"/>
              <a:t>Explain terminology</a:t>
            </a:r>
          </a:p>
          <a:p>
            <a:r>
              <a:rPr lang="en-US" baseline="0" dirty="0" smtClean="0"/>
              <a:t>For each attribute, say A, we divide tuples intro </a:t>
            </a:r>
            <a:r>
              <a:rPr lang="en-US" i="1" baseline="0" dirty="0" smtClean="0"/>
              <a:t>groups</a:t>
            </a:r>
            <a:r>
              <a:rPr lang="en-US" baseline="0" dirty="0" smtClean="0"/>
              <a:t>, based on that attribute’s value. Then for each group, we will decide whether to retrieve and/or evaluate its tuples.</a:t>
            </a:r>
          </a:p>
          <a:p>
            <a:r>
              <a:rPr lang="en-US" baseline="0" dirty="0" smtClean="0"/>
              <a:t>discard = assume its false</a:t>
            </a:r>
          </a:p>
          <a:p>
            <a:r>
              <a:rPr lang="en-US" baseline="0" dirty="0" err="1" smtClean="0"/>
              <a:t>retrieve+evaluate</a:t>
            </a:r>
            <a:r>
              <a:rPr lang="en-US" baseline="0" dirty="0" smtClean="0"/>
              <a:t> = actually evaluate the UDF</a:t>
            </a:r>
          </a:p>
          <a:p>
            <a:r>
              <a:rPr lang="en-US" baseline="0" dirty="0" smtClean="0"/>
              <a:t>retrieve = assume its true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4</a:t>
            </a:fld>
            <a:endParaRPr lang="en-US"/>
          </a:p>
        </p:txBody>
      </p:sp>
    </p:spTree>
    <p:extLst>
      <p:ext uri="{BB962C8B-B14F-4D97-AF65-F5344CB8AC3E}">
        <p14:creationId xmlns:p14="http://schemas.microsoft.com/office/powerpoint/2010/main" val="780965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a:t>
            </a:r>
            <a:r>
              <a:rPr lang="en-US" dirty="0" err="1" smtClean="0"/>
              <a:t>IntelSample</a:t>
            </a:r>
            <a:r>
              <a:rPr lang="en-US" baseline="0" dirty="0" smtClean="0"/>
              <a:t> with </a:t>
            </a:r>
            <a:r>
              <a:rPr lang="en-US" baseline="0" dirty="0" err="1" smtClean="0"/>
              <a:t>BiGreedy</a:t>
            </a:r>
            <a:r>
              <a:rPr lang="en-US" baseline="0" dirty="0" smtClean="0"/>
              <a:t> (Optimal) and Naïve. We are fairly close to the optimal, and way better than Naïve. The maximum saving we get is ~80% on the LC dataset.</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13</a:t>
            </a:fld>
            <a:endParaRPr lang="en-US"/>
          </a:p>
        </p:txBody>
      </p:sp>
    </p:spTree>
    <p:extLst>
      <p:ext uri="{BB962C8B-B14F-4D97-AF65-F5344CB8AC3E}">
        <p14:creationId xmlns:p14="http://schemas.microsoft.com/office/powerpoint/2010/main" val="2359977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Intel-Sample</a:t>
            </a:r>
            <a:r>
              <a:rPr lang="en-US" baseline="0" dirty="0" smtClean="0"/>
              <a:t> to semi-supervised learning </a:t>
            </a:r>
            <a:r>
              <a:rPr lang="en-US" baseline="0" dirty="0" err="1" smtClean="0"/>
              <a:t>algos</a:t>
            </a:r>
            <a:r>
              <a:rPr lang="en-US" baseline="0" dirty="0" smtClean="0"/>
              <a:t>. We are better than both of them. On LC, we do over 2x better than either of the baselines.</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14</a:t>
            </a:fld>
            <a:endParaRPr lang="en-US"/>
          </a:p>
        </p:txBody>
      </p:sp>
    </p:spTree>
    <p:extLst>
      <p:ext uri="{BB962C8B-B14F-4D97-AF65-F5344CB8AC3E}">
        <p14:creationId xmlns:p14="http://schemas.microsoft.com/office/powerpoint/2010/main" val="1749113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cost vs. the </a:t>
            </a:r>
            <a:r>
              <a:rPr lang="en-US" dirty="0" err="1" smtClean="0"/>
              <a:t>num</a:t>
            </a:r>
            <a:r>
              <a:rPr lang="en-US" dirty="0" smtClean="0"/>
              <a:t> parameter (used to decide how much to sample). It uses logistic regression to create a virtual</a:t>
            </a:r>
            <a:r>
              <a:rPr lang="en-US" baseline="0" dirty="0" smtClean="0"/>
              <a:t> column (like described in an earlier slide).</a:t>
            </a:r>
          </a:p>
          <a:p>
            <a:r>
              <a:rPr lang="en-US" baseline="0" dirty="0" smtClean="0"/>
              <a:t>So this shows two things :</a:t>
            </a:r>
          </a:p>
          <a:p>
            <a:pPr marL="228600" indent="-228600">
              <a:buAutoNum type="arabicParenR"/>
            </a:pPr>
            <a:r>
              <a:rPr lang="en-US" baseline="0" dirty="0" smtClean="0"/>
              <a:t>The combined method gives significant savings</a:t>
            </a:r>
          </a:p>
          <a:p>
            <a:pPr marL="228600" indent="-228600">
              <a:buAutoNum type="arabicParenR"/>
            </a:pPr>
            <a:r>
              <a:rPr lang="en-US" dirty="0" smtClean="0"/>
              <a:t>The</a:t>
            </a:r>
            <a:r>
              <a:rPr lang="en-US" baseline="0" dirty="0" smtClean="0"/>
              <a:t> optimal value of ‘</a:t>
            </a:r>
            <a:r>
              <a:rPr lang="en-US" baseline="0" dirty="0" err="1" smtClean="0"/>
              <a:t>num</a:t>
            </a:r>
            <a:r>
              <a:rPr lang="en-US" baseline="0" dirty="0" smtClean="0"/>
              <a:t>’ is similar for different datasets. In contrast, if we plotted total number of sampled tuples vs. cost, that graph would have minima at different points for different datasets.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15</a:t>
            </a:fld>
            <a:endParaRPr lang="en-US"/>
          </a:p>
        </p:txBody>
      </p:sp>
    </p:spTree>
    <p:extLst>
      <p:ext uri="{BB962C8B-B14F-4D97-AF65-F5344CB8AC3E}">
        <p14:creationId xmlns:p14="http://schemas.microsoft.com/office/powerpoint/2010/main" val="3279600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Plotting cost vs. precision constraint \alpha.</a:t>
            </a:r>
            <a:r>
              <a:rPr lang="en-US" baseline="0" dirty="0" smtClean="0"/>
              <a:t> </a:t>
            </a:r>
            <a:endParaRPr lang="en-US" dirty="0" smtClean="0"/>
          </a:p>
          <a:p>
            <a:r>
              <a:rPr lang="en-US" dirty="0" smtClean="0"/>
              <a:t>Key point here is the convex shape</a:t>
            </a:r>
            <a:r>
              <a:rPr lang="en-US" baseline="0" dirty="0" smtClean="0"/>
              <a:t> of the curve. Getting 100% precision incurs 100% cost, but getting 80% precision incurs way less than 80% of the cost. This is why we do significantly better than the Naïve </a:t>
            </a:r>
            <a:r>
              <a:rPr lang="en-US" baseline="0" dirty="0" err="1" smtClean="0"/>
              <a:t>algo</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16</a:t>
            </a:fld>
            <a:endParaRPr lang="en-US"/>
          </a:p>
        </p:txBody>
      </p:sp>
    </p:spTree>
    <p:extLst>
      <p:ext uri="{BB962C8B-B14F-4D97-AF65-F5344CB8AC3E}">
        <p14:creationId xmlns:p14="http://schemas.microsoft.com/office/powerpoint/2010/main" val="917538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point as before. This time plotting </a:t>
            </a:r>
            <a:r>
              <a:rPr lang="en-US" dirty="0" err="1" smtClean="0"/>
              <a:t>vs</a:t>
            </a:r>
            <a:r>
              <a:rPr lang="en-US" dirty="0" smtClean="0"/>
              <a:t> recall constraint \beta.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17</a:t>
            </a:fld>
            <a:endParaRPr lang="en-US"/>
          </a:p>
        </p:txBody>
      </p:sp>
    </p:spTree>
    <p:extLst>
      <p:ext uri="{BB962C8B-B14F-4D97-AF65-F5344CB8AC3E}">
        <p14:creationId xmlns:p14="http://schemas.microsoft.com/office/powerpoint/2010/main" val="167945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Informal description of problem, formalized in the</a:t>
            </a:r>
            <a:r>
              <a:rPr lang="en-US" baseline="0" dirty="0" smtClean="0"/>
              <a:t> next slide.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5</a:t>
            </a:fld>
            <a:endParaRPr lang="en-US"/>
          </a:p>
        </p:txBody>
      </p:sp>
    </p:spTree>
    <p:extLst>
      <p:ext uri="{BB962C8B-B14F-4D97-AF65-F5344CB8AC3E}">
        <p14:creationId xmlns:p14="http://schemas.microsoft.com/office/powerpoint/2010/main" val="6313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a:t>
            </a:r>
            <a:r>
              <a:rPr lang="en-US" dirty="0" err="1" smtClean="0"/>
              <a:t>C_a</a:t>
            </a:r>
            <a:r>
              <a:rPr lang="en-US" dirty="0" smtClean="0"/>
              <a:t>,</a:t>
            </a:r>
            <a:r>
              <a:rPr lang="en-US" baseline="0" dirty="0" smtClean="0"/>
              <a:t> </a:t>
            </a:r>
            <a:r>
              <a:rPr lang="en-US" baseline="0" dirty="0" err="1" smtClean="0"/>
              <a:t>W_a</a:t>
            </a:r>
            <a:r>
              <a:rPr lang="en-US" baseline="0" dirty="0" smtClean="0"/>
              <a:t> values, the problem is to determine </a:t>
            </a:r>
            <a:r>
              <a:rPr lang="en-US" baseline="0" dirty="0" err="1" smtClean="0"/>
              <a:t>E_a</a:t>
            </a:r>
            <a:r>
              <a:rPr lang="en-US" baseline="0" dirty="0" smtClean="0"/>
              <a:t> and </a:t>
            </a:r>
            <a:r>
              <a:rPr lang="en-US" baseline="0" dirty="0" err="1" smtClean="0"/>
              <a:t>R_a</a:t>
            </a:r>
            <a:r>
              <a:rPr lang="en-US" baseline="0" dirty="0" smtClean="0"/>
              <a:t> (decisions on whether to evaluate/retrieve) optimally.</a:t>
            </a:r>
          </a:p>
          <a:p>
            <a:endParaRPr lang="en-US" baseline="0" dirty="0" smtClean="0"/>
          </a:p>
          <a:p>
            <a:r>
              <a:rPr lang="en-US" baseline="0" dirty="0" err="1" smtClean="0"/>
              <a:t>E_a</a:t>
            </a:r>
            <a:r>
              <a:rPr lang="en-US" baseline="0" dirty="0" smtClean="0"/>
              <a:t> = 1 means evaluate tuples from this group</a:t>
            </a:r>
          </a:p>
          <a:p>
            <a:r>
              <a:rPr lang="en-US" baseline="0" dirty="0" err="1" smtClean="0"/>
              <a:t>R_a</a:t>
            </a:r>
            <a:r>
              <a:rPr lang="en-US" baseline="0" dirty="0" smtClean="0"/>
              <a:t> = 1 means retrieve tuples for this group</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6</a:t>
            </a:fld>
            <a:endParaRPr lang="en-US"/>
          </a:p>
        </p:txBody>
      </p:sp>
    </p:spTree>
    <p:extLst>
      <p:ext uri="{BB962C8B-B14F-4D97-AF65-F5344CB8AC3E}">
        <p14:creationId xmlns:p14="http://schemas.microsoft.com/office/powerpoint/2010/main" val="67331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a:t>
            </a:r>
            <a:r>
              <a:rPr lang="en-US" baseline="0" dirty="0" smtClean="0"/>
              <a:t> version is NP-hard, so we relax the integer program, and give it a probabilistic interpretation.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7</a:t>
            </a:fld>
            <a:endParaRPr lang="en-US"/>
          </a:p>
        </p:txBody>
      </p:sp>
    </p:spTree>
    <p:extLst>
      <p:ext uri="{BB962C8B-B14F-4D97-AF65-F5344CB8AC3E}">
        <p14:creationId xmlns:p14="http://schemas.microsoft.com/office/powerpoint/2010/main" val="274013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case where we know the exact </a:t>
            </a:r>
            <a:r>
              <a:rPr lang="en-US" i="1" dirty="0" smtClean="0"/>
              <a:t>probability</a:t>
            </a:r>
            <a:r>
              <a:rPr lang="en-US" dirty="0" smtClean="0"/>
              <a:t> of a tuple satisfying</a:t>
            </a:r>
            <a:r>
              <a:rPr lang="en-US" baseline="0" dirty="0" smtClean="0"/>
              <a:t> the UDF, which we call selectivity </a:t>
            </a:r>
            <a:r>
              <a:rPr lang="en-US" baseline="0" dirty="0" err="1" smtClean="0"/>
              <a:t>s</a:t>
            </a:r>
            <a:r>
              <a:rPr lang="en-US" baseline="-25000" dirty="0" err="1" smtClean="0"/>
              <a:t>a</a:t>
            </a:r>
            <a:endParaRPr lang="en-US" baseline="-25000" dirty="0" smtClean="0"/>
          </a:p>
          <a:p>
            <a:r>
              <a:rPr lang="en-US" baseline="0" dirty="0" smtClean="0"/>
              <a:t>This case has a simple solution, 1) First retrieve tuples greedily (descending order by </a:t>
            </a:r>
            <a:r>
              <a:rPr lang="en-US" baseline="0" dirty="0" err="1" smtClean="0"/>
              <a:t>s</a:t>
            </a:r>
            <a:r>
              <a:rPr lang="en-US" baseline="-25000" dirty="0" err="1" smtClean="0"/>
              <a:t>a</a:t>
            </a:r>
            <a:r>
              <a:rPr lang="en-US" baseline="0" dirty="0" smtClean="0"/>
              <a:t>) until recall constraint is satisfied with probability \rho </a:t>
            </a:r>
          </a:p>
          <a:p>
            <a:r>
              <a:rPr lang="en-US" baseline="0" dirty="0" smtClean="0"/>
              <a:t>2) Then evaluate retrieved tuples in reverse greedy order (lowest </a:t>
            </a:r>
            <a:r>
              <a:rPr lang="en-US" baseline="0" dirty="0" err="1" smtClean="0"/>
              <a:t>s</a:t>
            </a:r>
            <a:r>
              <a:rPr lang="en-US" baseline="-25000" dirty="0" err="1" smtClean="0"/>
              <a:t>a</a:t>
            </a:r>
            <a:r>
              <a:rPr lang="en-US" baseline="0" dirty="0" smtClean="0"/>
              <a:t> first) till precision constraint is satisfied with probability \rho.</a:t>
            </a:r>
            <a:endParaRPr lang="en-US" baseline="0" dirty="0"/>
          </a:p>
        </p:txBody>
      </p:sp>
      <p:sp>
        <p:nvSpPr>
          <p:cNvPr id="4" name="Slide Number Placeholder 3"/>
          <p:cNvSpPr>
            <a:spLocks noGrp="1"/>
          </p:cNvSpPr>
          <p:nvPr>
            <p:ph type="sldNum" sz="quarter" idx="10"/>
          </p:nvPr>
        </p:nvSpPr>
        <p:spPr/>
        <p:txBody>
          <a:bodyPr/>
          <a:lstStyle/>
          <a:p>
            <a:fld id="{E2BE99B2-A429-474A-95A4-255327C0CDE2}" type="slidenum">
              <a:rPr lang="en-US" smtClean="0"/>
              <a:t>8</a:t>
            </a:fld>
            <a:endParaRPr lang="en-US"/>
          </a:p>
        </p:txBody>
      </p:sp>
    </p:spTree>
    <p:extLst>
      <p:ext uri="{BB962C8B-B14F-4D97-AF65-F5344CB8AC3E}">
        <p14:creationId xmlns:p14="http://schemas.microsoft.com/office/powerpoint/2010/main" val="1720269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reality, we can’t know selectivity exactly.</a:t>
            </a:r>
            <a:r>
              <a:rPr lang="en-US" baseline="0" dirty="0" smtClean="0"/>
              <a:t> We can estimate it by sampling tuples, in which case we’ll get a mean </a:t>
            </a:r>
            <a:r>
              <a:rPr lang="en-US" baseline="0" dirty="0" err="1" smtClean="0"/>
              <a:t>s</a:t>
            </a:r>
            <a:r>
              <a:rPr lang="en-US" baseline="-25000" dirty="0" err="1" smtClean="0"/>
              <a:t>a</a:t>
            </a:r>
            <a:r>
              <a:rPr lang="en-US" baseline="0" dirty="0" smtClean="0"/>
              <a:t> and variance </a:t>
            </a:r>
            <a:r>
              <a:rPr lang="en-US" baseline="0" dirty="0" err="1" smtClean="0"/>
              <a:t>v</a:t>
            </a:r>
            <a:r>
              <a:rPr lang="en-US" baseline="-25000" dirty="0" err="1" smtClean="0"/>
              <a:t>a</a:t>
            </a:r>
            <a:r>
              <a:rPr lang="en-US" baseline="0" dirty="0" err="1" smtClean="0"/>
              <a:t>.</a:t>
            </a:r>
            <a:r>
              <a:rPr lang="en-US" baseline="0" dirty="0" smtClean="0"/>
              <a:t> Given the </a:t>
            </a:r>
            <a:r>
              <a:rPr lang="en-US" baseline="0" dirty="0" err="1" smtClean="0"/>
              <a:t>s</a:t>
            </a:r>
            <a:r>
              <a:rPr lang="en-US" baseline="-25000" dirty="0" err="1" smtClean="0"/>
              <a:t>a</a:t>
            </a:r>
            <a:r>
              <a:rPr lang="en-US" baseline="0" dirty="0" smtClean="0"/>
              <a:t> and </a:t>
            </a:r>
            <a:r>
              <a:rPr lang="en-US" baseline="0" dirty="0" err="1" smtClean="0"/>
              <a:t>v</a:t>
            </a:r>
            <a:r>
              <a:rPr lang="en-US" baseline="-25000" dirty="0" err="1" smtClean="0"/>
              <a:t>a</a:t>
            </a:r>
            <a:r>
              <a:rPr lang="en-US" baseline="0" dirty="0" smtClean="0"/>
              <a:t> values, we use convex optimization to solve the problem.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9</a:t>
            </a:fld>
            <a:endParaRPr lang="en-US"/>
          </a:p>
        </p:txBody>
      </p:sp>
    </p:spTree>
    <p:extLst>
      <p:ext uri="{BB962C8B-B14F-4D97-AF65-F5344CB8AC3E}">
        <p14:creationId xmlns:p14="http://schemas.microsoft.com/office/powerpoint/2010/main" val="276401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in previous slide, we can get </a:t>
            </a:r>
            <a:r>
              <a:rPr lang="en-US" dirty="0" err="1" smtClean="0"/>
              <a:t>s</a:t>
            </a:r>
            <a:r>
              <a:rPr lang="en-US" baseline="-25000" dirty="0" err="1" smtClean="0"/>
              <a:t>a</a:t>
            </a:r>
            <a:r>
              <a:rPr lang="en-US" dirty="0" smtClean="0"/>
              <a:t> and </a:t>
            </a:r>
            <a:r>
              <a:rPr lang="en-US" dirty="0" err="1" smtClean="0"/>
              <a:t>v</a:t>
            </a:r>
            <a:r>
              <a:rPr lang="en-US" baseline="-25000" dirty="0" err="1" smtClean="0"/>
              <a:t>a</a:t>
            </a:r>
            <a:r>
              <a:rPr lang="en-US" dirty="0" smtClean="0"/>
              <a:t> values</a:t>
            </a:r>
            <a:r>
              <a:rPr lang="en-US" baseline="0" dirty="0" smtClean="0"/>
              <a:t> by sampling. But the sampling cost needs to be taken into account as well. We can show that the optimal amount of sampling to do must be</a:t>
            </a:r>
          </a:p>
          <a:p>
            <a:r>
              <a:rPr lang="en-US" baseline="0" dirty="0" smtClean="0"/>
              <a:t>of the form </a:t>
            </a:r>
            <a:r>
              <a:rPr lang="en-US" baseline="0" dirty="0" err="1" smtClean="0"/>
              <a:t>num</a:t>
            </a:r>
            <a:r>
              <a:rPr lang="en-US" baseline="0" dirty="0" smtClean="0"/>
              <a:t> x </a:t>
            </a:r>
            <a:r>
              <a:rPr lang="en-US" baseline="0" dirty="0" err="1" smtClean="0"/>
              <a:t>t_a</a:t>
            </a:r>
            <a:r>
              <a:rPr lang="en-US" baseline="0" dirty="0" smtClean="0"/>
              <a:t> x n^{-1/3} for some constant </a:t>
            </a:r>
            <a:r>
              <a:rPr lang="en-US" baseline="0" dirty="0" err="1" smtClean="0"/>
              <a:t>num</a:t>
            </a:r>
            <a:r>
              <a:rPr lang="en-US" baseline="0" dirty="0" smtClean="0"/>
              <a:t> (not depending on data size). Empirically, we find that </a:t>
            </a:r>
            <a:r>
              <a:rPr lang="en-US" baseline="0" dirty="0" err="1" smtClean="0"/>
              <a:t>num</a:t>
            </a:r>
            <a:r>
              <a:rPr lang="en-US" baseline="0" dirty="0" smtClean="0"/>
              <a:t> \in [2.5, 4.5] works well on all datasets.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10</a:t>
            </a:fld>
            <a:endParaRPr lang="en-US"/>
          </a:p>
        </p:txBody>
      </p:sp>
    </p:spTree>
    <p:extLst>
      <p:ext uri="{BB962C8B-B14F-4D97-AF65-F5344CB8AC3E}">
        <p14:creationId xmlns:p14="http://schemas.microsoft.com/office/powerpoint/2010/main" val="401238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can</a:t>
            </a:r>
            <a:r>
              <a:rPr lang="en-US" baseline="0" dirty="0" smtClean="0"/>
              <a:t> allow us to combine correlation info from multiple columns instead of just one. </a:t>
            </a:r>
          </a:p>
          <a:p>
            <a:r>
              <a:rPr lang="en-US" baseline="0" dirty="0" smtClean="0"/>
              <a:t>Our algorithm is still needed after that, because ML just gives </a:t>
            </a:r>
            <a:r>
              <a:rPr lang="en-US" baseline="0" dirty="0" err="1" smtClean="0"/>
              <a:t>uncalibrated</a:t>
            </a:r>
            <a:r>
              <a:rPr lang="en-US" baseline="0" dirty="0" smtClean="0"/>
              <a:t> guesses on tuples, and we still need to figure out how to tradeoff cost vs. precision/recall. So our work is</a:t>
            </a:r>
          </a:p>
          <a:p>
            <a:r>
              <a:rPr lang="en-US" i="1" baseline="0" dirty="0" smtClean="0"/>
              <a:t>complementary</a:t>
            </a:r>
            <a:r>
              <a:rPr lang="en-US" baseline="0" dirty="0" smtClean="0"/>
              <a:t> to ML. </a:t>
            </a:r>
            <a:endParaRPr lang="en-US" dirty="0" smtClean="0"/>
          </a:p>
          <a:p>
            <a:r>
              <a:rPr lang="en-US" dirty="0" smtClean="0"/>
              <a:t>To integrate</a:t>
            </a:r>
            <a:r>
              <a:rPr lang="en-US" baseline="0" dirty="0" smtClean="0"/>
              <a:t> a machine learning algorithm into our system, we treat its outputs as a new ’virtual column’. Then we </a:t>
            </a:r>
            <a:r>
              <a:rPr lang="en-US" baseline="0" dirty="0" err="1" smtClean="0"/>
              <a:t>bucketize</a:t>
            </a:r>
            <a:r>
              <a:rPr lang="en-US" baseline="0" dirty="0" smtClean="0"/>
              <a:t> its outputs to form equal sized buckets, and then learn the calibrated selectivity of each bucket using sampling (like we do for any other column), and follow the rest of our procedure. </a:t>
            </a:r>
          </a:p>
          <a:p>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11</a:t>
            </a:fld>
            <a:endParaRPr lang="en-US"/>
          </a:p>
        </p:txBody>
      </p:sp>
    </p:spTree>
    <p:extLst>
      <p:ext uri="{BB962C8B-B14F-4D97-AF65-F5344CB8AC3E}">
        <p14:creationId xmlns:p14="http://schemas.microsoft.com/office/powerpoint/2010/main" val="103715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Lending Club and Prosper are peer-to-peer lending websites. Each entry in the table is info on one loan, with columns describing details on the loan,</a:t>
            </a:r>
            <a:r>
              <a:rPr lang="en-US" baseline="0" dirty="0" smtClean="0"/>
              <a:t> lender and borrower. The ‘UDF’ column is the result of the loan,</a:t>
            </a:r>
          </a:p>
          <a:p>
            <a:r>
              <a:rPr lang="en-US" baseline="0" dirty="0" smtClean="0"/>
              <a:t>i.e. whether it was repaid or not. </a:t>
            </a:r>
          </a:p>
          <a:p>
            <a:r>
              <a:rPr lang="en-US" baseline="0" dirty="0" smtClean="0"/>
              <a:t>Census/Marketing are based on surveys. Each column describes a person. In marketing, the UDF column is about whether they responded positively to a marketing campaign (whether they purchased the service).</a:t>
            </a:r>
          </a:p>
          <a:p>
            <a:r>
              <a:rPr lang="en-US" baseline="0" dirty="0" smtClean="0"/>
              <a:t>In census, the UDF is whether the person’s income is &gt; 50000 or not.</a:t>
            </a:r>
          </a:p>
          <a:p>
            <a:endParaRPr lang="en-US" baseline="0" dirty="0" smtClean="0"/>
          </a:p>
          <a:p>
            <a:r>
              <a:rPr lang="en-US" baseline="0" dirty="0" err="1" smtClean="0"/>
              <a:t>Algos</a:t>
            </a:r>
            <a:r>
              <a:rPr lang="en-US" baseline="0" dirty="0" smtClean="0"/>
              <a:t>: </a:t>
            </a:r>
          </a:p>
          <a:p>
            <a:r>
              <a:rPr lang="en-US" baseline="0" dirty="0" smtClean="0"/>
              <a:t>1) </a:t>
            </a:r>
            <a:r>
              <a:rPr lang="en-US" baseline="0" dirty="0" err="1" smtClean="0"/>
              <a:t>IntelSample</a:t>
            </a:r>
            <a:r>
              <a:rPr lang="en-US" baseline="0" dirty="0" smtClean="0"/>
              <a:t> is our </a:t>
            </a:r>
            <a:r>
              <a:rPr lang="en-US" baseline="0" dirty="0" err="1" smtClean="0"/>
              <a:t>algo</a:t>
            </a:r>
            <a:r>
              <a:rPr lang="en-US" baseline="0" dirty="0" smtClean="0"/>
              <a:t>, with sampling, getting </a:t>
            </a:r>
            <a:r>
              <a:rPr lang="en-US" baseline="0" dirty="0" err="1" smtClean="0"/>
              <a:t>s</a:t>
            </a:r>
            <a:r>
              <a:rPr lang="en-US" baseline="-25000" dirty="0" err="1" smtClean="0"/>
              <a:t>a</a:t>
            </a:r>
            <a:r>
              <a:rPr lang="en-US" baseline="0" dirty="0" smtClean="0"/>
              <a:t>, </a:t>
            </a:r>
            <a:r>
              <a:rPr lang="en-US" baseline="0" dirty="0" err="1" smtClean="0"/>
              <a:t>v</a:t>
            </a:r>
            <a:r>
              <a:rPr lang="en-US" baseline="-25000" dirty="0" err="1" smtClean="0"/>
              <a:t>a</a:t>
            </a:r>
            <a:r>
              <a:rPr lang="en-US" baseline="0" dirty="0" smtClean="0"/>
              <a:t> values, then solving the convex program to decide what to retrieve/evaluate.</a:t>
            </a:r>
          </a:p>
          <a:p>
            <a:r>
              <a:rPr lang="en-US" dirty="0" smtClean="0"/>
              <a:t>2) </a:t>
            </a:r>
            <a:r>
              <a:rPr lang="en-US" dirty="0" err="1" smtClean="0"/>
              <a:t>BiGreedy</a:t>
            </a:r>
            <a:r>
              <a:rPr lang="en-US" dirty="0" smtClean="0"/>
              <a:t> is also</a:t>
            </a:r>
            <a:r>
              <a:rPr lang="en-US" baseline="0" dirty="0" smtClean="0"/>
              <a:t> ours, but assumes perfect information (its given the exact selectivity of each group). So its like a ‘lower bound’ on </a:t>
            </a:r>
            <a:r>
              <a:rPr lang="en-US" baseline="0" dirty="0" err="1" smtClean="0"/>
              <a:t>IntelSample’s</a:t>
            </a:r>
            <a:r>
              <a:rPr lang="en-US" baseline="0" dirty="0" smtClean="0"/>
              <a:t> performance. </a:t>
            </a:r>
          </a:p>
          <a:p>
            <a:r>
              <a:rPr lang="en-US" baseline="0" dirty="0" smtClean="0"/>
              <a:t>3) Semi-supervised learning: there are two variants of this. In both of them, we sample some amount of data, then run semi-supervised learning, and retrieve tuples whose score is high according to the learning. The amount of data sampled initially is the evaluation cost, and that is tuned to satisfy the precision/recall constraints. (so we try multiple values of how much to sample, and use the one that just barely lets us satisfy the constraints)</a:t>
            </a:r>
          </a:p>
          <a:p>
            <a:r>
              <a:rPr lang="en-US" baseline="0" dirty="0" smtClean="0"/>
              <a:t>4) Naïve is: for X% recall, just randomly pick X% of the tuples, and evaluate all of them.  </a:t>
            </a:r>
            <a:endParaRPr lang="en-US" dirty="0"/>
          </a:p>
        </p:txBody>
      </p:sp>
      <p:sp>
        <p:nvSpPr>
          <p:cNvPr id="4" name="Slide Number Placeholder 3"/>
          <p:cNvSpPr>
            <a:spLocks noGrp="1"/>
          </p:cNvSpPr>
          <p:nvPr>
            <p:ph type="sldNum" sz="quarter" idx="10"/>
          </p:nvPr>
        </p:nvSpPr>
        <p:spPr/>
        <p:txBody>
          <a:bodyPr/>
          <a:lstStyle/>
          <a:p>
            <a:fld id="{E2BE99B2-A429-474A-95A4-255327C0CDE2}" type="slidenum">
              <a:rPr lang="en-US" smtClean="0"/>
              <a:t>12</a:t>
            </a:fld>
            <a:endParaRPr lang="en-US"/>
          </a:p>
        </p:txBody>
      </p:sp>
    </p:spTree>
    <p:extLst>
      <p:ext uri="{BB962C8B-B14F-4D97-AF65-F5344CB8AC3E}">
        <p14:creationId xmlns:p14="http://schemas.microsoft.com/office/powerpoint/2010/main" val="311705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5/22/15</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5/22/15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5/22/15</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5/22/15</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1900" dirty="0" smtClean="0"/>
              <a:t>Manas Joglekar</a:t>
            </a:r>
          </a:p>
          <a:p>
            <a:r>
              <a:rPr lang="en-US" sz="1900" dirty="0" smtClean="0"/>
              <a:t>Hector Garcia-Molina</a:t>
            </a:r>
          </a:p>
          <a:p>
            <a:r>
              <a:rPr lang="en-US" sz="1900" dirty="0" err="1" smtClean="0"/>
              <a:t>Aditya</a:t>
            </a:r>
            <a:r>
              <a:rPr lang="en-US" sz="1900" dirty="0" smtClean="0"/>
              <a:t> </a:t>
            </a:r>
            <a:r>
              <a:rPr lang="en-US" sz="1900" dirty="0" err="1" smtClean="0"/>
              <a:t>Parameswaran</a:t>
            </a:r>
            <a:endParaRPr lang="en-US" sz="1900" dirty="0" smtClean="0"/>
          </a:p>
          <a:p>
            <a:r>
              <a:rPr lang="en-US" sz="1900" dirty="0" smtClean="0"/>
              <a:t>Christopher re</a:t>
            </a:r>
            <a:endParaRPr lang="en-US" sz="1900" dirty="0"/>
          </a:p>
        </p:txBody>
      </p:sp>
      <p:sp>
        <p:nvSpPr>
          <p:cNvPr id="3" name="Title 2"/>
          <p:cNvSpPr>
            <a:spLocks noGrp="1"/>
          </p:cNvSpPr>
          <p:nvPr>
            <p:ph type="ctrTitle"/>
          </p:nvPr>
        </p:nvSpPr>
        <p:spPr/>
        <p:txBody>
          <a:bodyPr/>
          <a:lstStyle/>
          <a:p>
            <a:r>
              <a:rPr lang="en-US" dirty="0" smtClean="0"/>
              <a:t>Exploiting Correlations for Expensive Predicate Evaluation</a:t>
            </a:r>
            <a:endParaRPr lang="en-US" dirty="0"/>
          </a:p>
        </p:txBody>
      </p:sp>
    </p:spTree>
    <p:extLst>
      <p:ext uri="{BB962C8B-B14F-4D97-AF65-F5344CB8AC3E}">
        <p14:creationId xmlns:p14="http://schemas.microsoft.com/office/powerpoint/2010/main" val="357755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Selectivities</a:t>
            </a:r>
            <a:r>
              <a:rPr lang="en-US" dirty="0" smtClean="0"/>
              <a:t> Unknown</a:t>
            </a:r>
            <a:endParaRPr lang="en-US" dirty="0"/>
          </a:p>
        </p:txBody>
      </p:sp>
      <p:sp>
        <p:nvSpPr>
          <p:cNvPr id="3" name="Content Placeholder 2"/>
          <p:cNvSpPr>
            <a:spLocks noGrp="1"/>
          </p:cNvSpPr>
          <p:nvPr>
            <p:ph sz="quarter" idx="1"/>
          </p:nvPr>
        </p:nvSpPr>
        <p:spPr/>
        <p:txBody>
          <a:bodyPr/>
          <a:lstStyle/>
          <a:p>
            <a:r>
              <a:rPr lang="en-US" dirty="0" smtClean="0"/>
              <a:t>Solution: </a:t>
            </a:r>
          </a:p>
          <a:p>
            <a:pPr lvl="1"/>
            <a:r>
              <a:rPr lang="en-US" dirty="0" smtClean="0"/>
              <a:t>Use small sample set to try columns, and choose best column to form groups</a:t>
            </a:r>
          </a:p>
          <a:p>
            <a:pPr lvl="1"/>
            <a:r>
              <a:rPr lang="en-US" dirty="0" smtClean="0"/>
              <a:t>Sample from groups to estimate </a:t>
            </a:r>
            <a:r>
              <a:rPr lang="en-US" dirty="0" err="1" smtClean="0"/>
              <a:t>selectivities</a:t>
            </a:r>
            <a:endParaRPr lang="en-US" dirty="0" smtClean="0"/>
          </a:p>
          <a:p>
            <a:pPr lvl="1"/>
            <a:r>
              <a:rPr lang="en-US" dirty="0" smtClean="0"/>
              <a:t>Use estimates to decide what to retrieve/evaluate</a:t>
            </a:r>
          </a:p>
          <a:p>
            <a:r>
              <a:rPr lang="en-US" dirty="0" smtClean="0"/>
              <a:t>How much to sample? </a:t>
            </a:r>
          </a:p>
          <a:p>
            <a:pPr lvl="1"/>
            <a:r>
              <a:rPr lang="en-US" i="1" dirty="0" err="1" smtClean="0"/>
              <a:t>num</a:t>
            </a:r>
            <a:r>
              <a:rPr lang="en-US" dirty="0" smtClean="0"/>
              <a:t> x t</a:t>
            </a:r>
            <a:r>
              <a:rPr lang="en-US" baseline="-25000" dirty="0" smtClean="0"/>
              <a:t>a</a:t>
            </a:r>
            <a:r>
              <a:rPr lang="en-US" dirty="0" smtClean="0"/>
              <a:t> x n</a:t>
            </a:r>
            <a:r>
              <a:rPr lang="en-US" baseline="30000" dirty="0" smtClean="0"/>
              <a:t>-1/3</a:t>
            </a:r>
            <a:r>
              <a:rPr lang="en-US" sz="2000" dirty="0" smtClean="0"/>
              <a:t>, where t</a:t>
            </a:r>
            <a:r>
              <a:rPr lang="en-US" sz="2000" baseline="-25000" dirty="0" smtClean="0"/>
              <a:t>a</a:t>
            </a:r>
            <a:r>
              <a:rPr lang="en-US" sz="2000" dirty="0" smtClean="0"/>
              <a:t> is number of tuples in a group, n is total number of tuples, </a:t>
            </a:r>
            <a:r>
              <a:rPr lang="en-US" sz="2000" i="1" dirty="0" err="1" smtClean="0"/>
              <a:t>num</a:t>
            </a:r>
            <a:r>
              <a:rPr lang="en-US" sz="2000" dirty="0" smtClean="0"/>
              <a:t> is a chosen parameter. </a:t>
            </a:r>
          </a:p>
          <a:p>
            <a:pPr lvl="1"/>
            <a:r>
              <a:rPr lang="en-US" sz="2000" dirty="0" smtClean="0"/>
              <a:t>Empirically, </a:t>
            </a:r>
            <a:r>
              <a:rPr lang="en-US" sz="2000" i="1" dirty="0" err="1" smtClean="0"/>
              <a:t>num</a:t>
            </a:r>
            <a:r>
              <a:rPr lang="en-US" sz="2000" i="1" dirty="0" smtClean="0"/>
              <a:t> </a:t>
            </a:r>
            <a:r>
              <a:rPr lang="en-US" sz="2000" dirty="0" smtClean="0"/>
              <a:t>in [2.5, 4.5] does well on all datasets</a:t>
            </a:r>
            <a:endParaRPr lang="en-US" dirty="0"/>
          </a:p>
        </p:txBody>
      </p:sp>
    </p:spTree>
    <p:extLst>
      <p:ext uri="{BB962C8B-B14F-4D97-AF65-F5344CB8AC3E}">
        <p14:creationId xmlns:p14="http://schemas.microsoft.com/office/powerpoint/2010/main" val="362827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with Logistic Regression</a:t>
            </a:r>
            <a:endParaRPr lang="en-US" dirty="0"/>
          </a:p>
        </p:txBody>
      </p:sp>
      <p:sp>
        <p:nvSpPr>
          <p:cNvPr id="3" name="Content Placeholder 2"/>
          <p:cNvSpPr>
            <a:spLocks noGrp="1"/>
          </p:cNvSpPr>
          <p:nvPr>
            <p:ph sz="quarter" idx="1"/>
          </p:nvPr>
        </p:nvSpPr>
        <p:spPr/>
        <p:txBody>
          <a:bodyPr/>
          <a:lstStyle/>
          <a:p>
            <a:r>
              <a:rPr lang="en-US" dirty="0" smtClean="0"/>
              <a:t>We complement Machine Learning algorithms</a:t>
            </a:r>
          </a:p>
          <a:p>
            <a:pPr lvl="1"/>
            <a:r>
              <a:rPr lang="en-US" dirty="0" smtClean="0"/>
              <a:t>Ensuring calibration and probabilistic guarantees on precision/recall</a:t>
            </a:r>
          </a:p>
          <a:p>
            <a:pPr lvl="1"/>
            <a:r>
              <a:rPr lang="en-US" dirty="0" smtClean="0"/>
              <a:t>Managing tradeoff between costs and constraints</a:t>
            </a:r>
          </a:p>
          <a:p>
            <a:r>
              <a:rPr lang="en-US" dirty="0" smtClean="0"/>
              <a:t>Sample 1% data, then learn logistic </a:t>
            </a:r>
            <a:r>
              <a:rPr lang="en-US" dirty="0" err="1" smtClean="0"/>
              <a:t>regressor</a:t>
            </a:r>
            <a:endParaRPr lang="en-US" dirty="0" smtClean="0"/>
          </a:p>
          <a:p>
            <a:r>
              <a:rPr lang="en-US" dirty="0" smtClean="0"/>
              <a:t>Create virtual column using </a:t>
            </a:r>
            <a:r>
              <a:rPr lang="en-US" dirty="0" err="1" smtClean="0"/>
              <a:t>regressor</a:t>
            </a:r>
            <a:r>
              <a:rPr lang="en-US" dirty="0" smtClean="0"/>
              <a:t> output </a:t>
            </a:r>
          </a:p>
          <a:p>
            <a:r>
              <a:rPr lang="en-US" dirty="0" err="1" smtClean="0"/>
              <a:t>Bucketize</a:t>
            </a:r>
            <a:r>
              <a:rPr lang="en-US" dirty="0" smtClean="0"/>
              <a:t> the virtual column</a:t>
            </a:r>
          </a:p>
          <a:p>
            <a:r>
              <a:rPr lang="en-US" dirty="0" smtClean="0"/>
              <a:t>Run the rest of our procedure</a:t>
            </a:r>
            <a:endParaRPr lang="en-US" dirty="0"/>
          </a:p>
        </p:txBody>
      </p:sp>
    </p:spTree>
    <p:extLst>
      <p:ext uri="{BB962C8B-B14F-4D97-AF65-F5344CB8AC3E}">
        <p14:creationId xmlns:p14="http://schemas.microsoft.com/office/powerpoint/2010/main" val="392822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sz="quarter" idx="1"/>
          </p:nvPr>
        </p:nvSpPr>
        <p:spPr/>
        <p:txBody>
          <a:bodyPr/>
          <a:lstStyle/>
          <a:p>
            <a:r>
              <a:rPr lang="en-US" dirty="0" smtClean="0"/>
              <a:t>Datasets</a:t>
            </a:r>
          </a:p>
          <a:p>
            <a:pPr lvl="1"/>
            <a:r>
              <a:rPr lang="en-US" dirty="0" smtClean="0"/>
              <a:t>Lending Club, Prosper</a:t>
            </a:r>
          </a:p>
          <a:p>
            <a:pPr lvl="1"/>
            <a:r>
              <a:rPr lang="en-US" dirty="0" smtClean="0"/>
              <a:t>Census, Marketing</a:t>
            </a:r>
          </a:p>
          <a:p>
            <a:r>
              <a:rPr lang="en-US" dirty="0" smtClean="0"/>
              <a:t>Algorithms</a:t>
            </a:r>
          </a:p>
          <a:p>
            <a:pPr lvl="1"/>
            <a:r>
              <a:rPr lang="en-US" dirty="0" err="1" smtClean="0"/>
              <a:t>IntelSample</a:t>
            </a:r>
            <a:endParaRPr lang="en-US" dirty="0" smtClean="0"/>
          </a:p>
          <a:p>
            <a:pPr lvl="1"/>
            <a:r>
              <a:rPr lang="en-US" dirty="0" err="1" smtClean="0"/>
              <a:t>BiGreedy</a:t>
            </a:r>
            <a:r>
              <a:rPr lang="en-US" dirty="0" smtClean="0"/>
              <a:t> (Optimal)</a:t>
            </a:r>
          </a:p>
          <a:p>
            <a:pPr lvl="1"/>
            <a:r>
              <a:rPr lang="en-US" dirty="0" smtClean="0"/>
              <a:t>Semi-supervised Learning</a:t>
            </a:r>
          </a:p>
          <a:p>
            <a:pPr lvl="1"/>
            <a:r>
              <a:rPr lang="en-US" dirty="0" smtClean="0"/>
              <a:t>Naive</a:t>
            </a:r>
            <a:endParaRPr lang="en-US" dirty="0"/>
          </a:p>
        </p:txBody>
      </p:sp>
    </p:spTree>
    <p:extLst>
      <p:ext uri="{BB962C8B-B14F-4D97-AF65-F5344CB8AC3E}">
        <p14:creationId xmlns:p14="http://schemas.microsoft.com/office/powerpoint/2010/main" val="88146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Baselines</a:t>
            </a:r>
            <a:endParaRPr lang="en-US" dirty="0"/>
          </a:p>
        </p:txBody>
      </p:sp>
      <p:pic>
        <p:nvPicPr>
          <p:cNvPr id="4" name="Content Placeholder 3" descr="performanceComparisonBasic.pdf"/>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t="446" b="5200"/>
          <a:stretch/>
        </p:blipFill>
        <p:spPr>
          <a:xfrm>
            <a:off x="301752" y="1524000"/>
            <a:ext cx="8503920" cy="5042942"/>
          </a:xfrm>
        </p:spPr>
      </p:pic>
    </p:spTree>
    <p:extLst>
      <p:ext uri="{BB962C8B-B14F-4D97-AF65-F5344CB8AC3E}">
        <p14:creationId xmlns:p14="http://schemas.microsoft.com/office/powerpoint/2010/main" val="55938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Machine Learning</a:t>
            </a:r>
            <a:endParaRPr lang="en-US" dirty="0"/>
          </a:p>
        </p:txBody>
      </p:sp>
      <p:pic>
        <p:nvPicPr>
          <p:cNvPr id="4" name="Content Placeholder 3" descr="performanceComparisonML.pdf"/>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1572" t="-7696" r="2467" b="6352"/>
          <a:stretch/>
        </p:blipFill>
        <p:spPr>
          <a:xfrm>
            <a:off x="186540" y="1136315"/>
            <a:ext cx="8649612" cy="5307264"/>
          </a:xfrm>
        </p:spPr>
      </p:pic>
    </p:spTree>
    <p:extLst>
      <p:ext uri="{BB962C8B-B14F-4D97-AF65-F5344CB8AC3E}">
        <p14:creationId xmlns:p14="http://schemas.microsoft.com/office/powerpoint/2010/main" val="329091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vs. </a:t>
            </a:r>
            <a:r>
              <a:rPr lang="en-US" dirty="0" err="1" smtClean="0"/>
              <a:t>num</a:t>
            </a:r>
            <a:r>
              <a:rPr lang="en-US" dirty="0" smtClean="0"/>
              <a:t> parameter</a:t>
            </a:r>
            <a:endParaRPr lang="en-US" dirty="0"/>
          </a:p>
        </p:txBody>
      </p:sp>
      <p:pic>
        <p:nvPicPr>
          <p:cNvPr id="4" name="Content Placeholder 3" descr="sample_eval_cost_logistic.pdf"/>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t="-3508" r="1681" b="-1552"/>
          <a:stretch/>
        </p:blipFill>
        <p:spPr>
          <a:xfrm>
            <a:off x="301752" y="1296736"/>
            <a:ext cx="8360985" cy="5360737"/>
          </a:xfrm>
        </p:spPr>
      </p:pic>
    </p:spTree>
    <p:extLst>
      <p:ext uri="{BB962C8B-B14F-4D97-AF65-F5344CB8AC3E}">
        <p14:creationId xmlns:p14="http://schemas.microsoft.com/office/powerpoint/2010/main" val="143364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vs. Precision Constraint</a:t>
            </a:r>
            <a:endParaRPr lang="en-US" dirty="0"/>
          </a:p>
        </p:txBody>
      </p:sp>
      <p:pic>
        <p:nvPicPr>
          <p:cNvPr id="4" name="Content Placeholder 3" descr="sample_eval_cost_alpha.pdf"/>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t="-624" b="806"/>
          <a:stretch/>
        </p:blipFill>
        <p:spPr>
          <a:xfrm>
            <a:off x="301752" y="1430421"/>
            <a:ext cx="8503920" cy="5093367"/>
          </a:xfrm>
        </p:spPr>
      </p:pic>
    </p:spTree>
    <p:extLst>
      <p:ext uri="{BB962C8B-B14F-4D97-AF65-F5344CB8AC3E}">
        <p14:creationId xmlns:p14="http://schemas.microsoft.com/office/powerpoint/2010/main" val="314083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vs. Recall Constraint</a:t>
            </a:r>
            <a:endParaRPr lang="en-US" dirty="0"/>
          </a:p>
        </p:txBody>
      </p:sp>
      <p:pic>
        <p:nvPicPr>
          <p:cNvPr id="4" name="Content Placeholder 3" descr="sample_eval_cost_beta.pdf"/>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358" r="358" b="442"/>
          <a:stretch/>
        </p:blipFill>
        <p:spPr>
          <a:xfrm>
            <a:off x="301753" y="1521189"/>
            <a:ext cx="8534400" cy="5002599"/>
          </a:xfrm>
        </p:spPr>
      </p:pic>
    </p:spTree>
    <p:extLst>
      <p:ext uri="{BB962C8B-B14F-4D97-AF65-F5344CB8AC3E}">
        <p14:creationId xmlns:p14="http://schemas.microsoft.com/office/powerpoint/2010/main" val="418168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Functions</a:t>
            </a:r>
            <a:endParaRPr lang="en-US" dirty="0"/>
          </a:p>
        </p:txBody>
      </p:sp>
      <p:sp>
        <p:nvSpPr>
          <p:cNvPr id="3" name="Content Placeholder 2"/>
          <p:cNvSpPr>
            <a:spLocks noGrp="1"/>
          </p:cNvSpPr>
          <p:nvPr>
            <p:ph sz="quarter" idx="1"/>
          </p:nvPr>
        </p:nvSpPr>
        <p:spPr/>
        <p:txBody>
          <a:bodyPr/>
          <a:lstStyle/>
          <a:p>
            <a:r>
              <a:rPr lang="en-US" dirty="0" smtClean="0"/>
              <a:t>User-defined functions provide query languages with extra application dependent functionality</a:t>
            </a:r>
          </a:p>
          <a:p>
            <a:r>
              <a:rPr lang="en-US" dirty="0" smtClean="0"/>
              <a:t>Example Query with UDF</a:t>
            </a:r>
            <a:endParaRPr lang="en-US" dirty="0"/>
          </a:p>
          <a:p>
            <a:pPr lvl="1"/>
            <a:r>
              <a:rPr lang="en-US" dirty="0"/>
              <a:t>SELECT * FROM Customers WHERE </a:t>
            </a:r>
            <a:r>
              <a:rPr lang="en-US" dirty="0" err="1"/>
              <a:t>credit_score</a:t>
            </a:r>
            <a:r>
              <a:rPr lang="en-US" dirty="0"/>
              <a:t> &gt; T</a:t>
            </a:r>
          </a:p>
          <a:p>
            <a:r>
              <a:rPr lang="en-US" dirty="0" smtClean="0"/>
              <a:t>Examples of UDFs</a:t>
            </a:r>
          </a:p>
          <a:p>
            <a:pPr lvl="1"/>
            <a:r>
              <a:rPr lang="en-US" dirty="0" smtClean="0"/>
              <a:t>API Calls to remote server</a:t>
            </a:r>
          </a:p>
          <a:p>
            <a:pPr lvl="1"/>
            <a:r>
              <a:rPr lang="en-US" dirty="0" smtClean="0"/>
              <a:t>Crowdsourcing</a:t>
            </a:r>
          </a:p>
          <a:p>
            <a:pPr lvl="1"/>
            <a:r>
              <a:rPr lang="en-US" dirty="0" smtClean="0"/>
              <a:t>Sensor Networks</a:t>
            </a:r>
          </a:p>
          <a:p>
            <a:pPr lvl="1"/>
            <a:r>
              <a:rPr lang="en-US" dirty="0" smtClean="0"/>
              <a:t>Complicated Computations</a:t>
            </a:r>
          </a:p>
        </p:txBody>
      </p:sp>
    </p:spTree>
    <p:extLst>
      <p:ext uri="{BB962C8B-B14F-4D97-AF65-F5344CB8AC3E}">
        <p14:creationId xmlns:p14="http://schemas.microsoft.com/office/powerpoint/2010/main" val="77470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UDF Properties</a:t>
            </a:r>
            <a:endParaRPr lang="en-US" dirty="0"/>
          </a:p>
        </p:txBody>
      </p:sp>
      <p:sp>
        <p:nvSpPr>
          <p:cNvPr id="3" name="Content Placeholder 2"/>
          <p:cNvSpPr>
            <a:spLocks noGrp="1"/>
          </p:cNvSpPr>
          <p:nvPr>
            <p:ph sz="quarter" idx="1"/>
          </p:nvPr>
        </p:nvSpPr>
        <p:spPr/>
        <p:txBody>
          <a:bodyPr/>
          <a:lstStyle/>
          <a:p>
            <a:r>
              <a:rPr lang="en-US" dirty="0" smtClean="0"/>
              <a:t>Slow</a:t>
            </a:r>
          </a:p>
          <a:p>
            <a:pPr lvl="1"/>
            <a:r>
              <a:rPr lang="en-US" dirty="0" smtClean="0"/>
              <a:t>Computational Cost</a:t>
            </a:r>
          </a:p>
          <a:p>
            <a:pPr lvl="1"/>
            <a:r>
              <a:rPr lang="en-US" dirty="0" smtClean="0"/>
              <a:t>Latency</a:t>
            </a:r>
          </a:p>
          <a:p>
            <a:r>
              <a:rPr lang="en-US" dirty="0" smtClean="0"/>
              <a:t>Expensive</a:t>
            </a:r>
          </a:p>
          <a:p>
            <a:pPr lvl="1"/>
            <a:r>
              <a:rPr lang="en-US" dirty="0" smtClean="0"/>
              <a:t>Payment for crowdsourcing workers</a:t>
            </a:r>
          </a:p>
          <a:p>
            <a:pPr lvl="1"/>
            <a:r>
              <a:rPr lang="en-US" dirty="0" smtClean="0"/>
              <a:t>Subscriptions for service/data</a:t>
            </a:r>
          </a:p>
          <a:p>
            <a:r>
              <a:rPr lang="en-US" dirty="0" smtClean="0"/>
              <a:t>Need to minimize calls</a:t>
            </a:r>
          </a:p>
          <a:p>
            <a:endParaRPr lang="en-US" dirty="0"/>
          </a:p>
        </p:txBody>
      </p:sp>
    </p:spTree>
    <p:extLst>
      <p:ext uri="{BB962C8B-B14F-4D97-AF65-F5344CB8AC3E}">
        <p14:creationId xmlns:p14="http://schemas.microsoft.com/office/powerpoint/2010/main" val="316840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Correlations</a:t>
            </a:r>
            <a:endParaRPr lang="en-US" dirty="0"/>
          </a:p>
        </p:txBody>
      </p:sp>
      <p:sp>
        <p:nvSpPr>
          <p:cNvPr id="3" name="Content Placeholder 2"/>
          <p:cNvSpPr>
            <a:spLocks noGrp="1"/>
          </p:cNvSpPr>
          <p:nvPr>
            <p:ph sz="quarter" idx="1"/>
          </p:nvPr>
        </p:nvSpPr>
        <p:spPr/>
        <p:txBody>
          <a:bodyPr/>
          <a:lstStyle/>
          <a:p>
            <a:r>
              <a:rPr lang="en-US" dirty="0" smtClean="0"/>
              <a:t>Example: </a:t>
            </a:r>
          </a:p>
          <a:p>
            <a:pPr lvl="1"/>
            <a:r>
              <a:rPr lang="en-US" dirty="0" smtClean="0"/>
              <a:t>f is a UDF</a:t>
            </a:r>
          </a:p>
          <a:p>
            <a:pPr lvl="1"/>
            <a:r>
              <a:rPr lang="en-US" dirty="0" smtClean="0"/>
              <a:t>Query Q: Select * where f(ID) = T</a:t>
            </a:r>
          </a:p>
          <a:p>
            <a:pPr lvl="1"/>
            <a:r>
              <a:rPr lang="en-US" dirty="0" smtClean="0"/>
              <a:t>Answering Q takes 10 UDF calls</a:t>
            </a:r>
          </a:p>
          <a:p>
            <a:pPr lvl="1"/>
            <a:r>
              <a:rPr lang="en-US" dirty="0" smtClean="0"/>
              <a:t>What if we allow approximate answers?</a:t>
            </a:r>
          </a:p>
          <a:p>
            <a:pPr lvl="2"/>
            <a:r>
              <a:rPr lang="en-US" dirty="0" smtClean="0"/>
              <a:t>Say we only need 80% precision, recall</a:t>
            </a:r>
            <a:endParaRPr lang="en-US" dirty="0"/>
          </a:p>
          <a:p>
            <a:pPr lvl="2"/>
            <a:r>
              <a:rPr lang="en-US" dirty="0" smtClean="0"/>
              <a:t>What if we knew P(U|A)? </a:t>
            </a:r>
          </a:p>
          <a:p>
            <a:r>
              <a:rPr lang="en-US" dirty="0" smtClean="0"/>
              <a:t>Groups of Tuples</a:t>
            </a:r>
          </a:p>
          <a:p>
            <a:r>
              <a:rPr lang="en-US" dirty="0" smtClean="0"/>
              <a:t>Discard, Retrieve, Evaluate</a:t>
            </a:r>
          </a:p>
        </p:txBody>
      </p:sp>
      <p:graphicFrame>
        <p:nvGraphicFramePr>
          <p:cNvPr id="4" name="Table 3"/>
          <p:cNvGraphicFramePr>
            <a:graphicFrameLocks noGrp="1"/>
          </p:cNvGraphicFramePr>
          <p:nvPr>
            <p:extLst>
              <p:ext uri="{D42A27DB-BD31-4B8C-83A1-F6EECF244321}">
                <p14:modId xmlns:p14="http://schemas.microsoft.com/office/powerpoint/2010/main" val="1808705275"/>
              </p:ext>
            </p:extLst>
          </p:nvPr>
        </p:nvGraphicFramePr>
        <p:xfrm>
          <a:off x="6858000" y="1832650"/>
          <a:ext cx="1657683" cy="4079240"/>
        </p:xfrm>
        <a:graphic>
          <a:graphicData uri="http://schemas.openxmlformats.org/drawingml/2006/table">
            <a:tbl>
              <a:tblPr firstRow="1" bandRow="1">
                <a:tableStyleId>{2D5ABB26-0587-4C30-8999-92F81FD0307C}</a:tableStyleId>
              </a:tblPr>
              <a:tblGrid>
                <a:gridCol w="541620"/>
                <a:gridCol w="380801"/>
                <a:gridCol w="735262"/>
              </a:tblGrid>
              <a:tr h="370840">
                <a:tc>
                  <a:txBody>
                    <a:bodyPr/>
                    <a:lstStyle/>
                    <a:p>
                      <a:r>
                        <a:rPr lang="en-US" dirty="0" smtClean="0"/>
                        <a:t>ID</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lnB w="19050" cap="flat" cmpd="sng" algn="ctr">
                      <a:solidFill>
                        <a:prstClr val="black"/>
                      </a:solidFill>
                      <a:prstDash val="solid"/>
                      <a:round/>
                      <a:headEnd type="none" w="med" len="med"/>
                      <a:tailEnd type="none" w="med" len="med"/>
                    </a:lnB>
                  </a:tcPr>
                </a:tc>
                <a:tc>
                  <a:txBody>
                    <a:bodyPr/>
                    <a:lstStyle/>
                    <a:p>
                      <a:r>
                        <a:rPr lang="en-US" dirty="0" smtClean="0"/>
                        <a:t>A</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lnB w="19050" cap="flat" cmpd="sng" algn="ctr">
                      <a:solidFill>
                        <a:prstClr val="black"/>
                      </a:solidFill>
                      <a:prstDash val="solid"/>
                      <a:round/>
                      <a:headEnd type="none" w="med" len="med"/>
                      <a:tailEnd type="none" w="med" len="med"/>
                    </a:lnB>
                  </a:tcPr>
                </a:tc>
                <a:tc>
                  <a:txBody>
                    <a:bodyPr/>
                    <a:lstStyle/>
                    <a:p>
                      <a:r>
                        <a:rPr lang="en-US" dirty="0" smtClean="0"/>
                        <a:t>f(ID)</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lnB w="19050" cap="flat" cmpd="sng" algn="ctr">
                      <a:solidFill>
                        <a:prstClr val="black"/>
                      </a:solidFill>
                      <a:prstDash val="solid"/>
                      <a:round/>
                      <a:headEnd type="none" w="med" len="med"/>
                      <a:tailEnd type="none" w="med" len="med"/>
                    </a:lnB>
                  </a:tcPr>
                </a:tc>
              </a:tr>
              <a:tr h="370840">
                <a:tc>
                  <a:txBody>
                    <a:bodyPr/>
                    <a:lstStyle/>
                    <a:p>
                      <a:r>
                        <a:rPr lang="en-US" baseline="0" dirty="0" smtClean="0"/>
                        <a:t>1</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tcPr>
                </a:tc>
                <a:tc>
                  <a:txBody>
                    <a:bodyPr/>
                    <a:lstStyle/>
                    <a:p>
                      <a:r>
                        <a:rPr lang="en-US" dirty="0" smtClean="0"/>
                        <a:t>a</a:t>
                      </a:r>
                      <a:r>
                        <a:rPr lang="en-US" baseline="-25000" dirty="0" smtClean="0"/>
                        <a:t>1</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tcPr>
                </a:tc>
                <a:tc>
                  <a:txBody>
                    <a:bodyPr/>
                    <a:lstStyle/>
                    <a:p>
                      <a:r>
                        <a:rPr lang="en-US" dirty="0" smtClean="0"/>
                        <a:t>T</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solidFill>
                      <a:srgbClr val="CCFFCC"/>
                    </a:solidFill>
                  </a:tcPr>
                </a:tc>
              </a:tr>
              <a:tr h="370840">
                <a:tc>
                  <a:txBody>
                    <a:bodyPr/>
                    <a:lstStyle/>
                    <a:p>
                      <a:r>
                        <a:rPr lang="en-US" baseline="0" dirty="0" smtClean="0"/>
                        <a:t>2</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a</a:t>
                      </a:r>
                      <a:r>
                        <a:rPr lang="en-US" baseline="-25000" dirty="0" smtClean="0"/>
                        <a:t>1</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T</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solidFill>
                      <a:srgbClr val="CCFFCC"/>
                    </a:solidFill>
                  </a:tcPr>
                </a:tc>
              </a:tr>
              <a:tr h="370840">
                <a:tc>
                  <a:txBody>
                    <a:bodyPr/>
                    <a:lstStyle/>
                    <a:p>
                      <a:r>
                        <a:rPr lang="en-US" baseline="0" dirty="0" smtClean="0"/>
                        <a:t>3</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a</a:t>
                      </a:r>
                      <a:r>
                        <a:rPr lang="en-US" baseline="-25000" dirty="0" smtClean="0"/>
                        <a:t>1</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T</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solidFill>
                      <a:srgbClr val="CCFFCC"/>
                    </a:solidFill>
                  </a:tcPr>
                </a:tc>
              </a:tr>
              <a:tr h="370840">
                <a:tc>
                  <a:txBody>
                    <a:bodyPr/>
                    <a:lstStyle/>
                    <a:p>
                      <a:r>
                        <a:rPr lang="en-US" baseline="0" dirty="0" smtClean="0"/>
                        <a:t>4</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a</a:t>
                      </a:r>
                      <a:r>
                        <a:rPr lang="en-US" baseline="-25000" dirty="0" smtClean="0"/>
                        <a:t>1</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T</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solidFill>
                      <a:srgbClr val="CCFFCC"/>
                    </a:solidFill>
                  </a:tcPr>
                </a:tc>
              </a:tr>
              <a:tr h="370840">
                <a:tc>
                  <a:txBody>
                    <a:bodyPr/>
                    <a:lstStyle/>
                    <a:p>
                      <a:r>
                        <a:rPr lang="en-US" baseline="0" dirty="0" smtClean="0"/>
                        <a:t>5</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B w="19050" cap="flat" cmpd="sng" algn="ctr">
                      <a:solidFill>
                        <a:prstClr val="black"/>
                      </a:solidFill>
                      <a:prstDash val="solid"/>
                      <a:round/>
                      <a:headEnd type="none" w="med" len="med"/>
                      <a:tailEnd type="none" w="med" len="med"/>
                    </a:lnB>
                  </a:tcPr>
                </a:tc>
                <a:tc>
                  <a:txBody>
                    <a:bodyPr/>
                    <a:lstStyle/>
                    <a:p>
                      <a:r>
                        <a:rPr lang="en-US" dirty="0" smtClean="0"/>
                        <a:t>a</a:t>
                      </a:r>
                      <a:r>
                        <a:rPr lang="en-US" baseline="-25000" dirty="0" smtClean="0"/>
                        <a:t>1</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B w="19050" cap="flat" cmpd="sng" algn="ctr">
                      <a:solidFill>
                        <a:prstClr val="black"/>
                      </a:solidFill>
                      <a:prstDash val="solid"/>
                      <a:round/>
                      <a:headEnd type="none" w="med" len="med"/>
                      <a:tailEnd type="none" w="med" len="med"/>
                    </a:lnB>
                  </a:tcPr>
                </a:tc>
                <a:tc>
                  <a:txBody>
                    <a:bodyPr/>
                    <a:lstStyle/>
                    <a:p>
                      <a:r>
                        <a:rPr lang="en-US" dirty="0" smtClean="0"/>
                        <a:t>F</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B w="19050" cap="flat" cmpd="sng" algn="ctr">
                      <a:solidFill>
                        <a:prstClr val="black"/>
                      </a:solidFill>
                      <a:prstDash val="solid"/>
                      <a:round/>
                      <a:headEnd type="none" w="med" len="med"/>
                      <a:tailEnd type="none" w="med" len="med"/>
                    </a:lnB>
                    <a:solidFill>
                      <a:schemeClr val="accent1">
                        <a:lumMod val="75000"/>
                      </a:schemeClr>
                    </a:solidFill>
                  </a:tcPr>
                </a:tc>
              </a:tr>
              <a:tr h="370840">
                <a:tc>
                  <a:txBody>
                    <a:bodyPr/>
                    <a:lstStyle/>
                    <a:p>
                      <a:r>
                        <a:rPr lang="en-US" baseline="0" dirty="0" smtClean="0"/>
                        <a:t>6</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tcPr>
                </a:tc>
                <a:tc>
                  <a:txBody>
                    <a:bodyPr/>
                    <a:lstStyle/>
                    <a:p>
                      <a:r>
                        <a:rPr lang="en-US" dirty="0" smtClean="0"/>
                        <a:t>a</a:t>
                      </a:r>
                      <a:r>
                        <a:rPr lang="en-US" baseline="-25000" dirty="0" smtClean="0"/>
                        <a:t>2</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tcPr>
                </a:tc>
                <a:tc>
                  <a:txBody>
                    <a:bodyPr/>
                    <a:lstStyle/>
                    <a:p>
                      <a:r>
                        <a:rPr lang="en-US" dirty="0" smtClean="0"/>
                        <a:t>T</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T w="19050" cap="flat" cmpd="sng" algn="ctr">
                      <a:solidFill>
                        <a:prstClr val="black"/>
                      </a:solidFill>
                      <a:prstDash val="solid"/>
                      <a:round/>
                      <a:headEnd type="none" w="med" len="med"/>
                      <a:tailEnd type="none" w="med" len="med"/>
                    </a:lnT>
                    <a:solidFill>
                      <a:srgbClr val="CCFFCC"/>
                    </a:solidFill>
                  </a:tcPr>
                </a:tc>
              </a:tr>
              <a:tr h="370840">
                <a:tc>
                  <a:txBody>
                    <a:bodyPr/>
                    <a:lstStyle/>
                    <a:p>
                      <a:r>
                        <a:rPr lang="en-US" baseline="0" dirty="0" smtClean="0"/>
                        <a:t>7</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a</a:t>
                      </a:r>
                      <a:r>
                        <a:rPr lang="en-US" baseline="-25000" dirty="0" smtClean="0"/>
                        <a:t>2</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F</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solidFill>
                      <a:srgbClr val="A9432B"/>
                    </a:solidFill>
                  </a:tcPr>
                </a:tc>
              </a:tr>
              <a:tr h="370840">
                <a:tc>
                  <a:txBody>
                    <a:bodyPr/>
                    <a:lstStyle/>
                    <a:p>
                      <a:r>
                        <a:rPr lang="en-US" baseline="0" dirty="0" smtClean="0"/>
                        <a:t>8</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a</a:t>
                      </a:r>
                      <a:r>
                        <a:rPr lang="en-US" baseline="-25000" dirty="0" smtClean="0"/>
                        <a:t>2</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F</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solidFill>
                      <a:srgbClr val="A9432B"/>
                    </a:solidFill>
                  </a:tcPr>
                </a:tc>
              </a:tr>
              <a:tr h="370840">
                <a:tc>
                  <a:txBody>
                    <a:bodyPr/>
                    <a:lstStyle/>
                    <a:p>
                      <a:r>
                        <a:rPr lang="en-US" baseline="0" dirty="0" smtClean="0"/>
                        <a:t>9</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a</a:t>
                      </a:r>
                      <a:r>
                        <a:rPr lang="en-US" baseline="-25000" dirty="0" smtClean="0"/>
                        <a:t>2</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tcPr>
                </a:tc>
                <a:tc>
                  <a:txBody>
                    <a:bodyPr/>
                    <a:lstStyle/>
                    <a:p>
                      <a:r>
                        <a:rPr lang="en-US" dirty="0" smtClean="0"/>
                        <a:t>F</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solidFill>
                      <a:srgbClr val="A9432B"/>
                    </a:solidFill>
                  </a:tcPr>
                </a:tc>
              </a:tr>
              <a:tr h="370840">
                <a:tc>
                  <a:txBody>
                    <a:bodyPr/>
                    <a:lstStyle/>
                    <a:p>
                      <a:r>
                        <a:rPr lang="en-US" baseline="0" dirty="0" smtClean="0"/>
                        <a:t>10</a:t>
                      </a:r>
                      <a:endParaRPr lang="en-US" baseline="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B w="19050" cap="flat" cmpd="sng" algn="ctr">
                      <a:solidFill>
                        <a:prstClr val="black"/>
                      </a:solidFill>
                      <a:prstDash val="solid"/>
                      <a:round/>
                      <a:headEnd type="none" w="med" len="med"/>
                      <a:tailEnd type="none" w="med" len="med"/>
                    </a:lnB>
                  </a:tcPr>
                </a:tc>
                <a:tc>
                  <a:txBody>
                    <a:bodyPr/>
                    <a:lstStyle/>
                    <a:p>
                      <a:r>
                        <a:rPr lang="en-US" dirty="0" smtClean="0"/>
                        <a:t>a</a:t>
                      </a:r>
                      <a:r>
                        <a:rPr lang="en-US" baseline="-25000" dirty="0" smtClean="0"/>
                        <a:t>2</a:t>
                      </a:r>
                      <a:endParaRPr lang="en-US" baseline="-25000"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B w="19050" cap="flat" cmpd="sng" algn="ctr">
                      <a:solidFill>
                        <a:prstClr val="black"/>
                      </a:solidFill>
                      <a:prstDash val="solid"/>
                      <a:round/>
                      <a:headEnd type="none" w="med" len="med"/>
                      <a:tailEnd type="none" w="med" len="med"/>
                    </a:lnB>
                  </a:tcPr>
                </a:tc>
                <a:tc>
                  <a:txBody>
                    <a:bodyPr/>
                    <a:lstStyle/>
                    <a:p>
                      <a:r>
                        <a:rPr lang="en-US" dirty="0" smtClean="0"/>
                        <a:t>F</a:t>
                      </a:r>
                      <a:endParaRPr lang="en-US" dirty="0"/>
                    </a:p>
                  </a:txBody>
                  <a:tcPr>
                    <a:lnL w="19050" cap="flat" cmpd="sng" algn="ctr">
                      <a:solidFill>
                        <a:prstClr val="black"/>
                      </a:solidFill>
                      <a:prstDash val="solid"/>
                      <a:round/>
                      <a:headEnd type="none" w="med" len="med"/>
                      <a:tailEnd type="none" w="med" len="med"/>
                    </a:lnL>
                    <a:lnR w="19050" cap="flat" cmpd="sng" algn="ctr">
                      <a:solidFill>
                        <a:prstClr val="black"/>
                      </a:solidFill>
                      <a:prstDash val="solid"/>
                      <a:round/>
                      <a:headEnd type="none" w="med" len="med"/>
                      <a:tailEnd type="none" w="med" len="med"/>
                    </a:lnR>
                    <a:lnB w="19050" cap="flat" cmpd="sng" algn="ctr">
                      <a:solidFill>
                        <a:prstClr val="black"/>
                      </a:solidFill>
                      <a:prstDash val="solid"/>
                      <a:round/>
                      <a:headEnd type="none" w="med" len="med"/>
                      <a:tailEnd type="none" w="med" len="med"/>
                    </a:lnB>
                    <a:solidFill>
                      <a:srgbClr val="A9432B"/>
                    </a:solidFill>
                  </a:tcPr>
                </a:tc>
              </a:tr>
            </a:tbl>
          </a:graphicData>
        </a:graphic>
      </p:graphicFrame>
    </p:spTree>
    <p:extLst>
      <p:ext uri="{BB962C8B-B14F-4D97-AF65-F5344CB8AC3E}">
        <p14:creationId xmlns:p14="http://schemas.microsoft.com/office/powerpoint/2010/main" val="99381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Problem (warm-up)</a:t>
            </a:r>
            <a:endParaRPr lang="en-US" dirty="0"/>
          </a:p>
        </p:txBody>
      </p:sp>
      <p:sp>
        <p:nvSpPr>
          <p:cNvPr id="3" name="Content Placeholder 2"/>
          <p:cNvSpPr>
            <a:spLocks noGrp="1"/>
          </p:cNvSpPr>
          <p:nvPr>
            <p:ph sz="quarter" idx="1"/>
          </p:nvPr>
        </p:nvSpPr>
        <p:spPr/>
        <p:txBody>
          <a:bodyPr>
            <a:normAutofit/>
          </a:bodyPr>
          <a:lstStyle/>
          <a:p>
            <a:r>
              <a:rPr lang="en-US" dirty="0" smtClean="0"/>
              <a:t>Given</a:t>
            </a:r>
          </a:p>
          <a:p>
            <a:pPr lvl="1"/>
            <a:r>
              <a:rPr lang="en-US" dirty="0" smtClean="0"/>
              <a:t>Query Q on table T with expensive Predicate</a:t>
            </a:r>
          </a:p>
          <a:p>
            <a:pPr lvl="1"/>
            <a:r>
              <a:rPr lang="en-US" dirty="0" smtClean="0"/>
              <a:t>Information on groups of tuples in table T</a:t>
            </a:r>
          </a:p>
          <a:p>
            <a:pPr lvl="1"/>
            <a:r>
              <a:rPr lang="en-US" dirty="0" smtClean="0"/>
              <a:t>Constraints: </a:t>
            </a:r>
          </a:p>
          <a:p>
            <a:pPr lvl="2"/>
            <a:r>
              <a:rPr lang="en-US" dirty="0" smtClean="0"/>
              <a:t>Precision α</a:t>
            </a:r>
          </a:p>
          <a:p>
            <a:pPr lvl="2"/>
            <a:r>
              <a:rPr lang="en-US" dirty="0" smtClean="0"/>
              <a:t>Recall β</a:t>
            </a:r>
          </a:p>
          <a:p>
            <a:pPr lvl="1"/>
            <a:r>
              <a:rPr lang="en-US" dirty="0" smtClean="0"/>
              <a:t>Costs:</a:t>
            </a:r>
          </a:p>
          <a:p>
            <a:pPr lvl="2"/>
            <a:r>
              <a:rPr lang="en-US" dirty="0" smtClean="0"/>
              <a:t>Retrieval o</a:t>
            </a:r>
            <a:r>
              <a:rPr lang="en-US" baseline="-25000" dirty="0" smtClean="0"/>
              <a:t>r</a:t>
            </a:r>
          </a:p>
          <a:p>
            <a:pPr lvl="2"/>
            <a:r>
              <a:rPr lang="en-US" dirty="0" smtClean="0"/>
              <a:t>evaluation </a:t>
            </a:r>
            <a:r>
              <a:rPr lang="en-US" dirty="0" err="1" smtClean="0"/>
              <a:t>o</a:t>
            </a:r>
            <a:r>
              <a:rPr lang="en-US" baseline="-25000" dirty="0" err="1" smtClean="0"/>
              <a:t>e</a:t>
            </a:r>
            <a:endParaRPr lang="en-US" baseline="-25000" dirty="0" smtClean="0"/>
          </a:p>
          <a:p>
            <a:r>
              <a:rPr lang="en-US" dirty="0" smtClean="0"/>
              <a:t>Answer query with minimum UDF calls, while achieving precision α, recall β</a:t>
            </a:r>
          </a:p>
        </p:txBody>
      </p:sp>
    </p:spTree>
    <p:extLst>
      <p:ext uri="{BB962C8B-B14F-4D97-AF65-F5344CB8AC3E}">
        <p14:creationId xmlns:p14="http://schemas.microsoft.com/office/powerpoint/2010/main" val="188523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Problem (warm-up)</a:t>
            </a:r>
            <a:endParaRPr lang="en-US" dirty="0"/>
          </a:p>
        </p:txBody>
      </p:sp>
      <p:sp>
        <p:nvSpPr>
          <p:cNvPr id="3" name="Content Placeholder 2"/>
          <p:cNvSpPr>
            <a:spLocks noGrp="1"/>
          </p:cNvSpPr>
          <p:nvPr>
            <p:ph sz="quarter" idx="1"/>
          </p:nvPr>
        </p:nvSpPr>
        <p:spPr/>
        <p:txBody>
          <a:bodyPr>
            <a:normAutofit/>
          </a:bodyPr>
          <a:lstStyle/>
          <a:p>
            <a:r>
              <a:rPr lang="en-US" dirty="0" smtClean="0"/>
              <a:t>Group </a:t>
            </a:r>
            <a:r>
              <a:rPr lang="en-US" b="1" dirty="0" smtClean="0"/>
              <a:t>a</a:t>
            </a:r>
            <a:r>
              <a:rPr lang="en-US" dirty="0" smtClean="0"/>
              <a:t> has </a:t>
            </a:r>
            <a:r>
              <a:rPr lang="en-US" b="1" dirty="0" err="1" smtClean="0"/>
              <a:t>C</a:t>
            </a:r>
            <a:r>
              <a:rPr lang="en-US" b="1" baseline="-25000" dirty="0" err="1" smtClean="0"/>
              <a:t>a</a:t>
            </a:r>
            <a:r>
              <a:rPr lang="en-US" dirty="0" smtClean="0"/>
              <a:t> positive tuples, </a:t>
            </a:r>
            <a:r>
              <a:rPr lang="en-US" b="1" dirty="0" err="1" smtClean="0"/>
              <a:t>W</a:t>
            </a:r>
            <a:r>
              <a:rPr lang="en-US" b="1" baseline="-25000" dirty="0" err="1" smtClean="0"/>
              <a:t>a</a:t>
            </a:r>
            <a:r>
              <a:rPr lang="en-US" dirty="0" smtClean="0"/>
              <a:t> negative tuples</a:t>
            </a:r>
          </a:p>
          <a:p>
            <a:r>
              <a:rPr lang="en-US" dirty="0" smtClean="0"/>
              <a:t>For each </a:t>
            </a:r>
            <a:r>
              <a:rPr lang="en-US" b="1" dirty="0" smtClean="0"/>
              <a:t>a</a:t>
            </a:r>
            <a:r>
              <a:rPr lang="en-US" dirty="0" smtClean="0"/>
              <a:t>, choose integers </a:t>
            </a:r>
            <a:r>
              <a:rPr lang="en-US" b="1" dirty="0" smtClean="0"/>
              <a:t>R</a:t>
            </a:r>
            <a:r>
              <a:rPr lang="en-US" b="1" baseline="-25000" dirty="0" smtClean="0"/>
              <a:t>a</a:t>
            </a:r>
            <a:r>
              <a:rPr lang="en-US" dirty="0" smtClean="0"/>
              <a:t>,</a:t>
            </a:r>
            <a:r>
              <a:rPr lang="en-US" baseline="-25000" dirty="0" smtClean="0"/>
              <a:t> </a:t>
            </a:r>
            <a:r>
              <a:rPr lang="en-US" b="1" dirty="0" err="1" smtClean="0"/>
              <a:t>E</a:t>
            </a:r>
            <a:r>
              <a:rPr lang="en-US" b="1" baseline="-25000" dirty="0" err="1" smtClean="0"/>
              <a:t>a</a:t>
            </a:r>
            <a:r>
              <a:rPr lang="en-US" dirty="0" smtClean="0"/>
              <a:t> such that</a:t>
            </a:r>
          </a:p>
          <a:p>
            <a:pPr lvl="1"/>
            <a:r>
              <a:rPr lang="en-US" dirty="0" smtClean="0"/>
              <a:t>0 &lt;= </a:t>
            </a:r>
            <a:r>
              <a:rPr lang="en-US" dirty="0" err="1" smtClean="0"/>
              <a:t>E</a:t>
            </a:r>
            <a:r>
              <a:rPr lang="en-US" baseline="-25000" dirty="0" err="1" smtClean="0"/>
              <a:t>a</a:t>
            </a:r>
            <a:r>
              <a:rPr lang="en-US" dirty="0" smtClean="0"/>
              <a:t> &lt;= R</a:t>
            </a:r>
            <a:r>
              <a:rPr lang="en-US" baseline="-25000" dirty="0" smtClean="0"/>
              <a:t>a</a:t>
            </a:r>
            <a:r>
              <a:rPr lang="en-US" dirty="0" smtClean="0"/>
              <a:t> &lt;= 1</a:t>
            </a:r>
          </a:p>
          <a:p>
            <a:pPr lvl="1"/>
            <a:r>
              <a:rPr lang="en-US" dirty="0" smtClean="0"/>
              <a:t>Recall:  </a:t>
            </a:r>
            <a:r>
              <a:rPr lang="en-US" dirty="0" err="1" smtClean="0"/>
              <a:t>Σ</a:t>
            </a:r>
            <a:r>
              <a:rPr lang="en-US" baseline="-25000" dirty="0" err="1" smtClean="0"/>
              <a:t>a</a:t>
            </a:r>
            <a:r>
              <a:rPr lang="en-US" dirty="0" smtClean="0"/>
              <a:t> </a:t>
            </a:r>
            <a:r>
              <a:rPr lang="en-US" dirty="0" err="1" smtClean="0"/>
              <a:t>C</a:t>
            </a:r>
            <a:r>
              <a:rPr lang="en-US" baseline="-25000" dirty="0" err="1" smtClean="0"/>
              <a:t>a</a:t>
            </a:r>
            <a:r>
              <a:rPr lang="en-US" dirty="0" err="1" smtClean="0"/>
              <a:t>R</a:t>
            </a:r>
            <a:r>
              <a:rPr lang="en-US" baseline="-25000" dirty="0" err="1" smtClean="0"/>
              <a:t>a</a:t>
            </a:r>
            <a:r>
              <a:rPr lang="en-US" dirty="0" smtClean="0"/>
              <a:t> &gt;= β </a:t>
            </a:r>
            <a:r>
              <a:rPr lang="en-US" dirty="0" err="1" smtClean="0"/>
              <a:t>Σ</a:t>
            </a:r>
            <a:r>
              <a:rPr lang="en-US" baseline="-25000" dirty="0" err="1" smtClean="0"/>
              <a:t>a</a:t>
            </a:r>
            <a:r>
              <a:rPr lang="en-US" dirty="0" smtClean="0"/>
              <a:t> </a:t>
            </a:r>
            <a:r>
              <a:rPr lang="en-US" dirty="0" err="1" smtClean="0"/>
              <a:t>C</a:t>
            </a:r>
            <a:r>
              <a:rPr lang="en-US" baseline="-25000" dirty="0" err="1" smtClean="0"/>
              <a:t>a</a:t>
            </a:r>
            <a:endParaRPr lang="en-US" baseline="-25000" dirty="0" smtClean="0"/>
          </a:p>
          <a:p>
            <a:pPr lvl="1"/>
            <a:r>
              <a:rPr lang="en-US" dirty="0" smtClean="0"/>
              <a:t>Precision: </a:t>
            </a:r>
            <a:r>
              <a:rPr lang="en-US" dirty="0" err="1" smtClean="0"/>
              <a:t>Σ</a:t>
            </a:r>
            <a:r>
              <a:rPr lang="en-US" baseline="-25000" dirty="0" err="1" smtClean="0"/>
              <a:t>a</a:t>
            </a:r>
            <a:r>
              <a:rPr lang="en-US" dirty="0" err="1" smtClean="0"/>
              <a:t>R</a:t>
            </a:r>
            <a:r>
              <a:rPr lang="en-US" baseline="-25000" dirty="0" err="1" smtClean="0"/>
              <a:t>a</a:t>
            </a:r>
            <a:r>
              <a:rPr lang="en-US" dirty="0" err="1" smtClean="0"/>
              <a:t>C</a:t>
            </a:r>
            <a:r>
              <a:rPr lang="en-US" baseline="-25000" dirty="0" err="1" smtClean="0"/>
              <a:t>a</a:t>
            </a:r>
            <a:r>
              <a:rPr lang="en-US" dirty="0" smtClean="0"/>
              <a:t> &gt;= α </a:t>
            </a:r>
            <a:r>
              <a:rPr lang="en-US" dirty="0" err="1" smtClean="0"/>
              <a:t>Σ</a:t>
            </a:r>
            <a:r>
              <a:rPr lang="en-US" baseline="-25000" dirty="0" err="1" smtClean="0"/>
              <a:t>a</a:t>
            </a:r>
            <a:r>
              <a:rPr lang="en-US" dirty="0" smtClean="0"/>
              <a:t> R</a:t>
            </a:r>
            <a:r>
              <a:rPr lang="en-US" baseline="-25000" dirty="0" smtClean="0"/>
              <a:t>a</a:t>
            </a:r>
            <a:r>
              <a:rPr lang="en-US" dirty="0" smtClean="0"/>
              <a:t>(</a:t>
            </a:r>
            <a:r>
              <a:rPr lang="en-US" dirty="0" err="1" smtClean="0"/>
              <a:t>C</a:t>
            </a:r>
            <a:r>
              <a:rPr lang="en-US" baseline="-25000" dirty="0" err="1" smtClean="0"/>
              <a:t>a</a:t>
            </a:r>
            <a:r>
              <a:rPr lang="en-US" dirty="0" err="1" smtClean="0"/>
              <a:t>+W</a:t>
            </a:r>
            <a:r>
              <a:rPr lang="en-US" baseline="-25000" dirty="0" err="1" smtClean="0"/>
              <a:t>a</a:t>
            </a:r>
            <a:r>
              <a:rPr lang="en-US" dirty="0" smtClean="0"/>
              <a:t>) – </a:t>
            </a:r>
            <a:r>
              <a:rPr lang="en-US" dirty="0" err="1" smtClean="0"/>
              <a:t>E</a:t>
            </a:r>
            <a:r>
              <a:rPr lang="en-US" baseline="-25000" dirty="0" err="1" smtClean="0"/>
              <a:t>a</a:t>
            </a:r>
            <a:r>
              <a:rPr lang="en-US" dirty="0" smtClean="0"/>
              <a:t>(</a:t>
            </a:r>
            <a:r>
              <a:rPr lang="en-US" dirty="0" err="1" smtClean="0"/>
              <a:t>W</a:t>
            </a:r>
            <a:r>
              <a:rPr lang="en-US" baseline="-25000" dirty="0" err="1" smtClean="0"/>
              <a:t>a</a:t>
            </a:r>
            <a:r>
              <a:rPr lang="en-US" dirty="0" smtClean="0"/>
              <a:t>)</a:t>
            </a:r>
          </a:p>
          <a:p>
            <a:r>
              <a:rPr lang="en-US" dirty="0" smtClean="0"/>
              <a:t>Minimize: </a:t>
            </a:r>
            <a:r>
              <a:rPr lang="en-US" dirty="0" err="1" smtClean="0"/>
              <a:t>Σ</a:t>
            </a:r>
            <a:r>
              <a:rPr lang="en-US" baseline="-25000" dirty="0" err="1" smtClean="0"/>
              <a:t>a</a:t>
            </a:r>
            <a:r>
              <a:rPr lang="en-US" dirty="0" smtClean="0"/>
              <a:t> </a:t>
            </a:r>
            <a:r>
              <a:rPr lang="en-US" dirty="0" err="1" smtClean="0"/>
              <a:t>o</a:t>
            </a:r>
            <a:r>
              <a:rPr lang="en-US" baseline="-25000" dirty="0" err="1" smtClean="0"/>
              <a:t>r</a:t>
            </a:r>
            <a:r>
              <a:rPr lang="en-US" dirty="0" err="1" smtClean="0"/>
              <a:t>R</a:t>
            </a:r>
            <a:r>
              <a:rPr lang="en-US" baseline="-25000" dirty="0" err="1" smtClean="0"/>
              <a:t>a</a:t>
            </a:r>
            <a:r>
              <a:rPr lang="en-US" dirty="0" smtClean="0"/>
              <a:t>(</a:t>
            </a:r>
            <a:r>
              <a:rPr lang="en-US" dirty="0" err="1" smtClean="0"/>
              <a:t>C</a:t>
            </a:r>
            <a:r>
              <a:rPr lang="en-US" baseline="-25000" dirty="0" err="1" smtClean="0"/>
              <a:t>a</a:t>
            </a:r>
            <a:r>
              <a:rPr lang="en-US" baseline="-25000" dirty="0" smtClean="0"/>
              <a:t> </a:t>
            </a:r>
            <a:r>
              <a:rPr lang="en-US" dirty="0" smtClean="0"/>
              <a:t>+ </a:t>
            </a:r>
            <a:r>
              <a:rPr lang="en-US" dirty="0" err="1" smtClean="0"/>
              <a:t>W</a:t>
            </a:r>
            <a:r>
              <a:rPr lang="en-US" baseline="-25000" dirty="0" err="1" smtClean="0"/>
              <a:t>a</a:t>
            </a:r>
            <a:r>
              <a:rPr lang="en-US" dirty="0" smtClean="0"/>
              <a:t>) + </a:t>
            </a:r>
            <a:r>
              <a:rPr lang="en-US" dirty="0" err="1" smtClean="0"/>
              <a:t>o</a:t>
            </a:r>
            <a:r>
              <a:rPr lang="en-US" baseline="-25000" dirty="0" err="1" smtClean="0"/>
              <a:t>e</a:t>
            </a:r>
            <a:r>
              <a:rPr lang="en-US" dirty="0" err="1" smtClean="0"/>
              <a:t>E</a:t>
            </a:r>
            <a:r>
              <a:rPr lang="en-US" baseline="-25000" dirty="0" err="1" smtClean="0"/>
              <a:t>a</a:t>
            </a:r>
            <a:r>
              <a:rPr lang="en-US" dirty="0" smtClean="0"/>
              <a:t>(</a:t>
            </a:r>
            <a:r>
              <a:rPr lang="en-US" dirty="0" err="1" smtClean="0"/>
              <a:t>C</a:t>
            </a:r>
            <a:r>
              <a:rPr lang="en-US" baseline="-25000" dirty="0" err="1" smtClean="0"/>
              <a:t>a</a:t>
            </a:r>
            <a:r>
              <a:rPr lang="en-US" baseline="-25000" dirty="0" smtClean="0"/>
              <a:t> </a:t>
            </a:r>
            <a:r>
              <a:rPr lang="en-US" dirty="0" smtClean="0"/>
              <a:t>+ </a:t>
            </a:r>
            <a:r>
              <a:rPr lang="en-US" dirty="0" err="1" smtClean="0"/>
              <a:t>W</a:t>
            </a:r>
            <a:r>
              <a:rPr lang="en-US" baseline="-25000" dirty="0" err="1" smtClean="0"/>
              <a:t>a</a:t>
            </a:r>
            <a:r>
              <a:rPr lang="en-US" dirty="0" smtClean="0"/>
              <a:t>)</a:t>
            </a:r>
            <a:endParaRPr lang="en-US" dirty="0"/>
          </a:p>
          <a:p>
            <a:r>
              <a:rPr lang="en-US" dirty="0" smtClean="0"/>
              <a:t>NP</a:t>
            </a:r>
            <a:r>
              <a:rPr lang="en-US" dirty="0"/>
              <a:t>-</a:t>
            </a:r>
            <a:r>
              <a:rPr lang="en-US" dirty="0" smtClean="0"/>
              <a:t>Hard! </a:t>
            </a:r>
            <a:r>
              <a:rPr lang="en-US" dirty="0"/>
              <a:t>– Reducible from Knapsack</a:t>
            </a:r>
          </a:p>
          <a:p>
            <a:endParaRPr lang="en-US" dirty="0"/>
          </a:p>
        </p:txBody>
      </p:sp>
    </p:spTree>
    <p:extLst>
      <p:ext uri="{BB962C8B-B14F-4D97-AF65-F5344CB8AC3E}">
        <p14:creationId xmlns:p14="http://schemas.microsoft.com/office/powerpoint/2010/main" val="132233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Version</a:t>
            </a:r>
            <a:endParaRPr lang="en-US" dirty="0"/>
          </a:p>
        </p:txBody>
      </p:sp>
      <p:sp>
        <p:nvSpPr>
          <p:cNvPr id="3" name="Content Placeholder 2"/>
          <p:cNvSpPr>
            <a:spLocks noGrp="1"/>
          </p:cNvSpPr>
          <p:nvPr>
            <p:ph sz="quarter" idx="1"/>
          </p:nvPr>
        </p:nvSpPr>
        <p:spPr/>
        <p:txBody>
          <a:bodyPr/>
          <a:lstStyle/>
          <a:p>
            <a:r>
              <a:rPr lang="en-US" dirty="0" smtClean="0"/>
              <a:t>Allow non-integer </a:t>
            </a:r>
            <a:r>
              <a:rPr lang="en-US" b="1" dirty="0" smtClean="0"/>
              <a:t>R</a:t>
            </a:r>
            <a:r>
              <a:rPr lang="en-US" b="1" baseline="-25000" dirty="0" smtClean="0"/>
              <a:t>a</a:t>
            </a:r>
            <a:r>
              <a:rPr lang="en-US" dirty="0" smtClean="0"/>
              <a:t>, </a:t>
            </a:r>
            <a:r>
              <a:rPr lang="en-US" b="1" dirty="0" err="1" smtClean="0"/>
              <a:t>E</a:t>
            </a:r>
            <a:r>
              <a:rPr lang="en-US" b="1" baseline="-25000" dirty="0" err="1" smtClean="0"/>
              <a:t>a</a:t>
            </a:r>
            <a:endParaRPr lang="en-US" b="1" baseline="-25000" dirty="0" smtClean="0"/>
          </a:p>
          <a:p>
            <a:r>
              <a:rPr lang="en-US" dirty="0" smtClean="0"/>
              <a:t>Each tuple is retrieved with probability </a:t>
            </a:r>
            <a:r>
              <a:rPr lang="en-US" b="1" dirty="0" smtClean="0"/>
              <a:t>R</a:t>
            </a:r>
            <a:r>
              <a:rPr lang="en-US" b="1" baseline="-25000" dirty="0" smtClean="0"/>
              <a:t>a</a:t>
            </a:r>
            <a:r>
              <a:rPr lang="en-US" dirty="0" smtClean="0"/>
              <a:t> </a:t>
            </a:r>
          </a:p>
          <a:p>
            <a:r>
              <a:rPr lang="en-US" dirty="0" smtClean="0"/>
              <a:t>Each retrieved tuple evaluated with probability      </a:t>
            </a:r>
            <a:r>
              <a:rPr lang="en-US" b="1" dirty="0" err="1" smtClean="0"/>
              <a:t>E</a:t>
            </a:r>
            <a:r>
              <a:rPr lang="en-US" b="1" baseline="-25000" dirty="0" err="1" smtClean="0"/>
              <a:t>a</a:t>
            </a:r>
            <a:r>
              <a:rPr lang="en-US" b="1" dirty="0" smtClean="0"/>
              <a:t>/R</a:t>
            </a:r>
            <a:r>
              <a:rPr lang="en-US" b="1" baseline="-25000" dirty="0" smtClean="0"/>
              <a:t>a</a:t>
            </a:r>
            <a:endParaRPr lang="en-US" b="1" dirty="0"/>
          </a:p>
          <a:p>
            <a:r>
              <a:rPr lang="en-US" dirty="0"/>
              <a:t>Satisfy constraints with probability </a:t>
            </a:r>
            <a:r>
              <a:rPr lang="en-US" b="1" dirty="0" err="1" smtClean="0"/>
              <a:t>ρ</a:t>
            </a:r>
            <a:endParaRPr lang="en-US" b="1" baseline="-25000" dirty="0" smtClean="0"/>
          </a:p>
          <a:p>
            <a:r>
              <a:rPr lang="en-US" dirty="0" smtClean="0"/>
              <a:t>Minimize Expected Cost</a:t>
            </a:r>
            <a:endParaRPr lang="en-US" dirty="0"/>
          </a:p>
        </p:txBody>
      </p:sp>
    </p:spTree>
    <p:extLst>
      <p:ext uri="{BB962C8B-B14F-4D97-AF65-F5344CB8AC3E}">
        <p14:creationId xmlns:p14="http://schemas.microsoft.com/office/powerpoint/2010/main" val="329033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Selectivity Information</a:t>
            </a:r>
            <a:endParaRPr lang="en-US" dirty="0"/>
          </a:p>
        </p:txBody>
      </p:sp>
      <p:sp>
        <p:nvSpPr>
          <p:cNvPr id="3" name="Content Placeholder 2"/>
          <p:cNvSpPr>
            <a:spLocks noGrp="1"/>
          </p:cNvSpPr>
          <p:nvPr>
            <p:ph sz="quarter" idx="1"/>
          </p:nvPr>
        </p:nvSpPr>
        <p:spPr/>
        <p:txBody>
          <a:bodyPr/>
          <a:lstStyle/>
          <a:p>
            <a:r>
              <a:rPr lang="en-US" dirty="0"/>
              <a:t>For each group, we have a known selectivity </a:t>
            </a:r>
            <a:r>
              <a:rPr lang="en-US" b="1" dirty="0" err="1"/>
              <a:t>s</a:t>
            </a:r>
            <a:r>
              <a:rPr lang="en-US" b="1" baseline="-25000" dirty="0" err="1"/>
              <a:t>a</a:t>
            </a:r>
            <a:r>
              <a:rPr lang="en-US" dirty="0"/>
              <a:t> of a tuple in the group satisfying the UDF</a:t>
            </a:r>
          </a:p>
          <a:p>
            <a:r>
              <a:rPr lang="en-US" dirty="0" err="1" smtClean="0"/>
              <a:t>BiGreedy</a:t>
            </a:r>
            <a:r>
              <a:rPr lang="en-US" dirty="0" smtClean="0"/>
              <a:t> Solution:</a:t>
            </a:r>
          </a:p>
          <a:p>
            <a:pPr lvl="1"/>
            <a:r>
              <a:rPr lang="en-US" dirty="0" smtClean="0"/>
              <a:t>Sort groups by </a:t>
            </a:r>
            <a:r>
              <a:rPr lang="en-US" b="1" dirty="0" err="1" smtClean="0"/>
              <a:t>s</a:t>
            </a:r>
            <a:r>
              <a:rPr lang="en-US" b="1" baseline="-25000" dirty="0" err="1" smtClean="0"/>
              <a:t>a</a:t>
            </a:r>
            <a:endParaRPr lang="en-US" b="1" baseline="-25000" dirty="0" smtClean="0"/>
          </a:p>
          <a:p>
            <a:pPr lvl="1"/>
            <a:r>
              <a:rPr lang="en-US" dirty="0" smtClean="0"/>
              <a:t>Retrieve greedily till recall is satisfied</a:t>
            </a:r>
          </a:p>
          <a:p>
            <a:pPr lvl="1"/>
            <a:r>
              <a:rPr lang="en-US" dirty="0" smtClean="0"/>
              <a:t>Evaluate in reverse order till precision constraint is satisfied</a:t>
            </a:r>
          </a:p>
          <a:p>
            <a:r>
              <a:rPr lang="en-US" dirty="0" smtClean="0"/>
              <a:t>Unrealistic Assumption!</a:t>
            </a:r>
          </a:p>
          <a:p>
            <a:r>
              <a:rPr lang="en-US" dirty="0" smtClean="0"/>
              <a:t>Need to estimate </a:t>
            </a:r>
            <a:r>
              <a:rPr lang="en-US" dirty="0" err="1" smtClean="0"/>
              <a:t>selectivities</a:t>
            </a:r>
            <a:endParaRPr lang="en-US" dirty="0"/>
          </a:p>
        </p:txBody>
      </p:sp>
    </p:spTree>
    <p:extLst>
      <p:ext uri="{BB962C8B-B14F-4D97-AF65-F5344CB8AC3E}">
        <p14:creationId xmlns:p14="http://schemas.microsoft.com/office/powerpoint/2010/main" val="38544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a:t>
            </a:r>
            <a:r>
              <a:rPr lang="en-US" dirty="0" err="1" smtClean="0"/>
              <a:t>Selectivities</a:t>
            </a:r>
            <a:endParaRPr lang="en-US" dirty="0"/>
          </a:p>
        </p:txBody>
      </p:sp>
      <p:sp>
        <p:nvSpPr>
          <p:cNvPr id="3" name="Content Placeholder 2"/>
          <p:cNvSpPr>
            <a:spLocks noGrp="1"/>
          </p:cNvSpPr>
          <p:nvPr>
            <p:ph sz="quarter" idx="1"/>
          </p:nvPr>
        </p:nvSpPr>
        <p:spPr/>
        <p:txBody>
          <a:bodyPr/>
          <a:lstStyle/>
          <a:p>
            <a:r>
              <a:rPr lang="en-US" dirty="0" smtClean="0"/>
              <a:t>Selectivity of group a is randomly chosen with expectation </a:t>
            </a:r>
            <a:r>
              <a:rPr lang="en-US" b="1" dirty="0" err="1" smtClean="0"/>
              <a:t>s</a:t>
            </a:r>
            <a:r>
              <a:rPr lang="en-US" b="1" baseline="-25000" dirty="0" err="1" smtClean="0"/>
              <a:t>a</a:t>
            </a:r>
            <a:r>
              <a:rPr lang="en-US" dirty="0" smtClean="0"/>
              <a:t>, variance </a:t>
            </a:r>
            <a:r>
              <a:rPr lang="en-US" b="1" dirty="0" err="1" smtClean="0"/>
              <a:t>v</a:t>
            </a:r>
            <a:r>
              <a:rPr lang="en-US" b="1" baseline="-25000" dirty="0" err="1" smtClean="0"/>
              <a:t>a</a:t>
            </a:r>
            <a:r>
              <a:rPr lang="en-US" dirty="0" err="1" smtClean="0"/>
              <a:t>.</a:t>
            </a:r>
            <a:endParaRPr lang="en-US" dirty="0" smtClean="0"/>
          </a:p>
          <a:p>
            <a:r>
              <a:rPr lang="en-US" dirty="0" smtClean="0"/>
              <a:t>Two cases :</a:t>
            </a:r>
          </a:p>
          <a:p>
            <a:pPr lvl="1"/>
            <a:r>
              <a:rPr lang="en-US" dirty="0" err="1" smtClean="0"/>
              <a:t>Selectivities</a:t>
            </a:r>
            <a:r>
              <a:rPr lang="en-US" dirty="0" smtClean="0"/>
              <a:t> independent for different </a:t>
            </a:r>
            <a:r>
              <a:rPr lang="en-US" b="1" dirty="0" smtClean="0"/>
              <a:t>a</a:t>
            </a:r>
            <a:r>
              <a:rPr lang="en-US" dirty="0" smtClean="0"/>
              <a:t>’s.</a:t>
            </a:r>
          </a:p>
          <a:p>
            <a:pPr lvl="1"/>
            <a:r>
              <a:rPr lang="en-US" dirty="0" smtClean="0"/>
              <a:t>Selectivity dependence unknown</a:t>
            </a:r>
          </a:p>
          <a:p>
            <a:r>
              <a:rPr lang="en-US" dirty="0" smtClean="0"/>
              <a:t>Convex program for both (details in paper)</a:t>
            </a:r>
            <a:endParaRPr lang="en-US" dirty="0"/>
          </a:p>
        </p:txBody>
      </p:sp>
    </p:spTree>
    <p:extLst>
      <p:ext uri="{BB962C8B-B14F-4D97-AF65-F5344CB8AC3E}">
        <p14:creationId xmlns:p14="http://schemas.microsoft.com/office/powerpoint/2010/main" val="208360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7494</TotalTime>
  <Words>1637</Words>
  <Application>Microsoft Macintosh PowerPoint</Application>
  <PresentationFormat>On-screen Show (4:3)</PresentationFormat>
  <Paragraphs>191</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Exploiting Correlations for Expensive Predicate Evaluation</vt:lpstr>
      <vt:lpstr>User-Defined Functions</vt:lpstr>
      <vt:lpstr>UDF Properties</vt:lpstr>
      <vt:lpstr>Using Correlations</vt:lpstr>
      <vt:lpstr>Our Problem (warm-up)</vt:lpstr>
      <vt:lpstr>Our Problem (warm-up)</vt:lpstr>
      <vt:lpstr>Probabilistic Version</vt:lpstr>
      <vt:lpstr>Perfect Selectivity Information</vt:lpstr>
      <vt:lpstr>Estimated Selectivities</vt:lpstr>
      <vt:lpstr>Selectivities Unknown</vt:lpstr>
      <vt:lpstr>Combining with Logistic Regression</vt:lpstr>
      <vt:lpstr>Experiments</vt:lpstr>
      <vt:lpstr>Comparison to Baselines</vt:lpstr>
      <vt:lpstr>Comparison to Machine Learning</vt:lpstr>
      <vt:lpstr>Cost vs. num parameter</vt:lpstr>
      <vt:lpstr>Cost vs. Precision Constraint</vt:lpstr>
      <vt:lpstr>Cost vs. Recall Constraint</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Correlations for Expensive Predicate Evaluation</dc:title>
  <dc:creator>Manas Joglekar</dc:creator>
  <cp:lastModifiedBy>Manas Joglekar</cp:lastModifiedBy>
  <cp:revision>102</cp:revision>
  <dcterms:created xsi:type="dcterms:W3CDTF">2015-05-22T20:57:16Z</dcterms:created>
  <dcterms:modified xsi:type="dcterms:W3CDTF">2015-05-28T01:51:52Z</dcterms:modified>
</cp:coreProperties>
</file>