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32" autoAdjust="0"/>
  </p:normalViewPr>
  <p:slideViewPr>
    <p:cSldViewPr snapToGrid="0" snapToObjects="1">
      <p:cViewPr>
        <p:scale>
          <a:sx n="25" d="100"/>
          <a:sy n="25" d="100"/>
        </p:scale>
        <p:origin x="-2136" y="2608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5662" y="32336293"/>
            <a:ext cx="20293236" cy="5645561"/>
          </a:xfrm>
        </p:spPr>
        <p:txBody>
          <a:bodyPr>
            <a:normAutofit/>
          </a:bodyPr>
          <a:lstStyle>
            <a:lvl1pPr marL="0" indent="0" algn="l">
              <a:buNone/>
              <a:defRPr sz="10600">
                <a:solidFill>
                  <a:schemeClr val="tx2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294" y="20046659"/>
            <a:ext cx="25831264" cy="11476269"/>
          </a:xfrm>
          <a:effectLst/>
        </p:spPr>
        <p:txBody>
          <a:bodyPr>
            <a:noAutofit/>
          </a:bodyPr>
          <a:lstStyle>
            <a:lvl1pPr marL="3072384" indent="-2194560" algn="l">
              <a:defRPr sz="25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0" y="4681721"/>
            <a:ext cx="23042880" cy="222382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53529" y="2409713"/>
            <a:ext cx="7406640" cy="3352536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66809" y="4681726"/>
            <a:ext cx="17385434" cy="31326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114800" y="4681728"/>
            <a:ext cx="23042880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9502" y="13904947"/>
            <a:ext cx="21479998" cy="15509415"/>
          </a:xfrm>
          <a:effectLst/>
        </p:spPr>
        <p:txBody>
          <a:bodyPr anchor="b"/>
          <a:lstStyle>
            <a:lvl1pPr algn="r">
              <a:defRPr sz="221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778" y="29488071"/>
            <a:ext cx="21493778" cy="5346944"/>
          </a:xfrm>
        </p:spPr>
        <p:txBody>
          <a:bodyPr anchor="t"/>
          <a:lstStyle>
            <a:lvl1pPr marL="0" indent="0" algn="r">
              <a:buNone/>
              <a:defRPr sz="9600">
                <a:solidFill>
                  <a:schemeClr val="tx2"/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114797" y="4681721"/>
            <a:ext cx="12048134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16722548" y="4681728"/>
            <a:ext cx="12048134" cy="22238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1" y="4681728"/>
            <a:ext cx="12048134" cy="409447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3210" y="8962093"/>
            <a:ext cx="12048134" cy="1755648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30288" y="4681728"/>
            <a:ext cx="12048134" cy="4094477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115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marL="0" lvl="0" indent="0" algn="ctr" defTabSz="4389120" rtl="0" eaLnBrk="1" latinLnBrk="0" hangingPunct="1">
              <a:spcBef>
                <a:spcPct val="20000"/>
              </a:spcBef>
              <a:spcAft>
                <a:spcPts val="144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1" y="8953805"/>
            <a:ext cx="12048134" cy="17556480"/>
          </a:xfrm>
        </p:spPr>
        <p:txBody>
          <a:bodyPr>
            <a:normAutofit/>
          </a:bodyPr>
          <a:lstStyle>
            <a:lvl1pPr>
              <a:defRPr sz="8600"/>
            </a:lvl1pPr>
            <a:lvl2pPr>
              <a:defRPr sz="86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744" y="14142724"/>
            <a:ext cx="13089906" cy="8054355"/>
          </a:xfrm>
          <a:effectLst/>
        </p:spPr>
        <p:txBody>
          <a:bodyPr anchor="b">
            <a:noAutofit/>
          </a:bodyPr>
          <a:lstStyle>
            <a:lvl1pPr marL="1097280" indent="-1097280" algn="l">
              <a:defRPr sz="134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6656" y="4681728"/>
            <a:ext cx="14461506" cy="31326272"/>
          </a:xfrm>
        </p:spPr>
        <p:txBody>
          <a:bodyPr anchor="ctr"/>
          <a:lstStyle>
            <a:lvl1pPr>
              <a:defRPr sz="106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67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2754" y="22385933"/>
            <a:ext cx="12199176" cy="13692915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748288"/>
            <a:ext cx="32918400" cy="19142912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2918400" cy="247482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6974791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10630" y="7315201"/>
            <a:ext cx="14813280" cy="20017959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96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60394" y="6467111"/>
            <a:ext cx="13298810" cy="13843328"/>
          </a:xfrm>
        </p:spPr>
        <p:txBody>
          <a:bodyPr anchor="b"/>
          <a:lstStyle>
            <a:lvl1pPr marL="877824" indent="-877824">
              <a:buFont typeface="Georgia" pitchFamily="18" charset="0"/>
              <a:buChar char="*"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165" y="28572295"/>
            <a:ext cx="22980737" cy="7315200"/>
          </a:xfrm>
        </p:spPr>
        <p:txBody>
          <a:bodyPr anchor="b">
            <a:noAutofit/>
          </a:bodyPr>
          <a:lstStyle>
            <a:lvl1pPr algn="l">
              <a:defRPr sz="221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674560"/>
            <a:ext cx="32918400" cy="1121664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2918400" cy="3267456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4117145"/>
            <a:ext cx="32918400" cy="14630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0241280"/>
            <a:ext cx="32918400" cy="3267456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43" y="27981875"/>
            <a:ext cx="23445040" cy="7315200"/>
          </a:xfrm>
          <a:prstGeom prst="rect">
            <a:avLst/>
          </a:prstGeom>
          <a:effectLst/>
        </p:spPr>
        <p:txBody>
          <a:bodyPr vert="horz" lIns="438912" tIns="219456" rIns="438912" bIns="219456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0" y="4686464"/>
            <a:ext cx="23042880" cy="22238208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19920" y="39502083"/>
            <a:ext cx="90525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8/26/15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5919" y="39502083"/>
            <a:ext cx="12070084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00" y="39502083"/>
            <a:ext cx="658368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1536192" indent="-1536192" algn="r" defTabSz="438912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221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0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63347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9502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8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266944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7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671462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98819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436608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97280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421210" indent="-877824" algn="l" defTabSz="4389120" rtl="0" eaLnBrk="1" latinLnBrk="0" hangingPunct="1">
        <a:spcBef>
          <a:spcPct val="20000"/>
        </a:spcBef>
        <a:spcAft>
          <a:spcPts val="144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6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24196" y="1100720"/>
            <a:ext cx="29891177" cy="364084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Drill Down: A New Data Exploration Operator</a:t>
            </a:r>
          </a:p>
          <a:p>
            <a:pPr algn="ctr"/>
            <a:r>
              <a:rPr lang="en-US" sz="6000" dirty="0" smtClean="0"/>
              <a:t>Manas Joglekar, Hector Garcia-Molina, </a:t>
            </a:r>
            <a:r>
              <a:rPr lang="en-US" sz="6000" dirty="0" err="1" smtClean="0"/>
              <a:t>Aditya</a:t>
            </a:r>
            <a:r>
              <a:rPr lang="en-US" sz="6000" dirty="0" smtClean="0"/>
              <a:t> </a:t>
            </a:r>
            <a:r>
              <a:rPr lang="en-US" sz="6000" dirty="0" err="1" smtClean="0"/>
              <a:t>Parameswaran</a:t>
            </a:r>
            <a:endParaRPr lang="en-US" sz="6000" dirty="0"/>
          </a:p>
        </p:txBody>
      </p:sp>
      <p:sp>
        <p:nvSpPr>
          <p:cNvPr id="6" name="Rounded Rectangle 5"/>
          <p:cNvSpPr/>
          <p:nvPr/>
        </p:nvSpPr>
        <p:spPr>
          <a:xfrm>
            <a:off x="1524196" y="6350306"/>
            <a:ext cx="29891177" cy="1089060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>
              <a:buFont typeface="Arial"/>
              <a:buChar char="•"/>
            </a:pPr>
            <a:r>
              <a:rPr lang="en-US" sz="4500" b="1" dirty="0" smtClean="0"/>
              <a:t>Smart Drill-Down</a:t>
            </a:r>
            <a:r>
              <a:rPr lang="en-US" sz="4500" dirty="0" smtClean="0"/>
              <a:t> : Interactively find the </a:t>
            </a:r>
            <a:r>
              <a:rPr lang="en-US" sz="4500" i="1" dirty="0" smtClean="0"/>
              <a:t>best </a:t>
            </a:r>
            <a:r>
              <a:rPr lang="en-US" sz="4500" dirty="0" smtClean="0"/>
              <a:t>set of </a:t>
            </a:r>
            <a:r>
              <a:rPr lang="en-US" sz="4500" i="1" dirty="0" smtClean="0"/>
              <a:t>rules </a:t>
            </a:r>
            <a:r>
              <a:rPr lang="en-US" sz="4500" dirty="0" smtClean="0"/>
              <a:t>to summarize a database table.</a:t>
            </a:r>
          </a:p>
          <a:p>
            <a:pPr marL="457200" indent="-457200">
              <a:buFont typeface="Arial"/>
              <a:buChar char="•"/>
            </a:pPr>
            <a:r>
              <a:rPr lang="en-US" sz="4500" b="1" dirty="0" smtClean="0"/>
              <a:t>Rule</a:t>
            </a:r>
            <a:r>
              <a:rPr lang="en-US" sz="4500" dirty="0" smtClean="0"/>
              <a:t> </a:t>
            </a:r>
            <a:r>
              <a:rPr lang="en-US" sz="4500" dirty="0" smtClean="0"/>
              <a:t>: </a:t>
            </a:r>
            <a:r>
              <a:rPr lang="en-US" sz="4500" dirty="0" smtClean="0"/>
              <a:t>A tuple consisting of actual values and wildcard-characters e.g. (a, *) matches (</a:t>
            </a:r>
            <a:r>
              <a:rPr lang="en-US" sz="4500" dirty="0" err="1" smtClean="0"/>
              <a:t>a,b</a:t>
            </a:r>
            <a:r>
              <a:rPr lang="en-US" sz="4500" dirty="0" smtClean="0"/>
              <a:t>) but not (</a:t>
            </a:r>
            <a:r>
              <a:rPr lang="en-US" sz="4500" dirty="0" err="1"/>
              <a:t>c</a:t>
            </a:r>
            <a:r>
              <a:rPr lang="en-US" sz="4500" dirty="0" err="1" smtClean="0"/>
              <a:t>,</a:t>
            </a:r>
            <a:r>
              <a:rPr lang="en-US" sz="4500" dirty="0" err="1"/>
              <a:t>b</a:t>
            </a:r>
            <a:r>
              <a:rPr lang="en-US" sz="4500" dirty="0" smtClean="0"/>
              <a:t>).</a:t>
            </a:r>
          </a:p>
          <a:p>
            <a:pPr marL="457200" indent="-457200">
              <a:buFont typeface="Arial"/>
              <a:buChar char="•"/>
            </a:pPr>
            <a:r>
              <a:rPr lang="en-US" sz="4500" b="1" dirty="0" smtClean="0"/>
              <a:t>Sub</a:t>
            </a:r>
            <a:r>
              <a:rPr lang="en-US" sz="4500" b="1" dirty="0" smtClean="0"/>
              <a:t>-rule</a:t>
            </a:r>
            <a:r>
              <a:rPr lang="en-US" sz="4500" dirty="0" smtClean="0"/>
              <a:t> : Pattern that matches superset of tuples</a:t>
            </a:r>
          </a:p>
          <a:p>
            <a:pPr marL="457200" indent="-457200">
              <a:buFont typeface="Arial"/>
              <a:buChar char="•"/>
            </a:pPr>
            <a:r>
              <a:rPr lang="en-US" sz="4500" b="1" dirty="0" smtClean="0"/>
              <a:t>Best set of rules: </a:t>
            </a:r>
            <a:r>
              <a:rPr lang="en-US" sz="4500" dirty="0" smtClean="0"/>
              <a:t>Interestingness of a rule is based on :</a:t>
            </a:r>
            <a:endParaRPr lang="en-US" sz="4500" b="1" dirty="0" smtClean="0"/>
          </a:p>
          <a:p>
            <a:pPr marL="2651760" lvl="1" indent="-457200">
              <a:buFont typeface="Arial"/>
              <a:buChar char="•"/>
            </a:pPr>
            <a:r>
              <a:rPr lang="en-US" sz="4500" b="1" dirty="0" smtClean="0"/>
              <a:t>Weighting function:</a:t>
            </a:r>
            <a:r>
              <a:rPr lang="en-US" sz="4500" dirty="0" smtClean="0"/>
              <a:t> Inherent interestingness of a rule e.g. Number of non-* values.</a:t>
            </a:r>
          </a:p>
          <a:p>
            <a:pPr marL="2651760" lvl="1" indent="-457200">
              <a:buFont typeface="Arial"/>
              <a:buChar char="•"/>
            </a:pPr>
            <a:r>
              <a:rPr lang="en-US" sz="4500" b="1" dirty="0"/>
              <a:t>Count</a:t>
            </a:r>
            <a:r>
              <a:rPr lang="en-US" sz="4500" dirty="0"/>
              <a:t> : Number of tuples matched by </a:t>
            </a:r>
            <a:r>
              <a:rPr lang="en-US" sz="4500" dirty="0" smtClean="0"/>
              <a:t>rule. </a:t>
            </a:r>
          </a:p>
          <a:p>
            <a:pPr marL="2651760" lvl="1" indent="-457200">
              <a:buFont typeface="Arial"/>
              <a:buChar char="•"/>
            </a:pPr>
            <a:r>
              <a:rPr lang="en-US" sz="4500" b="1" dirty="0" err="1" smtClean="0"/>
              <a:t>MCount</a:t>
            </a:r>
            <a:r>
              <a:rPr lang="en-US" sz="4500" b="1" dirty="0" smtClean="0"/>
              <a:t> </a:t>
            </a:r>
            <a:r>
              <a:rPr lang="en-US" sz="4500" dirty="0"/>
              <a:t>: Number of new tuples covered by rule in a list of </a:t>
            </a:r>
            <a:r>
              <a:rPr lang="en-US" sz="4500" dirty="0" smtClean="0"/>
              <a:t>rules</a:t>
            </a:r>
            <a:r>
              <a:rPr lang="en-US" sz="4500" dirty="0" smtClean="0"/>
              <a:t> </a:t>
            </a:r>
            <a:endParaRPr lang="en-US" sz="4500" b="1" dirty="0" smtClean="0"/>
          </a:p>
          <a:p>
            <a:pPr marL="457200" indent="-457200">
              <a:buFont typeface="Arial"/>
              <a:buChar char="•"/>
            </a:pPr>
            <a:r>
              <a:rPr lang="en-US" sz="4500" dirty="0" smtClean="0"/>
              <a:t>Smart Drill Down Maximizes</a:t>
            </a:r>
            <a:r>
              <a:rPr lang="en-US" sz="4500" b="1" dirty="0" smtClean="0"/>
              <a:t> Score:</a:t>
            </a:r>
            <a:r>
              <a:rPr lang="en-US" sz="4500" dirty="0" smtClean="0"/>
              <a:t> </a:t>
            </a:r>
            <a:r>
              <a:rPr lang="en-US" sz="4500" dirty="0" smtClean="0"/>
              <a:t>∑ </a:t>
            </a:r>
            <a:r>
              <a:rPr lang="en-US" sz="4500" dirty="0" err="1" smtClean="0"/>
              <a:t>MCount</a:t>
            </a:r>
            <a:r>
              <a:rPr lang="en-US" sz="4500" dirty="0" smtClean="0"/>
              <a:t>(r) x Weight(r) </a:t>
            </a:r>
          </a:p>
          <a:p>
            <a:pPr marL="457200" indent="-457200">
              <a:buFont typeface="Arial"/>
              <a:buChar char="•"/>
            </a:pPr>
            <a:endParaRPr lang="en-US" sz="4500" dirty="0"/>
          </a:p>
          <a:p>
            <a:pPr marL="457200" indent="-457200">
              <a:buFont typeface="Arial"/>
              <a:buChar char="•"/>
            </a:pPr>
            <a:r>
              <a:rPr lang="en-US" sz="4500" dirty="0" smtClean="0"/>
              <a:t>Example Datasets</a:t>
            </a:r>
          </a:p>
          <a:p>
            <a:pPr marL="2651760" lvl="1" indent="-457200">
              <a:buFont typeface="Arial"/>
              <a:buChar char="•"/>
            </a:pPr>
            <a:r>
              <a:rPr lang="en-US" sz="4500" dirty="0" smtClean="0"/>
              <a:t>Marketing Survey, demographic data – 10000 tuples</a:t>
            </a:r>
          </a:p>
          <a:p>
            <a:pPr marL="2651760" lvl="1" indent="-457200">
              <a:buFont typeface="Arial"/>
              <a:buChar char="•"/>
            </a:pPr>
            <a:r>
              <a:rPr lang="en-US" sz="4500" dirty="0" smtClean="0"/>
              <a:t>Political Donations Data – 24000 tuples</a:t>
            </a:r>
          </a:p>
          <a:p>
            <a:pPr marL="457200" indent="-457200">
              <a:buFont typeface="Arial"/>
              <a:buChar char="•"/>
            </a:pPr>
            <a:endParaRPr lang="en-US" sz="3500" dirty="0" smtClean="0"/>
          </a:p>
          <a:p>
            <a:pPr marL="457200" indent="-457200">
              <a:buFont typeface="Arial"/>
              <a:buChar char="•"/>
            </a:pPr>
            <a:endParaRPr lang="en-US" sz="3000" dirty="0"/>
          </a:p>
        </p:txBody>
      </p:sp>
      <p:sp>
        <p:nvSpPr>
          <p:cNvPr id="7" name="Rounded Rectangle 6"/>
          <p:cNvSpPr/>
          <p:nvPr/>
        </p:nvSpPr>
        <p:spPr>
          <a:xfrm>
            <a:off x="14833600" y="18918469"/>
            <a:ext cx="16617910" cy="1166313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500" dirty="0" smtClean="0"/>
              <a:t>        </a:t>
            </a:r>
            <a:r>
              <a:rPr lang="en-US" sz="5500" b="1" dirty="0" smtClean="0"/>
              <a:t>User Interface</a:t>
            </a:r>
          </a:p>
          <a:p>
            <a:endParaRPr lang="en-US" sz="4500" dirty="0"/>
          </a:p>
          <a:p>
            <a:r>
              <a:rPr lang="en-US" sz="4500" dirty="0" smtClean="0"/>
              <a:t>        Number of sub-rules to display on drill-down</a:t>
            </a:r>
          </a:p>
          <a:p>
            <a:endParaRPr lang="en-US" sz="4500" dirty="0" smtClean="0"/>
          </a:p>
          <a:p>
            <a:r>
              <a:rPr lang="en-US" sz="4500" dirty="0" smtClean="0"/>
              <a:t>        Tradeoff response time </a:t>
            </a:r>
            <a:r>
              <a:rPr lang="en-US" sz="4500" dirty="0" err="1" smtClean="0"/>
              <a:t>vs</a:t>
            </a:r>
            <a:r>
              <a:rPr lang="en-US" sz="4500" dirty="0" smtClean="0"/>
              <a:t> score</a:t>
            </a:r>
          </a:p>
          <a:p>
            <a:r>
              <a:rPr lang="en-US" sz="4500" dirty="0" smtClean="0"/>
              <a:t>      </a:t>
            </a:r>
          </a:p>
          <a:p>
            <a:r>
              <a:rPr lang="en-US" sz="4500" dirty="0"/>
              <a:t> </a:t>
            </a:r>
            <a:r>
              <a:rPr lang="en-US" sz="4500" dirty="0" smtClean="0"/>
              <a:t>       Determine what rules are interesting</a:t>
            </a:r>
          </a:p>
          <a:p>
            <a:endParaRPr lang="en-US" sz="4500" dirty="0" smtClean="0"/>
          </a:p>
          <a:p>
            <a:endParaRPr lang="en-US" sz="4500" dirty="0" smtClean="0"/>
          </a:p>
          <a:p>
            <a:endParaRPr lang="en-US" sz="4500" dirty="0" smtClean="0"/>
          </a:p>
          <a:p>
            <a:pPr lvl="1"/>
            <a:r>
              <a:rPr lang="en-US" sz="4500" dirty="0" smtClean="0"/>
              <a:t>Always instantiate column in rules</a:t>
            </a:r>
          </a:p>
          <a:p>
            <a:pPr lvl="1"/>
            <a:endParaRPr lang="en-US" sz="4500" dirty="0" smtClean="0"/>
          </a:p>
          <a:p>
            <a:pPr lvl="1"/>
            <a:r>
              <a:rPr lang="en-US" sz="4500" dirty="0" smtClean="0"/>
              <a:t>Never instantiate column in rules</a:t>
            </a:r>
          </a:p>
          <a:p>
            <a:pPr lvl="1"/>
            <a:endParaRPr lang="en-US" sz="4500" dirty="0" smtClean="0"/>
          </a:p>
          <a:p>
            <a:pPr lvl="1"/>
            <a:r>
              <a:rPr lang="en-US" sz="4500" dirty="0" smtClean="0"/>
              <a:t>Instantiate column only if it maximizes score</a:t>
            </a:r>
            <a:endParaRPr lang="en-US" sz="4500" dirty="0"/>
          </a:p>
        </p:txBody>
      </p:sp>
      <p:sp>
        <p:nvSpPr>
          <p:cNvPr id="9" name="Rounded Rectangle 8"/>
          <p:cNvSpPr/>
          <p:nvPr/>
        </p:nvSpPr>
        <p:spPr>
          <a:xfrm>
            <a:off x="1524197" y="31712990"/>
            <a:ext cx="12407074" cy="969597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5500" b="1" dirty="0" smtClean="0"/>
              <a:t>Interactive Output</a:t>
            </a:r>
          </a:p>
          <a:p>
            <a:endParaRPr lang="en-US" sz="5500" b="1" dirty="0" smtClean="0"/>
          </a:p>
          <a:p>
            <a:pPr marL="685800" indent="-685800">
              <a:buFont typeface="Arial"/>
              <a:buChar char="•"/>
            </a:pPr>
            <a:r>
              <a:rPr lang="en-US" sz="4500" dirty="0"/>
              <a:t>Clicking on a ‘-’ </a:t>
            </a:r>
            <a:r>
              <a:rPr lang="en-US" sz="4500" dirty="0" err="1"/>
              <a:t>undos</a:t>
            </a:r>
            <a:r>
              <a:rPr lang="en-US" sz="4500" dirty="0"/>
              <a:t> the drill         down</a:t>
            </a:r>
          </a:p>
          <a:p>
            <a:pPr marL="685800" indent="-685800">
              <a:buFont typeface="Arial"/>
              <a:buChar char="•"/>
            </a:pPr>
            <a:r>
              <a:rPr lang="en-US" sz="4500" dirty="0" smtClean="0"/>
              <a:t>Clicking on a ‘+’ drills down           further on that part of the table</a:t>
            </a:r>
          </a:p>
        </p:txBody>
      </p:sp>
      <p:pic>
        <p:nvPicPr>
          <p:cNvPr id="2" name="Picture 1" descr="uiscreensho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96" y="18918468"/>
            <a:ext cx="14813982" cy="11663131"/>
          </a:xfrm>
          <a:prstGeom prst="rect">
            <a:avLst/>
          </a:prstGeom>
        </p:spPr>
      </p:pic>
      <p:pic>
        <p:nvPicPr>
          <p:cNvPr id="3" name="Picture 2" descr="uiresul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83" y="31712990"/>
            <a:ext cx="19625227" cy="969597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839636" y="21437600"/>
            <a:ext cx="181672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4839636" y="22758400"/>
            <a:ext cx="1816728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4839636" y="24028400"/>
            <a:ext cx="1816729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686800" y="25349200"/>
            <a:ext cx="8839200" cy="42672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328400" y="25349200"/>
            <a:ext cx="6197600" cy="26924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931271" y="25349200"/>
            <a:ext cx="3594729" cy="14224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10922000" y="35509200"/>
            <a:ext cx="2489200" cy="6604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210800" y="36677600"/>
            <a:ext cx="3200400" cy="1016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0210800" y="37693600"/>
            <a:ext cx="3200400" cy="4064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210800" y="37693600"/>
            <a:ext cx="3200400" cy="17780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4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Slipstream.thmx</Template>
  <TotalTime>524</TotalTime>
  <Words>237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Slipstream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Joglekar</dc:creator>
  <cp:lastModifiedBy>Manas Joglekar</cp:lastModifiedBy>
  <cp:revision>42</cp:revision>
  <dcterms:created xsi:type="dcterms:W3CDTF">2015-08-25T21:53:49Z</dcterms:created>
  <dcterms:modified xsi:type="dcterms:W3CDTF">2015-08-26T22:04:49Z</dcterms:modified>
</cp:coreProperties>
</file>