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32" autoAdjust="0"/>
  </p:normalViewPr>
  <p:slideViewPr>
    <p:cSldViewPr snapToGrid="0" snapToObjects="1">
      <p:cViewPr>
        <p:scale>
          <a:sx n="25" d="100"/>
          <a:sy n="25" d="100"/>
        </p:scale>
        <p:origin x="-2136" y="928"/>
      </p:cViewPr>
      <p:guideLst>
        <p:guide orient="horz" pos="13824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4748288"/>
            <a:ext cx="32918400" cy="19142912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32918400" cy="247482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6974791"/>
            <a:ext cx="32918400" cy="14630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0241280"/>
            <a:ext cx="32918400" cy="326745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5662" y="32336293"/>
            <a:ext cx="20293236" cy="5645561"/>
          </a:xfrm>
        </p:spPr>
        <p:txBody>
          <a:bodyPr>
            <a:normAutofit/>
          </a:bodyPr>
          <a:lstStyle>
            <a:lvl1pPr marL="0" indent="0" algn="l">
              <a:buNone/>
              <a:defRPr sz="10600">
                <a:solidFill>
                  <a:schemeClr val="tx2"/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3294" y="20046659"/>
            <a:ext cx="25831264" cy="11476269"/>
          </a:xfrm>
          <a:effectLst/>
        </p:spPr>
        <p:txBody>
          <a:bodyPr>
            <a:noAutofit/>
          </a:bodyPr>
          <a:lstStyle>
            <a:lvl1pPr marL="3072384" indent="-2194560" algn="l">
              <a:defRPr sz="25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0" y="4681721"/>
            <a:ext cx="23042880" cy="222382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53529" y="2409713"/>
            <a:ext cx="7406640" cy="3352536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66809" y="4681726"/>
            <a:ext cx="17385434" cy="313262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114800" y="4681728"/>
            <a:ext cx="23042880" cy="22238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4748288"/>
            <a:ext cx="32918400" cy="19142912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2918400" cy="247482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6974791"/>
            <a:ext cx="32918400" cy="14630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0241280"/>
            <a:ext cx="32918400" cy="326745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9502" y="13904947"/>
            <a:ext cx="21479998" cy="15509415"/>
          </a:xfrm>
          <a:effectLst/>
        </p:spPr>
        <p:txBody>
          <a:bodyPr anchor="b"/>
          <a:lstStyle>
            <a:lvl1pPr algn="r">
              <a:defRPr sz="221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80778" y="29488071"/>
            <a:ext cx="21493778" cy="5346944"/>
          </a:xfrm>
        </p:spPr>
        <p:txBody>
          <a:bodyPr anchor="t"/>
          <a:lstStyle>
            <a:lvl1pPr marL="0" indent="0" algn="r">
              <a:buNone/>
              <a:defRPr sz="9600">
                <a:solidFill>
                  <a:schemeClr val="tx2"/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114797" y="4681721"/>
            <a:ext cx="12048134" cy="22238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6722548" y="4681728"/>
            <a:ext cx="12048134" cy="22238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1" y="4681728"/>
            <a:ext cx="12048134" cy="4094477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115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3210" y="8962093"/>
            <a:ext cx="12048134" cy="17556480"/>
          </a:xfrm>
        </p:spPr>
        <p:txBody>
          <a:bodyPr>
            <a:normAutofit/>
          </a:bodyPr>
          <a:lstStyle>
            <a:lvl1pPr>
              <a:defRPr sz="8600"/>
            </a:lvl1pPr>
            <a:lvl2pPr>
              <a:defRPr sz="8600"/>
            </a:lvl2pPr>
            <a:lvl3pPr>
              <a:defRPr sz="7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30288" y="4681728"/>
            <a:ext cx="12048134" cy="4094477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115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marL="0" lvl="0" indent="0" algn="ctr" defTabSz="4389120" rtl="0" eaLnBrk="1" latinLnBrk="0" hangingPunct="1">
              <a:spcBef>
                <a:spcPct val="20000"/>
              </a:spcBef>
              <a:spcAft>
                <a:spcPts val="144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1" y="8953805"/>
            <a:ext cx="12048134" cy="17556480"/>
          </a:xfrm>
        </p:spPr>
        <p:txBody>
          <a:bodyPr>
            <a:normAutofit/>
          </a:bodyPr>
          <a:lstStyle>
            <a:lvl1pPr>
              <a:defRPr sz="8600"/>
            </a:lvl1pPr>
            <a:lvl2pPr>
              <a:defRPr sz="8600"/>
            </a:lvl2pPr>
            <a:lvl3pPr>
              <a:defRPr sz="7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0744" y="14142724"/>
            <a:ext cx="13089906" cy="8054355"/>
          </a:xfrm>
          <a:effectLst/>
        </p:spPr>
        <p:txBody>
          <a:bodyPr anchor="b">
            <a:noAutofit/>
          </a:bodyPr>
          <a:lstStyle>
            <a:lvl1pPr marL="1097280" indent="-1097280" algn="l">
              <a:defRPr sz="134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36656" y="4681728"/>
            <a:ext cx="14461506" cy="31326272"/>
          </a:xfrm>
        </p:spPr>
        <p:txBody>
          <a:bodyPr anchor="ctr"/>
          <a:lstStyle>
            <a:lvl1pPr>
              <a:defRPr sz="106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67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2754" y="22385933"/>
            <a:ext cx="12199176" cy="13692915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4748288"/>
            <a:ext cx="32918400" cy="19142912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2918400" cy="247482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6974791"/>
            <a:ext cx="32918400" cy="14630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0241280"/>
            <a:ext cx="32918400" cy="326745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10630" y="7315201"/>
            <a:ext cx="14813280" cy="20017959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96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60394" y="6467111"/>
            <a:ext cx="13298810" cy="13843328"/>
          </a:xfrm>
        </p:spPr>
        <p:txBody>
          <a:bodyPr anchor="b"/>
          <a:lstStyle>
            <a:lvl1pPr marL="877824" indent="-877824">
              <a:buFont typeface="Georgia" pitchFamily="18" charset="0"/>
              <a:buChar char="*"/>
              <a:defRPr sz="7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165" y="28572295"/>
            <a:ext cx="22980737" cy="7315200"/>
          </a:xfrm>
        </p:spPr>
        <p:txBody>
          <a:bodyPr anchor="b">
            <a:noAutofit/>
          </a:bodyPr>
          <a:lstStyle>
            <a:lvl1pPr algn="l">
              <a:defRPr sz="221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2674560"/>
            <a:ext cx="32918400" cy="1121664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2918400" cy="3267456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4117145"/>
            <a:ext cx="32918400" cy="14630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0241280"/>
            <a:ext cx="32918400" cy="326745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5843" y="27981875"/>
            <a:ext cx="23445040" cy="7315200"/>
          </a:xfrm>
          <a:prstGeom prst="rect">
            <a:avLst/>
          </a:prstGeom>
          <a:effectLst/>
        </p:spPr>
        <p:txBody>
          <a:bodyPr vert="horz" lIns="438912" tIns="219456" rIns="438912" bIns="219456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0" y="4686464"/>
            <a:ext cx="23042880" cy="22238208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19920" y="39502083"/>
            <a:ext cx="90525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3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45919" y="39502083"/>
            <a:ext cx="12070084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3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00" y="39502083"/>
            <a:ext cx="658368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536192" indent="-1536192" algn="r" defTabSz="438912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221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097280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0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633472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9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3950208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8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266944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7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671462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6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7988198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6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436608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6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0972800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6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421210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6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anasrj@stanford.edu" TargetMode="External"/><Relationship Id="rId3" Type="http://schemas.openxmlformats.org/officeDocument/2006/relationships/hyperlink" Target="mailto:hector@cs.stanford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24196" y="1100720"/>
            <a:ext cx="29891177" cy="36408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Drill Down: A New Data Exploration Operator</a:t>
            </a:r>
          </a:p>
          <a:p>
            <a:pPr algn="ctr"/>
            <a:r>
              <a:rPr lang="en-US" sz="6000" dirty="0" smtClean="0"/>
              <a:t>Manas Joglekar, Hector Garcia-Molina, </a:t>
            </a:r>
            <a:r>
              <a:rPr lang="en-US" sz="6000" dirty="0" err="1" smtClean="0"/>
              <a:t>Aditya</a:t>
            </a:r>
            <a:r>
              <a:rPr lang="en-US" sz="6000" dirty="0" smtClean="0"/>
              <a:t> </a:t>
            </a:r>
            <a:r>
              <a:rPr lang="en-US" sz="6000" dirty="0" err="1" smtClean="0"/>
              <a:t>Parameswaran</a:t>
            </a:r>
            <a:endParaRPr lang="en-US" sz="6000" dirty="0" smtClean="0"/>
          </a:p>
          <a:p>
            <a:pPr algn="ctr"/>
            <a:r>
              <a:rPr lang="en-US" sz="4500" dirty="0" smtClean="0">
                <a:hlinkClick r:id="rId2"/>
              </a:rPr>
              <a:t>manasrj@stanford.edu</a:t>
            </a:r>
            <a:r>
              <a:rPr lang="en-US" sz="4500" dirty="0" smtClean="0"/>
              <a:t>, </a:t>
            </a:r>
            <a:r>
              <a:rPr lang="en-US" sz="4500" dirty="0" smtClean="0">
                <a:hlinkClick r:id="rId3"/>
              </a:rPr>
              <a:t>hector@cs.stanford.edu</a:t>
            </a:r>
            <a:r>
              <a:rPr lang="en-US" sz="4500" dirty="0" smtClean="0"/>
              <a:t>, </a:t>
            </a:r>
            <a:r>
              <a:rPr lang="en-US" sz="4500" dirty="0" err="1" smtClean="0"/>
              <a:t>adityagp@illinois.edu</a:t>
            </a:r>
            <a:endParaRPr lang="en-US" sz="4500" dirty="0"/>
          </a:p>
        </p:txBody>
      </p:sp>
      <p:sp>
        <p:nvSpPr>
          <p:cNvPr id="6" name="Rounded Rectangle 5"/>
          <p:cNvSpPr/>
          <p:nvPr/>
        </p:nvSpPr>
        <p:spPr>
          <a:xfrm>
            <a:off x="1524196" y="6350306"/>
            <a:ext cx="29891177" cy="1089060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500" b="1" dirty="0" smtClean="0"/>
              <a:t>Problem</a:t>
            </a:r>
            <a:r>
              <a:rPr lang="en-US" sz="4500" b="1" dirty="0" smtClean="0"/>
              <a:t>:</a:t>
            </a:r>
            <a:r>
              <a:rPr lang="en-US" sz="4500" dirty="0" smtClean="0"/>
              <a:t> Enable fast tunable summarization of structured data.</a:t>
            </a:r>
          </a:p>
          <a:p>
            <a:pPr marL="2880360" lvl="1" indent="-685800">
              <a:buFont typeface="Arial"/>
              <a:buChar char="•"/>
            </a:pPr>
            <a:r>
              <a:rPr lang="en-US" sz="4500" b="1" dirty="0" smtClean="0"/>
              <a:t>Motivation :</a:t>
            </a:r>
            <a:r>
              <a:rPr lang="en-US" sz="4500" dirty="0" smtClean="0"/>
              <a:t> Help users explore large structured datasets on the fly when they have limited prior knowledge of what to look for. Augment functionality of regular Drill-Down.</a:t>
            </a:r>
            <a:endParaRPr lang="en-US" sz="4500" b="1" dirty="0" smtClean="0"/>
          </a:p>
          <a:p>
            <a:pPr marL="2880360" lvl="1" indent="-685800">
              <a:buFont typeface="Arial"/>
              <a:buChar char="•"/>
            </a:pPr>
            <a:r>
              <a:rPr lang="en-US" sz="4500" b="1" dirty="0" smtClean="0"/>
              <a:t>Smart Drill-Down</a:t>
            </a:r>
            <a:r>
              <a:rPr lang="en-US" sz="4500" dirty="0" smtClean="0"/>
              <a:t> : Operator to find the </a:t>
            </a:r>
            <a:r>
              <a:rPr lang="en-US" sz="4500" i="1" dirty="0" smtClean="0"/>
              <a:t>best </a:t>
            </a:r>
            <a:r>
              <a:rPr lang="en-US" sz="4500" dirty="0" smtClean="0"/>
              <a:t>set of </a:t>
            </a:r>
            <a:r>
              <a:rPr lang="en-US" sz="4500" i="1" dirty="0" smtClean="0"/>
              <a:t>rules </a:t>
            </a:r>
            <a:r>
              <a:rPr lang="en-US" sz="4500" dirty="0" smtClean="0"/>
              <a:t>to summarize a set of tuples.</a:t>
            </a:r>
          </a:p>
          <a:p>
            <a:pPr marL="2651760" lvl="1" indent="-457200">
              <a:buFont typeface="Arial"/>
              <a:buChar char="•"/>
            </a:pPr>
            <a:r>
              <a:rPr lang="en-US" sz="4500" b="1" dirty="0" smtClean="0"/>
              <a:t>Rule</a:t>
            </a:r>
            <a:r>
              <a:rPr lang="en-US" sz="4500" dirty="0" smtClean="0"/>
              <a:t> : A tuple consisting of actual values and wildcard-characters e.g. (a, *) matches (</a:t>
            </a:r>
            <a:r>
              <a:rPr lang="en-US" sz="4500" dirty="0" err="1" smtClean="0"/>
              <a:t>a,b</a:t>
            </a:r>
            <a:r>
              <a:rPr lang="en-US" sz="4500" dirty="0" smtClean="0"/>
              <a:t>) but not (</a:t>
            </a:r>
            <a:r>
              <a:rPr lang="en-US" sz="4500" dirty="0" err="1" smtClean="0"/>
              <a:t>c</a:t>
            </a:r>
            <a:r>
              <a:rPr lang="en-US" sz="4500" dirty="0" err="1" smtClean="0"/>
              <a:t>,</a:t>
            </a:r>
            <a:r>
              <a:rPr lang="en-US" sz="4500" dirty="0" err="1" smtClean="0"/>
              <a:t>b</a:t>
            </a:r>
            <a:r>
              <a:rPr lang="en-US" sz="4500" dirty="0" smtClean="0"/>
              <a:t>).</a:t>
            </a:r>
          </a:p>
          <a:p>
            <a:pPr marL="2651760" lvl="1" indent="-457200">
              <a:buFont typeface="Arial"/>
              <a:buChar char="•"/>
            </a:pPr>
            <a:r>
              <a:rPr lang="en-US" sz="4500" b="1" dirty="0" smtClean="0"/>
              <a:t>Best set of rules: </a:t>
            </a:r>
            <a:r>
              <a:rPr lang="en-US" sz="4500" dirty="0" smtClean="0"/>
              <a:t>Interestingness of a rule is based on :</a:t>
            </a:r>
            <a:endParaRPr lang="en-US" sz="4500" b="1" dirty="0" smtClean="0"/>
          </a:p>
          <a:p>
            <a:pPr marL="4846320" lvl="2" indent="-457200">
              <a:buFont typeface="Arial"/>
              <a:buChar char="•"/>
            </a:pPr>
            <a:r>
              <a:rPr lang="en-US" sz="4500" b="1" dirty="0" smtClean="0"/>
              <a:t>Weighting function:</a:t>
            </a:r>
            <a:r>
              <a:rPr lang="en-US" sz="4500" dirty="0" smtClean="0"/>
              <a:t> Inherent interestingness of a rule e.g. Number of non-* values.</a:t>
            </a:r>
          </a:p>
          <a:p>
            <a:pPr marL="4846320" lvl="2" indent="-457200">
              <a:buFont typeface="Arial"/>
              <a:buChar char="•"/>
            </a:pPr>
            <a:r>
              <a:rPr lang="en-US" sz="4500" b="1" dirty="0"/>
              <a:t>Count</a:t>
            </a:r>
            <a:r>
              <a:rPr lang="en-US" sz="4500" dirty="0"/>
              <a:t> : Number of tuples matched by </a:t>
            </a:r>
            <a:r>
              <a:rPr lang="en-US" sz="4500" dirty="0" smtClean="0"/>
              <a:t>rule. </a:t>
            </a:r>
          </a:p>
          <a:p>
            <a:pPr marL="4846320" lvl="2" indent="-457200">
              <a:buFont typeface="Arial"/>
              <a:buChar char="•"/>
            </a:pPr>
            <a:r>
              <a:rPr lang="en-US" sz="4500" b="1" dirty="0" err="1" smtClean="0"/>
              <a:t>MCount</a:t>
            </a:r>
            <a:r>
              <a:rPr lang="en-US" sz="4500" b="1" dirty="0" smtClean="0"/>
              <a:t> </a:t>
            </a:r>
            <a:r>
              <a:rPr lang="en-US" sz="4500" dirty="0"/>
              <a:t>: Number of new tuples covered by rule in a list of </a:t>
            </a:r>
            <a:r>
              <a:rPr lang="en-US" sz="4500" dirty="0" smtClean="0"/>
              <a:t>rules</a:t>
            </a:r>
            <a:r>
              <a:rPr lang="en-US" sz="4500" dirty="0" smtClean="0"/>
              <a:t> </a:t>
            </a:r>
            <a:endParaRPr lang="en-US" sz="4500" b="1" dirty="0" smtClean="0"/>
          </a:p>
          <a:p>
            <a:pPr marL="2651760" lvl="1" indent="-457200">
              <a:buFont typeface="Arial"/>
              <a:buChar char="•"/>
            </a:pPr>
            <a:r>
              <a:rPr lang="en-US" sz="4500" dirty="0" smtClean="0"/>
              <a:t>Smart Drill Down Maximizes</a:t>
            </a:r>
            <a:r>
              <a:rPr lang="en-US" sz="4500" b="1" dirty="0" smtClean="0"/>
              <a:t> Score:</a:t>
            </a:r>
            <a:r>
              <a:rPr lang="en-US" sz="4500" dirty="0" smtClean="0"/>
              <a:t> </a:t>
            </a:r>
            <a:r>
              <a:rPr lang="en-US" sz="4500" dirty="0" smtClean="0"/>
              <a:t>∑ </a:t>
            </a:r>
            <a:r>
              <a:rPr lang="en-US" sz="4500" dirty="0" err="1" smtClean="0"/>
              <a:t>MCount</a:t>
            </a:r>
            <a:r>
              <a:rPr lang="en-US" sz="4500" dirty="0" smtClean="0"/>
              <a:t>(r) x Weight(r) </a:t>
            </a:r>
          </a:p>
          <a:p>
            <a:endParaRPr lang="en-US" sz="3500" dirty="0" smtClean="0"/>
          </a:p>
          <a:p>
            <a:pPr marL="457200" indent="-457200">
              <a:buFont typeface="Arial"/>
              <a:buChar char="•"/>
            </a:pPr>
            <a:endParaRPr lang="en-US" sz="3000" dirty="0"/>
          </a:p>
        </p:txBody>
      </p:sp>
      <p:sp>
        <p:nvSpPr>
          <p:cNvPr id="7" name="Rounded Rectangle 6"/>
          <p:cNvSpPr/>
          <p:nvPr/>
        </p:nvSpPr>
        <p:spPr>
          <a:xfrm>
            <a:off x="1524197" y="18918469"/>
            <a:ext cx="29927313" cy="1166313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500" b="1" dirty="0" smtClean="0"/>
              <a:t>Technical Challenges</a:t>
            </a:r>
          </a:p>
          <a:p>
            <a:pPr lvl="1"/>
            <a:r>
              <a:rPr lang="en-US" sz="5000" b="1" dirty="0" smtClean="0"/>
              <a:t>Rule Finding</a:t>
            </a:r>
          </a:p>
          <a:p>
            <a:pPr marL="2880360" lvl="1" indent="-685800">
              <a:buFont typeface="Arial"/>
              <a:buChar char="•"/>
            </a:pPr>
            <a:r>
              <a:rPr lang="en-US" sz="4500" dirty="0" smtClean="0"/>
              <a:t>Exact Optimization NP-Hard</a:t>
            </a:r>
            <a:endParaRPr lang="en-US" sz="4500" dirty="0" smtClean="0"/>
          </a:p>
          <a:p>
            <a:pPr marL="2880360" lvl="1" indent="-685800">
              <a:buFont typeface="Arial"/>
              <a:buChar char="•"/>
            </a:pPr>
            <a:r>
              <a:rPr lang="en-US" sz="4500" dirty="0"/>
              <a:t>Score is </a:t>
            </a:r>
            <a:r>
              <a:rPr lang="en-US" sz="4500" dirty="0" err="1"/>
              <a:t>submodular</a:t>
            </a:r>
            <a:r>
              <a:rPr lang="en-US" sz="4500" dirty="0"/>
              <a:t> as long as </a:t>
            </a:r>
            <a:r>
              <a:rPr lang="en-US" sz="4500" dirty="0" smtClean="0"/>
              <a:t>weighting </a:t>
            </a:r>
            <a:r>
              <a:rPr lang="en-US" sz="4500" dirty="0"/>
              <a:t>function if monotone</a:t>
            </a:r>
          </a:p>
          <a:p>
            <a:pPr marL="2880360" lvl="1" indent="-685800">
              <a:buFont typeface="Arial"/>
              <a:buChar char="•"/>
            </a:pPr>
            <a:r>
              <a:rPr lang="en-US" sz="4500" dirty="0" smtClean="0"/>
              <a:t>Greedy Approximation algorithm</a:t>
            </a:r>
          </a:p>
          <a:p>
            <a:pPr marL="2880360" lvl="1" indent="-685800">
              <a:buFont typeface="Arial"/>
              <a:buChar char="•"/>
            </a:pPr>
            <a:r>
              <a:rPr lang="en-US" sz="4500" dirty="0" smtClean="0"/>
              <a:t>A-priori like algorithm for each step of Greedy Algorithm</a:t>
            </a:r>
          </a:p>
          <a:p>
            <a:pPr lvl="1"/>
            <a:r>
              <a:rPr lang="en-US" sz="5000" b="1" dirty="0" smtClean="0"/>
              <a:t>Sampling</a:t>
            </a:r>
          </a:p>
          <a:p>
            <a:pPr marL="2880360" lvl="1" indent="-685800">
              <a:buFont typeface="Arial"/>
              <a:buChar char="•"/>
            </a:pPr>
            <a:r>
              <a:rPr lang="en-US" sz="4500" dirty="0" smtClean="0"/>
              <a:t>Using samples to speed up processing. When user clicks on a rule, we create sample for that rule on the fly, using existing samples in memory, or the hard disk. </a:t>
            </a:r>
          </a:p>
          <a:p>
            <a:pPr marL="2880360" lvl="1" indent="-685800">
              <a:buFont typeface="Arial"/>
              <a:buChar char="•"/>
            </a:pPr>
            <a:r>
              <a:rPr lang="en-US" sz="4500" dirty="0" smtClean="0"/>
              <a:t>Store optimal samples </a:t>
            </a:r>
            <a:r>
              <a:rPr lang="en-US" sz="4500" smtClean="0"/>
              <a:t>to avoid </a:t>
            </a:r>
            <a:r>
              <a:rPr lang="en-US" sz="4500" dirty="0" smtClean="0"/>
              <a:t>hard disk access. </a:t>
            </a:r>
          </a:p>
          <a:p>
            <a:pPr marL="2880360" lvl="1" indent="-685800">
              <a:buFont typeface="Arial"/>
              <a:buChar char="•"/>
            </a:pPr>
            <a:r>
              <a:rPr lang="en-US" sz="4500" dirty="0" smtClean="0"/>
              <a:t>Finding best samples is NP-Hard; we use a Dynamic Programming Based Approximation. </a:t>
            </a:r>
          </a:p>
          <a:p>
            <a:pPr marL="2880360" lvl="1" indent="-685800">
              <a:buFont typeface="Arial"/>
              <a:buChar char="•"/>
            </a:pPr>
            <a:endParaRPr lang="en-US" sz="4500" dirty="0"/>
          </a:p>
        </p:txBody>
      </p:sp>
      <p:sp>
        <p:nvSpPr>
          <p:cNvPr id="9" name="Rounded Rectangle 8"/>
          <p:cNvSpPr/>
          <p:nvPr/>
        </p:nvSpPr>
        <p:spPr>
          <a:xfrm>
            <a:off x="1473396" y="31712990"/>
            <a:ext cx="29927313" cy="96959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500" b="1" dirty="0" smtClean="0"/>
              <a:t>Comparison to Existing work</a:t>
            </a:r>
          </a:p>
          <a:p>
            <a:pPr marL="2880360" lvl="1" indent="-685800">
              <a:buFont typeface="Arial"/>
              <a:buChar char="•"/>
            </a:pPr>
            <a:r>
              <a:rPr lang="en-US" sz="4500" dirty="0" smtClean="0"/>
              <a:t> Pattern Mining </a:t>
            </a:r>
          </a:p>
          <a:p>
            <a:pPr marL="5074920" lvl="2" indent="-685800">
              <a:buFont typeface="Arial"/>
              <a:buChar char="•"/>
            </a:pPr>
            <a:r>
              <a:rPr lang="en-US" sz="4500" dirty="0" smtClean="0"/>
              <a:t>Fast and Tunable</a:t>
            </a:r>
          </a:p>
          <a:p>
            <a:pPr marL="5074920" lvl="2" indent="-685800">
              <a:buFont typeface="Arial"/>
              <a:buChar char="•"/>
            </a:pPr>
            <a:r>
              <a:rPr lang="en-US" sz="4500" dirty="0" smtClean="0"/>
              <a:t>Works on Structured Data</a:t>
            </a:r>
          </a:p>
          <a:p>
            <a:pPr marL="5074920" lvl="2" indent="-685800">
              <a:buFont typeface="Arial"/>
              <a:buChar char="•"/>
            </a:pPr>
            <a:r>
              <a:rPr lang="en-US" sz="4500" dirty="0" smtClean="0"/>
              <a:t>Theoretical Approximation Guarantees. </a:t>
            </a:r>
          </a:p>
          <a:p>
            <a:pPr marL="2880360" lvl="1" indent="-685800">
              <a:buFont typeface="Arial"/>
              <a:buChar char="•"/>
            </a:pPr>
            <a:r>
              <a:rPr lang="en-US" sz="4500" dirty="0" smtClean="0"/>
              <a:t>Max entropy based approaches : Emphasizes High Coverage of Table using Minimum Space.  </a:t>
            </a:r>
          </a:p>
          <a:p>
            <a:pPr marL="2880360" lvl="1" indent="-685800">
              <a:buFont typeface="Arial"/>
              <a:buChar char="•"/>
            </a:pPr>
            <a:r>
              <a:rPr lang="en-US" sz="4500" dirty="0" smtClean="0"/>
              <a:t>Regular Drill-Down</a:t>
            </a:r>
          </a:p>
          <a:p>
            <a:pPr marL="5074920" lvl="2" indent="-685800">
              <a:buFont typeface="Arial"/>
              <a:buChar char="•"/>
            </a:pPr>
            <a:r>
              <a:rPr lang="en-US" sz="4500" dirty="0" smtClean="0"/>
              <a:t>Requires no pre-computation </a:t>
            </a:r>
          </a:p>
          <a:p>
            <a:pPr marL="5074920" lvl="2" indent="-685800">
              <a:buFont typeface="Arial"/>
              <a:buChar char="•"/>
            </a:pPr>
            <a:r>
              <a:rPr lang="en-US" sz="4500" dirty="0" smtClean="0"/>
              <a:t>Shows only most interesting results </a:t>
            </a:r>
          </a:p>
          <a:p>
            <a:pPr marL="5074920" lvl="2" indent="-685800">
              <a:buFont typeface="Arial"/>
              <a:buChar char="•"/>
            </a:pPr>
            <a:r>
              <a:rPr lang="en-US" sz="4500" dirty="0" smtClean="0"/>
              <a:t>Instantiates multiple columns at once without requiring user to guess the columns. </a:t>
            </a:r>
          </a:p>
        </p:txBody>
      </p:sp>
    </p:spTree>
    <p:extLst>
      <p:ext uri="{BB962C8B-B14F-4D97-AF65-F5344CB8AC3E}">
        <p14:creationId xmlns:p14="http://schemas.microsoft.com/office/powerpoint/2010/main" val="3935444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1983</TotalTime>
  <Words>346</Words>
  <Application>Microsoft Macintosh PowerPoint</Application>
  <PresentationFormat>Custom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Slipstream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 Joglekar</dc:creator>
  <cp:lastModifiedBy>Manas Joglekar</cp:lastModifiedBy>
  <cp:revision>79</cp:revision>
  <dcterms:created xsi:type="dcterms:W3CDTF">2015-08-25T21:53:49Z</dcterms:created>
  <dcterms:modified xsi:type="dcterms:W3CDTF">2015-08-27T22:23:41Z</dcterms:modified>
</cp:coreProperties>
</file>