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74" r:id="rId5"/>
    <p:sldId id="272" r:id="rId6"/>
    <p:sldId id="258" r:id="rId7"/>
    <p:sldId id="275" r:id="rId8"/>
    <p:sldId id="264" r:id="rId9"/>
    <p:sldId id="279" r:id="rId10"/>
    <p:sldId id="276" r:id="rId11"/>
    <p:sldId id="277" r:id="rId12"/>
    <p:sldId id="280" r:id="rId13"/>
    <p:sldId id="278" r:id="rId14"/>
    <p:sldId id="268" r:id="rId15"/>
    <p:sldId id="269" r:id="rId16"/>
    <p:sldId id="260" r:id="rId17"/>
    <p:sldId id="266" r:id="rId18"/>
    <p:sldId id="267" r:id="rId19"/>
    <p:sldId id="271" r:id="rId20"/>
    <p:sldId id="265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6A786F66-321C-D144-87D5-6AEFA9B6951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Var</a:t>
          </a:r>
          <a:r>
            <a:rPr lang="en-US" sz="5000" dirty="0" smtClean="0"/>
            <a:t>(q) ~ q(1-q)</a:t>
          </a:r>
          <a:endParaRPr lang="en-US" sz="5000" dirty="0"/>
        </a:p>
      </dgm:t>
    </dgm:pt>
    <dgm:pt modelId="{6DA661F8-EF02-FF4E-BDAA-7AF8DC641AAF}" type="parTrans" cxnId="{E1FF5F0F-3C30-EA4D-A27B-1EC4F659009A}">
      <dgm:prSet/>
      <dgm:spPr/>
      <dgm:t>
        <a:bodyPr/>
        <a:lstStyle/>
        <a:p>
          <a:endParaRPr lang="en-US"/>
        </a:p>
      </dgm:t>
    </dgm:pt>
    <dgm:pt modelId="{A6270F27-CC75-DB4F-B27C-FA3A163E10AA}" type="sibTrans" cxnId="{E1FF5F0F-3C30-EA4D-A27B-1EC4F659009A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A89C6E-A525-3D4E-BDE2-08341DA98665}" type="presOf" srcId="{EAD6E5A0-9F70-3F45-ACC5-45D1D1E92FFB}" destId="{8171E798-D9AC-E041-824F-31746C8DCC3B}" srcOrd="0" destOrd="1" presId="urn:microsoft.com/office/officeart/2005/8/layout/hChevron3"/>
    <dgm:cxn modelId="{974BB296-4495-9A43-820B-C2E2F14C49E1}" type="presOf" srcId="{A1C6CD64-1D5E-2145-ADE2-4CA90A397E7C}" destId="{15ED0ADA-5FBF-4B4C-9FB1-35E9FCFC8C0A}" srcOrd="0" destOrd="2" presId="urn:microsoft.com/office/officeart/2005/8/layout/hChevron3"/>
    <dgm:cxn modelId="{581E594E-7755-AC42-B9DC-05F1E9235722}" srcId="{0940C72B-4554-074E-BA3E-548C7F341CA7}" destId="{49570BFE-7D50-9848-8767-AE38C8AEB623}" srcOrd="2" destOrd="0" parTransId="{7F0FCC64-197C-EF44-BFB8-03441512624A}" sibTransId="{F4C95928-736B-2A47-ADAA-73922ADDA6B8}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10B77C52-07D6-C44C-BEC3-2CC45501C14A}" type="presOf" srcId="{49570BFE-7D50-9848-8767-AE38C8AEB623}" destId="{827653F9-5CDF-B546-81B1-5AC2A9226BD2}" srcOrd="0" destOrd="3" presId="urn:microsoft.com/office/officeart/2005/8/layout/hChevron3"/>
    <dgm:cxn modelId="{5EFA07A2-9E4E-304F-A5EB-EEB7F1D269D0}" type="presOf" srcId="{F08485FE-D0FD-7745-B0CE-242137B291CA}" destId="{15ED0ADA-5FBF-4B4C-9FB1-35E9FCFC8C0A}" srcOrd="0" destOrd="0" presId="urn:microsoft.com/office/officeart/2005/8/layout/hChevron3"/>
    <dgm:cxn modelId="{9C8F157E-92EC-5441-8512-66AE45DC9D1A}" type="presOf" srcId="{0940C72B-4554-074E-BA3E-548C7F341CA7}" destId="{827653F9-5CDF-B546-81B1-5AC2A9226BD2}" srcOrd="0" destOrd="0" presId="urn:microsoft.com/office/officeart/2005/8/layout/hChevron3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B3CC194D-0A98-BE45-B8F7-64F099CBB500}" type="presOf" srcId="{68D95848-EFCF-C74B-8B3E-5464E5A4673B}" destId="{15ED0ADA-5FBF-4B4C-9FB1-35E9FCFC8C0A}" srcOrd="0" destOrd="1" presId="urn:microsoft.com/office/officeart/2005/8/layout/hChevron3"/>
    <dgm:cxn modelId="{2CEC5FD5-667C-4247-A8E1-738AEB186C50}" type="presOf" srcId="{38BEECF8-0B02-604B-8C93-6F24C8521E73}" destId="{C7A5FC32-AE72-0B43-A11C-5CC3B880802E}" srcOrd="0" destOrd="0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19CB942F-391D-0040-8126-FDB0F471C24B}" type="presOf" srcId="{2A545BEE-8B91-AF4E-9E6C-BB8912719D4D}" destId="{15ED0ADA-5FBF-4B4C-9FB1-35E9FCFC8C0A}" srcOrd="0" destOrd="3" presId="urn:microsoft.com/office/officeart/2005/8/layout/hChevron3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DC618AFE-3088-A947-AB9E-BFC004FCDD23}" type="presOf" srcId="{9A15DA94-001B-3749-BD29-ED2F428A5EFB}" destId="{7C3EB1D9-14A3-6F48-AC6B-8A6E615BA113}" srcOrd="0" destOrd="2" presId="urn:microsoft.com/office/officeart/2005/8/layout/hChevron3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837DAAB8-08FD-CB40-9368-C88A49066D80}" srcId="{0940C72B-4554-074E-BA3E-548C7F341CA7}" destId="{EAF09015-B620-4843-BA44-7E16D6D51C9B}" srcOrd="1" destOrd="0" parTransId="{93FDBF4A-797E-6944-8397-37C50DB73AA5}" sibTransId="{9CEC6EA0-D1F2-D74B-AE2E-ACFFFFCD6939}"/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9F5A669E-8374-E548-9BC2-CE7EE05C0340}" type="presOf" srcId="{57E308DC-0EC2-3A4A-AE1A-51AEC3F6FB47}" destId="{8171E798-D9AC-E041-824F-31746C8DCC3B}" srcOrd="0" destOrd="2" presId="urn:microsoft.com/office/officeart/2005/8/layout/hChevron3"/>
    <dgm:cxn modelId="{3396456C-EFDC-9744-B767-3FE8DA2CEBB2}" type="presOf" srcId="{EAF09015-B620-4843-BA44-7E16D6D51C9B}" destId="{827653F9-5CDF-B546-81B1-5AC2A9226BD2}" srcOrd="0" destOrd="2" presId="urn:microsoft.com/office/officeart/2005/8/layout/hChevron3"/>
    <dgm:cxn modelId="{E1FF5F0F-3C30-EA4D-A27B-1EC4F659009A}" srcId="{0940C72B-4554-074E-BA3E-548C7F341CA7}" destId="{6A786F66-321C-D144-87D5-6AEFA9B69512}" srcOrd="0" destOrd="0" parTransId="{6DA661F8-EF02-FF4E-BDAA-7AF8DC641AAF}" sibTransId="{A6270F27-CC75-DB4F-B27C-FA3A163E10AA}"/>
    <dgm:cxn modelId="{FD230626-EF83-1D4F-A932-4B986ACF802B}" type="presOf" srcId="{BC511722-39B0-C544-9215-E00E086D6D9D}" destId="{7C3EB1D9-14A3-6F48-AC6B-8A6E615BA113}" srcOrd="0" destOrd="1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FD2EC7AA-37DC-164F-8F51-65B2AD82DA46}" type="presOf" srcId="{116F74F5-4028-3F45-88E2-8C0B0C95263C}" destId="{8171E798-D9AC-E041-824F-31746C8DCC3B}" srcOrd="0" destOrd="0" presId="urn:microsoft.com/office/officeart/2005/8/layout/hChevron3"/>
    <dgm:cxn modelId="{54ECD367-3426-5D4B-85D5-9CC78DEEDCFC}" type="presOf" srcId="{6A786F66-321C-D144-87D5-6AEFA9B69512}" destId="{827653F9-5CDF-B546-81B1-5AC2A9226BD2}" srcOrd="0" destOrd="1" presId="urn:microsoft.com/office/officeart/2005/8/layout/hChevron3"/>
    <dgm:cxn modelId="{AEC812C4-D538-724C-8F51-545F15B92745}" type="presOf" srcId="{F110C852-6F45-FB48-B1FF-E7AAA445E08A}" destId="{7C3EB1D9-14A3-6F48-AC6B-8A6E615BA113}" srcOrd="0" destOrd="0" presId="urn:microsoft.com/office/officeart/2005/8/layout/hChevron3"/>
    <dgm:cxn modelId="{4A4F0078-7791-2C49-8DB5-815A92461216}" type="presParOf" srcId="{C7A5FC32-AE72-0B43-A11C-5CC3B880802E}" destId="{8171E798-D9AC-E041-824F-31746C8DCC3B}" srcOrd="0" destOrd="0" presId="urn:microsoft.com/office/officeart/2005/8/layout/hChevron3"/>
    <dgm:cxn modelId="{1DD11416-CC56-FF40-889B-5896F2D1E963}" type="presParOf" srcId="{C7A5FC32-AE72-0B43-A11C-5CC3B880802E}" destId="{E0E8DA2A-C56F-944E-942E-1C0A6B4493EC}" srcOrd="1" destOrd="0" presId="urn:microsoft.com/office/officeart/2005/8/layout/hChevron3"/>
    <dgm:cxn modelId="{E10AA1EC-897E-974E-89A3-952E9BB76D34}" type="presParOf" srcId="{C7A5FC32-AE72-0B43-A11C-5CC3B880802E}" destId="{827653F9-5CDF-B546-81B1-5AC2A9226BD2}" srcOrd="2" destOrd="0" presId="urn:microsoft.com/office/officeart/2005/8/layout/hChevron3"/>
    <dgm:cxn modelId="{1F41CE2B-0E10-9148-820E-FFE08E486021}" type="presParOf" srcId="{C7A5FC32-AE72-0B43-A11C-5CC3B880802E}" destId="{9726BFCA-30C6-5B4F-A3E9-DAFCF494E87B}" srcOrd="3" destOrd="0" presId="urn:microsoft.com/office/officeart/2005/8/layout/hChevron3"/>
    <dgm:cxn modelId="{0B083834-9343-6045-AC90-DE64C07B5502}" type="presParOf" srcId="{C7A5FC32-AE72-0B43-A11C-5CC3B880802E}" destId="{7C3EB1D9-14A3-6F48-AC6B-8A6E615BA113}" srcOrd="4" destOrd="0" presId="urn:microsoft.com/office/officeart/2005/8/layout/hChevron3"/>
    <dgm:cxn modelId="{26BA3359-1C0D-2346-B5B9-58FD6FE10E31}" type="presParOf" srcId="{C7A5FC32-AE72-0B43-A11C-5CC3B880802E}" destId="{F8B35009-8D25-5B46-A551-E1C6EEDC73C0}" srcOrd="5" destOrd="0" presId="urn:microsoft.com/office/officeart/2005/8/layout/hChevron3"/>
    <dgm:cxn modelId="{4AFF123F-DA79-5040-9985-BC97DD3D89DF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6A786F66-321C-D144-87D5-6AEFA9B6951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Var</a:t>
          </a:r>
          <a:r>
            <a:rPr lang="en-US" sz="5000" dirty="0" smtClean="0"/>
            <a:t>(q) ~ q(1-q)</a:t>
          </a:r>
          <a:endParaRPr lang="en-US" sz="5000" dirty="0"/>
        </a:p>
      </dgm:t>
    </dgm:pt>
    <dgm:pt modelId="{6DA661F8-EF02-FF4E-BDAA-7AF8DC641AAF}" type="parTrans" cxnId="{E1FF5F0F-3C30-EA4D-A27B-1EC4F659009A}">
      <dgm:prSet/>
      <dgm:spPr/>
      <dgm:t>
        <a:bodyPr/>
        <a:lstStyle/>
        <a:p>
          <a:endParaRPr lang="en-US"/>
        </a:p>
      </dgm:t>
    </dgm:pt>
    <dgm:pt modelId="{A6270F27-CC75-DB4F-B27C-FA3A163E10AA}" type="sibTrans" cxnId="{E1FF5F0F-3C30-EA4D-A27B-1EC4F659009A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E1FF5F0F-3C30-EA4D-A27B-1EC4F659009A}" srcId="{0940C72B-4554-074E-BA3E-548C7F341CA7}" destId="{6A786F66-321C-D144-87D5-6AEFA9B69512}" srcOrd="0" destOrd="0" parTransId="{6DA661F8-EF02-FF4E-BDAA-7AF8DC641AAF}" sibTransId="{A6270F27-CC75-DB4F-B27C-FA3A163E10AA}"/>
    <dgm:cxn modelId="{3940CA54-EC5B-0846-9881-2CDABE3CC066}" type="presOf" srcId="{EAD6E5A0-9F70-3F45-ACC5-45D1D1E92FFB}" destId="{8171E798-D9AC-E041-824F-31746C8DCC3B}" srcOrd="0" destOrd="1" presId="urn:microsoft.com/office/officeart/2005/8/layout/hChevron3"/>
    <dgm:cxn modelId="{A56B41DD-F38B-A246-9DFA-A99EF0EA8A99}" type="presOf" srcId="{116F74F5-4028-3F45-88E2-8C0B0C95263C}" destId="{8171E798-D9AC-E041-824F-31746C8DCC3B}" srcOrd="0" destOrd="0" presId="urn:microsoft.com/office/officeart/2005/8/layout/hChevron3"/>
    <dgm:cxn modelId="{59C95870-F28A-4345-9958-FD5905C37BCF}" type="presOf" srcId="{F08485FE-D0FD-7745-B0CE-242137B291CA}" destId="{15ED0ADA-5FBF-4B4C-9FB1-35E9FCFC8C0A}" srcOrd="0" destOrd="0" presId="urn:microsoft.com/office/officeart/2005/8/layout/hChevron3"/>
    <dgm:cxn modelId="{0E5F1AA5-51FC-2D47-AD82-52F89CFE74F2}" type="presOf" srcId="{49570BFE-7D50-9848-8767-AE38C8AEB623}" destId="{827653F9-5CDF-B546-81B1-5AC2A9226BD2}" srcOrd="0" destOrd="3" presId="urn:microsoft.com/office/officeart/2005/8/layout/hChevron3"/>
    <dgm:cxn modelId="{C9290AD7-8A76-3247-A3B8-BFAFB581723F}" type="presOf" srcId="{0940C72B-4554-074E-BA3E-548C7F341CA7}" destId="{827653F9-5CDF-B546-81B1-5AC2A9226BD2}" srcOrd="0" destOrd="0" presId="urn:microsoft.com/office/officeart/2005/8/layout/hChevron3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30B6E3D6-E5CF-9B43-9F60-8CCE32493B9F}" type="presOf" srcId="{F110C852-6F45-FB48-B1FF-E7AAA445E08A}" destId="{7C3EB1D9-14A3-6F48-AC6B-8A6E615BA113}" srcOrd="0" destOrd="0" presId="urn:microsoft.com/office/officeart/2005/8/layout/hChevron3"/>
    <dgm:cxn modelId="{0DA52ADF-367A-AD46-8252-EC2ADAB19519}" type="presOf" srcId="{2A545BEE-8B91-AF4E-9E6C-BB8912719D4D}" destId="{15ED0ADA-5FBF-4B4C-9FB1-35E9FCFC8C0A}" srcOrd="0" destOrd="3" presId="urn:microsoft.com/office/officeart/2005/8/layout/hChevron3"/>
    <dgm:cxn modelId="{F59AD8F8-07F0-F844-BC2B-CF9BF901CDC5}" type="presOf" srcId="{6A786F66-321C-D144-87D5-6AEFA9B69512}" destId="{827653F9-5CDF-B546-81B1-5AC2A9226BD2}" srcOrd="0" destOrd="1" presId="urn:microsoft.com/office/officeart/2005/8/layout/hChevron3"/>
    <dgm:cxn modelId="{7F8DAE13-42CD-E14E-B570-EA60A9D76A4C}" type="presOf" srcId="{BC511722-39B0-C544-9215-E00E086D6D9D}" destId="{7C3EB1D9-14A3-6F48-AC6B-8A6E615BA113}" srcOrd="0" destOrd="1" presId="urn:microsoft.com/office/officeart/2005/8/layout/hChevron3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7EF08AE2-A023-EE4C-8341-F538DEFC1DA6}" type="presOf" srcId="{EAF09015-B620-4843-BA44-7E16D6D51C9B}" destId="{827653F9-5CDF-B546-81B1-5AC2A9226BD2}" srcOrd="0" destOrd="2" presId="urn:microsoft.com/office/officeart/2005/8/layout/hChevron3"/>
    <dgm:cxn modelId="{791558F9-8566-3341-9C0E-C1FF9F969E6E}" type="presOf" srcId="{57E308DC-0EC2-3A4A-AE1A-51AEC3F6FB47}" destId="{8171E798-D9AC-E041-824F-31746C8DCC3B}" srcOrd="0" destOrd="2" presId="urn:microsoft.com/office/officeart/2005/8/layout/hChevron3"/>
    <dgm:cxn modelId="{2716E152-237C-2246-A687-1EE45EBB6B42}" type="presOf" srcId="{38BEECF8-0B02-604B-8C93-6F24C8521E73}" destId="{C7A5FC32-AE72-0B43-A11C-5CC3B880802E}" srcOrd="0" destOrd="0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D99CB240-F89C-7A43-A1DF-B6AD3E33CCF6}" type="presOf" srcId="{68D95848-EFCF-C74B-8B3E-5464E5A4673B}" destId="{15ED0ADA-5FBF-4B4C-9FB1-35E9FCFC8C0A}" srcOrd="0" destOrd="1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180B7986-E35D-4545-BEC4-FCA233C2C3D1}" type="presOf" srcId="{A1C6CD64-1D5E-2145-ADE2-4CA90A397E7C}" destId="{15ED0ADA-5FBF-4B4C-9FB1-35E9FCFC8C0A}" srcOrd="0" destOrd="2" presId="urn:microsoft.com/office/officeart/2005/8/layout/hChevron3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837DAAB8-08FD-CB40-9368-C88A49066D80}" srcId="{0940C72B-4554-074E-BA3E-548C7F341CA7}" destId="{EAF09015-B620-4843-BA44-7E16D6D51C9B}" srcOrd="1" destOrd="0" parTransId="{93FDBF4A-797E-6944-8397-37C50DB73AA5}" sibTransId="{9CEC6EA0-D1F2-D74B-AE2E-ACFFFFCD6939}"/>
    <dgm:cxn modelId="{581E594E-7755-AC42-B9DC-05F1E9235722}" srcId="{0940C72B-4554-074E-BA3E-548C7F341CA7}" destId="{49570BFE-7D50-9848-8767-AE38C8AEB623}" srcOrd="2" destOrd="0" parTransId="{7F0FCC64-197C-EF44-BFB8-03441512624A}" sibTransId="{F4C95928-736B-2A47-ADAA-73922ADDA6B8}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49885272-934D-484B-BA44-454A69050205}" type="presOf" srcId="{9A15DA94-001B-3749-BD29-ED2F428A5EFB}" destId="{7C3EB1D9-14A3-6F48-AC6B-8A6E615BA113}" srcOrd="0" destOrd="2" presId="urn:microsoft.com/office/officeart/2005/8/layout/hChevron3"/>
    <dgm:cxn modelId="{DC71007E-1DE1-D145-9DB7-5F70AA16388E}" type="presParOf" srcId="{C7A5FC32-AE72-0B43-A11C-5CC3B880802E}" destId="{8171E798-D9AC-E041-824F-31746C8DCC3B}" srcOrd="0" destOrd="0" presId="urn:microsoft.com/office/officeart/2005/8/layout/hChevron3"/>
    <dgm:cxn modelId="{137569D0-E7A9-374E-BE60-84A3A292F626}" type="presParOf" srcId="{C7A5FC32-AE72-0B43-A11C-5CC3B880802E}" destId="{E0E8DA2A-C56F-944E-942E-1C0A6B4493EC}" srcOrd="1" destOrd="0" presId="urn:microsoft.com/office/officeart/2005/8/layout/hChevron3"/>
    <dgm:cxn modelId="{B4950D7C-C237-284B-A7F6-B3F3B04D7579}" type="presParOf" srcId="{C7A5FC32-AE72-0B43-A11C-5CC3B880802E}" destId="{827653F9-5CDF-B546-81B1-5AC2A9226BD2}" srcOrd="2" destOrd="0" presId="urn:microsoft.com/office/officeart/2005/8/layout/hChevron3"/>
    <dgm:cxn modelId="{BEDE95D9-8A4F-6749-9B11-2B80D9E86E99}" type="presParOf" srcId="{C7A5FC32-AE72-0B43-A11C-5CC3B880802E}" destId="{9726BFCA-30C6-5B4F-A3E9-DAFCF494E87B}" srcOrd="3" destOrd="0" presId="urn:microsoft.com/office/officeart/2005/8/layout/hChevron3"/>
    <dgm:cxn modelId="{F0740C62-E153-FD43-AC78-B43D1E1614DB}" type="presParOf" srcId="{C7A5FC32-AE72-0B43-A11C-5CC3B880802E}" destId="{7C3EB1D9-14A3-6F48-AC6B-8A6E615BA113}" srcOrd="4" destOrd="0" presId="urn:microsoft.com/office/officeart/2005/8/layout/hChevron3"/>
    <dgm:cxn modelId="{7A074317-F1BC-6441-983A-37097B2A25A2}" type="presParOf" srcId="{C7A5FC32-AE72-0B43-A11C-5CC3B880802E}" destId="{F8B35009-8D25-5B46-A551-E1C6EEDC73C0}" srcOrd="5" destOrd="0" presId="urn:microsoft.com/office/officeart/2005/8/layout/hChevron3"/>
    <dgm:cxn modelId="{668A50AA-ED4D-B946-9F72-F4C758FD82A5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556575"/>
          <a:ext cx="7851662" cy="6281329"/>
        </a:xfrm>
        <a:prstGeom prst="homePlate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556575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Var</a:t>
          </a:r>
          <a:r>
            <a:rPr lang="en-US" sz="5000" kern="1200" dirty="0" smtClean="0"/>
            <a:t>(q) ~ q(1-q)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556575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556575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556575"/>
        <a:ext cx="4710998" cy="6281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556575"/>
          <a:ext cx="7851662" cy="6281329"/>
        </a:xfrm>
        <a:prstGeom prst="homePlate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556575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Var</a:t>
          </a:r>
          <a:r>
            <a:rPr lang="en-US" sz="5000" kern="1200" dirty="0" smtClean="0"/>
            <a:t>(q) ~ q(1-q)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556575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556575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556575"/>
        <a:ext cx="4710998" cy="6281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4/5/15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Manas Joglekar </a:t>
            </a:r>
          </a:p>
          <a:p>
            <a:r>
              <a:rPr lang="en-US" dirty="0" smtClean="0"/>
              <a:t>Hector Garcia-Molina</a:t>
            </a:r>
          </a:p>
          <a:p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parameswaran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Comprehensive and Reliable Crowd Assessment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4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Results (Synthetic Data)</a:t>
            </a:r>
            <a:endParaRPr lang="en-US" dirty="0"/>
          </a:p>
        </p:txBody>
      </p:sp>
      <p:pic>
        <p:nvPicPr>
          <p:cNvPr id="6" name="Picture 5" descr="conf_ac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3" y="1545096"/>
            <a:ext cx="8864131" cy="51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0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Results </a:t>
            </a:r>
            <a:r>
              <a:rPr lang="en-US" dirty="0" smtClean="0"/>
              <a:t>(Real </a:t>
            </a:r>
            <a:r>
              <a:rPr lang="en-US" dirty="0"/>
              <a:t>Data)</a:t>
            </a:r>
          </a:p>
        </p:txBody>
      </p:sp>
      <p:pic>
        <p:nvPicPr>
          <p:cNvPr id="4" name="Content Placeholder 3" descr="conf_acc_real_improved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" r="-548"/>
          <a:stretch/>
        </p:blipFill>
        <p:spPr>
          <a:xfrm>
            <a:off x="157119" y="1388521"/>
            <a:ext cx="8843138" cy="5289436"/>
          </a:xfrm>
        </p:spPr>
      </p:pic>
    </p:spTree>
    <p:extLst>
      <p:ext uri="{BB962C8B-B14F-4D97-AF65-F5344CB8AC3E}">
        <p14:creationId xmlns:p14="http://schemas.microsoft.com/office/powerpoint/2010/main" val="103860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many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Example: To evaluate w1</a:t>
            </a:r>
          </a:p>
          <a:p>
            <a:pPr lvl="1"/>
            <a:r>
              <a:rPr lang="en-US" dirty="0" smtClean="0"/>
              <a:t>w4, w5 `good’, `w2, w3’ bad</a:t>
            </a:r>
          </a:p>
          <a:p>
            <a:pPr lvl="1"/>
            <a:r>
              <a:rPr lang="en-US" dirty="0" smtClean="0"/>
              <a:t>groups (w1, w2, w3), (w1, w4, w5)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20091"/>
              </p:ext>
            </p:extLst>
          </p:nvPr>
        </p:nvGraphicFramePr>
        <p:xfrm>
          <a:off x="921710" y="3310020"/>
          <a:ext cx="7169925" cy="286759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24275"/>
                <a:gridCol w="1024275"/>
                <a:gridCol w="1024275"/>
                <a:gridCol w="1024275"/>
                <a:gridCol w="1024275"/>
                <a:gridCol w="1024275"/>
                <a:gridCol w="1024275"/>
              </a:tblGrid>
              <a:tr h="477932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4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5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6</a:t>
                      </a:r>
                      <a:endParaRPr lang="en-US" sz="2200" baseline="-250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4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5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17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many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Key Idea: Take multiple sets of 3 workers and combine estimates</a:t>
            </a:r>
          </a:p>
          <a:p>
            <a:r>
              <a:rPr lang="en-US" dirty="0"/>
              <a:t>For each worker, form N/2 triples. </a:t>
            </a:r>
          </a:p>
          <a:p>
            <a:r>
              <a:rPr lang="en-US" dirty="0" smtClean="0"/>
              <a:t>Use </a:t>
            </a:r>
            <a:r>
              <a:rPr lang="en-US" dirty="0"/>
              <a:t>each triple </a:t>
            </a:r>
            <a:r>
              <a:rPr lang="en-US" dirty="0" smtClean="0"/>
              <a:t>T</a:t>
            </a:r>
            <a:r>
              <a:rPr lang="en-US" baseline="-25000" dirty="0" smtClean="0"/>
              <a:t>i</a:t>
            </a:r>
            <a:r>
              <a:rPr lang="en-US" dirty="0" smtClean="0"/>
              <a:t> to </a:t>
            </a:r>
            <a:r>
              <a:rPr lang="en-US" dirty="0"/>
              <a:t>compute estimate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for </a:t>
            </a:r>
            <a:r>
              <a:rPr lang="en-US" dirty="0"/>
              <a:t>p</a:t>
            </a:r>
            <a:r>
              <a:rPr lang="en-US" baseline="-25000" dirty="0"/>
              <a:t>1</a:t>
            </a:r>
          </a:p>
          <a:p>
            <a:r>
              <a:rPr lang="en-US" dirty="0"/>
              <a:t>Compute variances, </a:t>
            </a:r>
            <a:r>
              <a:rPr lang="en-US" dirty="0" err="1"/>
              <a:t>covariances</a:t>
            </a:r>
            <a:r>
              <a:rPr lang="en-US" dirty="0"/>
              <a:t> of estimates</a:t>
            </a:r>
          </a:p>
          <a:p>
            <a:r>
              <a:rPr lang="en-US" dirty="0"/>
              <a:t>Use weighted combination of </a:t>
            </a:r>
            <a:r>
              <a:rPr lang="en-US" dirty="0" smtClean="0"/>
              <a:t>estimates</a:t>
            </a:r>
          </a:p>
          <a:p>
            <a:pPr lvl="1"/>
            <a:r>
              <a:rPr lang="en-US" dirty="0" smtClean="0"/>
              <a:t>p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8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many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Optimum weights for </a:t>
            </a:r>
            <a:r>
              <a:rPr lang="en-US" dirty="0" smtClean="0"/>
              <a:t>combining</a:t>
            </a:r>
          </a:p>
          <a:p>
            <a:pPr lvl="1"/>
            <a:r>
              <a:rPr lang="en-US" dirty="0" smtClean="0"/>
              <a:t>Covariance matrix A </a:t>
            </a:r>
          </a:p>
          <a:p>
            <a:pPr lvl="1"/>
            <a:r>
              <a:rPr lang="en-US" dirty="0" smtClean="0"/>
              <a:t>Given by A</a:t>
            </a:r>
            <a:r>
              <a:rPr lang="en-US" baseline="30000" dirty="0" smtClean="0"/>
              <a:t>-1</a:t>
            </a:r>
            <a:r>
              <a:rPr lang="en-US" dirty="0" smtClean="0"/>
              <a:t>L</a:t>
            </a:r>
            <a:r>
              <a:rPr lang="en-US" baseline="-25000" dirty="0" smtClean="0"/>
              <a:t>N/2 </a:t>
            </a:r>
            <a:r>
              <a:rPr lang="en-US" dirty="0" smtClean="0"/>
              <a:t>where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k</a:t>
            </a:r>
            <a:r>
              <a:rPr lang="en-US" dirty="0" smtClean="0"/>
              <a:t> is a k-length vector with values 1/k</a:t>
            </a:r>
            <a:endParaRPr lang="en-US" baseline="-25000" dirty="0"/>
          </a:p>
          <a:p>
            <a:r>
              <a:rPr lang="en-US" dirty="0"/>
              <a:t>Greedy way of group </a:t>
            </a:r>
            <a:r>
              <a:rPr lang="en-US" dirty="0" smtClean="0"/>
              <a:t>forming</a:t>
            </a:r>
          </a:p>
          <a:p>
            <a:pPr lvl="1"/>
            <a:r>
              <a:rPr lang="en-US" dirty="0" smtClean="0"/>
              <a:t>Better to have two good workers in one group than one good worker in two groups, due to </a:t>
            </a:r>
            <a:r>
              <a:rPr lang="en-US" dirty="0" smtClean="0"/>
              <a:t>weighting</a:t>
            </a:r>
          </a:p>
          <a:p>
            <a:pPr lvl="1"/>
            <a:r>
              <a:rPr lang="en-US" dirty="0" smtClean="0"/>
              <a:t>Greedily form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2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Weight Optimization </a:t>
            </a:r>
            <a:endParaRPr lang="en-US" dirty="0"/>
          </a:p>
        </p:txBody>
      </p:sp>
      <p:pic>
        <p:nvPicPr>
          <p:cNvPr id="14" name="Content Placeholder 13" descr="conf_unc_realdata_optimization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" b="-1412"/>
          <a:stretch/>
        </p:blipFill>
        <p:spPr>
          <a:xfrm>
            <a:off x="165197" y="1611237"/>
            <a:ext cx="8793692" cy="5120458"/>
          </a:xfrm>
        </p:spPr>
      </p:pic>
    </p:spTree>
    <p:extLst>
      <p:ext uri="{BB962C8B-B14F-4D97-AF65-F5344CB8AC3E}">
        <p14:creationId xmlns:p14="http://schemas.microsoft.com/office/powerpoint/2010/main" val="61564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Workers Non-binary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Confusion matrix P</a:t>
            </a:r>
            <a:r>
              <a:rPr lang="en-US" baseline="-25000" dirty="0" smtClean="0"/>
              <a:t>i , </a:t>
            </a:r>
            <a:r>
              <a:rPr lang="en-US" dirty="0" smtClean="0"/>
              <a:t>Selectivity vector S, diagonal S</a:t>
            </a:r>
            <a:r>
              <a:rPr lang="en-US" baseline="30000" dirty="0" smtClean="0"/>
              <a:t>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e.g.                           ,              ,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’s, S : Column-stochastic, unknown</a:t>
            </a:r>
          </a:p>
          <a:p>
            <a:r>
              <a:rPr lang="en-US" dirty="0" smtClean="0"/>
              <a:t>Observation probabilities given by 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i</a:t>
            </a:r>
            <a:r>
              <a:rPr lang="en-US" b="1" dirty="0" err="1" smtClean="0"/>
              <a:t>S</a:t>
            </a: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93032"/>
              </p:ext>
            </p:extLst>
          </p:nvPr>
        </p:nvGraphicFramePr>
        <p:xfrm>
          <a:off x="1537655" y="2097618"/>
          <a:ext cx="1766952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84"/>
                <a:gridCol w="588984"/>
                <a:gridCol w="588984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92086"/>
              </p:ext>
            </p:extLst>
          </p:nvPr>
        </p:nvGraphicFramePr>
        <p:xfrm>
          <a:off x="4006581" y="2097617"/>
          <a:ext cx="551621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621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25624"/>
              </p:ext>
            </p:extLst>
          </p:nvPr>
        </p:nvGraphicFramePr>
        <p:xfrm>
          <a:off x="5377015" y="2088197"/>
          <a:ext cx="1766952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84"/>
                <a:gridCol w="588984"/>
                <a:gridCol w="588984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7744"/>
              </p:ext>
            </p:extLst>
          </p:nvPr>
        </p:nvGraphicFramePr>
        <p:xfrm>
          <a:off x="827062" y="4707536"/>
          <a:ext cx="710593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593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22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Workers Non-binary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comparison matrices (frequencies of response-pairs of workers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,w</a:t>
            </a:r>
            <a:r>
              <a:rPr lang="en-US" baseline="-25000" dirty="0" err="1" smtClean="0"/>
              <a:t>j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ij</a:t>
            </a:r>
            <a:r>
              <a:rPr lang="en-US" dirty="0" smtClean="0"/>
              <a:t> ~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S</a:t>
            </a:r>
            <a:r>
              <a:rPr lang="en-US" baseline="30000" dirty="0" err="1" smtClean="0"/>
              <a:t>D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baseline="30000" dirty="0" err="1" smtClean="0"/>
              <a:t>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Compute D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(</a:t>
            </a:r>
            <a:r>
              <a:rPr lang="en-US" dirty="0" err="1"/>
              <a:t>C</a:t>
            </a:r>
            <a:r>
              <a:rPr lang="en-US" baseline="-25000" dirty="0" err="1"/>
              <a:t>jk</a:t>
            </a:r>
            <a:r>
              <a:rPr lang="en-US" baseline="30000" dirty="0" err="1"/>
              <a:t>T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C</a:t>
            </a:r>
            <a:r>
              <a:rPr lang="en-US" baseline="-25000" dirty="0"/>
              <a:t>ki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dirty="0" err="1"/>
              <a:t>S</a:t>
            </a:r>
            <a:r>
              <a:rPr lang="en-US" baseline="30000" dirty="0" err="1"/>
              <a:t>D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baseline="30000" dirty="0" err="1"/>
              <a:t>T</a:t>
            </a:r>
            <a:r>
              <a:rPr lang="en-US" dirty="0"/>
              <a:t> </a:t>
            </a:r>
          </a:p>
          <a:p>
            <a:r>
              <a:rPr lang="en-US" dirty="0"/>
              <a:t>Eigenvalue decomposition of D</a:t>
            </a:r>
            <a:r>
              <a:rPr lang="en-US" baseline="-25000" dirty="0"/>
              <a:t>i</a:t>
            </a:r>
            <a:r>
              <a:rPr lang="en-US" dirty="0"/>
              <a:t> gives V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U √S</a:t>
            </a:r>
            <a:r>
              <a:rPr lang="en-US" baseline="30000" dirty="0"/>
              <a:t>D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, for a unitary U. </a:t>
            </a:r>
          </a:p>
          <a:p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93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Workers Non-binary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/>
              <a:t>can be recovered using 3-way </a:t>
            </a:r>
            <a:r>
              <a:rPr lang="en-US" dirty="0" smtClean="0"/>
              <a:t>comparisons</a:t>
            </a:r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D</a:t>
            </a:r>
            <a:r>
              <a:rPr lang="en-US" dirty="0"/>
              <a:t> can be recovered using column </a:t>
            </a:r>
            <a:r>
              <a:rPr lang="en-US" dirty="0" err="1"/>
              <a:t>stochasticity</a:t>
            </a:r>
            <a:r>
              <a:rPr lang="en-US" dirty="0"/>
              <a:t> of </a:t>
            </a:r>
            <a:r>
              <a:rPr lang="en-US" dirty="0" smtClean="0"/>
              <a:t>P</a:t>
            </a:r>
            <a:r>
              <a:rPr lang="en-US" baseline="30000" dirty="0" smtClean="0"/>
              <a:t>i</a:t>
            </a:r>
          </a:p>
          <a:p>
            <a:r>
              <a:rPr lang="en-US" dirty="0" smtClean="0"/>
              <a:t>For confidence intervals, use variances/derivatives like in the binary tasks case</a:t>
            </a:r>
          </a:p>
          <a:p>
            <a:r>
              <a:rPr lang="en-US" dirty="0" smtClean="0"/>
              <a:t>Details in paper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Calibration (Synthetic Data)</a:t>
            </a:r>
            <a:endParaRPr lang="en-US" dirty="0"/>
          </a:p>
        </p:txBody>
      </p:sp>
      <p:pic>
        <p:nvPicPr>
          <p:cNvPr id="5" name="Picture 4" descr="k_conf_ac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2181"/>
            <a:ext cx="8995063" cy="51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3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Crowdsourcing: </a:t>
            </a:r>
            <a:r>
              <a:rPr lang="en-US" dirty="0" smtClean="0"/>
              <a:t>Tasks such </a:t>
            </a:r>
            <a:r>
              <a:rPr lang="en-US" dirty="0" smtClean="0"/>
              <a:t>as image </a:t>
            </a:r>
            <a:r>
              <a:rPr lang="en-US" dirty="0" smtClean="0"/>
              <a:t>tagging</a:t>
            </a:r>
          </a:p>
          <a:p>
            <a:r>
              <a:rPr lang="en-US" dirty="0" smtClean="0"/>
              <a:t>Workers </a:t>
            </a:r>
            <a:r>
              <a:rPr lang="en-US" dirty="0" smtClean="0"/>
              <a:t>are often </a:t>
            </a:r>
            <a:r>
              <a:rPr lang="en-US" i="1" dirty="0" smtClean="0"/>
              <a:t>unreliable</a:t>
            </a:r>
            <a:endParaRPr lang="en-US" dirty="0"/>
          </a:p>
          <a:p>
            <a:pPr lvl="1"/>
            <a:r>
              <a:rPr lang="en-US" dirty="0" smtClean="0"/>
              <a:t>Lack of motivation</a:t>
            </a:r>
          </a:p>
          <a:p>
            <a:pPr lvl="1"/>
            <a:r>
              <a:rPr lang="en-US" dirty="0" smtClean="0"/>
              <a:t>Lack of skill</a:t>
            </a:r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 smtClean="0"/>
              <a:t>to assess </a:t>
            </a:r>
            <a:r>
              <a:rPr lang="en-US" dirty="0" smtClean="0"/>
              <a:t>worker quality</a:t>
            </a:r>
          </a:p>
          <a:p>
            <a:r>
              <a:rPr lang="en-US" dirty="0" smtClean="0"/>
              <a:t>Need for Confidence intervals</a:t>
            </a:r>
          </a:p>
          <a:p>
            <a:pPr lvl="1"/>
            <a:r>
              <a:rPr lang="en-US" dirty="0" smtClean="0"/>
              <a:t>1/3 errors </a:t>
            </a:r>
            <a:r>
              <a:rPr lang="en-US" dirty="0" err="1" smtClean="0"/>
              <a:t>vs</a:t>
            </a:r>
            <a:r>
              <a:rPr lang="en-US" dirty="0" smtClean="0"/>
              <a:t> 10/30 errors</a:t>
            </a:r>
          </a:p>
          <a:p>
            <a:r>
              <a:rPr lang="en-US" dirty="0" smtClean="0"/>
              <a:t>Worker filtering experiment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856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Calibration (Real Data)</a:t>
            </a:r>
            <a:endParaRPr lang="en-US" dirty="0"/>
          </a:p>
        </p:txBody>
      </p:sp>
      <p:pic>
        <p:nvPicPr>
          <p:cNvPr id="9" name="Content Placeholder 8" descr="k_conf_acc_real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7" b="-2402"/>
          <a:stretch/>
        </p:blipFill>
        <p:spPr>
          <a:xfrm>
            <a:off x="0" y="1588490"/>
            <a:ext cx="8999974" cy="5269510"/>
          </a:xfrm>
        </p:spPr>
      </p:pic>
    </p:spTree>
    <p:extLst>
      <p:ext uri="{BB962C8B-B14F-4D97-AF65-F5344CB8AC3E}">
        <p14:creationId xmlns:p14="http://schemas.microsoft.com/office/powerpoint/2010/main" val="325154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come up with accurate, tight confidence intervals in very general scenarios</a:t>
            </a:r>
          </a:p>
          <a:p>
            <a:r>
              <a:rPr lang="en-US" dirty="0" smtClean="0"/>
              <a:t>Confidence Intervals are useful for filtering workers</a:t>
            </a:r>
          </a:p>
          <a:p>
            <a:r>
              <a:rPr lang="en-US" dirty="0" smtClean="0"/>
              <a:t>Thank You!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4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m</a:t>
            </a:r>
            <a:r>
              <a:rPr lang="en-US" dirty="0" smtClean="0"/>
              <a:t> tasks (t</a:t>
            </a:r>
            <a:r>
              <a:rPr lang="en-US" baseline="-25000" dirty="0" smtClean="0"/>
              <a:t>1</a:t>
            </a:r>
            <a:r>
              <a:rPr lang="en-US" dirty="0" smtClean="0"/>
              <a:t>…t</a:t>
            </a:r>
            <a:r>
              <a:rPr lang="en-US" baseline="-25000" dirty="0" smtClean="0"/>
              <a:t>m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workers (w</a:t>
            </a:r>
            <a:r>
              <a:rPr lang="en-US" baseline="-25000" dirty="0" smtClean="0"/>
              <a:t>1</a:t>
            </a:r>
            <a:r>
              <a:rPr lang="en-US" dirty="0"/>
              <a:t>.</a:t>
            </a:r>
            <a:r>
              <a:rPr lang="en-US" dirty="0" smtClean="0"/>
              <a:t>..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Non-regular </a:t>
            </a:r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79324"/>
              </p:ext>
            </p:extLst>
          </p:nvPr>
        </p:nvGraphicFramePr>
        <p:xfrm>
          <a:off x="1105015" y="3185913"/>
          <a:ext cx="6986616" cy="25885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64436"/>
                <a:gridCol w="1164436"/>
                <a:gridCol w="1164436"/>
                <a:gridCol w="1164436"/>
                <a:gridCol w="1164436"/>
                <a:gridCol w="1164436"/>
              </a:tblGrid>
              <a:tr h="448359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4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5</a:t>
                      </a:r>
                      <a:endParaRPr lang="en-US" sz="2200" baseline="-25000" dirty="0"/>
                    </a:p>
                  </a:txBody>
                  <a:tcPr/>
                </a:tc>
              </a:tr>
              <a:tr h="535049">
                <a:tc>
                  <a:txBody>
                    <a:bodyPr/>
                    <a:lstStyle/>
                    <a:p>
                      <a:r>
                        <a:rPr lang="en-US" sz="2200" baseline="0" dirty="0" smtClean="0"/>
                        <a:t>w</a:t>
                      </a:r>
                      <a:r>
                        <a:rPr lang="en-US" sz="2200" baseline="-25000" dirty="0" smtClean="0"/>
                        <a:t>1</a:t>
                      </a:r>
                      <a:r>
                        <a:rPr lang="en-US" sz="2200" baseline="0" dirty="0" smtClean="0"/>
                        <a:t>    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</a:tr>
              <a:tr h="53504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</a:tr>
              <a:tr h="53504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</a:tr>
              <a:tr h="53504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4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19" y="3719460"/>
            <a:ext cx="295963" cy="427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19" y="4213001"/>
            <a:ext cx="295963" cy="427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19" y="4727006"/>
            <a:ext cx="295963" cy="427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19" y="5347213"/>
            <a:ext cx="295963" cy="42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9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Binary tasks OR </a:t>
            </a:r>
            <a:r>
              <a:rPr lang="en-US" b="1" dirty="0"/>
              <a:t>k</a:t>
            </a:r>
            <a:r>
              <a:rPr lang="en-US" dirty="0"/>
              <a:t> responses (r</a:t>
            </a:r>
            <a:r>
              <a:rPr lang="en-US" baseline="-25000" dirty="0"/>
              <a:t>1</a:t>
            </a:r>
            <a:r>
              <a:rPr lang="en-US" dirty="0"/>
              <a:t>…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r>
              <a:rPr lang="en-US" dirty="0" smtClean="0"/>
              <a:t>No </a:t>
            </a:r>
            <a:r>
              <a:rPr lang="en-US" dirty="0"/>
              <a:t>gold standard</a:t>
            </a:r>
          </a:p>
          <a:p>
            <a:r>
              <a:rPr lang="en-US" dirty="0"/>
              <a:t>Accuracy model</a:t>
            </a:r>
          </a:p>
          <a:p>
            <a:pPr lvl="1"/>
            <a:r>
              <a:rPr lang="en-US" dirty="0"/>
              <a:t>Worker </a:t>
            </a:r>
            <a:r>
              <a:rPr lang="en-US" b="1" dirty="0" err="1"/>
              <a:t>w</a:t>
            </a:r>
            <a:r>
              <a:rPr lang="en-US" b="1" baseline="-25000" dirty="0" err="1"/>
              <a:t>i</a:t>
            </a:r>
            <a:r>
              <a:rPr lang="en-US" dirty="0"/>
              <a:t> has error rate </a:t>
            </a:r>
            <a:r>
              <a:rPr lang="en-US" b="1" dirty="0"/>
              <a:t>p</a:t>
            </a:r>
            <a:r>
              <a:rPr lang="en-US" b="1" baseline="-25000" dirty="0"/>
              <a:t>i</a:t>
            </a:r>
            <a:r>
              <a:rPr lang="en-US" dirty="0"/>
              <a:t>, or confusion matrix </a:t>
            </a:r>
            <a:r>
              <a:rPr lang="en-US" b="1" dirty="0"/>
              <a:t>P</a:t>
            </a:r>
            <a:r>
              <a:rPr lang="en-US" b="1" baseline="-25000" dirty="0"/>
              <a:t>i</a:t>
            </a:r>
          </a:p>
          <a:p>
            <a:pPr lvl="1"/>
            <a:r>
              <a:rPr lang="en-US" dirty="0"/>
              <a:t>Worker response </a:t>
            </a:r>
            <a:r>
              <a:rPr lang="en-US" b="1" dirty="0"/>
              <a:t>independent</a:t>
            </a:r>
            <a:r>
              <a:rPr lang="en-US" dirty="0"/>
              <a:t> of each other, given true answer</a:t>
            </a:r>
          </a:p>
          <a:p>
            <a:r>
              <a:rPr lang="en-US" dirty="0" smtClean="0"/>
              <a:t>Goal : Given desired confidence level c, find c-confidence interval for p</a:t>
            </a:r>
            <a:r>
              <a:rPr lang="en-US" baseline="-25000" dirty="0" smtClean="0"/>
              <a:t>i</a:t>
            </a:r>
            <a:r>
              <a:rPr lang="en-US" dirty="0" smtClean="0"/>
              <a:t> or P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921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3 workers, 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Equal false positive and negative error rates</a:t>
            </a:r>
          </a:p>
          <a:p>
            <a:r>
              <a:rPr lang="en-US" dirty="0" smtClean="0"/>
              <a:t>To find: confidence intervals for p</a:t>
            </a:r>
            <a:r>
              <a:rPr lang="en-US" baseline="-25000" dirty="0" smtClean="0"/>
              <a:t>i</a:t>
            </a:r>
            <a:r>
              <a:rPr lang="en-US" dirty="0" smtClean="0"/>
              <a:t>, for each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Can be found using </a:t>
            </a:r>
          </a:p>
          <a:p>
            <a:pPr lvl="1"/>
            <a:r>
              <a:rPr lang="en-US" dirty="0" smtClean="0"/>
              <a:t>Mean estimate for p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Variance of p</a:t>
            </a:r>
            <a:r>
              <a:rPr lang="en-US" baseline="-25000" dirty="0" smtClean="0"/>
              <a:t>i</a:t>
            </a:r>
            <a:r>
              <a:rPr lang="en-US" dirty="0" smtClean="0"/>
              <a:t> estimate</a:t>
            </a:r>
          </a:p>
          <a:p>
            <a:r>
              <a:rPr lang="en-US" dirty="0" smtClean="0"/>
              <a:t>Easy if gold standard available</a:t>
            </a:r>
          </a:p>
          <a:p>
            <a:r>
              <a:rPr lang="en-US" dirty="0" smtClean="0"/>
              <a:t>Agreement rate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, probability of worker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agreeing 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0179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Warm-up: 3 workers, 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 agreement rates </a:t>
            </a:r>
            <a:r>
              <a:rPr lang="en-US" dirty="0" smtClean="0"/>
              <a:t>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 smtClean="0"/>
              <a:t>for worker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 smtClean="0"/>
              <a:t>~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+ (1-p</a:t>
            </a:r>
            <a:r>
              <a:rPr lang="en-US" baseline="-25000" dirty="0" smtClean="0"/>
              <a:t>i</a:t>
            </a:r>
            <a:r>
              <a:rPr lang="en-US" dirty="0" smtClean="0"/>
              <a:t>)(1-p</a:t>
            </a:r>
            <a:r>
              <a:rPr lang="en-US" baseline="-25000" dirty="0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 p</a:t>
            </a:r>
            <a:r>
              <a:rPr lang="en-US" baseline="-25000" dirty="0" smtClean="0"/>
              <a:t>i</a:t>
            </a:r>
            <a:r>
              <a:rPr lang="en-US" dirty="0" smtClean="0"/>
              <a:t> = f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err="1" smtClean="0"/>
              <a:t>,q</a:t>
            </a:r>
            <a:r>
              <a:rPr lang="en-US" baseline="-25000" dirty="0" err="1" smtClean="0"/>
              <a:t>ik</a:t>
            </a:r>
            <a:r>
              <a:rPr lang="en-US" dirty="0" err="1" smtClean="0"/>
              <a:t>,q</a:t>
            </a:r>
            <a:r>
              <a:rPr lang="en-US" baseline="-25000" dirty="0" err="1" smtClean="0"/>
              <a:t>jk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             = ½ </a:t>
            </a:r>
            <a:r>
              <a:rPr lang="en-US" dirty="0" smtClean="0"/>
              <a:t>- </a:t>
            </a:r>
            <a:r>
              <a:rPr lang="en-US" dirty="0" smtClean="0"/>
              <a:t>½ √((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– ½ )(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ik</a:t>
            </a:r>
            <a:r>
              <a:rPr lang="en-US" dirty="0" smtClean="0"/>
              <a:t> – ½ )/(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jk</a:t>
            </a:r>
            <a:r>
              <a:rPr lang="en-US" dirty="0" smtClean="0"/>
              <a:t> – ½ ))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71589"/>
              </p:ext>
            </p:extLst>
          </p:nvPr>
        </p:nvGraphicFramePr>
        <p:xfrm>
          <a:off x="636399" y="2171073"/>
          <a:ext cx="374698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98"/>
                <a:gridCol w="624498"/>
                <a:gridCol w="624498"/>
                <a:gridCol w="624498"/>
                <a:gridCol w="624498"/>
                <a:gridCol w="624498"/>
              </a:tblGrid>
              <a:tr h="335902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</a:t>
                      </a:r>
                      <a:r>
                        <a:rPr lang="en-US" sz="1700" baseline="-25000" dirty="0" smtClean="0"/>
                        <a:t>1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</a:t>
                      </a:r>
                      <a:r>
                        <a:rPr lang="en-US" sz="1700" baseline="-25000" dirty="0" smtClean="0"/>
                        <a:t>2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</a:t>
                      </a:r>
                      <a:r>
                        <a:rPr lang="en-US" sz="1700" baseline="-25000" dirty="0" smtClean="0"/>
                        <a:t>3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</a:t>
                      </a:r>
                      <a:r>
                        <a:rPr lang="en-US" sz="1700" baseline="-25000" dirty="0" smtClean="0"/>
                        <a:t>4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</a:t>
                      </a:r>
                      <a:r>
                        <a:rPr lang="en-US" sz="1700" baseline="-25000" dirty="0" smtClean="0"/>
                        <a:t>5</a:t>
                      </a:r>
                      <a:endParaRPr lang="en-US" sz="1700" baseline="-250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</a:t>
                      </a:r>
                      <a:r>
                        <a:rPr lang="en-US" sz="1700" baseline="-25000" dirty="0" smtClean="0"/>
                        <a:t>1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</a:t>
                      </a:r>
                      <a:r>
                        <a:rPr lang="en-US" sz="1700" baseline="-25000" dirty="0" smtClean="0"/>
                        <a:t>2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</a:t>
                      </a:r>
                      <a:r>
                        <a:rPr lang="en-US" sz="1700" baseline="-25000" dirty="0" smtClean="0"/>
                        <a:t>3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baseline="0" dirty="0" smtClean="0"/>
                        <a:t>True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4383388" y="2621674"/>
            <a:ext cx="409660" cy="4642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93048" y="2621674"/>
            <a:ext cx="2813012" cy="464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dirty="0" smtClean="0"/>
              <a:t>[q</a:t>
            </a:r>
            <a:r>
              <a:rPr lang="en-US" baseline="-25000" dirty="0" smtClean="0"/>
              <a:t>12</a:t>
            </a:r>
            <a:r>
              <a:rPr lang="en-US" dirty="0" smtClean="0"/>
              <a:t>] = 2/3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29727805"/>
              </p:ext>
            </p:extLst>
          </p:nvPr>
        </p:nvGraphicFramePr>
        <p:xfrm>
          <a:off x="1788764" y="18321300"/>
          <a:ext cx="26711302" cy="739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29727805"/>
              </p:ext>
            </p:extLst>
          </p:nvPr>
        </p:nvGraphicFramePr>
        <p:xfrm>
          <a:off x="1941164" y="18473700"/>
          <a:ext cx="26711302" cy="739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1187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Warm-up: 3 workers, 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find variance in p</a:t>
            </a:r>
            <a:r>
              <a:rPr lang="en-US" baseline="-25000" dirty="0" smtClean="0"/>
              <a:t>i</a:t>
            </a:r>
            <a:r>
              <a:rPr lang="en-US" dirty="0" smtClean="0"/>
              <a:t> using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err="1" smtClean="0"/>
              <a:t>’s</a:t>
            </a:r>
            <a:r>
              <a:rPr lang="en-US" dirty="0" smtClean="0"/>
              <a:t> we use:</a:t>
            </a:r>
          </a:p>
          <a:p>
            <a:r>
              <a:rPr lang="en-US" b="1" dirty="0" smtClean="0"/>
              <a:t>Theorem</a:t>
            </a:r>
            <a:r>
              <a:rPr lang="en-US" dirty="0"/>
              <a:t>: Y = f(X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’s </a:t>
            </a:r>
            <a:r>
              <a:rPr lang="en-US" b="1" dirty="0"/>
              <a:t>normal</a:t>
            </a:r>
            <a:r>
              <a:rPr lang="en-US" dirty="0"/>
              <a:t>, f </a:t>
            </a:r>
            <a:r>
              <a:rPr lang="en-US" b="1" dirty="0"/>
              <a:t>linear </a:t>
            </a:r>
            <a:r>
              <a:rPr lang="en-US" dirty="0"/>
              <a:t>(~ a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a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a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dirty="0" err="1"/>
              <a:t>Var</a:t>
            </a:r>
            <a:r>
              <a:rPr lang="en-US" dirty="0"/>
              <a:t>(Y) =  </a:t>
            </a:r>
            <a:r>
              <a:rPr lang="en-US" dirty="0" err="1"/>
              <a:t>Σ</a:t>
            </a:r>
            <a:r>
              <a:rPr lang="en-US" baseline="-25000" dirty="0" err="1"/>
              <a:t>i,j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 err="1"/>
              <a:t>Cov</a:t>
            </a:r>
            <a:r>
              <a:rPr lang="en-US" dirty="0"/>
              <a:t>(X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</a:p>
          <a:p>
            <a:r>
              <a:rPr lang="en-US" dirty="0"/>
              <a:t>Works for approximately normal (binomial), locally linear (differentiable)</a:t>
            </a:r>
          </a:p>
          <a:p>
            <a:r>
              <a:rPr lang="en-US" dirty="0"/>
              <a:t>Linear coefficients given by partial derivatives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6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3 workers, 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 is Y;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,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ik</a:t>
            </a:r>
            <a:r>
              <a:rPr lang="en-US" dirty="0" smtClean="0"/>
              <a:t>,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jk</a:t>
            </a:r>
            <a:r>
              <a:rPr lang="en-US" dirty="0" smtClean="0"/>
              <a:t> are X’s</a:t>
            </a:r>
          </a:p>
          <a:p>
            <a:r>
              <a:rPr lang="en-US" dirty="0" smtClean="0"/>
              <a:t>Variance </a:t>
            </a:r>
            <a:r>
              <a:rPr lang="en-US" dirty="0" smtClean="0"/>
              <a:t>in p estimate depends on </a:t>
            </a:r>
          </a:p>
          <a:p>
            <a:pPr lvl="1"/>
            <a:r>
              <a:rPr lang="en-US" dirty="0" smtClean="0"/>
              <a:t>Variance in q estimates</a:t>
            </a:r>
          </a:p>
          <a:p>
            <a:pPr lvl="1"/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baseline="-25000" dirty="0" err="1" smtClean="0"/>
              <a:t>ij</a:t>
            </a:r>
            <a:r>
              <a:rPr lang="en-US" dirty="0" smtClean="0"/>
              <a:t>,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baseline="-25000" dirty="0" err="1" smtClean="0"/>
              <a:t>jk</a:t>
            </a:r>
            <a:endParaRPr lang="en-US" baseline="-25000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q,q</a:t>
            </a:r>
            <a:r>
              <a:rPr lang="en-US" baseline="-25000" dirty="0" smtClean="0"/>
              <a:t>’</a:t>
            </a:r>
            <a:r>
              <a:rPr lang="en-US" dirty="0" smtClean="0"/>
              <a:t> </a:t>
            </a:r>
            <a:r>
              <a:rPr lang="en-US" dirty="0" err="1" smtClean="0"/>
              <a:t>Cov</a:t>
            </a:r>
            <a:r>
              <a:rPr lang="en-US" dirty="0" smtClean="0"/>
              <a:t> (</a:t>
            </a:r>
            <a:r>
              <a:rPr lang="en-US" dirty="0" err="1" smtClean="0"/>
              <a:t>q,q</a:t>
            </a:r>
            <a:r>
              <a:rPr lang="en-US" dirty="0" smtClean="0"/>
              <a:t>’) x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dirty="0" smtClean="0"/>
              <a:t> x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dirty="0" smtClean="0"/>
              <a:t>’</a:t>
            </a:r>
            <a:endParaRPr lang="en-US" dirty="0"/>
          </a:p>
          <a:p>
            <a:r>
              <a:rPr lang="en-US" dirty="0" smtClean="0"/>
              <a:t>Estimate variances, derivatives</a:t>
            </a:r>
          </a:p>
          <a:p>
            <a:r>
              <a:rPr lang="en-US" dirty="0" smtClean="0"/>
              <a:t>Use E[p</a:t>
            </a:r>
            <a:r>
              <a:rPr lang="en-US" baseline="-25000" dirty="0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Var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) to get confidence interval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4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Accuracy is the fraction of times a confidence interval contains correct value</a:t>
            </a:r>
          </a:p>
          <a:p>
            <a:r>
              <a:rPr lang="en-US" dirty="0" smtClean="0"/>
              <a:t>Safe: Accuracy of c-confidence interval &gt; c</a:t>
            </a:r>
          </a:p>
          <a:p>
            <a:r>
              <a:rPr lang="en-US" dirty="0" smtClean="0"/>
              <a:t>Tight: Accuracy &lt;= 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26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10634</TotalTime>
  <Words>1030</Words>
  <Application>Microsoft Macintosh PowerPoint</Application>
  <PresentationFormat>On-screen Show (4:3)</PresentationFormat>
  <Paragraphs>257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Comprehensive and Reliable Crowd Assessment Algorithms</vt:lpstr>
      <vt:lpstr>Background</vt:lpstr>
      <vt:lpstr>Problem Setting</vt:lpstr>
      <vt:lpstr>Problem Setting</vt:lpstr>
      <vt:lpstr>Warm-up: 3 workers, binary tasks</vt:lpstr>
      <vt:lpstr>Warm-up: 3 workers, binary tasks</vt:lpstr>
      <vt:lpstr>Warm-up: 3 workers, binary tasks</vt:lpstr>
      <vt:lpstr>Warm-up: 3 workers, binary tasks</vt:lpstr>
      <vt:lpstr>Calibration Experiment</vt:lpstr>
      <vt:lpstr>Calibration Results (Synthetic Data)</vt:lpstr>
      <vt:lpstr>Calibration Results (Real Data)</vt:lpstr>
      <vt:lpstr>Generalizing to many workers</vt:lpstr>
      <vt:lpstr>Generalizing to many workers</vt:lpstr>
      <vt:lpstr>Generalizing to many workers</vt:lpstr>
      <vt:lpstr>Results: Weight Optimization </vt:lpstr>
      <vt:lpstr>3 Workers Non-binary Tasks</vt:lpstr>
      <vt:lpstr>3 Workers Non-binary Tasks</vt:lpstr>
      <vt:lpstr>3 Workers Non-binary Tasks</vt:lpstr>
      <vt:lpstr>Results: Calibration (Synthetic Data)</vt:lpstr>
      <vt:lpstr>Results: Calibration (Real Data)</vt:lpstr>
      <vt:lpstr>Conclusion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Joglekar</dc:creator>
  <cp:lastModifiedBy>Manas Joglekar</cp:lastModifiedBy>
  <cp:revision>135</cp:revision>
  <dcterms:created xsi:type="dcterms:W3CDTF">2015-03-29T04:31:10Z</dcterms:created>
  <dcterms:modified xsi:type="dcterms:W3CDTF">2015-04-09T01:33:20Z</dcterms:modified>
</cp:coreProperties>
</file>