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59" r:id="rId9"/>
    <p:sldId id="260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3/31/15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</a:t>
            </a:r>
            <a:r>
              <a:rPr lang="en-US" dirty="0" smtClean="0"/>
              <a:t>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</a:t>
            </a:r>
            <a:endParaRPr lang="en-US" dirty="0"/>
          </a:p>
        </p:txBody>
      </p:sp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8490"/>
            <a:ext cx="4572000" cy="2743200"/>
          </a:xfrm>
          <a:prstGeom prst="rect">
            <a:avLst/>
          </a:prstGeom>
        </p:spPr>
      </p:pic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b="5199"/>
          <a:stretch>
            <a:fillRect/>
          </a:stretch>
        </p:blipFill>
        <p:spPr>
          <a:xfrm>
            <a:off x="0" y="1588490"/>
            <a:ext cx="4572000" cy="2626450"/>
          </a:xfrm>
        </p:spPr>
      </p:pic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Setting and Motivation</a:t>
            </a:r>
          </a:p>
          <a:p>
            <a:r>
              <a:rPr lang="en-US" dirty="0" smtClean="0"/>
              <a:t>The simple case: 3 workers binary tasks</a:t>
            </a:r>
          </a:p>
          <a:p>
            <a:r>
              <a:rPr lang="en-US" dirty="0" smtClean="0"/>
              <a:t>Generalizing to many workers</a:t>
            </a:r>
          </a:p>
          <a:p>
            <a:r>
              <a:rPr lang="en-US" dirty="0" smtClean="0"/>
              <a:t>Non-binary tasks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Human workers perform tasks that are hard for computers, such as image tagging</a:t>
            </a:r>
          </a:p>
          <a:p>
            <a:pPr marL="0" indent="0">
              <a:buNone/>
            </a:pPr>
            <a:r>
              <a:rPr lang="en-US" dirty="0" smtClean="0"/>
              <a:t>&lt;Picture of crowd stick figures&gt;</a:t>
            </a:r>
          </a:p>
          <a:p>
            <a:r>
              <a:rPr lang="en-US" dirty="0" smtClean="0"/>
              <a:t>Workers are often </a:t>
            </a:r>
            <a:r>
              <a:rPr lang="en-US" i="1" dirty="0" smtClean="0"/>
              <a:t>unreliable</a:t>
            </a:r>
          </a:p>
          <a:p>
            <a:r>
              <a:rPr lang="en-US" dirty="0" smtClean="0"/>
              <a:t> Need to assess quality</a:t>
            </a:r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estimates</a:t>
            </a:r>
          </a:p>
          <a:p>
            <a:r>
              <a:rPr lang="en-US" dirty="0" smtClean="0"/>
              <a:t>Locally Optimum: EM</a:t>
            </a:r>
          </a:p>
          <a:p>
            <a:r>
              <a:rPr lang="en-US" dirty="0" smtClean="0"/>
              <a:t>Need for confidence intervals:       </a:t>
            </a:r>
            <a:r>
              <a:rPr lang="en-US" dirty="0" err="1" smtClean="0"/>
              <a:t>vs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7002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89667"/>
              </p:ext>
            </p:extLst>
          </p:nvPr>
        </p:nvGraphicFramePr>
        <p:xfrm>
          <a:off x="5335128" y="2453898"/>
          <a:ext cx="277243" cy="60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5" imgW="139700" imgH="393700" progId="Equation.3">
                  <p:embed/>
                </p:oleObj>
              </mc:Choice>
              <mc:Fallback>
                <p:oleObj name="Equation" r:id="rId5" imgW="139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5128" y="2453898"/>
                        <a:ext cx="277243" cy="60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47608"/>
              </p:ext>
            </p:extLst>
          </p:nvPr>
        </p:nvGraphicFramePr>
        <p:xfrm>
          <a:off x="6334125" y="2453840"/>
          <a:ext cx="452611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7" imgW="228600" imgH="393700" progId="Equation.3">
                  <p:embed/>
                </p:oleObj>
              </mc:Choice>
              <mc:Fallback>
                <p:oleObj name="Equation" r:id="rId7" imgW="228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4125" y="2453840"/>
                        <a:ext cx="452611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k</a:t>
            </a:r>
            <a:r>
              <a:rPr lang="en-US" dirty="0" smtClean="0"/>
              <a:t> responses (r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)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worker may not respond to every task</a:t>
            </a:r>
          </a:p>
          <a:p>
            <a:r>
              <a:rPr lang="en-US" dirty="0" smtClean="0"/>
              <a:t>Accuracy model</a:t>
            </a:r>
          </a:p>
          <a:p>
            <a:pPr lvl="1"/>
            <a:r>
              <a:rPr lang="en-US" dirty="0" smtClean="0"/>
              <a:t>Worker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i</a:t>
            </a:r>
            <a:r>
              <a:rPr lang="en-US" dirty="0" smtClean="0"/>
              <a:t> has error rate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, or confusion matrix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</a:p>
          <a:p>
            <a:pPr lvl="1"/>
            <a:r>
              <a:rPr lang="en-US" dirty="0" smtClean="0"/>
              <a:t>Worker response </a:t>
            </a:r>
            <a:r>
              <a:rPr lang="en-US" b="1" dirty="0" smtClean="0"/>
              <a:t>independent</a:t>
            </a:r>
            <a:r>
              <a:rPr lang="en-US" dirty="0" smtClean="0"/>
              <a:t> of each other, given true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Equations, solution</a:t>
            </a:r>
          </a:p>
          <a:p>
            <a:r>
              <a:rPr lang="en-US" dirty="0" smtClean="0"/>
              <a:t>Variances,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r>
              <a:rPr lang="en-US" dirty="0" smtClean="0"/>
              <a:t>Derivative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805"/>
              </p:ext>
            </p:extLst>
          </p:nvPr>
        </p:nvGraphicFramePr>
        <p:xfrm>
          <a:off x="636399" y="2171073"/>
          <a:ext cx="3746988" cy="167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4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5</a:t>
                      </a:r>
                      <a:endParaRPr lang="en-US" sz="15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Idea: Take multiple sets of 3 workers and combine estimates</a:t>
            </a:r>
          </a:p>
          <a:p>
            <a:r>
              <a:rPr lang="en-US" dirty="0" smtClean="0"/>
              <a:t>For each worker, form N/2 triples. </a:t>
            </a:r>
            <a:endParaRPr lang="en-US" dirty="0"/>
          </a:p>
          <a:p>
            <a:r>
              <a:rPr lang="en-US" dirty="0" smtClean="0"/>
              <a:t>Compute variances, </a:t>
            </a:r>
            <a:r>
              <a:rPr lang="en-US" dirty="0" err="1" smtClean="0"/>
              <a:t>covariances</a:t>
            </a:r>
            <a:r>
              <a:rPr lang="en-US" dirty="0" smtClean="0"/>
              <a:t> of estimates</a:t>
            </a:r>
          </a:p>
          <a:p>
            <a:r>
              <a:rPr lang="en-US" dirty="0" smtClean="0"/>
              <a:t>Optimum weights for combining</a:t>
            </a:r>
          </a:p>
          <a:p>
            <a:r>
              <a:rPr lang="en-US" dirty="0" smtClean="0"/>
              <a:t>Greedy way of group forming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3991</TotalTime>
  <Words>539</Words>
  <Application>Microsoft Macintosh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Civic</vt:lpstr>
      <vt:lpstr>Microsoft Equation</vt:lpstr>
      <vt:lpstr>Comprehensive and Reliable Crowd Assessment Algorithms</vt:lpstr>
      <vt:lpstr>Outline of this talk</vt:lpstr>
      <vt:lpstr>Background</vt:lpstr>
      <vt:lpstr>Previous work</vt:lpstr>
      <vt:lpstr>Problem Setting</vt:lpstr>
      <vt:lpstr>Warm-up: 3 workers, binary tasks</vt:lpstr>
      <vt:lpstr>Warm-up: 3 workers, binary tasks</vt:lpstr>
      <vt:lpstr>Generalizing to many workers</vt:lpstr>
      <vt:lpstr>3 Workers Non-binary Tasks</vt:lpstr>
      <vt:lpstr>3 Workers Non-binary Tasks</vt:lpstr>
      <vt:lpstr>3 Workers Non-binary Tasks</vt:lpstr>
      <vt:lpstr>Results: Calibration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47</cp:revision>
  <dcterms:created xsi:type="dcterms:W3CDTF">2015-03-29T04:31:10Z</dcterms:created>
  <dcterms:modified xsi:type="dcterms:W3CDTF">2015-04-03T00:55:32Z</dcterms:modified>
</cp:coreProperties>
</file>