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760988" cy="43489563"/>
  <p:notesSz cx="6858000" cy="9144000"/>
  <p:defaultTextStyle>
    <a:defPPr>
      <a:defRPr lang="en-US"/>
    </a:defPPr>
    <a:lvl1pPr marL="0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21408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42816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364224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485632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607040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728448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849856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6971264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9591" autoAdjust="0"/>
  </p:normalViewPr>
  <p:slideViewPr>
    <p:cSldViewPr snapToGrid="0" snapToObjects="1">
      <p:cViewPr>
        <p:scale>
          <a:sx n="25" d="100"/>
          <a:sy n="25" d="100"/>
        </p:scale>
        <p:origin x="-2304" y="2136"/>
      </p:cViewPr>
      <p:guideLst>
        <p:guide orient="horz" pos="13698"/>
        <p:guide pos="9689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810745-2713-8848-BFC7-AE43B293242F}" type="presOf" srcId="{A1C6CD64-1D5E-2145-ADE2-4CA90A397E7C}" destId="{15ED0ADA-5FBF-4B4C-9FB1-35E9FCFC8C0A}" srcOrd="0" destOrd="2" presId="urn:microsoft.com/office/officeart/2005/8/layout/hChevron3"/>
    <dgm:cxn modelId="{3D3BFF4D-9764-854E-9317-E9790D86133F}" type="presOf" srcId="{6A786F66-321C-D144-87D5-6AEFA9B69512}" destId="{827653F9-5CDF-B546-81B1-5AC2A9226BD2}" srcOrd="0" destOrd="1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2DB55ACF-2B16-584C-BA40-232ABBD569AC}" type="presOf" srcId="{49570BFE-7D50-9848-8767-AE38C8AEB623}" destId="{827653F9-5CDF-B546-81B1-5AC2A9226BD2}" srcOrd="0" destOrd="3" presId="urn:microsoft.com/office/officeart/2005/8/layout/hChevron3"/>
    <dgm:cxn modelId="{A504E3AC-49B5-B34A-A39B-842533B3030A}" type="presOf" srcId="{0940C72B-4554-074E-BA3E-548C7F341CA7}" destId="{827653F9-5CDF-B546-81B1-5AC2A9226BD2}" srcOrd="0" destOrd="0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D0970383-DDAC-2A40-9636-0E59F51BC2D8}" type="presOf" srcId="{F110C852-6F45-FB48-B1FF-E7AAA445E08A}" destId="{7C3EB1D9-14A3-6F48-AC6B-8A6E615BA113}" srcOrd="0" destOrd="0" presId="urn:microsoft.com/office/officeart/2005/8/layout/hChevron3"/>
    <dgm:cxn modelId="{DE691DB2-CB2A-E241-BEED-43DD7FBA4AE1}" type="presOf" srcId="{68D95848-EFCF-C74B-8B3E-5464E5A4673B}" destId="{15ED0ADA-5FBF-4B4C-9FB1-35E9FCFC8C0A}" srcOrd="0" destOrd="1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34B71FE7-A177-C147-B8C0-BD163C70415E}" type="presOf" srcId="{9A15DA94-001B-3749-BD29-ED2F428A5EFB}" destId="{7C3EB1D9-14A3-6F48-AC6B-8A6E615BA113}" srcOrd="0" destOrd="2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1CD2385-630E-BC46-8E6B-5CA93454200D}" type="presOf" srcId="{57E308DC-0EC2-3A4A-AE1A-51AEC3F6FB47}" destId="{8171E798-D9AC-E041-824F-31746C8DCC3B}" srcOrd="0" destOrd="2" presId="urn:microsoft.com/office/officeart/2005/8/layout/hChevron3"/>
    <dgm:cxn modelId="{4E4696E9-F42F-6E4B-A1D6-4EB8482CC257}" type="presOf" srcId="{EAD6E5A0-9F70-3F45-ACC5-45D1D1E92FFB}" destId="{8171E798-D9AC-E041-824F-31746C8DCC3B}" srcOrd="0" destOrd="1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EF9864EC-B403-304B-A8B7-6FD6B2927254}" type="presOf" srcId="{F08485FE-D0FD-7745-B0CE-242137B291CA}" destId="{15ED0ADA-5FBF-4B4C-9FB1-35E9FCFC8C0A}" srcOrd="0" destOrd="0" presId="urn:microsoft.com/office/officeart/2005/8/layout/hChevron3"/>
    <dgm:cxn modelId="{F8257343-A0A8-BB4E-923A-8B8922045064}" type="presOf" srcId="{BC511722-39B0-C544-9215-E00E086D6D9D}" destId="{7C3EB1D9-14A3-6F48-AC6B-8A6E615BA113}" srcOrd="0" destOrd="1" presId="urn:microsoft.com/office/officeart/2005/8/layout/hChevron3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572467C0-6817-5043-906F-8F87732B3EBD}" type="presOf" srcId="{EAF09015-B620-4843-BA44-7E16D6D51C9B}" destId="{827653F9-5CDF-B546-81B1-5AC2A9226BD2}" srcOrd="0" destOrd="2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1F69144-65CE-044A-96E9-93E945DBFEBC}" type="presOf" srcId="{2A545BEE-8B91-AF4E-9E6C-BB8912719D4D}" destId="{15ED0ADA-5FBF-4B4C-9FB1-35E9FCFC8C0A}" srcOrd="0" destOrd="3" presId="urn:microsoft.com/office/officeart/2005/8/layout/hChevron3"/>
    <dgm:cxn modelId="{C2722587-12F1-2D45-982E-6F02684F82B8}" type="presOf" srcId="{38BEECF8-0B02-604B-8C93-6F24C8521E73}" destId="{C7A5FC32-AE72-0B43-A11C-5CC3B880802E}" srcOrd="0" destOrd="0" presId="urn:microsoft.com/office/officeart/2005/8/layout/hChevron3"/>
    <dgm:cxn modelId="{5B263478-30F0-1C4F-88B0-E8D5DDCFFB2E}" type="presOf" srcId="{116F74F5-4028-3F45-88E2-8C0B0C95263C}" destId="{8171E798-D9AC-E041-824F-31746C8DCC3B}" srcOrd="0" destOrd="0" presId="urn:microsoft.com/office/officeart/2005/8/layout/hChevron3"/>
    <dgm:cxn modelId="{2883173F-2AF0-4C4E-B63A-A67287E16B7E}" type="presParOf" srcId="{C7A5FC32-AE72-0B43-A11C-5CC3B880802E}" destId="{8171E798-D9AC-E041-824F-31746C8DCC3B}" srcOrd="0" destOrd="0" presId="urn:microsoft.com/office/officeart/2005/8/layout/hChevron3"/>
    <dgm:cxn modelId="{39EDC7E0-A4D7-A849-BA72-316433B845C8}" type="presParOf" srcId="{C7A5FC32-AE72-0B43-A11C-5CC3B880802E}" destId="{E0E8DA2A-C56F-944E-942E-1C0A6B4493EC}" srcOrd="1" destOrd="0" presId="urn:microsoft.com/office/officeart/2005/8/layout/hChevron3"/>
    <dgm:cxn modelId="{24D16B28-1EC8-A842-B307-87A5973CA6E9}" type="presParOf" srcId="{C7A5FC32-AE72-0B43-A11C-5CC3B880802E}" destId="{827653F9-5CDF-B546-81B1-5AC2A9226BD2}" srcOrd="2" destOrd="0" presId="urn:microsoft.com/office/officeart/2005/8/layout/hChevron3"/>
    <dgm:cxn modelId="{5CE43BA3-84D8-A445-A059-FB1921D51C59}" type="presParOf" srcId="{C7A5FC32-AE72-0B43-A11C-5CC3B880802E}" destId="{9726BFCA-30C6-5B4F-A3E9-DAFCF494E87B}" srcOrd="3" destOrd="0" presId="urn:microsoft.com/office/officeart/2005/8/layout/hChevron3"/>
    <dgm:cxn modelId="{64BAA398-6FA7-C14B-8F4A-1BC91FE8E30B}" type="presParOf" srcId="{C7A5FC32-AE72-0B43-A11C-5CC3B880802E}" destId="{7C3EB1D9-14A3-6F48-AC6B-8A6E615BA113}" srcOrd="4" destOrd="0" presId="urn:microsoft.com/office/officeart/2005/8/layout/hChevron3"/>
    <dgm:cxn modelId="{77D45DC1-915C-174C-81D2-634DA1608A49}" type="presParOf" srcId="{C7A5FC32-AE72-0B43-A11C-5CC3B880802E}" destId="{F8B35009-8D25-5B46-A551-E1C6EEDC73C0}" srcOrd="5" destOrd="0" presId="urn:microsoft.com/office/officeart/2005/8/layout/hChevron3"/>
    <dgm:cxn modelId="{434F3B0D-2444-124F-A06D-E496658DDC14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1767C-5586-8C4C-AD3D-B94EA0786521}" type="doc">
      <dgm:prSet loTypeId="urn:microsoft.com/office/officeart/2005/8/layout/vProcess5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D18354-EEC6-DC4B-94F7-86716569C187}">
      <dgm:prSet phldrT="[Text]" custT="1"/>
      <dgm:spPr/>
      <dgm:t>
        <a:bodyPr/>
        <a:lstStyle/>
        <a:p>
          <a:r>
            <a:rPr lang="en-US" sz="5000" dirty="0" smtClean="0"/>
            <a:t>For N &gt; 3 workers, form </a:t>
          </a:r>
          <a:r>
            <a:rPr lang="en-US" sz="5000" dirty="0" err="1" smtClean="0"/>
            <a:t>mutiple</a:t>
          </a:r>
          <a:r>
            <a:rPr lang="en-US" sz="5000" dirty="0" smtClean="0"/>
            <a:t>  groups of 3 workers</a:t>
          </a:r>
          <a:endParaRPr lang="en-US" sz="5000" dirty="0"/>
        </a:p>
      </dgm:t>
    </dgm:pt>
    <dgm:pt modelId="{41712BE1-F63C-F041-B467-CDE5F22A166E}" type="parTrans" cxnId="{8DDF2796-AC10-1B44-A3F8-8C3CEA19D4FB}">
      <dgm:prSet/>
      <dgm:spPr/>
      <dgm:t>
        <a:bodyPr/>
        <a:lstStyle/>
        <a:p>
          <a:endParaRPr lang="en-US"/>
        </a:p>
      </dgm:t>
    </dgm:pt>
    <dgm:pt modelId="{08F5DCDA-3488-3746-B819-8C9473C0876D}" type="sibTrans" cxnId="{8DDF2796-AC10-1B44-A3F8-8C3CEA19D4FB}">
      <dgm:prSet/>
      <dgm:spPr/>
      <dgm:t>
        <a:bodyPr/>
        <a:lstStyle/>
        <a:p>
          <a:endParaRPr lang="en-US"/>
        </a:p>
      </dgm:t>
    </dgm:pt>
    <dgm:pt modelId="{6D8ED790-0ECA-684A-8A6F-AFB07CF60DB2}">
      <dgm:prSet phldrT="[Text]" custT="1"/>
      <dgm:spPr/>
      <dgm:t>
        <a:bodyPr/>
        <a:lstStyle/>
        <a:p>
          <a:r>
            <a:rPr lang="en-US" sz="5000" dirty="0" smtClean="0"/>
            <a:t>Find </a:t>
          </a:r>
          <a:r>
            <a:rPr lang="en-US" sz="5000" dirty="0" smtClean="0"/>
            <a:t>group-wise </a:t>
          </a:r>
          <a:r>
            <a:rPr lang="en-US" sz="5000" dirty="0" smtClean="0"/>
            <a:t>estimates, variances. Inter-group </a:t>
          </a:r>
          <a:r>
            <a:rPr lang="en-US" sz="5000" dirty="0" err="1" smtClean="0"/>
            <a:t>covariances</a:t>
          </a:r>
          <a:endParaRPr lang="en-US" sz="5000" dirty="0"/>
        </a:p>
      </dgm:t>
    </dgm:pt>
    <dgm:pt modelId="{87C5967E-2828-F548-8330-FC2927037D06}" type="parTrans" cxnId="{AF6AF3F9-7909-8D40-BCD8-C6EB0B019DBC}">
      <dgm:prSet/>
      <dgm:spPr/>
      <dgm:t>
        <a:bodyPr/>
        <a:lstStyle/>
        <a:p>
          <a:endParaRPr lang="en-US"/>
        </a:p>
      </dgm:t>
    </dgm:pt>
    <dgm:pt modelId="{39F1169B-A241-E740-8AFE-164B4CAF360C}" type="sibTrans" cxnId="{AF6AF3F9-7909-8D40-BCD8-C6EB0B019DBC}">
      <dgm:prSet/>
      <dgm:spPr/>
      <dgm:t>
        <a:bodyPr/>
        <a:lstStyle/>
        <a:p>
          <a:endParaRPr lang="en-US"/>
        </a:p>
      </dgm:t>
    </dgm:pt>
    <dgm:pt modelId="{9A59AF38-19A0-4440-85A0-70A46CE98964}">
      <dgm:prSet phldrT="[Text]" custT="1"/>
      <dgm:spPr/>
      <dgm:t>
        <a:bodyPr/>
        <a:lstStyle/>
        <a:p>
          <a:r>
            <a:rPr lang="en-US" sz="5000" dirty="0" smtClean="0"/>
            <a:t>Combine group estimates using optimized weights</a:t>
          </a:r>
          <a:endParaRPr lang="en-US" sz="5000" dirty="0"/>
        </a:p>
      </dgm:t>
    </dgm:pt>
    <dgm:pt modelId="{79E55FD7-0082-4543-8D75-DFA1C2CEE020}" type="parTrans" cxnId="{D7DEDED2-A1AE-DA4F-82C1-255ADC27E98A}">
      <dgm:prSet/>
      <dgm:spPr/>
      <dgm:t>
        <a:bodyPr/>
        <a:lstStyle/>
        <a:p>
          <a:endParaRPr lang="en-US"/>
        </a:p>
      </dgm:t>
    </dgm:pt>
    <dgm:pt modelId="{31E81591-744D-B147-A833-321BE91B89A6}" type="sibTrans" cxnId="{D7DEDED2-A1AE-DA4F-82C1-255ADC27E98A}">
      <dgm:prSet/>
      <dgm:spPr/>
      <dgm:t>
        <a:bodyPr/>
        <a:lstStyle/>
        <a:p>
          <a:endParaRPr lang="en-US"/>
        </a:p>
      </dgm:t>
    </dgm:pt>
    <dgm:pt modelId="{3E1F06B2-3BD3-0C42-B8D8-893FAF04CE6A}" type="pres">
      <dgm:prSet presAssocID="{0721767C-5586-8C4C-AD3D-B94EA07865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DE1D0-9EE8-1445-89BA-7B63B86C941F}" type="pres">
      <dgm:prSet presAssocID="{0721767C-5586-8C4C-AD3D-B94EA0786521}" presName="dummyMaxCanvas" presStyleCnt="0">
        <dgm:presLayoutVars/>
      </dgm:prSet>
      <dgm:spPr/>
    </dgm:pt>
    <dgm:pt modelId="{57108BB2-D7A5-EE4A-BD3A-F5000F9D57D9}" type="pres">
      <dgm:prSet presAssocID="{0721767C-5586-8C4C-AD3D-B94EA07865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9F74A-FA60-994D-9026-A3D2D24AC42C}" type="pres">
      <dgm:prSet presAssocID="{0721767C-5586-8C4C-AD3D-B94EA07865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FB083-1037-4845-8022-B118F3D4F03C}" type="pres">
      <dgm:prSet presAssocID="{0721767C-5586-8C4C-AD3D-B94EA07865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F437-7EFA-B04E-8954-743B98D9016A}" type="pres">
      <dgm:prSet presAssocID="{0721767C-5586-8C4C-AD3D-B94EA07865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0A68-9F59-D64D-AD40-4B5480121BEF}" type="pres">
      <dgm:prSet presAssocID="{0721767C-5586-8C4C-AD3D-B94EA07865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C9AB0-0417-2244-B295-2C79992F2CAB}" type="pres">
      <dgm:prSet presAssocID="{0721767C-5586-8C4C-AD3D-B94EA07865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1B193-B7CD-C24F-B198-35F262013BF5}" type="pres">
      <dgm:prSet presAssocID="{0721767C-5586-8C4C-AD3D-B94EA07865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96ABD-9279-564D-A5D8-5548BE42CD19}" type="pres">
      <dgm:prSet presAssocID="{0721767C-5586-8C4C-AD3D-B94EA07865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DC598-4149-FE48-97DE-E4EFD78F8432}" type="presOf" srcId="{88D18354-EEC6-DC4B-94F7-86716569C187}" destId="{6D1C9AB0-0417-2244-B295-2C79992F2CAB}" srcOrd="1" destOrd="0" presId="urn:microsoft.com/office/officeart/2005/8/layout/vProcess5"/>
    <dgm:cxn modelId="{0A4F2346-673D-C840-8018-6D7DD54ECD80}" type="presOf" srcId="{9A59AF38-19A0-4440-85A0-70A46CE98964}" destId="{20896ABD-9279-564D-A5D8-5548BE42CD19}" srcOrd="1" destOrd="0" presId="urn:microsoft.com/office/officeart/2005/8/layout/vProcess5"/>
    <dgm:cxn modelId="{3513C340-68E6-574B-88A7-0ADF501BA9AA}" type="presOf" srcId="{39F1169B-A241-E740-8AFE-164B4CAF360C}" destId="{89550A68-9F59-D64D-AD40-4B5480121BEF}" srcOrd="0" destOrd="0" presId="urn:microsoft.com/office/officeart/2005/8/layout/vProcess5"/>
    <dgm:cxn modelId="{A64B23D7-B0EB-574A-A724-3A3F283211D9}" type="presOf" srcId="{88D18354-EEC6-DC4B-94F7-86716569C187}" destId="{57108BB2-D7A5-EE4A-BD3A-F5000F9D57D9}" srcOrd="0" destOrd="0" presId="urn:microsoft.com/office/officeart/2005/8/layout/vProcess5"/>
    <dgm:cxn modelId="{AFC7BF25-7CB2-5B44-8D1F-957B3F9B2EAB}" type="presOf" srcId="{9A59AF38-19A0-4440-85A0-70A46CE98964}" destId="{EF9FB083-1037-4845-8022-B118F3D4F03C}" srcOrd="0" destOrd="0" presId="urn:microsoft.com/office/officeart/2005/8/layout/vProcess5"/>
    <dgm:cxn modelId="{60FC5AA4-7AC3-B547-8498-826D0EE05EB3}" type="presOf" srcId="{0721767C-5586-8C4C-AD3D-B94EA0786521}" destId="{3E1F06B2-3BD3-0C42-B8D8-893FAF04CE6A}" srcOrd="0" destOrd="0" presId="urn:microsoft.com/office/officeart/2005/8/layout/vProcess5"/>
    <dgm:cxn modelId="{D7DEDED2-A1AE-DA4F-82C1-255ADC27E98A}" srcId="{0721767C-5586-8C4C-AD3D-B94EA0786521}" destId="{9A59AF38-19A0-4440-85A0-70A46CE98964}" srcOrd="2" destOrd="0" parTransId="{79E55FD7-0082-4543-8D75-DFA1C2CEE020}" sibTransId="{31E81591-744D-B147-A833-321BE91B89A6}"/>
    <dgm:cxn modelId="{60446541-C186-2C4B-B824-9F8DAC6B2BE9}" type="presOf" srcId="{6D8ED790-0ECA-684A-8A6F-AFB07CF60DB2}" destId="{3839F74A-FA60-994D-9026-A3D2D24AC42C}" srcOrd="0" destOrd="0" presId="urn:microsoft.com/office/officeart/2005/8/layout/vProcess5"/>
    <dgm:cxn modelId="{635643FF-E3EB-9846-AF7B-12ABE1218D57}" type="presOf" srcId="{6D8ED790-0ECA-684A-8A6F-AFB07CF60DB2}" destId="{CCF1B193-B7CD-C24F-B198-35F262013BF5}" srcOrd="1" destOrd="0" presId="urn:microsoft.com/office/officeart/2005/8/layout/vProcess5"/>
    <dgm:cxn modelId="{29DD5942-C189-D842-B8F2-B0C00462C05F}" type="presOf" srcId="{08F5DCDA-3488-3746-B819-8C9473C0876D}" destId="{D98FF437-7EFA-B04E-8954-743B98D9016A}" srcOrd="0" destOrd="0" presId="urn:microsoft.com/office/officeart/2005/8/layout/vProcess5"/>
    <dgm:cxn modelId="{AF6AF3F9-7909-8D40-BCD8-C6EB0B019DBC}" srcId="{0721767C-5586-8C4C-AD3D-B94EA0786521}" destId="{6D8ED790-0ECA-684A-8A6F-AFB07CF60DB2}" srcOrd="1" destOrd="0" parTransId="{87C5967E-2828-F548-8330-FC2927037D06}" sibTransId="{39F1169B-A241-E740-8AFE-164B4CAF360C}"/>
    <dgm:cxn modelId="{8DDF2796-AC10-1B44-A3F8-8C3CEA19D4FB}" srcId="{0721767C-5586-8C4C-AD3D-B94EA0786521}" destId="{88D18354-EEC6-DC4B-94F7-86716569C187}" srcOrd="0" destOrd="0" parTransId="{41712BE1-F63C-F041-B467-CDE5F22A166E}" sibTransId="{08F5DCDA-3488-3746-B819-8C9473C0876D}"/>
    <dgm:cxn modelId="{DB977489-3BD0-6E4C-A99A-95F1C0AA1105}" type="presParOf" srcId="{3E1F06B2-3BD3-0C42-B8D8-893FAF04CE6A}" destId="{ED1DE1D0-9EE8-1445-89BA-7B63B86C941F}" srcOrd="0" destOrd="0" presId="urn:microsoft.com/office/officeart/2005/8/layout/vProcess5"/>
    <dgm:cxn modelId="{5E2E1481-9094-E949-8C7E-12939B07E739}" type="presParOf" srcId="{3E1F06B2-3BD3-0C42-B8D8-893FAF04CE6A}" destId="{57108BB2-D7A5-EE4A-BD3A-F5000F9D57D9}" srcOrd="1" destOrd="0" presId="urn:microsoft.com/office/officeart/2005/8/layout/vProcess5"/>
    <dgm:cxn modelId="{462191C3-EEFE-494F-8B95-BCEE2066786D}" type="presParOf" srcId="{3E1F06B2-3BD3-0C42-B8D8-893FAF04CE6A}" destId="{3839F74A-FA60-994D-9026-A3D2D24AC42C}" srcOrd="2" destOrd="0" presId="urn:microsoft.com/office/officeart/2005/8/layout/vProcess5"/>
    <dgm:cxn modelId="{386A5E85-6F53-E746-A4E5-C6961CC3D4A4}" type="presParOf" srcId="{3E1F06B2-3BD3-0C42-B8D8-893FAF04CE6A}" destId="{EF9FB083-1037-4845-8022-B118F3D4F03C}" srcOrd="3" destOrd="0" presId="urn:microsoft.com/office/officeart/2005/8/layout/vProcess5"/>
    <dgm:cxn modelId="{CCF70EEF-A389-4443-A6F4-EBB2420759BC}" type="presParOf" srcId="{3E1F06B2-3BD3-0C42-B8D8-893FAF04CE6A}" destId="{D98FF437-7EFA-B04E-8954-743B98D9016A}" srcOrd="4" destOrd="0" presId="urn:microsoft.com/office/officeart/2005/8/layout/vProcess5"/>
    <dgm:cxn modelId="{2297F015-F7B1-BA4D-98B9-2FAB69B030D1}" type="presParOf" srcId="{3E1F06B2-3BD3-0C42-B8D8-893FAF04CE6A}" destId="{89550A68-9F59-D64D-AD40-4B5480121BEF}" srcOrd="5" destOrd="0" presId="urn:microsoft.com/office/officeart/2005/8/layout/vProcess5"/>
    <dgm:cxn modelId="{93393F48-BA4D-AC45-8AD5-C57E3D0B397C}" type="presParOf" srcId="{3E1F06B2-3BD3-0C42-B8D8-893FAF04CE6A}" destId="{6D1C9AB0-0417-2244-B295-2C79992F2CAB}" srcOrd="6" destOrd="0" presId="urn:microsoft.com/office/officeart/2005/8/layout/vProcess5"/>
    <dgm:cxn modelId="{2200E8AE-C707-DA49-B30B-EE2770D50336}" type="presParOf" srcId="{3E1F06B2-3BD3-0C42-B8D8-893FAF04CE6A}" destId="{CCF1B193-B7CD-C24F-B198-35F262013BF5}" srcOrd="7" destOrd="0" presId="urn:microsoft.com/office/officeart/2005/8/layout/vProcess5"/>
    <dgm:cxn modelId="{9B222437-2A3F-A048-9EEC-EED42AE50A2D}" type="presParOf" srcId="{3E1F06B2-3BD3-0C42-B8D8-893FAF04CE6A}" destId="{20896ABD-9279-564D-A5D8-5548BE42CD1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4525291"/>
          <a:ext cx="7851662" cy="6281329"/>
        </a:xfrm>
        <a:prstGeom prst="homePlate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4525291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4525291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4525291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4525291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4525291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4525291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4525291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8BB2-D7A5-EE4A-BD3A-F5000F9D57D9}">
      <dsp:nvSpPr>
        <dsp:cNvPr id="0" name=""/>
        <dsp:cNvSpPr/>
      </dsp:nvSpPr>
      <dsp:spPr>
        <a:xfrm>
          <a:off x="0" y="0"/>
          <a:ext cx="22704606" cy="2195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For N &gt; 3 workers, form </a:t>
          </a:r>
          <a:r>
            <a:rPr lang="en-US" sz="5000" kern="1200" dirty="0" err="1" smtClean="0"/>
            <a:t>mutiple</a:t>
          </a:r>
          <a:r>
            <a:rPr lang="en-US" sz="5000" kern="1200" dirty="0" smtClean="0"/>
            <a:t>  groups of 3 workers</a:t>
          </a:r>
          <a:endParaRPr lang="en-US" sz="5000" kern="1200" dirty="0"/>
        </a:p>
      </dsp:txBody>
      <dsp:txXfrm>
        <a:off x="64292" y="64292"/>
        <a:ext cx="20335941" cy="2066498"/>
      </dsp:txXfrm>
    </dsp:sp>
    <dsp:sp modelId="{3839F74A-FA60-994D-9026-A3D2D24AC42C}">
      <dsp:nvSpPr>
        <dsp:cNvPr id="0" name=""/>
        <dsp:cNvSpPr/>
      </dsp:nvSpPr>
      <dsp:spPr>
        <a:xfrm>
          <a:off x="2003347" y="2560929"/>
          <a:ext cx="22704606" cy="2195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Find </a:t>
          </a:r>
          <a:r>
            <a:rPr lang="en-US" sz="5000" kern="1200" dirty="0" smtClean="0"/>
            <a:t>group-wise </a:t>
          </a:r>
          <a:r>
            <a:rPr lang="en-US" sz="5000" kern="1200" dirty="0" smtClean="0"/>
            <a:t>estimates, variances. Inter-group </a:t>
          </a:r>
          <a:r>
            <a:rPr lang="en-US" sz="5000" kern="1200" dirty="0" err="1" smtClean="0"/>
            <a:t>covariances</a:t>
          </a:r>
          <a:endParaRPr lang="en-US" sz="5000" kern="1200" dirty="0"/>
        </a:p>
      </dsp:txBody>
      <dsp:txXfrm>
        <a:off x="2067639" y="2625221"/>
        <a:ext cx="19145871" cy="2066498"/>
      </dsp:txXfrm>
    </dsp:sp>
    <dsp:sp modelId="{EF9FB083-1037-4845-8022-B118F3D4F03C}">
      <dsp:nvSpPr>
        <dsp:cNvPr id="0" name=""/>
        <dsp:cNvSpPr/>
      </dsp:nvSpPr>
      <dsp:spPr>
        <a:xfrm>
          <a:off x="4006695" y="5121858"/>
          <a:ext cx="22704606" cy="2195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Combine group estimates using optimized weights</a:t>
          </a:r>
          <a:endParaRPr lang="en-US" sz="5000" kern="1200" dirty="0"/>
        </a:p>
      </dsp:txBody>
      <dsp:txXfrm>
        <a:off x="4070987" y="5186150"/>
        <a:ext cx="19145871" cy="2066498"/>
      </dsp:txXfrm>
    </dsp:sp>
    <dsp:sp modelId="{D98FF437-7EFA-B04E-8954-743B98D9016A}">
      <dsp:nvSpPr>
        <dsp:cNvPr id="0" name=""/>
        <dsp:cNvSpPr/>
      </dsp:nvSpPr>
      <dsp:spPr>
        <a:xfrm>
          <a:off x="21277803" y="1664603"/>
          <a:ext cx="1426803" cy="14268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1598834" y="1664603"/>
        <a:ext cx="784741" cy="1073669"/>
      </dsp:txXfrm>
    </dsp:sp>
    <dsp:sp modelId="{89550A68-9F59-D64D-AD40-4B5480121BEF}">
      <dsp:nvSpPr>
        <dsp:cNvPr id="0" name=""/>
        <dsp:cNvSpPr/>
      </dsp:nvSpPr>
      <dsp:spPr>
        <a:xfrm>
          <a:off x="23281151" y="4210898"/>
          <a:ext cx="1426803" cy="14268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3602182" y="4210898"/>
        <a:ext cx="784741" cy="107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BD31-2B7D-1945-BD84-29EE62A119A5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BAAE5-CA32-7F47-8A06-18C9AA17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2121408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4242816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6364224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8485632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10607040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2728448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4849856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6971264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BAAE5-CA32-7F47-8A06-18C9AA17D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074" y="13509956"/>
            <a:ext cx="26146840" cy="9322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148" y="24644086"/>
            <a:ext cx="21532692" cy="11113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21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8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0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2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1716" y="1741602"/>
            <a:ext cx="6921222" cy="37107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8049" y="1741602"/>
            <a:ext cx="20250984" cy="37107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906" y="27946074"/>
            <a:ext cx="26146840" cy="8637510"/>
          </a:xfrm>
        </p:spPr>
        <p:txBody>
          <a:bodyPr anchor="t"/>
          <a:lstStyle>
            <a:lvl1pPr algn="l">
              <a:defRPr sz="18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906" y="18432735"/>
            <a:ext cx="26146840" cy="9513339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21408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4281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6422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8563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60704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72844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84985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97126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8049" y="10147568"/>
            <a:ext cx="13586103" cy="28701101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6836" y="10147568"/>
            <a:ext cx="13586103" cy="28701101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049" y="9734820"/>
            <a:ext cx="13591445" cy="405700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21408" indent="0">
              <a:buNone/>
              <a:defRPr sz="9300" b="1"/>
            </a:lvl2pPr>
            <a:lvl3pPr marL="4242816" indent="0">
              <a:buNone/>
              <a:defRPr sz="8400" b="1"/>
            </a:lvl3pPr>
            <a:lvl4pPr marL="6364224" indent="0">
              <a:buNone/>
              <a:defRPr sz="7400" b="1"/>
            </a:lvl4pPr>
            <a:lvl5pPr marL="8485632" indent="0">
              <a:buNone/>
              <a:defRPr sz="7400" b="1"/>
            </a:lvl5pPr>
            <a:lvl6pPr marL="10607040" indent="0">
              <a:buNone/>
              <a:defRPr sz="7400" b="1"/>
            </a:lvl6pPr>
            <a:lvl7pPr marL="12728448" indent="0">
              <a:buNone/>
              <a:defRPr sz="7400" b="1"/>
            </a:lvl7pPr>
            <a:lvl8pPr marL="14849856" indent="0">
              <a:buNone/>
              <a:defRPr sz="7400" b="1"/>
            </a:lvl8pPr>
            <a:lvl9pPr marL="16971264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049" y="13791829"/>
            <a:ext cx="13591445" cy="25056837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26156" y="9734820"/>
            <a:ext cx="13596784" cy="405700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21408" indent="0">
              <a:buNone/>
              <a:defRPr sz="9300" b="1"/>
            </a:lvl2pPr>
            <a:lvl3pPr marL="4242816" indent="0">
              <a:buNone/>
              <a:defRPr sz="8400" b="1"/>
            </a:lvl3pPr>
            <a:lvl4pPr marL="6364224" indent="0">
              <a:buNone/>
              <a:defRPr sz="7400" b="1"/>
            </a:lvl4pPr>
            <a:lvl5pPr marL="8485632" indent="0">
              <a:buNone/>
              <a:defRPr sz="7400" b="1"/>
            </a:lvl5pPr>
            <a:lvl6pPr marL="10607040" indent="0">
              <a:buNone/>
              <a:defRPr sz="7400" b="1"/>
            </a:lvl6pPr>
            <a:lvl7pPr marL="12728448" indent="0">
              <a:buNone/>
              <a:defRPr sz="7400" b="1"/>
            </a:lvl7pPr>
            <a:lvl8pPr marL="14849856" indent="0">
              <a:buNone/>
              <a:defRPr sz="7400" b="1"/>
            </a:lvl8pPr>
            <a:lvl9pPr marL="16971264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26156" y="13791829"/>
            <a:ext cx="13596784" cy="25056837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051" y="1731529"/>
            <a:ext cx="10120153" cy="7369065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692" y="1731532"/>
            <a:ext cx="17196247" cy="37117137"/>
          </a:xfrm>
        </p:spPr>
        <p:txBody>
          <a:bodyPr/>
          <a:lstStyle>
            <a:lvl1pPr>
              <a:defRPr sz="14800"/>
            </a:lvl1pPr>
            <a:lvl2pPr>
              <a:defRPr sz="13000"/>
            </a:lvl2pPr>
            <a:lvl3pPr>
              <a:defRPr sz="111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8051" y="9100597"/>
            <a:ext cx="10120153" cy="29748072"/>
          </a:xfrm>
        </p:spPr>
        <p:txBody>
          <a:bodyPr/>
          <a:lstStyle>
            <a:lvl1pPr marL="0" indent="0">
              <a:buNone/>
              <a:defRPr sz="6500"/>
            </a:lvl1pPr>
            <a:lvl2pPr marL="2121408" indent="0">
              <a:buNone/>
              <a:defRPr sz="5600"/>
            </a:lvl2pPr>
            <a:lvl3pPr marL="4242816" indent="0">
              <a:buNone/>
              <a:defRPr sz="4600"/>
            </a:lvl3pPr>
            <a:lvl4pPr marL="6364224" indent="0">
              <a:buNone/>
              <a:defRPr sz="4200"/>
            </a:lvl4pPr>
            <a:lvl5pPr marL="8485632" indent="0">
              <a:buNone/>
              <a:defRPr sz="4200"/>
            </a:lvl5pPr>
            <a:lvl6pPr marL="10607040" indent="0">
              <a:buNone/>
              <a:defRPr sz="4200"/>
            </a:lvl6pPr>
            <a:lvl7pPr marL="12728448" indent="0">
              <a:buNone/>
              <a:defRPr sz="4200"/>
            </a:lvl7pPr>
            <a:lvl8pPr marL="14849856" indent="0">
              <a:buNone/>
              <a:defRPr sz="4200"/>
            </a:lvl8pPr>
            <a:lvl9pPr marL="16971264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369" y="30442694"/>
            <a:ext cx="18456593" cy="359393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29369" y="3885873"/>
            <a:ext cx="18456593" cy="26093738"/>
          </a:xfrm>
        </p:spPr>
        <p:txBody>
          <a:bodyPr/>
          <a:lstStyle>
            <a:lvl1pPr marL="0" indent="0">
              <a:buNone/>
              <a:defRPr sz="14800"/>
            </a:lvl1pPr>
            <a:lvl2pPr marL="2121408" indent="0">
              <a:buNone/>
              <a:defRPr sz="13000"/>
            </a:lvl2pPr>
            <a:lvl3pPr marL="4242816" indent="0">
              <a:buNone/>
              <a:defRPr sz="11100"/>
            </a:lvl3pPr>
            <a:lvl4pPr marL="6364224" indent="0">
              <a:buNone/>
              <a:defRPr sz="9300"/>
            </a:lvl4pPr>
            <a:lvl5pPr marL="8485632" indent="0">
              <a:buNone/>
              <a:defRPr sz="9300"/>
            </a:lvl5pPr>
            <a:lvl6pPr marL="10607040" indent="0">
              <a:buNone/>
              <a:defRPr sz="9300"/>
            </a:lvl6pPr>
            <a:lvl7pPr marL="12728448" indent="0">
              <a:buNone/>
              <a:defRPr sz="9300"/>
            </a:lvl7pPr>
            <a:lvl8pPr marL="14849856" indent="0">
              <a:buNone/>
              <a:defRPr sz="9300"/>
            </a:lvl8pPr>
            <a:lvl9pPr marL="16971264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9369" y="34036627"/>
            <a:ext cx="18456593" cy="5103980"/>
          </a:xfrm>
        </p:spPr>
        <p:txBody>
          <a:bodyPr/>
          <a:lstStyle>
            <a:lvl1pPr marL="0" indent="0">
              <a:buNone/>
              <a:defRPr sz="6500"/>
            </a:lvl1pPr>
            <a:lvl2pPr marL="2121408" indent="0">
              <a:buNone/>
              <a:defRPr sz="5600"/>
            </a:lvl2pPr>
            <a:lvl3pPr marL="4242816" indent="0">
              <a:buNone/>
              <a:defRPr sz="4600"/>
            </a:lvl3pPr>
            <a:lvl4pPr marL="6364224" indent="0">
              <a:buNone/>
              <a:defRPr sz="4200"/>
            </a:lvl4pPr>
            <a:lvl5pPr marL="8485632" indent="0">
              <a:buNone/>
              <a:defRPr sz="4200"/>
            </a:lvl5pPr>
            <a:lvl6pPr marL="10607040" indent="0">
              <a:buNone/>
              <a:defRPr sz="4200"/>
            </a:lvl6pPr>
            <a:lvl7pPr marL="12728448" indent="0">
              <a:buNone/>
              <a:defRPr sz="4200"/>
            </a:lvl7pPr>
            <a:lvl8pPr marL="14849856" indent="0">
              <a:buNone/>
              <a:defRPr sz="4200"/>
            </a:lvl8pPr>
            <a:lvl9pPr marL="16971264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8050" y="1741599"/>
            <a:ext cx="27684889" cy="7248261"/>
          </a:xfrm>
          <a:prstGeom prst="rect">
            <a:avLst/>
          </a:prstGeom>
        </p:spPr>
        <p:txBody>
          <a:bodyPr vert="horz" lIns="424282" tIns="212141" rIns="424282" bIns="212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050" y="10147568"/>
            <a:ext cx="27684889" cy="28701101"/>
          </a:xfrm>
          <a:prstGeom prst="rect">
            <a:avLst/>
          </a:prstGeom>
        </p:spPr>
        <p:txBody>
          <a:bodyPr vert="horz" lIns="424282" tIns="212141" rIns="424282" bIns="212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8049" y="40308385"/>
            <a:ext cx="7177564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0004" y="40308385"/>
            <a:ext cx="9740980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45375" y="40308385"/>
            <a:ext cx="7177564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21408" rtl="0" eaLnBrk="1" latinLnBrk="0" hangingPunct="1">
        <a:spcBef>
          <a:spcPct val="0"/>
        </a:spcBef>
        <a:buNone/>
        <a:defRPr sz="2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1056" indent="-1591056" algn="l" defTabSz="2121408" rtl="0" eaLnBrk="1" latinLnBrk="0" hangingPunct="1">
        <a:spcBef>
          <a:spcPct val="20000"/>
        </a:spcBef>
        <a:buFont typeface="Arial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7288" indent="-1325880" algn="l" defTabSz="2121408" rtl="0" eaLnBrk="1" latinLnBrk="0" hangingPunct="1">
        <a:spcBef>
          <a:spcPct val="20000"/>
        </a:spcBef>
        <a:buFont typeface="Arial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303520" indent="-1060704" algn="l" defTabSz="2121408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24928" indent="-1060704" algn="l" defTabSz="2121408" rtl="0" eaLnBrk="1" latinLnBrk="0" hangingPunct="1">
        <a:spcBef>
          <a:spcPct val="20000"/>
        </a:spcBef>
        <a:buFont typeface="Arial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46336" indent="-1060704" algn="l" defTabSz="2121408" rtl="0" eaLnBrk="1" latinLnBrk="0" hangingPunct="1">
        <a:spcBef>
          <a:spcPct val="20000"/>
        </a:spcBef>
        <a:buFont typeface="Arial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7744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789152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0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031968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21408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42816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364224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485632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07040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48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849856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71264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5552" y="1632985"/>
            <a:ext cx="26577131" cy="5806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Comprehensive and Reliable Crowd Assessment Algorithms</a:t>
            </a:r>
          </a:p>
          <a:p>
            <a:pPr algn="ctr"/>
            <a:r>
              <a:rPr lang="en-US" sz="5600" b="1" dirty="0" smtClean="0"/>
              <a:t>Manas Joglekar, Hector Garcia-Molina, </a:t>
            </a:r>
            <a:r>
              <a:rPr lang="en-US" sz="5600" b="1" dirty="0" err="1" smtClean="0"/>
              <a:t>Aditya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Parameswaran</a:t>
            </a:r>
            <a:endParaRPr lang="en-US" sz="5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5553" y="8346368"/>
            <a:ext cx="26486424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0" b="1" dirty="0" smtClean="0"/>
              <a:t>Introduction</a:t>
            </a:r>
            <a:r>
              <a:rPr lang="en-US" sz="5000" dirty="0" smtClean="0"/>
              <a:t> 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Crowdsourcing</a:t>
            </a:r>
            <a:r>
              <a:rPr lang="en-US" sz="4000" dirty="0" smtClean="0"/>
              <a:t>:  Using human workers to perform tasks that are hard for computers. E.g. Image tagging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Our Problem</a:t>
            </a:r>
            <a:r>
              <a:rPr lang="en-US" sz="4000" dirty="0" smtClean="0"/>
              <a:t>: Measure worker accuracy, and compute </a:t>
            </a:r>
            <a:r>
              <a:rPr lang="en-US" sz="4000" i="1" dirty="0" smtClean="0"/>
              <a:t>calibrated</a:t>
            </a:r>
            <a:r>
              <a:rPr lang="en-US" sz="4000" dirty="0" smtClean="0"/>
              <a:t> confidence intervals.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General Setting</a:t>
            </a:r>
            <a:r>
              <a:rPr lang="en-US" sz="4000" dirty="0" smtClean="0"/>
              <a:t>: Any number of workers. May or may not have attempted every task. Non-binary questions. No gold standard data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12752"/>
              </p:ext>
            </p:extLst>
          </p:nvPr>
        </p:nvGraphicFramePr>
        <p:xfrm>
          <a:off x="1861381" y="13402115"/>
          <a:ext cx="14422404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3734"/>
                <a:gridCol w="2403734"/>
                <a:gridCol w="2403734"/>
                <a:gridCol w="2403734"/>
                <a:gridCol w="2403734"/>
                <a:gridCol w="2403734"/>
              </a:tblGrid>
              <a:tr h="0">
                <a:tc>
                  <a:txBody>
                    <a:bodyPr/>
                    <a:lstStyle/>
                    <a:p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T1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T2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T3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T4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T5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W1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W2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W3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True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Notched Right Arrow 10"/>
          <p:cNvSpPr/>
          <p:nvPr/>
        </p:nvSpPr>
        <p:spPr>
          <a:xfrm>
            <a:off x="16417956" y="14093135"/>
            <a:ext cx="2993327" cy="2258115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411283" y="13402115"/>
            <a:ext cx="8657063" cy="3234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2/3 </a:t>
            </a:r>
            <a:r>
              <a:rPr lang="en-US" sz="5000" dirty="0" smtClean="0"/>
              <a:t>Agreements</a:t>
            </a:r>
          </a:p>
          <a:p>
            <a:pPr algn="ctr"/>
            <a:r>
              <a:rPr lang="en-US" sz="5000" dirty="0" smtClean="0"/>
              <a:t>E[q</a:t>
            </a:r>
            <a:r>
              <a:rPr lang="en-US" sz="5000" baseline="-25000" dirty="0" smtClean="0"/>
              <a:t>12</a:t>
            </a:r>
            <a:r>
              <a:rPr lang="en-US" sz="5000" dirty="0" smtClean="0"/>
              <a:t>] = 2/3</a:t>
            </a:r>
          </a:p>
          <a:p>
            <a:pPr algn="ctr"/>
            <a:r>
              <a:rPr lang="en-US" sz="5000" dirty="0" err="1" smtClean="0"/>
              <a:t>Var</a:t>
            </a:r>
            <a:r>
              <a:rPr lang="en-US" sz="5000" dirty="0" smtClean="0"/>
              <a:t>(q</a:t>
            </a:r>
            <a:r>
              <a:rPr lang="en-US" sz="5000" baseline="-25000" dirty="0" smtClean="0"/>
              <a:t>12</a:t>
            </a:r>
            <a:r>
              <a:rPr lang="en-US" sz="5000" dirty="0" smtClean="0"/>
              <a:t>) = 2/9</a:t>
            </a:r>
            <a:endParaRPr lang="en-US" sz="50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46216288"/>
              </p:ext>
            </p:extLst>
          </p:nvPr>
        </p:nvGraphicFramePr>
        <p:xfrm>
          <a:off x="1770675" y="14093135"/>
          <a:ext cx="26711302" cy="1533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50225743"/>
              </p:ext>
            </p:extLst>
          </p:nvPr>
        </p:nvGraphicFramePr>
        <p:xfrm>
          <a:off x="1770675" y="25766578"/>
          <a:ext cx="26711302" cy="731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9185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216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25</cp:revision>
  <dcterms:created xsi:type="dcterms:W3CDTF">2015-03-31T21:09:49Z</dcterms:created>
  <dcterms:modified xsi:type="dcterms:W3CDTF">2015-04-02T01:32:00Z</dcterms:modified>
</cp:coreProperties>
</file>