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281" r:id="rId4"/>
    <p:sldId id="263" r:id="rId5"/>
    <p:sldId id="274" r:id="rId6"/>
    <p:sldId id="282" r:id="rId7"/>
    <p:sldId id="283" r:id="rId8"/>
    <p:sldId id="272" r:id="rId9"/>
    <p:sldId id="258" r:id="rId10"/>
    <p:sldId id="275" r:id="rId11"/>
    <p:sldId id="264" r:id="rId12"/>
    <p:sldId id="279" r:id="rId13"/>
    <p:sldId id="276" r:id="rId14"/>
    <p:sldId id="277" r:id="rId15"/>
    <p:sldId id="284" r:id="rId16"/>
    <p:sldId id="280" r:id="rId17"/>
    <p:sldId id="286" r:id="rId18"/>
    <p:sldId id="287" r:id="rId19"/>
    <p:sldId id="278" r:id="rId20"/>
    <p:sldId id="288" r:id="rId21"/>
    <p:sldId id="289" r:id="rId22"/>
    <p:sldId id="268" r:id="rId23"/>
    <p:sldId id="269" r:id="rId24"/>
    <p:sldId id="285" r:id="rId25"/>
    <p:sldId id="260" r:id="rId26"/>
    <p:sldId id="266" r:id="rId27"/>
    <p:sldId id="267" r:id="rId28"/>
    <p:sldId id="271" r:id="rId29"/>
    <p:sldId id="265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6D30-F1CF-634B-A8A7-5E7082B9D33F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89E8-6D19-7A44-BD7B-AC64DF8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1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comments: 1. sound excited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1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Contrast y axis with previous graph.</a:t>
            </a:r>
            <a:r>
              <a:rPr lang="en-US" baseline="0" dirty="0" smtClean="0"/>
              <a:t> Smaller is better this time. </a:t>
            </a:r>
          </a:p>
          <a:p>
            <a:r>
              <a:rPr lang="en-US" baseline="0" dirty="0" smtClean="0"/>
              <a:t>Bottom-line: optimizations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C_{12}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thick red line for x=y. for other</a:t>
            </a:r>
            <a:r>
              <a:rPr lang="en-US" baseline="0" dirty="0" smtClean="0"/>
              <a:t> graphs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what r’s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</a:t>
            </a:r>
          </a:p>
          <a:p>
            <a:r>
              <a:rPr lang="en-US" dirty="0" smtClean="0"/>
              <a:t>Experiment to test assumptions</a:t>
            </a:r>
          </a:p>
          <a:p>
            <a:pPr lvl="1"/>
            <a:r>
              <a:rPr lang="en-US" dirty="0" smtClean="0"/>
              <a:t>Local linearity</a:t>
            </a:r>
          </a:p>
          <a:p>
            <a:pPr lvl="1"/>
            <a:r>
              <a:rPr lang="en-US" dirty="0" smtClean="0"/>
              <a:t>Normal variables</a:t>
            </a:r>
          </a:p>
          <a:p>
            <a:pPr lvl="1"/>
            <a:r>
              <a:rPr lang="en-US" dirty="0" smtClean="0"/>
              <a:t>Independence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model for generating synthetic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dataset ours: image comparison. others from </a:t>
            </a:r>
            <a:r>
              <a:rPr lang="en-US" dirty="0" err="1" smtClean="0"/>
              <a:t>rion</a:t>
            </a:r>
            <a:r>
              <a:rPr lang="en-US" dirty="0" smtClean="0"/>
              <a:t> snow paper.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A89E8-6D19-7A44-BD7B-AC64DF8001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4/8/15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variance in p</a:t>
            </a:r>
            <a:r>
              <a:rPr lang="en-US" baseline="-25000" dirty="0" smtClean="0"/>
              <a:t>i</a:t>
            </a:r>
            <a:r>
              <a:rPr lang="en-US" dirty="0" smtClean="0"/>
              <a:t> using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’s</a:t>
            </a:r>
            <a:r>
              <a:rPr lang="en-US" dirty="0" smtClean="0"/>
              <a:t> we use:</a:t>
            </a:r>
          </a:p>
          <a:p>
            <a:r>
              <a:rPr lang="en-US" b="1" dirty="0" smtClean="0"/>
              <a:t>Theorem</a:t>
            </a:r>
            <a:r>
              <a:rPr lang="en-US" dirty="0"/>
              <a:t>: Y =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’s </a:t>
            </a:r>
            <a:r>
              <a:rPr lang="en-US" b="1" dirty="0"/>
              <a:t>normal</a:t>
            </a:r>
            <a:r>
              <a:rPr lang="en-US" dirty="0"/>
              <a:t>, f </a:t>
            </a:r>
            <a:r>
              <a:rPr lang="en-US" b="1" dirty="0"/>
              <a:t>linear </a:t>
            </a:r>
            <a:r>
              <a:rPr lang="en-US" dirty="0"/>
              <a:t>(~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 err="1"/>
              <a:t>Var</a:t>
            </a:r>
            <a:r>
              <a:rPr lang="en-US" dirty="0"/>
              <a:t>(Y) =  </a:t>
            </a:r>
            <a:r>
              <a:rPr lang="en-US" dirty="0" err="1"/>
              <a:t>Σ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 err="1"/>
              <a:t>Cov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Works for approximately normal (binomial), locally linear (differentiable)</a:t>
            </a:r>
          </a:p>
          <a:p>
            <a:r>
              <a:rPr lang="en-US" dirty="0"/>
              <a:t>Linear coefficients given by partial derivatives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is Y;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are X’s</a:t>
            </a:r>
          </a:p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 err="1" smtClean="0"/>
              <a:t>Covariances</a:t>
            </a:r>
            <a:r>
              <a:rPr lang="en-US" dirty="0" smtClean="0"/>
              <a:t> between q estimates</a:t>
            </a:r>
            <a:endParaRPr lang="en-US" dirty="0" smtClean="0"/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smtClean="0"/>
              <a:t>is the fraction of times a confidence interval contains correct value</a:t>
            </a:r>
          </a:p>
          <a:p>
            <a:r>
              <a:rPr lang="en-US" dirty="0" smtClean="0"/>
              <a:t>Safe: Accuracy of c-confidence interval &gt; c</a:t>
            </a:r>
          </a:p>
          <a:p>
            <a:r>
              <a:rPr lang="en-US" dirty="0" smtClean="0"/>
              <a:t>Tight: Accuracy &lt;= c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61723" y="5944388"/>
            <a:ext cx="260774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61723" y="3634183"/>
            <a:ext cx="0" cy="231020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61723" y="3728753"/>
            <a:ext cx="2378048" cy="221563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7631" y="5944389"/>
            <a:ext cx="193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03399" y="4705048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84490">
            <a:off x="3956005" y="44770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07631" y="3971932"/>
            <a:ext cx="61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25" name="Right Triangle 24"/>
          <p:cNvSpPr/>
          <p:nvPr/>
        </p:nvSpPr>
        <p:spPr>
          <a:xfrm rot="5400000">
            <a:off x="3212302" y="3616918"/>
            <a:ext cx="2258866" cy="2396073"/>
          </a:xfrm>
          <a:prstGeom prst="rtTriangle">
            <a:avLst/>
          </a:prstGeom>
          <a:pattFill prst="pct5">
            <a:fgClr>
              <a:schemeClr val="accent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9312" y="3787266"/>
            <a:ext cx="13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 Region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8754423">
            <a:off x="3825642" y="44911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dirty="0" smtClean="0"/>
              <a:t>=Y</a:t>
            </a:r>
            <a:endParaRPr lang="en-US" b="1" dirty="0"/>
          </a:p>
        </p:txBody>
      </p:sp>
      <p:sp>
        <p:nvSpPr>
          <p:cNvPr id="28" name="Right Triangle 27"/>
          <p:cNvSpPr/>
          <p:nvPr/>
        </p:nvSpPr>
        <p:spPr>
          <a:xfrm rot="16200000">
            <a:off x="3252646" y="3657262"/>
            <a:ext cx="2243792" cy="2330459"/>
          </a:xfrm>
          <a:prstGeom prst="rtTriangl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57181" y="4989312"/>
            <a:ext cx="72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Results (Synthetic Data)</a:t>
            </a:r>
            <a:endParaRPr lang="en-US" dirty="0"/>
          </a:p>
        </p:txBody>
      </p:sp>
      <p:pic>
        <p:nvPicPr>
          <p:cNvPr id="6" name="Picture 5" descr="conf_ac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3" y="1545096"/>
            <a:ext cx="8864131" cy="51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Results </a:t>
            </a:r>
            <a:r>
              <a:rPr lang="en-US" dirty="0" smtClean="0"/>
              <a:t>(Real </a:t>
            </a:r>
            <a:r>
              <a:rPr lang="en-US" dirty="0"/>
              <a:t>Data)</a:t>
            </a:r>
          </a:p>
        </p:txBody>
      </p:sp>
      <p:pic>
        <p:nvPicPr>
          <p:cNvPr id="4" name="Content Placeholder 3" descr="conf_acc_real_improved.pd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-548"/>
          <a:stretch/>
        </p:blipFill>
        <p:spPr>
          <a:xfrm>
            <a:off x="157119" y="1388521"/>
            <a:ext cx="8843138" cy="5289436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1567350" y="1904906"/>
            <a:ext cx="6661237" cy="3553123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74610" y="4769020"/>
            <a:ext cx="70637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0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workers binary</a:t>
            </a:r>
          </a:p>
          <a:p>
            <a:r>
              <a:rPr lang="en-US" b="1" dirty="0"/>
              <a:t>Many workers binary</a:t>
            </a:r>
          </a:p>
          <a:p>
            <a:r>
              <a:rPr lang="en-US" dirty="0"/>
              <a:t>k-</a:t>
            </a:r>
            <a:r>
              <a:rPr lang="en-US" dirty="0" err="1"/>
              <a:t>ary</a:t>
            </a:r>
            <a:r>
              <a:rPr lang="en-US" dirty="0"/>
              <a:t>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To evaluate w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groups 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),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4</a:t>
            </a:r>
            <a:r>
              <a:rPr lang="en-US" dirty="0" smtClean="0"/>
              <a:t>, w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5639"/>
              </p:ext>
            </p:extLst>
          </p:nvPr>
        </p:nvGraphicFramePr>
        <p:xfrm>
          <a:off x="921710" y="2796641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7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To evaluate w</a:t>
            </a:r>
            <a:r>
              <a:rPr lang="en-US" baseline="-25000" dirty="0"/>
              <a:t>1</a:t>
            </a:r>
          </a:p>
          <a:p>
            <a:pPr lvl="1"/>
            <a:r>
              <a:rPr lang="en-US" dirty="0"/>
              <a:t>groups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),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w</a:t>
            </a:r>
            <a:r>
              <a:rPr lang="en-US" baseline="-25000" dirty="0"/>
              <a:t>5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62174"/>
              </p:ext>
            </p:extLst>
          </p:nvPr>
        </p:nvGraphicFramePr>
        <p:xfrm>
          <a:off x="921710" y="2796641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w</a:t>
                      </a:r>
                      <a:r>
                        <a:rPr lang="en-US" sz="2500" b="1" baseline="-25000" dirty="0" smtClean="0"/>
                        <a:t>1</a:t>
                      </a:r>
                      <a:endParaRPr lang="en-US" sz="25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w</a:t>
                      </a:r>
                      <a:r>
                        <a:rPr lang="en-US" sz="2500" b="1" baseline="-25000" dirty="0" smtClean="0"/>
                        <a:t>2</a:t>
                      </a:r>
                      <a:endParaRPr lang="en-US" sz="25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w</a:t>
                      </a:r>
                      <a:r>
                        <a:rPr lang="en-US" sz="2500" b="1" baseline="-25000" dirty="0" smtClean="0"/>
                        <a:t>3</a:t>
                      </a:r>
                      <a:endParaRPr lang="en-US" sz="25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7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To evaluate w</a:t>
            </a:r>
            <a:r>
              <a:rPr lang="en-US" baseline="-25000" dirty="0"/>
              <a:t>1</a:t>
            </a:r>
          </a:p>
          <a:p>
            <a:pPr lvl="1"/>
            <a:r>
              <a:rPr lang="en-US" dirty="0"/>
              <a:t>groups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),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w</a:t>
            </a:r>
            <a:r>
              <a:rPr lang="en-US" baseline="-25000" dirty="0"/>
              <a:t>5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3324"/>
              </p:ext>
            </p:extLst>
          </p:nvPr>
        </p:nvGraphicFramePr>
        <p:xfrm>
          <a:off x="921710" y="2796641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w</a:t>
                      </a:r>
                      <a:r>
                        <a:rPr lang="en-US" sz="2500" b="1" baseline="-25000" dirty="0" smtClean="0"/>
                        <a:t>1</a:t>
                      </a:r>
                      <a:endParaRPr lang="en-US" sz="25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w</a:t>
                      </a:r>
                      <a:r>
                        <a:rPr lang="en-US" sz="2500" b="1" baseline="-25000" dirty="0" smtClean="0"/>
                        <a:t>4</a:t>
                      </a:r>
                      <a:endParaRPr lang="en-US" sz="25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w</a:t>
                      </a:r>
                      <a:r>
                        <a:rPr lang="en-US" sz="2500" b="1" baseline="-25000" dirty="0" smtClean="0"/>
                        <a:t>5</a:t>
                      </a:r>
                      <a:endParaRPr lang="en-US" sz="25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y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-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n</a:t>
                      </a:r>
                      <a:endParaRPr lang="en-US" sz="2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6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Idea: Take multiple sets of 3 workers and combine estimates</a:t>
            </a:r>
          </a:p>
          <a:p>
            <a:r>
              <a:rPr lang="en-US" dirty="0"/>
              <a:t>For each worker, form N/2 triples. </a:t>
            </a:r>
          </a:p>
          <a:p>
            <a:r>
              <a:rPr lang="en-US" dirty="0" smtClean="0"/>
              <a:t>Use </a:t>
            </a:r>
            <a:r>
              <a:rPr lang="en-US" dirty="0"/>
              <a:t>each triple </a:t>
            </a:r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to </a:t>
            </a:r>
            <a:r>
              <a:rPr lang="en-US" dirty="0"/>
              <a:t>compute estimate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for </a:t>
            </a:r>
            <a:r>
              <a:rPr lang="en-US" dirty="0"/>
              <a:t>p</a:t>
            </a:r>
            <a:r>
              <a:rPr lang="en-US" baseline="-25000" dirty="0"/>
              <a:t>1</a:t>
            </a:r>
          </a:p>
          <a:p>
            <a:r>
              <a:rPr lang="en-US" dirty="0"/>
              <a:t>Compute variances, </a:t>
            </a:r>
            <a:r>
              <a:rPr lang="en-US" dirty="0" err="1"/>
              <a:t>covariances</a:t>
            </a:r>
            <a:r>
              <a:rPr lang="en-US" dirty="0"/>
              <a:t> of estimates</a:t>
            </a:r>
          </a:p>
          <a:p>
            <a:r>
              <a:rPr lang="en-US" dirty="0"/>
              <a:t>Use weighted combination of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p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Tasks such as image tagging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  <a:endParaRPr lang="en-US" dirty="0"/>
          </a:p>
          <a:p>
            <a:pPr lvl="1"/>
            <a:r>
              <a:rPr lang="en-US" dirty="0" smtClean="0"/>
              <a:t>Lack of motivation</a:t>
            </a:r>
          </a:p>
          <a:p>
            <a:pPr lvl="1"/>
            <a:r>
              <a:rPr lang="en-US" dirty="0" smtClean="0"/>
              <a:t>Lack of skill</a:t>
            </a:r>
          </a:p>
          <a:p>
            <a:r>
              <a:rPr lang="en-US" dirty="0" smtClean="0"/>
              <a:t>Need to assess worker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Existing work mostly finds point estimates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To evaluate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-w</a:t>
            </a:r>
            <a:r>
              <a:rPr lang="en-US" baseline="-25000" dirty="0" smtClean="0"/>
              <a:t>2</a:t>
            </a:r>
            <a:r>
              <a:rPr lang="en-US" dirty="0" smtClean="0"/>
              <a:t>: 3 common tasks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63193"/>
              </p:ext>
            </p:extLst>
          </p:nvPr>
        </p:nvGraphicFramePr>
        <p:xfrm>
          <a:off x="921710" y="2796641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w</a:t>
                      </a:r>
                      <a:r>
                        <a:rPr lang="en-US" sz="2200" b="1" baseline="-25000" dirty="0" smtClean="0"/>
                        <a:t>1</a:t>
                      </a:r>
                      <a:endParaRPr lang="en-US" sz="2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w</a:t>
                      </a:r>
                      <a:r>
                        <a:rPr lang="en-US" sz="2200" b="1" baseline="-25000" dirty="0" smtClean="0"/>
                        <a:t>2</a:t>
                      </a:r>
                      <a:endParaRPr lang="en-US" sz="2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0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To evaluate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-w</a:t>
            </a:r>
            <a:r>
              <a:rPr lang="en-US" baseline="-25000" dirty="0"/>
              <a:t>3</a:t>
            </a:r>
            <a:r>
              <a:rPr lang="en-US" dirty="0" smtClean="0"/>
              <a:t>: </a:t>
            </a:r>
            <a:r>
              <a:rPr lang="en-US" dirty="0"/>
              <a:t>4</a:t>
            </a:r>
            <a:r>
              <a:rPr lang="en-US" dirty="0" smtClean="0"/>
              <a:t> common tasks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26229"/>
              </p:ext>
            </p:extLst>
          </p:nvPr>
        </p:nvGraphicFramePr>
        <p:xfrm>
          <a:off x="921710" y="2796641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w</a:t>
                      </a:r>
                      <a:r>
                        <a:rPr lang="en-US" sz="2200" b="1" baseline="-25000" dirty="0" smtClean="0"/>
                        <a:t>1</a:t>
                      </a:r>
                      <a:endParaRPr lang="en-US" sz="2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w</a:t>
                      </a:r>
                      <a:r>
                        <a:rPr lang="en-US" sz="2200" b="0" baseline="-25000" dirty="0" smtClean="0"/>
                        <a:t>2</a:t>
                      </a:r>
                      <a:endParaRPr lang="en-US" sz="22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y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-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n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n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-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n</a:t>
                      </a:r>
                      <a:endParaRPr lang="en-US" sz="2200" b="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w</a:t>
                      </a:r>
                      <a:r>
                        <a:rPr lang="en-US" sz="2200" b="1" baseline="-25000" dirty="0" smtClean="0"/>
                        <a:t>3</a:t>
                      </a:r>
                      <a:endParaRPr lang="en-US" sz="2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4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weighting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Greedily </a:t>
            </a:r>
            <a:r>
              <a:rPr lang="en-US" dirty="0" smtClean="0"/>
              <a:t>form groups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419" y="4281498"/>
            <a:ext cx="43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7419" y="4895563"/>
            <a:ext cx="43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09525" y="4281498"/>
            <a:ext cx="43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47454" y="4895563"/>
            <a:ext cx="43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09525" y="4895563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47454" y="4281498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387" y="4281498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35387" y="4895563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26607" y="4498821"/>
            <a:ext cx="635046" cy="396742"/>
          </a:xfrm>
          <a:prstGeom prst="line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26607" y="4895563"/>
            <a:ext cx="635046" cy="292267"/>
          </a:xfrm>
          <a:prstGeom prst="line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7419" y="4281498"/>
            <a:ext cx="433081" cy="10757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0059" y="4281498"/>
            <a:ext cx="433081" cy="10757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53890" y="4281498"/>
            <a:ext cx="433081" cy="10757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12658" y="4281498"/>
            <a:ext cx="433081" cy="10757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workers binary</a:t>
            </a:r>
          </a:p>
          <a:p>
            <a:r>
              <a:rPr lang="en-US" dirty="0"/>
              <a:t>Many workers binary</a:t>
            </a:r>
          </a:p>
          <a:p>
            <a:r>
              <a:rPr lang="en-US" b="1" dirty="0"/>
              <a:t>k-</a:t>
            </a:r>
            <a:r>
              <a:rPr lang="en-US" b="1" dirty="0" err="1"/>
              <a:t>ary</a:t>
            </a:r>
            <a:r>
              <a:rPr lang="en-US" b="1" dirty="0"/>
              <a:t>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0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181"/>
            <a:ext cx="8995063" cy="515196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1699" y="1891396"/>
            <a:ext cx="7066585" cy="3566634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74610" y="4120542"/>
            <a:ext cx="689093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0" y="1588490"/>
            <a:ext cx="8999974" cy="5269510"/>
          </a:xfrm>
        </p:spPr>
      </p:pic>
      <p:cxnSp>
        <p:nvCxnSpPr>
          <p:cNvPr id="4" name="Straight Connector 3"/>
          <p:cNvCxnSpPr/>
          <p:nvPr/>
        </p:nvCxnSpPr>
        <p:spPr>
          <a:xfrm flipV="1">
            <a:off x="1391699" y="2094046"/>
            <a:ext cx="6863911" cy="3458553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01633" y="4917630"/>
            <a:ext cx="70637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Limitation of Point Estimate:</a:t>
            </a:r>
          </a:p>
          <a:p>
            <a:pPr marL="0" indent="0">
              <a:buNone/>
            </a:pPr>
            <a:r>
              <a:rPr lang="en-US" dirty="0" smtClean="0"/>
              <a:t>	  Fred                                   George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 </a:t>
            </a:r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dirty="0" smtClean="0"/>
              <a:t>   2 </a:t>
            </a:r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                           10 </a:t>
            </a:r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dirty="0" smtClean="0"/>
              <a:t>   20 </a:t>
            </a:r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 smtClean="0">
              <a:solidFill>
                <a:srgbClr val="008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Filtering experiment: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77" y="2027552"/>
            <a:ext cx="384459" cy="647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52" y="2027552"/>
            <a:ext cx="343325" cy="64742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91699" y="3931403"/>
            <a:ext cx="1540326" cy="9727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Pool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65356" y="3944914"/>
            <a:ext cx="1540326" cy="9727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Pool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32025" y="4431271"/>
            <a:ext cx="1233331" cy="1351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9281" y="4021499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05682" y="4422324"/>
            <a:ext cx="1233331" cy="1351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4483" y="402149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ire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37235" y="5512068"/>
            <a:ext cx="1162001" cy="789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</p:cNvCxnSpPr>
          <p:nvPr/>
        </p:nvCxnSpPr>
        <p:spPr>
          <a:xfrm>
            <a:off x="4935519" y="4917632"/>
            <a:ext cx="9740" cy="594436"/>
          </a:xfrm>
          <a:prstGeom prst="line">
            <a:avLst/>
          </a:prstGeom>
          <a:ln w="2857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4524" y="5124753"/>
            <a:ext cx="202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Perform/Evaluate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1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come up with accurate, tight confidence intervals in very general scenarios</a:t>
            </a:r>
          </a:p>
          <a:p>
            <a:r>
              <a:rPr lang="en-US" dirty="0" smtClean="0"/>
              <a:t>Confidence Intervals are useful for filtering workers</a:t>
            </a:r>
          </a:p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9324"/>
              </p:ext>
            </p:extLst>
          </p:nvPr>
        </p:nvGraphicFramePr>
        <p:xfrm>
          <a:off x="1105015" y="3185913"/>
          <a:ext cx="6986616" cy="25885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4436"/>
                <a:gridCol w="1164436"/>
                <a:gridCol w="1164436"/>
                <a:gridCol w="1164436"/>
                <a:gridCol w="1164436"/>
                <a:gridCol w="1164436"/>
              </a:tblGrid>
              <a:tr h="448359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w</a:t>
                      </a:r>
                      <a:r>
                        <a:rPr lang="en-US" sz="2200" baseline="-25000" dirty="0" smtClean="0"/>
                        <a:t>1</a:t>
                      </a:r>
                      <a:r>
                        <a:rPr lang="en-US" sz="2200" baseline="0" dirty="0" smtClean="0"/>
                        <a:t>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19" y="3719460"/>
            <a:ext cx="295963" cy="42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19" y="4213001"/>
            <a:ext cx="295963" cy="42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19" y="4727006"/>
            <a:ext cx="295963" cy="427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19" y="5347213"/>
            <a:ext cx="295963" cy="4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836149"/>
          </a:xfrm>
        </p:spPr>
        <p:txBody>
          <a:bodyPr/>
          <a:lstStyle/>
          <a:p>
            <a:r>
              <a:rPr lang="en-US" dirty="0"/>
              <a:t>No gold standard</a:t>
            </a:r>
          </a:p>
          <a:p>
            <a:pPr lvl="1"/>
            <a:r>
              <a:rPr lang="en-US" dirty="0" smtClean="0"/>
              <a:t>Need to pay experts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refresh </a:t>
            </a:r>
            <a:r>
              <a:rPr lang="en-US" dirty="0" smtClean="0"/>
              <a:t>questions periodically</a:t>
            </a:r>
            <a:endParaRPr lang="en-US" dirty="0"/>
          </a:p>
          <a:p>
            <a:r>
              <a:rPr lang="en-US" dirty="0"/>
              <a:t>Makes getting confidence intervals </a:t>
            </a:r>
            <a:r>
              <a:rPr lang="en-US" dirty="0" smtClean="0"/>
              <a:t>harder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44309"/>
              </p:ext>
            </p:extLst>
          </p:nvPr>
        </p:nvGraphicFramePr>
        <p:xfrm>
          <a:off x="918791" y="3535578"/>
          <a:ext cx="5769474" cy="21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9"/>
                <a:gridCol w="961579"/>
                <a:gridCol w="961579"/>
                <a:gridCol w="961579"/>
                <a:gridCol w="961579"/>
                <a:gridCol w="961579"/>
              </a:tblGrid>
              <a:tr h="41151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4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5</a:t>
                      </a:r>
                      <a:endParaRPr lang="en-US" sz="1700" baseline="-25000" dirty="0"/>
                    </a:p>
                  </a:txBody>
                  <a:tcPr/>
                </a:tc>
              </a:tr>
              <a:tr h="411510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Gold</a:t>
                      </a:r>
                    </a:p>
                    <a:p>
                      <a:r>
                        <a:rPr lang="en-US" sz="1500" baseline="0" dirty="0" smtClean="0"/>
                        <a:t>Standard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41151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41151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41151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tasks OR </a:t>
            </a:r>
            <a:r>
              <a:rPr lang="en-US" b="1" dirty="0"/>
              <a:t>k</a:t>
            </a:r>
            <a:r>
              <a:rPr lang="en-US" dirty="0"/>
              <a:t> responses (r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r>
              <a:rPr lang="en-US" dirty="0"/>
              <a:t>Accuracy model</a:t>
            </a:r>
          </a:p>
          <a:p>
            <a:pPr lvl="1"/>
            <a:r>
              <a:rPr lang="en-US" dirty="0"/>
              <a:t>Worker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dirty="0"/>
              <a:t> has error rate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dirty="0"/>
              <a:t>, or confusion matrix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Non-malicious workers (better than random)</a:t>
            </a:r>
          </a:p>
          <a:p>
            <a:pPr lvl="1"/>
            <a:r>
              <a:rPr lang="en-US" dirty="0"/>
              <a:t>Worker response </a:t>
            </a:r>
            <a:r>
              <a:rPr lang="en-US" b="1" dirty="0"/>
              <a:t>independent</a:t>
            </a:r>
            <a:r>
              <a:rPr lang="en-US" dirty="0"/>
              <a:t> of each other, given true answer</a:t>
            </a:r>
          </a:p>
          <a:p>
            <a:r>
              <a:rPr lang="en-US" dirty="0"/>
              <a:t>Goal : Given user-specified confidence level c, find c-confidence interval for p</a:t>
            </a:r>
            <a:r>
              <a:rPr lang="en-US" baseline="-25000" dirty="0"/>
              <a:t>i</a:t>
            </a:r>
            <a:r>
              <a:rPr lang="en-US" dirty="0"/>
              <a:t> or entries in P</a:t>
            </a:r>
            <a:r>
              <a:rPr lang="en-US" baseline="-25000" dirty="0"/>
              <a:t>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 workers binary</a:t>
            </a:r>
          </a:p>
          <a:p>
            <a:r>
              <a:rPr lang="en-US" dirty="0" smtClean="0"/>
              <a:t>Many workers binary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ary</a:t>
            </a:r>
            <a:r>
              <a:rPr lang="en-US" dirty="0" smtClean="0"/>
              <a:t>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9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Equal false positive and negative error rates</a:t>
            </a:r>
          </a:p>
          <a:p>
            <a:r>
              <a:rPr lang="en-US" dirty="0" smtClean="0"/>
              <a:t>To find: confidence intervals for p</a:t>
            </a:r>
            <a:r>
              <a:rPr lang="en-US" baseline="-25000" dirty="0" smtClean="0"/>
              <a:t>i</a:t>
            </a:r>
            <a:r>
              <a:rPr lang="en-US" dirty="0" smtClean="0"/>
              <a:t>, for each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Can be found using </a:t>
            </a:r>
          </a:p>
          <a:p>
            <a:pPr lvl="1"/>
            <a:r>
              <a:rPr lang="en-US" dirty="0" smtClean="0"/>
              <a:t>Mean estimate for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Variance of p</a:t>
            </a:r>
            <a:r>
              <a:rPr lang="en-US" baseline="-25000" dirty="0" smtClean="0"/>
              <a:t>i</a:t>
            </a:r>
            <a:r>
              <a:rPr lang="en-US" dirty="0" smtClean="0"/>
              <a:t> estimate</a:t>
            </a:r>
          </a:p>
          <a:p>
            <a:r>
              <a:rPr lang="en-US" dirty="0" smtClean="0"/>
              <a:t>Easy if gold standard available</a:t>
            </a:r>
          </a:p>
          <a:p>
            <a:r>
              <a:rPr lang="en-US" dirty="0" smtClean="0"/>
              <a:t>Agreement rate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probability of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agreeing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017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-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1589"/>
              </p:ext>
            </p:extLst>
          </p:nvPr>
        </p:nvGraphicFramePr>
        <p:xfrm>
          <a:off x="636399" y="2171073"/>
          <a:ext cx="37469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4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5</a:t>
                      </a:r>
                      <a:endParaRPr lang="en-US" sz="17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13211</TotalTime>
  <Words>1489</Words>
  <Application>Microsoft Macintosh PowerPoint</Application>
  <PresentationFormat>On-screen Show (4:3)</PresentationFormat>
  <Paragraphs>538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Comprehensive and Reliable Crowd Assessment Algorithms</vt:lpstr>
      <vt:lpstr>Background</vt:lpstr>
      <vt:lpstr>Need for Confidence Intervals</vt:lpstr>
      <vt:lpstr>Problem Setting</vt:lpstr>
      <vt:lpstr>Problem Setting</vt:lpstr>
      <vt:lpstr>Problem Setting</vt:lpstr>
      <vt:lpstr>Overview</vt:lpstr>
      <vt:lpstr>Warm-up: 3 workers, binary tasks</vt:lpstr>
      <vt:lpstr>Warm-up: 3 workers, binary tasks</vt:lpstr>
      <vt:lpstr>Warm-up: 3 workers, binary tasks</vt:lpstr>
      <vt:lpstr>Warm-up: 3 workers, binary tasks</vt:lpstr>
      <vt:lpstr>Calibration Experiment</vt:lpstr>
      <vt:lpstr>Calibration Results (Synthetic Data)</vt:lpstr>
      <vt:lpstr>Calibration Results (Real Data)</vt:lpstr>
      <vt:lpstr>Overview</vt:lpstr>
      <vt:lpstr>Generalizing to many workers</vt:lpstr>
      <vt:lpstr>Generalizing to many workers</vt:lpstr>
      <vt:lpstr>Generalizing to many workers</vt:lpstr>
      <vt:lpstr>Generalizing to many workers</vt:lpstr>
      <vt:lpstr>Generalizing to many workers</vt:lpstr>
      <vt:lpstr>Generalizing to many workers</vt:lpstr>
      <vt:lpstr>Generalizing to many workers</vt:lpstr>
      <vt:lpstr>Results: Weight Optimization </vt:lpstr>
      <vt:lpstr>Overview</vt:lpstr>
      <vt:lpstr>3 Workers Non-binary Tasks</vt:lpstr>
      <vt:lpstr>3 Workers Non-binary Tasks</vt:lpstr>
      <vt:lpstr>3 Workers Non-binary Tasks</vt:lpstr>
      <vt:lpstr>Results: Calibration (Synthetic Data)</vt:lpstr>
      <vt:lpstr>Results: Calibration (Real Data)</vt:lpstr>
      <vt:lpstr>Conclusion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218</cp:revision>
  <dcterms:created xsi:type="dcterms:W3CDTF">2015-03-29T04:31:10Z</dcterms:created>
  <dcterms:modified xsi:type="dcterms:W3CDTF">2015-04-10T23:32:27Z</dcterms:modified>
</cp:coreProperties>
</file>