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81" r:id="rId4"/>
    <p:sldId id="288" r:id="rId5"/>
    <p:sldId id="307" r:id="rId6"/>
    <p:sldId id="259" r:id="rId7"/>
    <p:sldId id="302" r:id="rId8"/>
    <p:sldId id="308" r:id="rId9"/>
    <p:sldId id="303" r:id="rId10"/>
    <p:sldId id="301" r:id="rId11"/>
    <p:sldId id="264" r:id="rId12"/>
    <p:sldId id="313" r:id="rId13"/>
    <p:sldId id="286" r:id="rId14"/>
    <p:sldId id="276" r:id="rId15"/>
    <p:sldId id="304" r:id="rId16"/>
    <p:sldId id="305" r:id="rId17"/>
    <p:sldId id="277" r:id="rId18"/>
    <p:sldId id="287" r:id="rId19"/>
    <p:sldId id="289" r:id="rId20"/>
    <p:sldId id="291" r:id="rId21"/>
    <p:sldId id="309" r:id="rId22"/>
    <p:sldId id="292" r:id="rId23"/>
    <p:sldId id="310" r:id="rId24"/>
    <p:sldId id="311" r:id="rId25"/>
    <p:sldId id="312" r:id="rId26"/>
    <p:sldId id="295" r:id="rId27"/>
    <p:sldId id="280"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p:scale>
          <a:sx n="70" d="100"/>
          <a:sy n="70" d="100"/>
        </p:scale>
        <p:origin x="4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8E76874-61D8-4D1D-8778-A0FFE18DD2FE}" type="datetimeFigureOut">
              <a:rPr lang="ru-RU" smtClean="0"/>
              <a:t>06.12.2020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85296-974B-499E-A004-8B8CF302E6CC}"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E76874-61D8-4D1D-8778-A0FFE18DD2FE}" type="datetimeFigureOut">
              <a:rPr lang="ru-RU" smtClean="0"/>
              <a:t>06.12.2020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145602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E76874-61D8-4D1D-8778-A0FFE18DD2FE}" type="datetimeFigureOut">
              <a:rPr lang="ru-RU" smtClean="0"/>
              <a:t>06.12.2020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185654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E76874-61D8-4D1D-8778-A0FFE18DD2FE}" type="datetimeFigureOut">
              <a:rPr lang="ru-RU" smtClean="0"/>
              <a:t>06.12.2020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268374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8E76874-61D8-4D1D-8778-A0FFE18DD2FE}" type="datetimeFigureOut">
              <a:rPr lang="ru-RU" smtClean="0"/>
              <a:t>06.12.2020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885296-974B-499E-A004-8B8CF302E6CC}"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1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8E76874-61D8-4D1D-8778-A0FFE18DD2FE}" type="datetimeFigureOut">
              <a:rPr lang="ru-RU" smtClean="0"/>
              <a:t>06.12.2020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101663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8E76874-61D8-4D1D-8778-A0FFE18DD2FE}" type="datetimeFigureOut">
              <a:rPr lang="ru-RU" smtClean="0"/>
              <a:t>06.12.2020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22321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8E76874-61D8-4D1D-8778-A0FFE18DD2FE}" type="datetimeFigureOut">
              <a:rPr lang="ru-RU" smtClean="0"/>
              <a:t>06.12.2020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265667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E76874-61D8-4D1D-8778-A0FFE18DD2FE}" type="datetimeFigureOut">
              <a:rPr lang="ru-RU" smtClean="0"/>
              <a:t>06.12.2020</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355316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E76874-61D8-4D1D-8778-A0FFE18DD2FE}" type="datetimeFigureOut">
              <a:rPr lang="ru-RU" smtClean="0"/>
              <a:t>06.12.2020</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885296-974B-499E-A004-8B8CF302E6CC}" type="slidenum">
              <a:rPr lang="ru-RU" smtClean="0"/>
              <a:t>‹#›</a:t>
            </a:fld>
            <a:endParaRPr lang="ru-RU"/>
          </a:p>
        </p:txBody>
      </p:sp>
    </p:spTree>
    <p:extLst>
      <p:ext uri="{BB962C8B-B14F-4D97-AF65-F5344CB8AC3E}">
        <p14:creationId xmlns:p14="http://schemas.microsoft.com/office/powerpoint/2010/main" val="424283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8E76874-61D8-4D1D-8778-A0FFE18DD2FE}" type="datetimeFigureOut">
              <a:rPr lang="ru-RU" smtClean="0"/>
              <a:t>06.12.2020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885296-974B-499E-A004-8B8CF302E6CC}" type="slidenum">
              <a:rPr lang="ru-RU" smtClean="0"/>
              <a:t>‹#›</a:t>
            </a:fld>
            <a:endParaRPr lang="ru-RU"/>
          </a:p>
        </p:txBody>
      </p:sp>
    </p:spTree>
    <p:extLst>
      <p:ext uri="{BB962C8B-B14F-4D97-AF65-F5344CB8AC3E}">
        <p14:creationId xmlns:p14="http://schemas.microsoft.com/office/powerpoint/2010/main" val="90798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E76874-61D8-4D1D-8778-A0FFE18DD2FE}" type="datetimeFigureOut">
              <a:rPr lang="ru-RU" smtClean="0"/>
              <a:t>06.12.2020</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885296-974B-499E-A004-8B8CF302E6CC}"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78583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922"/>
            <a:ext cx="9144000" cy="1641453"/>
          </a:xfrm>
        </p:spPr>
        <p:txBody>
          <a:bodyPr>
            <a:normAutofit/>
          </a:bodyPr>
          <a:lstStyle/>
          <a:p>
            <a:r>
              <a:rPr lang="en-US" sz="6000" b="1" dirty="0" smtClean="0">
                <a:solidFill>
                  <a:schemeClr val="accent1">
                    <a:lumMod val="75000"/>
                  </a:schemeClr>
                </a:solidFill>
              </a:rPr>
              <a:t>Stochastic Process Algebras</a:t>
            </a:r>
            <a:endParaRPr lang="ru-RU" sz="6000" b="1" dirty="0">
              <a:solidFill>
                <a:schemeClr val="accent1">
                  <a:lumMod val="75000"/>
                </a:schemeClr>
              </a:solidFill>
            </a:endParaRPr>
          </a:p>
        </p:txBody>
      </p:sp>
      <p:sp>
        <p:nvSpPr>
          <p:cNvPr id="3" name="Подзаголовок 2"/>
          <p:cNvSpPr>
            <a:spLocks noGrp="1"/>
          </p:cNvSpPr>
          <p:nvPr>
            <p:ph type="subTitle" idx="1"/>
          </p:nvPr>
        </p:nvSpPr>
        <p:spPr>
          <a:xfrm>
            <a:off x="7096259" y="3905250"/>
            <a:ext cx="4733791" cy="1623006"/>
          </a:xfrm>
        </p:spPr>
        <p:txBody>
          <a:bodyPr>
            <a:normAutofit/>
          </a:bodyPr>
          <a:lstStyle/>
          <a:p>
            <a:r>
              <a:rPr lang="en-US" b="1" dirty="0" smtClean="0"/>
              <a:t>Roland the Gunslinger</a:t>
            </a:r>
            <a:endParaRPr lang="ru-RU" b="1" dirty="0"/>
          </a:p>
        </p:txBody>
      </p:sp>
      <p:sp>
        <p:nvSpPr>
          <p:cNvPr id="5" name="Прямоугольник 4"/>
          <p:cNvSpPr/>
          <p:nvPr/>
        </p:nvSpPr>
        <p:spPr>
          <a:xfrm>
            <a:off x="4237149" y="6117465"/>
            <a:ext cx="1043189" cy="14166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grpSp>
        <p:nvGrpSpPr>
          <p:cNvPr id="7" name="Группа 6"/>
          <p:cNvGrpSpPr/>
          <p:nvPr/>
        </p:nvGrpSpPr>
        <p:grpSpPr>
          <a:xfrm>
            <a:off x="335588" y="1912511"/>
            <a:ext cx="6760671" cy="4275787"/>
            <a:chOff x="335588" y="1912511"/>
            <a:chExt cx="6760671" cy="4275787"/>
          </a:xfrm>
        </p:grpSpPr>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t="937" r="553" b="1470"/>
            <a:stretch/>
          </p:blipFill>
          <p:spPr>
            <a:xfrm>
              <a:off x="335588" y="1912511"/>
              <a:ext cx="6760671" cy="4275787"/>
            </a:xfrm>
            <a:prstGeom prst="rect">
              <a:avLst/>
            </a:prstGeom>
          </p:spPr>
        </p:pic>
        <p:sp>
          <p:nvSpPr>
            <p:cNvPr id="6" name="Прямоугольник 5"/>
            <p:cNvSpPr/>
            <p:nvPr/>
          </p:nvSpPr>
          <p:spPr>
            <a:xfrm>
              <a:off x="4043966" y="5898524"/>
              <a:ext cx="1107583" cy="21894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grpSp>
      <p:sp>
        <p:nvSpPr>
          <p:cNvPr id="8" name="TextBox 7"/>
          <p:cNvSpPr txBox="1"/>
          <p:nvPr/>
        </p:nvSpPr>
        <p:spPr>
          <a:xfrm>
            <a:off x="7096259" y="5361663"/>
            <a:ext cx="3799267" cy="646331"/>
          </a:xfrm>
          <a:prstGeom prst="rect">
            <a:avLst/>
          </a:prstGeom>
          <a:noFill/>
        </p:spPr>
        <p:txBody>
          <a:bodyPr wrap="square" rtlCol="0">
            <a:spAutoFit/>
          </a:bodyPr>
          <a:lstStyle/>
          <a:p>
            <a:r>
              <a:rPr lang="en-US" dirty="0" err="1" smtClean="0">
                <a:solidFill>
                  <a:schemeClr val="accent1">
                    <a:lumMod val="75000"/>
                  </a:schemeClr>
                </a:solidFill>
              </a:rPr>
              <a:t>Turikpenova</a:t>
            </a:r>
            <a:r>
              <a:rPr lang="en-US" dirty="0" smtClean="0">
                <a:solidFill>
                  <a:schemeClr val="accent1">
                    <a:lumMod val="75000"/>
                  </a:schemeClr>
                </a:solidFill>
              </a:rPr>
              <a:t> </a:t>
            </a:r>
            <a:r>
              <a:rPr lang="en-US" dirty="0" err="1" smtClean="0">
                <a:solidFill>
                  <a:schemeClr val="accent1">
                    <a:lumMod val="75000"/>
                  </a:schemeClr>
                </a:solidFill>
              </a:rPr>
              <a:t>Zhibek</a:t>
            </a:r>
            <a:r>
              <a:rPr lang="en-US" dirty="0" smtClean="0">
                <a:solidFill>
                  <a:schemeClr val="accent1">
                    <a:lumMod val="75000"/>
                  </a:schemeClr>
                </a:solidFill>
              </a:rPr>
              <a:t>                887820</a:t>
            </a:r>
          </a:p>
          <a:p>
            <a:r>
              <a:rPr lang="en-US" dirty="0" err="1" smtClean="0">
                <a:solidFill>
                  <a:schemeClr val="accent1">
                    <a:lumMod val="75000"/>
                  </a:schemeClr>
                </a:solidFill>
              </a:rPr>
              <a:t>Brahmashwini</a:t>
            </a:r>
            <a:r>
              <a:rPr lang="en-US" dirty="0" smtClean="0">
                <a:solidFill>
                  <a:schemeClr val="accent1">
                    <a:lumMod val="75000"/>
                  </a:schemeClr>
                </a:solidFill>
              </a:rPr>
              <a:t> </a:t>
            </a:r>
            <a:r>
              <a:rPr lang="en-US" dirty="0" err="1" smtClean="0">
                <a:solidFill>
                  <a:schemeClr val="accent1">
                    <a:lumMod val="75000"/>
                  </a:schemeClr>
                </a:solidFill>
              </a:rPr>
              <a:t>Regonda</a:t>
            </a:r>
            <a:r>
              <a:rPr lang="en-US" dirty="0" smtClean="0">
                <a:solidFill>
                  <a:schemeClr val="accent1">
                    <a:lumMod val="75000"/>
                  </a:schemeClr>
                </a:solidFill>
              </a:rPr>
              <a:t>         887689</a:t>
            </a:r>
            <a:endParaRPr lang="ru-RU" dirty="0">
              <a:solidFill>
                <a:schemeClr val="accent1">
                  <a:lumMod val="75000"/>
                </a:schemeClr>
              </a:solidFill>
            </a:endParaRPr>
          </a:p>
        </p:txBody>
      </p:sp>
    </p:spTree>
    <p:extLst>
      <p:ext uri="{BB962C8B-B14F-4D97-AF65-F5344CB8AC3E}">
        <p14:creationId xmlns:p14="http://schemas.microsoft.com/office/powerpoint/2010/main" val="92929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065" y="695459"/>
            <a:ext cx="10895528" cy="2092881"/>
          </a:xfrm>
          <a:prstGeom prst="rect">
            <a:avLst/>
          </a:prstGeom>
          <a:noFill/>
        </p:spPr>
        <p:txBody>
          <a:bodyPr wrap="square" rtlCol="0">
            <a:spAutoFit/>
          </a:bodyPr>
          <a:lstStyle/>
          <a:p>
            <a:r>
              <a:rPr lang="en-US" sz="2200" b="1" dirty="0" smtClean="0">
                <a:solidFill>
                  <a:schemeClr val="accent1">
                    <a:lumMod val="75000"/>
                  </a:schemeClr>
                </a:solidFill>
              </a:rPr>
              <a:t>Case 2. Steady </a:t>
            </a:r>
            <a:r>
              <a:rPr lang="en-US" sz="2200" b="1" dirty="0">
                <a:solidFill>
                  <a:schemeClr val="accent1">
                    <a:lumMod val="75000"/>
                  </a:schemeClr>
                </a:solidFill>
              </a:rPr>
              <a:t>state </a:t>
            </a:r>
            <a:r>
              <a:rPr lang="en-US" sz="2200" b="1" dirty="0" smtClean="0">
                <a:solidFill>
                  <a:schemeClr val="accent1">
                    <a:lumMod val="75000"/>
                  </a:schemeClr>
                </a:solidFill>
              </a:rPr>
              <a:t>analysis</a:t>
            </a:r>
          </a:p>
          <a:p>
            <a:endParaRPr lang="en-US" b="1" dirty="0">
              <a:solidFill>
                <a:schemeClr val="accent1">
                  <a:lumMod val="75000"/>
                </a:schemeClr>
              </a:solidFill>
            </a:endParaRPr>
          </a:p>
          <a:p>
            <a:r>
              <a:rPr lang="en-US" dirty="0"/>
              <a:t>The </a:t>
            </a:r>
            <a:r>
              <a:rPr lang="en-US" b="1" dirty="0" err="1"/>
              <a:t>Utilisation</a:t>
            </a:r>
            <a:r>
              <a:rPr lang="en-US" b="1" dirty="0"/>
              <a:t> Analysis</a:t>
            </a:r>
            <a:r>
              <a:rPr lang="en-US" dirty="0"/>
              <a:t> tab is a tree-based view showing the percentage of time it is in a particular local state for each component</a:t>
            </a:r>
            <a:r>
              <a:rPr lang="en-US" dirty="0" smtClean="0"/>
              <a:t>.</a:t>
            </a:r>
          </a:p>
          <a:p>
            <a:endParaRPr lang="en-US" dirty="0"/>
          </a:p>
          <a:p>
            <a:endParaRPr lang="en-US" b="1" dirty="0">
              <a:solidFill>
                <a:schemeClr val="accent1">
                  <a:lumMod val="75000"/>
                </a:schemeClr>
              </a:solidFill>
            </a:endParaRPr>
          </a:p>
          <a:p>
            <a:endParaRPr lang="ru-RU" dirty="0"/>
          </a:p>
        </p:txBody>
      </p:sp>
      <p:sp>
        <p:nvSpPr>
          <p:cNvPr id="7" name="TextBox 6"/>
          <p:cNvSpPr txBox="1"/>
          <p:nvPr/>
        </p:nvSpPr>
        <p:spPr>
          <a:xfrm>
            <a:off x="5421966" y="5627071"/>
            <a:ext cx="4447243" cy="369332"/>
          </a:xfrm>
          <a:prstGeom prst="rect">
            <a:avLst/>
          </a:prstGeom>
          <a:noFill/>
        </p:spPr>
        <p:txBody>
          <a:bodyPr wrap="none" rtlCol="0">
            <a:spAutoFit/>
          </a:bodyPr>
          <a:lstStyle/>
          <a:p>
            <a:r>
              <a:rPr lang="en-US" dirty="0" err="1" smtClean="0"/>
              <a:t>Utilistation</a:t>
            </a:r>
            <a:r>
              <a:rPr lang="en-US" dirty="0" smtClean="0"/>
              <a:t> graph view for Roland component</a:t>
            </a:r>
            <a:endParaRPr lang="ru-RU" dirty="0"/>
          </a:p>
        </p:txBody>
      </p:sp>
      <p:pic>
        <p:nvPicPr>
          <p:cNvPr id="5" name="Рисунок 4"/>
          <p:cNvPicPr>
            <a:picLocks noChangeAspect="1"/>
          </p:cNvPicPr>
          <p:nvPr/>
        </p:nvPicPr>
        <p:blipFill rotWithShape="1">
          <a:blip r:embed="rId2"/>
          <a:srcRect l="1818"/>
          <a:stretch/>
        </p:blipFill>
        <p:spPr>
          <a:xfrm>
            <a:off x="631065" y="2186523"/>
            <a:ext cx="3477296" cy="3234791"/>
          </a:xfrm>
          <a:prstGeom prst="rect">
            <a:avLst/>
          </a:prstGeom>
        </p:spPr>
      </p:pic>
      <p:pic>
        <p:nvPicPr>
          <p:cNvPr id="6" name="Рисунок 5"/>
          <p:cNvPicPr>
            <a:picLocks noChangeAspect="1"/>
          </p:cNvPicPr>
          <p:nvPr/>
        </p:nvPicPr>
        <p:blipFill>
          <a:blip r:embed="rId3"/>
          <a:stretch>
            <a:fillRect/>
          </a:stretch>
        </p:blipFill>
        <p:spPr>
          <a:xfrm>
            <a:off x="4538463" y="1849439"/>
            <a:ext cx="7219950" cy="3571875"/>
          </a:xfrm>
          <a:prstGeom prst="rect">
            <a:avLst/>
          </a:prstGeom>
        </p:spPr>
      </p:pic>
    </p:spTree>
    <p:extLst>
      <p:ext uri="{BB962C8B-B14F-4D97-AF65-F5344CB8AC3E}">
        <p14:creationId xmlns:p14="http://schemas.microsoft.com/office/powerpoint/2010/main" val="314684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535" y="219036"/>
            <a:ext cx="10463135" cy="1538883"/>
          </a:xfrm>
          <a:prstGeom prst="rect">
            <a:avLst/>
          </a:prstGeom>
          <a:noFill/>
        </p:spPr>
        <p:txBody>
          <a:bodyPr wrap="square" rtlCol="0">
            <a:spAutoFit/>
          </a:bodyPr>
          <a:lstStyle/>
          <a:p>
            <a:endParaRPr lang="kk-KZ" sz="2200" b="1" dirty="0" smtClean="0">
              <a:solidFill>
                <a:schemeClr val="accent1">
                  <a:lumMod val="75000"/>
                </a:schemeClr>
              </a:solidFill>
            </a:endParaRPr>
          </a:p>
          <a:p>
            <a:pPr marL="285750" indent="-285750">
              <a:buFont typeface="Wingdings" panose="05000000000000000000" pitchFamily="2" charset="2"/>
              <a:buChar char="Ø"/>
            </a:pPr>
            <a:r>
              <a:rPr lang="en-US" dirty="0" smtClean="0"/>
              <a:t>We can calculate the probability that at arbitrary time Roland </a:t>
            </a:r>
            <a:r>
              <a:rPr lang="en-US" dirty="0" smtClean="0"/>
              <a:t>reached the Tower and climbing based </a:t>
            </a:r>
            <a:r>
              <a:rPr lang="en-US" dirty="0" smtClean="0"/>
              <a:t>on the steady state </a:t>
            </a:r>
            <a:r>
              <a:rPr lang="en-US" dirty="0" smtClean="0"/>
              <a:t>probability.</a:t>
            </a:r>
            <a:endParaRPr lang="en-US" sz="2200" b="1" dirty="0" smtClean="0">
              <a:solidFill>
                <a:schemeClr val="accent1">
                  <a:lumMod val="75000"/>
                </a:schemeClr>
              </a:solidFill>
            </a:endParaRPr>
          </a:p>
          <a:p>
            <a:endParaRPr lang="en-US" dirty="0"/>
          </a:p>
          <a:p>
            <a:endParaRPr lang="ru-RU" dirty="0"/>
          </a:p>
        </p:txBody>
      </p:sp>
      <p:sp>
        <p:nvSpPr>
          <p:cNvPr id="6" name="TextBox 5"/>
          <p:cNvSpPr txBox="1"/>
          <p:nvPr/>
        </p:nvSpPr>
        <p:spPr>
          <a:xfrm>
            <a:off x="704534" y="4478256"/>
            <a:ext cx="1046313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probability that Roland </a:t>
            </a:r>
            <a:r>
              <a:rPr lang="en-US" dirty="0" smtClean="0"/>
              <a:t>reached the tower is 5,5%. The probability that Roland involved in gun battle is R1+R2 = 0.7 % . Most of Time Roland is in peaceful state.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It make sense if we will highlight that according to the novel Roland is </a:t>
            </a:r>
            <a:r>
              <a:rPr lang="en-US" dirty="0"/>
              <a:t>very old and presumed to be </a:t>
            </a:r>
            <a:r>
              <a:rPr lang="en-US" dirty="0" smtClean="0"/>
              <a:t>immortal. He </a:t>
            </a:r>
            <a:r>
              <a:rPr lang="en-US" dirty="0"/>
              <a:t>is approximately 336 or 337 years old at the end of his quest</a:t>
            </a:r>
            <a:endParaRPr lang="ru-RU" dirty="0"/>
          </a:p>
        </p:txBody>
      </p:sp>
      <p:pic>
        <p:nvPicPr>
          <p:cNvPr id="3" name="Рисунок 2"/>
          <p:cNvPicPr>
            <a:picLocks noChangeAspect="1"/>
          </p:cNvPicPr>
          <p:nvPr/>
        </p:nvPicPr>
        <p:blipFill>
          <a:blip r:embed="rId2"/>
          <a:stretch>
            <a:fillRect/>
          </a:stretch>
        </p:blipFill>
        <p:spPr>
          <a:xfrm>
            <a:off x="3681592" y="1352939"/>
            <a:ext cx="3191882" cy="2997395"/>
          </a:xfrm>
          <a:prstGeom prst="rect">
            <a:avLst/>
          </a:prstGeom>
        </p:spPr>
      </p:pic>
    </p:spTree>
    <p:extLst>
      <p:ext uri="{BB962C8B-B14F-4D97-AF65-F5344CB8AC3E}">
        <p14:creationId xmlns:p14="http://schemas.microsoft.com/office/powerpoint/2010/main" val="682104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808558" y="1780108"/>
            <a:ext cx="2494200" cy="2539756"/>
          </a:xfrm>
          <a:prstGeom prst="rect">
            <a:avLst/>
          </a:prstGeom>
        </p:spPr>
      </p:pic>
      <p:pic>
        <p:nvPicPr>
          <p:cNvPr id="3" name="Рисунок 2"/>
          <p:cNvPicPr>
            <a:picLocks noChangeAspect="1"/>
          </p:cNvPicPr>
          <p:nvPr/>
        </p:nvPicPr>
        <p:blipFill>
          <a:blip r:embed="rId3"/>
          <a:stretch>
            <a:fillRect/>
          </a:stretch>
        </p:blipFill>
        <p:spPr>
          <a:xfrm>
            <a:off x="3928423" y="1483123"/>
            <a:ext cx="8020050" cy="3133725"/>
          </a:xfrm>
          <a:prstGeom prst="rect">
            <a:avLst/>
          </a:prstGeom>
        </p:spPr>
      </p:pic>
      <p:sp>
        <p:nvSpPr>
          <p:cNvPr id="4" name="TextBox 3"/>
          <p:cNvSpPr txBox="1"/>
          <p:nvPr/>
        </p:nvSpPr>
        <p:spPr>
          <a:xfrm>
            <a:off x="808558" y="518224"/>
            <a:ext cx="8592802" cy="1261884"/>
          </a:xfrm>
          <a:prstGeom prst="rect">
            <a:avLst/>
          </a:prstGeom>
          <a:noFill/>
        </p:spPr>
        <p:txBody>
          <a:bodyPr wrap="none" rtlCol="0">
            <a:spAutoFit/>
          </a:bodyPr>
          <a:lstStyle/>
          <a:p>
            <a:r>
              <a:rPr lang="en-US" sz="2200" b="1" dirty="0">
                <a:solidFill>
                  <a:schemeClr val="accent1">
                    <a:lumMod val="75000"/>
                  </a:schemeClr>
                </a:solidFill>
              </a:rPr>
              <a:t>Rate-based measure throughput</a:t>
            </a:r>
          </a:p>
          <a:p>
            <a:endParaRPr lang="en-US" dirty="0"/>
          </a:p>
          <a:p>
            <a:r>
              <a:rPr lang="en-US" b="1" dirty="0"/>
              <a:t>Throughput</a:t>
            </a:r>
            <a:r>
              <a:rPr lang="en-US" dirty="0"/>
              <a:t> - the probability of being in one of the states from which the event can occur.</a:t>
            </a:r>
          </a:p>
          <a:p>
            <a:endParaRPr lang="ru-RU" dirty="0"/>
          </a:p>
        </p:txBody>
      </p:sp>
    </p:spTree>
    <p:extLst>
      <p:ext uri="{BB962C8B-B14F-4D97-AF65-F5344CB8AC3E}">
        <p14:creationId xmlns:p14="http://schemas.microsoft.com/office/powerpoint/2010/main" val="194434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02" y="3400023"/>
            <a:ext cx="4008495" cy="2912840"/>
          </a:xfrm>
          <a:prstGeom prst="rect">
            <a:avLst/>
          </a:prstGeom>
        </p:spPr>
      </p:pic>
      <p:sp>
        <p:nvSpPr>
          <p:cNvPr id="2" name="TextBox 1"/>
          <p:cNvSpPr txBox="1"/>
          <p:nvPr/>
        </p:nvSpPr>
        <p:spPr>
          <a:xfrm>
            <a:off x="458877" y="500673"/>
            <a:ext cx="10463135" cy="6370975"/>
          </a:xfrm>
          <a:prstGeom prst="rect">
            <a:avLst/>
          </a:prstGeom>
          <a:noFill/>
        </p:spPr>
        <p:txBody>
          <a:bodyPr wrap="square" rtlCol="0">
            <a:spAutoFit/>
          </a:bodyPr>
          <a:lstStyle/>
          <a:p>
            <a:r>
              <a:rPr lang="en-US" sz="2200" b="1" dirty="0" smtClean="0">
                <a:solidFill>
                  <a:schemeClr val="accent1">
                    <a:lumMod val="75000"/>
                  </a:schemeClr>
                </a:solidFill>
              </a:rPr>
              <a:t>Case </a:t>
            </a:r>
            <a:r>
              <a:rPr lang="en-US" sz="2200" b="1" dirty="0" smtClean="0">
                <a:solidFill>
                  <a:schemeClr val="accent1">
                    <a:lumMod val="75000"/>
                  </a:schemeClr>
                </a:solidFill>
              </a:rPr>
              <a:t>3. </a:t>
            </a:r>
            <a:r>
              <a:rPr lang="en-US" sz="2200" b="1" dirty="0">
                <a:solidFill>
                  <a:schemeClr val="accent1">
                    <a:lumMod val="75000"/>
                  </a:schemeClr>
                </a:solidFill>
              </a:rPr>
              <a:t>Roland makes a </a:t>
            </a:r>
            <a:r>
              <a:rPr lang="en-US" sz="2200" b="1" dirty="0" smtClean="0">
                <a:solidFill>
                  <a:schemeClr val="accent1">
                    <a:lumMod val="75000"/>
                  </a:schemeClr>
                </a:solidFill>
              </a:rPr>
              <a:t>friend. </a:t>
            </a:r>
            <a:r>
              <a:rPr lang="en-US" sz="2200" b="1" dirty="0">
                <a:solidFill>
                  <a:schemeClr val="accent1">
                    <a:lumMod val="75000"/>
                  </a:schemeClr>
                </a:solidFill>
              </a:rPr>
              <a:t>Synchronizing</a:t>
            </a:r>
            <a:endParaRPr lang="en-US" sz="2200" b="1" dirty="0" smtClean="0">
              <a:solidFill>
                <a:schemeClr val="accent1">
                  <a:lumMod val="75000"/>
                </a:schemeClr>
              </a:solidFill>
            </a:endParaRPr>
          </a:p>
          <a:p>
            <a:endParaRPr lang="en-US" sz="2400" b="1" dirty="0">
              <a:solidFill>
                <a:schemeClr val="accent1">
                  <a:lumMod val="75000"/>
                </a:schemeClr>
              </a:solidFill>
            </a:endParaRP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In </a:t>
            </a:r>
            <a:r>
              <a:rPr lang="en-US" sz="2000" dirty="0"/>
              <a:t>this scenario cooperation is used to </a:t>
            </a:r>
            <a:r>
              <a:rPr lang="en-US" sz="2000" dirty="0" smtClean="0"/>
              <a:t>synchronize </a:t>
            </a:r>
            <a:r>
              <a:rPr lang="en-US" sz="2000" dirty="0"/>
              <a:t>between components of the model such that they observe events which they neither directly cause nor are directly affected by. Whenever either Roland or the accomplice kills the enemy </a:t>
            </a:r>
            <a:r>
              <a:rPr lang="en-US" sz="2000" dirty="0" smtClean="0"/>
              <a:t>they stop </a:t>
            </a:r>
            <a:r>
              <a:rPr lang="en-US" sz="2000" dirty="0"/>
              <a:t>firing at a dead </a:t>
            </a:r>
            <a:r>
              <a:rPr lang="en-US" sz="2000" dirty="0" smtClean="0"/>
              <a:t>opponent.</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a:t>However we do not want to leave Roland vulnerable when there is no accomplice present </a:t>
            </a:r>
            <a:r>
              <a:rPr lang="en-US" sz="2000" dirty="0" smtClean="0"/>
              <a:t>while Roland involved in battle, because </a:t>
            </a:r>
            <a:r>
              <a:rPr lang="en-US" sz="2000" dirty="0"/>
              <a:t>some of his actions become blocked. To prevent this we introduce a dummy component representing the </a:t>
            </a:r>
            <a:r>
              <a:rPr lang="en-US" sz="2000" b="1" dirty="0"/>
              <a:t>absence</a:t>
            </a:r>
            <a:r>
              <a:rPr lang="en-US" sz="2000" dirty="0"/>
              <a:t> of an accomplice. In this state the accomplice component will passively participate in any attack which Roland </a:t>
            </a:r>
            <a:r>
              <a:rPr lang="en-US" sz="2000" dirty="0" smtClean="0"/>
              <a:t>makes</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Enemy can hit the Accomplice.</a:t>
            </a:r>
          </a:p>
          <a:p>
            <a:pPr marL="285750" indent="-285750">
              <a:buFont typeface="Wingdings" panose="05000000000000000000" pitchFamily="2" charset="2"/>
              <a:buChar char="Ø"/>
            </a:pPr>
            <a:endParaRPr lang="en-US" sz="2000" b="1" dirty="0">
              <a:solidFill>
                <a:schemeClr val="accent1">
                  <a:lumMod val="75000"/>
                </a:schemeClr>
              </a:solidFill>
            </a:endParaRPr>
          </a:p>
          <a:p>
            <a:pPr marL="285750" indent="-285750">
              <a:buFont typeface="Wingdings" panose="05000000000000000000" pitchFamily="2" charset="2"/>
              <a:buChar char="Ø"/>
            </a:pPr>
            <a:r>
              <a:rPr lang="en-US" sz="2000" dirty="0" smtClean="0"/>
              <a:t>After any battle his accomplice will leave him and Roland will continue his journey alone.</a:t>
            </a:r>
            <a:endParaRPr lang="en-US" sz="2000" dirty="0" smtClean="0"/>
          </a:p>
          <a:p>
            <a:endParaRPr lang="en-US" sz="2200" b="1" dirty="0" smtClean="0">
              <a:solidFill>
                <a:schemeClr val="accent1">
                  <a:lumMod val="75000"/>
                </a:schemeClr>
              </a:solidFill>
            </a:endParaRPr>
          </a:p>
          <a:p>
            <a:endParaRPr lang="en-US" sz="2200" dirty="0" smtClean="0"/>
          </a:p>
          <a:p>
            <a:endParaRPr lang="en-US" sz="2200" b="1" dirty="0" smtClean="0">
              <a:solidFill>
                <a:schemeClr val="accent1">
                  <a:lumMod val="75000"/>
                </a:schemeClr>
              </a:solidFill>
            </a:endParaRPr>
          </a:p>
          <a:p>
            <a:endParaRPr lang="en-US" dirty="0"/>
          </a:p>
          <a:p>
            <a:endParaRPr lang="ru-RU" dirty="0"/>
          </a:p>
        </p:txBody>
      </p:sp>
      <p:sp>
        <p:nvSpPr>
          <p:cNvPr id="6" name="TextBox 5"/>
          <p:cNvSpPr txBox="1"/>
          <p:nvPr/>
        </p:nvSpPr>
        <p:spPr>
          <a:xfrm>
            <a:off x="704536" y="5111646"/>
            <a:ext cx="184731" cy="369332"/>
          </a:xfrm>
          <a:prstGeom prst="rect">
            <a:avLst/>
          </a:prstGeom>
          <a:noFill/>
        </p:spPr>
        <p:txBody>
          <a:bodyPr wrap="none" rtlCol="0">
            <a:spAutoFit/>
          </a:bodyPr>
          <a:lstStyle/>
          <a:p>
            <a:endParaRPr lang="ru-RU" dirty="0"/>
          </a:p>
        </p:txBody>
      </p:sp>
    </p:spTree>
    <p:extLst>
      <p:ext uri="{BB962C8B-B14F-4D97-AF65-F5344CB8AC3E}">
        <p14:creationId xmlns:p14="http://schemas.microsoft.com/office/powerpoint/2010/main" val="1554959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3155" y="321971"/>
            <a:ext cx="4897174" cy="707886"/>
          </a:xfrm>
          <a:prstGeom prst="rect">
            <a:avLst/>
          </a:prstGeom>
          <a:noFill/>
        </p:spPr>
        <p:txBody>
          <a:bodyPr wrap="none" rtlCol="0">
            <a:spAutoFit/>
          </a:bodyPr>
          <a:lstStyle/>
          <a:p>
            <a:r>
              <a:rPr lang="en-US" sz="2200" b="1" dirty="0">
                <a:solidFill>
                  <a:schemeClr val="accent1">
                    <a:lumMod val="75000"/>
                  </a:schemeClr>
                </a:solidFill>
              </a:rPr>
              <a:t>Case 5. </a:t>
            </a:r>
            <a:r>
              <a:rPr lang="en-US" sz="2200" b="1" dirty="0">
                <a:solidFill>
                  <a:schemeClr val="accent1">
                    <a:lumMod val="75000"/>
                  </a:schemeClr>
                </a:solidFill>
              </a:rPr>
              <a:t>Roland synchronize with a friend</a:t>
            </a:r>
            <a:endParaRPr lang="en-US" sz="2200" b="1" dirty="0">
              <a:solidFill>
                <a:schemeClr val="accent1">
                  <a:lumMod val="75000"/>
                </a:schemeClr>
              </a:solidFill>
            </a:endParaRPr>
          </a:p>
          <a:p>
            <a:endParaRPr lang="ru-RU" dirty="0"/>
          </a:p>
        </p:txBody>
      </p:sp>
      <p:sp>
        <p:nvSpPr>
          <p:cNvPr id="2" name="TextBox 1"/>
          <p:cNvSpPr txBox="1"/>
          <p:nvPr/>
        </p:nvSpPr>
        <p:spPr>
          <a:xfrm>
            <a:off x="713155" y="5226701"/>
            <a:ext cx="11122529" cy="923330"/>
          </a:xfrm>
          <a:prstGeom prst="rect">
            <a:avLst/>
          </a:prstGeom>
          <a:noFill/>
        </p:spPr>
        <p:txBody>
          <a:bodyPr wrap="square" rtlCol="0">
            <a:spAutoFit/>
          </a:bodyPr>
          <a:lstStyle/>
          <a:p>
            <a:endParaRPr lang="en-US" dirty="0" smtClean="0"/>
          </a:p>
          <a:p>
            <a:r>
              <a:rPr lang="en-US" dirty="0" smtClean="0"/>
              <a:t>Our </a:t>
            </a:r>
            <a:r>
              <a:rPr lang="en-US" dirty="0" smtClean="0"/>
              <a:t>system </a:t>
            </a:r>
            <a:r>
              <a:rPr lang="en-US" dirty="0"/>
              <a:t>have a </a:t>
            </a:r>
            <a:r>
              <a:rPr lang="en-US" b="1" dirty="0" smtClean="0"/>
              <a:t>multi-way </a:t>
            </a:r>
            <a:r>
              <a:rPr lang="en-US" b="1" dirty="0"/>
              <a:t>synchronization </a:t>
            </a:r>
            <a:r>
              <a:rPr lang="en-US" dirty="0" smtClean="0"/>
              <a:t>between </a:t>
            </a:r>
            <a:r>
              <a:rPr lang="en-US" dirty="0" err="1" smtClean="0"/>
              <a:t>Ridle</a:t>
            </a:r>
            <a:r>
              <a:rPr lang="en-US" dirty="0"/>
              <a:t> </a:t>
            </a:r>
            <a:r>
              <a:rPr lang="en-US" dirty="0" smtClean="0"/>
              <a:t>and  </a:t>
            </a:r>
            <a:r>
              <a:rPr lang="en-US" dirty="0" err="1" smtClean="0"/>
              <a:t>Acmplabs</a:t>
            </a:r>
            <a:r>
              <a:rPr lang="en-US" dirty="0" smtClean="0"/>
              <a:t> </a:t>
            </a:r>
            <a:r>
              <a:rPr lang="en-US" dirty="0"/>
              <a:t>on the activity of types </a:t>
            </a:r>
            <a:r>
              <a:rPr lang="en-US" b="1" i="1" dirty="0">
                <a:solidFill>
                  <a:schemeClr val="accent1">
                    <a:lumMod val="75000"/>
                  </a:schemeClr>
                </a:solidFill>
              </a:rPr>
              <a:t>attack, hit, </a:t>
            </a:r>
            <a:r>
              <a:rPr lang="en-US" b="1" i="1" dirty="0" err="1">
                <a:solidFill>
                  <a:schemeClr val="accent1">
                    <a:lumMod val="75000"/>
                  </a:schemeClr>
                </a:solidFill>
              </a:rPr>
              <a:t>ahit</a:t>
            </a:r>
            <a:r>
              <a:rPr lang="en-US" b="1" i="1" dirty="0" smtClean="0">
                <a:solidFill>
                  <a:schemeClr val="accent1">
                    <a:lumMod val="75000"/>
                  </a:schemeClr>
                </a:solidFill>
              </a:rPr>
              <a:t>, befriend </a:t>
            </a:r>
            <a:r>
              <a:rPr lang="en-US" dirty="0" smtClean="0"/>
              <a:t>and with </a:t>
            </a:r>
            <a:r>
              <a:rPr lang="en-US" dirty="0" err="1" smtClean="0"/>
              <a:t>Eidle</a:t>
            </a:r>
            <a:r>
              <a:rPr lang="en-US" dirty="0" smtClean="0"/>
              <a:t> on the </a:t>
            </a:r>
            <a:r>
              <a:rPr lang="en-US" dirty="0"/>
              <a:t>activity of </a:t>
            </a:r>
            <a:r>
              <a:rPr lang="en-US" dirty="0" smtClean="0"/>
              <a:t>types </a:t>
            </a:r>
            <a:r>
              <a:rPr lang="en-US" b="1" i="1" dirty="0" smtClean="0">
                <a:solidFill>
                  <a:schemeClr val="accent1">
                    <a:lumMod val="75000"/>
                  </a:schemeClr>
                </a:solidFill>
              </a:rPr>
              <a:t>attack, hit, </a:t>
            </a:r>
            <a:r>
              <a:rPr lang="en-US" b="1" i="1" dirty="0" err="1" smtClean="0">
                <a:solidFill>
                  <a:schemeClr val="accent1">
                    <a:lumMod val="75000"/>
                  </a:schemeClr>
                </a:solidFill>
              </a:rPr>
              <a:t>ahit</a:t>
            </a:r>
            <a:r>
              <a:rPr lang="en-US" b="1" i="1" dirty="0" smtClean="0">
                <a:solidFill>
                  <a:schemeClr val="accent1">
                    <a:lumMod val="75000"/>
                  </a:schemeClr>
                </a:solidFill>
              </a:rPr>
              <a:t>, </a:t>
            </a:r>
            <a:r>
              <a:rPr lang="en-US" b="1" i="1" dirty="0" err="1" smtClean="0">
                <a:solidFill>
                  <a:schemeClr val="accent1">
                    <a:lumMod val="75000"/>
                  </a:schemeClr>
                </a:solidFill>
              </a:rPr>
              <a:t>ehit</a:t>
            </a:r>
            <a:r>
              <a:rPr lang="en-US" dirty="0" smtClean="0"/>
              <a:t>.</a:t>
            </a:r>
            <a:endParaRPr lang="ru-RU" dirty="0"/>
          </a:p>
        </p:txBody>
      </p:sp>
      <p:pic>
        <p:nvPicPr>
          <p:cNvPr id="6" name="Рисунок 5"/>
          <p:cNvPicPr>
            <a:picLocks noChangeAspect="1"/>
          </p:cNvPicPr>
          <p:nvPr/>
        </p:nvPicPr>
        <p:blipFill>
          <a:blip r:embed="rId2"/>
          <a:stretch>
            <a:fillRect/>
          </a:stretch>
        </p:blipFill>
        <p:spPr>
          <a:xfrm>
            <a:off x="818866" y="880379"/>
            <a:ext cx="8534400" cy="4495800"/>
          </a:xfrm>
          <a:prstGeom prst="rect">
            <a:avLst/>
          </a:prstGeom>
        </p:spPr>
      </p:pic>
    </p:spTree>
    <p:extLst>
      <p:ext uri="{BB962C8B-B14F-4D97-AF65-F5344CB8AC3E}">
        <p14:creationId xmlns:p14="http://schemas.microsoft.com/office/powerpoint/2010/main" val="1420723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3155" y="321971"/>
            <a:ext cx="5243423" cy="738664"/>
          </a:xfrm>
          <a:prstGeom prst="rect">
            <a:avLst/>
          </a:prstGeom>
          <a:noFill/>
        </p:spPr>
        <p:txBody>
          <a:bodyPr wrap="none" rtlCol="0">
            <a:spAutoFit/>
          </a:bodyPr>
          <a:lstStyle/>
          <a:p>
            <a:r>
              <a:rPr lang="en-US" sz="2200" b="1" dirty="0">
                <a:solidFill>
                  <a:schemeClr val="accent1">
                    <a:lumMod val="75000"/>
                  </a:schemeClr>
                </a:solidFill>
              </a:rPr>
              <a:t>Case </a:t>
            </a:r>
            <a:r>
              <a:rPr lang="en-US" sz="2200" b="1" dirty="0" smtClean="0">
                <a:solidFill>
                  <a:schemeClr val="accent1">
                    <a:lumMod val="75000"/>
                  </a:schemeClr>
                </a:solidFill>
              </a:rPr>
              <a:t>3. </a:t>
            </a:r>
            <a:r>
              <a:rPr lang="en-US" sz="2400" b="1" dirty="0">
                <a:solidFill>
                  <a:schemeClr val="accent1">
                    <a:lumMod val="75000"/>
                  </a:schemeClr>
                </a:solidFill>
              </a:rPr>
              <a:t>Roland synchronize with a friend</a:t>
            </a:r>
            <a:endParaRPr lang="en-US" sz="2200" b="1" dirty="0">
              <a:solidFill>
                <a:schemeClr val="accent1">
                  <a:lumMod val="75000"/>
                </a:schemeClr>
              </a:solidFill>
            </a:endParaRPr>
          </a:p>
          <a:p>
            <a:endParaRPr lang="ru-RU" dirty="0"/>
          </a:p>
        </p:txBody>
      </p:sp>
      <p:pic>
        <p:nvPicPr>
          <p:cNvPr id="4" name="Рисунок 3"/>
          <p:cNvPicPr>
            <a:picLocks noChangeAspect="1"/>
          </p:cNvPicPr>
          <p:nvPr/>
        </p:nvPicPr>
        <p:blipFill>
          <a:blip r:embed="rId2"/>
          <a:stretch>
            <a:fillRect/>
          </a:stretch>
        </p:blipFill>
        <p:spPr>
          <a:xfrm>
            <a:off x="886975" y="1364132"/>
            <a:ext cx="9706695" cy="3917552"/>
          </a:xfrm>
          <a:prstGeom prst="rect">
            <a:avLst/>
          </a:prstGeom>
        </p:spPr>
      </p:pic>
      <p:sp>
        <p:nvSpPr>
          <p:cNvPr id="6" name="TextBox 5"/>
          <p:cNvSpPr txBox="1"/>
          <p:nvPr/>
        </p:nvSpPr>
        <p:spPr>
          <a:xfrm>
            <a:off x="4572000" y="5636525"/>
            <a:ext cx="1994007" cy="369332"/>
          </a:xfrm>
          <a:prstGeom prst="rect">
            <a:avLst/>
          </a:prstGeom>
          <a:noFill/>
        </p:spPr>
        <p:txBody>
          <a:bodyPr wrap="none" rtlCol="0">
            <a:spAutoFit/>
          </a:bodyPr>
          <a:lstStyle/>
          <a:p>
            <a:r>
              <a:rPr lang="en-US" dirty="0" smtClean="0"/>
              <a:t>Component Roland</a:t>
            </a:r>
            <a:endParaRPr lang="ru-RU" dirty="0"/>
          </a:p>
        </p:txBody>
      </p:sp>
    </p:spTree>
    <p:extLst>
      <p:ext uri="{BB962C8B-B14F-4D97-AF65-F5344CB8AC3E}">
        <p14:creationId xmlns:p14="http://schemas.microsoft.com/office/powerpoint/2010/main" val="106945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3155" y="321971"/>
            <a:ext cx="4897174" cy="707886"/>
          </a:xfrm>
          <a:prstGeom prst="rect">
            <a:avLst/>
          </a:prstGeom>
          <a:noFill/>
        </p:spPr>
        <p:txBody>
          <a:bodyPr wrap="none" rtlCol="0">
            <a:spAutoFit/>
          </a:bodyPr>
          <a:lstStyle/>
          <a:p>
            <a:r>
              <a:rPr lang="en-US" sz="2200" b="1" dirty="0">
                <a:solidFill>
                  <a:schemeClr val="accent1">
                    <a:lumMod val="75000"/>
                  </a:schemeClr>
                </a:solidFill>
              </a:rPr>
              <a:t>Case 3. Roland synchronize with a friend</a:t>
            </a:r>
          </a:p>
          <a:p>
            <a:endParaRPr lang="ru-RU" dirty="0"/>
          </a:p>
        </p:txBody>
      </p:sp>
      <p:pic>
        <p:nvPicPr>
          <p:cNvPr id="2" name="Рисунок 1"/>
          <p:cNvPicPr>
            <a:picLocks noChangeAspect="1"/>
          </p:cNvPicPr>
          <p:nvPr/>
        </p:nvPicPr>
        <p:blipFill>
          <a:blip r:embed="rId2"/>
          <a:stretch>
            <a:fillRect/>
          </a:stretch>
        </p:blipFill>
        <p:spPr>
          <a:xfrm>
            <a:off x="1136235" y="1285225"/>
            <a:ext cx="10041281" cy="4101047"/>
          </a:xfrm>
          <a:prstGeom prst="rect">
            <a:avLst/>
          </a:prstGeom>
        </p:spPr>
      </p:pic>
      <p:sp>
        <p:nvSpPr>
          <p:cNvPr id="5" name="TextBox 4"/>
          <p:cNvSpPr txBox="1"/>
          <p:nvPr/>
        </p:nvSpPr>
        <p:spPr>
          <a:xfrm>
            <a:off x="4558352" y="5677469"/>
            <a:ext cx="2418419" cy="369332"/>
          </a:xfrm>
          <a:prstGeom prst="rect">
            <a:avLst/>
          </a:prstGeom>
          <a:noFill/>
        </p:spPr>
        <p:txBody>
          <a:bodyPr wrap="none" rtlCol="0">
            <a:spAutoFit/>
          </a:bodyPr>
          <a:lstStyle/>
          <a:p>
            <a:r>
              <a:rPr lang="en-US" dirty="0" smtClean="0"/>
              <a:t>Component Accomplice</a:t>
            </a:r>
            <a:endParaRPr lang="ru-RU" dirty="0"/>
          </a:p>
        </p:txBody>
      </p:sp>
    </p:spTree>
    <p:extLst>
      <p:ext uri="{BB962C8B-B14F-4D97-AF65-F5344CB8AC3E}">
        <p14:creationId xmlns:p14="http://schemas.microsoft.com/office/powerpoint/2010/main" val="3845078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0761" y="158651"/>
            <a:ext cx="11487953" cy="2123658"/>
          </a:xfrm>
          <a:prstGeom prst="rect">
            <a:avLst/>
          </a:prstGeom>
          <a:noFill/>
        </p:spPr>
        <p:txBody>
          <a:bodyPr wrap="square" rtlCol="0">
            <a:spAutoFit/>
          </a:bodyPr>
          <a:lstStyle/>
          <a:p>
            <a:r>
              <a:rPr lang="en-US" sz="2000" b="1" dirty="0">
                <a:solidFill>
                  <a:schemeClr val="accent1">
                    <a:lumMod val="75000"/>
                  </a:schemeClr>
                </a:solidFill>
              </a:rPr>
              <a:t>Case 3. Roland synchronize with a friend</a:t>
            </a:r>
          </a:p>
          <a:p>
            <a:endParaRPr lang="en-US" dirty="0" smtClean="0">
              <a:solidFill>
                <a:schemeClr val="accent1">
                  <a:lumMod val="75000"/>
                </a:schemeClr>
              </a:solidFill>
            </a:endParaRPr>
          </a:p>
          <a:p>
            <a:r>
              <a:rPr lang="en-US" dirty="0" smtClean="0"/>
              <a:t>As before we can determine the </a:t>
            </a:r>
            <a:r>
              <a:rPr lang="en-US" dirty="0"/>
              <a:t>probability that Roland is involved in a gun </a:t>
            </a:r>
            <a:r>
              <a:rPr lang="en-US" dirty="0" smtClean="0"/>
              <a:t>battle </a:t>
            </a:r>
            <a:r>
              <a:rPr lang="en-US" dirty="0"/>
              <a:t>and has an </a:t>
            </a:r>
            <a:r>
              <a:rPr lang="en-US" dirty="0" smtClean="0"/>
              <a:t>accomplice </a:t>
            </a:r>
            <a:r>
              <a:rPr lang="en-US" dirty="0"/>
              <a:t>at an arbitrary </a:t>
            </a:r>
            <a:r>
              <a:rPr lang="en-US" dirty="0" smtClean="0"/>
              <a:t>time. Since </a:t>
            </a:r>
            <a:r>
              <a:rPr lang="en-US" dirty="0"/>
              <a:t>Roland cannot perform a befriending action while currently involved in a battle, the </a:t>
            </a:r>
            <a:r>
              <a:rPr lang="en-US" dirty="0" smtClean="0"/>
              <a:t>probability </a:t>
            </a:r>
            <a:r>
              <a:rPr lang="en-US" dirty="0"/>
              <a:t>that Roland is in such a battle clearly affects the probability that he is alone in his </a:t>
            </a:r>
            <a:r>
              <a:rPr lang="en-US" dirty="0" smtClean="0"/>
              <a:t>quest. For </a:t>
            </a:r>
            <a:r>
              <a:rPr lang="en-US" dirty="0"/>
              <a:t>example, if Roland’s success rate is reduced, gun battles will take longer to resolve and Roland will be involved in a gun battle more often. Consequently he will befriend fewer accomplices.</a:t>
            </a:r>
            <a:endParaRPr lang="ru-RU" dirty="0"/>
          </a:p>
        </p:txBody>
      </p:sp>
      <p:sp>
        <p:nvSpPr>
          <p:cNvPr id="5" name="TextBox 4"/>
          <p:cNvSpPr txBox="1"/>
          <p:nvPr/>
        </p:nvSpPr>
        <p:spPr>
          <a:xfrm>
            <a:off x="1056068" y="5795493"/>
            <a:ext cx="2558714" cy="369332"/>
          </a:xfrm>
          <a:prstGeom prst="rect">
            <a:avLst/>
          </a:prstGeom>
          <a:noFill/>
        </p:spPr>
        <p:txBody>
          <a:bodyPr wrap="none" rtlCol="0">
            <a:spAutoFit/>
          </a:bodyPr>
          <a:lstStyle/>
          <a:p>
            <a:r>
              <a:rPr lang="en-US" dirty="0" smtClean="0"/>
              <a:t>When </a:t>
            </a:r>
            <a:r>
              <a:rPr lang="en-US" dirty="0" err="1" smtClean="0"/>
              <a:t>phit_success</a:t>
            </a:r>
            <a:r>
              <a:rPr lang="en-US" dirty="0" smtClean="0"/>
              <a:t> = 0.8 </a:t>
            </a:r>
            <a:endParaRPr lang="ru-RU" dirty="0"/>
          </a:p>
        </p:txBody>
      </p:sp>
      <p:sp>
        <p:nvSpPr>
          <p:cNvPr id="7" name="TextBox 6"/>
          <p:cNvSpPr txBox="1"/>
          <p:nvPr/>
        </p:nvSpPr>
        <p:spPr>
          <a:xfrm>
            <a:off x="6825803" y="5795493"/>
            <a:ext cx="2505814" cy="369332"/>
          </a:xfrm>
          <a:prstGeom prst="rect">
            <a:avLst/>
          </a:prstGeom>
          <a:noFill/>
        </p:spPr>
        <p:txBody>
          <a:bodyPr wrap="square" rtlCol="0">
            <a:spAutoFit/>
          </a:bodyPr>
          <a:lstStyle/>
          <a:p>
            <a:r>
              <a:rPr lang="en-US" dirty="0" smtClean="0"/>
              <a:t>When </a:t>
            </a:r>
            <a:r>
              <a:rPr lang="en-US" dirty="0" err="1" smtClean="0"/>
              <a:t>phit_success</a:t>
            </a:r>
            <a:r>
              <a:rPr lang="en-US" dirty="0" smtClean="0"/>
              <a:t> = 0.1</a:t>
            </a:r>
            <a:endParaRPr lang="ru-RU" dirty="0"/>
          </a:p>
        </p:txBody>
      </p:sp>
      <p:pic>
        <p:nvPicPr>
          <p:cNvPr id="9" name="Рисунок 8"/>
          <p:cNvPicPr>
            <a:picLocks noChangeAspect="1"/>
          </p:cNvPicPr>
          <p:nvPr/>
        </p:nvPicPr>
        <p:blipFill>
          <a:blip r:embed="rId2"/>
          <a:stretch>
            <a:fillRect/>
          </a:stretch>
        </p:blipFill>
        <p:spPr>
          <a:xfrm>
            <a:off x="1056068" y="2389975"/>
            <a:ext cx="2647950" cy="3267075"/>
          </a:xfrm>
          <a:prstGeom prst="rect">
            <a:avLst/>
          </a:prstGeom>
        </p:spPr>
      </p:pic>
      <p:pic>
        <p:nvPicPr>
          <p:cNvPr id="10" name="Рисунок 9"/>
          <p:cNvPicPr>
            <a:picLocks noChangeAspect="1"/>
          </p:cNvPicPr>
          <p:nvPr/>
        </p:nvPicPr>
        <p:blipFill>
          <a:blip r:embed="rId3"/>
          <a:stretch>
            <a:fillRect/>
          </a:stretch>
        </p:blipFill>
        <p:spPr>
          <a:xfrm>
            <a:off x="6915039" y="2389975"/>
            <a:ext cx="2600325" cy="3438525"/>
          </a:xfrm>
          <a:prstGeom prst="rect">
            <a:avLst/>
          </a:prstGeom>
        </p:spPr>
      </p:pic>
    </p:spTree>
    <p:extLst>
      <p:ext uri="{BB962C8B-B14F-4D97-AF65-F5344CB8AC3E}">
        <p14:creationId xmlns:p14="http://schemas.microsoft.com/office/powerpoint/2010/main" val="2291752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457" y="141668"/>
            <a:ext cx="11487953" cy="1200329"/>
          </a:xfrm>
          <a:prstGeom prst="rect">
            <a:avLst/>
          </a:prstGeom>
          <a:noFill/>
        </p:spPr>
        <p:txBody>
          <a:bodyPr wrap="square" rtlCol="0">
            <a:spAutoFit/>
          </a:bodyPr>
          <a:lstStyle/>
          <a:p>
            <a:endParaRPr lang="en-US" dirty="0" smtClean="0">
              <a:solidFill>
                <a:schemeClr val="accent1">
                  <a:lumMod val="75000"/>
                </a:schemeClr>
              </a:solidFill>
            </a:endParaRPr>
          </a:p>
          <a:p>
            <a:r>
              <a:rPr lang="en-US" dirty="0" smtClean="0"/>
              <a:t>Once </a:t>
            </a:r>
            <a:r>
              <a:rPr lang="en-US" dirty="0"/>
              <a:t>a model is successfully parsed, Markovian analysis can begin via state space derivation of the underlying Markov </a:t>
            </a:r>
            <a:r>
              <a:rPr lang="en-US" dirty="0" smtClean="0"/>
              <a:t>chain. The </a:t>
            </a:r>
            <a:r>
              <a:rPr lang="en-US" b="1" dirty="0"/>
              <a:t>derivative set </a:t>
            </a:r>
            <a:r>
              <a:rPr lang="en-US" dirty="0"/>
              <a:t>of a component P is the set of all </a:t>
            </a:r>
            <a:r>
              <a:rPr lang="en-US" dirty="0" smtClean="0"/>
              <a:t>PEPA components </a:t>
            </a:r>
            <a:r>
              <a:rPr lang="en-US" dirty="0"/>
              <a:t>representing all the reachable states of the</a:t>
            </a:r>
          </a:p>
          <a:p>
            <a:r>
              <a:rPr lang="en-US" dirty="0"/>
              <a:t>system modeled by </a:t>
            </a:r>
            <a:r>
              <a:rPr lang="en-US" dirty="0" smtClean="0"/>
              <a:t>P. </a:t>
            </a:r>
            <a:endParaRPr lang="en-US" dirty="0" smtClean="0">
              <a:solidFill>
                <a:schemeClr val="accent1">
                  <a:lumMod val="75000"/>
                </a:schemeClr>
              </a:solidFill>
            </a:endParaRPr>
          </a:p>
        </p:txBody>
      </p:sp>
      <p:pic>
        <p:nvPicPr>
          <p:cNvPr id="6" name="Рисунок 5"/>
          <p:cNvPicPr>
            <a:picLocks noChangeAspect="1"/>
          </p:cNvPicPr>
          <p:nvPr/>
        </p:nvPicPr>
        <p:blipFill>
          <a:blip r:embed="rId2"/>
          <a:stretch>
            <a:fillRect/>
          </a:stretch>
        </p:blipFill>
        <p:spPr>
          <a:xfrm>
            <a:off x="660352" y="1441687"/>
            <a:ext cx="5657850" cy="4438650"/>
          </a:xfrm>
          <a:prstGeom prst="rect">
            <a:avLst/>
          </a:prstGeom>
        </p:spPr>
      </p:pic>
      <p:pic>
        <p:nvPicPr>
          <p:cNvPr id="7" name="Рисунок 6"/>
          <p:cNvPicPr>
            <a:picLocks noChangeAspect="1"/>
          </p:cNvPicPr>
          <p:nvPr/>
        </p:nvPicPr>
        <p:blipFill>
          <a:blip r:embed="rId3"/>
          <a:stretch>
            <a:fillRect/>
          </a:stretch>
        </p:blipFill>
        <p:spPr>
          <a:xfrm>
            <a:off x="6553200" y="2846624"/>
            <a:ext cx="5638800" cy="1628775"/>
          </a:xfrm>
          <a:prstGeom prst="rect">
            <a:avLst/>
          </a:prstGeom>
        </p:spPr>
      </p:pic>
    </p:spTree>
    <p:extLst>
      <p:ext uri="{BB962C8B-B14F-4D97-AF65-F5344CB8AC3E}">
        <p14:creationId xmlns:p14="http://schemas.microsoft.com/office/powerpoint/2010/main" val="3118225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0376" y="398289"/>
            <a:ext cx="10290218" cy="1046440"/>
          </a:xfrm>
          <a:prstGeom prst="rect">
            <a:avLst/>
          </a:prstGeom>
          <a:noFill/>
        </p:spPr>
        <p:txBody>
          <a:bodyPr wrap="square" rtlCol="0">
            <a:spAutoFit/>
          </a:bodyPr>
          <a:lstStyle/>
          <a:p>
            <a:r>
              <a:rPr lang="en-US" sz="2200" b="1" dirty="0">
                <a:solidFill>
                  <a:schemeClr val="accent1">
                    <a:lumMod val="75000"/>
                  </a:schemeClr>
                </a:solidFill>
              </a:rPr>
              <a:t>Constructing and Solving Markov Processes</a:t>
            </a:r>
          </a:p>
          <a:p>
            <a:endParaRPr lang="en-US" sz="2000" dirty="0" smtClean="0"/>
          </a:p>
          <a:p>
            <a:endParaRPr lang="ru-RU" dirty="0"/>
          </a:p>
        </p:txBody>
      </p:sp>
      <p:sp>
        <p:nvSpPr>
          <p:cNvPr id="2" name="TextBox 1"/>
          <p:cNvSpPr txBox="1"/>
          <p:nvPr/>
        </p:nvSpPr>
        <p:spPr>
          <a:xfrm>
            <a:off x="402958" y="1124602"/>
            <a:ext cx="11513712" cy="400110"/>
          </a:xfrm>
          <a:prstGeom prst="rect">
            <a:avLst/>
          </a:prstGeom>
          <a:noFill/>
        </p:spPr>
        <p:txBody>
          <a:bodyPr wrap="square" rtlCol="0">
            <a:spAutoFit/>
          </a:bodyPr>
          <a:lstStyle/>
          <a:p>
            <a:pPr lvl="1"/>
            <a:r>
              <a:rPr lang="en-US" sz="2000" dirty="0" smtClean="0"/>
              <a:t>We chose </a:t>
            </a:r>
            <a:r>
              <a:rPr lang="en-US" sz="2000" dirty="0" smtClean="0"/>
              <a:t>first example </a:t>
            </a:r>
            <a:r>
              <a:rPr lang="en-US" sz="2000" dirty="0" smtClean="0"/>
              <a:t>Roland </a:t>
            </a:r>
            <a:r>
              <a:rPr lang="en-US" sz="2000" dirty="0" smtClean="0"/>
              <a:t>meets an Enemy to model </a:t>
            </a:r>
            <a:r>
              <a:rPr lang="en-US" sz="2000" dirty="0" smtClean="0"/>
              <a:t>and calculate the quantitative measures. </a:t>
            </a:r>
            <a:endParaRPr lang="en-US" sz="2000" dirty="0"/>
          </a:p>
        </p:txBody>
      </p:sp>
      <p:pic>
        <p:nvPicPr>
          <p:cNvPr id="15" name="Рисунок 14"/>
          <p:cNvPicPr>
            <a:picLocks noChangeAspect="1"/>
          </p:cNvPicPr>
          <p:nvPr/>
        </p:nvPicPr>
        <p:blipFill>
          <a:blip r:embed="rId2"/>
          <a:stretch>
            <a:fillRect/>
          </a:stretch>
        </p:blipFill>
        <p:spPr>
          <a:xfrm>
            <a:off x="951593" y="1923479"/>
            <a:ext cx="5073892" cy="3490320"/>
          </a:xfrm>
          <a:prstGeom prst="rect">
            <a:avLst/>
          </a:prstGeom>
        </p:spPr>
      </p:pic>
      <p:pic>
        <p:nvPicPr>
          <p:cNvPr id="16" name="Рисунок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94311" y="3808625"/>
            <a:ext cx="4176948" cy="2339091"/>
          </a:xfrm>
          <a:prstGeom prst="rect">
            <a:avLst/>
          </a:prstGeom>
          <a:noFill/>
        </p:spPr>
      </p:pic>
    </p:spTree>
    <p:extLst>
      <p:ext uri="{BB962C8B-B14F-4D97-AF65-F5344CB8AC3E}">
        <p14:creationId xmlns:p14="http://schemas.microsoft.com/office/powerpoint/2010/main" val="3026295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003" y="3956100"/>
            <a:ext cx="4442861" cy="2221431"/>
          </a:xfrm>
          <a:prstGeom prst="rect">
            <a:avLst/>
          </a:prstGeom>
        </p:spPr>
      </p:pic>
      <p:sp>
        <p:nvSpPr>
          <p:cNvPr id="2" name="Заголовок 1"/>
          <p:cNvSpPr>
            <a:spLocks noGrp="1"/>
          </p:cNvSpPr>
          <p:nvPr>
            <p:ph type="title"/>
          </p:nvPr>
        </p:nvSpPr>
        <p:spPr>
          <a:xfrm>
            <a:off x="1148796" y="1011981"/>
            <a:ext cx="10058400" cy="1450757"/>
          </a:xfrm>
        </p:spPr>
        <p:txBody>
          <a:bodyPr/>
          <a:lstStyle/>
          <a:p>
            <a:r>
              <a:rPr lang="en-US" b="1" dirty="0" smtClean="0">
                <a:solidFill>
                  <a:schemeClr val="accent1">
                    <a:lumMod val="75000"/>
                  </a:schemeClr>
                </a:solidFill>
              </a:rPr>
              <a:t>ABOUT PROJECT</a:t>
            </a:r>
            <a:r>
              <a:rPr lang="en-US" dirty="0"/>
              <a:t/>
            </a:r>
            <a:br>
              <a:rPr lang="en-US" dirty="0"/>
            </a:br>
            <a:endParaRPr lang="ru-RU" dirty="0"/>
          </a:p>
        </p:txBody>
      </p:sp>
      <p:sp>
        <p:nvSpPr>
          <p:cNvPr id="3" name="Объект 2"/>
          <p:cNvSpPr>
            <a:spLocks noGrp="1"/>
          </p:cNvSpPr>
          <p:nvPr>
            <p:ph idx="1"/>
          </p:nvPr>
        </p:nvSpPr>
        <p:spPr>
          <a:xfrm>
            <a:off x="916784" y="1945765"/>
            <a:ext cx="10058400" cy="4231766"/>
          </a:xfrm>
        </p:spPr>
        <p:txBody>
          <a:bodyPr>
            <a:normAutofit/>
          </a:bodyPr>
          <a:lstStyle/>
          <a:p>
            <a:pPr>
              <a:buFont typeface="Wingdings" panose="05000000000000000000" pitchFamily="2" charset="2"/>
              <a:buChar char="Ø"/>
            </a:pPr>
            <a:r>
              <a:rPr lang="en-US" sz="2200" dirty="0" smtClean="0"/>
              <a:t> </a:t>
            </a:r>
            <a:r>
              <a:rPr lang="en-US" dirty="0" smtClean="0"/>
              <a:t>In this presentation we give a simple examples of applying stochastic modelling </a:t>
            </a:r>
            <a:r>
              <a:rPr lang="en-US" dirty="0" smtClean="0"/>
              <a:t>techniques </a:t>
            </a:r>
            <a:r>
              <a:rPr lang="en-US" dirty="0" smtClean="0"/>
              <a:t>to model, which is based around a character called Roland </a:t>
            </a:r>
            <a:r>
              <a:rPr lang="en-US" dirty="0" err="1" smtClean="0"/>
              <a:t>Deschain</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We </a:t>
            </a:r>
            <a:r>
              <a:rPr lang="en-US" dirty="0"/>
              <a:t>will consider the system in different scenarios, identify the components of interest and the activities which they undertake individually and in co-operation</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t>We will describe 3 cases: Roland </a:t>
            </a:r>
            <a:r>
              <a:rPr lang="en-US" dirty="0" smtClean="0"/>
              <a:t>meets an Enemy, Enemies fight</a:t>
            </a:r>
            <a:br>
              <a:rPr lang="en-US" dirty="0" smtClean="0"/>
            </a:br>
            <a:r>
              <a:rPr lang="en-US" dirty="0" smtClean="0"/>
              <a:t> back and Roland </a:t>
            </a:r>
            <a:r>
              <a:rPr lang="en-US" dirty="0"/>
              <a:t>synchronize with a friend. </a:t>
            </a:r>
          </a:p>
        </p:txBody>
      </p:sp>
    </p:spTree>
    <p:extLst>
      <p:ext uri="{BB962C8B-B14F-4D97-AF65-F5344CB8AC3E}">
        <p14:creationId xmlns:p14="http://schemas.microsoft.com/office/powerpoint/2010/main" val="1258857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9818597" y="3787436"/>
            <a:ext cx="973898" cy="408797"/>
          </a:xfrm>
          <a:prstGeom prst="rect">
            <a:avLst/>
          </a:prstGeom>
        </p:spPr>
      </p:pic>
      <p:sp>
        <p:nvSpPr>
          <p:cNvPr id="3" name="TextBox 2"/>
          <p:cNvSpPr txBox="1"/>
          <p:nvPr/>
        </p:nvSpPr>
        <p:spPr>
          <a:xfrm>
            <a:off x="540913" y="364713"/>
            <a:ext cx="11073477" cy="5201424"/>
          </a:xfrm>
          <a:prstGeom prst="rect">
            <a:avLst/>
          </a:prstGeom>
          <a:noFill/>
        </p:spPr>
        <p:txBody>
          <a:bodyPr wrap="square" rtlCol="0">
            <a:spAutoFit/>
          </a:bodyPr>
          <a:lstStyle/>
          <a:p>
            <a:r>
              <a:rPr lang="en-US" sz="2200" b="1" dirty="0">
                <a:solidFill>
                  <a:schemeClr val="accent1">
                    <a:lumMod val="75000"/>
                  </a:schemeClr>
                </a:solidFill>
              </a:rPr>
              <a:t>Generator </a:t>
            </a:r>
            <a:r>
              <a:rPr lang="en-US" sz="2200" b="1" dirty="0" smtClean="0">
                <a:solidFill>
                  <a:schemeClr val="accent1">
                    <a:lumMod val="75000"/>
                  </a:schemeClr>
                </a:solidFill>
              </a:rPr>
              <a:t>matrix</a:t>
            </a:r>
          </a:p>
          <a:p>
            <a:endParaRPr lang="en-US" sz="2200" b="1" dirty="0">
              <a:solidFill>
                <a:schemeClr val="accent1">
                  <a:lumMod val="75000"/>
                </a:schemeClr>
              </a:solidFill>
            </a:endParaRPr>
          </a:p>
          <a:p>
            <a:r>
              <a:rPr lang="en-US" dirty="0"/>
              <a:t>For every time-homogeneous, </a:t>
            </a:r>
            <a:r>
              <a:rPr lang="en-US" dirty="0" smtClean="0"/>
              <a:t>finite</a:t>
            </a:r>
            <a:r>
              <a:rPr lang="en-US" dirty="0"/>
              <a:t>, irreducible </a:t>
            </a:r>
            <a:r>
              <a:rPr lang="en-US" dirty="0" smtClean="0"/>
              <a:t>Markov process </a:t>
            </a:r>
            <a:r>
              <a:rPr lang="en-US" dirty="0"/>
              <a:t>with state space S, there exists a steady state</a:t>
            </a:r>
          </a:p>
          <a:p>
            <a:r>
              <a:rPr lang="en-US" dirty="0"/>
              <a:t>probability </a:t>
            </a:r>
            <a:r>
              <a:rPr lang="en-US" dirty="0" smtClean="0"/>
              <a:t>distribution </a:t>
            </a:r>
            <a:r>
              <a:rPr lang="el-GR" dirty="0" smtClean="0"/>
              <a:t>π</a:t>
            </a:r>
            <a:r>
              <a:rPr lang="en-US" sz="1200" dirty="0" smtClean="0"/>
              <a:t>k</a:t>
            </a:r>
            <a:r>
              <a:rPr lang="el-GR" dirty="0" smtClean="0"/>
              <a:t> </a:t>
            </a:r>
            <a:r>
              <a:rPr lang="en-US" dirty="0" smtClean="0"/>
              <a:t>that </a:t>
            </a:r>
            <a:r>
              <a:rPr lang="en-US" dirty="0"/>
              <a:t>the model is in state </a:t>
            </a:r>
            <a:r>
              <a:rPr lang="en-US" dirty="0" err="1" smtClean="0"/>
              <a:t>x</a:t>
            </a:r>
            <a:r>
              <a:rPr lang="en-US" sz="1400" dirty="0" err="1" smtClean="0"/>
              <a:t>k</a:t>
            </a:r>
            <a:r>
              <a:rPr lang="en-US" dirty="0" smtClean="0"/>
              <a:t>. </a:t>
            </a:r>
            <a:r>
              <a:rPr lang="en-US" dirty="0"/>
              <a:t>Expressing the values </a:t>
            </a:r>
            <a:r>
              <a:rPr lang="en-US" dirty="0" err="1"/>
              <a:t>i</a:t>
            </a:r>
            <a:r>
              <a:rPr lang="en-US" dirty="0"/>
              <a:t> as a row vector , we can write this as a matrix equation</a:t>
            </a:r>
            <a:r>
              <a:rPr lang="en-US" dirty="0" smtClean="0"/>
              <a:t>:</a:t>
            </a:r>
          </a:p>
          <a:p>
            <a:endParaRPr lang="en-US" dirty="0" smtClean="0"/>
          </a:p>
          <a:p>
            <a:endParaRPr lang="en-US" dirty="0" smtClean="0"/>
          </a:p>
          <a:p>
            <a:r>
              <a:rPr lang="en-US" dirty="0" smtClean="0"/>
              <a:t>Since </a:t>
            </a:r>
            <a:r>
              <a:rPr lang="el-GR" dirty="0" smtClean="0"/>
              <a:t>π</a:t>
            </a:r>
            <a:r>
              <a:rPr lang="en-US" sz="1400" dirty="0" err="1" smtClean="0"/>
              <a:t>i</a:t>
            </a:r>
            <a:r>
              <a:rPr lang="en-US" dirty="0" smtClean="0"/>
              <a:t> is a probability distribution we also know that the normalization condition holds:</a:t>
            </a:r>
          </a:p>
          <a:p>
            <a:endParaRPr lang="en-US" dirty="0"/>
          </a:p>
          <a:p>
            <a:endParaRPr lang="en-US" dirty="0" smtClean="0"/>
          </a:p>
          <a:p>
            <a:endParaRPr lang="en-US" dirty="0" smtClean="0"/>
          </a:p>
          <a:p>
            <a:endParaRPr lang="en-US" dirty="0"/>
          </a:p>
          <a:p>
            <a:r>
              <a:rPr lang="en-US" dirty="0" smtClean="0"/>
              <a:t>We will use column vector of </a:t>
            </a:r>
            <a:r>
              <a:rPr lang="el-GR" dirty="0"/>
              <a:t>π</a:t>
            </a:r>
            <a:r>
              <a:rPr lang="en-US" sz="1400" dirty="0" err="1" smtClean="0"/>
              <a:t>i</a:t>
            </a:r>
            <a:r>
              <a:rPr lang="en-US" dirty="0" smtClean="0"/>
              <a:t>, not a row vector, that is why we will transpose our matrix and use                     equation. We also replace last row of transposed matrix by 1’s. </a:t>
            </a:r>
            <a:r>
              <a:rPr lang="en-US" dirty="0"/>
              <a:t>Similarly we change </a:t>
            </a:r>
            <a:r>
              <a:rPr lang="en-US" dirty="0" smtClean="0"/>
              <a:t>the solution </a:t>
            </a:r>
            <a:r>
              <a:rPr lang="en-US" dirty="0"/>
              <a:t>vector, which was all zeros to be a </a:t>
            </a:r>
            <a:r>
              <a:rPr lang="en-US" dirty="0" smtClean="0"/>
              <a:t>column vector </a:t>
            </a:r>
            <a:r>
              <a:rPr lang="en-US" dirty="0"/>
              <a:t>with 1 in the last row, and zeros everywhere else</a:t>
            </a:r>
            <a:r>
              <a:rPr lang="en-US" dirty="0" smtClean="0"/>
              <a:t>.</a:t>
            </a:r>
          </a:p>
          <a:p>
            <a:endParaRPr lang="en-US" dirty="0" smtClean="0"/>
          </a:p>
          <a:p>
            <a:endParaRPr lang="en-US" dirty="0" smtClean="0"/>
          </a:p>
          <a:p>
            <a:endParaRPr lang="ru-RU" dirty="0"/>
          </a:p>
        </p:txBody>
      </p:sp>
      <p:pic>
        <p:nvPicPr>
          <p:cNvPr id="2" name="Рисунок 1"/>
          <p:cNvPicPr>
            <a:picLocks noChangeAspect="1"/>
          </p:cNvPicPr>
          <p:nvPr/>
        </p:nvPicPr>
        <p:blipFill>
          <a:blip r:embed="rId3"/>
          <a:stretch>
            <a:fillRect/>
          </a:stretch>
        </p:blipFill>
        <p:spPr>
          <a:xfrm>
            <a:off x="2494736" y="1815714"/>
            <a:ext cx="1019175" cy="295275"/>
          </a:xfrm>
          <a:prstGeom prst="rect">
            <a:avLst/>
          </a:prstGeom>
        </p:spPr>
      </p:pic>
      <p:pic>
        <p:nvPicPr>
          <p:cNvPr id="5" name="Рисунок 4"/>
          <p:cNvPicPr>
            <a:picLocks noChangeAspect="1"/>
          </p:cNvPicPr>
          <p:nvPr/>
        </p:nvPicPr>
        <p:blipFill>
          <a:blip r:embed="rId4"/>
          <a:stretch>
            <a:fillRect/>
          </a:stretch>
        </p:blipFill>
        <p:spPr>
          <a:xfrm>
            <a:off x="2494736" y="2927801"/>
            <a:ext cx="1228725" cy="695325"/>
          </a:xfrm>
          <a:prstGeom prst="rect">
            <a:avLst/>
          </a:prstGeom>
        </p:spPr>
      </p:pic>
    </p:spTree>
    <p:extLst>
      <p:ext uri="{BB962C8B-B14F-4D97-AF65-F5344CB8AC3E}">
        <p14:creationId xmlns:p14="http://schemas.microsoft.com/office/powerpoint/2010/main" val="4199102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0101" y="294134"/>
            <a:ext cx="10655020" cy="3508653"/>
          </a:xfrm>
          <a:prstGeom prst="rect">
            <a:avLst/>
          </a:prstGeom>
          <a:noFill/>
        </p:spPr>
        <p:txBody>
          <a:bodyPr wrap="square" rtlCol="0">
            <a:spAutoFit/>
          </a:bodyPr>
          <a:lstStyle/>
          <a:p>
            <a:endParaRPr lang="en-US" sz="2200" b="1" dirty="0">
              <a:solidFill>
                <a:schemeClr val="accent1">
                  <a:lumMod val="75000"/>
                </a:schemeClr>
              </a:solidFill>
            </a:endParaRPr>
          </a:p>
          <a:p>
            <a:r>
              <a:rPr lang="en-US" sz="2000" dirty="0" smtClean="0"/>
              <a:t>μ = </a:t>
            </a:r>
            <a:r>
              <a:rPr lang="en-US" sz="2000" dirty="0" err="1" smtClean="0"/>
              <a:t>rhit</a:t>
            </a:r>
            <a:r>
              <a:rPr lang="en-US" sz="2000" dirty="0" smtClean="0"/>
              <a:t> = 0.8;</a:t>
            </a:r>
          </a:p>
          <a:p>
            <a:r>
              <a:rPr lang="el-GR" sz="2000" dirty="0" smtClean="0"/>
              <a:t>λ</a:t>
            </a:r>
            <a:r>
              <a:rPr lang="en-US" sz="2000" dirty="0" smtClean="0"/>
              <a:t> = </a:t>
            </a:r>
            <a:r>
              <a:rPr lang="en-US" sz="2000" dirty="0" err="1" smtClean="0"/>
              <a:t>rmiss</a:t>
            </a:r>
            <a:r>
              <a:rPr lang="en-US" sz="2000" dirty="0" smtClean="0"/>
              <a:t> = 0.2;</a:t>
            </a:r>
          </a:p>
          <a:p>
            <a:r>
              <a:rPr lang="en-US" sz="2000" dirty="0" smtClean="0"/>
              <a:t>a = </a:t>
            </a:r>
            <a:r>
              <a:rPr lang="en-US" sz="2000" dirty="0" err="1" smtClean="0"/>
              <a:t>rattack</a:t>
            </a:r>
            <a:r>
              <a:rPr lang="en-US" sz="2000" dirty="0" smtClean="0"/>
              <a:t> = 0.01;</a:t>
            </a:r>
          </a:p>
          <a:p>
            <a:r>
              <a:rPr lang="en-US" sz="2000" dirty="0" smtClean="0"/>
              <a:t>b = </a:t>
            </a:r>
            <a:r>
              <a:rPr lang="en-US" sz="2000" dirty="0" err="1" smtClean="0"/>
              <a:t>rwalk</a:t>
            </a:r>
            <a:r>
              <a:rPr lang="en-US" sz="2000" dirty="0" smtClean="0"/>
              <a:t> = 0.1;</a:t>
            </a:r>
          </a:p>
          <a:p>
            <a:r>
              <a:rPr lang="en-US" sz="2000" dirty="0" smtClean="0"/>
              <a:t>c = </a:t>
            </a:r>
            <a:r>
              <a:rPr lang="en-US" sz="2000" dirty="0" err="1" smtClean="0"/>
              <a:t>rclimb</a:t>
            </a:r>
            <a:r>
              <a:rPr lang="en-US" sz="2000" dirty="0" smtClean="0"/>
              <a:t> = 0.1.</a:t>
            </a:r>
            <a:endParaRPr lang="ru-RU" sz="2000" dirty="0"/>
          </a:p>
          <a:p>
            <a:endParaRPr lang="ru-RU" sz="2000" dirty="0" smtClean="0"/>
          </a:p>
          <a:p>
            <a:endParaRPr lang="en-US" sz="2000" dirty="0" smtClean="0">
              <a:solidFill>
                <a:schemeClr val="accent1">
                  <a:lumMod val="75000"/>
                </a:schemeClr>
              </a:solidFill>
            </a:endParaRPr>
          </a:p>
          <a:p>
            <a:endParaRPr lang="en-US" sz="2200" b="1" dirty="0">
              <a:solidFill>
                <a:schemeClr val="accent1">
                  <a:lumMod val="75000"/>
                </a:schemeClr>
              </a:solidFill>
            </a:endParaRPr>
          </a:p>
          <a:p>
            <a:endParaRPr lang="en-US" sz="2000" dirty="0" smtClean="0"/>
          </a:p>
          <a:p>
            <a:endParaRPr lang="ru-RU" dirty="0"/>
          </a:p>
        </p:txBody>
      </p:sp>
      <p:sp>
        <p:nvSpPr>
          <p:cNvPr id="6" name="TextBox 5"/>
          <p:cNvSpPr txBox="1"/>
          <p:nvPr/>
        </p:nvSpPr>
        <p:spPr>
          <a:xfrm>
            <a:off x="610101" y="4640715"/>
            <a:ext cx="729994" cy="369332"/>
          </a:xfrm>
          <a:prstGeom prst="rect">
            <a:avLst/>
          </a:prstGeom>
          <a:noFill/>
        </p:spPr>
        <p:txBody>
          <a:bodyPr wrap="square" rtlCol="0">
            <a:spAutoFit/>
          </a:bodyPr>
          <a:lstStyle/>
          <a:p>
            <a:r>
              <a:rPr lang="en-US" dirty="0" smtClean="0"/>
              <a:t>Q =  </a:t>
            </a:r>
            <a:endParaRPr lang="ru-RU" dirty="0"/>
          </a:p>
        </p:txBody>
      </p:sp>
      <p:pic>
        <p:nvPicPr>
          <p:cNvPr id="8" name="Рисунок 7"/>
          <p:cNvPicPr>
            <a:picLocks noChangeAspect="1"/>
          </p:cNvPicPr>
          <p:nvPr/>
        </p:nvPicPr>
        <p:blipFill>
          <a:blip r:embed="rId2"/>
          <a:stretch>
            <a:fillRect/>
          </a:stretch>
        </p:blipFill>
        <p:spPr>
          <a:xfrm flipH="1">
            <a:off x="1098151" y="3702581"/>
            <a:ext cx="241944" cy="2245599"/>
          </a:xfrm>
          <a:prstGeom prst="rect">
            <a:avLst/>
          </a:prstGeom>
        </p:spPr>
      </p:pic>
      <p:graphicFrame>
        <p:nvGraphicFramePr>
          <p:cNvPr id="4" name="Таблица 3"/>
          <p:cNvGraphicFramePr>
            <a:graphicFrameLocks noGrp="1"/>
          </p:cNvGraphicFramePr>
          <p:nvPr>
            <p:extLst>
              <p:ext uri="{D42A27DB-BD31-4B8C-83A1-F6EECF244321}">
                <p14:modId xmlns:p14="http://schemas.microsoft.com/office/powerpoint/2010/main" val="3555265746"/>
              </p:ext>
            </p:extLst>
          </p:nvPr>
        </p:nvGraphicFramePr>
        <p:xfrm>
          <a:off x="4205052" y="526364"/>
          <a:ext cx="6306783" cy="2647199"/>
        </p:xfrm>
        <a:graphic>
          <a:graphicData uri="http://schemas.openxmlformats.org/drawingml/2006/table">
            <a:tbl>
              <a:tblPr firstRow="1" bandRow="1">
                <a:tableStyleId>{2D5ABB26-0587-4C30-8999-92F81FD0307C}</a:tableStyleId>
              </a:tblPr>
              <a:tblGrid>
                <a:gridCol w="900969"/>
                <a:gridCol w="900969"/>
                <a:gridCol w="900969"/>
                <a:gridCol w="900969"/>
                <a:gridCol w="900969"/>
                <a:gridCol w="900969"/>
                <a:gridCol w="900969"/>
              </a:tblGrid>
              <a:tr h="422159">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smtClean="0"/>
                        <a:t>R1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smtClean="0"/>
                        <a:t>R2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err="1" smtClean="0"/>
                        <a:t>RTower</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err="1" smtClean="0"/>
                        <a:t>Rhit</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err="1" smtClean="0"/>
                        <a:t>Ridle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err="1" smtClean="0"/>
                        <a:t>Rwalk</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a:txBody>
                    <a:bodyPr/>
                    <a:lstStyle/>
                    <a:p>
                      <a:r>
                        <a:rPr lang="en-US" dirty="0" smtClean="0"/>
                        <a:t>R1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μ</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l-GR" dirty="0" smtClean="0"/>
                        <a:t>λ</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μ</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RTower</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Rhit</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Ridle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Rwalk</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325134" y="1378424"/>
            <a:ext cx="184731" cy="369332"/>
          </a:xfrm>
          <a:prstGeom prst="rect">
            <a:avLst/>
          </a:prstGeom>
          <a:noFill/>
        </p:spPr>
        <p:txBody>
          <a:bodyPr wrap="none" rtlCol="0">
            <a:spAutoFit/>
          </a:bodyPr>
          <a:lstStyle/>
          <a:p>
            <a:endParaRPr lang="ru-RU" dirty="0"/>
          </a:p>
        </p:txBody>
      </p:sp>
      <p:graphicFrame>
        <p:nvGraphicFramePr>
          <p:cNvPr id="9" name="Таблица 8"/>
          <p:cNvGraphicFramePr>
            <a:graphicFrameLocks noGrp="1"/>
          </p:cNvGraphicFramePr>
          <p:nvPr>
            <p:extLst>
              <p:ext uri="{D42A27DB-BD31-4B8C-83A1-F6EECF244321}">
                <p14:modId xmlns:p14="http://schemas.microsoft.com/office/powerpoint/2010/main" val="635359799"/>
              </p:ext>
            </p:extLst>
          </p:nvPr>
        </p:nvGraphicFramePr>
        <p:xfrm>
          <a:off x="1340095" y="3663486"/>
          <a:ext cx="3999376" cy="2329715"/>
        </p:xfrm>
        <a:graphic>
          <a:graphicData uri="http://schemas.openxmlformats.org/drawingml/2006/table">
            <a:tbl>
              <a:tblPr firstRow="1" bandRow="1">
                <a:tableStyleId>{2D5ABB26-0587-4C30-8999-92F81FD0307C}</a:tableStyleId>
              </a:tblPr>
              <a:tblGrid>
                <a:gridCol w="528057"/>
                <a:gridCol w="805218"/>
                <a:gridCol w="545910"/>
                <a:gridCol w="592139"/>
                <a:gridCol w="427375"/>
                <a:gridCol w="1100677"/>
              </a:tblGrid>
              <a:tr h="387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smtClean="0"/>
                        <a:t>μ</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μ</a:t>
                      </a:r>
                      <a:endParaRPr lang="ru-RU" dirty="0"/>
                    </a:p>
                  </a:txBody>
                  <a:tcPr/>
                </a:tc>
              </a:tr>
              <a:tr h="387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λ</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l-GR" dirty="0" smtClean="0"/>
                        <a:t>λ</a:t>
                      </a:r>
                      <a:r>
                        <a:rPr lang="en-US" dirty="0" smtClean="0"/>
                        <a:t>+μ)</a:t>
                      </a:r>
                      <a:endParaRPr lang="ru-RU" dirty="0"/>
                    </a:p>
                  </a:txBody>
                  <a:tcPr/>
                </a:tc>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μ</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r>
              <a:tr h="393225">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c>
                  <a:txBody>
                    <a:bodyPr/>
                    <a:lstStyle/>
                    <a:p>
                      <a:r>
                        <a:rPr lang="en-US" dirty="0" smtClean="0"/>
                        <a:t>0</a:t>
                      </a:r>
                      <a:endParaRPr lang="ru-RU" dirty="0"/>
                    </a:p>
                  </a:txBody>
                  <a:tcPr/>
                </a:tc>
              </a:tr>
              <a:tr h="387298">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r>
              <a:tr h="387298">
                <a:tc>
                  <a:txBody>
                    <a:bodyPr/>
                    <a:lstStyle/>
                    <a:p>
                      <a:r>
                        <a:rPr lang="en-US" dirty="0" smtClean="0"/>
                        <a:t>0</a:t>
                      </a:r>
                      <a:endParaRPr lang="ru-RU" dirty="0"/>
                    </a:p>
                  </a:txBody>
                  <a:tcPr/>
                </a:tc>
                <a:tc>
                  <a:txBody>
                    <a:bodyPr/>
                    <a:lstStyle/>
                    <a:p>
                      <a:r>
                        <a:rPr lang="en-US" dirty="0" smtClean="0"/>
                        <a:t>a</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-a</a:t>
                      </a:r>
                      <a:endParaRPr lang="ru-RU" dirty="0"/>
                    </a:p>
                  </a:txBody>
                  <a:tcPr/>
                </a:tc>
                <a:tc>
                  <a:txBody>
                    <a:bodyPr/>
                    <a:lstStyle/>
                    <a:p>
                      <a:r>
                        <a:rPr lang="en-US" dirty="0" smtClean="0"/>
                        <a:t>0</a:t>
                      </a:r>
                      <a:endParaRPr lang="ru-RU" dirty="0"/>
                    </a:p>
                  </a:txBody>
                  <a:tcPr/>
                </a:tc>
              </a:tr>
              <a:tr h="387298">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r>
            </a:tbl>
          </a:graphicData>
        </a:graphic>
      </p:graphicFrame>
      <p:pic>
        <p:nvPicPr>
          <p:cNvPr id="11" name="Рисунок 10"/>
          <p:cNvPicPr>
            <a:picLocks noChangeAspect="1"/>
          </p:cNvPicPr>
          <p:nvPr/>
        </p:nvPicPr>
        <p:blipFill>
          <a:blip r:embed="rId2"/>
          <a:stretch>
            <a:fillRect/>
          </a:stretch>
        </p:blipFill>
        <p:spPr>
          <a:xfrm>
            <a:off x="4567631" y="3663486"/>
            <a:ext cx="207496" cy="2245599"/>
          </a:xfrm>
          <a:prstGeom prst="rect">
            <a:avLst/>
          </a:prstGeom>
        </p:spPr>
      </p:pic>
      <p:pic>
        <p:nvPicPr>
          <p:cNvPr id="12" name="Рисунок 11"/>
          <p:cNvPicPr>
            <a:picLocks noChangeAspect="1"/>
          </p:cNvPicPr>
          <p:nvPr/>
        </p:nvPicPr>
        <p:blipFill>
          <a:blip r:embed="rId3"/>
          <a:stretch>
            <a:fillRect/>
          </a:stretch>
        </p:blipFill>
        <p:spPr>
          <a:xfrm>
            <a:off x="5701582" y="4565522"/>
            <a:ext cx="735765" cy="444525"/>
          </a:xfrm>
          <a:prstGeom prst="rect">
            <a:avLst/>
          </a:prstGeom>
        </p:spPr>
      </p:pic>
      <p:sp>
        <p:nvSpPr>
          <p:cNvPr id="13" name="TextBox 12"/>
          <p:cNvSpPr txBox="1"/>
          <p:nvPr/>
        </p:nvSpPr>
        <p:spPr>
          <a:xfrm>
            <a:off x="6437347" y="4628964"/>
            <a:ext cx="352982" cy="369332"/>
          </a:xfrm>
          <a:prstGeom prst="rect">
            <a:avLst/>
          </a:prstGeom>
          <a:noFill/>
        </p:spPr>
        <p:txBody>
          <a:bodyPr wrap="none" rtlCol="0">
            <a:spAutoFit/>
          </a:bodyPr>
          <a:lstStyle/>
          <a:p>
            <a:r>
              <a:rPr lang="en-US" dirty="0" smtClean="0"/>
              <a:t>= </a:t>
            </a:r>
            <a:endParaRPr lang="ru-RU" dirty="0"/>
          </a:p>
        </p:txBody>
      </p:sp>
      <p:pic>
        <p:nvPicPr>
          <p:cNvPr id="17" name="Рисунок 16"/>
          <p:cNvPicPr>
            <a:picLocks noChangeAspect="1"/>
          </p:cNvPicPr>
          <p:nvPr/>
        </p:nvPicPr>
        <p:blipFill>
          <a:blip r:embed="rId2"/>
          <a:stretch>
            <a:fillRect/>
          </a:stretch>
        </p:blipFill>
        <p:spPr>
          <a:xfrm flipH="1">
            <a:off x="6834859" y="3625747"/>
            <a:ext cx="241944" cy="2245599"/>
          </a:xfrm>
          <a:prstGeom prst="rect">
            <a:avLst/>
          </a:prstGeom>
        </p:spPr>
      </p:pic>
      <p:graphicFrame>
        <p:nvGraphicFramePr>
          <p:cNvPr id="18" name="Таблица 17"/>
          <p:cNvGraphicFramePr>
            <a:graphicFrameLocks noGrp="1"/>
          </p:cNvGraphicFramePr>
          <p:nvPr>
            <p:extLst>
              <p:ext uri="{D42A27DB-BD31-4B8C-83A1-F6EECF244321}">
                <p14:modId xmlns:p14="http://schemas.microsoft.com/office/powerpoint/2010/main" val="3829411748"/>
              </p:ext>
            </p:extLst>
          </p:nvPr>
        </p:nvGraphicFramePr>
        <p:xfrm>
          <a:off x="7076803" y="3586652"/>
          <a:ext cx="3999376" cy="2329715"/>
        </p:xfrm>
        <a:graphic>
          <a:graphicData uri="http://schemas.openxmlformats.org/drawingml/2006/table">
            <a:tbl>
              <a:tblPr firstRow="1" bandRow="1">
                <a:tableStyleId>{2D5ABB26-0587-4C30-8999-92F81FD0307C}</a:tableStyleId>
              </a:tblPr>
              <a:tblGrid>
                <a:gridCol w="528057"/>
                <a:gridCol w="805218"/>
                <a:gridCol w="545910"/>
                <a:gridCol w="592139"/>
                <a:gridCol w="427375"/>
                <a:gridCol w="1100677"/>
              </a:tblGrid>
              <a:tr h="387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smtClean="0"/>
                        <a:t>μ</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λ</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ru-RU" dirty="0"/>
                    </a:p>
                  </a:txBody>
                  <a:tcPr/>
                </a:tc>
              </a:tr>
              <a:tr h="387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l-GR" dirty="0" smtClean="0"/>
                        <a:t>λ</a:t>
                      </a:r>
                      <a:r>
                        <a:rPr lang="en-US" dirty="0" smtClean="0"/>
                        <a:t>+μ)</a:t>
                      </a:r>
                      <a:endParaRPr lang="ru-RU" dirty="0"/>
                    </a:p>
                  </a:txBody>
                  <a:tcPr/>
                </a:tc>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ru-RU" dirty="0"/>
                    </a:p>
                  </a:txBody>
                  <a:tcPr/>
                </a:tc>
                <a:tc>
                  <a:txBody>
                    <a:bodyPr/>
                    <a:lstStyle/>
                    <a:p>
                      <a:r>
                        <a:rPr lang="en-US" dirty="0" smtClean="0"/>
                        <a:t>a</a:t>
                      </a:r>
                      <a:endParaRPr lang="ru-RU" dirty="0"/>
                    </a:p>
                  </a:txBody>
                  <a:tcPr/>
                </a:tc>
                <a:tc>
                  <a:txBody>
                    <a:bodyPr/>
                    <a:lstStyle/>
                    <a:p>
                      <a:r>
                        <a:rPr lang="en-US" dirty="0" smtClean="0"/>
                        <a:t>0</a:t>
                      </a:r>
                      <a:endParaRPr lang="ru-RU" dirty="0"/>
                    </a:p>
                  </a:txBody>
                  <a:tcPr/>
                </a:tc>
              </a:tr>
              <a:tr h="393225">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r>
              <a:tr h="387298">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μ</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r>
              <a:tr h="387298">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c>
                  <a:txBody>
                    <a:bodyPr/>
                    <a:lstStyle/>
                    <a:p>
                      <a:r>
                        <a:rPr lang="en-US" dirty="0" smtClean="0"/>
                        <a:t>0</a:t>
                      </a:r>
                      <a:endParaRPr lang="ru-RU" dirty="0"/>
                    </a:p>
                  </a:txBody>
                  <a:tcPr/>
                </a:tc>
                <a:tc>
                  <a:txBody>
                    <a:bodyPr/>
                    <a:lstStyle/>
                    <a:p>
                      <a:r>
                        <a:rPr lang="en-US" dirty="0" smtClean="0"/>
                        <a:t>-a</a:t>
                      </a:r>
                      <a:endParaRPr lang="ru-RU" dirty="0"/>
                    </a:p>
                  </a:txBody>
                  <a:tcPr/>
                </a:tc>
                <a:tc>
                  <a:txBody>
                    <a:bodyPr/>
                    <a:lstStyle/>
                    <a:p>
                      <a:r>
                        <a:rPr lang="en-US" dirty="0" smtClean="0"/>
                        <a:t>0</a:t>
                      </a:r>
                      <a:endParaRPr lang="ru-RU" dirty="0"/>
                    </a:p>
                  </a:txBody>
                  <a:tcPr/>
                </a:tc>
              </a:tr>
              <a:tr h="387298">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r>
            </a:tbl>
          </a:graphicData>
        </a:graphic>
      </p:graphicFrame>
      <p:pic>
        <p:nvPicPr>
          <p:cNvPr id="19" name="Рисунок 18"/>
          <p:cNvPicPr>
            <a:picLocks noChangeAspect="1"/>
          </p:cNvPicPr>
          <p:nvPr/>
        </p:nvPicPr>
        <p:blipFill>
          <a:blip r:embed="rId2"/>
          <a:stretch>
            <a:fillRect/>
          </a:stretch>
        </p:blipFill>
        <p:spPr>
          <a:xfrm>
            <a:off x="10304339" y="3586652"/>
            <a:ext cx="207496" cy="2245599"/>
          </a:xfrm>
          <a:prstGeom prst="rect">
            <a:avLst/>
          </a:prstGeom>
        </p:spPr>
      </p:pic>
    </p:spTree>
    <p:extLst>
      <p:ext uri="{BB962C8B-B14F-4D97-AF65-F5344CB8AC3E}">
        <p14:creationId xmlns:p14="http://schemas.microsoft.com/office/powerpoint/2010/main" val="1985348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0913" y="364713"/>
            <a:ext cx="11073477" cy="1323439"/>
          </a:xfrm>
          <a:prstGeom prst="rect">
            <a:avLst/>
          </a:prstGeom>
          <a:noFill/>
        </p:spPr>
        <p:txBody>
          <a:bodyPr wrap="square" rtlCol="0">
            <a:spAutoFit/>
          </a:bodyPr>
          <a:lstStyle/>
          <a:p>
            <a:r>
              <a:rPr lang="en-US" sz="2200" b="1" dirty="0">
                <a:solidFill>
                  <a:schemeClr val="accent1">
                    <a:lumMod val="75000"/>
                  </a:schemeClr>
                </a:solidFill>
              </a:rPr>
              <a:t>Generator </a:t>
            </a:r>
            <a:r>
              <a:rPr lang="en-US" sz="2200" b="1" dirty="0" smtClean="0">
                <a:solidFill>
                  <a:schemeClr val="accent1">
                    <a:lumMod val="75000"/>
                  </a:schemeClr>
                </a:solidFill>
              </a:rPr>
              <a:t>matrix</a:t>
            </a:r>
          </a:p>
          <a:p>
            <a:endParaRPr lang="en-US" sz="2200" b="1" dirty="0">
              <a:solidFill>
                <a:schemeClr val="accent1">
                  <a:lumMod val="75000"/>
                </a:schemeClr>
              </a:solidFill>
            </a:endParaRPr>
          </a:p>
          <a:p>
            <a:endParaRPr lang="en-US" dirty="0" smtClean="0"/>
          </a:p>
          <a:p>
            <a:endParaRPr lang="ru-RU" dirty="0"/>
          </a:p>
        </p:txBody>
      </p:sp>
      <p:sp>
        <p:nvSpPr>
          <p:cNvPr id="4" name="TextBox 3"/>
          <p:cNvSpPr txBox="1"/>
          <p:nvPr/>
        </p:nvSpPr>
        <p:spPr>
          <a:xfrm>
            <a:off x="4610146" y="1863293"/>
            <a:ext cx="300082" cy="369332"/>
          </a:xfrm>
          <a:prstGeom prst="rect">
            <a:avLst/>
          </a:prstGeom>
          <a:noFill/>
        </p:spPr>
        <p:txBody>
          <a:bodyPr wrap="none" rtlCol="0">
            <a:spAutoFit/>
          </a:bodyPr>
          <a:lstStyle/>
          <a:p>
            <a:r>
              <a:rPr lang="en-US" dirty="0" smtClean="0"/>
              <a:t>*</a:t>
            </a:r>
            <a:endParaRPr lang="ru-RU" dirty="0"/>
          </a:p>
        </p:txBody>
      </p:sp>
      <p:pic>
        <p:nvPicPr>
          <p:cNvPr id="11" name="Рисунок 10"/>
          <p:cNvPicPr>
            <a:picLocks noChangeAspect="1"/>
          </p:cNvPicPr>
          <p:nvPr/>
        </p:nvPicPr>
        <p:blipFill>
          <a:blip r:embed="rId2"/>
          <a:stretch>
            <a:fillRect/>
          </a:stretch>
        </p:blipFill>
        <p:spPr>
          <a:xfrm flipH="1">
            <a:off x="4925489" y="1120265"/>
            <a:ext cx="241944" cy="2245599"/>
          </a:xfrm>
          <a:prstGeom prst="rect">
            <a:avLst/>
          </a:prstGeom>
        </p:spPr>
      </p:pic>
      <p:graphicFrame>
        <p:nvGraphicFramePr>
          <p:cNvPr id="7" name="Таблица 6"/>
          <p:cNvGraphicFramePr>
            <a:graphicFrameLocks noGrp="1"/>
          </p:cNvGraphicFramePr>
          <p:nvPr>
            <p:extLst>
              <p:ext uri="{D42A27DB-BD31-4B8C-83A1-F6EECF244321}">
                <p14:modId xmlns:p14="http://schemas.microsoft.com/office/powerpoint/2010/main" val="1350938706"/>
              </p:ext>
            </p:extLst>
          </p:nvPr>
        </p:nvGraphicFramePr>
        <p:xfrm>
          <a:off x="5148740" y="1098190"/>
          <a:ext cx="600988" cy="2595880"/>
        </p:xfrm>
        <a:graphic>
          <a:graphicData uri="http://schemas.openxmlformats.org/drawingml/2006/table">
            <a:tbl>
              <a:tblPr firstRow="1" bandRow="1">
                <a:tableStyleId>{2D5ABB26-0587-4C30-8999-92F81FD0307C}</a:tableStyleId>
              </a:tblPr>
              <a:tblGrid>
                <a:gridCol w="600988"/>
              </a:tblGrid>
              <a:tr h="370840">
                <a:tc>
                  <a:txBody>
                    <a:bodyPr/>
                    <a:lstStyle/>
                    <a:p>
                      <a:r>
                        <a:rPr lang="el-GR" dirty="0" smtClean="0"/>
                        <a:t>π</a:t>
                      </a:r>
                      <a:r>
                        <a:rPr lang="en-US" dirty="0" smtClean="0"/>
                        <a:t>1</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π</a:t>
                      </a:r>
                      <a:r>
                        <a:rPr lang="en-US" dirty="0" smtClean="0"/>
                        <a:t>2</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π</a:t>
                      </a:r>
                      <a:r>
                        <a:rPr lang="en-US" dirty="0" smtClean="0"/>
                        <a:t>3</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π</a:t>
                      </a:r>
                      <a:r>
                        <a:rPr lang="en-US" dirty="0" smtClean="0"/>
                        <a:t>4</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π</a:t>
                      </a:r>
                      <a:r>
                        <a:rPr lang="en-US" dirty="0" smtClean="0"/>
                        <a:t>5</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π</a:t>
                      </a:r>
                      <a:r>
                        <a:rPr lang="en-US" dirty="0" smtClean="0"/>
                        <a:t>6</a:t>
                      </a:r>
                      <a:endParaRPr lang="ru-RU"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txBody>
                  <a:tcPr/>
                </a:tc>
              </a:tr>
            </a:tbl>
          </a:graphicData>
        </a:graphic>
      </p:graphicFrame>
      <p:pic>
        <p:nvPicPr>
          <p:cNvPr id="16" name="Рисунок 15"/>
          <p:cNvPicPr>
            <a:picLocks noChangeAspect="1"/>
          </p:cNvPicPr>
          <p:nvPr/>
        </p:nvPicPr>
        <p:blipFill>
          <a:blip r:embed="rId2"/>
          <a:stretch>
            <a:fillRect/>
          </a:stretch>
        </p:blipFill>
        <p:spPr>
          <a:xfrm>
            <a:off x="5637807" y="1120264"/>
            <a:ext cx="249511" cy="2245599"/>
          </a:xfrm>
          <a:prstGeom prst="rect">
            <a:avLst/>
          </a:prstGeom>
        </p:spPr>
      </p:pic>
      <p:sp>
        <p:nvSpPr>
          <p:cNvPr id="8" name="TextBox 7"/>
          <p:cNvSpPr txBox="1"/>
          <p:nvPr/>
        </p:nvSpPr>
        <p:spPr>
          <a:xfrm>
            <a:off x="5936818" y="2060906"/>
            <a:ext cx="300082" cy="369332"/>
          </a:xfrm>
          <a:prstGeom prst="rect">
            <a:avLst/>
          </a:prstGeom>
          <a:noFill/>
        </p:spPr>
        <p:txBody>
          <a:bodyPr wrap="none" rtlCol="0">
            <a:spAutoFit/>
          </a:bodyPr>
          <a:lstStyle/>
          <a:p>
            <a:r>
              <a:rPr lang="en-US" dirty="0" smtClean="0"/>
              <a:t>=</a:t>
            </a:r>
            <a:endParaRPr lang="ru-RU" dirty="0"/>
          </a:p>
        </p:txBody>
      </p:sp>
      <p:pic>
        <p:nvPicPr>
          <p:cNvPr id="18" name="Рисунок 17"/>
          <p:cNvPicPr>
            <a:picLocks noChangeAspect="1"/>
          </p:cNvPicPr>
          <p:nvPr/>
        </p:nvPicPr>
        <p:blipFill>
          <a:blip r:embed="rId2"/>
          <a:stretch>
            <a:fillRect/>
          </a:stretch>
        </p:blipFill>
        <p:spPr>
          <a:xfrm flipH="1">
            <a:off x="6263437" y="1092441"/>
            <a:ext cx="241944" cy="2245599"/>
          </a:xfrm>
          <a:prstGeom prst="rect">
            <a:avLst/>
          </a:prstGeom>
        </p:spPr>
      </p:pic>
      <p:pic>
        <p:nvPicPr>
          <p:cNvPr id="19" name="Рисунок 18"/>
          <p:cNvPicPr>
            <a:picLocks noChangeAspect="1"/>
          </p:cNvPicPr>
          <p:nvPr/>
        </p:nvPicPr>
        <p:blipFill>
          <a:blip r:embed="rId2"/>
          <a:stretch>
            <a:fillRect/>
          </a:stretch>
        </p:blipFill>
        <p:spPr>
          <a:xfrm>
            <a:off x="6896553" y="1092440"/>
            <a:ext cx="249511" cy="2245599"/>
          </a:xfrm>
          <a:prstGeom prst="rect">
            <a:avLst/>
          </a:prstGeom>
        </p:spPr>
      </p:pic>
      <p:sp>
        <p:nvSpPr>
          <p:cNvPr id="12" name="TextBox 11"/>
          <p:cNvSpPr txBox="1"/>
          <p:nvPr/>
        </p:nvSpPr>
        <p:spPr>
          <a:xfrm>
            <a:off x="1188939" y="3808519"/>
            <a:ext cx="3153427" cy="2862322"/>
          </a:xfrm>
          <a:prstGeom prst="rect">
            <a:avLst/>
          </a:prstGeom>
          <a:noFill/>
        </p:spPr>
        <p:txBody>
          <a:bodyPr wrap="none" rtlCol="0">
            <a:spAutoFit/>
          </a:bodyPr>
          <a:lstStyle/>
          <a:p>
            <a:r>
              <a:rPr lang="en-US" dirty="0" smtClean="0"/>
              <a:t>- </a:t>
            </a:r>
            <a:r>
              <a:rPr lang="en-US" dirty="0" smtClean="0"/>
              <a:t>μ*</a:t>
            </a:r>
            <a:r>
              <a:rPr lang="el-GR" dirty="0" smtClean="0"/>
              <a:t>π</a:t>
            </a:r>
            <a:r>
              <a:rPr lang="en-US" dirty="0" smtClean="0"/>
              <a:t>1 + </a:t>
            </a:r>
            <a:r>
              <a:rPr lang="el-GR" dirty="0" smtClean="0"/>
              <a:t>λ</a:t>
            </a:r>
            <a:r>
              <a:rPr lang="en-US" dirty="0" smtClean="0"/>
              <a:t>*</a:t>
            </a:r>
            <a:r>
              <a:rPr lang="el-GR" dirty="0" smtClean="0"/>
              <a:t>π</a:t>
            </a:r>
            <a:r>
              <a:rPr lang="en-US" dirty="0"/>
              <a:t>2</a:t>
            </a:r>
            <a:r>
              <a:rPr lang="en-US" dirty="0" smtClean="0"/>
              <a:t> = 0</a:t>
            </a:r>
          </a:p>
          <a:p>
            <a:r>
              <a:rPr lang="en-US" dirty="0"/>
              <a:t>-(</a:t>
            </a:r>
            <a:r>
              <a:rPr lang="el-GR" dirty="0"/>
              <a:t>λ</a:t>
            </a:r>
            <a:r>
              <a:rPr lang="en-US" dirty="0" smtClean="0"/>
              <a:t>+μ)*</a:t>
            </a:r>
            <a:r>
              <a:rPr lang="el-GR" dirty="0" smtClean="0"/>
              <a:t>π</a:t>
            </a:r>
            <a:r>
              <a:rPr lang="en-US" dirty="0"/>
              <a:t>2</a:t>
            </a:r>
            <a:r>
              <a:rPr lang="en-US" dirty="0" smtClean="0"/>
              <a:t> </a:t>
            </a:r>
            <a:r>
              <a:rPr lang="en-US" dirty="0" smtClean="0"/>
              <a:t>+</a:t>
            </a:r>
            <a:r>
              <a:rPr lang="en-US" dirty="0" smtClean="0"/>
              <a:t> a*</a:t>
            </a:r>
            <a:r>
              <a:rPr lang="el-GR" dirty="0" smtClean="0"/>
              <a:t>π</a:t>
            </a:r>
            <a:r>
              <a:rPr lang="en-US" dirty="0"/>
              <a:t>5</a:t>
            </a:r>
            <a:r>
              <a:rPr lang="en-US" dirty="0" smtClean="0"/>
              <a:t> </a:t>
            </a:r>
            <a:r>
              <a:rPr lang="en-US" dirty="0" smtClean="0"/>
              <a:t>= 0</a:t>
            </a:r>
          </a:p>
          <a:p>
            <a:r>
              <a:rPr lang="en-US" dirty="0" smtClean="0"/>
              <a:t>-c*</a:t>
            </a:r>
            <a:r>
              <a:rPr lang="el-GR" dirty="0" smtClean="0"/>
              <a:t>π</a:t>
            </a:r>
            <a:r>
              <a:rPr lang="en-US" dirty="0"/>
              <a:t>3</a:t>
            </a:r>
            <a:r>
              <a:rPr lang="en-US" dirty="0" smtClean="0"/>
              <a:t> </a:t>
            </a:r>
            <a:r>
              <a:rPr lang="en-US" dirty="0"/>
              <a:t>+</a:t>
            </a:r>
            <a:r>
              <a:rPr lang="en-US" dirty="0" smtClean="0"/>
              <a:t> b*</a:t>
            </a:r>
            <a:r>
              <a:rPr lang="el-GR" dirty="0" smtClean="0"/>
              <a:t>π</a:t>
            </a:r>
            <a:r>
              <a:rPr lang="en-US" dirty="0"/>
              <a:t>6</a:t>
            </a:r>
            <a:r>
              <a:rPr lang="en-US" dirty="0" smtClean="0"/>
              <a:t> </a:t>
            </a:r>
            <a:r>
              <a:rPr lang="en-US" dirty="0"/>
              <a:t>= 0</a:t>
            </a:r>
          </a:p>
          <a:p>
            <a:r>
              <a:rPr lang="en-US" dirty="0" smtClean="0"/>
              <a:t>μ*</a:t>
            </a:r>
            <a:r>
              <a:rPr lang="el-GR" dirty="0" smtClean="0"/>
              <a:t>π</a:t>
            </a:r>
            <a:r>
              <a:rPr lang="en-US" dirty="0"/>
              <a:t>2</a:t>
            </a:r>
            <a:r>
              <a:rPr lang="en-US" dirty="0" smtClean="0"/>
              <a:t> – b*</a:t>
            </a:r>
            <a:r>
              <a:rPr lang="el-GR" dirty="0" smtClean="0"/>
              <a:t>π</a:t>
            </a:r>
            <a:r>
              <a:rPr lang="en-US" dirty="0"/>
              <a:t>5</a:t>
            </a:r>
            <a:r>
              <a:rPr lang="en-US" dirty="0" smtClean="0"/>
              <a:t> </a:t>
            </a:r>
            <a:r>
              <a:rPr lang="en-US" dirty="0"/>
              <a:t>= 0</a:t>
            </a:r>
          </a:p>
          <a:p>
            <a:r>
              <a:rPr lang="en-US" dirty="0" smtClean="0"/>
              <a:t>c*</a:t>
            </a:r>
            <a:r>
              <a:rPr lang="el-GR" dirty="0" smtClean="0"/>
              <a:t>π</a:t>
            </a:r>
            <a:r>
              <a:rPr lang="en-US" dirty="0" smtClean="0"/>
              <a:t>3 </a:t>
            </a:r>
            <a:r>
              <a:rPr lang="en-US" dirty="0"/>
              <a:t>– </a:t>
            </a:r>
            <a:r>
              <a:rPr lang="en-US" dirty="0" smtClean="0"/>
              <a:t>a*</a:t>
            </a:r>
            <a:r>
              <a:rPr lang="el-GR" dirty="0" smtClean="0"/>
              <a:t>π</a:t>
            </a:r>
            <a:r>
              <a:rPr lang="en-US" dirty="0"/>
              <a:t>5</a:t>
            </a:r>
            <a:r>
              <a:rPr lang="en-US" dirty="0" smtClean="0"/>
              <a:t> </a:t>
            </a:r>
            <a:r>
              <a:rPr lang="en-US" dirty="0"/>
              <a:t>= 0</a:t>
            </a:r>
          </a:p>
          <a:p>
            <a:r>
              <a:rPr lang="el-GR" dirty="0" smtClean="0"/>
              <a:t>π</a:t>
            </a:r>
            <a:r>
              <a:rPr lang="en-US" dirty="0" smtClean="0"/>
              <a:t>1 +</a:t>
            </a:r>
            <a:r>
              <a:rPr lang="el-GR" dirty="0"/>
              <a:t> </a:t>
            </a:r>
            <a:r>
              <a:rPr lang="el-GR" dirty="0" smtClean="0"/>
              <a:t>π</a:t>
            </a:r>
            <a:r>
              <a:rPr lang="en-US" dirty="0" smtClean="0"/>
              <a:t>2 + </a:t>
            </a:r>
            <a:r>
              <a:rPr lang="el-GR" dirty="0" smtClean="0"/>
              <a:t>π</a:t>
            </a:r>
            <a:r>
              <a:rPr lang="en-US" dirty="0" smtClean="0"/>
              <a:t>3 +</a:t>
            </a:r>
            <a:r>
              <a:rPr lang="el-GR" dirty="0"/>
              <a:t> </a:t>
            </a:r>
            <a:r>
              <a:rPr lang="el-GR" dirty="0" smtClean="0"/>
              <a:t>π</a:t>
            </a:r>
            <a:r>
              <a:rPr lang="en-US" dirty="0" smtClean="0"/>
              <a:t>4 + </a:t>
            </a:r>
            <a:r>
              <a:rPr lang="el-GR" dirty="0" smtClean="0"/>
              <a:t>π</a:t>
            </a:r>
            <a:r>
              <a:rPr lang="en-US" dirty="0" smtClean="0"/>
              <a:t>5 +</a:t>
            </a:r>
            <a:r>
              <a:rPr lang="el-GR" dirty="0"/>
              <a:t> </a:t>
            </a:r>
            <a:r>
              <a:rPr lang="el-GR" dirty="0" smtClean="0"/>
              <a:t>π</a:t>
            </a:r>
            <a:r>
              <a:rPr lang="en-US" dirty="0" smtClean="0"/>
              <a:t>6 </a:t>
            </a:r>
            <a:r>
              <a:rPr lang="en-US" dirty="0" smtClean="0"/>
              <a:t>= 1</a:t>
            </a:r>
            <a:endParaRPr lang="en-US" dirty="0"/>
          </a:p>
          <a:p>
            <a:endParaRPr lang="ru-RU" dirty="0"/>
          </a:p>
          <a:p>
            <a:endParaRPr lang="ru-RU" dirty="0"/>
          </a:p>
          <a:p>
            <a:endParaRPr lang="ru-RU" dirty="0"/>
          </a:p>
          <a:p>
            <a:endParaRPr lang="ru-RU" dirty="0"/>
          </a:p>
        </p:txBody>
      </p:sp>
      <p:pic>
        <p:nvPicPr>
          <p:cNvPr id="20" name="Рисунок 19"/>
          <p:cNvPicPr>
            <a:picLocks noChangeAspect="1"/>
          </p:cNvPicPr>
          <p:nvPr/>
        </p:nvPicPr>
        <p:blipFill>
          <a:blip r:embed="rId2"/>
          <a:stretch>
            <a:fillRect/>
          </a:stretch>
        </p:blipFill>
        <p:spPr>
          <a:xfrm flipH="1">
            <a:off x="946995" y="3633378"/>
            <a:ext cx="241944" cy="2245599"/>
          </a:xfrm>
          <a:prstGeom prst="rect">
            <a:avLst/>
          </a:prstGeom>
        </p:spPr>
      </p:pic>
      <p:sp>
        <p:nvSpPr>
          <p:cNvPr id="21" name="Стрелка вправо 20"/>
          <p:cNvSpPr/>
          <p:nvPr/>
        </p:nvSpPr>
        <p:spPr>
          <a:xfrm>
            <a:off x="4088488" y="4372956"/>
            <a:ext cx="942814" cy="199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Рисунок 21"/>
          <p:cNvPicPr>
            <a:picLocks noChangeAspect="1"/>
          </p:cNvPicPr>
          <p:nvPr/>
        </p:nvPicPr>
        <p:blipFill>
          <a:blip r:embed="rId2"/>
          <a:stretch>
            <a:fillRect/>
          </a:stretch>
        </p:blipFill>
        <p:spPr>
          <a:xfrm flipH="1">
            <a:off x="882919" y="1137285"/>
            <a:ext cx="241944" cy="2245599"/>
          </a:xfrm>
          <a:prstGeom prst="rect">
            <a:avLst/>
          </a:prstGeom>
        </p:spPr>
      </p:pic>
      <p:graphicFrame>
        <p:nvGraphicFramePr>
          <p:cNvPr id="25" name="Таблица 24"/>
          <p:cNvGraphicFramePr>
            <a:graphicFrameLocks noGrp="1"/>
          </p:cNvGraphicFramePr>
          <p:nvPr>
            <p:extLst>
              <p:ext uri="{D42A27DB-BD31-4B8C-83A1-F6EECF244321}">
                <p14:modId xmlns:p14="http://schemas.microsoft.com/office/powerpoint/2010/main" val="1086739566"/>
              </p:ext>
            </p:extLst>
          </p:nvPr>
        </p:nvGraphicFramePr>
        <p:xfrm>
          <a:off x="1124863" y="1098190"/>
          <a:ext cx="3999376" cy="2329715"/>
        </p:xfrm>
        <a:graphic>
          <a:graphicData uri="http://schemas.openxmlformats.org/drawingml/2006/table">
            <a:tbl>
              <a:tblPr firstRow="1" bandRow="1">
                <a:tableStyleId>{2D5ABB26-0587-4C30-8999-92F81FD0307C}</a:tableStyleId>
              </a:tblPr>
              <a:tblGrid>
                <a:gridCol w="528057"/>
                <a:gridCol w="805218"/>
                <a:gridCol w="545910"/>
                <a:gridCol w="592139"/>
                <a:gridCol w="427375"/>
                <a:gridCol w="1100677"/>
              </a:tblGrid>
              <a:tr h="387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smtClean="0"/>
                        <a:t>μ</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λ</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ru-RU" dirty="0"/>
                    </a:p>
                  </a:txBody>
                  <a:tcPr/>
                </a:tc>
              </a:tr>
              <a:tr h="387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l-GR" dirty="0" smtClean="0"/>
                        <a:t>λ</a:t>
                      </a:r>
                      <a:r>
                        <a:rPr lang="en-US" dirty="0" smtClean="0"/>
                        <a:t>+μ)</a:t>
                      </a:r>
                      <a:endParaRPr lang="ru-RU" dirty="0"/>
                    </a:p>
                  </a:txBody>
                  <a:tcPr/>
                </a:tc>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ru-RU" dirty="0"/>
                    </a:p>
                  </a:txBody>
                  <a:tcPr/>
                </a:tc>
                <a:tc>
                  <a:txBody>
                    <a:bodyPr/>
                    <a:lstStyle/>
                    <a:p>
                      <a:r>
                        <a:rPr lang="en-US" dirty="0" smtClean="0"/>
                        <a:t>a</a:t>
                      </a:r>
                      <a:endParaRPr lang="ru-RU" dirty="0"/>
                    </a:p>
                  </a:txBody>
                  <a:tcPr/>
                </a:tc>
                <a:tc>
                  <a:txBody>
                    <a:bodyPr/>
                    <a:lstStyle/>
                    <a:p>
                      <a:r>
                        <a:rPr lang="en-US" dirty="0" smtClean="0"/>
                        <a:t>0</a:t>
                      </a:r>
                      <a:endParaRPr lang="ru-RU" dirty="0"/>
                    </a:p>
                  </a:txBody>
                  <a:tcPr/>
                </a:tc>
              </a:tr>
              <a:tr h="393225">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r>
              <a:tr h="387298">
                <a:tc>
                  <a:txBody>
                    <a:bodyPr/>
                    <a:lstStyle/>
                    <a:p>
                      <a:r>
                        <a:rPr lang="en-US" dirty="0" smtClean="0"/>
                        <a:t>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μ</a:t>
                      </a:r>
                      <a:endParaRPr lang="ru-RU" dirty="0"/>
                    </a:p>
                  </a:txBody>
                  <a:tcPr/>
                </a:tc>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r>
              <a:tr h="387298">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c>
                  <a:txBody>
                    <a:bodyPr/>
                    <a:lstStyle/>
                    <a:p>
                      <a:r>
                        <a:rPr lang="en-US" dirty="0" smtClean="0"/>
                        <a:t>0</a:t>
                      </a:r>
                      <a:endParaRPr lang="ru-RU" dirty="0"/>
                    </a:p>
                  </a:txBody>
                  <a:tcPr/>
                </a:tc>
                <a:tc>
                  <a:txBody>
                    <a:bodyPr/>
                    <a:lstStyle/>
                    <a:p>
                      <a:r>
                        <a:rPr lang="en-US" dirty="0" smtClean="0"/>
                        <a:t>-a</a:t>
                      </a:r>
                      <a:endParaRPr lang="ru-RU" dirty="0"/>
                    </a:p>
                  </a:txBody>
                  <a:tcPr/>
                </a:tc>
                <a:tc>
                  <a:txBody>
                    <a:bodyPr/>
                    <a:lstStyle/>
                    <a:p>
                      <a:r>
                        <a:rPr lang="en-US" dirty="0" smtClean="0"/>
                        <a:t>0</a:t>
                      </a:r>
                      <a:endParaRPr lang="ru-RU" dirty="0"/>
                    </a:p>
                  </a:txBody>
                  <a:tcPr/>
                </a:tc>
              </a:tr>
              <a:tr h="387298">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r>
            </a:tbl>
          </a:graphicData>
        </a:graphic>
      </p:graphicFrame>
      <p:pic>
        <p:nvPicPr>
          <p:cNvPr id="26" name="Рисунок 25"/>
          <p:cNvPicPr>
            <a:picLocks noChangeAspect="1"/>
          </p:cNvPicPr>
          <p:nvPr/>
        </p:nvPicPr>
        <p:blipFill>
          <a:blip r:embed="rId2"/>
          <a:stretch>
            <a:fillRect/>
          </a:stretch>
        </p:blipFill>
        <p:spPr>
          <a:xfrm>
            <a:off x="4352399" y="1098190"/>
            <a:ext cx="207496" cy="2245599"/>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1819864532"/>
              </p:ext>
            </p:extLst>
          </p:nvPr>
        </p:nvGraphicFramePr>
        <p:xfrm>
          <a:off x="6492656" y="1137285"/>
          <a:ext cx="428309" cy="2225040"/>
        </p:xfrm>
        <a:graphic>
          <a:graphicData uri="http://schemas.openxmlformats.org/drawingml/2006/table">
            <a:tbl>
              <a:tblPr firstRow="1" bandRow="1">
                <a:tableStyleId>{2D5ABB26-0587-4C30-8999-92F81FD0307C}</a:tableStyleId>
              </a:tblPr>
              <a:tblGrid>
                <a:gridCol w="428309"/>
              </a:tblGrid>
              <a:tr h="370840">
                <a:tc>
                  <a:txBody>
                    <a:bodyPr/>
                    <a:lstStyle/>
                    <a:p>
                      <a:r>
                        <a:rPr lang="en-US" dirty="0" smtClean="0"/>
                        <a:t>0</a:t>
                      </a:r>
                      <a:endParaRPr lang="ru-RU" dirty="0"/>
                    </a:p>
                  </a:txBody>
                  <a:tcPr/>
                </a:tc>
              </a:tr>
              <a:tr h="370840">
                <a:tc>
                  <a:txBody>
                    <a:bodyPr/>
                    <a:lstStyle/>
                    <a:p>
                      <a:r>
                        <a:rPr lang="en-US" dirty="0" smtClean="0"/>
                        <a:t>0</a:t>
                      </a:r>
                      <a:endParaRPr lang="ru-RU" dirty="0"/>
                    </a:p>
                  </a:txBody>
                  <a:tcPr/>
                </a:tc>
              </a:tr>
              <a:tr h="370840">
                <a:tc>
                  <a:txBody>
                    <a:bodyPr/>
                    <a:lstStyle/>
                    <a:p>
                      <a:r>
                        <a:rPr lang="en-US" dirty="0" smtClean="0"/>
                        <a:t>0</a:t>
                      </a:r>
                      <a:endParaRPr lang="ru-RU" dirty="0"/>
                    </a:p>
                  </a:txBody>
                  <a:tcPr/>
                </a:tc>
              </a:tr>
              <a:tr h="370840">
                <a:tc>
                  <a:txBody>
                    <a:bodyPr/>
                    <a:lstStyle/>
                    <a:p>
                      <a:r>
                        <a:rPr lang="en-US" dirty="0" smtClean="0"/>
                        <a:t>0</a:t>
                      </a:r>
                      <a:endParaRPr lang="ru-RU" dirty="0"/>
                    </a:p>
                  </a:txBody>
                  <a:tcPr/>
                </a:tc>
              </a:tr>
              <a:tr h="370840">
                <a:tc>
                  <a:txBody>
                    <a:bodyPr/>
                    <a:lstStyle/>
                    <a:p>
                      <a:r>
                        <a:rPr lang="en-US" dirty="0" smtClean="0"/>
                        <a:t>0</a:t>
                      </a:r>
                      <a:endParaRPr lang="ru-RU" dirty="0"/>
                    </a:p>
                  </a:txBody>
                  <a:tcPr/>
                </a:tc>
              </a:tr>
              <a:tr h="370840">
                <a:tc>
                  <a:txBody>
                    <a:bodyPr/>
                    <a:lstStyle/>
                    <a:p>
                      <a:r>
                        <a:rPr lang="en-US" dirty="0" smtClean="0"/>
                        <a:t>1</a:t>
                      </a:r>
                      <a:endParaRPr lang="ru-RU" dirty="0"/>
                    </a:p>
                  </a:txBody>
                  <a:tcPr/>
                </a:tc>
              </a:tr>
            </a:tbl>
          </a:graphicData>
        </a:graphic>
      </p:graphicFrame>
      <p:pic>
        <p:nvPicPr>
          <p:cNvPr id="27" name="Рисунок 26"/>
          <p:cNvPicPr>
            <a:picLocks noChangeAspect="1"/>
          </p:cNvPicPr>
          <p:nvPr/>
        </p:nvPicPr>
        <p:blipFill>
          <a:blip r:embed="rId2"/>
          <a:stretch>
            <a:fillRect/>
          </a:stretch>
        </p:blipFill>
        <p:spPr>
          <a:xfrm flipH="1">
            <a:off x="5114344" y="3647026"/>
            <a:ext cx="241944" cy="2245599"/>
          </a:xfrm>
          <a:prstGeom prst="rect">
            <a:avLst/>
          </a:prstGeom>
        </p:spPr>
      </p:pic>
      <p:sp>
        <p:nvSpPr>
          <p:cNvPr id="5" name="TextBox 4"/>
          <p:cNvSpPr txBox="1"/>
          <p:nvPr/>
        </p:nvSpPr>
        <p:spPr>
          <a:xfrm>
            <a:off x="5356288" y="3781418"/>
            <a:ext cx="4376519" cy="2031325"/>
          </a:xfrm>
          <a:prstGeom prst="rect">
            <a:avLst/>
          </a:prstGeom>
          <a:noFill/>
        </p:spPr>
        <p:txBody>
          <a:bodyPr wrap="none" rtlCol="0">
            <a:spAutoFit/>
          </a:bodyPr>
          <a:lstStyle/>
          <a:p>
            <a:r>
              <a:rPr lang="el-GR" dirty="0" smtClean="0"/>
              <a:t>π</a:t>
            </a:r>
            <a:r>
              <a:rPr lang="en-US" dirty="0" smtClean="0"/>
              <a:t>2 = 4</a:t>
            </a:r>
            <a:r>
              <a:rPr lang="el-GR" dirty="0"/>
              <a:t> </a:t>
            </a:r>
            <a:r>
              <a:rPr lang="el-GR" dirty="0" smtClean="0"/>
              <a:t>π</a:t>
            </a:r>
            <a:r>
              <a:rPr lang="en-US" dirty="0" smtClean="0"/>
              <a:t>1</a:t>
            </a:r>
          </a:p>
          <a:p>
            <a:r>
              <a:rPr lang="el-GR" dirty="0" smtClean="0"/>
              <a:t>π</a:t>
            </a:r>
            <a:r>
              <a:rPr lang="en-US" dirty="0" smtClean="0"/>
              <a:t>5 = 400 </a:t>
            </a:r>
            <a:r>
              <a:rPr lang="el-GR" dirty="0" smtClean="0"/>
              <a:t>π</a:t>
            </a:r>
            <a:r>
              <a:rPr lang="en-US" dirty="0" smtClean="0"/>
              <a:t>1</a:t>
            </a:r>
          </a:p>
          <a:p>
            <a:r>
              <a:rPr lang="el-GR" dirty="0" smtClean="0"/>
              <a:t>π</a:t>
            </a:r>
            <a:r>
              <a:rPr lang="en-US" dirty="0" smtClean="0"/>
              <a:t>3 = </a:t>
            </a:r>
            <a:r>
              <a:rPr lang="el-GR" dirty="0" smtClean="0"/>
              <a:t>π</a:t>
            </a:r>
            <a:r>
              <a:rPr lang="en-US" dirty="0" smtClean="0"/>
              <a:t>6</a:t>
            </a:r>
          </a:p>
          <a:p>
            <a:r>
              <a:rPr lang="el-GR" dirty="0" smtClean="0"/>
              <a:t>π</a:t>
            </a:r>
            <a:r>
              <a:rPr lang="en-US" dirty="0" smtClean="0"/>
              <a:t>4 = 32 </a:t>
            </a:r>
            <a:r>
              <a:rPr lang="el-GR" dirty="0" smtClean="0"/>
              <a:t>π</a:t>
            </a:r>
            <a:r>
              <a:rPr lang="en-US" dirty="0" smtClean="0"/>
              <a:t>1</a:t>
            </a:r>
          </a:p>
          <a:p>
            <a:r>
              <a:rPr lang="el-GR" dirty="0" smtClean="0"/>
              <a:t>π</a:t>
            </a:r>
            <a:r>
              <a:rPr lang="en-US" dirty="0" smtClean="0"/>
              <a:t>3 = 40 </a:t>
            </a:r>
            <a:r>
              <a:rPr lang="el-GR" dirty="0" smtClean="0"/>
              <a:t>π</a:t>
            </a:r>
            <a:r>
              <a:rPr lang="en-US" dirty="0" smtClean="0"/>
              <a:t>1</a:t>
            </a:r>
          </a:p>
          <a:p>
            <a:r>
              <a:rPr lang="el-GR" dirty="0" smtClean="0"/>
              <a:t>π</a:t>
            </a:r>
            <a:r>
              <a:rPr lang="en-US" dirty="0" smtClean="0"/>
              <a:t>1 + 4</a:t>
            </a:r>
            <a:r>
              <a:rPr lang="el-GR" dirty="0"/>
              <a:t> π</a:t>
            </a:r>
            <a:r>
              <a:rPr lang="en-US" dirty="0"/>
              <a:t>1 </a:t>
            </a:r>
            <a:r>
              <a:rPr lang="en-US" dirty="0" smtClean="0"/>
              <a:t>+40</a:t>
            </a:r>
            <a:r>
              <a:rPr lang="el-GR" dirty="0"/>
              <a:t> π</a:t>
            </a:r>
            <a:r>
              <a:rPr lang="en-US" dirty="0"/>
              <a:t>1 </a:t>
            </a:r>
            <a:r>
              <a:rPr lang="en-US" dirty="0" smtClean="0"/>
              <a:t>+32</a:t>
            </a:r>
            <a:r>
              <a:rPr lang="el-GR" dirty="0"/>
              <a:t> π</a:t>
            </a:r>
            <a:r>
              <a:rPr lang="en-US" dirty="0"/>
              <a:t>1 </a:t>
            </a:r>
            <a:r>
              <a:rPr lang="en-US" dirty="0" smtClean="0"/>
              <a:t>+ 400</a:t>
            </a:r>
            <a:r>
              <a:rPr lang="el-GR" dirty="0" smtClean="0"/>
              <a:t> </a:t>
            </a:r>
            <a:r>
              <a:rPr lang="el-GR" dirty="0"/>
              <a:t>π</a:t>
            </a:r>
            <a:r>
              <a:rPr lang="en-US" dirty="0" smtClean="0"/>
              <a:t>1 + 40</a:t>
            </a:r>
            <a:r>
              <a:rPr lang="el-GR" dirty="0" smtClean="0"/>
              <a:t> </a:t>
            </a:r>
            <a:r>
              <a:rPr lang="el-GR" dirty="0"/>
              <a:t>π</a:t>
            </a:r>
            <a:r>
              <a:rPr lang="en-US" dirty="0" smtClean="0"/>
              <a:t>1 =1</a:t>
            </a:r>
          </a:p>
          <a:p>
            <a:r>
              <a:rPr lang="el-GR" dirty="0" smtClean="0"/>
              <a:t>π</a:t>
            </a:r>
            <a:r>
              <a:rPr lang="en-US" dirty="0" smtClean="0"/>
              <a:t>1 = 0.001934… </a:t>
            </a:r>
            <a:endParaRPr lang="ru-RU" dirty="0"/>
          </a:p>
        </p:txBody>
      </p:sp>
      <p:pic>
        <p:nvPicPr>
          <p:cNvPr id="6" name="Рисунок 5"/>
          <p:cNvPicPr>
            <a:picLocks noChangeAspect="1"/>
          </p:cNvPicPr>
          <p:nvPr/>
        </p:nvPicPr>
        <p:blipFill>
          <a:blip r:embed="rId3"/>
          <a:stretch>
            <a:fillRect/>
          </a:stretch>
        </p:blipFill>
        <p:spPr>
          <a:xfrm>
            <a:off x="8715866" y="2570431"/>
            <a:ext cx="2974630" cy="1902047"/>
          </a:xfrm>
          <a:prstGeom prst="rect">
            <a:avLst/>
          </a:prstGeom>
        </p:spPr>
      </p:pic>
      <p:sp>
        <p:nvSpPr>
          <p:cNvPr id="28" name="Стрелка вправо 27"/>
          <p:cNvSpPr/>
          <p:nvPr/>
        </p:nvSpPr>
        <p:spPr>
          <a:xfrm>
            <a:off x="7773052" y="3460207"/>
            <a:ext cx="942814" cy="199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91605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Прямоугольник 32"/>
          <p:cNvSpPr/>
          <p:nvPr/>
        </p:nvSpPr>
        <p:spPr>
          <a:xfrm>
            <a:off x="928049" y="1495399"/>
            <a:ext cx="10385946" cy="1200329"/>
          </a:xfrm>
          <a:prstGeom prst="rect">
            <a:avLst/>
          </a:prstGeom>
        </p:spPr>
        <p:txBody>
          <a:bodyPr wrap="square">
            <a:spAutoFit/>
          </a:bodyPr>
          <a:lstStyle/>
          <a:p>
            <a:pPr lvl="0"/>
            <a:r>
              <a:rPr lang="en-US" b="1" dirty="0" err="1"/>
              <a:t>lumpability</a:t>
            </a:r>
            <a:r>
              <a:rPr lang="en-US" dirty="0"/>
              <a:t> is a method for reducing the size of the state space of some continuous-time Markov </a:t>
            </a:r>
            <a:r>
              <a:rPr lang="en-US" dirty="0" smtClean="0"/>
              <a:t>chains. In </a:t>
            </a:r>
            <a:r>
              <a:rPr lang="en-US" dirty="0"/>
              <a:t>order to </a:t>
            </a:r>
            <a:r>
              <a:rPr lang="en-US" dirty="0" smtClean="0"/>
              <a:t>explain this method, </a:t>
            </a:r>
            <a:r>
              <a:rPr lang="en-US" dirty="0"/>
              <a:t>we take enemy sub-component </a:t>
            </a:r>
            <a:r>
              <a:rPr lang="en-US" dirty="0" smtClean="0"/>
              <a:t>of Case 3.</a:t>
            </a:r>
          </a:p>
          <a:p>
            <a:pPr lvl="0"/>
            <a:endParaRPr lang="en-US" dirty="0"/>
          </a:p>
          <a:p>
            <a:pPr lvl="0"/>
            <a:endParaRPr lang="en-US" dirty="0"/>
          </a:p>
        </p:txBody>
      </p:sp>
      <p:sp>
        <p:nvSpPr>
          <p:cNvPr id="34" name="TextBox 33"/>
          <p:cNvSpPr txBox="1"/>
          <p:nvPr/>
        </p:nvSpPr>
        <p:spPr>
          <a:xfrm>
            <a:off x="928049" y="791569"/>
            <a:ext cx="1478290" cy="430887"/>
          </a:xfrm>
          <a:prstGeom prst="rect">
            <a:avLst/>
          </a:prstGeom>
          <a:noFill/>
        </p:spPr>
        <p:txBody>
          <a:bodyPr wrap="none" rtlCol="0">
            <a:spAutoFit/>
          </a:bodyPr>
          <a:lstStyle/>
          <a:p>
            <a:r>
              <a:rPr lang="en-US" sz="2200" b="1" dirty="0" err="1" smtClean="0">
                <a:solidFill>
                  <a:schemeClr val="accent1">
                    <a:lumMod val="75000"/>
                  </a:schemeClr>
                </a:solidFill>
                <a:latin typeface="+mj-lt"/>
              </a:rPr>
              <a:t>Lumpability</a:t>
            </a:r>
            <a:endParaRPr lang="ru-RU" sz="2200" b="1" dirty="0">
              <a:solidFill>
                <a:schemeClr val="accent1">
                  <a:lumMod val="75000"/>
                </a:schemeClr>
              </a:solidFill>
              <a:latin typeface="+mj-lt"/>
            </a:endParaRPr>
          </a:p>
        </p:txBody>
      </p:sp>
      <p:pic>
        <p:nvPicPr>
          <p:cNvPr id="35" name="Рисунок 34"/>
          <p:cNvPicPr>
            <a:picLocks noChangeAspect="1"/>
          </p:cNvPicPr>
          <p:nvPr/>
        </p:nvPicPr>
        <p:blipFill>
          <a:blip r:embed="rId2"/>
          <a:stretch>
            <a:fillRect/>
          </a:stretch>
        </p:blipFill>
        <p:spPr>
          <a:xfrm>
            <a:off x="928049" y="2281949"/>
            <a:ext cx="5238750" cy="3686175"/>
          </a:xfrm>
          <a:prstGeom prst="rect">
            <a:avLst/>
          </a:prstGeom>
        </p:spPr>
      </p:pic>
      <p:pic>
        <p:nvPicPr>
          <p:cNvPr id="36" name="Рисунок 35"/>
          <p:cNvPicPr>
            <a:picLocks noChangeAspect="1"/>
          </p:cNvPicPr>
          <p:nvPr/>
        </p:nvPicPr>
        <p:blipFill>
          <a:blip r:embed="rId3"/>
          <a:stretch>
            <a:fillRect/>
          </a:stretch>
        </p:blipFill>
        <p:spPr>
          <a:xfrm>
            <a:off x="6750809" y="2281949"/>
            <a:ext cx="5295900" cy="2314575"/>
          </a:xfrm>
          <a:prstGeom prst="rect">
            <a:avLst/>
          </a:prstGeom>
        </p:spPr>
      </p:pic>
      <p:sp>
        <p:nvSpPr>
          <p:cNvPr id="37" name="Стрелка вправо 36"/>
          <p:cNvSpPr/>
          <p:nvPr/>
        </p:nvSpPr>
        <p:spPr>
          <a:xfrm>
            <a:off x="5991367" y="3794078"/>
            <a:ext cx="491320" cy="330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54560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595293"/>
            <a:ext cx="10099343" cy="1846659"/>
          </a:xfrm>
          <a:prstGeom prst="rect">
            <a:avLst/>
          </a:prstGeom>
          <a:noFill/>
        </p:spPr>
        <p:txBody>
          <a:bodyPr wrap="square" rtlCol="0">
            <a:spAutoFit/>
          </a:bodyPr>
          <a:lstStyle/>
          <a:p>
            <a:r>
              <a:rPr lang="en-US" sz="2200" b="1" dirty="0" err="1" smtClean="0">
                <a:solidFill>
                  <a:schemeClr val="accent1">
                    <a:lumMod val="75000"/>
                  </a:schemeClr>
                </a:solidFill>
              </a:rPr>
              <a:t>Lumpability</a:t>
            </a:r>
            <a:endParaRPr lang="ru-RU" sz="2200" b="1" dirty="0">
              <a:solidFill>
                <a:schemeClr val="accent1">
                  <a:lumMod val="75000"/>
                </a:schemeClr>
              </a:solidFill>
            </a:endParaRPr>
          </a:p>
          <a:p>
            <a:endParaRPr lang="en-US" dirty="0" smtClean="0"/>
          </a:p>
          <a:p>
            <a:r>
              <a:rPr lang="en-US" dirty="0" smtClean="0"/>
              <a:t>In our model Enemy can be killed by Roland with rate 0.8 or by his Accomplice with rate 0.6. Every time Enemy move from state </a:t>
            </a:r>
            <a:r>
              <a:rPr lang="en-US" dirty="0" err="1" smtClean="0"/>
              <a:t>Eattack</a:t>
            </a:r>
            <a:r>
              <a:rPr lang="en-US" dirty="0" smtClean="0"/>
              <a:t> to state </a:t>
            </a:r>
            <a:r>
              <a:rPr lang="en-US" dirty="0" err="1" smtClean="0"/>
              <a:t>Eidle</a:t>
            </a:r>
            <a:r>
              <a:rPr lang="en-US" dirty="0" smtClean="0"/>
              <a:t>  by choosing between two active types and fastest one will be completed. If we will consider that Roland and his Accomplice have the same value of rate 0.8 we can reduce our model to simple one.</a:t>
            </a:r>
            <a:endParaRPr lang="ru-RU" dirty="0"/>
          </a:p>
        </p:txBody>
      </p:sp>
      <p:pic>
        <p:nvPicPr>
          <p:cNvPr id="3" name="Рисунок 2"/>
          <p:cNvPicPr>
            <a:picLocks noChangeAspect="1"/>
          </p:cNvPicPr>
          <p:nvPr/>
        </p:nvPicPr>
        <p:blipFill>
          <a:blip r:embed="rId2"/>
          <a:stretch>
            <a:fillRect/>
          </a:stretch>
        </p:blipFill>
        <p:spPr>
          <a:xfrm>
            <a:off x="1982622" y="2520357"/>
            <a:ext cx="7962900" cy="3400425"/>
          </a:xfrm>
          <a:prstGeom prst="rect">
            <a:avLst/>
          </a:prstGeom>
        </p:spPr>
      </p:pic>
    </p:spTree>
    <p:extLst>
      <p:ext uri="{BB962C8B-B14F-4D97-AF65-F5344CB8AC3E}">
        <p14:creationId xmlns:p14="http://schemas.microsoft.com/office/powerpoint/2010/main" val="1843267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11889" y="240027"/>
            <a:ext cx="10588206" cy="4575612"/>
          </a:xfrm>
          <a:prstGeom prst="rect">
            <a:avLst/>
          </a:prstGeom>
        </p:spPr>
        <p:txBody>
          <a:bodyPr wrap="square">
            <a:spAutoFit/>
          </a:bodyPr>
          <a:lstStyle/>
          <a:p>
            <a:pPr marL="114300" lvl="0">
              <a:buSzPts val="1800"/>
            </a:pPr>
            <a:r>
              <a:rPr lang="en-US" sz="2000" dirty="0">
                <a:solidFill>
                  <a:schemeClr val="accent1">
                    <a:lumMod val="75000"/>
                  </a:schemeClr>
                </a:solidFill>
                <a:cs typeface="Calibri" panose="020F0502020204030204" pitchFamily="34" charset="0"/>
              </a:rPr>
              <a:t>Strict </a:t>
            </a:r>
            <a:r>
              <a:rPr lang="en-US" sz="2000" dirty="0" err="1">
                <a:solidFill>
                  <a:schemeClr val="accent1">
                    <a:lumMod val="75000"/>
                  </a:schemeClr>
                </a:solidFill>
                <a:cs typeface="Calibri" panose="020F0502020204030204" pitchFamily="34" charset="0"/>
              </a:rPr>
              <a:t>lumpability</a:t>
            </a:r>
            <a:endParaRPr lang="en-US" sz="2000" dirty="0">
              <a:solidFill>
                <a:schemeClr val="accent1">
                  <a:lumMod val="75000"/>
                </a:schemeClr>
              </a:solidFill>
              <a:cs typeface="Calibri" panose="020F0502020204030204" pitchFamily="34" charset="0"/>
            </a:endParaRPr>
          </a:p>
          <a:p>
            <a:pPr marL="285750" lvl="0" indent="-285750">
              <a:spcBef>
                <a:spcPts val="1600"/>
              </a:spcBef>
              <a:buFont typeface="Wingdings" panose="05000000000000000000" pitchFamily="2" charset="2"/>
              <a:buChar char="Ø"/>
            </a:pPr>
            <a:r>
              <a:rPr lang="en-US" sz="2000" dirty="0" smtClean="0">
                <a:cs typeface="Calibri" panose="020F0502020204030204" pitchFamily="34" charset="0"/>
              </a:rPr>
              <a:t>Probabilities </a:t>
            </a:r>
            <a:r>
              <a:rPr lang="en-US" sz="2000" dirty="0">
                <a:cs typeface="Calibri" panose="020F0502020204030204" pitchFamily="34" charset="0"/>
              </a:rPr>
              <a:t>of state 2, 3 </a:t>
            </a:r>
            <a:r>
              <a:rPr lang="en-US" sz="2000" dirty="0" smtClean="0">
                <a:cs typeface="Calibri" panose="020F0502020204030204" pitchFamily="34" charset="0"/>
              </a:rPr>
              <a:t>and </a:t>
            </a:r>
            <a:r>
              <a:rPr lang="en-US" sz="2000" dirty="0">
                <a:cs typeface="Calibri" panose="020F0502020204030204" pitchFamily="34" charset="0"/>
              </a:rPr>
              <a:t>4 are </a:t>
            </a:r>
            <a:r>
              <a:rPr lang="en-US" sz="2000" dirty="0" smtClean="0">
                <a:cs typeface="Calibri" panose="020F0502020204030204" pitchFamily="34" charset="0"/>
              </a:rPr>
              <a:t>equal.</a:t>
            </a:r>
          </a:p>
          <a:p>
            <a:pPr marL="285750" lvl="0" indent="-285750">
              <a:spcBef>
                <a:spcPts val="1600"/>
              </a:spcBef>
              <a:buFont typeface="Wingdings" panose="05000000000000000000" pitchFamily="2" charset="2"/>
              <a:buChar char="Ø"/>
            </a:pPr>
            <a:r>
              <a:rPr lang="en-US" sz="2000" dirty="0" smtClean="0">
                <a:cs typeface="Calibri" panose="020F0502020204030204" pitchFamily="34" charset="0"/>
              </a:rPr>
              <a:t>Probabilities </a:t>
            </a:r>
            <a:r>
              <a:rPr lang="en-US" sz="2000" dirty="0">
                <a:cs typeface="Calibri" panose="020F0502020204030204" pitchFamily="34" charset="0"/>
              </a:rPr>
              <a:t>of macro states[2 3 4] is equal to the sum of probabilities of 2,3 and 4</a:t>
            </a:r>
            <a:r>
              <a:rPr lang="en-US" sz="2000" dirty="0" smtClean="0">
                <a:cs typeface="Calibri" panose="020F0502020204030204" pitchFamily="34" charset="0"/>
              </a:rPr>
              <a:t>.</a:t>
            </a:r>
          </a:p>
          <a:p>
            <a:pPr marL="285750" lvl="0" indent="-285750">
              <a:spcBef>
                <a:spcPts val="1600"/>
              </a:spcBef>
              <a:buFont typeface="Wingdings" panose="05000000000000000000" pitchFamily="2" charset="2"/>
              <a:buChar char="Ø"/>
            </a:pPr>
            <a:endParaRPr lang="en-US" sz="2000" dirty="0">
              <a:cs typeface="Calibri" panose="020F0502020204030204" pitchFamily="34" charset="0"/>
            </a:endParaRPr>
          </a:p>
          <a:p>
            <a:pPr marL="285750" lvl="0" indent="-285750">
              <a:spcBef>
                <a:spcPts val="1600"/>
              </a:spcBef>
              <a:buFont typeface="Wingdings" panose="05000000000000000000" pitchFamily="2" charset="2"/>
              <a:buChar char="Ø"/>
            </a:pPr>
            <a:endParaRPr lang="en-US" sz="2000" dirty="0" smtClean="0">
              <a:cs typeface="Calibri" panose="020F0502020204030204" pitchFamily="34" charset="0"/>
            </a:endParaRPr>
          </a:p>
          <a:p>
            <a:pPr lvl="0">
              <a:spcBef>
                <a:spcPts val="1600"/>
              </a:spcBef>
            </a:pPr>
            <a:r>
              <a:rPr lang="en-US" sz="2000" dirty="0" smtClean="0">
                <a:solidFill>
                  <a:schemeClr val="accent1">
                    <a:lumMod val="75000"/>
                  </a:schemeClr>
                </a:solidFill>
                <a:cs typeface="Calibri" panose="020F0502020204030204" pitchFamily="34" charset="0"/>
              </a:rPr>
              <a:t> Strong </a:t>
            </a:r>
            <a:r>
              <a:rPr lang="en-US" sz="2000" dirty="0" err="1" smtClean="0">
                <a:solidFill>
                  <a:schemeClr val="accent1">
                    <a:lumMod val="75000"/>
                  </a:schemeClr>
                </a:solidFill>
                <a:cs typeface="Calibri" panose="020F0502020204030204" pitchFamily="34" charset="0"/>
              </a:rPr>
              <a:t>lumpability</a:t>
            </a:r>
            <a:endParaRPr lang="en-US" sz="2000" dirty="0" smtClean="0">
              <a:solidFill>
                <a:schemeClr val="accent1">
                  <a:lumMod val="75000"/>
                </a:schemeClr>
              </a:solidFill>
              <a:cs typeface="Calibri" panose="020F0502020204030204" pitchFamily="34" charset="0"/>
            </a:endParaRPr>
          </a:p>
          <a:p>
            <a:pPr>
              <a:spcBef>
                <a:spcPts val="1600"/>
              </a:spcBef>
            </a:pPr>
            <a:r>
              <a:rPr lang="en-US" sz="2000" dirty="0"/>
              <a:t>A strongly </a:t>
            </a:r>
            <a:r>
              <a:rPr lang="en-US" sz="2000" dirty="0" err="1"/>
              <a:t>lumpable</a:t>
            </a:r>
            <a:r>
              <a:rPr lang="en-US" sz="2000" dirty="0"/>
              <a:t> partition exists if there is an equivalence relation over the state space such that for any two states within an equivalence class their aggregated transition rates to any other class are the same.</a:t>
            </a:r>
          </a:p>
          <a:p>
            <a:pPr lvl="0">
              <a:spcBef>
                <a:spcPts val="1600"/>
              </a:spcBef>
            </a:pPr>
            <a:endParaRPr lang="en-US" sz="2000" dirty="0">
              <a:solidFill>
                <a:schemeClr val="accent1">
                  <a:lumMod val="75000"/>
                </a:schemeClr>
              </a:solidFill>
              <a:cs typeface="Calibri" panose="020F0502020204030204" pitchFamily="34" charset="0"/>
            </a:endParaRPr>
          </a:p>
        </p:txBody>
      </p:sp>
      <p:pic>
        <p:nvPicPr>
          <p:cNvPr id="4" name="Рисунок 3"/>
          <p:cNvPicPr>
            <a:picLocks noChangeAspect="1"/>
          </p:cNvPicPr>
          <p:nvPr/>
        </p:nvPicPr>
        <p:blipFill>
          <a:blip r:embed="rId2"/>
          <a:stretch>
            <a:fillRect/>
          </a:stretch>
        </p:blipFill>
        <p:spPr>
          <a:xfrm>
            <a:off x="2371014" y="1748589"/>
            <a:ext cx="4229100" cy="904875"/>
          </a:xfrm>
          <a:prstGeom prst="rect">
            <a:avLst/>
          </a:prstGeom>
        </p:spPr>
      </p:pic>
      <p:pic>
        <p:nvPicPr>
          <p:cNvPr id="5" name="Рисунок 4"/>
          <p:cNvPicPr>
            <a:picLocks noChangeAspect="1"/>
          </p:cNvPicPr>
          <p:nvPr/>
        </p:nvPicPr>
        <p:blipFill>
          <a:blip r:embed="rId3"/>
          <a:stretch>
            <a:fillRect/>
          </a:stretch>
        </p:blipFill>
        <p:spPr>
          <a:xfrm>
            <a:off x="2862779" y="4162026"/>
            <a:ext cx="5686425" cy="2162175"/>
          </a:xfrm>
          <a:prstGeom prst="rect">
            <a:avLst/>
          </a:prstGeom>
        </p:spPr>
      </p:pic>
    </p:spTree>
    <p:extLst>
      <p:ext uri="{BB962C8B-B14F-4D97-AF65-F5344CB8AC3E}">
        <p14:creationId xmlns:p14="http://schemas.microsoft.com/office/powerpoint/2010/main" val="484683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8796" y="1011981"/>
            <a:ext cx="10058400" cy="1450757"/>
          </a:xfrm>
        </p:spPr>
        <p:txBody>
          <a:bodyPr/>
          <a:lstStyle/>
          <a:p>
            <a:r>
              <a:rPr lang="en-US" b="1" dirty="0" smtClean="0">
                <a:solidFill>
                  <a:schemeClr val="accent1">
                    <a:lumMod val="75000"/>
                  </a:schemeClr>
                </a:solidFill>
              </a:rPr>
              <a:t>Conclusion</a:t>
            </a:r>
            <a:r>
              <a:rPr lang="en-US" dirty="0"/>
              <a:t/>
            </a:r>
            <a:br>
              <a:rPr lang="en-US" dirty="0"/>
            </a:br>
            <a:endParaRPr lang="ru-RU" dirty="0"/>
          </a:p>
        </p:txBody>
      </p:sp>
      <p:sp>
        <p:nvSpPr>
          <p:cNvPr id="4" name="Объект 3"/>
          <p:cNvSpPr>
            <a:spLocks noGrp="1"/>
          </p:cNvSpPr>
          <p:nvPr>
            <p:ph idx="1"/>
          </p:nvPr>
        </p:nvSpPr>
        <p:spPr>
          <a:xfrm>
            <a:off x="1106296" y="2038917"/>
            <a:ext cx="10058400" cy="4023360"/>
          </a:xfrm>
        </p:spPr>
        <p:txBody>
          <a:bodyPr/>
          <a:lstStyle/>
          <a:p>
            <a:r>
              <a:rPr lang="en-US" dirty="0" smtClean="0"/>
              <a:t>We demonstrated abstract representation </a:t>
            </a:r>
            <a:r>
              <a:rPr lang="en-US" dirty="0"/>
              <a:t>of a </a:t>
            </a:r>
            <a:r>
              <a:rPr lang="en-US" dirty="0" smtClean="0"/>
              <a:t>system based on popular </a:t>
            </a:r>
            <a:r>
              <a:rPr lang="en-US" dirty="0"/>
              <a:t>hero of The Dark Tower </a:t>
            </a:r>
            <a:r>
              <a:rPr lang="en-US" dirty="0" smtClean="0"/>
              <a:t>Series. During the presentation we conceptualized our system as a Markov chain, constructed an infinitesimal generator matrix Q, solved Markov chain automatically with PEPA Eclipse Plug-in and manually to derive quantitative information about our system. </a:t>
            </a:r>
          </a:p>
          <a:p>
            <a:endParaRPr lang="en-US" dirty="0" smtClean="0"/>
          </a:p>
          <a:p>
            <a:r>
              <a:rPr lang="en-US" dirty="0" smtClean="0"/>
              <a:t>The main conclusion we </a:t>
            </a:r>
            <a:r>
              <a:rPr lang="en-US" dirty="0"/>
              <a:t>have made is the stochastic hypothesis: </a:t>
            </a:r>
            <a:r>
              <a:rPr lang="en-US" dirty="0" smtClean="0"/>
              <a:t>The behavior </a:t>
            </a:r>
            <a:r>
              <a:rPr lang="en-US" dirty="0"/>
              <a:t>of a real system during a given period of time is </a:t>
            </a:r>
            <a:r>
              <a:rPr lang="en-US" dirty="0" smtClean="0"/>
              <a:t>characterized </a:t>
            </a:r>
            <a:r>
              <a:rPr lang="en-US" dirty="0"/>
              <a:t>by the </a:t>
            </a:r>
            <a:r>
              <a:rPr lang="en-US" dirty="0" smtClean="0"/>
              <a:t>probability distributions </a:t>
            </a:r>
            <a:r>
              <a:rPr lang="en-US" dirty="0"/>
              <a:t>of a stochastic process.</a:t>
            </a:r>
            <a:endParaRPr lang="en-US" dirty="0" smtClean="0"/>
          </a:p>
          <a:p>
            <a:endParaRPr lang="en-US" dirty="0"/>
          </a:p>
          <a:p>
            <a:endParaRPr lang="ru-RU" dirty="0"/>
          </a:p>
        </p:txBody>
      </p:sp>
    </p:spTree>
    <p:extLst>
      <p:ext uri="{BB962C8B-B14F-4D97-AF65-F5344CB8AC3E}">
        <p14:creationId xmlns:p14="http://schemas.microsoft.com/office/powerpoint/2010/main" val="3805800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120462" y="759854"/>
            <a:ext cx="184731" cy="369332"/>
          </a:xfrm>
          <a:prstGeom prst="rect">
            <a:avLst/>
          </a:prstGeom>
          <a:noFill/>
        </p:spPr>
        <p:txBody>
          <a:bodyPr wrap="none" rtlCol="0">
            <a:spAutoFit/>
          </a:bodyPr>
          <a:lstStyle/>
          <a:p>
            <a:endParaRPr lang="ru-RU" dirty="0"/>
          </a:p>
        </p:txBody>
      </p:sp>
      <p:pic>
        <p:nvPicPr>
          <p:cNvPr id="3" name="Рисунок 2"/>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443719" y="225696"/>
            <a:ext cx="7671382" cy="5753537"/>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7664" y="1673215"/>
            <a:ext cx="4421746" cy="1879242"/>
          </a:xfrm>
          <a:prstGeom prst="rect">
            <a:avLst/>
          </a:prstGeom>
        </p:spPr>
      </p:pic>
    </p:spTree>
    <p:extLst>
      <p:ext uri="{BB962C8B-B14F-4D97-AF65-F5344CB8AC3E}">
        <p14:creationId xmlns:p14="http://schemas.microsoft.com/office/powerpoint/2010/main" val="1521539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solidFill>
                  <a:schemeClr val="accent1">
                    <a:lumMod val="75000"/>
                  </a:schemeClr>
                </a:solidFill>
              </a:rPr>
              <a:t>INTRODUCTION</a:t>
            </a:r>
            <a:endParaRPr lang="ru-RU" b="1" dirty="0">
              <a:solidFill>
                <a:schemeClr val="accent1">
                  <a:lumMod val="75000"/>
                </a:schemeClr>
              </a:solidFill>
            </a:endParaRPr>
          </a:p>
        </p:txBody>
      </p:sp>
      <p:sp>
        <p:nvSpPr>
          <p:cNvPr id="3" name="Объект 2"/>
          <p:cNvSpPr>
            <a:spLocks noGrp="1"/>
          </p:cNvSpPr>
          <p:nvPr>
            <p:ph idx="1"/>
          </p:nvPr>
        </p:nvSpPr>
        <p:spPr>
          <a:xfrm>
            <a:off x="1097280" y="1961644"/>
            <a:ext cx="10058400" cy="4023360"/>
          </a:xfrm>
        </p:spPr>
        <p:txBody>
          <a:bodyPr>
            <a:normAutofit/>
          </a:bodyPr>
          <a:lstStyle/>
          <a:p>
            <a:pPr>
              <a:buFont typeface="Wingdings" panose="05000000000000000000" pitchFamily="2" charset="2"/>
              <a:buChar char="Ø"/>
            </a:pPr>
            <a:r>
              <a:rPr lang="en-US" dirty="0" smtClean="0"/>
              <a:t> </a:t>
            </a:r>
            <a:r>
              <a:rPr lang="en-US" dirty="0"/>
              <a:t>Roland </a:t>
            </a:r>
            <a:r>
              <a:rPr lang="en-US" dirty="0" err="1"/>
              <a:t>Deschain</a:t>
            </a:r>
            <a:r>
              <a:rPr lang="en-US" dirty="0"/>
              <a:t> is a fictional character and the protagonist of Stephen King's The Dark Tower series</a:t>
            </a:r>
            <a:r>
              <a:rPr lang="en-US" dirty="0" smtClean="0"/>
              <a:t>.</a:t>
            </a:r>
            <a:br>
              <a:rPr lang="en-US" dirty="0" smtClean="0"/>
            </a:br>
            <a:endParaRPr lang="en-US" dirty="0"/>
          </a:p>
          <a:p>
            <a:pPr>
              <a:buFont typeface="Wingdings" panose="05000000000000000000" pitchFamily="2" charset="2"/>
              <a:buChar char="Ø"/>
            </a:pPr>
            <a:r>
              <a:rPr lang="en-US" dirty="0"/>
              <a:t>Roland is a gunslinger and his life consists of </a:t>
            </a:r>
            <a:r>
              <a:rPr lang="en-US" dirty="0" smtClean="0"/>
              <a:t>wandering around </a:t>
            </a:r>
            <a:r>
              <a:rPr lang="en-US" dirty="0"/>
              <a:t>firing his gun</a:t>
            </a:r>
            <a:r>
              <a:rPr lang="en-US" dirty="0" smtClean="0"/>
              <a:t>.</a:t>
            </a:r>
            <a:br>
              <a:rPr lang="en-US" dirty="0" smtClean="0"/>
            </a:br>
            <a:endParaRPr lang="kk-KZ" dirty="0"/>
          </a:p>
          <a:p>
            <a:pPr>
              <a:buFont typeface="Wingdings" panose="05000000000000000000" pitchFamily="2" charset="2"/>
              <a:buChar char="Ø"/>
            </a:pPr>
            <a:r>
              <a:rPr lang="en-US" dirty="0" smtClean="0"/>
              <a:t> According to novel Roland </a:t>
            </a:r>
            <a:r>
              <a:rPr lang="en-US" dirty="0"/>
              <a:t>is alone at the beginning of the series, following the way of </a:t>
            </a:r>
            <a:r>
              <a:rPr lang="en-US" i="1" dirty="0" err="1"/>
              <a:t>ka</a:t>
            </a:r>
            <a:r>
              <a:rPr lang="en-US" dirty="0"/>
              <a:t>, a variant of </a:t>
            </a:r>
            <a:r>
              <a:rPr lang="en-US" dirty="0"/>
              <a:t>destiny. In the first novel, The Dark Tower: The Gunslinger, Roland's original desire is simply to climb to the Dark Tower's top to question whatever god dwells there, but </a:t>
            </a:r>
            <a:r>
              <a:rPr lang="en-US" i="1" dirty="0" err="1"/>
              <a:t>ka</a:t>
            </a:r>
            <a:r>
              <a:rPr lang="en-US" dirty="0"/>
              <a:t> has greater plans for </a:t>
            </a:r>
            <a:r>
              <a:rPr lang="en-US" dirty="0" smtClean="0"/>
              <a:t>him.</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endParaRPr lang="ru-RU" dirty="0"/>
          </a:p>
        </p:txBody>
      </p:sp>
    </p:spTree>
    <p:extLst>
      <p:ext uri="{BB962C8B-B14F-4D97-AF65-F5344CB8AC3E}">
        <p14:creationId xmlns:p14="http://schemas.microsoft.com/office/powerpoint/2010/main" val="427653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solidFill>
                  <a:schemeClr val="accent1">
                    <a:lumMod val="75000"/>
                  </a:schemeClr>
                </a:solidFill>
              </a:rPr>
              <a:t>Modelling in PEPA</a:t>
            </a:r>
          </a:p>
        </p:txBody>
      </p:sp>
      <p:sp>
        <p:nvSpPr>
          <p:cNvPr id="3" name="Объект 2"/>
          <p:cNvSpPr>
            <a:spLocks noGrp="1"/>
          </p:cNvSpPr>
          <p:nvPr>
            <p:ph idx="1"/>
          </p:nvPr>
        </p:nvSpPr>
        <p:spPr>
          <a:xfrm>
            <a:off x="1097280" y="1858613"/>
            <a:ext cx="10058400" cy="4023360"/>
          </a:xfrm>
        </p:spPr>
        <p:txBody>
          <a:bodyPr>
            <a:normAutofit/>
          </a:bodyPr>
          <a:lstStyle/>
          <a:p>
            <a:pPr marL="0" indent="0">
              <a:buNone/>
            </a:pPr>
            <a:r>
              <a:rPr lang="en-US" dirty="0" smtClean="0"/>
              <a:t>The </a:t>
            </a:r>
            <a:r>
              <a:rPr lang="en-US" dirty="0"/>
              <a:t>system encoded and computed with PEPA Eclipse Plug-in. </a:t>
            </a:r>
            <a:endParaRPr lang="en-US" dirty="0" smtClean="0"/>
          </a:p>
          <a:p>
            <a:pPr marL="0" indent="0">
              <a:buNone/>
            </a:pPr>
            <a:r>
              <a:rPr lang="en-US" dirty="0" smtClean="0"/>
              <a:t>Performance modelling PEPA </a:t>
            </a:r>
            <a:r>
              <a:rPr lang="en-US" dirty="0"/>
              <a:t>is based on </a:t>
            </a:r>
            <a:r>
              <a:rPr lang="en-US" b="1" dirty="0"/>
              <a:t>components</a:t>
            </a:r>
            <a:r>
              <a:rPr lang="en-US" dirty="0"/>
              <a:t> that are active units within a system, </a:t>
            </a:r>
            <a:r>
              <a:rPr lang="en-US" b="1" dirty="0"/>
              <a:t>activities</a:t>
            </a:r>
            <a:r>
              <a:rPr lang="en-US" dirty="0"/>
              <a:t> that capture the actions of those units and </a:t>
            </a:r>
            <a:r>
              <a:rPr lang="en-US" b="1" dirty="0"/>
              <a:t>cooperation</a:t>
            </a:r>
            <a:r>
              <a:rPr lang="en-US" dirty="0"/>
              <a:t> that expresses the interaction between components</a:t>
            </a:r>
            <a:r>
              <a:rPr lang="en-US" dirty="0" smtClean="0"/>
              <a:t>.</a:t>
            </a: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984230709"/>
              </p:ext>
            </p:extLst>
          </p:nvPr>
        </p:nvGraphicFramePr>
        <p:xfrm>
          <a:off x="2062480" y="3571383"/>
          <a:ext cx="8127999" cy="2584910"/>
        </p:xfrm>
        <a:graphic>
          <a:graphicData uri="http://schemas.openxmlformats.org/drawingml/2006/table">
            <a:tbl>
              <a:tblPr firstRow="1" bandRow="1">
                <a:tableStyleId>{5C22544A-7EE6-4342-B048-85BDC9FD1C3A}</a:tableStyleId>
              </a:tblPr>
              <a:tblGrid>
                <a:gridCol w="2709333"/>
                <a:gridCol w="2709333"/>
                <a:gridCol w="2709333"/>
              </a:tblGrid>
              <a:tr h="390350">
                <a:tc>
                  <a:txBody>
                    <a:bodyPr/>
                    <a:lstStyle/>
                    <a:p>
                      <a:r>
                        <a:rPr lang="en-US" dirty="0" smtClean="0"/>
                        <a:t>Component</a:t>
                      </a:r>
                      <a:endParaRPr lang="ru-RU" dirty="0"/>
                    </a:p>
                  </a:txBody>
                  <a:tcPr/>
                </a:tc>
                <a:tc>
                  <a:txBody>
                    <a:bodyPr/>
                    <a:lstStyle/>
                    <a:p>
                      <a:r>
                        <a:rPr lang="en-US" dirty="0" smtClean="0"/>
                        <a:t>Action type</a:t>
                      </a:r>
                      <a:endParaRPr lang="ru-RU" dirty="0"/>
                    </a:p>
                  </a:txBody>
                  <a:tcPr/>
                </a:tc>
                <a:tc>
                  <a:txBody>
                    <a:bodyPr/>
                    <a:lstStyle/>
                    <a:p>
                      <a:r>
                        <a:rPr lang="en-US" dirty="0" smtClean="0"/>
                        <a:t>Activity</a:t>
                      </a:r>
                      <a:r>
                        <a:rPr lang="en-US" baseline="0" dirty="0" smtClean="0"/>
                        <a:t> rate</a:t>
                      </a:r>
                      <a:endParaRPr lang="ru-RU" dirty="0"/>
                    </a:p>
                  </a:txBody>
                  <a:tcPr/>
                </a:tc>
              </a:tr>
              <a:tr h="370840">
                <a:tc>
                  <a:txBody>
                    <a:bodyPr/>
                    <a:lstStyle/>
                    <a:p>
                      <a:r>
                        <a:rPr lang="en-US" dirty="0" smtClean="0"/>
                        <a:t>Roland</a:t>
                      </a:r>
                      <a:endParaRPr lang="ru-RU" dirty="0"/>
                    </a:p>
                  </a:txBody>
                  <a:tcPr/>
                </a:tc>
                <a:tc>
                  <a:txBody>
                    <a:bodyPr/>
                    <a:lstStyle/>
                    <a:p>
                      <a:r>
                        <a:rPr lang="en-US" dirty="0" smtClean="0"/>
                        <a:t>hit</a:t>
                      </a:r>
                      <a:r>
                        <a:rPr lang="en-US" dirty="0" smtClean="0"/>
                        <a:t>, miss, befriend, attack, escape, </a:t>
                      </a:r>
                      <a:r>
                        <a:rPr lang="en-US" dirty="0" smtClean="0"/>
                        <a:t>walk, climb, arrest,</a:t>
                      </a:r>
                      <a:r>
                        <a:rPr lang="en-US" baseline="0" dirty="0" smtClean="0"/>
                        <a:t> wait</a:t>
                      </a:r>
                      <a:endParaRPr lang="ru-RU" dirty="0"/>
                    </a:p>
                  </a:txBody>
                  <a:tcPr/>
                </a:tc>
                <a:tc>
                  <a:txBody>
                    <a:bodyPr/>
                    <a:lstStyle/>
                    <a:p>
                      <a:r>
                        <a:rPr lang="en-US" dirty="0" err="1" smtClean="0"/>
                        <a:t>rhit</a:t>
                      </a:r>
                      <a:r>
                        <a:rPr lang="en-US" dirty="0" smtClean="0"/>
                        <a:t>, </a:t>
                      </a:r>
                      <a:r>
                        <a:rPr lang="en-US" dirty="0" err="1" smtClean="0"/>
                        <a:t>rmiss</a:t>
                      </a:r>
                      <a:r>
                        <a:rPr lang="en-US" dirty="0" smtClean="0"/>
                        <a:t>, </a:t>
                      </a:r>
                      <a:r>
                        <a:rPr lang="en-US" dirty="0" err="1" smtClean="0"/>
                        <a:t>rbefriend</a:t>
                      </a:r>
                      <a:r>
                        <a:rPr lang="en-US" dirty="0" smtClean="0"/>
                        <a:t>, </a:t>
                      </a:r>
                      <a:r>
                        <a:rPr lang="en-US" dirty="0" err="1" smtClean="0"/>
                        <a:t>rattack</a:t>
                      </a:r>
                      <a:r>
                        <a:rPr lang="en-US" dirty="0" smtClean="0"/>
                        <a:t>, </a:t>
                      </a:r>
                      <a:r>
                        <a:rPr lang="en-US" dirty="0" err="1" smtClean="0"/>
                        <a:t>rescape</a:t>
                      </a:r>
                      <a:r>
                        <a:rPr lang="en-US" dirty="0" smtClean="0"/>
                        <a:t>, </a:t>
                      </a:r>
                      <a:r>
                        <a:rPr lang="en-US" dirty="0" err="1" smtClean="0"/>
                        <a:t>rwalk</a:t>
                      </a:r>
                      <a:r>
                        <a:rPr lang="en-US" dirty="0" smtClean="0"/>
                        <a:t> </a:t>
                      </a:r>
                      <a:r>
                        <a:rPr lang="en-US" dirty="0" err="1" smtClean="0"/>
                        <a:t>rclimb</a:t>
                      </a:r>
                      <a:r>
                        <a:rPr lang="en-US" dirty="0" smtClean="0"/>
                        <a:t>, </a:t>
                      </a:r>
                      <a:r>
                        <a:rPr lang="en-US" dirty="0" err="1" smtClean="0"/>
                        <a:t>rarrested</a:t>
                      </a:r>
                      <a:r>
                        <a:rPr lang="en-US" dirty="0" smtClean="0"/>
                        <a:t>, </a:t>
                      </a:r>
                      <a:r>
                        <a:rPr lang="en-US" dirty="0" err="1" smtClean="0"/>
                        <a:t>rwait</a:t>
                      </a:r>
                      <a:endParaRPr lang="ru-RU" dirty="0"/>
                    </a:p>
                  </a:txBody>
                  <a:tcPr/>
                </a:tc>
              </a:tr>
              <a:tr h="370840">
                <a:tc>
                  <a:txBody>
                    <a:bodyPr/>
                    <a:lstStyle/>
                    <a:p>
                      <a:r>
                        <a:rPr lang="en-US" dirty="0" smtClean="0"/>
                        <a:t>Accomplice</a:t>
                      </a:r>
                      <a:endParaRPr lang="ru-RU" dirty="0"/>
                    </a:p>
                  </a:txBody>
                  <a:tcPr/>
                </a:tc>
                <a:tc>
                  <a:txBody>
                    <a:bodyPr/>
                    <a:lstStyle/>
                    <a:p>
                      <a:r>
                        <a:rPr lang="en-US" dirty="0" smtClean="0"/>
                        <a:t>befriend, </a:t>
                      </a:r>
                      <a:r>
                        <a:rPr lang="en-US" dirty="0" err="1" smtClean="0"/>
                        <a:t>ahit</a:t>
                      </a:r>
                      <a:r>
                        <a:rPr lang="en-US" dirty="0" smtClean="0"/>
                        <a:t>, </a:t>
                      </a:r>
                      <a:r>
                        <a:rPr lang="en-US" dirty="0" smtClean="0"/>
                        <a:t>amiss, </a:t>
                      </a:r>
                      <a:r>
                        <a:rPr lang="en-US" dirty="0" smtClean="0"/>
                        <a:t>attack</a:t>
                      </a:r>
                      <a:endParaRPr lang="ru-RU" dirty="0"/>
                    </a:p>
                  </a:txBody>
                  <a:tcPr/>
                </a:tc>
                <a:tc>
                  <a:txBody>
                    <a:bodyPr/>
                    <a:lstStyle/>
                    <a:p>
                      <a:r>
                        <a:rPr lang="en-US" dirty="0" err="1" smtClean="0"/>
                        <a:t>rbefrined</a:t>
                      </a:r>
                      <a:r>
                        <a:rPr lang="en-US" baseline="0" dirty="0" smtClean="0"/>
                        <a:t>, </a:t>
                      </a:r>
                      <a:r>
                        <a:rPr lang="en-US" baseline="0" dirty="0" err="1" smtClean="0"/>
                        <a:t>rahit</a:t>
                      </a:r>
                      <a:r>
                        <a:rPr lang="en-US" baseline="0" dirty="0" smtClean="0"/>
                        <a:t>, </a:t>
                      </a:r>
                      <a:r>
                        <a:rPr lang="en-US" baseline="0" dirty="0" err="1" smtClean="0"/>
                        <a:t>ramiss</a:t>
                      </a:r>
                      <a:r>
                        <a:rPr lang="en-US" baseline="0" dirty="0" smtClean="0"/>
                        <a:t>, </a:t>
                      </a:r>
                      <a:r>
                        <a:rPr lang="en-US" baseline="0" dirty="0" err="1" smtClean="0"/>
                        <a:t>rattack</a:t>
                      </a:r>
                      <a:endParaRPr lang="ru-RU" dirty="0"/>
                    </a:p>
                  </a:txBody>
                  <a:tcPr/>
                </a:tc>
              </a:tr>
              <a:tr h="370840">
                <a:tc>
                  <a:txBody>
                    <a:bodyPr/>
                    <a:lstStyle/>
                    <a:p>
                      <a:r>
                        <a:rPr lang="en-US" dirty="0" smtClean="0"/>
                        <a:t>Enemy</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attack, </a:t>
                      </a:r>
                      <a:r>
                        <a:rPr lang="en-US" dirty="0" smtClean="0"/>
                        <a:t>fire, </a:t>
                      </a:r>
                      <a:r>
                        <a:rPr lang="en-US" dirty="0" err="1" smtClean="0"/>
                        <a:t>ehit</a:t>
                      </a:r>
                      <a:r>
                        <a:rPr lang="en-US" dirty="0" smtClean="0"/>
                        <a:t>, </a:t>
                      </a:r>
                      <a:r>
                        <a:rPr lang="en-US" dirty="0" err="1" smtClean="0"/>
                        <a:t>edie</a:t>
                      </a:r>
                      <a:endParaRPr lang="en-US" dirty="0" smtClean="0"/>
                    </a:p>
                    <a:p>
                      <a:endParaRPr lang="ru-RU" dirty="0"/>
                    </a:p>
                  </a:txBody>
                  <a:tcPr/>
                </a:tc>
                <a:tc>
                  <a:txBody>
                    <a:bodyPr/>
                    <a:lstStyle/>
                    <a:p>
                      <a:r>
                        <a:rPr lang="en-US" dirty="0" err="1" smtClean="0"/>
                        <a:t>rattack</a:t>
                      </a:r>
                      <a:r>
                        <a:rPr lang="en-US" dirty="0" smtClean="0"/>
                        <a:t>,</a:t>
                      </a:r>
                      <a:r>
                        <a:rPr lang="en-US" baseline="0" dirty="0" smtClean="0"/>
                        <a:t> </a:t>
                      </a:r>
                      <a:r>
                        <a:rPr lang="en-US" baseline="0" dirty="0" err="1" smtClean="0"/>
                        <a:t>rehit</a:t>
                      </a:r>
                      <a:r>
                        <a:rPr lang="en-US" baseline="0" dirty="0" smtClean="0"/>
                        <a:t>, T</a:t>
                      </a:r>
                      <a:endParaRPr lang="ru-RU" dirty="0"/>
                    </a:p>
                  </a:txBody>
                  <a:tcPr/>
                </a:tc>
              </a:tr>
            </a:tbl>
          </a:graphicData>
        </a:graphic>
      </p:graphicFrame>
    </p:spTree>
    <p:extLst>
      <p:ext uri="{BB962C8B-B14F-4D97-AF65-F5344CB8AC3E}">
        <p14:creationId xmlns:p14="http://schemas.microsoft.com/office/powerpoint/2010/main" val="110223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855" y="514443"/>
            <a:ext cx="4717274" cy="430887"/>
          </a:xfrm>
          <a:prstGeom prst="rect">
            <a:avLst/>
          </a:prstGeom>
          <a:noFill/>
        </p:spPr>
        <p:txBody>
          <a:bodyPr wrap="square" rtlCol="0">
            <a:spAutoFit/>
          </a:bodyPr>
          <a:lstStyle/>
          <a:p>
            <a:r>
              <a:rPr lang="en-US" sz="2200" b="1" dirty="0" smtClean="0">
                <a:solidFill>
                  <a:schemeClr val="accent1">
                    <a:lumMod val="75000"/>
                  </a:schemeClr>
                </a:solidFill>
              </a:rPr>
              <a:t>Case 1</a:t>
            </a:r>
            <a:r>
              <a:rPr lang="en-US" sz="2200" b="1" dirty="0" smtClean="0">
                <a:solidFill>
                  <a:schemeClr val="accent1">
                    <a:lumMod val="75000"/>
                  </a:schemeClr>
                </a:solidFill>
              </a:rPr>
              <a:t>. Roland meets an Enemy </a:t>
            </a:r>
            <a:endParaRPr lang="ru-RU" sz="2200" b="1" dirty="0">
              <a:solidFill>
                <a:schemeClr val="accent1">
                  <a:lumMod val="75000"/>
                </a:schemeClr>
              </a:solidFill>
            </a:endParaRPr>
          </a:p>
        </p:txBody>
      </p:sp>
      <p:sp>
        <p:nvSpPr>
          <p:cNvPr id="5" name="Прямоугольник 4"/>
          <p:cNvSpPr/>
          <p:nvPr/>
        </p:nvSpPr>
        <p:spPr>
          <a:xfrm>
            <a:off x="758855" y="1196160"/>
            <a:ext cx="10705264" cy="5324535"/>
          </a:xfrm>
          <a:prstGeom prst="rect">
            <a:avLst/>
          </a:prstGeom>
        </p:spPr>
        <p:txBody>
          <a:bodyPr wrap="square">
            <a:spAutoFit/>
          </a:bodyPr>
          <a:lstStyle/>
          <a:p>
            <a:pPr marL="285750" indent="-285750">
              <a:buFont typeface="Wingdings" panose="05000000000000000000" pitchFamily="2" charset="2"/>
              <a:buChar char="Ø"/>
            </a:pPr>
            <a:r>
              <a:rPr lang="en-US" sz="2000" dirty="0"/>
              <a:t>While traveling Roland meets some enemies and when</a:t>
            </a:r>
            <a:r>
              <a:rPr lang="ru-RU" sz="2000" dirty="0"/>
              <a:t> </a:t>
            </a:r>
            <a:r>
              <a:rPr lang="en-US" sz="2000" dirty="0"/>
              <a:t>he does so he must fight them.</a:t>
            </a:r>
            <a:endParaRPr lang="ru-RU" sz="2000" dirty="0"/>
          </a:p>
          <a:p>
            <a:endParaRPr lang="en-US" sz="2000" dirty="0"/>
          </a:p>
          <a:p>
            <a:pPr marL="285750" indent="-285750">
              <a:buFont typeface="Wingdings" panose="05000000000000000000" pitchFamily="2" charset="2"/>
              <a:buChar char="Ø"/>
            </a:pPr>
            <a:r>
              <a:rPr lang="ru-RU" sz="2000" dirty="0"/>
              <a:t> </a:t>
            </a:r>
            <a:r>
              <a:rPr lang="en-US" sz="2000" dirty="0"/>
              <a:t>Roland is the wildest gunslinger in the west so we assume that</a:t>
            </a:r>
            <a:r>
              <a:rPr lang="ru-RU" sz="2000" dirty="0"/>
              <a:t> </a:t>
            </a:r>
            <a:r>
              <a:rPr lang="en-US" sz="2000" dirty="0"/>
              <a:t>no enemy has the skill to seriously harm Roland (Roland will never die). </a:t>
            </a:r>
            <a:endParaRPr lang="ru-RU" sz="2000" dirty="0"/>
          </a:p>
          <a:p>
            <a:endParaRPr lang="en-US" sz="2000" dirty="0"/>
          </a:p>
          <a:p>
            <a:pPr marL="285750" indent="-285750">
              <a:buFont typeface="Wingdings" panose="05000000000000000000" pitchFamily="2" charset="2"/>
              <a:buChar char="Ø"/>
            </a:pPr>
            <a:r>
              <a:rPr lang="en-US" sz="2000" dirty="0"/>
              <a:t> Each time Roland fires he might miss or hit his target</a:t>
            </a:r>
            <a:r>
              <a:rPr lang="en-US" sz="2000" dirty="0" smtClean="0"/>
              <a:t>. He has endless number of ammunition.</a:t>
            </a:r>
            <a:endParaRPr lang="en-US" sz="2000" dirty="0"/>
          </a:p>
          <a:p>
            <a:endParaRPr lang="en-US" sz="2000" dirty="0"/>
          </a:p>
          <a:p>
            <a:pPr marL="285750" indent="-285750">
              <a:buFont typeface="Wingdings" panose="05000000000000000000" pitchFamily="2" charset="2"/>
              <a:buChar char="Ø"/>
            </a:pPr>
            <a:r>
              <a:rPr lang="ru-RU" sz="2000" dirty="0"/>
              <a:t> </a:t>
            </a:r>
            <a:r>
              <a:rPr lang="en-US" sz="2000" dirty="0"/>
              <a:t>Roland will keep firing until he</a:t>
            </a:r>
            <a:r>
              <a:rPr lang="ru-RU" sz="2000" dirty="0"/>
              <a:t> </a:t>
            </a:r>
            <a:r>
              <a:rPr lang="en-US" sz="2000" dirty="0"/>
              <a:t>successfully hits (and kills) the enemy.</a:t>
            </a:r>
            <a:endParaRPr lang="ru-RU" sz="2000" dirty="0"/>
          </a:p>
          <a:p>
            <a:endParaRPr lang="en-US" sz="2000" dirty="0"/>
          </a:p>
          <a:p>
            <a:pPr marL="285750" indent="-285750">
              <a:buFont typeface="Wingdings" panose="05000000000000000000" pitchFamily="2" charset="2"/>
              <a:buChar char="Ø"/>
            </a:pPr>
            <a:r>
              <a:rPr lang="ru-RU" sz="2000" dirty="0"/>
              <a:t> </a:t>
            </a:r>
            <a:r>
              <a:rPr lang="en-US" sz="2000" dirty="0"/>
              <a:t>We assume that some sense of cowboy honor prevents any</a:t>
            </a:r>
            <a:r>
              <a:rPr lang="ru-RU" sz="2000" dirty="0"/>
              <a:t> </a:t>
            </a:r>
            <a:r>
              <a:rPr lang="en-US" sz="2000" dirty="0"/>
              <a:t>enemy attacking Roland if he is already involved in a gun</a:t>
            </a:r>
            <a:r>
              <a:rPr lang="ru-RU" sz="2000" dirty="0"/>
              <a:t> </a:t>
            </a:r>
            <a:r>
              <a:rPr lang="en-US" sz="2000" dirty="0"/>
              <a:t>fight</a:t>
            </a:r>
            <a:r>
              <a:rPr lang="en-US" sz="2000" dirty="0" smtClean="0"/>
              <a:t>.</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 After killing his enemy he will walk towards the Dark Tower and will try to climb to the top. There is no enemy in the Tower.</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smtClean="0"/>
              <a:t>At </a:t>
            </a:r>
            <a:r>
              <a:rPr lang="en-US" sz="2000" dirty="0"/>
              <a:t>the end of the seventh novel, it is revealed that he is trapped in a repetitive </a:t>
            </a:r>
            <a:r>
              <a:rPr lang="en-US" sz="2000" u="sng" dirty="0" smtClean="0"/>
              <a:t>reincarnation. </a:t>
            </a:r>
            <a:endParaRPr lang="en-US" sz="2000" dirty="0"/>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2154939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5" y="1298337"/>
            <a:ext cx="10343635" cy="923330"/>
          </a:xfrm>
          <a:prstGeom prst="rect">
            <a:avLst/>
          </a:prstGeom>
          <a:noFill/>
        </p:spPr>
        <p:txBody>
          <a:bodyPr wrap="square" rtlCol="0">
            <a:spAutoFit/>
          </a:bodyPr>
          <a:lstStyle/>
          <a:p>
            <a:endParaRPr lang="en-US" dirty="0"/>
          </a:p>
          <a:p>
            <a:endParaRPr lang="en-US" dirty="0" smtClean="0"/>
          </a:p>
          <a:p>
            <a:endParaRPr lang="ru-RU" dirty="0"/>
          </a:p>
        </p:txBody>
      </p:sp>
      <p:sp>
        <p:nvSpPr>
          <p:cNvPr id="9" name="TextBox 8"/>
          <p:cNvSpPr txBox="1"/>
          <p:nvPr/>
        </p:nvSpPr>
        <p:spPr>
          <a:xfrm>
            <a:off x="758855" y="514443"/>
            <a:ext cx="4717274" cy="430887"/>
          </a:xfrm>
          <a:prstGeom prst="rect">
            <a:avLst/>
          </a:prstGeom>
          <a:noFill/>
        </p:spPr>
        <p:txBody>
          <a:bodyPr wrap="square" rtlCol="0">
            <a:spAutoFit/>
          </a:bodyPr>
          <a:lstStyle/>
          <a:p>
            <a:r>
              <a:rPr lang="en-US" sz="2200" b="1" dirty="0" smtClean="0">
                <a:solidFill>
                  <a:schemeClr val="accent1">
                    <a:lumMod val="75000"/>
                  </a:schemeClr>
                </a:solidFill>
              </a:rPr>
              <a:t>Case 1</a:t>
            </a:r>
            <a:r>
              <a:rPr lang="en-US" sz="2200" b="1" dirty="0">
                <a:solidFill>
                  <a:schemeClr val="accent1">
                    <a:lumMod val="75000"/>
                  </a:schemeClr>
                </a:solidFill>
              </a:rPr>
              <a:t>. Roland meets an Enemy </a:t>
            </a:r>
            <a:endParaRPr lang="ru-RU" sz="2200" b="1" dirty="0">
              <a:solidFill>
                <a:schemeClr val="accent1">
                  <a:lumMod val="75000"/>
                </a:schemeClr>
              </a:solidFill>
            </a:endParaRPr>
          </a:p>
        </p:txBody>
      </p:sp>
      <p:pic>
        <p:nvPicPr>
          <p:cNvPr id="7" name="Рисунок 6"/>
          <p:cNvPicPr>
            <a:picLocks noChangeAspect="1"/>
          </p:cNvPicPr>
          <p:nvPr/>
        </p:nvPicPr>
        <p:blipFill>
          <a:blip r:embed="rId2"/>
          <a:stretch>
            <a:fillRect/>
          </a:stretch>
        </p:blipFill>
        <p:spPr>
          <a:xfrm>
            <a:off x="862884" y="1434815"/>
            <a:ext cx="4509215" cy="3101880"/>
          </a:xfrm>
          <a:prstGeom prst="rect">
            <a:avLst/>
          </a:prstGeom>
        </p:spPr>
      </p:pic>
      <p:pic>
        <p:nvPicPr>
          <p:cNvPr id="8" name="Рисунок 7"/>
          <p:cNvPicPr>
            <a:picLocks noChangeAspect="1"/>
          </p:cNvPicPr>
          <p:nvPr/>
        </p:nvPicPr>
        <p:blipFill>
          <a:blip r:embed="rId3"/>
          <a:stretch>
            <a:fillRect/>
          </a:stretch>
        </p:blipFill>
        <p:spPr>
          <a:xfrm>
            <a:off x="5372099" y="1434815"/>
            <a:ext cx="6610350" cy="2724150"/>
          </a:xfrm>
          <a:prstGeom prst="rect">
            <a:avLst/>
          </a:prstGeom>
        </p:spPr>
      </p:pic>
    </p:spTree>
    <p:extLst>
      <p:ext uri="{BB962C8B-B14F-4D97-AF65-F5344CB8AC3E}">
        <p14:creationId xmlns:p14="http://schemas.microsoft.com/office/powerpoint/2010/main" val="1124931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4" y="1045508"/>
            <a:ext cx="10343635" cy="1200329"/>
          </a:xfrm>
          <a:prstGeom prst="rect">
            <a:avLst/>
          </a:prstGeom>
          <a:noFill/>
        </p:spPr>
        <p:txBody>
          <a:bodyPr wrap="square" rtlCol="0">
            <a:spAutoFit/>
          </a:bodyPr>
          <a:lstStyle/>
          <a:p>
            <a:r>
              <a:rPr lang="en-US" dirty="0"/>
              <a:t>Passage-time analysis allows us to calculate measures such as the probability that Roland </a:t>
            </a:r>
            <a:r>
              <a:rPr lang="en-US" dirty="0" smtClean="0"/>
              <a:t>reached the Tower at </a:t>
            </a:r>
            <a:r>
              <a:rPr lang="en-US" dirty="0"/>
              <a:t>a given time after he is attacked. This would involve calculating the probability that the model performs a </a:t>
            </a:r>
            <a:r>
              <a:rPr lang="en-US" dirty="0" smtClean="0"/>
              <a:t>climb </a:t>
            </a:r>
            <a:r>
              <a:rPr lang="en-US" dirty="0"/>
              <a:t>action within the given time after performing an attack action. Source action is </a:t>
            </a:r>
            <a:r>
              <a:rPr lang="en-US" b="1" i="1" dirty="0">
                <a:solidFill>
                  <a:schemeClr val="accent1">
                    <a:lumMod val="75000"/>
                  </a:schemeClr>
                </a:solidFill>
              </a:rPr>
              <a:t>attack</a:t>
            </a:r>
            <a:r>
              <a:rPr lang="en-US" dirty="0"/>
              <a:t>, target action is </a:t>
            </a:r>
            <a:r>
              <a:rPr lang="en-US" b="1" i="1" dirty="0" smtClean="0">
                <a:solidFill>
                  <a:schemeClr val="accent1">
                    <a:lumMod val="75000"/>
                  </a:schemeClr>
                </a:solidFill>
              </a:rPr>
              <a:t>climb</a:t>
            </a:r>
            <a:r>
              <a:rPr lang="en-US" dirty="0" smtClean="0"/>
              <a:t>.</a:t>
            </a:r>
            <a:endParaRPr lang="en-US" dirty="0"/>
          </a:p>
        </p:txBody>
      </p:sp>
      <p:sp>
        <p:nvSpPr>
          <p:cNvPr id="9" name="TextBox 8"/>
          <p:cNvSpPr txBox="1"/>
          <p:nvPr/>
        </p:nvSpPr>
        <p:spPr>
          <a:xfrm>
            <a:off x="862885" y="555386"/>
            <a:ext cx="4717274" cy="430887"/>
          </a:xfrm>
          <a:prstGeom prst="rect">
            <a:avLst/>
          </a:prstGeom>
          <a:noFill/>
        </p:spPr>
        <p:txBody>
          <a:bodyPr wrap="square" rtlCol="0">
            <a:spAutoFit/>
          </a:bodyPr>
          <a:lstStyle/>
          <a:p>
            <a:r>
              <a:rPr lang="en-US" sz="2200" b="1" dirty="0" smtClean="0">
                <a:solidFill>
                  <a:schemeClr val="accent1">
                    <a:lumMod val="75000"/>
                  </a:schemeClr>
                </a:solidFill>
              </a:rPr>
              <a:t>Case 1</a:t>
            </a:r>
            <a:r>
              <a:rPr lang="en-US" sz="2200" b="1" dirty="0" smtClean="0">
                <a:solidFill>
                  <a:schemeClr val="accent1">
                    <a:lumMod val="75000"/>
                  </a:schemeClr>
                </a:solidFill>
              </a:rPr>
              <a:t>. Passage Time analysis </a:t>
            </a:r>
            <a:endParaRPr lang="ru-RU" sz="2200" b="1" dirty="0">
              <a:solidFill>
                <a:schemeClr val="accent1">
                  <a:lumMod val="75000"/>
                </a:schemeClr>
              </a:solidFill>
            </a:endParaRPr>
          </a:p>
        </p:txBody>
      </p:sp>
      <p:pic>
        <p:nvPicPr>
          <p:cNvPr id="6" name="Рисунок 5"/>
          <p:cNvPicPr>
            <a:picLocks noChangeAspect="1"/>
          </p:cNvPicPr>
          <p:nvPr/>
        </p:nvPicPr>
        <p:blipFill>
          <a:blip r:embed="rId2"/>
          <a:stretch>
            <a:fillRect/>
          </a:stretch>
        </p:blipFill>
        <p:spPr>
          <a:xfrm>
            <a:off x="1053126" y="2465568"/>
            <a:ext cx="9963150" cy="3295650"/>
          </a:xfrm>
          <a:prstGeom prst="rect">
            <a:avLst/>
          </a:prstGeom>
        </p:spPr>
      </p:pic>
    </p:spTree>
    <p:extLst>
      <p:ext uri="{BB962C8B-B14F-4D97-AF65-F5344CB8AC3E}">
        <p14:creationId xmlns:p14="http://schemas.microsoft.com/office/powerpoint/2010/main" val="417606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1570" y="859809"/>
            <a:ext cx="10631606" cy="7325082"/>
          </a:xfrm>
          <a:prstGeom prst="rect">
            <a:avLst/>
          </a:prstGeom>
          <a:noFill/>
        </p:spPr>
        <p:txBody>
          <a:bodyPr wrap="square" rtlCol="0">
            <a:spAutoFit/>
          </a:bodyPr>
          <a:lstStyle/>
          <a:p>
            <a:r>
              <a:rPr lang="en-US" sz="2200" b="1" dirty="0" smtClean="0">
                <a:solidFill>
                  <a:schemeClr val="accent1">
                    <a:lumMod val="75000"/>
                  </a:schemeClr>
                </a:solidFill>
              </a:rPr>
              <a:t>Case 2. Enemies fight back</a:t>
            </a:r>
          </a:p>
          <a:p>
            <a:endParaRPr lang="en-US" dirty="0"/>
          </a:p>
          <a:p>
            <a:pPr marL="342900" indent="-342900">
              <a:buFont typeface="Wingdings" panose="05000000000000000000" pitchFamily="2" charset="2"/>
              <a:buChar char="Ø"/>
            </a:pPr>
            <a:r>
              <a:rPr lang="en-US" dirty="0"/>
              <a:t>In the previous model we described case when only Roland attack enemy. </a:t>
            </a:r>
            <a:br>
              <a:rPr lang="en-US" dirty="0"/>
            </a:br>
            <a:endParaRPr lang="en-US" dirty="0"/>
          </a:p>
          <a:p>
            <a:pPr marL="342900" indent="-342900">
              <a:buFont typeface="Wingdings" panose="05000000000000000000" pitchFamily="2" charset="2"/>
              <a:buChar char="Ø"/>
            </a:pPr>
            <a:r>
              <a:rPr lang="en-US" dirty="0"/>
              <a:t> We now consider a model in which the enemies will fight back. </a:t>
            </a:r>
            <a:br>
              <a:rPr lang="en-US" dirty="0"/>
            </a:br>
            <a:endParaRPr lang="en-US" dirty="0"/>
          </a:p>
          <a:p>
            <a:pPr marL="342900" indent="-342900">
              <a:buFont typeface="Wingdings" panose="05000000000000000000" pitchFamily="2" charset="2"/>
              <a:buChar char="Ø"/>
            </a:pPr>
            <a:r>
              <a:rPr lang="en-US" dirty="0"/>
              <a:t>However for now we still assume that they never seriously injure Roland.</a:t>
            </a:r>
            <a:br>
              <a:rPr lang="en-US" dirty="0"/>
            </a:br>
            <a:endParaRPr lang="en-US" dirty="0"/>
          </a:p>
          <a:p>
            <a:pPr marL="342900" indent="-342900">
              <a:buFont typeface="Wingdings" panose="05000000000000000000" pitchFamily="2" charset="2"/>
              <a:buChar char="Ø"/>
            </a:pPr>
            <a:r>
              <a:rPr lang="en-US" dirty="0"/>
              <a:t>This model can be used to calculate properties such as the likelihood that an enemy </a:t>
            </a:r>
            <a:r>
              <a:rPr lang="en-US" dirty="0" smtClean="0"/>
              <a:t/>
            </a:r>
            <a:br>
              <a:rPr lang="en-US" dirty="0" smtClean="0"/>
            </a:br>
            <a:r>
              <a:rPr lang="en-US" dirty="0" smtClean="0"/>
              <a:t>will </a:t>
            </a:r>
            <a:r>
              <a:rPr lang="en-US" dirty="0"/>
              <a:t>manage to fire one shot before they are killed by Roland.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When </a:t>
            </a:r>
            <a:r>
              <a:rPr lang="en-US" dirty="0"/>
              <a:t>Roland killed his enemy he can be arrested by chief  Randall Flagg, but no one </a:t>
            </a:r>
            <a:r>
              <a:rPr lang="en-US" dirty="0" smtClean="0"/>
              <a:t/>
            </a:r>
            <a:br>
              <a:rPr lang="en-US" dirty="0" smtClean="0"/>
            </a:br>
            <a:r>
              <a:rPr lang="en-US" dirty="0" smtClean="0"/>
              <a:t>can </a:t>
            </a:r>
            <a:r>
              <a:rPr lang="en-US" dirty="0"/>
              <a:t>arrest him in the Tower</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Once arrested he will escape from the prison and continue his journey to the Tower.</a:t>
            </a:r>
            <a:endParaRPr lang="ru-RU" dirty="0" smtClean="0"/>
          </a:p>
          <a:p>
            <a:pPr marL="285750" indent="-285750">
              <a:buFont typeface="Wingdings" panose="05000000000000000000" pitchFamily="2" charset="2"/>
              <a:buChar char="Ø"/>
            </a:pPr>
            <a:endParaRPr lang="ru-RU" dirty="0"/>
          </a:p>
          <a:p>
            <a:pPr marL="285750" indent="-285750">
              <a:buFont typeface="Wingdings" panose="05000000000000000000" pitchFamily="2" charset="2"/>
              <a:buChar char="Ø"/>
            </a:pPr>
            <a:r>
              <a:rPr lang="en-US" dirty="0" smtClean="0"/>
              <a:t>Enemies component is simplified: he will keep firing until Roland will kill him. </a:t>
            </a:r>
            <a:endParaRPr lang="ru-RU" dirty="0" smtClean="0"/>
          </a:p>
          <a:p>
            <a:pPr marL="285750" indent="-285750">
              <a:buFont typeface="Wingdings" panose="05000000000000000000" pitchFamily="2" charset="2"/>
              <a:buChar char="Ø"/>
            </a:pPr>
            <a:endParaRPr lang="ru-RU" dirty="0"/>
          </a:p>
          <a:p>
            <a:pPr marL="285750" indent="-285750">
              <a:buFont typeface="Wingdings" panose="05000000000000000000" pitchFamily="2" charset="2"/>
              <a:buChar char="Ø"/>
            </a:pPr>
            <a:endParaRPr lang="ru-RU" dirty="0" smtClean="0"/>
          </a:p>
          <a:p>
            <a:pPr marL="285750" indent="-285750">
              <a:buFont typeface="Wingdings" panose="05000000000000000000" pitchFamily="2" charset="2"/>
              <a:buChar char="Ø"/>
            </a:pPr>
            <a:endParaRPr lang="ru-RU"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ru-RU" dirty="0"/>
          </a:p>
        </p:txBody>
      </p:sp>
      <p:pic>
        <p:nvPicPr>
          <p:cNvPr id="4" name="Рисунок 3"/>
          <p:cNvPicPr>
            <a:picLocks noChangeAspect="1"/>
          </p:cNvPicPr>
          <p:nvPr/>
        </p:nvPicPr>
        <p:blipFill>
          <a:blip r:embed="rId2"/>
          <a:stretch>
            <a:fillRect/>
          </a:stretch>
        </p:blipFill>
        <p:spPr>
          <a:xfrm>
            <a:off x="9118243" y="2122856"/>
            <a:ext cx="2823306" cy="4004866"/>
          </a:xfrm>
          <a:prstGeom prst="rect">
            <a:avLst/>
          </a:prstGeom>
        </p:spPr>
      </p:pic>
    </p:spTree>
    <p:extLst>
      <p:ext uri="{BB962C8B-B14F-4D97-AF65-F5344CB8AC3E}">
        <p14:creationId xmlns:p14="http://schemas.microsoft.com/office/powerpoint/2010/main" val="15972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2661" y="576282"/>
            <a:ext cx="3267818" cy="430887"/>
          </a:xfrm>
          <a:prstGeom prst="rect">
            <a:avLst/>
          </a:prstGeom>
          <a:noFill/>
        </p:spPr>
        <p:txBody>
          <a:bodyPr wrap="none" rtlCol="0">
            <a:spAutoFit/>
          </a:bodyPr>
          <a:lstStyle/>
          <a:p>
            <a:r>
              <a:rPr lang="en-US" sz="2200" b="1" dirty="0" smtClean="0">
                <a:solidFill>
                  <a:schemeClr val="accent1">
                    <a:lumMod val="75000"/>
                  </a:schemeClr>
                </a:solidFill>
              </a:rPr>
              <a:t>Case 2. Enemies fight back</a:t>
            </a:r>
            <a:endParaRPr lang="ru-RU" sz="2200" b="1" dirty="0">
              <a:solidFill>
                <a:schemeClr val="accent1">
                  <a:lumMod val="75000"/>
                </a:schemeClr>
              </a:solidFill>
            </a:endParaRPr>
          </a:p>
        </p:txBody>
      </p:sp>
      <p:pic>
        <p:nvPicPr>
          <p:cNvPr id="5" name="Рисунок 4"/>
          <p:cNvPicPr>
            <a:picLocks noChangeAspect="1"/>
          </p:cNvPicPr>
          <p:nvPr/>
        </p:nvPicPr>
        <p:blipFill>
          <a:blip r:embed="rId2"/>
          <a:stretch>
            <a:fillRect/>
          </a:stretch>
        </p:blipFill>
        <p:spPr>
          <a:xfrm>
            <a:off x="837127" y="1573503"/>
            <a:ext cx="4352925" cy="3067050"/>
          </a:xfrm>
          <a:prstGeom prst="rect">
            <a:avLst/>
          </a:prstGeom>
        </p:spPr>
      </p:pic>
      <p:pic>
        <p:nvPicPr>
          <p:cNvPr id="6" name="Рисунок 5"/>
          <p:cNvPicPr>
            <a:picLocks noChangeAspect="1"/>
          </p:cNvPicPr>
          <p:nvPr/>
        </p:nvPicPr>
        <p:blipFill>
          <a:blip r:embed="rId3"/>
          <a:stretch>
            <a:fillRect/>
          </a:stretch>
        </p:blipFill>
        <p:spPr>
          <a:xfrm>
            <a:off x="5190052" y="1316328"/>
            <a:ext cx="6848475" cy="3324225"/>
          </a:xfrm>
          <a:prstGeom prst="rect">
            <a:avLst/>
          </a:prstGeom>
        </p:spPr>
      </p:pic>
      <p:pic>
        <p:nvPicPr>
          <p:cNvPr id="7" name="Рисунок 6"/>
          <p:cNvPicPr>
            <a:picLocks noChangeAspect="1"/>
          </p:cNvPicPr>
          <p:nvPr/>
        </p:nvPicPr>
        <p:blipFill>
          <a:blip r:embed="rId4"/>
          <a:stretch>
            <a:fillRect/>
          </a:stretch>
        </p:blipFill>
        <p:spPr>
          <a:xfrm>
            <a:off x="3013589" y="4981839"/>
            <a:ext cx="4429125" cy="1114425"/>
          </a:xfrm>
          <a:prstGeom prst="rect">
            <a:avLst/>
          </a:prstGeom>
        </p:spPr>
      </p:pic>
    </p:spTree>
    <p:extLst>
      <p:ext uri="{BB962C8B-B14F-4D97-AF65-F5344CB8AC3E}">
        <p14:creationId xmlns:p14="http://schemas.microsoft.com/office/powerpoint/2010/main" val="3547102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7058</TotalTime>
  <Words>1692</Words>
  <Application>Microsoft Office PowerPoint</Application>
  <PresentationFormat>Широкоэкранный</PresentationFormat>
  <Paragraphs>308</Paragraphs>
  <Slides>27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Calibri</vt:lpstr>
      <vt:lpstr>Calibri Light</vt:lpstr>
      <vt:lpstr>Wingdings</vt:lpstr>
      <vt:lpstr>Ретро</vt:lpstr>
      <vt:lpstr>Stochastic Process Algebras</vt:lpstr>
      <vt:lpstr>ABOUT PROJECT </vt:lpstr>
      <vt:lpstr>INTRODUCTION</vt:lpstr>
      <vt:lpstr>Modelling in PEPA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Conclusion </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Process Algebras</dc:title>
  <dc:creator>Жибек</dc:creator>
  <cp:lastModifiedBy>Жибек</cp:lastModifiedBy>
  <cp:revision>187</cp:revision>
  <dcterms:created xsi:type="dcterms:W3CDTF">2020-11-28T13:13:42Z</dcterms:created>
  <dcterms:modified xsi:type="dcterms:W3CDTF">2020-12-06T21:43:47Z</dcterms:modified>
</cp:coreProperties>
</file>