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naheim"/>
      <p:regular r:id="rId21"/>
    </p:embeddedFont>
    <p:embeddedFont>
      <p:font typeface="Barlow Condensed ExtraBold"/>
      <p:bold r:id="rId22"/>
      <p:boldItalic r:id="rId23"/>
    </p:embeddedFont>
    <p:embeddedFont>
      <p:font typeface="Overpass Mono"/>
      <p:regular r:id="rId24"/>
      <p:bold r:id="rId25"/>
    </p:embeddedFont>
    <p:embeddedFont>
      <p:font typeface="Barlow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arlowCondensedExtraBold-bold.fntdata"/><Relationship Id="rId21" Type="http://schemas.openxmlformats.org/officeDocument/2006/relationships/font" Target="fonts/Anaheim-regular.fntdata"/><Relationship Id="rId24" Type="http://schemas.openxmlformats.org/officeDocument/2006/relationships/font" Target="fonts/OverpassMono-regular.fntdata"/><Relationship Id="rId23" Type="http://schemas.openxmlformats.org/officeDocument/2006/relationships/font" Target="fonts/BarlowCondensed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regular.fntdata"/><Relationship Id="rId25" Type="http://schemas.openxmlformats.org/officeDocument/2006/relationships/font" Target="fonts/OverpassMono-bold.fntdata"/><Relationship Id="rId28" Type="http://schemas.openxmlformats.org/officeDocument/2006/relationships/font" Target="fonts/Barlow-italic.fntdata"/><Relationship Id="rId27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e8990008a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e8990008a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e8990008af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e8990008af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e8990008af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e8990008af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8990008af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8990008af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e8990008af_0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e8990008af_0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e8990008af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e8990008af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e920484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e920484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8990008af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8990008af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92c90a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e92c90a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8990008af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8990008af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e8990008af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e8990008af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e8990008af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e8990008af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e8990008af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e8990008af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8990008af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8990008af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e8990008af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e8990008af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1" name="Google Shape;11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50" name="Google Shape;150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5" name="Google Shape;165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9" name="Google Shape;189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90" name="Google Shape;190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7" name="Google Shape;207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2" name="Google Shape;212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4" name="Google Shape;214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5" name="Google Shape;215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" name="Google Shape;217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1" name="Google Shape;221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2" name="Google Shape;222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2" name="Google Shape;242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3" name="Google Shape;243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2" name="Google Shape;282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3" name="Google Shape;283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4" name="Google Shape;284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"/>
              <a:buAutoNum type="romanLcPeriod"/>
              <a:defRPr sz="1200"/>
            </a:lvl9pPr>
          </a:lstStyle>
          <a:p/>
        </p:txBody>
      </p:sp>
      <p:sp>
        <p:nvSpPr>
          <p:cNvPr id="287" name="Google Shape;287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1" name="Google Shape;291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3" name="Google Shape;293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5" name="Google Shape;295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7" name="Google Shape;297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9" name="Google Shape;299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1" name="Google Shape;301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2" name="Google Shape;302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6" name="Google Shape;306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8" name="Google Shape;88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9" name="Google Shape;99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4" name="Google Shape;104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8" name="Google Shape;138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GAU102t5n4U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BUCKET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SORT</a:t>
            </a:r>
            <a:endParaRPr/>
          </a:p>
        </p:txBody>
      </p:sp>
      <p:sp>
        <p:nvSpPr>
          <p:cNvPr id="332" name="Google Shape;332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Paulo Bumba, </a:t>
            </a:r>
            <a:r>
              <a:rPr lang="pt-BR">
                <a:solidFill>
                  <a:schemeClr val="dk2"/>
                </a:solidFill>
              </a:rPr>
              <a:t>Samuel de Lorenzi,</a:t>
            </a:r>
            <a:r>
              <a:rPr lang="pt-BR">
                <a:solidFill>
                  <a:schemeClr val="dk2"/>
                </a:solidFill>
              </a:rPr>
              <a:t> Wesllen da Cruz. 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4"/>
          <p:cNvSpPr txBox="1"/>
          <p:nvPr>
            <p:ph idx="4294967295" type="subTitle"/>
          </p:nvPr>
        </p:nvSpPr>
        <p:spPr>
          <a:xfrm flipH="1">
            <a:off x="6357775" y="1068900"/>
            <a:ext cx="2559900" cy="23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Esta função permite imprimir o conteúdo do vetor de inteiros. Recebe o vetor como argumento e imprime seus elementos. O bloco de código dentro da função </a:t>
            </a:r>
            <a:r>
              <a:rPr b="1" lang="pt-BR" sz="1700"/>
              <a:t>PrintArray</a:t>
            </a:r>
            <a:r>
              <a:rPr lang="pt-BR" sz="1700"/>
              <a:t> itera sobre o vetor e imprime seus elementos, separando-os por vírgulas.</a:t>
            </a:r>
            <a:endParaRPr sz="1700"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403" name="Google Shape;40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50" y="1323325"/>
            <a:ext cx="6052801" cy="2496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idx="4294967295" type="subTitle"/>
          </p:nvPr>
        </p:nvSpPr>
        <p:spPr>
          <a:xfrm flipH="1">
            <a:off x="6662400" y="992701"/>
            <a:ext cx="2066400" cy="23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900"/>
              <a:t>Um loop </a:t>
            </a:r>
            <a:r>
              <a:rPr b="1" lang="pt-BR" sz="1900"/>
              <a:t>for</a:t>
            </a:r>
            <a:r>
              <a:rPr lang="pt-BR" sz="1900"/>
              <a:t> é usado para preencher o vetor </a:t>
            </a:r>
            <a:r>
              <a:rPr b="1" lang="pt-BR" sz="1900"/>
              <a:t>array</a:t>
            </a:r>
            <a:r>
              <a:rPr lang="pt-BR" sz="1900"/>
              <a:t>. Cada elemento recebe um valor aleatório gerado pela instância </a:t>
            </a:r>
            <a:r>
              <a:rPr b="1" lang="pt-BR" sz="1900"/>
              <a:t>random</a:t>
            </a:r>
            <a:r>
              <a:rPr lang="pt-BR" sz="1900"/>
              <a:t> no intervalo de -50 a 50.</a:t>
            </a:r>
            <a:endParaRPr sz="1900"/>
          </a:p>
        </p:txBody>
      </p:sp>
      <p:pic>
        <p:nvPicPr>
          <p:cNvPr id="409" name="Google Shape;4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25" y="496413"/>
            <a:ext cx="6052801" cy="4150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idx="4294967295" type="subTitle"/>
          </p:nvPr>
        </p:nvSpPr>
        <p:spPr>
          <a:xfrm flipH="1">
            <a:off x="6357600" y="1373701"/>
            <a:ext cx="2066400" cy="23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900"/>
              <a:t>Output gerado no terminal ao executar o código com: dotnet run.</a:t>
            </a:r>
            <a:endParaRPr sz="1900"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50" y="992550"/>
            <a:ext cx="6052798" cy="315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359400" y="2629688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VISUAL</a:t>
            </a:r>
            <a:endParaRPr/>
          </a:p>
        </p:txBody>
      </p:sp>
      <p:sp>
        <p:nvSpPr>
          <p:cNvPr id="423" name="Google Shape;423;p37"/>
          <p:cNvSpPr txBox="1"/>
          <p:nvPr>
            <p:ph idx="2" type="title"/>
          </p:nvPr>
        </p:nvSpPr>
        <p:spPr>
          <a:xfrm>
            <a:off x="359400" y="2065913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pic>
        <p:nvPicPr>
          <p:cNvPr id="424" name="Google Shape;4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025" y="3357425"/>
            <a:ext cx="51911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ne of the sorting algorithms explained using Flash&#10;Bucket sort, or bin sort, is a sorting algorithm that works by distributing the elements of an array into a number of buckets" id="430" name="Google Shape;430;p38" title="How to Bucket So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000" y="282375"/>
            <a:ext cx="8140000" cy="45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9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atenção!</a:t>
            </a:r>
            <a:endParaRPr/>
          </a:p>
        </p:txBody>
      </p:sp>
      <p:sp>
        <p:nvSpPr>
          <p:cNvPr id="437" name="Google Shape;437;p39"/>
          <p:cNvSpPr txBox="1"/>
          <p:nvPr>
            <p:ph idx="4294967295" type="subTitle"/>
          </p:nvPr>
        </p:nvSpPr>
        <p:spPr>
          <a:xfrm flipH="1">
            <a:off x="545838" y="4190100"/>
            <a:ext cx="4286100" cy="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900"/>
              <a:t>github.com/samueldelorenzi</a:t>
            </a:r>
            <a:endParaRPr sz="1900"/>
          </a:p>
        </p:txBody>
      </p:sp>
      <p:pic>
        <p:nvPicPr>
          <p:cNvPr id="438" name="Google Shape;4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113" y="660088"/>
            <a:ext cx="3457500" cy="3457500"/>
          </a:xfrm>
          <a:prstGeom prst="roundRect">
            <a:avLst>
              <a:gd fmla="val 53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/>
          <p:nvPr>
            <p:ph type="title"/>
          </p:nvPr>
        </p:nvSpPr>
        <p:spPr>
          <a:xfrm>
            <a:off x="359400" y="2629688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</a:t>
            </a:r>
            <a:endParaRPr/>
          </a:p>
        </p:txBody>
      </p:sp>
      <p:sp>
        <p:nvSpPr>
          <p:cNvPr id="338" name="Google Shape;338;p26"/>
          <p:cNvSpPr txBox="1"/>
          <p:nvPr>
            <p:ph idx="2" type="title"/>
          </p:nvPr>
        </p:nvSpPr>
        <p:spPr>
          <a:xfrm>
            <a:off x="359400" y="2065913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pic>
        <p:nvPicPr>
          <p:cNvPr id="339" name="Google Shape;3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>
            <p:ph idx="1" type="subTitle"/>
          </p:nvPr>
        </p:nvSpPr>
        <p:spPr>
          <a:xfrm flipH="1">
            <a:off x="6040625" y="1928651"/>
            <a:ext cx="2066400" cy="2396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Não é tão popular quanto o quick e o merge sort, porém </a:t>
            </a:r>
            <a:r>
              <a:rPr b="1" lang="pt-BR" sz="1900"/>
              <a:t>tem sua utilidade</a:t>
            </a:r>
            <a:r>
              <a:rPr lang="pt-BR" sz="1900"/>
              <a:t>.</a:t>
            </a:r>
            <a:endParaRPr sz="1900"/>
          </a:p>
        </p:txBody>
      </p:sp>
      <p:sp>
        <p:nvSpPr>
          <p:cNvPr id="345" name="Google Shape;345;p27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O Bucket Sort se enquadra na classe de </a:t>
            </a:r>
            <a:r>
              <a:rPr b="1" lang="pt-BR" sz="1900"/>
              <a:t>algoritmos de distribuição</a:t>
            </a:r>
            <a:r>
              <a:rPr lang="pt-BR" sz="1900"/>
              <a:t>.</a:t>
            </a:r>
            <a:endParaRPr sz="1900"/>
          </a:p>
        </p:txBody>
      </p:sp>
      <p:sp>
        <p:nvSpPr>
          <p:cNvPr id="346" name="Google Shape;346;p27"/>
          <p:cNvSpPr txBox="1"/>
          <p:nvPr>
            <p:ph idx="5" type="subTitle"/>
          </p:nvPr>
        </p:nvSpPr>
        <p:spPr>
          <a:xfrm flipH="1">
            <a:off x="3406401" y="1928650"/>
            <a:ext cx="23331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Junto com o Bucket Sort, são utilizados </a:t>
            </a:r>
            <a:r>
              <a:rPr b="1" lang="pt-BR" sz="1900"/>
              <a:t>outros tipos de algoritmos</a:t>
            </a:r>
            <a:r>
              <a:rPr lang="pt-BR" sz="1900"/>
              <a:t> de ordenação, para organizar os baldes separadamente.</a:t>
            </a:r>
            <a:endParaRPr sz="1900"/>
          </a:p>
        </p:txBody>
      </p:sp>
      <p:sp>
        <p:nvSpPr>
          <p:cNvPr id="347" name="Google Shape;347;p27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</a:t>
            </a:r>
            <a:endParaRPr/>
          </a:p>
        </p:txBody>
      </p:sp>
      <p:pic>
        <p:nvPicPr>
          <p:cNvPr id="348" name="Google Shape;3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"/>
          <p:cNvSpPr txBox="1"/>
          <p:nvPr>
            <p:ph idx="1" type="subTitle"/>
          </p:nvPr>
        </p:nvSpPr>
        <p:spPr>
          <a:xfrm flipH="1">
            <a:off x="5583425" y="1242850"/>
            <a:ext cx="2301600" cy="2396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3. Para ordenar os </a:t>
            </a:r>
            <a:r>
              <a:rPr b="1" lang="pt-BR" sz="1900"/>
              <a:t>baldes</a:t>
            </a:r>
            <a:r>
              <a:rPr lang="pt-BR" sz="1900"/>
              <a:t>, pode ser usado um outro </a:t>
            </a:r>
            <a:r>
              <a:rPr b="1" lang="pt-BR" sz="1900"/>
              <a:t>algoritmo </a:t>
            </a:r>
            <a:r>
              <a:rPr lang="pt-BR" sz="1900"/>
              <a:t>de </a:t>
            </a:r>
            <a:r>
              <a:rPr b="1" lang="pt-BR" sz="1900"/>
              <a:t>ordenação</a:t>
            </a:r>
            <a:r>
              <a:rPr lang="pt-BR" sz="1900"/>
              <a:t>, ou o bucket sort de forma recursiva.</a:t>
            </a:r>
            <a:endParaRPr sz="1900"/>
          </a:p>
        </p:txBody>
      </p:sp>
      <p:sp>
        <p:nvSpPr>
          <p:cNvPr id="354" name="Google Shape;354;p28"/>
          <p:cNvSpPr txBox="1"/>
          <p:nvPr>
            <p:ph idx="3" type="subTitle"/>
          </p:nvPr>
        </p:nvSpPr>
        <p:spPr>
          <a:xfrm flipH="1">
            <a:off x="1335800" y="1242850"/>
            <a:ext cx="23016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1. </a:t>
            </a:r>
            <a:r>
              <a:rPr lang="pt-BR" sz="1900"/>
              <a:t>Funciona </a:t>
            </a:r>
            <a:r>
              <a:rPr b="1" lang="pt-BR" sz="1900"/>
              <a:t>dividindo </a:t>
            </a:r>
            <a:r>
              <a:rPr lang="pt-BR" sz="1900"/>
              <a:t>o array em uma quantidade de recipientes finitos, denominados </a:t>
            </a:r>
            <a:r>
              <a:rPr b="1" lang="pt-BR" sz="1900"/>
              <a:t>b</a:t>
            </a:r>
            <a:r>
              <a:rPr b="1" lang="pt-BR" sz="1900"/>
              <a:t>u</a:t>
            </a:r>
            <a:r>
              <a:rPr b="1" lang="pt-BR" sz="1900"/>
              <a:t>ckets </a:t>
            </a:r>
            <a:r>
              <a:rPr lang="pt-BR" sz="1900"/>
              <a:t>(baldes).</a:t>
            </a:r>
            <a:endParaRPr sz="1900"/>
          </a:p>
        </p:txBody>
      </p:sp>
      <p:sp>
        <p:nvSpPr>
          <p:cNvPr id="355" name="Google Shape;355;p28"/>
          <p:cNvSpPr txBox="1"/>
          <p:nvPr>
            <p:ph idx="5" type="subTitle"/>
          </p:nvPr>
        </p:nvSpPr>
        <p:spPr>
          <a:xfrm flipH="1">
            <a:off x="1278000" y="3658375"/>
            <a:ext cx="20670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2. Então cada </a:t>
            </a:r>
            <a:r>
              <a:rPr b="1" lang="pt-BR" sz="1900"/>
              <a:t>recipiente </a:t>
            </a:r>
            <a:r>
              <a:rPr lang="pt-BR" sz="1900"/>
              <a:t>é </a:t>
            </a:r>
            <a:r>
              <a:rPr b="1" lang="pt-BR" sz="1900"/>
              <a:t>ordenado </a:t>
            </a:r>
            <a:r>
              <a:rPr lang="pt-BR" sz="1900"/>
              <a:t>de forma separada.</a:t>
            </a:r>
            <a:endParaRPr sz="1900"/>
          </a:p>
        </p:txBody>
      </p:sp>
      <p:sp>
        <p:nvSpPr>
          <p:cNvPr id="356" name="Google Shape;356;p2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FUNCIONAMENTO</a:t>
            </a:r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8"/>
          <p:cNvSpPr txBox="1"/>
          <p:nvPr>
            <p:ph idx="5" type="subTitle"/>
          </p:nvPr>
        </p:nvSpPr>
        <p:spPr>
          <a:xfrm flipH="1">
            <a:off x="5420100" y="3658375"/>
            <a:ext cx="24459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4</a:t>
            </a:r>
            <a:r>
              <a:rPr lang="pt-BR" sz="1900"/>
              <a:t>. Após esse processo os </a:t>
            </a:r>
            <a:r>
              <a:rPr b="1" lang="pt-BR" sz="1900"/>
              <a:t>baldes </a:t>
            </a:r>
            <a:r>
              <a:rPr lang="pt-BR" sz="1900"/>
              <a:t>são esvaziados e o </a:t>
            </a:r>
            <a:r>
              <a:rPr b="1" lang="pt-BR" sz="1900"/>
              <a:t>array </a:t>
            </a:r>
            <a:r>
              <a:rPr lang="pt-BR" sz="1900"/>
              <a:t>é devolvido </a:t>
            </a:r>
            <a:r>
              <a:rPr b="1" lang="pt-BR" sz="1900"/>
              <a:t>ordenado</a:t>
            </a:r>
            <a:r>
              <a:rPr lang="pt-BR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359400" y="2629688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 E DESVANTAGENS</a:t>
            </a:r>
            <a:endParaRPr/>
          </a:p>
        </p:txBody>
      </p:sp>
      <p:sp>
        <p:nvSpPr>
          <p:cNvPr id="364" name="Google Shape;364;p29"/>
          <p:cNvSpPr txBox="1"/>
          <p:nvPr>
            <p:ph idx="2" type="title"/>
          </p:nvPr>
        </p:nvSpPr>
        <p:spPr>
          <a:xfrm>
            <a:off x="359400" y="2065913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pic>
        <p:nvPicPr>
          <p:cNvPr id="365" name="Google Shape;3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 txBox="1"/>
          <p:nvPr>
            <p:ph type="title"/>
          </p:nvPr>
        </p:nvSpPr>
        <p:spPr>
          <a:xfrm>
            <a:off x="6384013" y="1298500"/>
            <a:ext cx="1957500" cy="10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Dependendo do caso pode ser mais rápido do que o quicksort e o merge sort</a:t>
            </a:r>
            <a:endParaRPr sz="1200"/>
          </a:p>
        </p:txBody>
      </p:sp>
      <p:sp>
        <p:nvSpPr>
          <p:cNvPr id="371" name="Google Shape;371;p30"/>
          <p:cNvSpPr txBox="1"/>
          <p:nvPr>
            <p:ph idx="3" type="title"/>
          </p:nvPr>
        </p:nvSpPr>
        <p:spPr>
          <a:xfrm>
            <a:off x="802513" y="1298525"/>
            <a:ext cx="1957500" cy="100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Eficiente para dados distribuídos em </a:t>
            </a:r>
            <a:r>
              <a:rPr lang="pt-BR" sz="1200"/>
              <a:t>intervalos de valores</a:t>
            </a:r>
            <a:endParaRPr sz="1200"/>
          </a:p>
        </p:txBody>
      </p:sp>
      <p:sp>
        <p:nvSpPr>
          <p:cNvPr id="372" name="Google Shape;372;p30"/>
          <p:cNvSpPr txBox="1"/>
          <p:nvPr>
            <p:ph idx="5" type="title"/>
          </p:nvPr>
        </p:nvSpPr>
        <p:spPr>
          <a:xfrm>
            <a:off x="3591413" y="2822500"/>
            <a:ext cx="1957500" cy="10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Dependendo do critério de divisão o algoritmo pode demorar mais</a:t>
            </a:r>
            <a:endParaRPr sz="1200"/>
          </a:p>
        </p:txBody>
      </p:sp>
      <p:sp>
        <p:nvSpPr>
          <p:cNvPr id="373" name="Google Shape;373;p30"/>
          <p:cNvSpPr txBox="1"/>
          <p:nvPr>
            <p:ph idx="7" type="title"/>
          </p:nvPr>
        </p:nvSpPr>
        <p:spPr>
          <a:xfrm>
            <a:off x="6383988" y="2822500"/>
            <a:ext cx="19575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 os dados não estiverem divididos em intervalos, vários baldes ficarão vazios </a:t>
            </a:r>
            <a:endParaRPr sz="1100"/>
          </a:p>
        </p:txBody>
      </p:sp>
      <p:sp>
        <p:nvSpPr>
          <p:cNvPr id="374" name="Google Shape;374;p30"/>
          <p:cNvSpPr txBox="1"/>
          <p:nvPr>
            <p:ph idx="9" type="title"/>
          </p:nvPr>
        </p:nvSpPr>
        <p:spPr>
          <a:xfrm>
            <a:off x="802488" y="2841800"/>
            <a:ext cx="1957500" cy="10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Os baldes ocupam slots de memória</a:t>
            </a:r>
            <a:endParaRPr sz="1200"/>
          </a:p>
        </p:txBody>
      </p:sp>
      <p:sp>
        <p:nvSpPr>
          <p:cNvPr id="375" name="Google Shape;375;p30"/>
          <p:cNvSpPr txBox="1"/>
          <p:nvPr>
            <p:ph idx="14" type="title"/>
          </p:nvPr>
        </p:nvSpPr>
        <p:spPr>
          <a:xfrm>
            <a:off x="3591413" y="1317800"/>
            <a:ext cx="1957500" cy="100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Pode ser paralelizado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/>
          <p:nvPr>
            <p:ph type="title"/>
          </p:nvPr>
        </p:nvSpPr>
        <p:spPr>
          <a:xfrm>
            <a:off x="359400" y="2629688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BUCKET SORT C#</a:t>
            </a:r>
            <a:endParaRPr/>
          </a:p>
        </p:txBody>
      </p:sp>
      <p:sp>
        <p:nvSpPr>
          <p:cNvPr id="381" name="Google Shape;381;p31"/>
          <p:cNvSpPr txBox="1"/>
          <p:nvPr>
            <p:ph idx="2" type="title"/>
          </p:nvPr>
        </p:nvSpPr>
        <p:spPr>
          <a:xfrm>
            <a:off x="359400" y="2065913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pic>
        <p:nvPicPr>
          <p:cNvPr id="382" name="Google Shape;3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2"/>
          <p:cNvSpPr txBox="1"/>
          <p:nvPr>
            <p:ph idx="4294967295" type="subTitle"/>
          </p:nvPr>
        </p:nvSpPr>
        <p:spPr>
          <a:xfrm flipH="1">
            <a:off x="5911800" y="1373700"/>
            <a:ext cx="2925900" cy="23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Aqui, você define uma função chamada </a:t>
            </a:r>
            <a:r>
              <a:rPr b="1" lang="pt-BR"/>
              <a:t>BucketSort </a:t>
            </a:r>
            <a:r>
              <a:rPr lang="pt-BR"/>
              <a:t>com o modificador </a:t>
            </a:r>
            <a:r>
              <a:rPr b="1" lang="pt-BR"/>
              <a:t>public</a:t>
            </a:r>
            <a:r>
              <a:rPr lang="pt-BR"/>
              <a:t>. Essa função aceita um vetor de inteiros como argumento e é responsável por classificar o vetor usando o algoritmo Bucket Sort.</a:t>
            </a:r>
            <a:endParaRPr/>
          </a:p>
        </p:txBody>
      </p:sp>
      <p:pic>
        <p:nvPicPr>
          <p:cNvPr id="389" name="Google Shape;3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50" y="152400"/>
            <a:ext cx="48794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5175" y="92675"/>
            <a:ext cx="386150" cy="3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3"/>
          <p:cNvSpPr txBox="1"/>
          <p:nvPr>
            <p:ph idx="4294967295" type="subTitle"/>
          </p:nvPr>
        </p:nvSpPr>
        <p:spPr>
          <a:xfrm flipH="1">
            <a:off x="5892550" y="747450"/>
            <a:ext cx="3108900" cy="3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00"/>
              <a:t> O bloco de código dentro da função </a:t>
            </a:r>
            <a:r>
              <a:rPr b="1" lang="pt-BR" sz="1700"/>
              <a:t>BucketSort</a:t>
            </a:r>
            <a:r>
              <a:rPr lang="pt-BR" sz="1700"/>
              <a:t> implementa o algoritmo Bucket Sort, que organiza os elementos do vetor. O código encontra o valor máximo e mínimo no vetor, cria um vetor temporário (bucket) para contagem, coloca os valores nos baldes apropriados e, finalmente, coloca os valores ordenados de volta no vetor original.</a:t>
            </a:r>
            <a:endParaRPr sz="1700"/>
          </a:p>
        </p:txBody>
      </p:sp>
      <p:pic>
        <p:nvPicPr>
          <p:cNvPr id="396" name="Google Shape;39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00" y="367149"/>
            <a:ext cx="5602749" cy="440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