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9" r:id="rId1"/>
  </p:sldMasterIdLst>
  <p:sldIdLst>
    <p:sldId id="257" r:id="rId2"/>
    <p:sldId id="258" r:id="rId3"/>
    <p:sldId id="262" r:id="rId4"/>
    <p:sldId id="263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photoAlbum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D2E7-9F66-467C-825F-1DA5BADA369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E8FA-8F01-40C5-B53C-1342ED0C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3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D2E7-9F66-467C-825F-1DA5BADA369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E8FA-8F01-40C5-B53C-1342ED0C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D2E7-9F66-467C-825F-1DA5BADA369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E8FA-8F01-40C5-B53C-1342ED0C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D2E7-9F66-467C-825F-1DA5BADA369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E8FA-8F01-40C5-B53C-1342ED0C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D2E7-9F66-467C-825F-1DA5BADA369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E8FA-8F01-40C5-B53C-1342ED0C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4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D2E7-9F66-467C-825F-1DA5BADA369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E8FA-8F01-40C5-B53C-1342ED0C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3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D2E7-9F66-467C-825F-1DA5BADA369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E8FA-8F01-40C5-B53C-1342ED0C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4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D2E7-9F66-467C-825F-1DA5BADA369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E8FA-8F01-40C5-B53C-1342ED0C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2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D2E7-9F66-467C-825F-1DA5BADA369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E8FA-8F01-40C5-B53C-1342ED0C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4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D2E7-9F66-467C-825F-1DA5BADA369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E8FA-8F01-40C5-B53C-1342ED0C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6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D2E7-9F66-467C-825F-1DA5BADA369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E8FA-8F01-40C5-B53C-1342ED0C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1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D2E7-9F66-467C-825F-1DA5BADA369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E8FA-8F01-40C5-B53C-1342ED0C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8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1D2E7-9F66-467C-825F-1DA5BADA369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8E8FA-8F01-40C5-B53C-1342ED0C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6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  <p:sldLayoutId id="214748393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localhost:8888/lab#10)-Who-are-the-top-performing-actors%3F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vie1">
            <a:extLst>
              <a:ext uri="{FF2B5EF4-FFF2-40B4-BE49-F238E27FC236}">
                <a16:creationId xmlns:a16="http://schemas.microsoft.com/office/drawing/2014/main" id="{B3EB5371-3586-4A65-9C0A-20697BCFA210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2" b="17787"/>
          <a:stretch/>
        </p:blipFill>
        <p:spPr>
          <a:xfrm rot="21600000">
            <a:off x="-1" y="8"/>
            <a:ext cx="12192001" cy="52337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5A532D-97D9-48CE-BD30-000BA7BB3CEB}"/>
              </a:ext>
            </a:extLst>
          </p:cNvPr>
          <p:cNvSpPr/>
          <p:nvPr/>
        </p:nvSpPr>
        <p:spPr>
          <a:xfrm>
            <a:off x="3730191" y="5402179"/>
            <a:ext cx="47316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Movie Data EDA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032FFA-335A-4859-96DC-DC3AAAEC4432}"/>
              </a:ext>
            </a:extLst>
          </p:cNvPr>
          <p:cNvSpPr txBox="1"/>
          <p:nvPr/>
        </p:nvSpPr>
        <p:spPr>
          <a:xfrm>
            <a:off x="8989255" y="6060972"/>
            <a:ext cx="2715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-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Brahmishree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Maitreyee</a:t>
            </a:r>
          </a:p>
        </p:txBody>
      </p:sp>
    </p:spTree>
    <p:extLst>
      <p:ext uri="{BB962C8B-B14F-4D97-AF65-F5344CB8AC3E}">
        <p14:creationId xmlns:p14="http://schemas.microsoft.com/office/powerpoint/2010/main" val="1953835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1B9B-3B1B-4D81-83FA-5E246E867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64" y="362859"/>
            <a:ext cx="10351752" cy="808114"/>
          </a:xfrm>
        </p:spPr>
        <p:txBody>
          <a:bodyPr>
            <a:normAutofit/>
          </a:bodyPr>
          <a:lstStyle/>
          <a:p>
            <a:r>
              <a:rPr lang="en-US" sz="3200" b="1" dirty="0"/>
              <a:t>Which genre of movies are the most commonly produced?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19BE0A-D41A-4AB5-B53E-60AD781E7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608"/>
            <a:ext cx="12192000" cy="44811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AACAC2-C4D6-42A4-B729-9FC0EDDA29AC}"/>
              </a:ext>
            </a:extLst>
          </p:cNvPr>
          <p:cNvSpPr txBox="1"/>
          <p:nvPr/>
        </p:nvSpPr>
        <p:spPr>
          <a:xfrm>
            <a:off x="488422" y="5945325"/>
            <a:ext cx="10974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1) Drama Genre is the clear winner with total of 513 movies followed by Action with 303 categorized under it </a:t>
            </a:r>
            <a:br>
              <a:rPr lang="en-US" b="1" dirty="0"/>
            </a:br>
            <a:r>
              <a:rPr lang="en-US" b="1" dirty="0"/>
              <a:t>2) Western and Musical genre were least produced.</a:t>
            </a:r>
          </a:p>
        </p:txBody>
      </p:sp>
    </p:spTree>
    <p:extLst>
      <p:ext uri="{BB962C8B-B14F-4D97-AF65-F5344CB8AC3E}">
        <p14:creationId xmlns:p14="http://schemas.microsoft.com/office/powerpoint/2010/main" val="3709026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DB4A5E-9649-48A6-91FA-C02903EF7E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34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AF701-2929-448F-9CD4-54F0750F3678}"/>
              </a:ext>
            </a:extLst>
          </p:cNvPr>
          <p:cNvSpPr txBox="1"/>
          <p:nvPr/>
        </p:nvSpPr>
        <p:spPr>
          <a:xfrm>
            <a:off x="690716" y="1194619"/>
            <a:ext cx="108105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dominance of drama as a genre is perhaps not surprising when we consider the following:</a:t>
            </a:r>
          </a:p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Drama is the cheapest genre to produce as movies don’t necessarily require special sets, costumes, locations, props, special/visual effects,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Drama has the broadest definition of all genres – everything that happens anywhere ever is a drama. Conversely, other genres have a higher bar for classification, such as the need for high-octane events for a movie to be classed as Action, scary events to be Horror, funny elements to be a Comedy, etc.</a:t>
            </a:r>
          </a:p>
        </p:txBody>
      </p:sp>
    </p:spTree>
    <p:extLst>
      <p:ext uri="{BB962C8B-B14F-4D97-AF65-F5344CB8AC3E}">
        <p14:creationId xmlns:p14="http://schemas.microsoft.com/office/powerpoint/2010/main" val="292899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0E6F-977F-459B-AB16-034DBDB9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124" y="140677"/>
            <a:ext cx="10351752" cy="1525567"/>
          </a:xfrm>
        </p:spPr>
        <p:txBody>
          <a:bodyPr>
            <a:normAutofit/>
          </a:bodyPr>
          <a:lstStyle/>
          <a:p>
            <a:r>
              <a:rPr lang="en-US" sz="4000" b="1" dirty="0"/>
              <a:t>Which genre movies received highest positive reviews?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68AF8-E360-4862-B04A-5FEDCEBC7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3550"/>
            <a:ext cx="12192000" cy="39150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E583F8-5CD8-4603-80AD-3D2D12958AA0}"/>
              </a:ext>
            </a:extLst>
          </p:cNvPr>
          <p:cNvSpPr txBox="1"/>
          <p:nvPr/>
        </p:nvSpPr>
        <p:spPr>
          <a:xfrm>
            <a:off x="1498559" y="5833925"/>
            <a:ext cx="97733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History, Animation, Biography, War are the with top genres with highest positive reviews.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6354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7979DF-8EE6-4AB5-AD8B-95D3BF7E4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2" y="1163963"/>
            <a:ext cx="7562894" cy="4735913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A56A53-EB09-410A-8768-78C9EA033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156" y="1526324"/>
            <a:ext cx="3707844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/>
              <a:t>Which genre generated highest revenue?</a:t>
            </a:r>
            <a:br>
              <a:rPr lang="en-US" sz="4400" b="1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28388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9DEEB-2B43-4499-A7DA-B0082EC87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48" y="5506491"/>
            <a:ext cx="9899904" cy="11167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/>
              <a:t>Top directors with  Highest ratings and revenues?</a:t>
            </a:r>
            <a:br>
              <a:rPr lang="en-US" sz="3600" b="1" dirty="0"/>
            </a:br>
            <a:endParaRPr lang="en-US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DC6B80-E329-47FB-95FE-7848C1E23F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62"/>
          <a:stretch/>
        </p:blipFill>
        <p:spPr>
          <a:xfrm>
            <a:off x="20" y="705836"/>
            <a:ext cx="12191980" cy="462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36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8F47D-EF3E-4B49-8B70-23079075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04910"/>
            <a:ext cx="10351752" cy="1192237"/>
          </a:xfrm>
        </p:spPr>
        <p:txBody>
          <a:bodyPr>
            <a:normAutofit fontScale="90000"/>
          </a:bodyPr>
          <a:lstStyle/>
          <a:p>
            <a:r>
              <a:rPr lang="en-US" sz="4900" b="1" dirty="0"/>
              <a:t>Who are the top performing actors?</a:t>
            </a:r>
            <a:r>
              <a:rPr lang="en-US" sz="4900" b="1" dirty="0">
                <a:hlinkClick r:id="rId2"/>
              </a:rPr>
              <a:t>¶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83EA50-4F5B-4B48-B6DF-8FEC0C398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75" y="1376362"/>
            <a:ext cx="9990054" cy="4105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E05C92-4E52-4DA8-BC53-76F397B03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5854" y="1667950"/>
            <a:ext cx="15906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88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87B7-5919-4DB0-B02A-830A21B23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466" y="5562569"/>
            <a:ext cx="9899904" cy="11167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900" b="1" dirty="0"/>
              <a:t>ACTORS with Highest Revenue</a:t>
            </a:r>
            <a:endParaRPr lang="en-US" sz="4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DB3F20-786E-4133-B968-5511C5A9C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2087"/>
            <a:ext cx="12192000" cy="3933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46DE87-3209-40D8-BAFC-A65D6FEBD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7720" y="1168821"/>
            <a:ext cx="29146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75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05B0-D918-4C2F-884A-EFC2E9F14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4C3C1C94-C744-4099-917E-990681621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B034E0F-60D1-4515-AC06-35670E500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0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8531-AFD2-466A-B617-E65FBE65C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1916" y="1510910"/>
            <a:ext cx="3707844" cy="1631852"/>
          </a:xfrm>
        </p:spPr>
        <p:txBody>
          <a:bodyPr>
            <a:normAutofit/>
          </a:bodyPr>
          <a:lstStyle/>
          <a:p>
            <a:r>
              <a:rPr lang="en-US" sz="2600" b="1" dirty="0"/>
              <a:t>What is the relation between Year and Movies Produced/Registered?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0A6B2D-C998-4096-BE7E-C56CFC45D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14" y="886265"/>
            <a:ext cx="7217477" cy="5064308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F34B5BA-6206-485D-8FE2-4FEACC948AD9}"/>
              </a:ext>
            </a:extLst>
          </p:cNvPr>
          <p:cNvSpPr txBox="1"/>
          <p:nvPr/>
        </p:nvSpPr>
        <p:spPr>
          <a:xfrm>
            <a:off x="449415" y="6034954"/>
            <a:ext cx="83360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It could be large number of movies were produced  but those listed/registered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in Global database like IMDB might be less</a:t>
            </a:r>
          </a:p>
        </p:txBody>
      </p:sp>
    </p:spTree>
    <p:extLst>
      <p:ext uri="{BB962C8B-B14F-4D97-AF65-F5344CB8AC3E}">
        <p14:creationId xmlns:p14="http://schemas.microsoft.com/office/powerpoint/2010/main" val="162595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E58531-AFD2-466A-B617-E65FBE65C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Is there any relationship between duration and rating?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1112B3-08DF-45BA-8414-917A97E9770E}"/>
              </a:ext>
            </a:extLst>
          </p:cNvPr>
          <p:cNvSpPr txBox="1"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700" cap="all" dirty="0">
                <a:solidFill>
                  <a:schemeClr val="bg1"/>
                </a:solidFill>
              </a:rPr>
              <a:t>Most average(6-7) rated movies have a duration of 90-130 mins.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700" cap="all" dirty="0">
              <a:solidFill>
                <a:schemeClr val="bg1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700" cap="all" dirty="0">
                <a:solidFill>
                  <a:schemeClr val="bg1"/>
                </a:solidFill>
              </a:rPr>
              <a:t>The graph </a:t>
            </a:r>
            <a:r>
              <a:rPr lang="en-US" sz="1700" cap="all" dirty="0" err="1">
                <a:solidFill>
                  <a:schemeClr val="bg1"/>
                </a:solidFill>
              </a:rPr>
              <a:t>doesnot</a:t>
            </a:r>
            <a:r>
              <a:rPr lang="en-US" sz="1700" cap="all" dirty="0">
                <a:solidFill>
                  <a:schemeClr val="bg1"/>
                </a:solidFill>
              </a:rPr>
              <a:t> not give much detail insight on duration impacting the rating of a </a:t>
            </a:r>
            <a:r>
              <a:rPr lang="en-US" sz="1700" cap="all" dirty="0" err="1">
                <a:solidFill>
                  <a:schemeClr val="bg1"/>
                </a:solidFill>
              </a:rPr>
              <a:t>movie.HOWEVER</a:t>
            </a:r>
            <a:r>
              <a:rPr lang="en-US" sz="1700" cap="all" dirty="0">
                <a:solidFill>
                  <a:schemeClr val="bg1"/>
                </a:solidFill>
              </a:rPr>
              <a:t>, we can conclude most movie duration ranges between 80-130 minutes.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700" cap="all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700" cap="all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80257F-20AD-4C86-9D96-D8C5AA227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863886"/>
            <a:ext cx="6250769" cy="4969361"/>
          </a:xfrm>
          <a:prstGeom prst="rect">
            <a:avLst/>
          </a:prstGeom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9220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17AB748-C7DA-4B00-8B3F-4F64DDF4D3B5}"/>
              </a:ext>
            </a:extLst>
          </p:cNvPr>
          <p:cNvSpPr txBox="1">
            <a:spLocks/>
          </p:cNvSpPr>
          <p:nvPr/>
        </p:nvSpPr>
        <p:spPr>
          <a:xfrm>
            <a:off x="526073" y="46657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ConTInued</a:t>
            </a: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…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F9F8544-9DF0-4EA4-8C5D-5E8B10216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968283"/>
            <a:ext cx="11496821" cy="2618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128D5C-6B23-4C0D-857D-75CEA286B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73" y="5548089"/>
            <a:ext cx="23050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9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AA523-81FC-43CA-8941-9E87F13C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41" y="830261"/>
            <a:ext cx="4175471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/>
              <a:t> </a:t>
            </a:r>
            <a:r>
              <a:rPr lang="en-US" sz="3700" b="1" dirty="0"/>
              <a:t>Which Year produced most hit movies</a:t>
            </a:r>
            <a:r>
              <a:rPr lang="en-US" sz="3700" dirty="0"/>
              <a:t>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Based on audience Rating</a:t>
            </a:r>
            <a:r>
              <a:rPr lang="en-US" sz="3700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30ECE-2901-4349-B36E-B9D221E87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497" y="910882"/>
            <a:ext cx="7215662" cy="4760869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C041B0-2C41-4C91-9191-0A6A092B7479}"/>
              </a:ext>
            </a:extLst>
          </p:cNvPr>
          <p:cNvSpPr txBox="1"/>
          <p:nvPr/>
        </p:nvSpPr>
        <p:spPr>
          <a:xfrm>
            <a:off x="82593" y="4637119"/>
            <a:ext cx="4493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>
                <a:solidFill>
                  <a:schemeClr val="accent5"/>
                </a:solidFill>
              </a:rPr>
              <a:t>Year 2007 produced most of the hit movies</a:t>
            </a:r>
          </a:p>
          <a:p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C40C53-C924-4962-9717-7264EA855466}"/>
              </a:ext>
            </a:extLst>
          </p:cNvPr>
          <p:cNvSpPr txBox="1"/>
          <p:nvPr/>
        </p:nvSpPr>
        <p:spPr>
          <a:xfrm>
            <a:off x="82593" y="5671751"/>
            <a:ext cx="8456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2) Although 2016 produced a highest quantity of movies, quality wise it scored the lowest.</a:t>
            </a:r>
          </a:p>
          <a:p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60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7BF8-6281-447D-8A3D-187C342A4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632" y="365759"/>
            <a:ext cx="9488159" cy="9499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800" b="1" dirty="0"/>
              <a:t>Year Wise Share of HIT &amp; SUPERHIT movies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9ECF28-996E-4B2B-906A-7FCF649FB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98" y="1618517"/>
            <a:ext cx="11151360" cy="500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57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E582-1ABB-4DA4-949B-6FF6045B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483" y="365761"/>
            <a:ext cx="10550769" cy="9293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Which Year generated maximum revenue?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02E28D-840D-4A2A-864B-B517C4332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597" y="1366408"/>
            <a:ext cx="8918917" cy="468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4A10-4431-4315-B012-00EF62C7A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123" y="409074"/>
            <a:ext cx="10351752" cy="677988"/>
          </a:xfrm>
        </p:spPr>
        <p:txBody>
          <a:bodyPr>
            <a:normAutofit/>
          </a:bodyPr>
          <a:lstStyle/>
          <a:p>
            <a:r>
              <a:rPr lang="en-US" sz="3200" b="1" dirty="0"/>
              <a:t>What is the relationship between Votes and Year?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9D9F60-4FF6-45F7-BD67-4CA42F8CA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283" y="1087062"/>
            <a:ext cx="7595431" cy="38686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889EB7-B407-4DF4-8980-F4AFA2712A90}"/>
              </a:ext>
            </a:extLst>
          </p:cNvPr>
          <p:cNvSpPr txBox="1"/>
          <p:nvPr/>
        </p:nvSpPr>
        <p:spPr>
          <a:xfrm>
            <a:off x="1151027" y="5032274"/>
            <a:ext cx="104535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 From the plot, 2012 has the highest number of votes.</a:t>
            </a:r>
          </a:p>
          <a:p>
            <a:r>
              <a:rPr lang="en-US" dirty="0"/>
              <a:t>2) After 2012, the number of votes have been declining. </a:t>
            </a:r>
          </a:p>
          <a:p>
            <a:r>
              <a:rPr lang="en-US" dirty="0">
                <a:solidFill>
                  <a:schemeClr val="accent5"/>
                </a:solidFill>
              </a:rPr>
              <a:t>Could it be that the other type of motion pictures (Netflix/Amazon Originals, </a:t>
            </a:r>
            <a:r>
              <a:rPr lang="en-US" dirty="0" err="1">
                <a:solidFill>
                  <a:schemeClr val="accent5"/>
                </a:solidFill>
              </a:rPr>
              <a:t>Youtube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webseries</a:t>
            </a:r>
            <a:r>
              <a:rPr lang="en-US" dirty="0">
                <a:solidFill>
                  <a:schemeClr val="accent5"/>
                </a:solidFill>
              </a:rPr>
              <a:t>/channels </a:t>
            </a:r>
            <a:r>
              <a:rPr lang="en-US" dirty="0" err="1">
                <a:solidFill>
                  <a:schemeClr val="accent5"/>
                </a:solidFill>
              </a:rPr>
              <a:t>etc</a:t>
            </a:r>
            <a:r>
              <a:rPr lang="en-US" dirty="0">
                <a:solidFill>
                  <a:schemeClr val="accent5"/>
                </a:solidFill>
              </a:rPr>
              <a:t>) </a:t>
            </a:r>
          </a:p>
          <a:p>
            <a:r>
              <a:rPr lang="en-US" dirty="0">
                <a:solidFill>
                  <a:schemeClr val="accent5"/>
                </a:solidFill>
              </a:rPr>
              <a:t>have gained more popularity and are not listed in the dataset.</a:t>
            </a:r>
          </a:p>
          <a:p>
            <a:r>
              <a:rPr lang="en-US" dirty="0">
                <a:solidFill>
                  <a:schemeClr val="accent5"/>
                </a:solidFill>
              </a:rPr>
              <a:t>Therefore, viewers focus is distributed leading to  low votes and revenue</a:t>
            </a:r>
          </a:p>
        </p:txBody>
      </p:sp>
    </p:spTree>
    <p:extLst>
      <p:ext uri="{BB962C8B-B14F-4D97-AF65-F5344CB8AC3E}">
        <p14:creationId xmlns:p14="http://schemas.microsoft.com/office/powerpoint/2010/main" val="876841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F3133-AFA4-403D-B3E5-10A22A19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109" y="454238"/>
            <a:ext cx="10351752" cy="930466"/>
          </a:xfrm>
        </p:spPr>
        <p:txBody>
          <a:bodyPr>
            <a:normAutofit/>
          </a:bodyPr>
          <a:lstStyle/>
          <a:p>
            <a:r>
              <a:rPr lang="en-US" sz="4000" b="1" dirty="0"/>
              <a:t>Vote, User Ratings And Reviews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8E9B24-F97F-42EC-B255-FA1F739E0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1570232"/>
            <a:ext cx="9594166" cy="484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11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405</Words>
  <Application>Microsoft Office PowerPoint</Application>
  <PresentationFormat>Widescreen</PresentationFormat>
  <Paragraphs>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What is the relation between Year and Movies Produced/Registered?</vt:lpstr>
      <vt:lpstr>Is there any relationship between duration and rating?</vt:lpstr>
      <vt:lpstr>PowerPoint Presentation</vt:lpstr>
      <vt:lpstr> Which Year produced most hit movies Based on audience Rating?</vt:lpstr>
      <vt:lpstr>Year Wise Share of HIT &amp; SUPERHIT movies</vt:lpstr>
      <vt:lpstr>Which Year generated maximum revenue?</vt:lpstr>
      <vt:lpstr>What is the relationship between Votes and Year?</vt:lpstr>
      <vt:lpstr>Vote, User Ratings And Reviews</vt:lpstr>
      <vt:lpstr>Which genre of movies are the most commonly produced?</vt:lpstr>
      <vt:lpstr>PowerPoint Presentation</vt:lpstr>
      <vt:lpstr>Which genre movies received highest positive reviews?</vt:lpstr>
      <vt:lpstr>Which genre generated highest revenue? </vt:lpstr>
      <vt:lpstr>Top directors with  Highest ratings and revenues? </vt:lpstr>
      <vt:lpstr>Who are the top performing actors?¶ </vt:lpstr>
      <vt:lpstr>ACTORS with Highest Revenue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Brahmishree Maitreyee (BSL)</dc:creator>
  <cp:lastModifiedBy>Brahmishree Maitreyee (BSL)</cp:lastModifiedBy>
  <cp:revision>9</cp:revision>
  <dcterms:created xsi:type="dcterms:W3CDTF">2019-07-20T18:25:35Z</dcterms:created>
  <dcterms:modified xsi:type="dcterms:W3CDTF">2019-07-21T16:41:21Z</dcterms:modified>
</cp:coreProperties>
</file>