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8"/>
  </p:notesMasterIdLst>
  <p:handoutMasterIdLst>
    <p:handoutMasterId r:id="rId29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4" r:id="rId2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 smtClean="0"/>
              <a:t>Introducción al Paradigma de Objetos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09339-3D9D-4A3D-9B45-1DAD13603E9A}" type="datetimeFigureOut">
              <a:rPr lang="es-AR" smtClean="0"/>
              <a:pPr/>
              <a:t>25/01/2018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80AFC-FB1C-4085-A975-886BEE1A8FFC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43803955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 smtClean="0"/>
              <a:t>Introducción al Paradigma de Objetos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622E8-529A-456E-81B3-20E8416228BD}" type="datetimeFigureOut">
              <a:rPr lang="es-AR" smtClean="0"/>
              <a:pPr/>
              <a:t>25/01/2018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74D3-8520-4F5D-AB17-45B04AE48C9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11003336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74D3-8520-4F5D-AB17-45B04AE48C91}" type="slidenum">
              <a:rPr lang="es-AR" smtClean="0"/>
              <a:pPr/>
              <a:t>1</a:t>
            </a:fld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 smtClean="0"/>
              <a:t>Introducción al Paradigma de Objetos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38736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74D3-8520-4F5D-AB17-45B04AE48C91}" type="slidenum">
              <a:rPr lang="es-AR" smtClean="0"/>
              <a:pPr/>
              <a:t>10</a:t>
            </a:fld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 smtClean="0"/>
              <a:t>Introducción al Paradigma de Objetos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38736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74D3-8520-4F5D-AB17-45B04AE48C91}" type="slidenum">
              <a:rPr lang="es-AR" smtClean="0"/>
              <a:pPr/>
              <a:t>11</a:t>
            </a:fld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 smtClean="0"/>
              <a:t>Introducción al Paradigma de Objetos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38736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74D3-8520-4F5D-AB17-45B04AE48C91}" type="slidenum">
              <a:rPr lang="es-AR" smtClean="0"/>
              <a:pPr/>
              <a:t>12</a:t>
            </a:fld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 smtClean="0"/>
              <a:t>Introducción al Paradigma de Objetos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38736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74D3-8520-4F5D-AB17-45B04AE48C91}" type="slidenum">
              <a:rPr lang="es-AR" smtClean="0"/>
              <a:pPr/>
              <a:t>13</a:t>
            </a:fld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 smtClean="0"/>
              <a:t>Introducción al Paradigma de Objetos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38736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74D3-8520-4F5D-AB17-45B04AE48C91}" type="slidenum">
              <a:rPr lang="es-AR" smtClean="0"/>
              <a:pPr/>
              <a:t>14</a:t>
            </a:fld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 smtClean="0"/>
              <a:t>Introducción al Paradigma de Objetos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38736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74D3-8520-4F5D-AB17-45B04AE48C91}" type="slidenum">
              <a:rPr lang="es-AR" smtClean="0"/>
              <a:pPr/>
              <a:t>15</a:t>
            </a:fld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 smtClean="0"/>
              <a:t>Introducción al Paradigma de Objetos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38736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74D3-8520-4F5D-AB17-45B04AE48C91}" type="slidenum">
              <a:rPr lang="es-AR" smtClean="0"/>
              <a:pPr/>
              <a:t>16</a:t>
            </a:fld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 smtClean="0"/>
              <a:t>Introducción al Paradigma de Objetos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38736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74D3-8520-4F5D-AB17-45B04AE48C91}" type="slidenum">
              <a:rPr lang="es-AR" smtClean="0"/>
              <a:pPr/>
              <a:t>17</a:t>
            </a:fld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 smtClean="0"/>
              <a:t>Introducción al Paradigma de Objetos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38736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74D3-8520-4F5D-AB17-45B04AE48C91}" type="slidenum">
              <a:rPr lang="es-AR" smtClean="0"/>
              <a:pPr/>
              <a:t>18</a:t>
            </a:fld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 smtClean="0"/>
              <a:t>Introducción al Paradigma de Objetos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38736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74D3-8520-4F5D-AB17-45B04AE48C91}" type="slidenum">
              <a:rPr lang="es-AR" smtClean="0"/>
              <a:pPr/>
              <a:t>19</a:t>
            </a:fld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 smtClean="0"/>
              <a:t>Introducción al Paradigma de Objetos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38736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74D3-8520-4F5D-AB17-45B04AE48C91}" type="slidenum">
              <a:rPr lang="es-AR" smtClean="0"/>
              <a:pPr/>
              <a:t>2</a:t>
            </a:fld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 smtClean="0"/>
              <a:t>Introducción al Paradigma de Objetos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387366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74D3-8520-4F5D-AB17-45B04AE48C91}" type="slidenum">
              <a:rPr lang="es-AR" smtClean="0"/>
              <a:pPr/>
              <a:t>20</a:t>
            </a:fld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 smtClean="0"/>
              <a:t>Introducción al Paradigma de Objetos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387366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74D3-8520-4F5D-AB17-45B04AE48C91}" type="slidenum">
              <a:rPr lang="es-AR" smtClean="0"/>
              <a:pPr/>
              <a:t>21</a:t>
            </a:fld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 smtClean="0"/>
              <a:t>Introducción al Paradigma de Objetos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387366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74D3-8520-4F5D-AB17-45B04AE48C91}" type="slidenum">
              <a:rPr lang="es-AR" smtClean="0"/>
              <a:pPr/>
              <a:t>22</a:t>
            </a:fld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 smtClean="0"/>
              <a:t>Introducción al Paradigma de Objetos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387366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74D3-8520-4F5D-AB17-45B04AE48C91}" type="slidenum">
              <a:rPr lang="es-AR" smtClean="0"/>
              <a:pPr/>
              <a:t>23</a:t>
            </a:fld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 smtClean="0"/>
              <a:t>Introducción al Paradigma de Objetos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387366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74D3-8520-4F5D-AB17-45B04AE48C91}" type="slidenum">
              <a:rPr lang="es-AR" smtClean="0"/>
              <a:pPr/>
              <a:t>24</a:t>
            </a:fld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 smtClean="0"/>
              <a:t>Introducción al Paradigma de Objetos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387366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74D3-8520-4F5D-AB17-45B04AE48C91}" type="slidenum">
              <a:rPr lang="es-AR" smtClean="0"/>
              <a:pPr/>
              <a:t>25</a:t>
            </a:fld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 smtClean="0"/>
              <a:t>Introducción al Paradigma de Objetos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387366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74D3-8520-4F5D-AB17-45B04AE48C91}" type="slidenum">
              <a:rPr lang="es-AR" smtClean="0"/>
              <a:pPr/>
              <a:t>26</a:t>
            </a:fld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 smtClean="0"/>
              <a:t>Introducción al Paradigma de Objetos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38736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74D3-8520-4F5D-AB17-45B04AE48C91}" type="slidenum">
              <a:rPr lang="es-AR" smtClean="0"/>
              <a:pPr/>
              <a:t>3</a:t>
            </a:fld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 smtClean="0"/>
              <a:t>Introducción al Paradigma de Objetos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38736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74D3-8520-4F5D-AB17-45B04AE48C91}" type="slidenum">
              <a:rPr lang="es-AR" smtClean="0"/>
              <a:pPr/>
              <a:t>4</a:t>
            </a:fld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 smtClean="0"/>
              <a:t>Introducción al Paradigma de Objetos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38736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74D3-8520-4F5D-AB17-45B04AE48C91}" type="slidenum">
              <a:rPr lang="es-AR" smtClean="0"/>
              <a:pPr/>
              <a:t>5</a:t>
            </a:fld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 smtClean="0"/>
              <a:t>Introducción al Paradigma de Objetos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38736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74D3-8520-4F5D-AB17-45B04AE48C91}" type="slidenum">
              <a:rPr lang="es-AR" smtClean="0"/>
              <a:pPr/>
              <a:t>6</a:t>
            </a:fld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 smtClean="0"/>
              <a:t>Introducción al Paradigma de Objetos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38736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74D3-8520-4F5D-AB17-45B04AE48C91}" type="slidenum">
              <a:rPr lang="es-AR" smtClean="0"/>
              <a:pPr/>
              <a:t>7</a:t>
            </a:fld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 smtClean="0"/>
              <a:t>Introducción al Paradigma de Objetos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38736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74D3-8520-4F5D-AB17-45B04AE48C91}" type="slidenum">
              <a:rPr lang="es-AR" smtClean="0"/>
              <a:pPr/>
              <a:t>8</a:t>
            </a:fld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 smtClean="0"/>
              <a:t>Introducción al Paradigma de Objetos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38736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74D3-8520-4F5D-AB17-45B04AE48C91}" type="slidenum">
              <a:rPr lang="es-AR" smtClean="0"/>
              <a:pPr/>
              <a:t>9</a:t>
            </a:fld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 smtClean="0"/>
              <a:t>Introducción al Paradigma de Objetos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38736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D6E-BC39-4920-AF11-AADEE3CD7155}" type="datetimeFigureOut">
              <a:rPr lang="es-AR" smtClean="0"/>
              <a:pPr/>
              <a:t>25/01/2018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54FB-DC16-439E-85C1-1E3621CA53B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D6E-BC39-4920-AF11-AADEE3CD7155}" type="datetimeFigureOut">
              <a:rPr lang="es-AR" smtClean="0"/>
              <a:pPr/>
              <a:t>25/01/2018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54FB-DC16-439E-85C1-1E3621CA53B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D6E-BC39-4920-AF11-AADEE3CD7155}" type="datetimeFigureOut">
              <a:rPr lang="es-AR" smtClean="0"/>
              <a:pPr/>
              <a:t>25/01/2018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54FB-DC16-439E-85C1-1E3621CA53B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D6E-BC39-4920-AF11-AADEE3CD7155}" type="datetimeFigureOut">
              <a:rPr lang="es-AR" smtClean="0"/>
              <a:pPr/>
              <a:t>25/01/2018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54FB-DC16-439E-85C1-1E3621CA53B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D6E-BC39-4920-AF11-AADEE3CD7155}" type="datetimeFigureOut">
              <a:rPr lang="es-AR" smtClean="0"/>
              <a:pPr/>
              <a:t>25/01/2018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54FB-DC16-439E-85C1-1E3621CA53B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D6E-BC39-4920-AF11-AADEE3CD7155}" type="datetimeFigureOut">
              <a:rPr lang="es-AR" smtClean="0"/>
              <a:pPr/>
              <a:t>25/01/2018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54FB-DC16-439E-85C1-1E3621CA53B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D6E-BC39-4920-AF11-AADEE3CD7155}" type="datetimeFigureOut">
              <a:rPr lang="es-AR" smtClean="0"/>
              <a:pPr/>
              <a:t>25/01/2018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54FB-DC16-439E-85C1-1E3621CA53B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D6E-BC39-4920-AF11-AADEE3CD7155}" type="datetimeFigureOut">
              <a:rPr lang="es-AR" smtClean="0"/>
              <a:pPr/>
              <a:t>25/01/2018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54FB-DC16-439E-85C1-1E3621CA53B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D6E-BC39-4920-AF11-AADEE3CD7155}" type="datetimeFigureOut">
              <a:rPr lang="es-AR" smtClean="0"/>
              <a:pPr/>
              <a:t>25/01/2018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54FB-DC16-439E-85C1-1E3621CA53B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D6E-BC39-4920-AF11-AADEE3CD7155}" type="datetimeFigureOut">
              <a:rPr lang="es-AR" smtClean="0"/>
              <a:pPr/>
              <a:t>25/01/2018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54FB-DC16-439E-85C1-1E3621CA53B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D6E-BC39-4920-AF11-AADEE3CD7155}" type="datetimeFigureOut">
              <a:rPr lang="es-AR" smtClean="0"/>
              <a:pPr/>
              <a:t>25/01/2018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54FB-DC16-439E-85C1-1E3621CA53B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51D6E-BC39-4920-AF11-AADEE3CD7155}" type="datetimeFigureOut">
              <a:rPr lang="es-AR" smtClean="0"/>
              <a:pPr/>
              <a:t>25/01/2018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954FB-DC16-439E-85C1-1E3621CA53B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6G2PNbLzH03ZjZOTTZheHp0Wk0/edit?usp=sharing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9512" y="1548998"/>
            <a:ext cx="8964488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Es la aparición de métodos dentro de una misma clase que se llaman igual, pero realizan acciones (levemente) diferentes.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Normalmente varían en cantidad y/o tipo de parámetros de entrada.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Por ejemplo, en la clase Auto podemos tener variantes del método </a:t>
            </a:r>
            <a:r>
              <a:rPr lang="es-ES" sz="2400" b="1" i="1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acelerar</a:t>
            </a: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():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endParaRPr lang="es-ES" sz="2400" dirty="0" smtClean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1549400" algn="l"/>
              </a:tabLst>
            </a:pPr>
            <a:r>
              <a:rPr lang="es-ES" sz="2400" b="1" i="1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acelerar()</a:t>
            </a: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	acelera 10km/h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1549400" algn="l"/>
              </a:tabLst>
            </a:pPr>
            <a:r>
              <a:rPr lang="es-ES" sz="2400" b="1" i="1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acelerar(</a:t>
            </a:r>
            <a:r>
              <a:rPr lang="es-ES" sz="2400" b="1" i="1" dirty="0" err="1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int</a:t>
            </a:r>
            <a:r>
              <a:rPr lang="es-ES" sz="2400" b="1" i="1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km)</a:t>
            </a: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acelera de acuerdo al parámetro “km”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1549400" algn="l"/>
              </a:tabLst>
            </a:pPr>
            <a:r>
              <a:rPr lang="es-ES" sz="2400" b="1" i="1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acelerar(</a:t>
            </a:r>
            <a:r>
              <a:rPr lang="es-ES" sz="2400" b="1" i="1" dirty="0" err="1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int</a:t>
            </a:r>
            <a:r>
              <a:rPr lang="es-ES" sz="2400" b="1" i="1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km, </a:t>
            </a:r>
            <a:r>
              <a:rPr lang="es-ES" sz="2400" b="1" i="1" dirty="0" err="1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boolean</a:t>
            </a:r>
            <a:r>
              <a:rPr lang="es-ES" sz="2400" b="1" i="1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s-ES" sz="2400" b="1" i="1" dirty="0" err="1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tieneNitro</a:t>
            </a:r>
            <a:r>
              <a:rPr lang="es-ES" sz="2400" b="1" i="1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)</a:t>
            </a: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/>
            </a:r>
            <a:br>
              <a:rPr lang="es-ES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</a:br>
            <a:endParaRPr lang="es-ES" sz="2400" dirty="0" smtClean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1549400" algn="l"/>
              </a:tabLst>
            </a:pPr>
            <a:r>
              <a:rPr lang="es-ES" sz="2400" dirty="0" err="1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idem</a:t>
            </a: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caso anterior, pero si el parámetro “</a:t>
            </a:r>
            <a:r>
              <a:rPr lang="es-ES" sz="2400" dirty="0" err="1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tieneNitro</a:t>
            </a: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” es verdadero acelera el doble!</a:t>
            </a:r>
            <a:endParaRPr kumimoji="0" lang="es-A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79512" y="188640"/>
            <a:ext cx="828092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Que es la Sobrecarga de Operaciones</a:t>
            </a:r>
            <a:r>
              <a:rPr lang="es-AR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9512" y="1849557"/>
            <a:ext cx="896448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r>
              <a:rPr lang="es-ES" sz="2400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 partir de las clases detectadas previamente, identifique </a:t>
            </a: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las </a:t>
            </a:r>
            <a:endParaRPr lang="es-ES" sz="2400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r>
              <a:rPr lang="es-ES" sz="2400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relaciones </a:t>
            </a: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múltiples que </a:t>
            </a:r>
            <a:r>
              <a:rPr lang="es-ES" sz="2400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existen entre las mismas</a:t>
            </a: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endParaRPr lang="es-ES" sz="2400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endParaRPr lang="es-ES" sz="2400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r>
              <a:rPr lang="es-ES" sz="2400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TIP: Para este ejercicio asumiremos </a:t>
            </a: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que:</a:t>
            </a:r>
          </a:p>
          <a:p>
            <a:pPr marL="342900" lvl="0" indent="-342900" algn="l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1549400" algn="l"/>
              </a:tabLst>
            </a:pPr>
            <a:endParaRPr lang="es-ES" sz="2400" dirty="0" smtClean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342900" lvl="0" indent="-342900" algn="l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1549400" algn="l"/>
              </a:tabLst>
            </a:pP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Cada </a:t>
            </a:r>
            <a:r>
              <a:rPr lang="es-ES" sz="2400" b="1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cliente</a:t>
            </a:r>
            <a:r>
              <a:rPr lang="es-ES" sz="2400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puede </a:t>
            </a:r>
            <a:r>
              <a:rPr lang="es-ES" sz="2400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tener </a:t>
            </a: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más de una </a:t>
            </a:r>
            <a:r>
              <a:rPr lang="es-ES" sz="2400" b="1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cuenta</a:t>
            </a: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</a:p>
          <a:p>
            <a:pPr marL="342900" lvl="0" indent="-342900" algn="l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1549400" algn="l"/>
              </a:tabLst>
            </a:pPr>
            <a:r>
              <a:rPr kumimoji="0" lang="es-E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Cada </a:t>
            </a:r>
            <a:r>
              <a:rPr lang="es-ES" sz="2400" b="1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alumno</a:t>
            </a:r>
            <a:r>
              <a:rPr kumimoji="0" lang="es-E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puede estar inscripto</a:t>
            </a:r>
            <a:r>
              <a:rPr kumimoji="0" lang="es-ES" sz="2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en varios </a:t>
            </a:r>
            <a:r>
              <a:rPr lang="es-ES" sz="2400" b="1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cursos</a:t>
            </a:r>
            <a:r>
              <a:rPr kumimoji="0" lang="es-ES" sz="2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lvl="0" indent="-342900" algn="l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1549400" algn="l"/>
              </a:tabLst>
            </a:pPr>
            <a:r>
              <a:rPr lang="es-ES" sz="2400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Cada</a:t>
            </a: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docente</a:t>
            </a: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puede dictar al menos una </a:t>
            </a:r>
            <a:r>
              <a:rPr lang="es-ES" sz="2400" b="1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materia</a:t>
            </a: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kumimoji="0" lang="es-AR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79512" y="188640"/>
            <a:ext cx="82809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es-E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Ejercicio #5 </a:t>
            </a:r>
            <a:r>
              <a:rPr lang="es-ES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– Relaciones </a:t>
            </a:r>
            <a:r>
              <a:rPr lang="es-E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Múltiples</a:t>
            </a:r>
            <a:endParaRPr lang="es-ES" sz="4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041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9512" y="1554091"/>
            <a:ext cx="8964488" cy="400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AR" sz="2400" b="1" i="1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Banco</a:t>
            </a:r>
            <a:r>
              <a:rPr lang="es-AR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tiene de uno a muchas </a:t>
            </a:r>
            <a:r>
              <a:rPr lang="es-AR" sz="2400" b="1" i="1" dirty="0" err="1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Sucursal(es</a:t>
            </a:r>
            <a:r>
              <a:rPr lang="es-AR" sz="2400" b="1" i="1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)</a:t>
            </a:r>
          </a:p>
          <a:p>
            <a:pPr algn="l"/>
            <a:endParaRPr lang="es-AR" sz="2400" dirty="0" smtClean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algn="l"/>
            <a:r>
              <a:rPr lang="es-AR" sz="2400" b="1" i="1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Banco</a:t>
            </a:r>
            <a:r>
              <a:rPr lang="es-AR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tiene de uno a muchos </a:t>
            </a:r>
            <a:r>
              <a:rPr lang="es-AR" sz="2400" b="1" i="1" dirty="0" err="1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DirectorRegional(es</a:t>
            </a:r>
            <a:r>
              <a:rPr lang="es-AR" sz="2400" b="1" i="1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)</a:t>
            </a:r>
          </a:p>
          <a:p>
            <a:pPr algn="l"/>
            <a:endParaRPr lang="es-AR" sz="2400" dirty="0" smtClean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algn="l"/>
            <a:r>
              <a:rPr lang="es-AR" sz="2400" b="1" i="1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Cliente </a:t>
            </a:r>
            <a:r>
              <a:rPr lang="es-AR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tiene de una a muchas </a:t>
            </a:r>
            <a:r>
              <a:rPr lang="es-AR" sz="2400" b="1" i="1" dirty="0" err="1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CuentaCorriente</a:t>
            </a:r>
            <a:r>
              <a:rPr lang="es-AR" sz="2400" b="1" i="1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(s)</a:t>
            </a:r>
          </a:p>
          <a:p>
            <a:pPr algn="l"/>
            <a:endParaRPr lang="es-AR" sz="2400" dirty="0" smtClean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algn="l"/>
            <a:r>
              <a:rPr lang="es-AR" sz="2400" b="1" i="1" dirty="0" err="1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GrupoFinanciero</a:t>
            </a:r>
            <a:r>
              <a:rPr lang="es-AR" sz="2400" b="1" i="1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s-AR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tiene de uno a muchos</a:t>
            </a:r>
            <a:r>
              <a:rPr lang="es-AR" sz="2400" b="1" i="1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Banco(s)</a:t>
            </a:r>
          </a:p>
          <a:p>
            <a:pPr algn="l"/>
            <a:endParaRPr lang="es-AR" sz="2400" dirty="0" smtClean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algn="l"/>
            <a:r>
              <a:rPr lang="es-AR" sz="2400" b="1" i="1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Sucursal</a:t>
            </a:r>
            <a:r>
              <a:rPr lang="es-AR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tiene de uno a muchos </a:t>
            </a:r>
            <a:r>
              <a:rPr lang="es-AR" sz="2400" b="1" i="1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Servicio(s)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79512" y="188640"/>
            <a:ext cx="82809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es-E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Ejercicio #5 </a:t>
            </a:r>
            <a:r>
              <a:rPr lang="es-ES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– </a:t>
            </a:r>
            <a:r>
              <a:rPr lang="es-E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Solución</a:t>
            </a:r>
            <a:endParaRPr lang="es-ES" sz="4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447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9512" y="1073960"/>
            <a:ext cx="8964488" cy="496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r>
              <a:rPr lang="es-AR" sz="1800" b="1" dirty="0" smtClean="0">
                <a:solidFill>
                  <a:srgbClr val="CC0099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//Ejemplo – Codificación en </a:t>
            </a:r>
            <a:r>
              <a:rPr lang="es-AR" sz="1800" b="1" dirty="0" smtClean="0">
                <a:solidFill>
                  <a:srgbClr val="CC0099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Java</a:t>
            </a:r>
            <a:endParaRPr lang="es-ES" sz="1800" dirty="0" smtClean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endParaRPr lang="es-ES" sz="1800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algn="l"/>
            <a:r>
              <a:rPr lang="es-AR" sz="1800" dirty="0" err="1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class</a:t>
            </a:r>
            <a:r>
              <a:rPr lang="es-AR" sz="18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s-AR" sz="1800" b="1" i="1" dirty="0" err="1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ClienteCorporacion</a:t>
            </a:r>
            <a:r>
              <a:rPr lang="es-AR" sz="1800" b="1" i="1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s-AR" sz="18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{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</a:t>
            </a:r>
            <a:r>
              <a:rPr lang="es-AR" sz="1800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// Atributos aquí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String </a:t>
            </a:r>
            <a:r>
              <a:rPr lang="es-AR" sz="1800" dirty="0" err="1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razonSocial</a:t>
            </a:r>
            <a:r>
              <a:rPr lang="es-AR" sz="18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;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</a:t>
            </a:r>
            <a:r>
              <a:rPr lang="es-AR" sz="1800" b="1" dirty="0" err="1" smtClean="0">
                <a:solidFill>
                  <a:srgbClr val="FF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Collection</a:t>
            </a:r>
            <a:r>
              <a:rPr lang="es-AR" sz="1800" dirty="0" smtClean="0">
                <a:solidFill>
                  <a:srgbClr val="FF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&lt;</a:t>
            </a:r>
            <a:r>
              <a:rPr lang="es-AR" sz="1800" dirty="0" err="1" smtClean="0">
                <a:solidFill>
                  <a:srgbClr val="FF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CuentaCorriente</a:t>
            </a:r>
            <a:r>
              <a:rPr lang="es-AR" sz="1800" dirty="0" smtClean="0">
                <a:solidFill>
                  <a:srgbClr val="FF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&gt; cuentas</a:t>
            </a:r>
            <a:r>
              <a:rPr lang="es-AR" sz="18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;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}</a:t>
            </a:r>
          </a:p>
          <a:p>
            <a:pPr algn="l"/>
            <a:endParaRPr lang="es-AR" sz="1800" dirty="0" smtClean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algn="l"/>
            <a:r>
              <a:rPr lang="es-AR" sz="1800" dirty="0" err="1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class</a:t>
            </a:r>
            <a:r>
              <a:rPr lang="es-AR" sz="18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s-AR" sz="1800" b="1" i="1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Banco</a:t>
            </a:r>
            <a:r>
              <a:rPr lang="es-AR" sz="18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{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</a:t>
            </a:r>
            <a:r>
              <a:rPr lang="es-AR" sz="1800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// Atributos aquí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String nombre;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</a:t>
            </a:r>
            <a:r>
              <a:rPr lang="es-AR" sz="1800" dirty="0" err="1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GerenteGeneral</a:t>
            </a:r>
            <a:r>
              <a:rPr lang="es-AR" sz="18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gerente;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</a:t>
            </a:r>
            <a:r>
              <a:rPr lang="es-AR" sz="1800" b="1" dirty="0" err="1" smtClean="0">
                <a:solidFill>
                  <a:srgbClr val="FF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Collection</a:t>
            </a:r>
            <a:r>
              <a:rPr lang="es-AR" sz="1800" dirty="0" smtClean="0">
                <a:solidFill>
                  <a:srgbClr val="FF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&lt;Sucursal</a:t>
            </a:r>
            <a:r>
              <a:rPr lang="es-AR" sz="1800" dirty="0" smtClean="0">
                <a:solidFill>
                  <a:srgbClr val="FF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&gt; sucursales</a:t>
            </a:r>
            <a:r>
              <a:rPr lang="es-AR" sz="18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;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</a:t>
            </a:r>
            <a:r>
              <a:rPr lang="es-AR" sz="1800" b="1" dirty="0" err="1" smtClean="0">
                <a:solidFill>
                  <a:srgbClr val="FF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Collection</a:t>
            </a:r>
            <a:r>
              <a:rPr lang="es-AR" sz="1800" dirty="0" smtClean="0">
                <a:solidFill>
                  <a:srgbClr val="FF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&lt;</a:t>
            </a:r>
            <a:r>
              <a:rPr lang="es-AR" sz="1800" dirty="0" err="1" smtClean="0">
                <a:solidFill>
                  <a:srgbClr val="FF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DirectorRegional</a:t>
            </a:r>
            <a:r>
              <a:rPr lang="es-AR" sz="1800" dirty="0" smtClean="0">
                <a:solidFill>
                  <a:srgbClr val="FF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&gt; directores</a:t>
            </a:r>
            <a:r>
              <a:rPr lang="es-AR" sz="18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;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}</a:t>
            </a:r>
            <a:endParaRPr lang="es-AR" sz="1800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79512" y="188640"/>
            <a:ext cx="82809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es-E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Ejercicio #5 </a:t>
            </a:r>
            <a:r>
              <a:rPr lang="es-ES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– </a:t>
            </a:r>
            <a:r>
              <a:rPr lang="es-E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Codificación</a:t>
            </a:r>
            <a:endParaRPr lang="es-ES" sz="4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139952" y="3212976"/>
            <a:ext cx="47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00B050"/>
                </a:solidFill>
              </a:rPr>
              <a:t>//</a:t>
            </a:r>
            <a:r>
              <a:rPr lang="es-AR" sz="2400" b="1" dirty="0" smtClean="0">
                <a:solidFill>
                  <a:srgbClr val="00B050"/>
                </a:solidFill>
              </a:rPr>
              <a:t>En C# los equivalentes </a:t>
            </a:r>
            <a:r>
              <a:rPr lang="es-AR" sz="2400" dirty="0" smtClean="0">
                <a:solidFill>
                  <a:srgbClr val="00B050"/>
                </a:solidFill>
              </a:rPr>
              <a:t>a </a:t>
            </a:r>
            <a:r>
              <a:rPr lang="es-AR" sz="2400" dirty="0" err="1" smtClean="0">
                <a:solidFill>
                  <a:srgbClr val="00B050"/>
                </a:solidFill>
              </a:rPr>
              <a:t>collection</a:t>
            </a:r>
            <a:r>
              <a:rPr lang="es-AR" sz="2400" dirty="0" smtClean="0">
                <a:solidFill>
                  <a:srgbClr val="00B050"/>
                </a:solidFill>
              </a:rPr>
              <a:t> //de Java </a:t>
            </a:r>
            <a:r>
              <a:rPr lang="es-AR" sz="2400" b="1" dirty="0" smtClean="0">
                <a:solidFill>
                  <a:srgbClr val="00B050"/>
                </a:solidFill>
              </a:rPr>
              <a:t>son: </a:t>
            </a:r>
            <a:r>
              <a:rPr lang="es-AR" sz="2400" b="1" dirty="0" err="1" smtClean="0">
                <a:solidFill>
                  <a:srgbClr val="00B050"/>
                </a:solidFill>
              </a:rPr>
              <a:t>List</a:t>
            </a:r>
            <a:r>
              <a:rPr lang="es-AR" sz="2400" b="1" dirty="0" smtClean="0">
                <a:solidFill>
                  <a:srgbClr val="00B050"/>
                </a:solidFill>
              </a:rPr>
              <a:t> y </a:t>
            </a:r>
            <a:r>
              <a:rPr lang="es-AR" sz="2400" b="1" dirty="0" err="1" smtClean="0">
                <a:solidFill>
                  <a:srgbClr val="00B050"/>
                </a:solidFill>
              </a:rPr>
              <a:t>Dictionary</a:t>
            </a:r>
            <a:endParaRPr lang="es-AR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024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9512" y="980728"/>
            <a:ext cx="896448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Wingdings" pitchFamily="2" charset="2"/>
              <a:buChar char="ü"/>
            </a:pPr>
            <a:r>
              <a:rPr lang="es-AR" sz="2800" dirty="0" smtClean="0">
                <a:solidFill>
                  <a:schemeClr val="tx1"/>
                </a:solidFill>
              </a:rPr>
              <a:t>Es la posibilidad de </a:t>
            </a:r>
            <a:r>
              <a:rPr lang="es-AR" sz="2800" b="1" dirty="0" smtClean="0">
                <a:solidFill>
                  <a:srgbClr val="00B050"/>
                </a:solidFill>
              </a:rPr>
              <a:t>“ver” </a:t>
            </a:r>
            <a:r>
              <a:rPr lang="es-AR" sz="2800" dirty="0" smtClean="0">
                <a:solidFill>
                  <a:schemeClr val="tx1"/>
                </a:solidFill>
              </a:rPr>
              <a:t>un atributo o método.</a:t>
            </a:r>
          </a:p>
          <a:p>
            <a:pPr algn="l"/>
            <a:endParaRPr lang="es-AR" sz="2800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ü"/>
            </a:pPr>
            <a:r>
              <a:rPr lang="es-AR" sz="2800" dirty="0" smtClean="0">
                <a:solidFill>
                  <a:schemeClr val="tx1"/>
                </a:solidFill>
              </a:rPr>
              <a:t>Si un atributo o método es </a:t>
            </a:r>
            <a:r>
              <a:rPr lang="es-AR" sz="2800" b="1" dirty="0" smtClean="0">
                <a:solidFill>
                  <a:schemeClr val="tx1"/>
                </a:solidFill>
              </a:rPr>
              <a:t>privado (</a:t>
            </a:r>
            <a:r>
              <a:rPr lang="es-AR" sz="2800" b="1" dirty="0" smtClean="0">
                <a:solidFill>
                  <a:srgbClr val="FF0000"/>
                </a:solidFill>
              </a:rPr>
              <a:t>-</a:t>
            </a:r>
            <a:r>
              <a:rPr lang="es-AR" sz="2800" b="1" dirty="0" smtClean="0">
                <a:solidFill>
                  <a:schemeClr val="tx1"/>
                </a:solidFill>
              </a:rPr>
              <a:t>) sólo puede verse dentro de la clase.</a:t>
            </a:r>
          </a:p>
          <a:p>
            <a:pPr algn="l">
              <a:buFont typeface="Wingdings" pitchFamily="2" charset="2"/>
              <a:buChar char="ü"/>
            </a:pPr>
            <a:r>
              <a:rPr lang="es-AR" sz="2800" dirty="0" smtClean="0">
                <a:solidFill>
                  <a:schemeClr val="tx1"/>
                </a:solidFill>
              </a:rPr>
              <a:t>Si un atributo o método es </a:t>
            </a:r>
            <a:r>
              <a:rPr lang="es-AR" sz="2800" b="1" dirty="0" smtClean="0">
                <a:solidFill>
                  <a:schemeClr val="tx1"/>
                </a:solidFill>
              </a:rPr>
              <a:t>publico (</a:t>
            </a:r>
            <a:r>
              <a:rPr lang="es-AR" sz="2800" b="1" dirty="0" smtClean="0">
                <a:solidFill>
                  <a:srgbClr val="FF0000"/>
                </a:solidFill>
              </a:rPr>
              <a:t>+</a:t>
            </a:r>
            <a:r>
              <a:rPr lang="es-AR" sz="2800" b="1" dirty="0" smtClean="0">
                <a:solidFill>
                  <a:schemeClr val="tx1"/>
                </a:solidFill>
              </a:rPr>
              <a:t>) puede verse desde otras clases.</a:t>
            </a:r>
          </a:p>
          <a:p>
            <a:pPr algn="l"/>
            <a:endParaRPr lang="es-AR" sz="2800" b="1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ü"/>
            </a:pPr>
            <a:r>
              <a:rPr lang="es-AR" sz="2800" dirty="0" smtClean="0">
                <a:solidFill>
                  <a:schemeClr val="tx1"/>
                </a:solidFill>
              </a:rPr>
              <a:t>La visibilidad es establecida por los </a:t>
            </a:r>
            <a:r>
              <a:rPr lang="es-AR" sz="2800" b="1" dirty="0" smtClean="0">
                <a:solidFill>
                  <a:schemeClr val="tx1"/>
                </a:solidFill>
              </a:rPr>
              <a:t>modificadores de visibilidad: </a:t>
            </a:r>
            <a:r>
              <a:rPr lang="es-AR" sz="2800" b="1" dirty="0" err="1" smtClean="0">
                <a:solidFill>
                  <a:srgbClr val="FF0000"/>
                </a:solidFill>
              </a:rPr>
              <a:t>private</a:t>
            </a:r>
            <a:r>
              <a:rPr lang="es-AR" sz="2800" b="1" dirty="0" smtClean="0">
                <a:solidFill>
                  <a:schemeClr val="tx1"/>
                </a:solidFill>
              </a:rPr>
              <a:t> </a:t>
            </a:r>
            <a:r>
              <a:rPr lang="es-AR" sz="2800" dirty="0" smtClean="0">
                <a:solidFill>
                  <a:schemeClr val="tx1"/>
                </a:solidFill>
              </a:rPr>
              <a:t>y</a:t>
            </a:r>
            <a:r>
              <a:rPr lang="es-AR" sz="2800" b="1" dirty="0" smtClean="0">
                <a:solidFill>
                  <a:schemeClr val="tx1"/>
                </a:solidFill>
              </a:rPr>
              <a:t> </a:t>
            </a:r>
            <a:r>
              <a:rPr lang="es-AR" sz="2800" b="1" dirty="0" err="1" smtClean="0">
                <a:solidFill>
                  <a:srgbClr val="FF0000"/>
                </a:solidFill>
              </a:rPr>
              <a:t>public</a:t>
            </a:r>
            <a:endParaRPr lang="es-AR" sz="2800" b="1" dirty="0" smtClean="0">
              <a:solidFill>
                <a:srgbClr val="FF0000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79512" y="188640"/>
            <a:ext cx="82809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Que es la Visibilidad</a:t>
            </a:r>
            <a:r>
              <a:rPr lang="es-AR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?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395536" y="5517232"/>
          <a:ext cx="7992888" cy="1111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2888"/>
              </a:tblGrid>
              <a:tr h="1111384"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None/>
                      </a:pPr>
                      <a:r>
                        <a:rPr lang="es-AR" sz="2000" dirty="0" smtClean="0">
                          <a:solidFill>
                            <a:schemeClr val="bg1"/>
                          </a:solidFill>
                        </a:rPr>
                        <a:t>Existe</a:t>
                      </a:r>
                      <a:r>
                        <a:rPr lang="es-AR" sz="2000" baseline="0" dirty="0" smtClean="0">
                          <a:solidFill>
                            <a:schemeClr val="bg1"/>
                          </a:solidFill>
                        </a:rPr>
                        <a:t> l</a:t>
                      </a:r>
                      <a:r>
                        <a:rPr lang="es-AR" sz="2000" dirty="0" smtClean="0">
                          <a:solidFill>
                            <a:schemeClr val="bg1"/>
                          </a:solidFill>
                        </a:rPr>
                        <a:t>a visibilidad </a:t>
                      </a:r>
                      <a:r>
                        <a:rPr lang="es-AR" sz="2000" dirty="0" err="1" smtClean="0">
                          <a:solidFill>
                            <a:srgbClr val="FFFF00"/>
                          </a:solidFill>
                        </a:rPr>
                        <a:t>protected</a:t>
                      </a:r>
                      <a:r>
                        <a:rPr lang="es-AR" sz="2000" baseline="0" dirty="0" smtClean="0">
                          <a:solidFill>
                            <a:schemeClr val="bg1"/>
                          </a:solidFill>
                        </a:rPr>
                        <a:t> (</a:t>
                      </a:r>
                      <a:r>
                        <a:rPr lang="es-AR" sz="2000" dirty="0" smtClean="0">
                          <a:solidFill>
                            <a:schemeClr val="bg1"/>
                          </a:solidFill>
                        </a:rPr>
                        <a:t>protegido),</a:t>
                      </a:r>
                      <a:r>
                        <a:rPr lang="es-AR" sz="20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AR" sz="2000" dirty="0" smtClean="0">
                          <a:solidFill>
                            <a:schemeClr val="bg1"/>
                          </a:solidFill>
                        </a:rPr>
                        <a:t>fuera del alcance de este curso, donde la clase es visible para las clases del mismo paquete (en Java) o del mismo componente (en .NET), y las subclases de cualquier descendencia.</a:t>
                      </a:r>
                      <a:endParaRPr lang="es-AR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3624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79512" y="188640"/>
            <a:ext cx="82809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Que es la Visibilidad</a:t>
            </a:r>
            <a:r>
              <a:rPr lang="es-AR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415033"/>
            <a:ext cx="66484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187624" y="3789040"/>
          <a:ext cx="652804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4024"/>
                <a:gridCol w="3264024"/>
              </a:tblGrid>
              <a:tr h="1152128">
                <a:tc>
                  <a:txBody>
                    <a:bodyPr/>
                    <a:lstStyle/>
                    <a:p>
                      <a:pPr algn="ctr"/>
                      <a:r>
                        <a:rPr lang="es-AR" sz="1800" b="1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El atributo </a:t>
                      </a:r>
                      <a:r>
                        <a:rPr lang="es-AR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velocidad es privado</a:t>
                      </a:r>
                      <a:r>
                        <a:rPr lang="es-AR" sz="1800" b="1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, solo puede modificarse a través de los </a:t>
                      </a:r>
                      <a:r>
                        <a:rPr lang="es-AR" sz="18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métodos acelerar()</a:t>
                      </a:r>
                      <a:r>
                        <a:rPr lang="es-AR" sz="1800" b="1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lang="es-AR" sz="18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frenar()</a:t>
                      </a:r>
                      <a:endParaRPr lang="es-AR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1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El atributo </a:t>
                      </a:r>
                      <a:r>
                        <a:rPr lang="es-AR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saldo es privado</a:t>
                      </a:r>
                      <a:r>
                        <a:rPr lang="es-AR" sz="1800" b="1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, solo puede modificarse a través de los </a:t>
                      </a:r>
                      <a:r>
                        <a:rPr lang="es-AR" sz="18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métodos depositar() </a:t>
                      </a:r>
                      <a:r>
                        <a:rPr lang="es-AR" sz="1800" b="1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lang="es-AR" sz="18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extraer()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3624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9512" y="-61731"/>
            <a:ext cx="8964488" cy="7238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endParaRPr lang="es-ES" sz="1800" dirty="0" smtClean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endParaRPr lang="es-ES" sz="1800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algn="l"/>
            <a:r>
              <a:rPr lang="es-AR" sz="1800" b="1" dirty="0" smtClean="0">
                <a:solidFill>
                  <a:srgbClr val="CC0099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//Ejemplo – Codificación en </a:t>
            </a:r>
            <a:r>
              <a:rPr lang="es-AR" sz="1800" b="1" dirty="0" smtClean="0">
                <a:solidFill>
                  <a:srgbClr val="CC0099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Java</a:t>
            </a:r>
            <a:endParaRPr lang="es-AR" sz="1800" dirty="0" smtClean="0">
              <a:solidFill>
                <a:schemeClr val="tx1"/>
              </a:solidFill>
            </a:endParaRPr>
          </a:p>
          <a:p>
            <a:pPr algn="l"/>
            <a:r>
              <a:rPr lang="es-AR" sz="1800" dirty="0" err="1" smtClean="0">
                <a:solidFill>
                  <a:schemeClr val="tx1"/>
                </a:solidFill>
              </a:rPr>
              <a:t>class</a:t>
            </a:r>
            <a:r>
              <a:rPr lang="es-AR" sz="1800" dirty="0" smtClean="0">
                <a:solidFill>
                  <a:schemeClr val="tx1"/>
                </a:solidFill>
              </a:rPr>
              <a:t> </a:t>
            </a:r>
            <a:r>
              <a:rPr lang="es-AR" sz="1800" b="1" i="1" dirty="0" smtClean="0">
                <a:solidFill>
                  <a:schemeClr val="tx1"/>
                </a:solidFill>
              </a:rPr>
              <a:t>Auto</a:t>
            </a:r>
            <a:r>
              <a:rPr lang="es-AR" sz="1800" dirty="0" smtClean="0">
                <a:solidFill>
                  <a:schemeClr val="tx1"/>
                </a:solidFill>
              </a:rPr>
              <a:t> {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</a:rPr>
              <a:t>	</a:t>
            </a:r>
            <a:r>
              <a:rPr lang="es-AR" sz="1800" dirty="0" smtClean="0">
                <a:solidFill>
                  <a:srgbClr val="00B050"/>
                </a:solidFill>
              </a:rPr>
              <a:t>// Atributos aquí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</a:rPr>
              <a:t>	</a:t>
            </a:r>
            <a:r>
              <a:rPr lang="es-AR" sz="1800" b="1" dirty="0" err="1" smtClean="0">
                <a:solidFill>
                  <a:srgbClr val="FF0000"/>
                </a:solidFill>
              </a:rPr>
              <a:t>private</a:t>
            </a:r>
            <a:r>
              <a:rPr lang="es-AR" sz="1800" dirty="0" smtClean="0">
                <a:solidFill>
                  <a:schemeClr val="tx1"/>
                </a:solidFill>
              </a:rPr>
              <a:t> </a:t>
            </a:r>
            <a:r>
              <a:rPr lang="es-AR" sz="1800" dirty="0" err="1" smtClean="0">
                <a:solidFill>
                  <a:schemeClr val="tx1"/>
                </a:solidFill>
              </a:rPr>
              <a:t>int</a:t>
            </a:r>
            <a:r>
              <a:rPr lang="es-AR" sz="1800" dirty="0" smtClean="0">
                <a:solidFill>
                  <a:schemeClr val="tx1"/>
                </a:solidFill>
              </a:rPr>
              <a:t> velocidad;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</a:rPr>
              <a:t>	</a:t>
            </a:r>
            <a:r>
              <a:rPr lang="es-AR" sz="1800" dirty="0" smtClean="0">
                <a:solidFill>
                  <a:srgbClr val="00B050"/>
                </a:solidFill>
              </a:rPr>
              <a:t>// Métodos aquí 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</a:rPr>
              <a:t>	</a:t>
            </a:r>
            <a:r>
              <a:rPr lang="es-AR" sz="1800" b="1" dirty="0" err="1" smtClean="0">
                <a:solidFill>
                  <a:srgbClr val="FF0000"/>
                </a:solidFill>
              </a:rPr>
              <a:t>public</a:t>
            </a:r>
            <a:r>
              <a:rPr lang="es-AR" sz="1800" dirty="0" smtClean="0">
                <a:solidFill>
                  <a:schemeClr val="tx1"/>
                </a:solidFill>
              </a:rPr>
              <a:t> </a:t>
            </a:r>
            <a:r>
              <a:rPr lang="es-AR" sz="1800" dirty="0" err="1" smtClean="0">
                <a:solidFill>
                  <a:schemeClr val="tx1"/>
                </a:solidFill>
              </a:rPr>
              <a:t>void</a:t>
            </a:r>
            <a:r>
              <a:rPr lang="es-AR" sz="1800" dirty="0" smtClean="0">
                <a:solidFill>
                  <a:schemeClr val="tx1"/>
                </a:solidFill>
              </a:rPr>
              <a:t> acelerar() {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</a:rPr>
              <a:t>		velocidad = velocidad + 10;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</a:rPr>
              <a:t>	}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</a:rPr>
              <a:t>	</a:t>
            </a:r>
            <a:r>
              <a:rPr lang="es-AR" sz="1800" b="1" dirty="0" err="1" smtClean="0">
                <a:solidFill>
                  <a:srgbClr val="FF0000"/>
                </a:solidFill>
              </a:rPr>
              <a:t>public</a:t>
            </a:r>
            <a:r>
              <a:rPr lang="es-AR" sz="1800" dirty="0" smtClean="0">
                <a:solidFill>
                  <a:schemeClr val="tx1"/>
                </a:solidFill>
              </a:rPr>
              <a:t> </a:t>
            </a:r>
            <a:r>
              <a:rPr lang="es-AR" sz="1800" dirty="0" err="1" smtClean="0">
                <a:solidFill>
                  <a:schemeClr val="tx1"/>
                </a:solidFill>
              </a:rPr>
              <a:t>void</a:t>
            </a:r>
            <a:r>
              <a:rPr lang="es-AR" sz="1800" dirty="0" smtClean="0">
                <a:solidFill>
                  <a:schemeClr val="tx1"/>
                </a:solidFill>
              </a:rPr>
              <a:t> acelerar(</a:t>
            </a:r>
            <a:r>
              <a:rPr lang="es-AR" sz="1800" dirty="0" err="1" smtClean="0">
                <a:solidFill>
                  <a:schemeClr val="tx1"/>
                </a:solidFill>
              </a:rPr>
              <a:t>int</a:t>
            </a:r>
            <a:r>
              <a:rPr lang="es-AR" sz="1800" dirty="0" smtClean="0">
                <a:solidFill>
                  <a:schemeClr val="tx1"/>
                </a:solidFill>
              </a:rPr>
              <a:t> km) {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</a:rPr>
              <a:t>		velocidad = velocidad + km;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</a:rPr>
              <a:t>	}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</a:rPr>
              <a:t>	</a:t>
            </a:r>
            <a:r>
              <a:rPr lang="es-AR" sz="1800" b="1" dirty="0" err="1" smtClean="0">
                <a:solidFill>
                  <a:srgbClr val="FF0000"/>
                </a:solidFill>
              </a:rPr>
              <a:t>public</a:t>
            </a:r>
            <a:r>
              <a:rPr lang="es-AR" sz="1800" dirty="0" smtClean="0">
                <a:solidFill>
                  <a:schemeClr val="tx1"/>
                </a:solidFill>
              </a:rPr>
              <a:t> </a:t>
            </a:r>
            <a:r>
              <a:rPr lang="es-AR" sz="1800" dirty="0" err="1" smtClean="0">
                <a:solidFill>
                  <a:schemeClr val="tx1"/>
                </a:solidFill>
              </a:rPr>
              <a:t>void</a:t>
            </a:r>
            <a:r>
              <a:rPr lang="es-AR" sz="1800" dirty="0" smtClean="0">
                <a:solidFill>
                  <a:schemeClr val="tx1"/>
                </a:solidFill>
              </a:rPr>
              <a:t> acelerar(</a:t>
            </a:r>
            <a:r>
              <a:rPr lang="es-AR" sz="1800" dirty="0" err="1" smtClean="0">
                <a:solidFill>
                  <a:schemeClr val="tx1"/>
                </a:solidFill>
              </a:rPr>
              <a:t>int</a:t>
            </a:r>
            <a:r>
              <a:rPr lang="es-AR" sz="1800" dirty="0" smtClean="0">
                <a:solidFill>
                  <a:schemeClr val="tx1"/>
                </a:solidFill>
              </a:rPr>
              <a:t> km, </a:t>
            </a:r>
            <a:r>
              <a:rPr lang="es-AR" sz="1800" dirty="0" err="1" smtClean="0">
                <a:solidFill>
                  <a:schemeClr val="tx1"/>
                </a:solidFill>
              </a:rPr>
              <a:t>boolean</a:t>
            </a:r>
            <a:r>
              <a:rPr lang="es-AR" sz="1800" dirty="0" smtClean="0">
                <a:solidFill>
                  <a:schemeClr val="tx1"/>
                </a:solidFill>
              </a:rPr>
              <a:t> </a:t>
            </a:r>
            <a:r>
              <a:rPr lang="es-AR" sz="1800" dirty="0" err="1" smtClean="0">
                <a:solidFill>
                  <a:schemeClr val="tx1"/>
                </a:solidFill>
              </a:rPr>
              <a:t>tieneNitro</a:t>
            </a:r>
            <a:r>
              <a:rPr lang="es-AR" sz="1800" dirty="0" smtClean="0">
                <a:solidFill>
                  <a:schemeClr val="tx1"/>
                </a:solidFill>
              </a:rPr>
              <a:t>){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</a:rPr>
              <a:t>		</a:t>
            </a:r>
            <a:r>
              <a:rPr lang="es-AR" sz="1800" dirty="0" err="1" smtClean="0">
                <a:solidFill>
                  <a:schemeClr val="tx1"/>
                </a:solidFill>
              </a:rPr>
              <a:t>if</a:t>
            </a:r>
            <a:r>
              <a:rPr lang="es-AR" sz="1800" dirty="0" smtClean="0">
                <a:solidFill>
                  <a:schemeClr val="tx1"/>
                </a:solidFill>
              </a:rPr>
              <a:t>(</a:t>
            </a:r>
            <a:r>
              <a:rPr lang="es-AR" sz="1800" dirty="0" err="1" smtClean="0">
                <a:solidFill>
                  <a:schemeClr val="tx1"/>
                </a:solidFill>
              </a:rPr>
              <a:t>tieneNitro</a:t>
            </a:r>
            <a:r>
              <a:rPr lang="es-AR" sz="1800" dirty="0" smtClean="0">
                <a:solidFill>
                  <a:schemeClr val="tx1"/>
                </a:solidFill>
              </a:rPr>
              <a:t>== false){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</a:rPr>
              <a:t>			acelerar(km);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</a:rPr>
              <a:t>		} </a:t>
            </a:r>
            <a:r>
              <a:rPr lang="es-AR" sz="1800" dirty="0" err="1" smtClean="0">
                <a:solidFill>
                  <a:schemeClr val="tx1"/>
                </a:solidFill>
              </a:rPr>
              <a:t>else</a:t>
            </a:r>
            <a:r>
              <a:rPr lang="es-AR" sz="1800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</a:rPr>
              <a:t>			acelerar(km*2);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</a:rPr>
              <a:t>		}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</a:rPr>
              <a:t>	}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</a:rPr>
              <a:t>}</a:t>
            </a:r>
            <a:endParaRPr lang="es-AR" sz="1800" dirty="0" smtClean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79512" y="0"/>
            <a:ext cx="856895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es-E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Que es la Visibilidad</a:t>
            </a:r>
            <a:r>
              <a:rPr lang="es-AR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? - Codificación</a:t>
            </a:r>
            <a:endParaRPr lang="es-ES" sz="4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024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9512" y="908720"/>
            <a:ext cx="5544616" cy="5607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Wingdings" pitchFamily="2" charset="2"/>
              <a:buChar char="ü"/>
            </a:pPr>
            <a:r>
              <a:rPr lang="es-AR" sz="2800" dirty="0" smtClean="0">
                <a:solidFill>
                  <a:schemeClr val="tx1"/>
                </a:solidFill>
              </a:rPr>
              <a:t>Es el </a:t>
            </a:r>
            <a:r>
              <a:rPr lang="es-AR" sz="2800" b="1" i="1" dirty="0" smtClean="0">
                <a:solidFill>
                  <a:srgbClr val="00B050"/>
                </a:solidFill>
              </a:rPr>
              <a:t>ocultamiento del estado </a:t>
            </a:r>
            <a:r>
              <a:rPr lang="es-AR" sz="2800" dirty="0" smtClean="0">
                <a:solidFill>
                  <a:schemeClr val="tx1"/>
                </a:solidFill>
              </a:rPr>
              <a:t>de un objeto.</a:t>
            </a:r>
          </a:p>
          <a:p>
            <a:pPr algn="l">
              <a:buFont typeface="Wingdings" pitchFamily="2" charset="2"/>
              <a:buChar char="ü"/>
            </a:pPr>
            <a:r>
              <a:rPr lang="es-AR" sz="2800" dirty="0" smtClean="0">
                <a:solidFill>
                  <a:schemeClr val="tx1"/>
                </a:solidFill>
              </a:rPr>
              <a:t>El estado (</a:t>
            </a:r>
            <a:r>
              <a:rPr lang="es-AR" sz="2800" b="1" i="1" dirty="0" smtClean="0">
                <a:solidFill>
                  <a:srgbClr val="FF0000"/>
                </a:solidFill>
              </a:rPr>
              <a:t>atributos</a:t>
            </a:r>
            <a:r>
              <a:rPr lang="es-AR" sz="2800" dirty="0" smtClean="0">
                <a:solidFill>
                  <a:schemeClr val="tx1"/>
                </a:solidFill>
              </a:rPr>
              <a:t>) podrá accederse únicamente a través de sus operaciones (</a:t>
            </a:r>
            <a:r>
              <a:rPr lang="es-AR" sz="2800" b="1" i="1" dirty="0" smtClean="0">
                <a:solidFill>
                  <a:srgbClr val="FF0000"/>
                </a:solidFill>
              </a:rPr>
              <a:t>métodos</a:t>
            </a:r>
            <a:r>
              <a:rPr lang="es-AR" sz="2800" dirty="0" smtClean="0">
                <a:solidFill>
                  <a:schemeClr val="tx1"/>
                </a:solidFill>
              </a:rPr>
              <a:t>).</a:t>
            </a:r>
          </a:p>
          <a:p>
            <a:pPr algn="l">
              <a:buFont typeface="Wingdings" pitchFamily="2" charset="2"/>
              <a:buChar char="ü"/>
            </a:pPr>
            <a:r>
              <a:rPr lang="es-AR" sz="2800" dirty="0" smtClean="0">
                <a:solidFill>
                  <a:schemeClr val="tx1"/>
                </a:solidFill>
              </a:rPr>
              <a:t>En la clase, los </a:t>
            </a:r>
            <a:r>
              <a:rPr lang="es-AR" sz="2800" b="1" dirty="0" smtClean="0">
                <a:solidFill>
                  <a:schemeClr val="tx1"/>
                </a:solidFill>
              </a:rPr>
              <a:t>atributos deben ser privados </a:t>
            </a:r>
            <a:r>
              <a:rPr lang="es-AR" sz="2800" dirty="0" smtClean="0">
                <a:solidFill>
                  <a:schemeClr val="tx1"/>
                </a:solidFill>
              </a:rPr>
              <a:t>y los </a:t>
            </a:r>
            <a:r>
              <a:rPr lang="es-AR" sz="2800" b="1" dirty="0" smtClean="0">
                <a:solidFill>
                  <a:schemeClr val="tx1"/>
                </a:solidFill>
              </a:rPr>
              <a:t>métodos para acceder a los atributos deben ser públicos</a:t>
            </a:r>
            <a:r>
              <a:rPr lang="es-AR" sz="2800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s-AR" sz="2800" b="1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ü"/>
            </a:pPr>
            <a:r>
              <a:rPr lang="es-AR" sz="2800" dirty="0" smtClean="0">
                <a:solidFill>
                  <a:schemeClr val="tx1"/>
                </a:solidFill>
              </a:rPr>
              <a:t>El atributo </a:t>
            </a:r>
            <a:r>
              <a:rPr lang="es-AR" sz="2800" b="1" i="1" dirty="0" smtClean="0">
                <a:solidFill>
                  <a:srgbClr val="FF0000"/>
                </a:solidFill>
              </a:rPr>
              <a:t>saldo</a:t>
            </a:r>
            <a:r>
              <a:rPr lang="es-AR" sz="2800" b="1" dirty="0" smtClean="0">
                <a:solidFill>
                  <a:schemeClr val="tx1"/>
                </a:solidFill>
              </a:rPr>
              <a:t> </a:t>
            </a:r>
            <a:r>
              <a:rPr lang="es-AR" sz="2800" dirty="0" smtClean="0">
                <a:solidFill>
                  <a:schemeClr val="tx1"/>
                </a:solidFill>
              </a:rPr>
              <a:t>esta encapsulado, solo puede accederse a través de los métodos </a:t>
            </a:r>
            <a:r>
              <a:rPr lang="es-AR" sz="2800" b="1" i="1" dirty="0" smtClean="0">
                <a:solidFill>
                  <a:srgbClr val="FF0000"/>
                </a:solidFill>
              </a:rPr>
              <a:t>depositar()</a:t>
            </a:r>
            <a:r>
              <a:rPr lang="es-AR" sz="2800" b="1" dirty="0" smtClean="0">
                <a:solidFill>
                  <a:schemeClr val="tx1"/>
                </a:solidFill>
              </a:rPr>
              <a:t> </a:t>
            </a:r>
            <a:r>
              <a:rPr lang="es-AR" sz="2800" dirty="0" smtClean="0">
                <a:solidFill>
                  <a:schemeClr val="tx1"/>
                </a:solidFill>
              </a:rPr>
              <a:t>y</a:t>
            </a:r>
            <a:r>
              <a:rPr lang="es-AR" sz="2800" b="1" dirty="0" smtClean="0">
                <a:solidFill>
                  <a:schemeClr val="tx1"/>
                </a:solidFill>
              </a:rPr>
              <a:t> </a:t>
            </a:r>
            <a:r>
              <a:rPr lang="es-AR" sz="2800" b="1" i="1" dirty="0" smtClean="0">
                <a:solidFill>
                  <a:srgbClr val="FF0000"/>
                </a:solidFill>
              </a:rPr>
              <a:t>extraer()</a:t>
            </a:r>
            <a:endParaRPr lang="es-AR" sz="2800" b="1" i="1" dirty="0">
              <a:solidFill>
                <a:srgbClr val="FF0000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79512" y="188640"/>
            <a:ext cx="82809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Que es el Encapsulamiento?</a:t>
            </a:r>
            <a:endParaRPr lang="es-AR" sz="44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1556792"/>
            <a:ext cx="28479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3624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9512" y="1337365"/>
            <a:ext cx="6336704" cy="541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Wingdings" pitchFamily="2" charset="2"/>
              <a:buChar char="ü"/>
            </a:pPr>
            <a:r>
              <a:rPr lang="es-AR" sz="2400" dirty="0" smtClean="0">
                <a:solidFill>
                  <a:schemeClr val="tx1"/>
                </a:solidFill>
              </a:rPr>
              <a:t>Son </a:t>
            </a:r>
            <a:r>
              <a:rPr lang="es-AR" sz="2400" b="1" dirty="0" smtClean="0">
                <a:solidFill>
                  <a:schemeClr val="tx1"/>
                </a:solidFill>
              </a:rPr>
              <a:t>métodos de acceso público a atributos privados</a:t>
            </a:r>
            <a:r>
              <a:rPr lang="es-AR" sz="2400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s-AR" sz="2400" b="1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ü"/>
            </a:pPr>
            <a:r>
              <a:rPr lang="es-AR" sz="2400" dirty="0" smtClean="0">
                <a:solidFill>
                  <a:schemeClr val="tx1"/>
                </a:solidFill>
              </a:rPr>
              <a:t>Representan la única forma de acceder a los atributos.</a:t>
            </a:r>
          </a:p>
          <a:p>
            <a:pPr algn="l">
              <a:buFont typeface="Wingdings" pitchFamily="2" charset="2"/>
              <a:buChar char="ü"/>
            </a:pPr>
            <a:endParaRPr lang="es-AR" sz="2400" b="1" dirty="0" smtClean="0">
              <a:solidFill>
                <a:srgbClr val="00B050"/>
              </a:solidFill>
            </a:endParaRPr>
          </a:p>
          <a:p>
            <a:pPr algn="l">
              <a:buFont typeface="Wingdings" pitchFamily="2" charset="2"/>
              <a:buChar char="ü"/>
            </a:pPr>
            <a:r>
              <a:rPr lang="es-AR" sz="2400" b="1" dirty="0" smtClean="0">
                <a:solidFill>
                  <a:srgbClr val="00B050"/>
                </a:solidFill>
              </a:rPr>
              <a:t>Setter:</a:t>
            </a:r>
            <a:r>
              <a:rPr lang="es-AR" sz="2400" b="1" dirty="0" smtClean="0">
                <a:solidFill>
                  <a:schemeClr val="tx1"/>
                </a:solidFill>
              </a:rPr>
              <a:t> </a:t>
            </a:r>
            <a:r>
              <a:rPr lang="es-AR" sz="2400" dirty="0" smtClean="0">
                <a:solidFill>
                  <a:schemeClr val="tx1"/>
                </a:solidFill>
              </a:rPr>
              <a:t>método utilizado para </a:t>
            </a:r>
            <a:r>
              <a:rPr lang="es-AR" sz="2400" dirty="0" err="1" smtClean="0">
                <a:solidFill>
                  <a:schemeClr val="tx1"/>
                </a:solidFill>
              </a:rPr>
              <a:t>setear</a:t>
            </a:r>
            <a:r>
              <a:rPr lang="es-AR" sz="2400" dirty="0" smtClean="0">
                <a:solidFill>
                  <a:schemeClr val="tx1"/>
                </a:solidFill>
              </a:rPr>
              <a:t> el valor a un atributo.</a:t>
            </a:r>
          </a:p>
          <a:p>
            <a:pPr algn="l">
              <a:buFont typeface="Wingdings" pitchFamily="2" charset="2"/>
              <a:buChar char="ü"/>
            </a:pPr>
            <a:r>
              <a:rPr lang="es-AR" sz="2400" b="1" dirty="0" err="1" smtClean="0">
                <a:solidFill>
                  <a:srgbClr val="00B050"/>
                </a:solidFill>
              </a:rPr>
              <a:t>Getter</a:t>
            </a:r>
            <a:r>
              <a:rPr lang="es-AR" sz="2400" b="1" dirty="0" smtClean="0">
                <a:solidFill>
                  <a:srgbClr val="00B050"/>
                </a:solidFill>
              </a:rPr>
              <a:t>: </a:t>
            </a:r>
            <a:r>
              <a:rPr lang="es-AR" sz="2400" dirty="0" smtClean="0">
                <a:solidFill>
                  <a:schemeClr val="tx1"/>
                </a:solidFill>
              </a:rPr>
              <a:t>método utilizado para obtener un valor de un atributo.</a:t>
            </a:r>
          </a:p>
          <a:p>
            <a:pPr algn="l"/>
            <a:endParaRPr lang="es-AR" sz="2400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ü"/>
            </a:pPr>
            <a:r>
              <a:rPr lang="es-AR" sz="2400" dirty="0" smtClean="0">
                <a:solidFill>
                  <a:schemeClr val="tx1"/>
                </a:solidFill>
              </a:rPr>
              <a:t>Los </a:t>
            </a:r>
            <a:r>
              <a:rPr lang="es-AR" sz="2400" dirty="0" err="1" smtClean="0">
                <a:solidFill>
                  <a:schemeClr val="tx1"/>
                </a:solidFill>
              </a:rPr>
              <a:t>IDEs</a:t>
            </a:r>
            <a:r>
              <a:rPr lang="es-AR" sz="2400" dirty="0" smtClean="0">
                <a:solidFill>
                  <a:schemeClr val="tx1"/>
                </a:solidFill>
              </a:rPr>
              <a:t> generalmente permiten generar los </a:t>
            </a:r>
            <a:r>
              <a:rPr lang="es-AR" sz="2400" dirty="0" err="1" smtClean="0">
                <a:solidFill>
                  <a:schemeClr val="tx1"/>
                </a:solidFill>
              </a:rPr>
              <a:t>setters</a:t>
            </a:r>
            <a:r>
              <a:rPr lang="es-AR" sz="2400" dirty="0" smtClean="0">
                <a:solidFill>
                  <a:schemeClr val="tx1"/>
                </a:solidFill>
              </a:rPr>
              <a:t> y </a:t>
            </a:r>
            <a:r>
              <a:rPr lang="es-AR" sz="2400" dirty="0" err="1" smtClean="0">
                <a:solidFill>
                  <a:schemeClr val="tx1"/>
                </a:solidFill>
              </a:rPr>
              <a:t>getters</a:t>
            </a:r>
            <a:r>
              <a:rPr lang="es-AR" sz="2400" dirty="0" smtClean="0">
                <a:solidFill>
                  <a:schemeClr val="tx1"/>
                </a:solidFill>
              </a:rPr>
              <a:t> de forma automática!</a:t>
            </a:r>
            <a:endParaRPr lang="es-AR" sz="2400" b="1" i="1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79512" y="188640"/>
            <a:ext cx="82809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Que </a:t>
            </a:r>
            <a:r>
              <a:rPr lang="es-AR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son los </a:t>
            </a:r>
            <a:r>
              <a:rPr lang="es-AR" sz="4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Setters</a:t>
            </a:r>
            <a:r>
              <a:rPr lang="es-AR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 y los </a:t>
            </a:r>
            <a:r>
              <a:rPr lang="es-AR" sz="4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Getters</a:t>
            </a:r>
            <a:r>
              <a:rPr lang="es-AR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?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1340768"/>
            <a:ext cx="266700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3624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9512" y="49073"/>
            <a:ext cx="8964488" cy="701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endParaRPr lang="es-AR" sz="1800" dirty="0" smtClean="0">
              <a:solidFill>
                <a:schemeClr val="tx1"/>
              </a:solidFill>
            </a:endParaRPr>
          </a:p>
          <a:p>
            <a:pPr algn="l"/>
            <a:endParaRPr lang="es-AR" sz="1800" dirty="0" smtClean="0">
              <a:solidFill>
                <a:schemeClr val="tx1"/>
              </a:solidFill>
            </a:endParaRPr>
          </a:p>
          <a:p>
            <a:pPr algn="l"/>
            <a:r>
              <a:rPr lang="es-AR" sz="1800" b="1" dirty="0" smtClean="0">
                <a:solidFill>
                  <a:srgbClr val="CC0099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//Ejemplo – Codificación en </a:t>
            </a:r>
            <a:r>
              <a:rPr lang="es-AR" sz="1800" b="1" dirty="0" smtClean="0">
                <a:solidFill>
                  <a:srgbClr val="CC0099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Java</a:t>
            </a:r>
            <a:endParaRPr lang="es-AR" sz="1800" dirty="0" smtClean="0">
              <a:solidFill>
                <a:schemeClr val="tx1"/>
              </a:solidFill>
            </a:endParaRPr>
          </a:p>
          <a:p>
            <a:pPr algn="l"/>
            <a:r>
              <a:rPr lang="es-AR" sz="1800" dirty="0" err="1" smtClean="0">
                <a:solidFill>
                  <a:schemeClr val="tx1"/>
                </a:solidFill>
              </a:rPr>
              <a:t>class</a:t>
            </a:r>
            <a:r>
              <a:rPr lang="es-AR" sz="1800" dirty="0" smtClean="0">
                <a:solidFill>
                  <a:schemeClr val="tx1"/>
                </a:solidFill>
              </a:rPr>
              <a:t> </a:t>
            </a:r>
            <a:r>
              <a:rPr lang="es-AR" sz="1800" b="1" i="1" dirty="0" smtClean="0">
                <a:solidFill>
                  <a:schemeClr val="tx1"/>
                </a:solidFill>
              </a:rPr>
              <a:t>Banco</a:t>
            </a:r>
            <a:r>
              <a:rPr lang="es-AR" sz="1800" b="1" dirty="0" smtClean="0">
                <a:solidFill>
                  <a:schemeClr val="tx1"/>
                </a:solidFill>
              </a:rPr>
              <a:t> </a:t>
            </a:r>
            <a:r>
              <a:rPr lang="es-AR" sz="1800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</a:rPr>
              <a:t>	</a:t>
            </a:r>
            <a:r>
              <a:rPr lang="es-AR" sz="1800" dirty="0" smtClean="0">
                <a:solidFill>
                  <a:srgbClr val="00B050"/>
                </a:solidFill>
              </a:rPr>
              <a:t>// Atributos aquí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</a:rPr>
              <a:t>	</a:t>
            </a:r>
            <a:r>
              <a:rPr lang="es-AR" sz="1800" b="1" dirty="0" err="1" smtClean="0">
                <a:solidFill>
                  <a:srgbClr val="FF0000"/>
                </a:solidFill>
              </a:rPr>
              <a:t>private</a:t>
            </a:r>
            <a:r>
              <a:rPr lang="es-AR" sz="1800" dirty="0" smtClean="0">
                <a:solidFill>
                  <a:schemeClr val="tx1"/>
                </a:solidFill>
              </a:rPr>
              <a:t> String nombre;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</a:rPr>
              <a:t>	</a:t>
            </a:r>
            <a:r>
              <a:rPr lang="es-AR" sz="1800" b="1" dirty="0" err="1" smtClean="0">
                <a:solidFill>
                  <a:srgbClr val="FF0000"/>
                </a:solidFill>
              </a:rPr>
              <a:t>private</a:t>
            </a:r>
            <a:r>
              <a:rPr lang="es-AR" sz="1800" dirty="0" smtClean="0">
                <a:solidFill>
                  <a:schemeClr val="tx1"/>
                </a:solidFill>
              </a:rPr>
              <a:t> </a:t>
            </a:r>
            <a:r>
              <a:rPr lang="es-AR" sz="1800" dirty="0" err="1" smtClean="0">
                <a:solidFill>
                  <a:schemeClr val="tx1"/>
                </a:solidFill>
              </a:rPr>
              <a:t>int</a:t>
            </a:r>
            <a:r>
              <a:rPr lang="es-AR" sz="1800" dirty="0" smtClean="0">
                <a:solidFill>
                  <a:schemeClr val="tx1"/>
                </a:solidFill>
              </a:rPr>
              <a:t> </a:t>
            </a:r>
            <a:r>
              <a:rPr lang="es-AR" sz="1800" dirty="0" err="1" smtClean="0">
                <a:solidFill>
                  <a:schemeClr val="tx1"/>
                </a:solidFill>
              </a:rPr>
              <a:t>cantidadDeEmpleados</a:t>
            </a:r>
            <a:r>
              <a:rPr lang="es-AR" sz="1800" dirty="0" smtClean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</a:rPr>
              <a:t>	</a:t>
            </a:r>
            <a:r>
              <a:rPr lang="es-AR" sz="1800" dirty="0" smtClean="0">
                <a:solidFill>
                  <a:srgbClr val="00B050"/>
                </a:solidFill>
              </a:rPr>
              <a:t>// Métodos aquí 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</a:rPr>
              <a:t>	</a:t>
            </a:r>
            <a:r>
              <a:rPr lang="es-AR" sz="1800" b="1" dirty="0" err="1" smtClean="0">
                <a:solidFill>
                  <a:srgbClr val="FF0000"/>
                </a:solidFill>
              </a:rPr>
              <a:t>public</a:t>
            </a:r>
            <a:r>
              <a:rPr lang="es-AR" sz="1800" dirty="0" smtClean="0">
                <a:solidFill>
                  <a:schemeClr val="tx1"/>
                </a:solidFill>
              </a:rPr>
              <a:t> </a:t>
            </a:r>
            <a:r>
              <a:rPr lang="es-AR" sz="1800" dirty="0" err="1" smtClean="0">
                <a:solidFill>
                  <a:schemeClr val="tx1"/>
                </a:solidFill>
              </a:rPr>
              <a:t>void</a:t>
            </a:r>
            <a:r>
              <a:rPr lang="es-AR" sz="1800" dirty="0" smtClean="0">
                <a:solidFill>
                  <a:schemeClr val="tx1"/>
                </a:solidFill>
              </a:rPr>
              <a:t> </a:t>
            </a:r>
            <a:r>
              <a:rPr lang="es-AR" sz="1800" dirty="0" err="1" smtClean="0">
                <a:solidFill>
                  <a:schemeClr val="tx1"/>
                </a:solidFill>
              </a:rPr>
              <a:t>setNombre</a:t>
            </a:r>
            <a:r>
              <a:rPr lang="es-AR" sz="1800" dirty="0" smtClean="0">
                <a:solidFill>
                  <a:schemeClr val="tx1"/>
                </a:solidFill>
              </a:rPr>
              <a:t>(String n) {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</a:rPr>
              <a:t>		nombre = n;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</a:rPr>
              <a:t>	}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</a:rPr>
              <a:t>	</a:t>
            </a:r>
            <a:r>
              <a:rPr lang="es-AR" sz="1800" b="1" dirty="0" err="1" smtClean="0">
                <a:solidFill>
                  <a:srgbClr val="FF0000"/>
                </a:solidFill>
              </a:rPr>
              <a:t>public</a:t>
            </a:r>
            <a:r>
              <a:rPr lang="es-AR" sz="1800" dirty="0" smtClean="0">
                <a:solidFill>
                  <a:schemeClr val="tx1"/>
                </a:solidFill>
              </a:rPr>
              <a:t> String </a:t>
            </a:r>
            <a:r>
              <a:rPr lang="es-AR" sz="1800" dirty="0" err="1" smtClean="0">
                <a:solidFill>
                  <a:schemeClr val="tx1"/>
                </a:solidFill>
              </a:rPr>
              <a:t>getNombre</a:t>
            </a:r>
            <a:r>
              <a:rPr lang="es-AR" sz="1800" dirty="0" smtClean="0">
                <a:solidFill>
                  <a:schemeClr val="tx1"/>
                </a:solidFill>
              </a:rPr>
              <a:t>() { 		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</a:rPr>
              <a:t>		</a:t>
            </a:r>
            <a:r>
              <a:rPr lang="es-AR" sz="1800" dirty="0" err="1" smtClean="0">
                <a:solidFill>
                  <a:schemeClr val="tx1"/>
                </a:solidFill>
              </a:rPr>
              <a:t>return</a:t>
            </a:r>
            <a:r>
              <a:rPr lang="es-AR" sz="1800" dirty="0" smtClean="0">
                <a:solidFill>
                  <a:schemeClr val="tx1"/>
                </a:solidFill>
              </a:rPr>
              <a:t> nombre;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</a:rPr>
              <a:t>	}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</a:rPr>
              <a:t>	</a:t>
            </a:r>
            <a:r>
              <a:rPr lang="es-AR" sz="1800" b="1" dirty="0" err="1" smtClean="0">
                <a:solidFill>
                  <a:srgbClr val="FF0000"/>
                </a:solidFill>
              </a:rPr>
              <a:t>public</a:t>
            </a:r>
            <a:r>
              <a:rPr lang="es-AR" sz="1800" dirty="0" smtClean="0">
                <a:solidFill>
                  <a:schemeClr val="tx1"/>
                </a:solidFill>
              </a:rPr>
              <a:t> </a:t>
            </a:r>
            <a:r>
              <a:rPr lang="es-AR" sz="1800" dirty="0" err="1" smtClean="0">
                <a:solidFill>
                  <a:schemeClr val="tx1"/>
                </a:solidFill>
              </a:rPr>
              <a:t>void</a:t>
            </a:r>
            <a:r>
              <a:rPr lang="es-AR" sz="1800" dirty="0" smtClean="0">
                <a:solidFill>
                  <a:schemeClr val="tx1"/>
                </a:solidFill>
              </a:rPr>
              <a:t> </a:t>
            </a:r>
            <a:r>
              <a:rPr lang="es-AR" sz="1800" dirty="0" err="1" smtClean="0">
                <a:solidFill>
                  <a:schemeClr val="tx1"/>
                </a:solidFill>
              </a:rPr>
              <a:t>setCantidadDeEmpleados</a:t>
            </a:r>
            <a:r>
              <a:rPr lang="es-AR" sz="1800" dirty="0" smtClean="0">
                <a:solidFill>
                  <a:schemeClr val="tx1"/>
                </a:solidFill>
              </a:rPr>
              <a:t>(</a:t>
            </a:r>
            <a:r>
              <a:rPr lang="es-AR" sz="1800" dirty="0" err="1" smtClean="0">
                <a:solidFill>
                  <a:schemeClr val="tx1"/>
                </a:solidFill>
              </a:rPr>
              <a:t>int</a:t>
            </a:r>
            <a:r>
              <a:rPr lang="es-AR" sz="1800" dirty="0" smtClean="0">
                <a:solidFill>
                  <a:schemeClr val="tx1"/>
                </a:solidFill>
              </a:rPr>
              <a:t> c) {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</a:rPr>
              <a:t>		</a:t>
            </a:r>
            <a:r>
              <a:rPr lang="es-AR" sz="1800" dirty="0" err="1" smtClean="0">
                <a:solidFill>
                  <a:schemeClr val="tx1"/>
                </a:solidFill>
              </a:rPr>
              <a:t>cantidadDeEmpleados</a:t>
            </a:r>
            <a:r>
              <a:rPr lang="es-AR" sz="1800" dirty="0" smtClean="0">
                <a:solidFill>
                  <a:schemeClr val="tx1"/>
                </a:solidFill>
              </a:rPr>
              <a:t>= c;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</a:rPr>
              <a:t>	}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</a:rPr>
              <a:t>	</a:t>
            </a:r>
            <a:r>
              <a:rPr lang="es-AR" sz="1800" b="1" dirty="0" err="1" smtClean="0">
                <a:solidFill>
                  <a:srgbClr val="FF0000"/>
                </a:solidFill>
              </a:rPr>
              <a:t>public</a:t>
            </a:r>
            <a:r>
              <a:rPr lang="es-AR" sz="1800" dirty="0" smtClean="0">
                <a:solidFill>
                  <a:schemeClr val="tx1"/>
                </a:solidFill>
              </a:rPr>
              <a:t> </a:t>
            </a:r>
            <a:r>
              <a:rPr lang="es-AR" sz="1800" dirty="0" err="1" smtClean="0">
                <a:solidFill>
                  <a:schemeClr val="tx1"/>
                </a:solidFill>
              </a:rPr>
              <a:t>int</a:t>
            </a:r>
            <a:r>
              <a:rPr lang="es-AR" sz="1800" dirty="0" smtClean="0">
                <a:solidFill>
                  <a:schemeClr val="tx1"/>
                </a:solidFill>
              </a:rPr>
              <a:t> </a:t>
            </a:r>
            <a:r>
              <a:rPr lang="es-AR" sz="1800" dirty="0" err="1" smtClean="0">
                <a:solidFill>
                  <a:schemeClr val="tx1"/>
                </a:solidFill>
              </a:rPr>
              <a:t>getCantidadDeEmpleados</a:t>
            </a:r>
            <a:r>
              <a:rPr lang="es-AR" sz="1800" dirty="0" smtClean="0">
                <a:solidFill>
                  <a:schemeClr val="tx1"/>
                </a:solidFill>
              </a:rPr>
              <a:t>() {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</a:rPr>
              <a:t>		</a:t>
            </a:r>
            <a:r>
              <a:rPr lang="es-AR" sz="1800" dirty="0" err="1" smtClean="0">
                <a:solidFill>
                  <a:schemeClr val="tx1"/>
                </a:solidFill>
              </a:rPr>
              <a:t>return</a:t>
            </a:r>
            <a:r>
              <a:rPr lang="es-AR" sz="1800" dirty="0" smtClean="0">
                <a:solidFill>
                  <a:schemeClr val="tx1"/>
                </a:solidFill>
              </a:rPr>
              <a:t> </a:t>
            </a:r>
            <a:r>
              <a:rPr lang="es-AR" sz="1800" dirty="0" err="1" smtClean="0">
                <a:solidFill>
                  <a:schemeClr val="tx1"/>
                </a:solidFill>
              </a:rPr>
              <a:t>cantidadDeEmpleados</a:t>
            </a:r>
            <a:r>
              <a:rPr lang="es-AR" sz="1800" dirty="0" smtClean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</a:rPr>
              <a:t>	}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</a:rPr>
              <a:t>}</a:t>
            </a:r>
            <a:endParaRPr lang="es-AR" sz="1800" dirty="0" smtClean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4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Setters</a:t>
            </a:r>
            <a:r>
              <a:rPr lang="es-AR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 y </a:t>
            </a:r>
            <a:r>
              <a:rPr lang="es-AR" sz="4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Getters</a:t>
            </a:r>
            <a:r>
              <a:rPr lang="es-AR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 - Codificación</a:t>
            </a:r>
            <a:endParaRPr lang="es-ES" sz="4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024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9512" y="1244815"/>
            <a:ext cx="4320480" cy="5090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Wingdings" pitchFamily="2" charset="2"/>
              <a:buChar char="ü"/>
            </a:pPr>
            <a:r>
              <a:rPr lang="es-AR" sz="2800" dirty="0" smtClean="0">
                <a:solidFill>
                  <a:schemeClr val="tx1"/>
                </a:solidFill>
              </a:rPr>
              <a:t>La </a:t>
            </a:r>
            <a:r>
              <a:rPr lang="es-AR" sz="2800" b="1" dirty="0" smtClean="0">
                <a:solidFill>
                  <a:srgbClr val="00B050"/>
                </a:solidFill>
              </a:rPr>
              <a:t>clase</a:t>
            </a:r>
            <a:r>
              <a:rPr lang="es-AR" sz="2800" b="1" dirty="0" smtClean="0">
                <a:solidFill>
                  <a:schemeClr val="tx1"/>
                </a:solidFill>
              </a:rPr>
              <a:t> </a:t>
            </a:r>
            <a:r>
              <a:rPr lang="es-AR" sz="2800" dirty="0" smtClean="0">
                <a:solidFill>
                  <a:schemeClr val="tx1"/>
                </a:solidFill>
              </a:rPr>
              <a:t>representa una entidad tangible o intangible, es un molde, una plantilla.</a:t>
            </a:r>
          </a:p>
          <a:p>
            <a:pPr algn="l"/>
            <a:endParaRPr lang="es-AR" sz="2800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ü"/>
            </a:pPr>
            <a:r>
              <a:rPr lang="es-AR" sz="2800" dirty="0" smtClean="0">
                <a:solidFill>
                  <a:schemeClr val="tx1"/>
                </a:solidFill>
              </a:rPr>
              <a:t>Los </a:t>
            </a:r>
            <a:r>
              <a:rPr lang="es-AR" sz="2800" b="1" dirty="0" smtClean="0">
                <a:solidFill>
                  <a:srgbClr val="00B050"/>
                </a:solidFill>
              </a:rPr>
              <a:t>objetos</a:t>
            </a:r>
            <a:r>
              <a:rPr lang="es-AR" sz="2800" b="1" dirty="0" smtClean="0">
                <a:solidFill>
                  <a:schemeClr val="tx1"/>
                </a:solidFill>
              </a:rPr>
              <a:t> </a:t>
            </a:r>
            <a:r>
              <a:rPr lang="es-AR" sz="2800" dirty="0" smtClean="0">
                <a:solidFill>
                  <a:schemeClr val="tx1"/>
                </a:solidFill>
              </a:rPr>
              <a:t>son instancias de una clase. </a:t>
            </a:r>
          </a:p>
          <a:p>
            <a:pPr algn="l"/>
            <a:r>
              <a:rPr lang="es-AR" sz="2800" dirty="0" smtClean="0">
                <a:solidFill>
                  <a:schemeClr val="tx1"/>
                </a:solidFill>
              </a:rPr>
              <a:t>Es como tomar la plantilla o molde (una clase) y personalizarla (completar sus atributos).</a:t>
            </a:r>
            <a:endParaRPr lang="es-AR" sz="2800" i="1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79512" y="188640"/>
            <a:ext cx="82809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Objetos vs. Clases?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268760"/>
            <a:ext cx="436245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3624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9512" y="722860"/>
            <a:ext cx="8964488" cy="6013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AR" sz="2000" b="1" dirty="0" smtClean="0">
                <a:solidFill>
                  <a:srgbClr val="CC0099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//Ejemplo </a:t>
            </a:r>
            <a:r>
              <a:rPr lang="es-AR" sz="2000" b="1" dirty="0" smtClean="0">
                <a:solidFill>
                  <a:srgbClr val="CC0099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– Codificación en Java</a:t>
            </a:r>
          </a:p>
          <a:p>
            <a:pPr algn="l"/>
            <a:r>
              <a:rPr lang="es-ES" sz="1600" dirty="0" err="1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class</a:t>
            </a:r>
            <a:r>
              <a:rPr lang="es-ES" sz="16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s-ES" sz="1600" b="1" i="1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Auto</a:t>
            </a:r>
            <a:r>
              <a:rPr lang="es-ES" sz="16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{</a:t>
            </a:r>
          </a:p>
          <a:p>
            <a:pPr algn="l"/>
            <a:r>
              <a:rPr lang="es-ES" sz="1600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// Atributos aquí</a:t>
            </a:r>
          </a:p>
          <a:p>
            <a:pPr algn="l"/>
            <a:r>
              <a:rPr lang="es-ES" sz="16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</a:t>
            </a:r>
            <a:r>
              <a:rPr lang="es-ES" sz="1600" dirty="0" err="1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int</a:t>
            </a:r>
            <a:r>
              <a:rPr lang="es-ES" sz="16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velocidad;</a:t>
            </a:r>
          </a:p>
          <a:p>
            <a:pPr algn="l"/>
            <a:r>
              <a:rPr lang="es-ES" sz="1600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// Métodos aquí</a:t>
            </a:r>
          </a:p>
          <a:p>
            <a:pPr algn="l"/>
            <a:r>
              <a:rPr lang="es-ES" sz="1600" dirty="0" err="1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void</a:t>
            </a:r>
            <a:r>
              <a:rPr lang="es-ES" sz="16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s-ES" sz="1600" b="1" i="1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acelerar</a:t>
            </a:r>
            <a:r>
              <a:rPr lang="es-ES" sz="16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() {			</a:t>
            </a:r>
            <a:r>
              <a:rPr lang="es-ES" sz="1600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// Por omisión acelera 10 kilómetros</a:t>
            </a:r>
          </a:p>
          <a:p>
            <a:pPr algn="l"/>
            <a:r>
              <a:rPr lang="es-ES" sz="16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velocidad = velocidad </a:t>
            </a:r>
            <a:r>
              <a:rPr lang="es-ES" sz="1600" b="1" dirty="0" smtClean="0">
                <a:solidFill>
                  <a:srgbClr val="FF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+ 10</a:t>
            </a:r>
            <a:r>
              <a:rPr lang="es-ES" sz="16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;</a:t>
            </a:r>
          </a:p>
          <a:p>
            <a:pPr algn="l"/>
            <a:r>
              <a:rPr lang="es-ES" sz="16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}</a:t>
            </a:r>
          </a:p>
          <a:p>
            <a:pPr algn="l"/>
            <a:r>
              <a:rPr lang="es-ES" sz="1600" dirty="0" err="1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void</a:t>
            </a:r>
            <a:r>
              <a:rPr lang="es-ES" sz="16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s-ES" sz="1600" b="1" i="1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acelerar</a:t>
            </a:r>
            <a:r>
              <a:rPr lang="es-ES" sz="16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int</a:t>
            </a:r>
            <a:r>
              <a:rPr lang="es-ES" sz="16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km) {		</a:t>
            </a:r>
            <a:r>
              <a:rPr lang="es-ES" sz="1600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// Acelera km del parámetro de entrada</a:t>
            </a:r>
            <a:endParaRPr lang="es-ES" sz="1600" dirty="0" smtClean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algn="l"/>
            <a:r>
              <a:rPr lang="es-ES" sz="16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velocidad = velocidad </a:t>
            </a:r>
            <a:r>
              <a:rPr lang="es-ES" sz="1600" b="1" dirty="0" smtClean="0">
                <a:solidFill>
                  <a:srgbClr val="FF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+ km</a:t>
            </a:r>
            <a:r>
              <a:rPr lang="es-ES" sz="16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;</a:t>
            </a:r>
          </a:p>
          <a:p>
            <a:pPr algn="l"/>
            <a:r>
              <a:rPr lang="es-ES" sz="16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}</a:t>
            </a:r>
          </a:p>
          <a:p>
            <a:pPr algn="l"/>
            <a:r>
              <a:rPr lang="es-ES" sz="1600" dirty="0" err="1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void</a:t>
            </a:r>
            <a:r>
              <a:rPr lang="es-ES" sz="16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s-ES" sz="1600" b="1" i="1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acelerar</a:t>
            </a:r>
            <a:r>
              <a:rPr lang="es-ES" sz="16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int</a:t>
            </a:r>
            <a:r>
              <a:rPr lang="es-ES" sz="16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km, </a:t>
            </a:r>
            <a:r>
              <a:rPr lang="es-ES" sz="1600" dirty="0" err="1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boolean</a:t>
            </a:r>
            <a:r>
              <a:rPr lang="es-ES" sz="16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tieneNitro</a:t>
            </a:r>
            <a:r>
              <a:rPr lang="es-ES" sz="16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){</a:t>
            </a:r>
          </a:p>
          <a:p>
            <a:pPr algn="l"/>
            <a:r>
              <a:rPr lang="es-ES" sz="16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</a:t>
            </a:r>
            <a:r>
              <a:rPr lang="es-ES" sz="1600" dirty="0" err="1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if</a:t>
            </a:r>
            <a:r>
              <a:rPr lang="es-ES" sz="16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tieneNitro</a:t>
            </a:r>
            <a:r>
              <a:rPr lang="es-ES" sz="16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== false){</a:t>
            </a:r>
          </a:p>
          <a:p>
            <a:pPr algn="l"/>
            <a:r>
              <a:rPr lang="es-ES" sz="16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		acelerar(</a:t>
            </a:r>
            <a:r>
              <a:rPr lang="es-ES" sz="1600" b="1" dirty="0" smtClean="0">
                <a:solidFill>
                  <a:srgbClr val="FF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km</a:t>
            </a:r>
            <a:r>
              <a:rPr lang="es-ES" sz="16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);	</a:t>
            </a:r>
            <a:r>
              <a:rPr lang="es-ES" sz="1600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// Llama a sobrecarga anterior</a:t>
            </a:r>
            <a:endParaRPr lang="es-ES" sz="1600" dirty="0" smtClean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algn="l"/>
            <a:r>
              <a:rPr lang="es-ES" sz="16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	}</a:t>
            </a:r>
          </a:p>
          <a:p>
            <a:pPr algn="l"/>
            <a:r>
              <a:rPr lang="es-ES" sz="16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	 </a:t>
            </a:r>
            <a:r>
              <a:rPr lang="es-ES" sz="1600" dirty="0" err="1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else</a:t>
            </a:r>
            <a:r>
              <a:rPr lang="es-ES" sz="16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{</a:t>
            </a:r>
          </a:p>
          <a:p>
            <a:pPr algn="l"/>
            <a:r>
              <a:rPr lang="es-ES" sz="16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		acelerar(</a:t>
            </a:r>
            <a:r>
              <a:rPr lang="es-ES" sz="1600" b="1" dirty="0" smtClean="0">
                <a:solidFill>
                  <a:srgbClr val="FF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km*2</a:t>
            </a:r>
            <a:r>
              <a:rPr lang="es-ES" sz="16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);	</a:t>
            </a:r>
            <a:r>
              <a:rPr lang="es-ES" sz="1600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// Llama a sobrecarga anterior</a:t>
            </a:r>
            <a:endParaRPr lang="es-ES" sz="1600" dirty="0" smtClean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algn="l"/>
            <a:r>
              <a:rPr lang="es-ES" sz="16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	}</a:t>
            </a:r>
          </a:p>
          <a:p>
            <a:pPr lvl="1" algn="l"/>
            <a:r>
              <a:rPr lang="es-ES" sz="16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}</a:t>
            </a:r>
          </a:p>
          <a:p>
            <a:pPr algn="l"/>
            <a:r>
              <a:rPr lang="es-ES" sz="16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}</a:t>
            </a:r>
            <a:endParaRPr lang="es-AR" sz="1600" dirty="0" smtClean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2978" y="188640"/>
            <a:ext cx="89520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Sobrecarga de Operaciones - Codificación</a:t>
            </a:r>
            <a:endParaRPr lang="es-AR" sz="4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9512" y="1038907"/>
            <a:ext cx="8964488" cy="5558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Wingdings" pitchFamily="2" charset="2"/>
              <a:buChar char="ü"/>
            </a:pPr>
            <a:r>
              <a:rPr lang="es-AR" sz="2400" dirty="0" smtClean="0">
                <a:solidFill>
                  <a:schemeClr val="tx1"/>
                </a:solidFill>
              </a:rPr>
              <a:t>Los </a:t>
            </a:r>
            <a:r>
              <a:rPr lang="es-AR" sz="2400" b="1" i="1" dirty="0" smtClean="0">
                <a:solidFill>
                  <a:srgbClr val="00B050"/>
                </a:solidFill>
              </a:rPr>
              <a:t>objetos</a:t>
            </a:r>
            <a:r>
              <a:rPr lang="es-AR" sz="2400" dirty="0" smtClean="0">
                <a:solidFill>
                  <a:schemeClr val="tx1"/>
                </a:solidFill>
              </a:rPr>
              <a:t> son construidos a partir de una </a:t>
            </a:r>
            <a:r>
              <a:rPr lang="es-AR" sz="2400" b="1" i="1" dirty="0" smtClean="0">
                <a:solidFill>
                  <a:srgbClr val="00B050"/>
                </a:solidFill>
              </a:rPr>
              <a:t>clase</a:t>
            </a:r>
            <a:r>
              <a:rPr lang="es-AR" sz="2400" dirty="0" smtClean="0">
                <a:solidFill>
                  <a:schemeClr val="tx1"/>
                </a:solidFill>
              </a:rPr>
              <a:t>. Todos los objetos dependen de una clase.</a:t>
            </a:r>
          </a:p>
          <a:p>
            <a:pPr algn="l">
              <a:buFont typeface="Wingdings" pitchFamily="2" charset="2"/>
              <a:buChar char="ü"/>
            </a:pPr>
            <a:r>
              <a:rPr lang="es-AR" sz="2400" dirty="0" smtClean="0">
                <a:solidFill>
                  <a:schemeClr val="tx1"/>
                </a:solidFill>
              </a:rPr>
              <a:t>Para </a:t>
            </a:r>
            <a:r>
              <a:rPr lang="es-AR" sz="2400" b="1" i="1" dirty="0" smtClean="0">
                <a:solidFill>
                  <a:srgbClr val="00B050"/>
                </a:solidFill>
              </a:rPr>
              <a:t>construir</a:t>
            </a:r>
            <a:r>
              <a:rPr lang="es-AR" sz="2400" dirty="0" smtClean="0">
                <a:solidFill>
                  <a:schemeClr val="tx1"/>
                </a:solidFill>
              </a:rPr>
              <a:t> </a:t>
            </a:r>
            <a:r>
              <a:rPr lang="es-AR" sz="2400" b="1" i="1" dirty="0" smtClean="0">
                <a:solidFill>
                  <a:srgbClr val="00B050"/>
                </a:solidFill>
              </a:rPr>
              <a:t>un</a:t>
            </a:r>
            <a:r>
              <a:rPr lang="es-AR" sz="2400" dirty="0" smtClean="0">
                <a:solidFill>
                  <a:schemeClr val="tx1"/>
                </a:solidFill>
              </a:rPr>
              <a:t> </a:t>
            </a:r>
            <a:r>
              <a:rPr lang="es-AR" sz="2400" b="1" i="1" dirty="0" smtClean="0">
                <a:solidFill>
                  <a:srgbClr val="00B050"/>
                </a:solidFill>
              </a:rPr>
              <a:t>objeto</a:t>
            </a:r>
            <a:r>
              <a:rPr lang="es-AR" sz="2400" dirty="0" smtClean="0">
                <a:solidFill>
                  <a:schemeClr val="tx1"/>
                </a:solidFill>
              </a:rPr>
              <a:t> es necesario utilizar un </a:t>
            </a:r>
            <a:r>
              <a:rPr lang="es-AR" sz="2400" b="1" i="1" dirty="0" smtClean="0">
                <a:solidFill>
                  <a:srgbClr val="00B050"/>
                </a:solidFill>
              </a:rPr>
              <a:t>constructor</a:t>
            </a:r>
            <a:r>
              <a:rPr lang="es-AR" sz="2400" dirty="0" smtClean="0">
                <a:solidFill>
                  <a:schemeClr val="tx1"/>
                </a:solidFill>
              </a:rPr>
              <a:t>.</a:t>
            </a:r>
          </a:p>
          <a:p>
            <a:pPr algn="l">
              <a:buFont typeface="Wingdings" pitchFamily="2" charset="2"/>
              <a:buChar char="ü"/>
            </a:pPr>
            <a:endParaRPr lang="es-AR" sz="2400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ü"/>
            </a:pPr>
            <a:r>
              <a:rPr lang="es-AR" sz="2400" dirty="0" smtClean="0">
                <a:solidFill>
                  <a:schemeClr val="tx1"/>
                </a:solidFill>
              </a:rPr>
              <a:t>El </a:t>
            </a:r>
            <a:r>
              <a:rPr lang="es-AR" sz="2400" b="1" i="1" dirty="0" smtClean="0">
                <a:solidFill>
                  <a:srgbClr val="00B050"/>
                </a:solidFill>
              </a:rPr>
              <a:t>constructor</a:t>
            </a:r>
            <a:r>
              <a:rPr lang="es-AR" sz="2400" dirty="0" smtClean="0">
                <a:solidFill>
                  <a:schemeClr val="tx1"/>
                </a:solidFill>
              </a:rPr>
              <a:t> es “</a:t>
            </a:r>
            <a:r>
              <a:rPr lang="es-AR" sz="2400" b="1" dirty="0" smtClean="0">
                <a:solidFill>
                  <a:srgbClr val="FF0000"/>
                </a:solidFill>
              </a:rPr>
              <a:t>un método</a:t>
            </a:r>
            <a:r>
              <a:rPr lang="es-AR" sz="2400" dirty="0" smtClean="0">
                <a:solidFill>
                  <a:schemeClr val="tx1"/>
                </a:solidFill>
              </a:rPr>
              <a:t>” de la clase que es invocado al construir un objeto, y tiene un conjunto de acciones a realizar.</a:t>
            </a:r>
          </a:p>
          <a:p>
            <a:pPr algn="l">
              <a:buFont typeface="Wingdings" pitchFamily="2" charset="2"/>
              <a:buChar char="ü"/>
            </a:pPr>
            <a:r>
              <a:rPr lang="es-AR" sz="2400" dirty="0" smtClean="0">
                <a:solidFill>
                  <a:schemeClr val="tx1"/>
                </a:solidFill>
              </a:rPr>
              <a:t>El </a:t>
            </a:r>
            <a:r>
              <a:rPr lang="es-AR" sz="2400" b="1" i="1" dirty="0" smtClean="0">
                <a:solidFill>
                  <a:srgbClr val="00B050"/>
                </a:solidFill>
              </a:rPr>
              <a:t>constructor</a:t>
            </a:r>
            <a:r>
              <a:rPr lang="es-AR" sz="2400" dirty="0" smtClean="0">
                <a:solidFill>
                  <a:schemeClr val="tx1"/>
                </a:solidFill>
              </a:rPr>
              <a:t> tiene el mismo nombre que la clase, y para invocarlo se utiliza una palabra clave </a:t>
            </a:r>
            <a:r>
              <a:rPr lang="es-AR" sz="2400" b="1" dirty="0" smtClean="0">
                <a:solidFill>
                  <a:srgbClr val="FF0000"/>
                </a:solidFill>
              </a:rPr>
              <a:t>new</a:t>
            </a:r>
            <a:r>
              <a:rPr lang="es-AR" sz="2400" b="1" dirty="0" smtClean="0">
                <a:solidFill>
                  <a:schemeClr val="tx1"/>
                </a:solidFill>
              </a:rPr>
              <a:t> </a:t>
            </a:r>
            <a:r>
              <a:rPr lang="es-AR" sz="2400" dirty="0" smtClean="0">
                <a:solidFill>
                  <a:schemeClr val="tx1"/>
                </a:solidFill>
              </a:rPr>
              <a:t>del lenguaje de programación.</a:t>
            </a:r>
          </a:p>
          <a:p>
            <a:pPr algn="l">
              <a:buFont typeface="Wingdings" pitchFamily="2" charset="2"/>
              <a:buChar char="ü"/>
            </a:pPr>
            <a:endParaRPr lang="es-AR" sz="2400" b="1" dirty="0" smtClean="0">
              <a:solidFill>
                <a:schemeClr val="tx1"/>
              </a:solidFill>
            </a:endParaRPr>
          </a:p>
          <a:p>
            <a:pPr algn="l"/>
            <a:r>
              <a:rPr lang="es-A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FORMA GENERICA:</a:t>
            </a:r>
          </a:p>
          <a:p>
            <a:pPr algn="l"/>
            <a:r>
              <a:rPr lang="es-A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</a:t>
            </a:r>
            <a:r>
              <a:rPr lang="es-AR" sz="2400" dirty="0" err="1" smtClean="0">
                <a:solidFill>
                  <a:schemeClr val="tx1"/>
                </a:solidFill>
              </a:rPr>
              <a:t>NombreDeClase</a:t>
            </a:r>
            <a:r>
              <a:rPr lang="es-AR" sz="2400" dirty="0" smtClean="0">
                <a:solidFill>
                  <a:schemeClr val="tx1"/>
                </a:solidFill>
              </a:rPr>
              <a:t> </a:t>
            </a:r>
            <a:r>
              <a:rPr lang="es-AR" sz="2400" dirty="0" err="1" smtClean="0">
                <a:solidFill>
                  <a:schemeClr val="tx1"/>
                </a:solidFill>
              </a:rPr>
              <a:t>nombreDeObjeto</a:t>
            </a:r>
            <a:r>
              <a:rPr lang="es-AR" sz="2400" dirty="0" smtClean="0">
                <a:solidFill>
                  <a:schemeClr val="tx1"/>
                </a:solidFill>
              </a:rPr>
              <a:t> = </a:t>
            </a:r>
            <a:r>
              <a:rPr lang="es-AR" sz="2400" b="1" dirty="0" smtClean="0">
                <a:solidFill>
                  <a:srgbClr val="FF0000"/>
                </a:solidFill>
              </a:rPr>
              <a:t>new</a:t>
            </a:r>
            <a:r>
              <a:rPr lang="es-AR" sz="2400" dirty="0" smtClean="0">
                <a:solidFill>
                  <a:schemeClr val="tx1"/>
                </a:solidFill>
              </a:rPr>
              <a:t> </a:t>
            </a:r>
            <a:r>
              <a:rPr lang="es-AR" sz="2400" b="1" dirty="0" smtClean="0">
                <a:solidFill>
                  <a:srgbClr val="00B050"/>
                </a:solidFill>
              </a:rPr>
              <a:t>Constructor()</a:t>
            </a:r>
            <a:r>
              <a:rPr lang="es-AR" sz="2400" dirty="0" smtClean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es-A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EJEMPLO:</a:t>
            </a:r>
          </a:p>
          <a:p>
            <a:pPr algn="l"/>
            <a:r>
              <a:rPr lang="es-A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</a:t>
            </a:r>
            <a:r>
              <a:rPr lang="es-AR" sz="2400" dirty="0" smtClean="0">
                <a:solidFill>
                  <a:schemeClr val="tx1"/>
                </a:solidFill>
              </a:rPr>
              <a:t>Auto a = </a:t>
            </a:r>
            <a:r>
              <a:rPr lang="es-AR" sz="2400" b="1" dirty="0" smtClean="0">
                <a:solidFill>
                  <a:srgbClr val="FF0000"/>
                </a:solidFill>
              </a:rPr>
              <a:t>new</a:t>
            </a:r>
            <a:r>
              <a:rPr lang="es-AR" sz="2400" dirty="0" smtClean="0">
                <a:solidFill>
                  <a:schemeClr val="tx1"/>
                </a:solidFill>
              </a:rPr>
              <a:t> </a:t>
            </a:r>
            <a:r>
              <a:rPr lang="es-AR" sz="2400" b="1" dirty="0" smtClean="0">
                <a:solidFill>
                  <a:srgbClr val="00B050"/>
                </a:solidFill>
              </a:rPr>
              <a:t>Auto()</a:t>
            </a:r>
            <a:r>
              <a:rPr lang="es-AR" sz="2400" dirty="0" smtClean="0">
                <a:solidFill>
                  <a:schemeClr val="tx1"/>
                </a:solidFill>
              </a:rPr>
              <a:t>;</a:t>
            </a:r>
            <a:endParaRPr lang="es-AR" sz="2400" i="1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79512" y="188640"/>
            <a:ext cx="878497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Constructores para construir Objetos</a:t>
            </a:r>
          </a:p>
        </p:txBody>
      </p:sp>
    </p:spTree>
    <p:extLst>
      <p:ext uri="{BB962C8B-B14F-4D97-AF65-F5344CB8AC3E}">
        <p14:creationId xmlns:p14="http://schemas.microsoft.com/office/powerpoint/2010/main" xmlns="" val="193624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9512" y="1180783"/>
            <a:ext cx="8964488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r>
              <a:rPr lang="es-AR" sz="20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Asumiendo que la </a:t>
            </a:r>
            <a:r>
              <a:rPr lang="es-AR" sz="2000" b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clase cliente </a:t>
            </a:r>
            <a:r>
              <a:rPr lang="es-AR" sz="20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cuenta con </a:t>
            </a:r>
            <a:r>
              <a:rPr lang="es-AR" sz="2000" b="1" dirty="0" smtClean="0">
                <a:solidFill>
                  <a:srgbClr val="FF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dos constructores </a:t>
            </a:r>
            <a:r>
              <a:rPr lang="es-AR" sz="20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(un constructor vacío y un constructor que recibe como parámetros: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1549400" algn="l"/>
              </a:tabLst>
            </a:pPr>
            <a:r>
              <a:rPr lang="es-AR" sz="20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un </a:t>
            </a:r>
            <a:r>
              <a:rPr lang="es-AR" sz="2000" b="1" i="1" dirty="0" smtClean="0">
                <a:solidFill>
                  <a:srgbClr val="7030A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identificador</a:t>
            </a:r>
            <a:r>
              <a:rPr lang="es-AR" sz="20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1549400" algn="l"/>
              </a:tabLst>
            </a:pPr>
            <a:r>
              <a:rPr lang="es-AR" sz="20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la </a:t>
            </a:r>
            <a:r>
              <a:rPr lang="es-AR" sz="2000" b="1" i="1" dirty="0" smtClean="0">
                <a:solidFill>
                  <a:srgbClr val="7030A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razón</a:t>
            </a:r>
            <a:r>
              <a:rPr lang="es-AR" sz="20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s-AR" sz="2000" b="1" i="1" dirty="0" smtClean="0">
                <a:solidFill>
                  <a:srgbClr val="7030A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social</a:t>
            </a:r>
            <a:r>
              <a:rPr lang="es-AR" sz="20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1549400" algn="l"/>
              </a:tabLst>
            </a:pPr>
            <a:r>
              <a:rPr lang="es-AR" sz="20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y la </a:t>
            </a:r>
            <a:r>
              <a:rPr lang="es-AR" sz="2000" b="1" i="1" dirty="0" smtClean="0">
                <a:solidFill>
                  <a:srgbClr val="7030A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dirección</a:t>
            </a:r>
            <a:r>
              <a:rPr lang="es-AR" sz="20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)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r>
              <a:rPr lang="es-AR" sz="20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y un método </a:t>
            </a:r>
            <a:r>
              <a:rPr lang="es-AR" sz="2000" b="1" dirty="0" err="1" smtClean="0">
                <a:solidFill>
                  <a:srgbClr val="FF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informarDatos</a:t>
            </a:r>
            <a:r>
              <a:rPr lang="es-AR" sz="2000" b="1" dirty="0" smtClean="0">
                <a:solidFill>
                  <a:srgbClr val="FF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() </a:t>
            </a:r>
            <a:r>
              <a:rPr lang="es-AR" sz="20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el cual informa el valor de sus atributos.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endParaRPr lang="es-AR" sz="2000" dirty="0" smtClean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r>
              <a:rPr lang="es-AR" sz="20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Suponiendo que se ejecuta el siguiente código, </a:t>
            </a:r>
            <a:r>
              <a:rPr lang="es-AR" sz="2000" dirty="0" smtClean="0">
                <a:solidFill>
                  <a:srgbClr val="CC0099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cual es la salida en pantalla?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79512" y="188640"/>
            <a:ext cx="82809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es-E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Ejercicio #6 </a:t>
            </a:r>
            <a:r>
              <a:rPr lang="es-ES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– </a:t>
            </a:r>
            <a:r>
              <a:rPr lang="es-E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Codificación</a:t>
            </a:r>
            <a:endParaRPr lang="es-ES" sz="4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395536" y="3933056"/>
          <a:ext cx="8496944" cy="2560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96744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c1 = </a:t>
                      </a:r>
                      <a:r>
                        <a:rPr lang="es-AR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Cliente();</a:t>
                      </a:r>
                    </a:p>
                    <a:p>
                      <a:r>
                        <a:rPr lang="es-A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c1.informarDatos();</a:t>
                      </a:r>
                      <a:endParaRPr lang="es-A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CASO #1</a:t>
                      </a:r>
                      <a:endParaRPr lang="es-AR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c2 = </a:t>
                      </a:r>
                      <a:r>
                        <a:rPr lang="es-AR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Cliente</a:t>
                      </a:r>
                      <a:r>
                        <a:rPr lang="es-AR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(3020,</a:t>
                      </a:r>
                      <a:r>
                        <a:rPr lang="es-AR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“El Trébol SRL”, “</a:t>
                      </a:r>
                      <a:r>
                        <a:rPr lang="es-AR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</a:t>
                      </a:r>
                      <a:r>
                        <a:rPr lang="es-A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Maipu</a:t>
                      </a:r>
                      <a:r>
                        <a:rPr lang="es-A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2587”);</a:t>
                      </a:r>
                    </a:p>
                    <a:p>
                      <a:r>
                        <a:rPr lang="es-A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c2.informarDatos();</a:t>
                      </a:r>
                      <a:endParaRPr lang="es-A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CASO #2</a:t>
                      </a:r>
                      <a:endParaRPr lang="es-AR" sz="18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s-A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c3 = </a:t>
                      </a:r>
                      <a:r>
                        <a:rPr lang="es-AR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Cliente</a:t>
                      </a:r>
                      <a:r>
                        <a:rPr lang="es-AR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(3084, “Ford SA”,</a:t>
                      </a:r>
                      <a:r>
                        <a:rPr lang="es-AR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s-A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“Lavalle 1256 piso 10 oficina 30”)</a:t>
                      </a:r>
                    </a:p>
                    <a:p>
                      <a:r>
                        <a:rPr lang="es-A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c3.informarDatos();</a:t>
                      </a:r>
                      <a:endParaRPr lang="es-A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CASO #3</a:t>
                      </a:r>
                      <a:endParaRPr lang="es-AR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c4 </a:t>
                      </a:r>
                      <a:r>
                        <a:rPr lang="es-A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s-AR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Cliente</a:t>
                      </a:r>
                      <a:r>
                        <a:rPr lang="es-AR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(3084, “Ford SA”,</a:t>
                      </a:r>
                      <a:r>
                        <a:rPr lang="es-AR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s-A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“”)</a:t>
                      </a:r>
                      <a:endParaRPr lang="es-AR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A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c4.informarDatos</a:t>
                      </a:r>
                      <a:r>
                        <a:rPr lang="es-A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s-A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CASO </a:t>
                      </a:r>
                      <a:r>
                        <a:rPr lang="es-AR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#4</a:t>
                      </a:r>
                      <a:endParaRPr lang="es-AR" sz="18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s-A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0024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9512" y="665859"/>
            <a:ext cx="8964488" cy="6075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Wingdings" pitchFamily="2" charset="2"/>
              <a:buChar char="ü"/>
            </a:pPr>
            <a:r>
              <a:rPr lang="es-AR" sz="2400" dirty="0" smtClean="0">
                <a:solidFill>
                  <a:schemeClr val="tx1"/>
                </a:solidFill>
              </a:rPr>
              <a:t>Como se llamará cuando una clase tiene más de un constructor?</a:t>
            </a:r>
          </a:p>
          <a:p>
            <a:r>
              <a:rPr lang="es-AR" sz="2400" b="1" i="1" dirty="0" smtClean="0">
                <a:solidFill>
                  <a:srgbClr val="00B050"/>
                </a:solidFill>
              </a:rPr>
              <a:t>Sobrecarga de constructores</a:t>
            </a:r>
          </a:p>
          <a:p>
            <a:pPr algn="l">
              <a:buFont typeface="Wingdings" pitchFamily="2" charset="2"/>
              <a:buChar char="ü"/>
            </a:pPr>
            <a:r>
              <a:rPr lang="es-AR" sz="2400" dirty="0" smtClean="0">
                <a:solidFill>
                  <a:schemeClr val="tx1"/>
                </a:solidFill>
              </a:rPr>
              <a:t>Una clase debe </a:t>
            </a:r>
            <a:r>
              <a:rPr lang="es-AR" sz="2400" b="1" dirty="0" smtClean="0">
                <a:solidFill>
                  <a:srgbClr val="FF0000"/>
                </a:solidFill>
              </a:rPr>
              <a:t>tener al menos un constructor</a:t>
            </a:r>
            <a:r>
              <a:rPr lang="es-AR" sz="2400" dirty="0" smtClean="0">
                <a:solidFill>
                  <a:schemeClr val="tx1"/>
                </a:solidFill>
              </a:rPr>
              <a:t>. Si no el lenguaje de programación agrega un constructor vacío.</a:t>
            </a:r>
          </a:p>
          <a:p>
            <a:pPr algn="l">
              <a:buFont typeface="Wingdings" pitchFamily="2" charset="2"/>
              <a:buChar char="ü"/>
            </a:pPr>
            <a:r>
              <a:rPr lang="es-AR" sz="2400" dirty="0" smtClean="0">
                <a:solidFill>
                  <a:schemeClr val="tx1"/>
                </a:solidFill>
              </a:rPr>
              <a:t>Una clase puede tener todos los constructores que sean necesarios.</a:t>
            </a:r>
            <a:endParaRPr lang="es-AR" sz="2400" b="1" dirty="0" smtClean="0">
              <a:solidFill>
                <a:srgbClr val="CC0099"/>
              </a:solidFill>
            </a:endParaRPr>
          </a:p>
          <a:p>
            <a:pPr algn="l">
              <a:buFont typeface="Wingdings" pitchFamily="2" charset="2"/>
              <a:buChar char="ü"/>
            </a:pPr>
            <a:r>
              <a:rPr lang="es-AR" sz="2400" b="1" dirty="0" smtClean="0">
                <a:solidFill>
                  <a:srgbClr val="CC0099"/>
                </a:solidFill>
              </a:rPr>
              <a:t>Que ocurre si hay dos constructores con la misma firma? </a:t>
            </a:r>
            <a:r>
              <a:rPr lang="es-AR" sz="2400" dirty="0" smtClean="0">
                <a:solidFill>
                  <a:schemeClr val="tx1"/>
                </a:solidFill>
              </a:rPr>
              <a:t/>
            </a:r>
            <a:br>
              <a:rPr lang="es-AR" sz="2400" dirty="0" smtClean="0">
                <a:solidFill>
                  <a:schemeClr val="tx1"/>
                </a:solidFill>
              </a:rPr>
            </a:br>
            <a:endParaRPr lang="es-AR" sz="2400" dirty="0" smtClean="0">
              <a:solidFill>
                <a:schemeClr val="tx1"/>
              </a:solidFill>
            </a:endParaRPr>
          </a:p>
          <a:p>
            <a:pPr algn="l"/>
            <a:r>
              <a:rPr lang="es-AR" sz="2400" b="1" i="1" u="sng" dirty="0" smtClean="0">
                <a:solidFill>
                  <a:schemeClr val="tx1"/>
                </a:solidFill>
              </a:rPr>
              <a:t>Por ejemplo:</a:t>
            </a: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Alumno(</a:t>
            </a:r>
            <a:r>
              <a:rPr lang="es-AR" sz="2400" b="1" dirty="0" smtClean="0">
                <a:solidFill>
                  <a:schemeClr val="tx1"/>
                </a:solidFill>
              </a:rPr>
              <a:t>String </a:t>
            </a:r>
            <a:r>
              <a:rPr lang="es-AR" sz="2400" dirty="0" smtClean="0">
                <a:solidFill>
                  <a:schemeClr val="tx1"/>
                </a:solidFill>
              </a:rPr>
              <a:t>n){</a:t>
            </a: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	nombre = n;</a:t>
            </a: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Alumno(</a:t>
            </a:r>
            <a:r>
              <a:rPr lang="es-AR" sz="2400" b="1" dirty="0" smtClean="0">
                <a:solidFill>
                  <a:schemeClr val="tx1"/>
                </a:solidFill>
              </a:rPr>
              <a:t>String </a:t>
            </a:r>
            <a:r>
              <a:rPr lang="es-AR" sz="2400" dirty="0" smtClean="0">
                <a:solidFill>
                  <a:schemeClr val="tx1"/>
                </a:solidFill>
              </a:rPr>
              <a:t>a){</a:t>
            </a: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	apellido = a;</a:t>
            </a: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79512" y="0"/>
            <a:ext cx="878497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Constructores – Conceptos avanzados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3707904" y="4005064"/>
          <a:ext cx="4943872" cy="165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3872"/>
              </a:tblGrid>
              <a:tr h="1656184">
                <a:tc>
                  <a:txBody>
                    <a:bodyPr/>
                    <a:lstStyle/>
                    <a:p>
                      <a:r>
                        <a:rPr lang="es-AR" sz="2400" b="1" i="1" kern="1200" baseline="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NO FUNCIONA!</a:t>
                      </a:r>
                    </a:p>
                    <a:p>
                      <a:r>
                        <a:rPr lang="es-AR" sz="2400" b="1" i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 igual que los métodos, si tienen misma cantidad de parámetros, deben tener diferente tipo de dato</a:t>
                      </a:r>
                      <a:endParaRPr lang="es-AR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3624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9512" y="926226"/>
            <a:ext cx="8964488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1" i="1" dirty="0" smtClean="0">
                <a:solidFill>
                  <a:schemeClr val="tx1"/>
                </a:solidFill>
              </a:rPr>
              <a:t>¿Quien instancia el primer objeto? </a:t>
            </a: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La </a:t>
            </a:r>
            <a:r>
              <a:rPr lang="es-AR" sz="2400" b="1" dirty="0" smtClean="0">
                <a:solidFill>
                  <a:srgbClr val="00B050"/>
                </a:solidFill>
              </a:rPr>
              <a:t>clase Programa </a:t>
            </a:r>
            <a:r>
              <a:rPr lang="es-AR" sz="2400" dirty="0" smtClean="0">
                <a:solidFill>
                  <a:schemeClr val="tx1"/>
                </a:solidFill>
              </a:rPr>
              <a:t>a través de un método llamado </a:t>
            </a:r>
            <a:r>
              <a:rPr lang="es-AR" sz="2400" b="1" dirty="0" err="1" smtClean="0">
                <a:solidFill>
                  <a:schemeClr val="tx1"/>
                </a:solidFill>
              </a:rPr>
              <a:t>main</a:t>
            </a:r>
            <a:r>
              <a:rPr lang="es-AR" sz="2400" dirty="0" smtClean="0">
                <a:solidFill>
                  <a:schemeClr val="tx1"/>
                </a:solidFill>
              </a:rPr>
              <a:t>(), que se invoca automáticamente al ejecutar nuestra aplicación.</a:t>
            </a: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Toda aplicación tiene un </a:t>
            </a:r>
            <a:r>
              <a:rPr lang="es-AR" sz="2400" b="1" i="1" dirty="0" smtClean="0">
                <a:solidFill>
                  <a:schemeClr val="tx1"/>
                </a:solidFill>
              </a:rPr>
              <a:t>objeto de inicio </a:t>
            </a:r>
            <a:r>
              <a:rPr lang="es-AR" sz="2400" dirty="0" smtClean="0">
                <a:solidFill>
                  <a:schemeClr val="tx1"/>
                </a:solidFill>
              </a:rPr>
              <a:t>de su ejecución.</a:t>
            </a:r>
          </a:p>
          <a:p>
            <a:pPr algn="l"/>
            <a:endParaRPr lang="es-AR" sz="2400" b="1" dirty="0" smtClean="0">
              <a:solidFill>
                <a:schemeClr val="tx1"/>
              </a:solidFill>
            </a:endParaRPr>
          </a:p>
          <a:p>
            <a:pPr algn="l"/>
            <a:r>
              <a:rPr lang="es-AR" sz="2400" dirty="0" err="1" smtClean="0">
                <a:solidFill>
                  <a:schemeClr val="tx1"/>
                </a:solidFill>
              </a:rPr>
              <a:t>class</a:t>
            </a:r>
            <a:r>
              <a:rPr lang="es-AR" sz="2400" dirty="0" smtClean="0">
                <a:solidFill>
                  <a:schemeClr val="tx1"/>
                </a:solidFill>
              </a:rPr>
              <a:t> </a:t>
            </a:r>
            <a:r>
              <a:rPr lang="es-AR" sz="2400" b="1" i="1" dirty="0" smtClean="0">
                <a:solidFill>
                  <a:schemeClr val="tx1"/>
                </a:solidFill>
              </a:rPr>
              <a:t>Programa</a:t>
            </a:r>
            <a:r>
              <a:rPr lang="es-AR" sz="2400" dirty="0" smtClean="0">
                <a:solidFill>
                  <a:schemeClr val="tx1"/>
                </a:solidFill>
              </a:rPr>
              <a:t> {</a:t>
            </a: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	</a:t>
            </a:r>
            <a:r>
              <a:rPr lang="es-AR" sz="2400" dirty="0" err="1" smtClean="0">
                <a:solidFill>
                  <a:schemeClr val="tx1"/>
                </a:solidFill>
              </a:rPr>
              <a:t>public</a:t>
            </a:r>
            <a:r>
              <a:rPr lang="es-AR" sz="2400" dirty="0" smtClean="0">
                <a:solidFill>
                  <a:schemeClr val="tx1"/>
                </a:solidFill>
              </a:rPr>
              <a:t> </a:t>
            </a:r>
            <a:r>
              <a:rPr lang="es-AR" sz="2400" dirty="0" err="1" smtClean="0">
                <a:solidFill>
                  <a:schemeClr val="tx1"/>
                </a:solidFill>
              </a:rPr>
              <a:t>static</a:t>
            </a:r>
            <a:r>
              <a:rPr lang="es-AR" sz="2400" dirty="0" smtClean="0">
                <a:solidFill>
                  <a:schemeClr val="tx1"/>
                </a:solidFill>
              </a:rPr>
              <a:t> </a:t>
            </a:r>
            <a:r>
              <a:rPr lang="es-AR" sz="2400" dirty="0" err="1" smtClean="0">
                <a:solidFill>
                  <a:schemeClr val="tx1"/>
                </a:solidFill>
              </a:rPr>
              <a:t>void</a:t>
            </a:r>
            <a:r>
              <a:rPr lang="es-AR" sz="2400" dirty="0" smtClean="0">
                <a:solidFill>
                  <a:schemeClr val="tx1"/>
                </a:solidFill>
              </a:rPr>
              <a:t> </a:t>
            </a:r>
            <a:r>
              <a:rPr lang="es-AR" sz="2400" b="1" dirty="0" err="1" smtClean="0">
                <a:solidFill>
                  <a:srgbClr val="FF0000"/>
                </a:solidFill>
              </a:rPr>
              <a:t>main</a:t>
            </a:r>
            <a:r>
              <a:rPr lang="es-AR" sz="2400" b="1" dirty="0" smtClean="0">
                <a:solidFill>
                  <a:srgbClr val="FF0000"/>
                </a:solidFill>
              </a:rPr>
              <a:t> </a:t>
            </a:r>
            <a:r>
              <a:rPr lang="es-AR" sz="2400" dirty="0" smtClean="0">
                <a:solidFill>
                  <a:schemeClr val="tx1"/>
                </a:solidFill>
              </a:rPr>
              <a:t>(String[] </a:t>
            </a:r>
            <a:r>
              <a:rPr lang="es-AR" sz="2400" dirty="0" err="1" smtClean="0">
                <a:solidFill>
                  <a:schemeClr val="tx1"/>
                </a:solidFill>
              </a:rPr>
              <a:t>args</a:t>
            </a:r>
            <a:r>
              <a:rPr lang="es-AR" sz="2400" dirty="0" smtClean="0">
                <a:solidFill>
                  <a:schemeClr val="tx1"/>
                </a:solidFill>
              </a:rPr>
              <a:t>) {</a:t>
            </a: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	</a:t>
            </a:r>
            <a:r>
              <a:rPr lang="es-AR" sz="2400" dirty="0" smtClean="0">
                <a:solidFill>
                  <a:srgbClr val="00B050"/>
                </a:solidFill>
              </a:rPr>
              <a:t>// código aquí</a:t>
            </a:r>
          </a:p>
          <a:p>
            <a:pPr algn="l"/>
            <a:r>
              <a:rPr lang="es-AR" sz="2400" dirty="0" smtClean="0">
                <a:solidFill>
                  <a:srgbClr val="00B050"/>
                </a:solidFill>
              </a:rPr>
              <a:t>	// todo el código ubicado aquí se ejecuta automáticamente </a:t>
            </a:r>
          </a:p>
          <a:p>
            <a:pPr algn="l"/>
            <a:r>
              <a:rPr lang="es-AR" sz="2400" dirty="0" smtClean="0">
                <a:solidFill>
                  <a:srgbClr val="00B050"/>
                </a:solidFill>
              </a:rPr>
              <a:t>	// al ejecutar nuestra aplicación</a:t>
            </a: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	}</a:t>
            </a: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79512" y="188640"/>
            <a:ext cx="878497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La clase “Programa”</a:t>
            </a:r>
          </a:p>
        </p:txBody>
      </p:sp>
    </p:spTree>
    <p:extLst>
      <p:ext uri="{BB962C8B-B14F-4D97-AF65-F5344CB8AC3E}">
        <p14:creationId xmlns:p14="http://schemas.microsoft.com/office/powerpoint/2010/main" xmlns="" val="193624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79512" y="188640"/>
            <a:ext cx="878497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Interacción entre “Programa” y alumnos</a:t>
            </a:r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052736"/>
            <a:ext cx="8568952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3624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9512" y="1332491"/>
            <a:ext cx="8964488" cy="4450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De la misma forma que toda clase tiene un constructor, también tiene un método </a:t>
            </a:r>
            <a:r>
              <a:rPr lang="es-AR" sz="2400" b="1" i="1" dirty="0" smtClean="0">
                <a:solidFill>
                  <a:schemeClr val="tx1"/>
                </a:solidFill>
              </a:rPr>
              <a:t>destructor el cual es invocado cuando se destruye la instancia. La tarea de un destructor es “limpiar” antes que la instancia sea destruida.</a:t>
            </a:r>
          </a:p>
          <a:p>
            <a:pPr algn="l"/>
            <a:endParaRPr lang="es-AR" sz="2400" dirty="0" smtClean="0">
              <a:solidFill>
                <a:schemeClr val="tx1"/>
              </a:solidFill>
            </a:endParaRP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En la llamada al destructor no se pueden pasar parámetros, así que hay solo un destructor por clase. </a:t>
            </a:r>
          </a:p>
          <a:p>
            <a:pPr algn="l"/>
            <a:endParaRPr lang="es-AR" sz="2400" dirty="0" smtClean="0">
              <a:solidFill>
                <a:schemeClr val="tx1"/>
              </a:solidFill>
            </a:endParaRP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En Java o en .NET el destructor no es invocado ya que poseen un mecanismo automático de destrucción de instancias llamado </a:t>
            </a:r>
            <a:r>
              <a:rPr lang="es-AR" sz="2400" b="1" i="1" dirty="0" err="1" smtClean="0">
                <a:solidFill>
                  <a:srgbClr val="00B050"/>
                </a:solidFill>
              </a:rPr>
              <a:t>garbage</a:t>
            </a:r>
            <a:r>
              <a:rPr lang="es-AR" sz="2400" i="1" dirty="0" smtClean="0">
                <a:solidFill>
                  <a:schemeClr val="tx1"/>
                </a:solidFill>
              </a:rPr>
              <a:t> </a:t>
            </a:r>
            <a:r>
              <a:rPr lang="es-AR" sz="2400" b="1" i="1" dirty="0" err="1" smtClean="0">
                <a:solidFill>
                  <a:srgbClr val="00B050"/>
                </a:solidFill>
              </a:rPr>
              <a:t>collector</a:t>
            </a:r>
            <a:r>
              <a:rPr lang="es-AR" sz="2400" i="1" dirty="0" smtClean="0">
                <a:solidFill>
                  <a:schemeClr val="tx1"/>
                </a:solidFill>
              </a:rPr>
              <a:t> </a:t>
            </a:r>
            <a:r>
              <a:rPr lang="es-AR" sz="2400" dirty="0" smtClean="0">
                <a:solidFill>
                  <a:schemeClr val="tx1"/>
                </a:solidFill>
              </a:rPr>
              <a:t>que detecta instancias no utilizadas y las elimina.</a:t>
            </a:r>
            <a:r>
              <a:rPr lang="es-AR" sz="2400" i="1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79512" y="188640"/>
            <a:ext cx="878497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Constructores vs. Destructores</a:t>
            </a:r>
          </a:p>
        </p:txBody>
      </p:sp>
    </p:spTree>
    <p:extLst>
      <p:ext uri="{BB962C8B-B14F-4D97-AF65-F5344CB8AC3E}">
        <p14:creationId xmlns:p14="http://schemas.microsoft.com/office/powerpoint/2010/main" xmlns="" val="193624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9512" y="2261976"/>
            <a:ext cx="8964488" cy="259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AR" sz="2800" dirty="0" smtClean="0">
                <a:solidFill>
                  <a:schemeClr val="tx1"/>
                </a:solidFill>
              </a:rPr>
              <a:t>Repasar los conceptos aprendidos en este capítulo con el:</a:t>
            </a:r>
          </a:p>
          <a:p>
            <a:pPr algn="l"/>
            <a:endParaRPr lang="es-AR" sz="2800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ü"/>
            </a:pPr>
            <a:r>
              <a:rPr lang="es-AR" sz="2800" dirty="0" smtClean="0">
                <a:hlinkClick r:id="rId3"/>
              </a:rPr>
              <a:t>Ejemplo Java</a:t>
            </a:r>
            <a:r>
              <a:rPr lang="es-AR" sz="2800" dirty="0" smtClean="0"/>
              <a:t> </a:t>
            </a:r>
            <a:r>
              <a:rPr lang="es-AR" sz="2800" b="1" dirty="0" smtClean="0">
                <a:solidFill>
                  <a:srgbClr val="00B050"/>
                </a:solidFill>
              </a:rPr>
              <a:t>Descargas clase 2 </a:t>
            </a:r>
            <a:r>
              <a:rPr lang="es-AR" sz="2800" dirty="0" smtClean="0">
                <a:solidFill>
                  <a:schemeClr val="tx1"/>
                </a:solidFill>
              </a:rPr>
              <a:t>del </a:t>
            </a:r>
            <a:r>
              <a:rPr lang="es-AR" sz="2800" dirty="0" err="1" smtClean="0">
                <a:solidFill>
                  <a:schemeClr val="tx1"/>
                </a:solidFill>
              </a:rPr>
              <a:t>Alumni</a:t>
            </a:r>
            <a:endParaRPr lang="es-AR" sz="2800" dirty="0" smtClean="0">
              <a:solidFill>
                <a:schemeClr val="tx1"/>
              </a:solidFill>
            </a:endParaRPr>
          </a:p>
          <a:p>
            <a:pPr algn="l"/>
            <a:endParaRPr lang="es-AR" sz="2800" dirty="0" smtClean="0">
              <a:solidFill>
                <a:schemeClr val="tx1"/>
              </a:solidFill>
            </a:endParaRPr>
          </a:p>
          <a:p>
            <a:pPr algn="l"/>
            <a:r>
              <a:rPr lang="es-AR" sz="2800" dirty="0" smtClean="0">
                <a:solidFill>
                  <a:schemeClr val="tx1"/>
                </a:solidFill>
              </a:rPr>
              <a:t>Recorrer el código el identificar todos los conceptos vistos.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79512" y="188640"/>
            <a:ext cx="878497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Ejercitación</a:t>
            </a:r>
          </a:p>
        </p:txBody>
      </p:sp>
    </p:spTree>
    <p:extLst>
      <p:ext uri="{BB962C8B-B14F-4D97-AF65-F5344CB8AC3E}">
        <p14:creationId xmlns:p14="http://schemas.microsoft.com/office/powerpoint/2010/main" xmlns="" val="193624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9512" y="1603334"/>
            <a:ext cx="8964488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1549400" algn="l"/>
              </a:tabLst>
            </a:pP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Se produce cuando una clase se relaciona con otra clase.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endParaRPr lang="es-ES" sz="2400" dirty="0" smtClean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1549400" algn="l"/>
              </a:tabLst>
            </a:pP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La relación es única.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endParaRPr lang="es-ES" sz="2400" dirty="0" smtClean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r>
              <a:rPr lang="es-ES" sz="2400" u="sng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Por ejemplo</a:t>
            </a: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: </a:t>
            </a:r>
            <a:r>
              <a:rPr lang="es-ES" sz="2400" b="1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Auto</a:t>
            </a: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tiene una relación simple con </a:t>
            </a:r>
            <a:r>
              <a:rPr lang="es-ES" sz="2400" b="1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Motor</a:t>
            </a: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, por que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un auto puede tener únicamente un motor.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endParaRPr lang="es-ES" sz="2400" dirty="0" smtClean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Se puede presentar como: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endParaRPr lang="es-ES" sz="2400" dirty="0" smtClean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r>
              <a:rPr lang="es-ES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“... un </a:t>
            </a:r>
            <a:r>
              <a:rPr lang="es-ES" b="1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Auto</a:t>
            </a:r>
            <a:r>
              <a:rPr lang="es-ES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s-ES" b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tiene un </a:t>
            </a:r>
            <a:r>
              <a:rPr lang="es-ES" b="1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Motor</a:t>
            </a:r>
            <a:r>
              <a:rPr lang="es-ES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...”</a:t>
            </a:r>
            <a:endParaRPr kumimoji="0" lang="es-AR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79512" y="188640"/>
            <a:ext cx="82809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Que son las Relaciones Simples</a:t>
            </a:r>
            <a:r>
              <a:rPr lang="es-AR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9512" y="221740"/>
            <a:ext cx="8964488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  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  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Formas de representar relaciones simples gráficamente:</a:t>
            </a:r>
          </a:p>
          <a:p>
            <a:pPr marL="342900" lvl="0" indent="-342900" algn="l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1549400" algn="l"/>
              </a:tabLst>
            </a:pPr>
            <a:r>
              <a:rPr lang="es-ES" sz="20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Caso #1: </a:t>
            </a:r>
            <a:r>
              <a:rPr lang="es-ES" sz="2000" b="1" i="1" dirty="0" smtClean="0">
                <a:solidFill>
                  <a:srgbClr val="CC0099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motor</a:t>
            </a:r>
            <a:r>
              <a:rPr lang="es-ES" sz="20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como un atributo de clase </a:t>
            </a:r>
            <a:r>
              <a:rPr lang="es-ES" sz="2000" b="1" i="1" dirty="0" smtClean="0">
                <a:solidFill>
                  <a:srgbClr val="CC0099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Auto</a:t>
            </a:r>
            <a:r>
              <a:rPr lang="es-ES" sz="20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</a:p>
          <a:p>
            <a:pPr marL="342900" lvl="0" indent="-342900" algn="l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1549400" algn="l"/>
              </a:tabLst>
            </a:pPr>
            <a:r>
              <a:rPr lang="es-ES" sz="20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Caso #2: Relación simple entre clase </a:t>
            </a:r>
            <a:r>
              <a:rPr lang="es-ES" sz="2000" b="1" i="1" dirty="0" smtClean="0">
                <a:solidFill>
                  <a:srgbClr val="CC0099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Auto</a:t>
            </a:r>
            <a:r>
              <a:rPr lang="es-ES" sz="20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y clase </a:t>
            </a:r>
            <a:r>
              <a:rPr lang="es-ES" sz="2000" b="1" i="1" dirty="0" smtClean="0">
                <a:solidFill>
                  <a:srgbClr val="CC0099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Motor</a:t>
            </a:r>
            <a:r>
              <a:rPr lang="es-ES" sz="20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: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r>
              <a:rPr lang="es-ES" sz="2000" b="1" i="1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Auto</a:t>
            </a:r>
            <a:r>
              <a:rPr lang="es-ES" sz="20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s-ES" sz="2000" b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tiene un </a:t>
            </a:r>
            <a:r>
              <a:rPr lang="es-ES" sz="2000" b="1" i="1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Motor</a:t>
            </a:r>
            <a:r>
              <a:rPr lang="es-ES" sz="20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79512" y="188640"/>
            <a:ext cx="82809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Que son las Relaciones Simples</a:t>
            </a:r>
            <a:r>
              <a:rPr lang="es-AR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1924" y="2780928"/>
            <a:ext cx="610552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9512" y="2034223"/>
            <a:ext cx="896448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r>
              <a:rPr lang="es-ES" sz="2400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 partir de las clases detectadas previamente, identifique </a:t>
            </a: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las </a:t>
            </a:r>
            <a:endParaRPr lang="es-ES" sz="2400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r>
              <a:rPr lang="es-ES" sz="2400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relaciones simples que existen entre las mismas</a:t>
            </a: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endParaRPr lang="es-ES" sz="2400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endParaRPr lang="es-ES" sz="2400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r>
              <a:rPr lang="es-ES" sz="2400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TIP: Para este ejercicio asumiremos </a:t>
            </a: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que:</a:t>
            </a:r>
          </a:p>
          <a:p>
            <a:pPr marL="342900" lvl="0" indent="-342900" algn="l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1549400" algn="l"/>
              </a:tabLst>
            </a:pPr>
            <a:r>
              <a:rPr lang="es-ES" sz="2400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</a:t>
            </a: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ada </a:t>
            </a:r>
            <a:r>
              <a:rPr lang="es-ES" sz="2400" b="1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cliente</a:t>
            </a:r>
            <a:r>
              <a:rPr lang="es-ES" sz="2400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puede </a:t>
            </a:r>
            <a:r>
              <a:rPr lang="es-ES" sz="2400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tener una única </a:t>
            </a:r>
            <a:r>
              <a:rPr lang="es-ES" sz="2400" b="1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cuenta</a:t>
            </a: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</a:p>
          <a:p>
            <a:pPr marL="342900" lvl="0" indent="-342900" algn="l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1549400" algn="l"/>
              </a:tabLst>
            </a:pPr>
            <a:r>
              <a:rPr kumimoji="0" lang="es-E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Cada </a:t>
            </a:r>
            <a:r>
              <a:rPr lang="es-ES" sz="2400" b="1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alumno</a:t>
            </a:r>
            <a:r>
              <a:rPr kumimoji="0" lang="es-E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puede tener</a:t>
            </a:r>
            <a:r>
              <a:rPr kumimoji="0" lang="es-ES" sz="2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un único </a:t>
            </a:r>
            <a:r>
              <a:rPr lang="es-ES" sz="2400" b="1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curso</a:t>
            </a:r>
            <a:r>
              <a:rPr kumimoji="0" lang="es-ES" sz="2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lvl="0" indent="-342900" algn="l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1549400" algn="l"/>
              </a:tabLst>
            </a:pPr>
            <a:r>
              <a:rPr lang="es-ES" sz="2400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Cada</a:t>
            </a: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docente</a:t>
            </a: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puede dictar una única </a:t>
            </a:r>
            <a:r>
              <a:rPr lang="es-ES" sz="2400" b="1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materia</a:t>
            </a: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kumimoji="0" lang="es-AR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79512" y="188640"/>
            <a:ext cx="82809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es-E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Ejercicio </a:t>
            </a:r>
            <a:r>
              <a:rPr lang="es-ES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#4 – Relaciones </a:t>
            </a:r>
            <a:r>
              <a:rPr lang="es-E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Simples</a:t>
            </a:r>
            <a:endParaRPr lang="es-ES" sz="4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041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9512" y="1849557"/>
            <a:ext cx="896448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r>
              <a:rPr lang="es-ES" sz="2400" b="1" i="1" dirty="0" err="1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ClientePyme</a:t>
            </a:r>
            <a:r>
              <a:rPr lang="es-ES" sz="2400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tiene una </a:t>
            </a:r>
            <a:r>
              <a:rPr lang="es-ES" sz="2400" b="1" i="1" dirty="0" err="1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CuentaCorriente</a:t>
            </a:r>
            <a:endParaRPr lang="es-ES" sz="2400" b="1" i="1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endParaRPr lang="es-ES" sz="2400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r>
              <a:rPr lang="es-ES" sz="2400" b="1" i="1" dirty="0" err="1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ClienteCorporacion</a:t>
            </a:r>
            <a:r>
              <a:rPr lang="es-ES" sz="2400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tiene una </a:t>
            </a:r>
            <a:r>
              <a:rPr lang="es-ES" sz="2400" b="1" i="1" dirty="0" err="1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CuentaCorriente</a:t>
            </a:r>
            <a:endParaRPr lang="es-ES" sz="2400" b="1" i="1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endParaRPr lang="es-ES" sz="2400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r>
              <a:rPr lang="es-ES" sz="2400" b="1" i="1" dirty="0" err="1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ClienteIndividuo</a:t>
            </a:r>
            <a:r>
              <a:rPr lang="es-ES" sz="2400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tiene una </a:t>
            </a:r>
            <a:r>
              <a:rPr lang="es-ES" sz="2400" b="1" i="1" dirty="0" err="1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CajaDeAhorro</a:t>
            </a:r>
            <a:endParaRPr lang="es-ES" sz="2400" b="1" i="1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endParaRPr lang="es-ES" sz="2400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r>
              <a:rPr lang="es-ES" sz="2400" b="1" i="1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Banco</a:t>
            </a:r>
            <a:r>
              <a:rPr lang="es-ES" sz="2400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tiene un </a:t>
            </a:r>
            <a:r>
              <a:rPr lang="es-ES" sz="2400" b="1" i="1" dirty="0" err="1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DirectorGeneral</a:t>
            </a:r>
            <a:endParaRPr lang="es-ES" sz="2400" b="1" i="1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endParaRPr lang="es-ES" sz="2400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r>
              <a:rPr lang="es-ES" sz="2400" b="1" i="1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Sucursal</a:t>
            </a:r>
            <a:r>
              <a:rPr lang="es-ES" sz="2400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tiene un </a:t>
            </a:r>
            <a:r>
              <a:rPr lang="es-ES" sz="2400" b="1" i="1" dirty="0" err="1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DirectorDeSucursal</a:t>
            </a:r>
            <a:endParaRPr lang="es-AR" sz="2400" b="1" i="1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79512" y="188640"/>
            <a:ext cx="82809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es-E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Ejercicio </a:t>
            </a:r>
            <a:r>
              <a:rPr lang="es-ES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#4 – </a:t>
            </a:r>
            <a:r>
              <a:rPr lang="es-E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Solución</a:t>
            </a:r>
            <a:endParaRPr lang="es-ES" sz="4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447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9512" y="965041"/>
            <a:ext cx="8964488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r>
              <a:rPr lang="es-AR" sz="1800" b="1" dirty="0" smtClean="0">
                <a:solidFill>
                  <a:srgbClr val="CC0099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//Ejemplo – Codificación en </a:t>
            </a:r>
            <a:r>
              <a:rPr lang="es-AR" sz="1800" b="1" dirty="0" smtClean="0">
                <a:solidFill>
                  <a:srgbClr val="CC0099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Java</a:t>
            </a:r>
            <a:endParaRPr lang="es-ES" sz="1800" dirty="0" smtClean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r>
              <a:rPr lang="es-ES" sz="1800" dirty="0" err="1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class</a:t>
            </a:r>
            <a:r>
              <a:rPr lang="es-ES" sz="18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s-ES" sz="1800" b="1" i="1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Cliente</a:t>
            </a:r>
            <a:r>
              <a:rPr lang="es-ES" sz="18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s-ES" sz="1800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{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endParaRPr lang="es-ES" sz="1800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r>
              <a:rPr lang="es-ES" sz="18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</a:t>
            </a:r>
            <a:r>
              <a:rPr lang="es-ES" sz="1800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// </a:t>
            </a:r>
            <a:r>
              <a:rPr lang="es-ES" sz="1800" dirty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Atributos aquí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endParaRPr lang="es-ES" sz="1800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r>
              <a:rPr lang="es-ES" sz="18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</a:t>
            </a:r>
            <a:r>
              <a:rPr lang="es-ES" sz="1800" dirty="0" err="1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String</a:t>
            </a:r>
            <a:r>
              <a:rPr lang="es-ES" sz="18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s-ES" sz="1800" dirty="0" err="1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razonSocial</a:t>
            </a:r>
            <a:r>
              <a:rPr lang="es-ES" sz="1800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;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endParaRPr lang="es-ES" sz="1800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r>
              <a:rPr lang="es-ES" sz="18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</a:t>
            </a:r>
            <a:r>
              <a:rPr lang="es-ES" sz="1800" dirty="0" err="1" smtClean="0">
                <a:solidFill>
                  <a:srgbClr val="FF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CuentaCorriente</a:t>
            </a:r>
            <a:r>
              <a:rPr lang="es-ES" sz="1800" dirty="0" smtClean="0">
                <a:solidFill>
                  <a:srgbClr val="FF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s-ES" sz="1800" b="1" dirty="0">
                <a:solidFill>
                  <a:srgbClr val="FF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cuenta</a:t>
            </a:r>
            <a:r>
              <a:rPr lang="es-ES" sz="1800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;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endParaRPr lang="es-ES" sz="1800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r>
              <a:rPr lang="es-ES" sz="18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}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endParaRPr lang="es-ES" sz="1800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r>
              <a:rPr lang="es-ES" sz="1800" dirty="0" err="1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class</a:t>
            </a:r>
            <a:r>
              <a:rPr lang="es-ES" sz="1800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s-ES" sz="1800" b="1" i="1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Banco</a:t>
            </a:r>
            <a:r>
              <a:rPr lang="es-ES" sz="1800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{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endParaRPr lang="es-ES" sz="1800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r>
              <a:rPr lang="es-ES" sz="18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</a:t>
            </a:r>
            <a:r>
              <a:rPr lang="es-ES" sz="1800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// </a:t>
            </a:r>
            <a:r>
              <a:rPr lang="es-ES" sz="1800" dirty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Atributos aquí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endParaRPr lang="es-ES" sz="1800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r>
              <a:rPr lang="es-ES" sz="18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</a:t>
            </a:r>
            <a:r>
              <a:rPr lang="es-ES" sz="1800" dirty="0" err="1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String</a:t>
            </a:r>
            <a:r>
              <a:rPr lang="es-ES" sz="18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s-ES" sz="1800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nombre;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endParaRPr lang="es-ES" sz="1800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r>
              <a:rPr lang="es-ES" sz="18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</a:t>
            </a:r>
            <a:r>
              <a:rPr lang="es-ES" sz="1800" dirty="0" err="1" smtClean="0">
                <a:solidFill>
                  <a:srgbClr val="FF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GerenteGeneral</a:t>
            </a:r>
            <a:r>
              <a:rPr lang="es-ES" sz="1800" dirty="0" smtClean="0">
                <a:solidFill>
                  <a:srgbClr val="FF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s-ES" sz="1800" b="1" dirty="0">
                <a:solidFill>
                  <a:srgbClr val="FF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gerente</a:t>
            </a:r>
            <a:r>
              <a:rPr lang="es-ES" sz="1800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;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endParaRPr lang="es-ES" sz="1800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r>
              <a:rPr lang="es-ES" sz="1800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}</a:t>
            </a:r>
            <a:endParaRPr lang="es-AR" sz="1800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79512" y="188640"/>
            <a:ext cx="82809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es-E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Ejercicio </a:t>
            </a:r>
            <a:r>
              <a:rPr lang="es-ES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#4 – </a:t>
            </a:r>
            <a:r>
              <a:rPr lang="es-E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Codificación</a:t>
            </a:r>
            <a:endParaRPr lang="es-ES" sz="4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024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9512" y="811733"/>
            <a:ext cx="8964488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1549400" algn="l"/>
              </a:tabLst>
            </a:pPr>
            <a:r>
              <a:rPr lang="es-ES" sz="2400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Se produce cuando una clase se relaciona con una o muchas </a:t>
            </a: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otras clases</a:t>
            </a:r>
            <a:r>
              <a:rPr lang="es-ES" sz="2400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. La relación es </a:t>
            </a: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múltiple.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endParaRPr lang="es-ES" sz="2400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Por </a:t>
            </a:r>
            <a:r>
              <a:rPr lang="es-ES" sz="2400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ejemplo: </a:t>
            </a:r>
            <a:r>
              <a:rPr lang="es-ES" sz="2400" b="1" i="1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Auto</a:t>
            </a:r>
            <a:r>
              <a:rPr lang="es-ES" sz="2400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s-ES" sz="2400" b="1" dirty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tiene una relación múltiple con </a:t>
            </a:r>
            <a:r>
              <a:rPr lang="es-ES" sz="2400" b="1" i="1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Rueda</a:t>
            </a:r>
            <a:r>
              <a:rPr lang="es-ES" sz="2400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, por </a:t>
            </a: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que: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endParaRPr lang="es-ES" sz="2400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1549400" algn="l"/>
              </a:tabLst>
            </a:pP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un </a:t>
            </a:r>
            <a:r>
              <a:rPr lang="es-ES" sz="2400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auto puede tener varias </a:t>
            </a: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ruedas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endParaRPr lang="es-ES" sz="2400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r>
              <a:rPr lang="es-ES" sz="2400" u="sng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Se </a:t>
            </a:r>
            <a:r>
              <a:rPr lang="es-ES" sz="2400" u="sng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puede presentar como</a:t>
            </a:r>
            <a:r>
              <a:rPr lang="es-ES" sz="2400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: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1549400" algn="l"/>
              </a:tabLst>
            </a:pP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“... </a:t>
            </a:r>
            <a:r>
              <a:rPr lang="es-ES" sz="2400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un </a:t>
            </a:r>
            <a:r>
              <a:rPr lang="es-ES" sz="2400" b="1" i="1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Auto</a:t>
            </a:r>
            <a:r>
              <a:rPr lang="es-ES" sz="2400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tiene de una a muchas </a:t>
            </a:r>
            <a:r>
              <a:rPr lang="es-ES" sz="2400" b="1" i="1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Rueda(s</a:t>
            </a:r>
            <a:r>
              <a:rPr lang="es-ES" sz="2400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) ...”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1549400" algn="l"/>
              </a:tabLst>
            </a:pP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“... </a:t>
            </a:r>
            <a:r>
              <a:rPr lang="es-ES" sz="2400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una </a:t>
            </a:r>
            <a:r>
              <a:rPr lang="es-ES" sz="2400" b="1" i="1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Universidad</a:t>
            </a:r>
            <a:r>
              <a:rPr lang="es-ES" sz="2400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tiene de uno a muchos </a:t>
            </a:r>
            <a:r>
              <a:rPr lang="es-ES" sz="2400" b="1" i="1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Alumno(s</a:t>
            </a:r>
            <a:r>
              <a:rPr lang="es-ES" sz="2400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) ...”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1549400" algn="l"/>
              </a:tabLst>
            </a:pP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Se </a:t>
            </a:r>
            <a:r>
              <a:rPr lang="es-ES" sz="2400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dice que una </a:t>
            </a:r>
            <a:r>
              <a:rPr lang="es-ES" sz="2400" b="1" i="1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Universidad</a:t>
            </a:r>
            <a:r>
              <a:rPr lang="es-ES" sz="2400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s-ES" sz="2400" b="1" dirty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tiene una </a:t>
            </a:r>
            <a:r>
              <a:rPr lang="es-ES" sz="2400" b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colección** </a:t>
            </a:r>
            <a:r>
              <a:rPr lang="es-ES" sz="2400" b="1" dirty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de </a:t>
            </a:r>
            <a:r>
              <a:rPr lang="es-ES" sz="2400" b="1" i="1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alumnos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1549400" algn="l"/>
              </a:tabLst>
            </a:pPr>
            <a:endParaRPr lang="es-ES" sz="2400" b="1" i="1" dirty="0" smtClean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r>
              <a:rPr lang="es-ES" sz="2400" b="1" u="sng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Nota**</a:t>
            </a: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: En los lenguajes de programación, </a:t>
            </a:r>
            <a:r>
              <a:rPr lang="es-ES" sz="2400" b="1" dirty="0" smtClean="0">
                <a:solidFill>
                  <a:srgbClr val="CC0099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colección</a:t>
            </a: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o </a:t>
            </a:r>
            <a:r>
              <a:rPr lang="es-ES" sz="2400" b="1" dirty="0" smtClean="0">
                <a:solidFill>
                  <a:srgbClr val="CC0099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lista</a:t>
            </a: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o </a:t>
            </a:r>
            <a:r>
              <a:rPr lang="es-ES" sz="2400" b="1" dirty="0" smtClean="0">
                <a:solidFill>
                  <a:srgbClr val="CC0099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diccionario</a:t>
            </a: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  <a:endParaRPr lang="es-AR" sz="2400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79512" y="188640"/>
            <a:ext cx="82809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Que son las Relaciones Múltiples</a:t>
            </a:r>
            <a:r>
              <a:rPr lang="es-AR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193624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9512" y="221740"/>
            <a:ext cx="8964488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  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  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Formas de representar relaciones múltiples gráficamente:</a:t>
            </a:r>
          </a:p>
          <a:p>
            <a:pPr marL="342900" lvl="0" indent="-342900" algn="l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1549400" algn="l"/>
              </a:tabLst>
            </a:pPr>
            <a:r>
              <a:rPr lang="es-ES" sz="20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Caso #1: </a:t>
            </a:r>
            <a:r>
              <a:rPr lang="es-ES" sz="2000" b="1" i="1" dirty="0" smtClean="0">
                <a:solidFill>
                  <a:srgbClr val="CC0099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Universidad</a:t>
            </a:r>
            <a:r>
              <a:rPr lang="es-ES" sz="2000" b="1" i="1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s-ES" sz="2000" b="1" i="1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s-ES" sz="20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tiene </a:t>
            </a:r>
            <a:r>
              <a:rPr lang="es-ES" sz="20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un atributo colección de la clase </a:t>
            </a:r>
            <a:r>
              <a:rPr lang="es-ES" sz="2000" b="1" i="1" dirty="0" smtClean="0">
                <a:solidFill>
                  <a:srgbClr val="CC0099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Alumno</a:t>
            </a:r>
            <a:r>
              <a:rPr lang="es-ES" sz="20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</a:p>
          <a:p>
            <a:pPr marL="342900" lvl="0" indent="-342900" algn="l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1549400" algn="l"/>
              </a:tabLst>
            </a:pPr>
            <a:r>
              <a:rPr lang="es-ES" sz="20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Caso #2: Relación múltiple entre clase </a:t>
            </a:r>
            <a:r>
              <a:rPr lang="es-ES" sz="2000" b="1" i="1" dirty="0" smtClean="0">
                <a:solidFill>
                  <a:srgbClr val="CC0099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Universidad</a:t>
            </a:r>
            <a:r>
              <a:rPr lang="es-ES" sz="2000" b="1" i="1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s-ES" sz="20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y clase </a:t>
            </a:r>
            <a:r>
              <a:rPr lang="es-ES" sz="2000" b="1" i="1" dirty="0" smtClean="0">
                <a:solidFill>
                  <a:srgbClr val="CC0099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Alumno</a:t>
            </a:r>
            <a:r>
              <a:rPr lang="es-ES" sz="20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: 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r>
              <a:rPr lang="es-ES" sz="2000" b="1" i="1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Universidad</a:t>
            </a:r>
            <a:r>
              <a:rPr lang="es-ES" sz="20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s-ES" sz="2000" b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tiene muchos </a:t>
            </a:r>
            <a:r>
              <a:rPr lang="es-ES" sz="2000" b="1" i="1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Alumnos</a:t>
            </a:r>
            <a:r>
              <a:rPr lang="es-ES" sz="20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79512" y="188640"/>
            <a:ext cx="82809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Que son las Relaciones Múltiples</a:t>
            </a:r>
            <a:r>
              <a:rPr lang="es-AR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?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780928"/>
            <a:ext cx="726757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</TotalTime>
  <Words>1544</Words>
  <Application>Microsoft Office PowerPoint</Application>
  <PresentationFormat>Presentación en pantalla (4:3)</PresentationFormat>
  <Paragraphs>343</Paragraphs>
  <Slides>26</Slides>
  <Notes>26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Paradigma de Objetos</dc:title>
  <dc:creator>mmyszne</dc:creator>
  <cp:lastModifiedBy>Miriam Judith Myszne</cp:lastModifiedBy>
  <cp:revision>207</cp:revision>
  <dcterms:created xsi:type="dcterms:W3CDTF">2016-12-10T13:12:41Z</dcterms:created>
  <dcterms:modified xsi:type="dcterms:W3CDTF">2018-01-25T18:22:19Z</dcterms:modified>
</cp:coreProperties>
</file>