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9" r:id="rId11"/>
    <p:sldId id="266" r:id="rId12"/>
    <p:sldId id="265" r:id="rId13"/>
    <p:sldId id="267" r:id="rId14"/>
    <p:sldId id="268" r:id="rId15"/>
    <p:sldId id="269" r:id="rId16"/>
    <p:sldId id="284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76" r:id="rId25"/>
    <p:sldId id="277" r:id="rId26"/>
    <p:sldId id="278" r:id="rId27"/>
    <p:sldId id="281" r:id="rId28"/>
    <p:sldId id="282" r:id="rId29"/>
    <p:sldId id="285" r:id="rId3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 smtClean="0"/>
              <a:t>Introducción al Paradigma de Objetos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09339-3D9D-4A3D-9B45-1DAD13603E9A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80AFC-FB1C-4085-A975-886BEE1A8F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 smtClean="0"/>
              <a:t>Introducción al Paradigma de Objetos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22E8-529A-456E-81B3-20E8416228BD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74D3-8520-4F5D-AB17-45B04AE48C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yszn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AR" sz="6700" b="1" dirty="0"/>
              <a:t>Introducción al Paradigma de Objetos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13323" y="3368586"/>
            <a:ext cx="57798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s-ES" altLang="es-ES" sz="3600" b="1" dirty="0" smtClean="0"/>
              <a:t>Instructor : Miriam Myszne</a:t>
            </a:r>
          </a:p>
          <a:p>
            <a:pPr algn="r">
              <a:lnSpc>
                <a:spcPct val="90000"/>
              </a:lnSpc>
            </a:pPr>
            <a:r>
              <a:rPr lang="es-ES" altLang="es-ES" sz="3600" b="1" dirty="0" smtClean="0"/>
              <a:t>Email : </a:t>
            </a:r>
            <a:r>
              <a:rPr lang="es-ES" altLang="es-ES" sz="3600" b="1" dirty="0" smtClean="0">
                <a:hlinkClick r:id="rId2"/>
              </a:rPr>
              <a:t>mmyszne@gmail.com</a:t>
            </a:r>
            <a:endParaRPr lang="es-ES" altLang="es-E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047537"/>
            <a:ext cx="8496944" cy="565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 es una Clase</a:t>
            </a: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Una clase es la definición abstracta de un objeto.</a:t>
            </a: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Es </a:t>
            </a:r>
            <a:r>
              <a:rPr lang="es-AR" sz="2800" dirty="0">
                <a:solidFill>
                  <a:schemeClr val="tx1"/>
                </a:solidFill>
              </a:rPr>
              <a:t>una plantilla, es un </a:t>
            </a:r>
            <a:r>
              <a:rPr lang="es-AR" sz="2800" dirty="0" smtClean="0">
                <a:solidFill>
                  <a:schemeClr val="tx1"/>
                </a:solidFill>
              </a:rPr>
              <a:t>molde.</a:t>
            </a: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Representa </a:t>
            </a:r>
            <a:r>
              <a:rPr lang="es-AR" sz="2800" dirty="0">
                <a:solidFill>
                  <a:schemeClr val="tx1"/>
                </a:solidFill>
              </a:rPr>
              <a:t>ideas del mundo real, </a:t>
            </a:r>
            <a:r>
              <a:rPr lang="es-AR" sz="2800" u="sng" dirty="0">
                <a:solidFill>
                  <a:schemeClr val="tx1"/>
                </a:solidFill>
              </a:rPr>
              <a:t>en forma genérica</a:t>
            </a:r>
            <a:endParaRPr lang="es-AR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Dentro </a:t>
            </a:r>
            <a:r>
              <a:rPr lang="es-AR" sz="2800" dirty="0">
                <a:solidFill>
                  <a:schemeClr val="tx1"/>
                </a:solidFill>
              </a:rPr>
              <a:t>de un sistema, las clases </a:t>
            </a:r>
            <a:r>
              <a:rPr lang="es-AR" sz="2800" dirty="0" smtClean="0">
                <a:solidFill>
                  <a:schemeClr val="tx1"/>
                </a:solidFill>
              </a:rPr>
              <a:t>se detectan como </a:t>
            </a:r>
            <a:r>
              <a:rPr lang="es-AR" sz="2800" b="1" dirty="0">
                <a:solidFill>
                  <a:schemeClr val="tx1"/>
                </a:solidFill>
              </a:rPr>
              <a:t>sustantivos en </a:t>
            </a:r>
            <a:r>
              <a:rPr lang="es-AR" sz="2800" b="1" dirty="0" smtClean="0">
                <a:solidFill>
                  <a:schemeClr val="tx1"/>
                </a:solidFill>
              </a:rPr>
              <a:t>singular.</a:t>
            </a:r>
          </a:p>
          <a:p>
            <a:pPr algn="l">
              <a:buFont typeface="Arial" pitchFamily="34" charset="0"/>
              <a:buChar char="•"/>
            </a:pPr>
            <a:endParaRPr lang="es-AR" sz="2800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s-AR" sz="2800" dirty="0">
              <a:solidFill>
                <a:schemeClr val="tx1"/>
              </a:solidFill>
            </a:endParaRPr>
          </a:p>
          <a:p>
            <a:pPr algn="l"/>
            <a:endParaRPr lang="es-AR" sz="2800" u="sng" dirty="0" smtClean="0">
              <a:solidFill>
                <a:schemeClr val="tx1"/>
              </a:solidFill>
            </a:endParaRPr>
          </a:p>
          <a:p>
            <a:pPr algn="l"/>
            <a:endParaRPr lang="es-AR" sz="2800" u="sng" dirty="0">
              <a:solidFill>
                <a:schemeClr val="tx1"/>
              </a:solidFill>
            </a:endParaRPr>
          </a:p>
          <a:p>
            <a:pPr algn="l"/>
            <a:r>
              <a:rPr lang="es-AR" sz="2400" u="sng" dirty="0" smtClean="0">
                <a:solidFill>
                  <a:schemeClr val="tx1"/>
                </a:solidFill>
              </a:rPr>
              <a:t>Ejemplos </a:t>
            </a:r>
            <a:r>
              <a:rPr lang="es-AR" sz="2400" u="sng" dirty="0">
                <a:solidFill>
                  <a:schemeClr val="tx1"/>
                </a:solidFill>
              </a:rPr>
              <a:t>de clases:</a:t>
            </a:r>
            <a:r>
              <a:rPr lang="es-AR" sz="2400" dirty="0">
                <a:solidFill>
                  <a:schemeClr val="tx1"/>
                </a:solidFill>
              </a:rPr>
              <a:t> Auto, Empleado, </a:t>
            </a:r>
            <a:r>
              <a:rPr lang="es-AR" sz="2400" dirty="0" err="1">
                <a:solidFill>
                  <a:schemeClr val="tx1"/>
                </a:solidFill>
              </a:rPr>
              <a:t>CajaDeAhorro</a:t>
            </a:r>
            <a:r>
              <a:rPr lang="es-AR" sz="2400" dirty="0">
                <a:solidFill>
                  <a:schemeClr val="tx1"/>
                </a:solidFill>
              </a:rPr>
              <a:t>, </a:t>
            </a:r>
            <a:r>
              <a:rPr lang="es-AR" sz="2400" dirty="0" smtClean="0">
                <a:solidFill>
                  <a:schemeClr val="tx1"/>
                </a:solidFill>
              </a:rPr>
              <a:t>Alumno.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23528" y="4365105"/>
            <a:ext cx="88204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>
                <a:solidFill>
                  <a:srgbClr val="7030A0"/>
                </a:solidFill>
              </a:rPr>
              <a:t>Una clase es una descripción de un conjunto de objetos que manifiestan los mismos atributos, operaciones, relaciones y la misma semántica.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Object Oriented Model and design – </a:t>
            </a:r>
            <a:r>
              <a:rPr lang="en-US" dirty="0" err="1" smtClean="0">
                <a:solidFill>
                  <a:srgbClr val="7030A0"/>
                </a:solidFill>
              </a:rPr>
              <a:t>Rumbaught</a:t>
            </a:r>
            <a:r>
              <a:rPr lang="en-US" dirty="0" smtClean="0">
                <a:solidFill>
                  <a:srgbClr val="7030A0"/>
                </a:solidFill>
              </a:rPr>
              <a:t> et al., 1991 </a:t>
            </a:r>
            <a:endParaRPr lang="es-AR" dirty="0" smtClean="0">
              <a:solidFill>
                <a:srgbClr val="7030A0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536" y="1268760"/>
            <a:ext cx="84969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Clase PERSONA</a:t>
            </a:r>
            <a:endParaRPr lang="es-AR" sz="3600" b="1" dirty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496855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004048" y="1988840"/>
            <a:ext cx="4139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i="1" dirty="0" smtClean="0"/>
              <a:t>Atributos</a:t>
            </a:r>
          </a:p>
          <a:p>
            <a:pPr algn="ctr"/>
            <a:r>
              <a:rPr lang="es-AR" sz="3200" i="1" dirty="0" smtClean="0"/>
              <a:t>(Características)</a:t>
            </a:r>
          </a:p>
          <a:p>
            <a:pPr algn="ctr"/>
            <a:endParaRPr lang="es-AR" sz="4000" i="1" dirty="0" smtClean="0"/>
          </a:p>
          <a:p>
            <a:pPr algn="ctr"/>
            <a:endParaRPr lang="es-AR" sz="4000" i="1" dirty="0" smtClean="0"/>
          </a:p>
          <a:p>
            <a:pPr algn="ctr"/>
            <a:r>
              <a:rPr lang="es-AR" sz="4000" i="1" dirty="0" smtClean="0"/>
              <a:t>Operaciones</a:t>
            </a:r>
          </a:p>
          <a:p>
            <a:pPr algn="ctr"/>
            <a:r>
              <a:rPr lang="es-AR" sz="3200" i="1" dirty="0" smtClean="0"/>
              <a:t>(Comportamiento)</a:t>
            </a:r>
            <a:endParaRPr lang="es-AR" sz="3200" i="1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4427984" y="2420888"/>
            <a:ext cx="1584176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4211960" y="4725144"/>
            <a:ext cx="144016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7493" y="1124744"/>
            <a:ext cx="3996507" cy="4044950"/>
          </a:xfrm>
          <a:prstGeom prst="rect">
            <a:avLst/>
          </a:prstGeom>
          <a:noFill/>
        </p:spPr>
      </p:pic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881497"/>
            <a:ext cx="7344816" cy="58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 es un Objeto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Un </a:t>
            </a:r>
            <a:r>
              <a:rPr lang="es-AR" sz="2800" dirty="0">
                <a:solidFill>
                  <a:schemeClr val="tx1"/>
                </a:solidFill>
              </a:rPr>
              <a:t>objeto es una la </a:t>
            </a:r>
            <a:r>
              <a:rPr lang="es-AR" sz="2800" b="1" dirty="0">
                <a:solidFill>
                  <a:schemeClr val="tx1"/>
                </a:solidFill>
              </a:rPr>
              <a:t>instancia de una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b="1" dirty="0">
                <a:solidFill>
                  <a:schemeClr val="tx1"/>
                </a:solidFill>
              </a:rPr>
              <a:t>clase</a:t>
            </a:r>
            <a:r>
              <a:rPr lang="es-AR" sz="2800" dirty="0">
                <a:solidFill>
                  <a:schemeClr val="tx1"/>
                </a:solidFill>
              </a:rPr>
              <a:t>, podemos decir que el objeto</a:t>
            </a:r>
            <a:r>
              <a:rPr lang="es-AR" sz="2800" b="1" dirty="0">
                <a:solidFill>
                  <a:schemeClr val="tx1"/>
                </a:solidFill>
              </a:rPr>
              <a:t> </a:t>
            </a:r>
            <a:r>
              <a:rPr lang="es-AR" sz="2800" b="1" dirty="0" smtClean="0">
                <a:solidFill>
                  <a:schemeClr val="tx1"/>
                </a:solidFill>
              </a:rPr>
              <a:t/>
            </a:r>
            <a:br>
              <a:rPr lang="es-AR" sz="2800" b="1" dirty="0" smtClean="0">
                <a:solidFill>
                  <a:schemeClr val="tx1"/>
                </a:solidFill>
              </a:rPr>
            </a:br>
            <a:r>
              <a:rPr lang="es-AR" sz="2800" u="sng" dirty="0" smtClean="0">
                <a:solidFill>
                  <a:schemeClr val="tx1"/>
                </a:solidFill>
              </a:rPr>
              <a:t>representa </a:t>
            </a:r>
            <a:r>
              <a:rPr lang="es-AR" sz="2800" u="sng" dirty="0">
                <a:solidFill>
                  <a:schemeClr val="tx1"/>
                </a:solidFill>
              </a:rPr>
              <a:t>algo en </a:t>
            </a:r>
            <a:r>
              <a:rPr lang="es-AR" sz="2800" u="sng" dirty="0" smtClean="0">
                <a:solidFill>
                  <a:schemeClr val="tx1"/>
                </a:solidFill>
              </a:rPr>
              <a:t>particular.</a:t>
            </a:r>
          </a:p>
          <a:p>
            <a:pPr algn="l"/>
            <a:endParaRPr lang="es-AR" sz="1800" dirty="0">
              <a:solidFill>
                <a:schemeClr val="tx1"/>
              </a:solidFill>
            </a:endParaRP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Posee </a:t>
            </a:r>
            <a:r>
              <a:rPr lang="es-AR" sz="2800" dirty="0">
                <a:solidFill>
                  <a:schemeClr val="tx1"/>
                </a:solidFill>
              </a:rPr>
              <a:t>un </a:t>
            </a:r>
            <a:r>
              <a:rPr lang="es-AR" sz="2800" b="1" dirty="0" smtClean="0">
                <a:solidFill>
                  <a:srgbClr val="CC0099"/>
                </a:solidFill>
              </a:rPr>
              <a:t>Estado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>
                <a:solidFill>
                  <a:schemeClr val="tx1"/>
                </a:solidFill>
              </a:rPr>
              <a:t>(de acuerdo </a:t>
            </a:r>
            <a:r>
              <a:rPr lang="es-AR" sz="2800" dirty="0" smtClean="0">
                <a:solidFill>
                  <a:schemeClr val="tx1"/>
                </a:solidFill>
              </a:rPr>
              <a:t>al </a:t>
            </a:r>
            <a:br>
              <a:rPr lang="es-AR" sz="2800" dirty="0" smtClean="0">
                <a:solidFill>
                  <a:schemeClr val="tx1"/>
                </a:solidFill>
              </a:rPr>
            </a:br>
            <a:r>
              <a:rPr lang="es-AR" sz="2800" dirty="0" smtClean="0">
                <a:solidFill>
                  <a:schemeClr val="tx1"/>
                </a:solidFill>
              </a:rPr>
              <a:t>valor de sus atributos).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Posee </a:t>
            </a:r>
            <a:r>
              <a:rPr lang="es-AR" sz="2800" dirty="0">
                <a:solidFill>
                  <a:schemeClr val="tx1"/>
                </a:solidFill>
              </a:rPr>
              <a:t>un </a:t>
            </a:r>
            <a:r>
              <a:rPr lang="es-AR" sz="2800" b="1" dirty="0" smtClean="0">
                <a:solidFill>
                  <a:srgbClr val="CC0099"/>
                </a:solidFill>
              </a:rPr>
              <a:t>Comportamiento</a:t>
            </a:r>
            <a:endParaRPr lang="es-AR" sz="2800" dirty="0">
              <a:solidFill>
                <a:srgbClr val="CC0099"/>
              </a:solidFill>
            </a:endParaRP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(</a:t>
            </a:r>
            <a:r>
              <a:rPr lang="es-AR" sz="2800" dirty="0">
                <a:solidFill>
                  <a:schemeClr val="tx1"/>
                </a:solidFill>
              </a:rPr>
              <a:t>realizan operaciones de acuerdo a sus métodos</a:t>
            </a:r>
            <a:r>
              <a:rPr lang="es-AR" sz="2800" dirty="0" smtClean="0">
                <a:solidFill>
                  <a:schemeClr val="tx1"/>
                </a:solidFill>
              </a:rPr>
              <a:t>).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Posee </a:t>
            </a:r>
            <a:r>
              <a:rPr lang="es-AR" sz="2800" b="1" dirty="0" smtClean="0">
                <a:solidFill>
                  <a:srgbClr val="CC0099"/>
                </a:solidFill>
              </a:rPr>
              <a:t>Identidad</a:t>
            </a:r>
            <a:r>
              <a:rPr lang="es-AR" sz="2800" dirty="0" smtClean="0">
                <a:solidFill>
                  <a:schemeClr val="tx1"/>
                </a:solidFill>
              </a:rPr>
              <a:t> (c</a:t>
            </a:r>
            <a:r>
              <a:rPr lang="es-ES" sz="2800" dirty="0" err="1" smtClean="0">
                <a:solidFill>
                  <a:schemeClr val="tx1"/>
                </a:solidFill>
              </a:rPr>
              <a:t>ada</a:t>
            </a:r>
            <a:r>
              <a:rPr lang="es-ES" sz="2800" dirty="0" smtClean="0">
                <a:solidFill>
                  <a:schemeClr val="tx1"/>
                </a:solidFill>
              </a:rPr>
              <a:t> objeto tiene una identidad única por ejemplo </a:t>
            </a:r>
            <a:r>
              <a:rPr lang="es-ES" sz="2800" dirty="0" err="1" smtClean="0">
                <a:solidFill>
                  <a:schemeClr val="tx1"/>
                </a:solidFill>
              </a:rPr>
              <a:t>Nro</a:t>
            </a:r>
            <a:r>
              <a:rPr lang="es-ES" sz="2800" dirty="0" smtClean="0">
                <a:solidFill>
                  <a:schemeClr val="tx1"/>
                </a:solidFill>
              </a:rPr>
              <a:t> de legajo del alumno o </a:t>
            </a:r>
            <a:r>
              <a:rPr lang="es-ES" sz="2800" dirty="0" err="1" smtClean="0">
                <a:solidFill>
                  <a:schemeClr val="tx1"/>
                </a:solidFill>
              </a:rPr>
              <a:t>Nro</a:t>
            </a:r>
            <a:r>
              <a:rPr lang="es-ES" sz="2800" dirty="0" smtClean="0">
                <a:solidFill>
                  <a:schemeClr val="tx1"/>
                </a:solidFill>
              </a:rPr>
              <a:t> de DNI).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51720" y="1484784"/>
            <a:ext cx="511256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Objeto </a:t>
            </a:r>
            <a:r>
              <a:rPr lang="es-AR" sz="3600" b="1" dirty="0" err="1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MiPersona</a:t>
            </a:r>
            <a:endParaRPr lang="es-AR" sz="3600" b="1" dirty="0" smtClean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endParaRPr lang="es-AR" sz="3600" b="1" dirty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78581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302459"/>
            <a:ext cx="8892480" cy="64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s-AR" sz="3600" b="1" dirty="0" smtClean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Ejercicio 1 –Detección de Clases</a:t>
            </a: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Identificar las clases iniciales y necesarias para construir: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Un sistema de gestión bancaria (ejemplo del </a:t>
            </a:r>
            <a:r>
              <a:rPr lang="es-AR" dirty="0" err="1" smtClean="0">
                <a:solidFill>
                  <a:schemeClr val="tx1"/>
                </a:solidFill>
              </a:rPr>
              <a:t>Alumni</a:t>
            </a:r>
            <a:r>
              <a:rPr lang="es-AR" dirty="0" smtClean="0">
                <a:solidFill>
                  <a:schemeClr val="tx1"/>
                </a:solidFill>
              </a:rPr>
              <a:t>), o,</a:t>
            </a:r>
          </a:p>
          <a:p>
            <a:pPr algn="l">
              <a:buFont typeface="Arial" pitchFamily="34" charset="0"/>
              <a:buChar char="•"/>
            </a:pPr>
            <a:r>
              <a:rPr lang="es-AR" b="1" dirty="0" smtClean="0">
                <a:solidFill>
                  <a:srgbClr val="CC0099"/>
                </a:solidFill>
              </a:rPr>
              <a:t>Un sistema de seguimiento cursos/alumnos.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algn="l"/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TIP:</a:t>
            </a:r>
            <a:r>
              <a:rPr lang="es-AR" sz="3600" dirty="0" smtClean="0">
                <a:solidFill>
                  <a:schemeClr val="tx1"/>
                </a:solidFill>
              </a:rPr>
              <a:t> </a:t>
            </a:r>
            <a:r>
              <a:rPr lang="es-AR" sz="3600" dirty="0" smtClean="0">
                <a:solidFill>
                  <a:srgbClr val="7030A0"/>
                </a:solidFill>
              </a:rPr>
              <a:t>las clases se detectan como sustantivos en singular.</a:t>
            </a:r>
            <a:endParaRPr lang="es-AR" sz="3600" b="1" dirty="0">
              <a:solidFill>
                <a:srgbClr val="7030A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196752"/>
            <a:ext cx="8496944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Ejercicio #1 – Solución</a:t>
            </a:r>
          </a:p>
          <a:p>
            <a:pPr algn="l"/>
            <a:endParaRPr lang="es-AR" sz="3600" b="1" dirty="0" smtClean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endParaRPr lang="es-AR" sz="3600" b="1" dirty="0" smtClean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endParaRPr lang="es-AR" sz="3600" b="1" dirty="0" smtClean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331640" y="2060848"/>
          <a:ext cx="6456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020"/>
                <a:gridCol w="322802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Sistema</a:t>
                      </a:r>
                      <a:r>
                        <a:rPr lang="es-AR" baseline="0" dirty="0" smtClean="0"/>
                        <a:t> Gestión Bancaria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Sistema seguimiento de Cursos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Banco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Alumno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Sucursal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Materia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CuentaBancaria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Curso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77072"/>
            <a:ext cx="56959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934844"/>
            <a:ext cx="8496944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2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Supongamos la siguiente clase para algunos ejemplos del curso:</a:t>
            </a:r>
          </a:p>
          <a:p>
            <a:pPr lvl="0" algn="l"/>
            <a:r>
              <a:rPr lang="es-ES" sz="3600" b="1" u="sng" dirty="0" smtClean="0">
                <a:solidFill>
                  <a:schemeClr val="tx1"/>
                </a:solidFill>
              </a:rPr>
              <a:t>Nombre de la clase</a:t>
            </a:r>
            <a:r>
              <a:rPr lang="es-ES" sz="3600" dirty="0" smtClean="0">
                <a:solidFill>
                  <a:schemeClr val="tx1"/>
                </a:solidFill>
              </a:rPr>
              <a:t>: Alumno</a:t>
            </a:r>
          </a:p>
          <a:p>
            <a:pPr lvl="0" algn="l"/>
            <a:r>
              <a:rPr lang="es-ES" sz="2800" b="1" u="sng" dirty="0" smtClean="0">
                <a:solidFill>
                  <a:schemeClr val="tx1"/>
                </a:solidFill>
              </a:rPr>
              <a:t>Características</a:t>
            </a:r>
            <a:r>
              <a:rPr lang="es-ES" sz="2800" b="1" dirty="0" smtClean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(…serán las </a:t>
            </a:r>
            <a:r>
              <a:rPr lang="es-ES" sz="2800" b="1" dirty="0" smtClean="0">
                <a:solidFill>
                  <a:srgbClr val="CC0099"/>
                </a:solidFill>
              </a:rPr>
              <a:t>Propiedades</a:t>
            </a:r>
            <a:r>
              <a:rPr lang="es-ES" sz="2800" dirty="0" smtClean="0">
                <a:solidFill>
                  <a:schemeClr val="tx1"/>
                </a:solidFill>
              </a:rPr>
              <a:t> o </a:t>
            </a:r>
            <a:r>
              <a:rPr lang="es-ES" sz="2800" b="1" dirty="0" smtClean="0">
                <a:solidFill>
                  <a:srgbClr val="CC0099"/>
                </a:solidFill>
              </a:rPr>
              <a:t>Atributos</a:t>
            </a:r>
            <a:r>
              <a:rPr lang="es-ES" sz="2800" dirty="0" smtClean="0">
                <a:solidFill>
                  <a:schemeClr val="tx1"/>
                </a:solidFill>
              </a:rPr>
              <a:t>): </a:t>
            </a:r>
          </a:p>
          <a:p>
            <a:pPr lvl="0" algn="l"/>
            <a:r>
              <a:rPr lang="es-ES" sz="2800" b="1" dirty="0" smtClean="0">
                <a:solidFill>
                  <a:srgbClr val="CC0099"/>
                </a:solidFill>
              </a:rPr>
              <a:t>DNI</a:t>
            </a:r>
            <a:r>
              <a:rPr lang="es-ES" sz="2800" dirty="0" smtClean="0">
                <a:solidFill>
                  <a:schemeClr val="tx1"/>
                </a:solidFill>
              </a:rPr>
              <a:t> : entero</a:t>
            </a:r>
          </a:p>
          <a:p>
            <a:pPr lvl="0" algn="l"/>
            <a:r>
              <a:rPr lang="es-ES" sz="2800" b="1" dirty="0" smtClean="0">
                <a:solidFill>
                  <a:srgbClr val="CC0099"/>
                </a:solidFill>
              </a:rPr>
              <a:t>Apellido</a:t>
            </a:r>
            <a:r>
              <a:rPr lang="es-ES" sz="2800" dirty="0" smtClean="0">
                <a:solidFill>
                  <a:schemeClr val="tx1"/>
                </a:solidFill>
              </a:rPr>
              <a:t> : </a:t>
            </a:r>
            <a:r>
              <a:rPr lang="es-ES" sz="2800" dirty="0" err="1" smtClean="0">
                <a:solidFill>
                  <a:schemeClr val="tx1"/>
                </a:solidFill>
              </a:rPr>
              <a:t>string</a:t>
            </a:r>
            <a:endParaRPr lang="es-ES" sz="2800" dirty="0" smtClean="0">
              <a:solidFill>
                <a:schemeClr val="tx1"/>
              </a:solidFill>
            </a:endParaRPr>
          </a:p>
          <a:p>
            <a:pPr lvl="0" algn="l"/>
            <a:r>
              <a:rPr lang="es-ES" sz="2800" b="1" dirty="0" smtClean="0">
                <a:solidFill>
                  <a:srgbClr val="CC0099"/>
                </a:solidFill>
              </a:rPr>
              <a:t>Nombre</a:t>
            </a:r>
            <a:r>
              <a:rPr lang="es-ES" sz="2800" dirty="0" smtClean="0">
                <a:solidFill>
                  <a:schemeClr val="tx1"/>
                </a:solidFill>
              </a:rPr>
              <a:t> : </a:t>
            </a:r>
            <a:r>
              <a:rPr lang="es-ES" sz="2800" dirty="0" err="1" smtClean="0">
                <a:solidFill>
                  <a:schemeClr val="tx1"/>
                </a:solidFill>
              </a:rPr>
              <a:t>string</a:t>
            </a:r>
            <a:endParaRPr lang="es-ES" sz="2800" dirty="0" smtClean="0">
              <a:solidFill>
                <a:schemeClr val="tx1"/>
              </a:solidFill>
            </a:endParaRPr>
          </a:p>
          <a:p>
            <a:pPr lvl="0" algn="l"/>
            <a:r>
              <a:rPr lang="es-ES" sz="2800" b="1" dirty="0" err="1" smtClean="0">
                <a:solidFill>
                  <a:srgbClr val="CC0099"/>
                </a:solidFill>
              </a:rPr>
              <a:t>FechaNacimiento</a:t>
            </a:r>
            <a:r>
              <a:rPr lang="es-ES" sz="2800" dirty="0" smtClean="0">
                <a:solidFill>
                  <a:schemeClr val="tx1"/>
                </a:solidFill>
              </a:rPr>
              <a:t>: date</a:t>
            </a:r>
          </a:p>
          <a:p>
            <a:pPr lvl="0" algn="l"/>
            <a:r>
              <a:rPr lang="es-ES" sz="2800" b="1" u="sng" dirty="0" smtClean="0">
                <a:solidFill>
                  <a:schemeClr val="tx1"/>
                </a:solidFill>
              </a:rPr>
              <a:t>Comportamiento</a:t>
            </a:r>
            <a:r>
              <a:rPr lang="es-ES" sz="2800" dirty="0" smtClean="0">
                <a:solidFill>
                  <a:schemeClr val="tx1"/>
                </a:solidFill>
              </a:rPr>
              <a:t> (…serán los </a:t>
            </a:r>
            <a:r>
              <a:rPr lang="es-ES" sz="2800" b="1" dirty="0" smtClean="0">
                <a:solidFill>
                  <a:srgbClr val="CC0099"/>
                </a:solidFill>
              </a:rPr>
              <a:t>Métodos</a:t>
            </a:r>
            <a:r>
              <a:rPr lang="es-ES" sz="2800" dirty="0" smtClean="0">
                <a:solidFill>
                  <a:schemeClr val="tx1"/>
                </a:solidFill>
              </a:rPr>
              <a:t>):</a:t>
            </a:r>
          </a:p>
          <a:p>
            <a:pPr lvl="0" algn="l"/>
            <a:r>
              <a:rPr lang="es-ES" sz="2800" b="1" dirty="0" err="1" smtClean="0">
                <a:solidFill>
                  <a:srgbClr val="CC0099"/>
                </a:solidFill>
              </a:rPr>
              <a:t>TraerEdad</a:t>
            </a:r>
            <a:r>
              <a:rPr lang="es-ES" sz="2800" dirty="0" smtClean="0">
                <a:solidFill>
                  <a:schemeClr val="tx1"/>
                </a:solidFill>
              </a:rPr>
              <a:t> : entero</a:t>
            </a:r>
          </a:p>
          <a:p>
            <a:pPr lvl="0" algn="l"/>
            <a:r>
              <a:rPr lang="es-ES" sz="2800" b="1" dirty="0" err="1" smtClean="0">
                <a:solidFill>
                  <a:srgbClr val="CC0099"/>
                </a:solidFill>
              </a:rPr>
              <a:t>TraerDatos</a:t>
            </a:r>
            <a:r>
              <a:rPr lang="es-ES" sz="2800" dirty="0" smtClean="0">
                <a:solidFill>
                  <a:schemeClr val="tx1"/>
                </a:solidFill>
              </a:rPr>
              <a:t>: </a:t>
            </a:r>
            <a:r>
              <a:rPr lang="es-ES" sz="2800" dirty="0" err="1" smtClean="0">
                <a:solidFill>
                  <a:schemeClr val="tx1"/>
                </a:solidFill>
              </a:rPr>
              <a:t>string</a:t>
            </a:r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553353"/>
            <a:ext cx="8496944" cy="658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2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Ejemplo – Codificación en Java</a:t>
            </a:r>
          </a:p>
          <a:p>
            <a:pPr algn="l"/>
            <a:r>
              <a:rPr lang="es-AR" b="1" dirty="0" err="1" smtClean="0">
                <a:solidFill>
                  <a:schemeClr val="tx1"/>
                </a:solidFill>
              </a:rPr>
              <a:t>class</a:t>
            </a:r>
            <a:r>
              <a:rPr lang="es-AR" b="1" dirty="0" smtClean="0">
                <a:solidFill>
                  <a:schemeClr val="tx1"/>
                </a:solidFill>
              </a:rPr>
              <a:t> Banco {</a:t>
            </a:r>
            <a:endParaRPr lang="es-AR" sz="1200" dirty="0" smtClean="0">
              <a:solidFill>
                <a:schemeClr val="tx1"/>
              </a:solidFill>
            </a:endParaRP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	</a:t>
            </a:r>
            <a:r>
              <a:rPr lang="es-AR" dirty="0" smtClean="0">
                <a:solidFill>
                  <a:srgbClr val="00B050"/>
                </a:solidFill>
              </a:rPr>
              <a:t>// Atributos aquí</a:t>
            </a:r>
          </a:p>
          <a:p>
            <a:pPr algn="l"/>
            <a:r>
              <a:rPr lang="es-AR" dirty="0" smtClean="0">
                <a:solidFill>
                  <a:srgbClr val="00B050"/>
                </a:solidFill>
              </a:rPr>
              <a:t>	// Métodos aquí</a:t>
            </a:r>
            <a:endParaRPr lang="es-AR" sz="1400" dirty="0" smtClean="0">
              <a:solidFill>
                <a:schemeClr val="tx1"/>
              </a:solidFill>
            </a:endParaRPr>
          </a:p>
          <a:p>
            <a:pPr algn="l"/>
            <a:r>
              <a:rPr lang="es-AR" b="1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s-AR" sz="2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Ejemplo – Codificación en C#</a:t>
            </a:r>
          </a:p>
          <a:p>
            <a:pPr algn="l"/>
            <a:r>
              <a:rPr lang="es-ES" b="1" dirty="0" err="1" smtClean="0">
                <a:solidFill>
                  <a:schemeClr val="tx1"/>
                </a:solidFill>
              </a:rPr>
              <a:t>public</a:t>
            </a:r>
            <a:r>
              <a:rPr lang="es-ES" b="1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chemeClr val="tx1"/>
                </a:solidFill>
              </a:rPr>
              <a:t>class</a:t>
            </a:r>
            <a:r>
              <a:rPr lang="es-ES" b="1" dirty="0" smtClean="0">
                <a:solidFill>
                  <a:schemeClr val="tx1"/>
                </a:solidFill>
              </a:rPr>
              <a:t> Alumno</a:t>
            </a:r>
          </a:p>
          <a:p>
            <a:pPr algn="l"/>
            <a:r>
              <a:rPr lang="es-ES" b="1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s-AR" dirty="0" smtClean="0">
                <a:solidFill>
                  <a:srgbClr val="00B050"/>
                </a:solidFill>
              </a:rPr>
              <a:t>	// Atributos aquí</a:t>
            </a:r>
          </a:p>
          <a:p>
            <a:pPr algn="l"/>
            <a:r>
              <a:rPr lang="es-AR" dirty="0" smtClean="0">
                <a:solidFill>
                  <a:srgbClr val="00B050"/>
                </a:solidFill>
              </a:rPr>
              <a:t>	// Métodos aquí</a:t>
            </a:r>
            <a:endParaRPr lang="es-ES" b="1" dirty="0" smtClean="0">
              <a:solidFill>
                <a:schemeClr val="tx1"/>
              </a:solidFill>
            </a:endParaRPr>
          </a:p>
          <a:p>
            <a:pPr algn="l"/>
            <a:r>
              <a:rPr lang="es-ES" b="1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3640" y="1052736"/>
            <a:ext cx="288036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096782"/>
            <a:ext cx="8496944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 son los Atributos</a:t>
            </a: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Son </a:t>
            </a:r>
            <a:r>
              <a:rPr lang="es-AR" sz="2800" b="1" dirty="0" smtClean="0">
                <a:solidFill>
                  <a:schemeClr val="tx1"/>
                </a:solidFill>
              </a:rPr>
              <a:t>características</a:t>
            </a:r>
            <a:r>
              <a:rPr lang="es-AR" sz="2800" dirty="0" smtClean="0">
                <a:solidFill>
                  <a:schemeClr val="tx1"/>
                </a:solidFill>
              </a:rPr>
              <a:t> que posee una clase.</a:t>
            </a: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Son variables contenidas y establecidas por los objetos, y cuentan con un </a:t>
            </a:r>
            <a:r>
              <a:rPr lang="es-AR" sz="2800" b="1" dirty="0" smtClean="0">
                <a:solidFill>
                  <a:schemeClr val="tx1"/>
                </a:solidFill>
              </a:rPr>
              <a:t>tipo de dato asociado</a:t>
            </a:r>
            <a:r>
              <a:rPr lang="es-AR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Las atributos de una clase definen las características de sus objetos</a:t>
            </a:r>
          </a:p>
          <a:p>
            <a:pPr algn="l">
              <a:buFont typeface="Arial" pitchFamily="34" charset="0"/>
              <a:buChar char="•"/>
            </a:pPr>
            <a:endParaRPr lang="es-A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Las clases definen los atributos, y los objetos “los completan”.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620688"/>
            <a:ext cx="3000375" cy="198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165711"/>
            <a:ext cx="8712968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 es un Tipo de Dato</a:t>
            </a: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Es la forma de describir y/o almacenar un dato.</a:t>
            </a:r>
          </a:p>
          <a:p>
            <a:pPr algn="l">
              <a:buFont typeface="Arial" pitchFamily="34" charset="0"/>
              <a:buChar char="•"/>
            </a:pPr>
            <a:r>
              <a:rPr lang="es-AR" sz="2800" b="1" dirty="0" smtClean="0">
                <a:solidFill>
                  <a:srgbClr val="CC0099"/>
                </a:solidFill>
              </a:rPr>
              <a:t>Define las operaciones que se pueden hacer con el dato</a:t>
            </a:r>
            <a:r>
              <a:rPr lang="es-AR" sz="28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Los tipos de datos numéricos mas conocidos son: </a:t>
            </a:r>
            <a:r>
              <a:rPr lang="es-AR" sz="2800" b="1" dirty="0" err="1" smtClean="0">
                <a:solidFill>
                  <a:schemeClr val="tx1"/>
                </a:solidFill>
              </a:rPr>
              <a:t>int</a:t>
            </a:r>
            <a:r>
              <a:rPr lang="es-AR" sz="2800" dirty="0" smtClean="0">
                <a:solidFill>
                  <a:schemeClr val="tx1"/>
                </a:solidFill>
              </a:rPr>
              <a:t>, </a:t>
            </a:r>
            <a:r>
              <a:rPr lang="es-AR" sz="2800" b="1" dirty="0" err="1" smtClean="0">
                <a:solidFill>
                  <a:schemeClr val="tx1"/>
                </a:solidFill>
              </a:rPr>
              <a:t>long</a:t>
            </a:r>
            <a:r>
              <a:rPr lang="es-AR" sz="2800" dirty="0" smtClean="0">
                <a:solidFill>
                  <a:schemeClr val="tx1"/>
                </a:solidFill>
              </a:rPr>
              <a:t>, </a:t>
            </a:r>
            <a:r>
              <a:rPr lang="es-AR" sz="2800" b="1" dirty="0" err="1" smtClean="0">
                <a:solidFill>
                  <a:schemeClr val="tx1"/>
                </a:solidFill>
              </a:rPr>
              <a:t>float</a:t>
            </a:r>
            <a:r>
              <a:rPr lang="es-AR" sz="2800" dirty="0" smtClean="0">
                <a:solidFill>
                  <a:schemeClr val="tx1"/>
                </a:solidFill>
              </a:rPr>
              <a:t>, </a:t>
            </a:r>
            <a:r>
              <a:rPr lang="es-AR" sz="2800" b="1" dirty="0" err="1" smtClean="0">
                <a:solidFill>
                  <a:schemeClr val="tx1"/>
                </a:solidFill>
              </a:rPr>
              <a:t>double</a:t>
            </a:r>
            <a:r>
              <a:rPr lang="es-AR" sz="28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Los tipos de datos de tipo carácter mas conocidos son: </a:t>
            </a:r>
            <a:r>
              <a:rPr lang="es-AR" sz="2800" b="1" dirty="0" smtClean="0">
                <a:solidFill>
                  <a:schemeClr val="tx1"/>
                </a:solidFill>
              </a:rPr>
              <a:t>String</a:t>
            </a:r>
            <a:r>
              <a:rPr lang="es-AR" sz="2800" dirty="0" smtClean="0">
                <a:solidFill>
                  <a:schemeClr val="tx1"/>
                </a:solidFill>
              </a:rPr>
              <a:t>, </a:t>
            </a:r>
            <a:r>
              <a:rPr lang="es-AR" sz="2800" b="1" dirty="0" err="1" smtClean="0">
                <a:solidFill>
                  <a:schemeClr val="tx1"/>
                </a:solidFill>
              </a:rPr>
              <a:t>char</a:t>
            </a:r>
            <a:r>
              <a:rPr lang="es-AR" sz="28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Para valores true/false el tipo de dato utilizado es </a:t>
            </a:r>
            <a:r>
              <a:rPr lang="es-AR" sz="2800" b="1" dirty="0" err="1" smtClean="0">
                <a:solidFill>
                  <a:schemeClr val="tx1"/>
                </a:solidFill>
              </a:rPr>
              <a:t>boolean</a:t>
            </a:r>
            <a:r>
              <a:rPr lang="es-AR" sz="2800" dirty="0" smtClean="0">
                <a:solidFill>
                  <a:schemeClr val="tx1"/>
                </a:solidFill>
              </a:rPr>
              <a:t> y para fechas se utiliza </a:t>
            </a:r>
            <a:r>
              <a:rPr lang="es-AR" sz="2800" b="1" dirty="0" smtClean="0">
                <a:solidFill>
                  <a:schemeClr val="tx1"/>
                </a:solidFill>
              </a:rPr>
              <a:t>Date</a:t>
            </a:r>
            <a:r>
              <a:rPr lang="es-AR" sz="28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Pueden ser otras clases!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010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1929731"/>
            <a:ext cx="665438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49400" algn="l"/>
              </a:tabLst>
            </a:pPr>
            <a:r>
              <a:rPr kumimoji="0" lang="es-AR" sz="3600" b="1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Mapa del Curso</a:t>
            </a:r>
            <a:endParaRPr kumimoji="0" lang="es-A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49400" algn="l"/>
              </a:tabLst>
            </a:pPr>
            <a:r>
              <a:rPr kumimoji="0" 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Modalidad del curso</a:t>
            </a:r>
            <a:endParaRPr kumimoji="0" lang="es-A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49400" algn="l"/>
              </a:tabLst>
            </a:pPr>
            <a:r>
              <a:rPr kumimoji="0" 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Los Paradigmas</a:t>
            </a:r>
            <a:endParaRPr kumimoji="0" lang="es-A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49400" algn="l"/>
              </a:tabLst>
            </a:pPr>
            <a:r>
              <a:rPr kumimoji="0" 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Modelado de Objetos</a:t>
            </a:r>
            <a:endParaRPr kumimoji="0" lang="es-A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49400" algn="l"/>
              </a:tabLst>
            </a:pPr>
            <a:r>
              <a:rPr kumimoji="0" 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Introducción al Paradigma de Objetos</a:t>
            </a:r>
            <a:endParaRPr kumimoji="0" lang="es-A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1549400" algn="l"/>
              </a:tabLst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Clases y Objetos</a:t>
            </a:r>
            <a:endParaRPr kumimoji="0" lang="es-A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1549400" algn="l"/>
              </a:tabLst>
            </a:pPr>
            <a:r>
              <a:rPr kumimoji="0" lang="es-AR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Atributos, Tipos, Operaciones, Encapsulamiento</a:t>
            </a:r>
            <a:endParaRPr kumimoji="0" lang="es-A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1549400" algn="l"/>
              </a:tabLst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Constructores</a:t>
            </a:r>
            <a:endParaRPr kumimoji="0" lang="es-A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1549400" algn="l"/>
              </a:tabLst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Herencia</a:t>
            </a:r>
            <a:endParaRPr kumimoji="0" lang="es-A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49400" algn="l"/>
              </a:tabLst>
            </a:pPr>
            <a:r>
              <a:rPr kumimoji="0" 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Introducción a UML</a:t>
            </a: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235002"/>
            <a:ext cx="8496944" cy="5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Ejercicio #2 –Detección de Atributos</a:t>
            </a:r>
          </a:p>
          <a:p>
            <a:pPr algn="l"/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TIPS</a:t>
            </a:r>
          </a:p>
          <a:p>
            <a:pPr algn="l"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/>
                </a:solidFill>
              </a:rPr>
              <a:t>Los atributos son características de una clase</a:t>
            </a:r>
          </a:p>
          <a:p>
            <a:pPr algn="l"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1"/>
                </a:solidFill>
              </a:rPr>
              <a:t>Los tipos de datos a utilizar para este ejercicio son: String, </a:t>
            </a:r>
            <a:r>
              <a:rPr lang="es-AR" sz="2400" dirty="0" err="1" smtClean="0">
                <a:solidFill>
                  <a:schemeClr val="tx1"/>
                </a:solidFill>
              </a:rPr>
              <a:t>int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  <a:r>
              <a:rPr lang="es-AR" sz="2400" dirty="0" err="1" smtClean="0">
                <a:solidFill>
                  <a:schemeClr val="tx1"/>
                </a:solidFill>
              </a:rPr>
              <a:t>long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  <a:r>
              <a:rPr lang="es-AR" sz="2400" dirty="0" err="1" smtClean="0">
                <a:solidFill>
                  <a:schemeClr val="tx1"/>
                </a:solidFill>
              </a:rPr>
              <a:t>float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  <a:r>
              <a:rPr lang="es-AR" sz="2400" dirty="0" err="1" smtClean="0">
                <a:solidFill>
                  <a:schemeClr val="tx1"/>
                </a:solidFill>
              </a:rPr>
              <a:t>double</a:t>
            </a:r>
            <a:r>
              <a:rPr lang="es-AR" sz="2400" dirty="0" smtClean="0">
                <a:solidFill>
                  <a:schemeClr val="tx1"/>
                </a:solidFill>
              </a:rPr>
              <a:t>, Date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b="1" dirty="0" smtClean="0">
                <a:solidFill>
                  <a:srgbClr val="CC0099"/>
                </a:solidFill>
              </a:rPr>
              <a:t>A partir de las clases detectadas anteriormente, identificar los atributos que considere necesarios en cada clase.</a:t>
            </a:r>
          </a:p>
          <a:p>
            <a:pPr algn="l"/>
            <a:r>
              <a:rPr lang="es-AR" sz="2400" b="1" dirty="0" smtClean="0">
                <a:solidFill>
                  <a:srgbClr val="CC0099"/>
                </a:solidFill>
              </a:rPr>
              <a:t>Cada atributo deberá tener un tipo de dato. </a:t>
            </a:r>
          </a:p>
          <a:p>
            <a:pPr algn="l"/>
            <a:endParaRPr lang="es-AR" sz="2400" b="1" dirty="0" smtClean="0">
              <a:solidFill>
                <a:srgbClr val="CC0099"/>
              </a:solidFill>
            </a:endParaRPr>
          </a:p>
          <a:p>
            <a:pPr algn="l"/>
            <a:r>
              <a:rPr lang="es-AR" sz="2400" dirty="0" smtClean="0">
                <a:solidFill>
                  <a:srgbClr val="FF0000"/>
                </a:solidFill>
              </a:rPr>
              <a:t>Deberá identificar al menos tres atributos por clase.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7056" y="1010228"/>
            <a:ext cx="8496944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Ejercicio #2 – Solución</a:t>
            </a:r>
          </a:p>
          <a:p>
            <a:pPr algn="l"/>
            <a:r>
              <a:rPr lang="es-AR" sz="2400" b="1" dirty="0" smtClean="0">
                <a:solidFill>
                  <a:schemeClr val="tx1"/>
                </a:solidFill>
              </a:rPr>
              <a:t>Sucursal</a:t>
            </a:r>
            <a:r>
              <a:rPr lang="es-AR" sz="2400" dirty="0" smtClean="0">
                <a:solidFill>
                  <a:schemeClr val="tx1"/>
                </a:solidFill>
              </a:rPr>
              <a:t>: nombre, numero, </a:t>
            </a:r>
            <a:r>
              <a:rPr lang="es-AR" sz="2400" dirty="0" err="1" smtClean="0">
                <a:solidFill>
                  <a:schemeClr val="tx1"/>
                </a:solidFill>
              </a:rPr>
              <a:t>direccion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</a:p>
          <a:p>
            <a:pPr algn="l"/>
            <a:r>
              <a:rPr lang="es-AR" sz="2400" dirty="0" err="1" smtClean="0">
                <a:solidFill>
                  <a:schemeClr val="tx1"/>
                </a:solidFill>
              </a:rPr>
              <a:t>cantidadDeEmpleados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  <a:r>
              <a:rPr lang="es-AR" sz="2400" dirty="0" err="1" smtClean="0">
                <a:solidFill>
                  <a:schemeClr val="tx1"/>
                </a:solidFill>
              </a:rPr>
              <a:t>cantidadDeClientes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AR" sz="2400" b="1" dirty="0" smtClean="0">
                <a:solidFill>
                  <a:schemeClr val="tx1"/>
                </a:solidFill>
              </a:rPr>
              <a:t>Cliente: </a:t>
            </a:r>
            <a:r>
              <a:rPr lang="es-AR" sz="2400" dirty="0" err="1" smtClean="0">
                <a:solidFill>
                  <a:schemeClr val="tx1"/>
                </a:solidFill>
              </a:rPr>
              <a:t>razonSocial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  <a:r>
              <a:rPr lang="es-AR" sz="2400" dirty="0" err="1" smtClean="0">
                <a:solidFill>
                  <a:schemeClr val="tx1"/>
                </a:solidFill>
              </a:rPr>
              <a:t>direccion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</a:p>
          <a:p>
            <a:pPr algn="l"/>
            <a:r>
              <a:rPr lang="es-AR" sz="2400" dirty="0" err="1" smtClean="0">
                <a:solidFill>
                  <a:schemeClr val="tx1"/>
                </a:solidFill>
              </a:rPr>
              <a:t>fechaDeAlta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  <a:r>
              <a:rPr lang="es-AR" sz="2400" dirty="0" err="1" smtClean="0">
                <a:solidFill>
                  <a:schemeClr val="tx1"/>
                </a:solidFill>
              </a:rPr>
              <a:t>cuentaBancaria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  <a:r>
              <a:rPr lang="es-AR" sz="2400" dirty="0" err="1" smtClean="0">
                <a:solidFill>
                  <a:schemeClr val="tx1"/>
                </a:solidFill>
              </a:rPr>
              <a:t>fechaDeAlta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AR" sz="2400" b="1" dirty="0" smtClean="0">
                <a:solidFill>
                  <a:schemeClr val="tx1"/>
                </a:solidFill>
              </a:rPr>
              <a:t>CuentaBancaria: </a:t>
            </a:r>
            <a:r>
              <a:rPr lang="es-AR" sz="2400" dirty="0" smtClean="0">
                <a:solidFill>
                  <a:schemeClr val="tx1"/>
                </a:solidFill>
              </a:rPr>
              <a:t>moneda, numero, </a:t>
            </a:r>
            <a:r>
              <a:rPr lang="es-AR" sz="2400" dirty="0" err="1" smtClean="0">
                <a:solidFill>
                  <a:schemeClr val="tx1"/>
                </a:solidFill>
              </a:rPr>
              <a:t>cbu</a:t>
            </a:r>
            <a:r>
              <a:rPr lang="es-AR" sz="2400" dirty="0" smtClean="0">
                <a:solidFill>
                  <a:schemeClr val="tx1"/>
                </a:solidFill>
              </a:rPr>
              <a:t>, saldo.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b="1" dirty="0" smtClean="0">
                <a:solidFill>
                  <a:srgbClr val="CC0099"/>
                </a:solidFill>
              </a:rPr>
              <a:t>Alumno</a:t>
            </a:r>
            <a:r>
              <a:rPr lang="es-AR" sz="2400" dirty="0" smtClean="0">
                <a:solidFill>
                  <a:schemeClr val="tx1"/>
                </a:solidFill>
              </a:rPr>
              <a:t>: nombre, apellido, teléfono, dirección, mail, </a:t>
            </a:r>
            <a:r>
              <a:rPr lang="es-AR" sz="2400" dirty="0" err="1" smtClean="0">
                <a:solidFill>
                  <a:schemeClr val="tx1"/>
                </a:solidFill>
              </a:rPr>
              <a:t>fechaNacimiento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AR" sz="2400" b="1" dirty="0" smtClean="0">
                <a:solidFill>
                  <a:srgbClr val="CC0099"/>
                </a:solidFill>
              </a:rPr>
              <a:t>Materia</a:t>
            </a:r>
            <a:r>
              <a:rPr lang="es-AR" sz="2400" dirty="0" smtClean="0">
                <a:solidFill>
                  <a:schemeClr val="tx1"/>
                </a:solidFill>
              </a:rPr>
              <a:t>: código, nombre, estado.</a:t>
            </a:r>
          </a:p>
          <a:p>
            <a:pPr algn="l"/>
            <a:r>
              <a:rPr lang="es-AR" sz="2400" b="1" dirty="0" smtClean="0">
                <a:solidFill>
                  <a:srgbClr val="CC0099"/>
                </a:solidFill>
              </a:rPr>
              <a:t>Curso</a:t>
            </a:r>
            <a:r>
              <a:rPr lang="es-AR" sz="2400" dirty="0" smtClean="0">
                <a:solidFill>
                  <a:schemeClr val="tx1"/>
                </a:solidFill>
              </a:rPr>
              <a:t>: </a:t>
            </a:r>
            <a:r>
              <a:rPr lang="es-AR" sz="2400" dirty="0" err="1" smtClean="0">
                <a:solidFill>
                  <a:schemeClr val="tx1"/>
                </a:solidFill>
              </a:rPr>
              <a:t>FechaInicio</a:t>
            </a:r>
            <a:r>
              <a:rPr lang="es-AR" sz="2400" dirty="0" smtClean="0">
                <a:solidFill>
                  <a:schemeClr val="tx1"/>
                </a:solidFill>
              </a:rPr>
              <a:t>, materia, alumnos.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628800"/>
            <a:ext cx="28438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536" y="210008"/>
            <a:ext cx="8748464" cy="70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s-AR" sz="2000" b="1" dirty="0" smtClean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2400" dirty="0" err="1" smtClean="0">
                <a:solidFill>
                  <a:schemeClr val="tx1"/>
                </a:solidFill>
              </a:rPr>
              <a:t>Class</a:t>
            </a:r>
            <a:r>
              <a:rPr lang="es-AR" sz="2400" dirty="0" smtClean="0">
                <a:solidFill>
                  <a:schemeClr val="tx1"/>
                </a:solidFill>
              </a:rPr>
              <a:t> Cliente{</a:t>
            </a:r>
          </a:p>
          <a:p>
            <a:pPr algn="l"/>
            <a:r>
              <a:rPr lang="es-AR" sz="2400" dirty="0" smtClean="0">
                <a:solidFill>
                  <a:srgbClr val="00B050"/>
                </a:solidFill>
              </a:rPr>
              <a:t>// Atributos aquí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	String </a:t>
            </a:r>
            <a:r>
              <a:rPr lang="es-AR" sz="2400" b="1" dirty="0" err="1" smtClean="0">
                <a:solidFill>
                  <a:schemeClr val="tx1"/>
                </a:solidFill>
              </a:rPr>
              <a:t>razonSocial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	String </a:t>
            </a:r>
            <a:r>
              <a:rPr lang="es-AR" sz="2400" b="1" dirty="0" err="1" smtClean="0">
                <a:solidFill>
                  <a:schemeClr val="tx1"/>
                </a:solidFill>
              </a:rPr>
              <a:t>direccion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	Date </a:t>
            </a:r>
            <a:r>
              <a:rPr lang="es-AR" sz="2400" b="1" dirty="0" err="1" smtClean="0">
                <a:solidFill>
                  <a:schemeClr val="tx1"/>
                </a:solidFill>
              </a:rPr>
              <a:t>fechaDeAlta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	</a:t>
            </a:r>
            <a:r>
              <a:rPr lang="es-AR" sz="2400" dirty="0" err="1" smtClean="0">
                <a:solidFill>
                  <a:schemeClr val="tx1"/>
                </a:solidFill>
              </a:rPr>
              <a:t>CuentaCorriente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b="1" dirty="0" err="1" smtClean="0">
                <a:solidFill>
                  <a:schemeClr val="tx1"/>
                </a:solidFill>
              </a:rPr>
              <a:t>cuentaBancaria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s-AR" sz="2400" dirty="0" err="1" smtClean="0">
                <a:solidFill>
                  <a:schemeClr val="tx1"/>
                </a:solidFill>
              </a:rPr>
              <a:t>public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</a:rPr>
              <a:t>class</a:t>
            </a:r>
            <a:r>
              <a:rPr lang="es-AR" sz="2400" dirty="0" smtClean="0">
                <a:solidFill>
                  <a:schemeClr val="tx1"/>
                </a:solidFill>
              </a:rPr>
              <a:t> Cliente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s-AR" sz="2400" dirty="0" smtClean="0">
                <a:solidFill>
                  <a:srgbClr val="00B050"/>
                </a:solidFill>
              </a:rPr>
              <a:t>// Atributos aquí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public string </a:t>
            </a:r>
            <a:r>
              <a:rPr lang="en-US" sz="2400" b="1" dirty="0" err="1" smtClean="0">
                <a:solidFill>
                  <a:schemeClr val="tx1"/>
                </a:solidFill>
              </a:rPr>
              <a:t>razonSocial</a:t>
            </a:r>
            <a:r>
              <a:rPr lang="en-US" sz="2400" dirty="0" smtClean="0">
                <a:solidFill>
                  <a:schemeClr val="tx1"/>
                </a:solidFill>
              </a:rPr>
              <a:t> { get; set; 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public String </a:t>
            </a:r>
            <a:r>
              <a:rPr lang="en-US" sz="2400" b="1" dirty="0" err="1" smtClean="0">
                <a:solidFill>
                  <a:schemeClr val="tx1"/>
                </a:solidFill>
              </a:rPr>
              <a:t>direccion</a:t>
            </a:r>
            <a:r>
              <a:rPr lang="en-US" sz="2400" dirty="0" smtClean="0">
                <a:solidFill>
                  <a:schemeClr val="tx1"/>
                </a:solidFill>
              </a:rPr>
              <a:t>{ get; set; 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public </a:t>
            </a:r>
            <a:r>
              <a:rPr lang="en-US" sz="2400" dirty="0" err="1" smtClean="0">
                <a:solidFill>
                  <a:schemeClr val="tx1"/>
                </a:solidFill>
              </a:rPr>
              <a:t>DateTime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fechaDeAlta</a:t>
            </a:r>
            <a:r>
              <a:rPr lang="en-US" sz="2400" dirty="0" smtClean="0">
                <a:solidFill>
                  <a:schemeClr val="tx1"/>
                </a:solidFill>
              </a:rPr>
              <a:t>{ get; set; }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    </a:t>
            </a:r>
            <a:r>
              <a:rPr lang="es-AR" sz="2400" dirty="0" err="1" smtClean="0">
                <a:solidFill>
                  <a:schemeClr val="tx1"/>
                </a:solidFill>
              </a:rPr>
              <a:t>public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</a:rPr>
              <a:t>CuentaCorriente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b="1" dirty="0" err="1" smtClean="0">
                <a:solidFill>
                  <a:schemeClr val="tx1"/>
                </a:solidFill>
              </a:rPr>
              <a:t>cuentaBancaria</a:t>
            </a:r>
            <a:r>
              <a:rPr lang="es-AR" sz="2400" dirty="0" smtClean="0">
                <a:solidFill>
                  <a:schemeClr val="tx1"/>
                </a:solidFill>
              </a:rPr>
              <a:t>{ </a:t>
            </a:r>
            <a:r>
              <a:rPr lang="es-AR" sz="2400" dirty="0" err="1" smtClean="0">
                <a:solidFill>
                  <a:schemeClr val="tx1"/>
                </a:solidFill>
              </a:rPr>
              <a:t>get</a:t>
            </a:r>
            <a:r>
              <a:rPr lang="es-AR" sz="2400" dirty="0" smtClean="0">
                <a:solidFill>
                  <a:schemeClr val="tx1"/>
                </a:solidFill>
              </a:rPr>
              <a:t>; set; }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010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427984" y="1268760"/>
            <a:ext cx="4661854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Ejemplo codificación con Java</a:t>
            </a:r>
            <a:endParaRPr lang="es-AR" sz="2400" dirty="0">
              <a:solidFill>
                <a:srgbClr val="CC0099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851920" y="3731548"/>
            <a:ext cx="5220072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Ejemplo codificación con C# </a:t>
            </a:r>
            <a:r>
              <a:rPr lang="es-AR" sz="2400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(atributos </a:t>
            </a:r>
            <a:r>
              <a:rPr lang="es-AR" sz="2400" dirty="0" err="1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autoimplementados</a:t>
            </a:r>
            <a:r>
              <a:rPr lang="es-AR" sz="2400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… luego veremos otra forma!)</a:t>
            </a:r>
            <a:endParaRPr lang="es-AR" sz="2400" dirty="0" smtClean="0">
              <a:solidFill>
                <a:srgbClr val="CC0099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179512" y="3645024"/>
            <a:ext cx="8964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980727"/>
            <a:ext cx="2052161" cy="200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262981"/>
            <a:ext cx="8496944" cy="522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 es una Operación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Las operaciones son </a:t>
            </a:r>
            <a:r>
              <a:rPr lang="es-AR" sz="2400" b="1" dirty="0" smtClean="0">
                <a:solidFill>
                  <a:schemeClr val="tx1"/>
                </a:solidFill>
              </a:rPr>
              <a:t>acciones</a:t>
            </a:r>
            <a:r>
              <a:rPr lang="es-AR" sz="2400" dirty="0" smtClean="0">
                <a:solidFill>
                  <a:schemeClr val="tx1"/>
                </a:solidFill>
              </a:rPr>
              <a:t> contenidas en 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una clase, y definen su </a:t>
            </a:r>
            <a:r>
              <a:rPr lang="es-AR" sz="2400" b="1" dirty="0" smtClean="0">
                <a:solidFill>
                  <a:schemeClr val="tx1"/>
                </a:solidFill>
              </a:rPr>
              <a:t>comportamiento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Dentro de un sistema, las operaciones suelen detectarse como </a:t>
            </a:r>
            <a:r>
              <a:rPr lang="es-AR" sz="2400" b="1" dirty="0" smtClean="0">
                <a:solidFill>
                  <a:schemeClr val="tx1"/>
                </a:solidFill>
              </a:rPr>
              <a:t>verbos.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Desde la perspectiva de Diseño y Programación, se denominan </a:t>
            </a:r>
            <a:r>
              <a:rPr lang="es-AR" sz="2400" b="1" dirty="0" smtClean="0">
                <a:solidFill>
                  <a:schemeClr val="tx1"/>
                </a:solidFill>
              </a:rPr>
              <a:t>Métodos.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Desde la perspectiva de Análisis, se denominan </a:t>
            </a:r>
            <a:r>
              <a:rPr lang="es-AR" sz="2400" b="1" dirty="0" smtClean="0">
                <a:solidFill>
                  <a:schemeClr val="tx1"/>
                </a:solidFill>
              </a:rPr>
              <a:t>Operaciones.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Puede tener opcionalmente valores de entrada (Parámetros) y valores de salida (Valores de Retorno).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Según el lenguaje en que se implementan pueden ser </a:t>
            </a:r>
            <a:r>
              <a:rPr lang="es-AR" sz="2400" b="1" dirty="0" smtClean="0">
                <a:solidFill>
                  <a:schemeClr val="tx1"/>
                </a:solidFill>
              </a:rPr>
              <a:t>Procedimientos</a:t>
            </a:r>
            <a:r>
              <a:rPr lang="es-AR" sz="2400" dirty="0" smtClean="0">
                <a:solidFill>
                  <a:schemeClr val="tx1"/>
                </a:solidFill>
              </a:rPr>
              <a:t> o </a:t>
            </a:r>
            <a:r>
              <a:rPr lang="es-AR" sz="2400" b="1" dirty="0" smtClean="0">
                <a:solidFill>
                  <a:schemeClr val="tx1"/>
                </a:solidFill>
              </a:rPr>
              <a:t>Funciones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sp>
        <p:nvSpPr>
          <p:cNvPr id="4100" name="AutoShape 4" descr="https://alumni.educacionit.com/content/308/1140/images/image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145838"/>
            <a:ext cx="8496944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 es un Valor de Entrada o Parámetro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Los parámetros son valores enviados a una operación.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La operación toma los parámetros como </a:t>
            </a:r>
            <a:r>
              <a:rPr lang="es-AR" sz="2400" b="1" dirty="0" smtClean="0">
                <a:solidFill>
                  <a:schemeClr val="tx1"/>
                </a:solidFill>
              </a:rPr>
              <a:t>valores de entrada, y así puede realizar las acciones necesarias.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Todos los parámetros deben tener un tipo de dato asociado.</a:t>
            </a:r>
          </a:p>
          <a:p>
            <a:pPr algn="l">
              <a:buFont typeface="Arial" pitchFamily="34" charset="0"/>
              <a:buChar char="•"/>
            </a:pPr>
            <a:r>
              <a:rPr lang="es-AR" sz="2400" dirty="0" smtClean="0">
                <a:solidFill>
                  <a:srgbClr val="7030A0"/>
                </a:solidFill>
              </a:rPr>
              <a:t>Método </a:t>
            </a:r>
            <a:r>
              <a:rPr lang="es-AR" sz="2400" b="1" dirty="0" smtClean="0">
                <a:solidFill>
                  <a:srgbClr val="7030A0"/>
                </a:solidFill>
              </a:rPr>
              <a:t>encender() </a:t>
            </a:r>
            <a:r>
              <a:rPr lang="es-AR" sz="2400" dirty="0" smtClean="0">
                <a:solidFill>
                  <a:srgbClr val="7030A0"/>
                </a:solidFill>
              </a:rPr>
              <a:t>-&gt; sin parámetros</a:t>
            </a:r>
          </a:p>
          <a:p>
            <a:pPr algn="l">
              <a:buFont typeface="Arial" pitchFamily="34" charset="0"/>
              <a:buChar char="•"/>
            </a:pPr>
            <a:r>
              <a:rPr lang="es-AR" sz="2400" dirty="0" smtClean="0">
                <a:solidFill>
                  <a:srgbClr val="7030A0"/>
                </a:solidFill>
              </a:rPr>
              <a:t>Método </a:t>
            </a:r>
            <a:r>
              <a:rPr lang="es-AR" sz="2400" b="1" dirty="0" smtClean="0">
                <a:solidFill>
                  <a:srgbClr val="7030A0"/>
                </a:solidFill>
              </a:rPr>
              <a:t>acelerar(</a:t>
            </a:r>
            <a:r>
              <a:rPr lang="es-AR" sz="2400" b="1" dirty="0" err="1" smtClean="0">
                <a:solidFill>
                  <a:srgbClr val="7030A0"/>
                </a:solidFill>
              </a:rPr>
              <a:t>int</a:t>
            </a:r>
            <a:r>
              <a:rPr lang="es-AR" sz="2400" b="1" dirty="0" smtClean="0">
                <a:solidFill>
                  <a:srgbClr val="7030A0"/>
                </a:solidFill>
              </a:rPr>
              <a:t>) </a:t>
            </a:r>
            <a:r>
              <a:rPr lang="es-AR" sz="2400" dirty="0" smtClean="0">
                <a:solidFill>
                  <a:srgbClr val="7030A0"/>
                </a:solidFill>
              </a:rPr>
              <a:t>-&gt; recibe como parámetro</a:t>
            </a:r>
          </a:p>
          <a:p>
            <a:pPr algn="l"/>
            <a:r>
              <a:rPr lang="es-AR" sz="2400" dirty="0" smtClean="0">
                <a:solidFill>
                  <a:srgbClr val="7030A0"/>
                </a:solidFill>
              </a:rPr>
              <a:t> la cantidad de “km” a acelerar </a:t>
            </a:r>
          </a:p>
          <a:p>
            <a:pPr algn="l">
              <a:buFont typeface="Arial" pitchFamily="34" charset="0"/>
              <a:buChar char="•"/>
            </a:pPr>
            <a:r>
              <a:rPr lang="es-AR" sz="2400" dirty="0" smtClean="0">
                <a:solidFill>
                  <a:srgbClr val="7030A0"/>
                </a:solidFill>
              </a:rPr>
              <a:t>Método </a:t>
            </a:r>
            <a:r>
              <a:rPr lang="es-AR" sz="2400" b="1" dirty="0" smtClean="0">
                <a:solidFill>
                  <a:srgbClr val="7030A0"/>
                </a:solidFill>
              </a:rPr>
              <a:t>frenar(</a:t>
            </a:r>
            <a:r>
              <a:rPr lang="es-AR" sz="2400" b="1" dirty="0" err="1" smtClean="0">
                <a:solidFill>
                  <a:srgbClr val="7030A0"/>
                </a:solidFill>
              </a:rPr>
              <a:t>int</a:t>
            </a:r>
            <a:r>
              <a:rPr lang="es-AR" sz="2400" b="1" dirty="0" smtClean="0">
                <a:solidFill>
                  <a:srgbClr val="7030A0"/>
                </a:solidFill>
              </a:rPr>
              <a:t>)</a:t>
            </a:r>
            <a:r>
              <a:rPr lang="es-AR" sz="2400" dirty="0" smtClean="0">
                <a:solidFill>
                  <a:srgbClr val="7030A0"/>
                </a:solidFill>
              </a:rPr>
              <a:t> -&gt; recibe como parámetro </a:t>
            </a:r>
          </a:p>
          <a:p>
            <a:pPr algn="l"/>
            <a:r>
              <a:rPr lang="es-AR" sz="2400" dirty="0" smtClean="0">
                <a:solidFill>
                  <a:srgbClr val="7030A0"/>
                </a:solidFill>
              </a:rPr>
              <a:t>la cantidad de “km” que debe bajar de velocidad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sp>
        <p:nvSpPr>
          <p:cNvPr id="4100" name="AutoShape 4" descr="https://alumni.educacionit.com/content/308/1140/images/image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701" y="4005064"/>
            <a:ext cx="242829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071972"/>
            <a:ext cx="849694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 es un Valor de Salida o Valor de Retorno</a:t>
            </a:r>
          </a:p>
          <a:p>
            <a:pPr algn="l"/>
            <a:endParaRPr lang="es-AR" sz="3600" b="1" dirty="0" smtClean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El valor de salida de una operación es un valor retornado por la operación luego de realizar cierto procesamiento.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Los valores de entrada son datos, y los valores de salida son considerados información.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Todos los valores de salida deben tener un tipo de dato asociado.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Es posible retornar un único valor de salida.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sp>
        <p:nvSpPr>
          <p:cNvPr id="4100" name="AutoShape 4" descr="https://alumni.educacionit.com/content/308/1140/images/image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550424"/>
            <a:ext cx="8496944" cy="361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Ejercicio #3 –Detección de Operaciones </a:t>
            </a:r>
          </a:p>
          <a:p>
            <a:pPr algn="l"/>
            <a:r>
              <a:rPr lang="es-AR" sz="2800" b="1" dirty="0" smtClean="0">
                <a:solidFill>
                  <a:srgbClr val="CC0099"/>
                </a:solidFill>
              </a:rPr>
              <a:t>A partir de las clases y los atributos detectados en los ejercicios anteriores, identificar al menos dos operaciones que realiza cada clase.</a:t>
            </a:r>
          </a:p>
          <a:p>
            <a:pPr algn="l"/>
            <a:endParaRPr lang="es-AR" sz="2800" dirty="0" smtClean="0">
              <a:solidFill>
                <a:srgbClr val="FF0000"/>
              </a:solidFill>
            </a:endParaRPr>
          </a:p>
          <a:p>
            <a:pPr algn="l"/>
            <a:r>
              <a:rPr lang="es-AR" sz="2800" b="1" u="sng" dirty="0" smtClean="0">
                <a:solidFill>
                  <a:schemeClr val="tx1"/>
                </a:solidFill>
              </a:rPr>
              <a:t>TIP</a:t>
            </a:r>
            <a:r>
              <a:rPr lang="es-AR" sz="2800" dirty="0" smtClean="0">
                <a:solidFill>
                  <a:schemeClr val="tx1"/>
                </a:solidFill>
              </a:rPr>
              <a:t>: las operaciones son </a:t>
            </a:r>
            <a:r>
              <a:rPr lang="es-AR" sz="2800" b="1" dirty="0" smtClean="0">
                <a:solidFill>
                  <a:srgbClr val="CC0099"/>
                </a:solidFill>
              </a:rPr>
              <a:t>verbos</a:t>
            </a:r>
            <a:r>
              <a:rPr lang="es-AR" sz="2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161134"/>
            <a:ext cx="8496944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Ejercicio #3 – Solución</a:t>
            </a:r>
          </a:p>
          <a:p>
            <a:pPr algn="l"/>
            <a:r>
              <a:rPr lang="es-AR" sz="2400" b="1" dirty="0" smtClean="0">
                <a:solidFill>
                  <a:schemeClr val="tx1"/>
                </a:solidFill>
              </a:rPr>
              <a:t>Banco</a:t>
            </a:r>
            <a:r>
              <a:rPr lang="es-AR" sz="2400" dirty="0" smtClean="0">
                <a:solidFill>
                  <a:schemeClr val="tx1"/>
                </a:solidFill>
              </a:rPr>
              <a:t>: </a:t>
            </a:r>
            <a:r>
              <a:rPr lang="es-AR" sz="2400" dirty="0" err="1" smtClean="0">
                <a:solidFill>
                  <a:schemeClr val="tx1"/>
                </a:solidFill>
              </a:rPr>
              <a:t>informarCantidadDeEmpleados</a:t>
            </a:r>
            <a:r>
              <a:rPr lang="es-AR" sz="2400" dirty="0" smtClean="0">
                <a:solidFill>
                  <a:schemeClr val="tx1"/>
                </a:solidFill>
              </a:rPr>
              <a:t>(),  </a:t>
            </a:r>
            <a:r>
              <a:rPr lang="es-AR" sz="2400" dirty="0" err="1" smtClean="0">
                <a:solidFill>
                  <a:schemeClr val="tx1"/>
                </a:solidFill>
              </a:rPr>
              <a:t>informarSucursales</a:t>
            </a:r>
            <a:r>
              <a:rPr lang="es-AR" sz="2400" dirty="0" smtClean="0">
                <a:solidFill>
                  <a:schemeClr val="tx1"/>
                </a:solidFill>
              </a:rPr>
              <a:t>(), </a:t>
            </a:r>
            <a:r>
              <a:rPr lang="es-AR" sz="2400" dirty="0" err="1" smtClean="0">
                <a:solidFill>
                  <a:schemeClr val="tx1"/>
                </a:solidFill>
              </a:rPr>
              <a:t>calcularFacturacionPeriodo</a:t>
            </a:r>
            <a:r>
              <a:rPr lang="es-AR" sz="2400" dirty="0" smtClean="0">
                <a:solidFill>
                  <a:schemeClr val="tx1"/>
                </a:solidFill>
              </a:rPr>
              <a:t>(), </a:t>
            </a:r>
            <a:r>
              <a:rPr lang="es-AR" sz="2400" dirty="0" err="1" smtClean="0">
                <a:solidFill>
                  <a:schemeClr val="tx1"/>
                </a:solidFill>
              </a:rPr>
              <a:t>informarClientes</a:t>
            </a:r>
            <a:r>
              <a:rPr lang="es-AR" sz="24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s-AR" sz="2400" b="1" dirty="0" smtClean="0">
                <a:solidFill>
                  <a:schemeClr val="tx1"/>
                </a:solidFill>
              </a:rPr>
              <a:t>Sucursal</a:t>
            </a:r>
            <a:r>
              <a:rPr lang="es-AR" sz="2400" dirty="0" smtClean="0">
                <a:solidFill>
                  <a:schemeClr val="tx1"/>
                </a:solidFill>
              </a:rPr>
              <a:t>: </a:t>
            </a:r>
            <a:r>
              <a:rPr lang="es-AR" sz="2400" dirty="0" err="1" smtClean="0">
                <a:solidFill>
                  <a:schemeClr val="tx1"/>
                </a:solidFill>
              </a:rPr>
              <a:t>informarDireccion</a:t>
            </a:r>
            <a:r>
              <a:rPr lang="es-AR" sz="2400" dirty="0" smtClean="0">
                <a:solidFill>
                  <a:schemeClr val="tx1"/>
                </a:solidFill>
              </a:rPr>
              <a:t>(), </a:t>
            </a:r>
            <a:r>
              <a:rPr lang="es-AR" sz="2400" dirty="0" err="1" smtClean="0">
                <a:solidFill>
                  <a:schemeClr val="tx1"/>
                </a:solidFill>
              </a:rPr>
              <a:t>informarCantidadDeEmpleados</a:t>
            </a:r>
            <a:r>
              <a:rPr lang="es-AR" sz="2400" dirty="0" smtClean="0">
                <a:solidFill>
                  <a:schemeClr val="tx1"/>
                </a:solidFill>
              </a:rPr>
              <a:t>, </a:t>
            </a:r>
            <a:r>
              <a:rPr lang="es-AR" sz="2400" dirty="0" err="1" smtClean="0">
                <a:solidFill>
                  <a:schemeClr val="tx1"/>
                </a:solidFill>
              </a:rPr>
              <a:t>calcularFacturacionPeriodo</a:t>
            </a:r>
            <a:r>
              <a:rPr lang="es-AR" sz="2400" dirty="0" smtClean="0">
                <a:solidFill>
                  <a:schemeClr val="tx1"/>
                </a:solidFill>
              </a:rPr>
              <a:t>(), </a:t>
            </a:r>
            <a:r>
              <a:rPr lang="es-AR" sz="2400" dirty="0" err="1" smtClean="0">
                <a:solidFill>
                  <a:schemeClr val="tx1"/>
                </a:solidFill>
              </a:rPr>
              <a:t>informarClientes</a:t>
            </a:r>
            <a:r>
              <a:rPr lang="es-AR" sz="24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s-AR" sz="2400" b="1" dirty="0" smtClean="0">
                <a:solidFill>
                  <a:schemeClr val="tx1"/>
                </a:solidFill>
              </a:rPr>
              <a:t>Cliente</a:t>
            </a:r>
            <a:r>
              <a:rPr lang="es-AR" sz="2400" dirty="0" smtClean="0">
                <a:solidFill>
                  <a:schemeClr val="tx1"/>
                </a:solidFill>
              </a:rPr>
              <a:t>: </a:t>
            </a:r>
            <a:r>
              <a:rPr lang="es-AR" sz="2400" dirty="0" err="1" smtClean="0">
                <a:solidFill>
                  <a:schemeClr val="tx1"/>
                </a:solidFill>
              </a:rPr>
              <a:t>infomarMovimientosEnCuentas</a:t>
            </a:r>
            <a:r>
              <a:rPr lang="es-AR" sz="2400" dirty="0" smtClean="0">
                <a:solidFill>
                  <a:schemeClr val="tx1"/>
                </a:solidFill>
              </a:rPr>
              <a:t>(), </a:t>
            </a:r>
            <a:r>
              <a:rPr lang="es-AR" sz="2400" dirty="0" err="1" smtClean="0">
                <a:solidFill>
                  <a:schemeClr val="tx1"/>
                </a:solidFill>
              </a:rPr>
              <a:t>informarDatos</a:t>
            </a:r>
            <a:r>
              <a:rPr lang="es-AR" sz="24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s-AR" sz="2400" b="1" dirty="0" smtClean="0">
                <a:solidFill>
                  <a:schemeClr val="tx1"/>
                </a:solidFill>
              </a:rPr>
              <a:t>CuentaBancaria: </a:t>
            </a:r>
            <a:r>
              <a:rPr lang="es-AR" sz="2400" dirty="0" err="1" smtClean="0">
                <a:solidFill>
                  <a:schemeClr val="tx1"/>
                </a:solidFill>
              </a:rPr>
              <a:t>infomarSaldo</a:t>
            </a:r>
            <a:r>
              <a:rPr lang="es-AR" sz="2400" dirty="0" smtClean="0">
                <a:solidFill>
                  <a:schemeClr val="tx1"/>
                </a:solidFill>
              </a:rPr>
              <a:t>(), </a:t>
            </a:r>
            <a:r>
              <a:rPr lang="es-AR" sz="2400" dirty="0" err="1" smtClean="0">
                <a:solidFill>
                  <a:schemeClr val="tx1"/>
                </a:solidFill>
              </a:rPr>
              <a:t>extraerDinero</a:t>
            </a:r>
            <a:r>
              <a:rPr lang="es-AR" sz="2400" dirty="0" smtClean="0">
                <a:solidFill>
                  <a:schemeClr val="tx1"/>
                </a:solidFill>
              </a:rPr>
              <a:t>(monto), </a:t>
            </a:r>
            <a:r>
              <a:rPr lang="es-AR" sz="2400" dirty="0" err="1" smtClean="0">
                <a:solidFill>
                  <a:schemeClr val="tx1"/>
                </a:solidFill>
              </a:rPr>
              <a:t>depositarDinero</a:t>
            </a:r>
            <a:r>
              <a:rPr lang="es-AR" sz="2400" dirty="0" smtClean="0">
                <a:solidFill>
                  <a:schemeClr val="tx1"/>
                </a:solidFill>
              </a:rPr>
              <a:t>(monto)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b="1" dirty="0" smtClean="0">
                <a:solidFill>
                  <a:srgbClr val="CC0099"/>
                </a:solidFill>
              </a:rPr>
              <a:t>Alumno</a:t>
            </a:r>
            <a:r>
              <a:rPr lang="es-AR" sz="2400" dirty="0" smtClean="0">
                <a:solidFill>
                  <a:schemeClr val="tx1"/>
                </a:solidFill>
              </a:rPr>
              <a:t>: </a:t>
            </a:r>
            <a:r>
              <a:rPr lang="es-AR" sz="2400" dirty="0" err="1" smtClean="0">
                <a:solidFill>
                  <a:schemeClr val="tx1"/>
                </a:solidFill>
              </a:rPr>
              <a:t>InformarDatosAlumno</a:t>
            </a:r>
            <a:r>
              <a:rPr lang="es-AR" sz="2400" dirty="0" smtClean="0">
                <a:solidFill>
                  <a:schemeClr val="tx1"/>
                </a:solidFill>
              </a:rPr>
              <a:t>(), </a:t>
            </a:r>
            <a:r>
              <a:rPr lang="es-AR" sz="2400" dirty="0" err="1" smtClean="0">
                <a:solidFill>
                  <a:schemeClr val="tx1"/>
                </a:solidFill>
              </a:rPr>
              <a:t>DarBajaAlumno</a:t>
            </a:r>
            <a:r>
              <a:rPr lang="es-AR" sz="24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s-AR" sz="2400" b="1" dirty="0" smtClean="0">
                <a:solidFill>
                  <a:srgbClr val="CC0099"/>
                </a:solidFill>
              </a:rPr>
              <a:t>Materia</a:t>
            </a:r>
            <a:r>
              <a:rPr lang="es-AR" sz="2400" dirty="0" smtClean="0">
                <a:solidFill>
                  <a:schemeClr val="tx1"/>
                </a:solidFill>
              </a:rPr>
              <a:t>: </a:t>
            </a:r>
            <a:r>
              <a:rPr lang="es-AR" sz="2400" dirty="0" err="1" smtClean="0">
                <a:solidFill>
                  <a:schemeClr val="tx1"/>
                </a:solidFill>
              </a:rPr>
              <a:t>InformarDatosMateria</a:t>
            </a:r>
            <a:r>
              <a:rPr lang="es-AR" sz="2400" dirty="0" smtClean="0">
                <a:solidFill>
                  <a:schemeClr val="tx1"/>
                </a:solidFill>
              </a:rPr>
              <a:t>(), </a:t>
            </a:r>
            <a:r>
              <a:rPr lang="es-AR" sz="2400" dirty="0" err="1" smtClean="0">
                <a:solidFill>
                  <a:schemeClr val="tx1"/>
                </a:solidFill>
              </a:rPr>
              <a:t>VerEstado</a:t>
            </a:r>
            <a:r>
              <a:rPr lang="es-AR" sz="24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s-AR" sz="2400" b="1" dirty="0" smtClean="0">
                <a:solidFill>
                  <a:srgbClr val="CC0099"/>
                </a:solidFill>
              </a:rPr>
              <a:t>Curso</a:t>
            </a:r>
            <a:r>
              <a:rPr lang="es-AR" sz="2400" dirty="0" smtClean="0">
                <a:solidFill>
                  <a:schemeClr val="tx1"/>
                </a:solidFill>
              </a:rPr>
              <a:t>: </a:t>
            </a:r>
            <a:r>
              <a:rPr lang="es-AR" sz="2400" dirty="0" err="1" smtClean="0">
                <a:solidFill>
                  <a:schemeClr val="tx1"/>
                </a:solidFill>
              </a:rPr>
              <a:t>InformarInscriptos</a:t>
            </a:r>
            <a:r>
              <a:rPr lang="es-AR" sz="2400" dirty="0" smtClean="0">
                <a:solidFill>
                  <a:schemeClr val="tx1"/>
                </a:solidFill>
              </a:rPr>
              <a:t>(), </a:t>
            </a:r>
            <a:r>
              <a:rPr lang="es-AR" sz="2400" dirty="0" err="1" smtClean="0">
                <a:solidFill>
                  <a:schemeClr val="tx1"/>
                </a:solidFill>
              </a:rPr>
              <a:t>VerCupo</a:t>
            </a:r>
            <a:r>
              <a:rPr lang="es-AR" sz="2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404664"/>
            <a:ext cx="889248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2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Ejemplo Codificación en Java</a:t>
            </a:r>
          </a:p>
          <a:p>
            <a:pPr algn="l"/>
            <a:r>
              <a:rPr lang="es-AR" sz="2000" dirty="0" err="1" smtClean="0">
                <a:solidFill>
                  <a:schemeClr val="tx1"/>
                </a:solidFill>
              </a:rPr>
              <a:t>class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err="1" smtClean="0">
                <a:solidFill>
                  <a:schemeClr val="tx1"/>
                </a:solidFill>
              </a:rPr>
              <a:t>CuentaBancaria</a:t>
            </a:r>
            <a:r>
              <a:rPr lang="es-AR" sz="2000" dirty="0" smtClean="0">
                <a:solidFill>
                  <a:schemeClr val="tx1"/>
                </a:solidFill>
              </a:rPr>
              <a:t>{</a:t>
            </a:r>
            <a:endParaRPr lang="es-AR" sz="2000" dirty="0" smtClean="0">
              <a:solidFill>
                <a:srgbClr val="00B050"/>
              </a:solidFill>
            </a:endParaRP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</a:t>
            </a:r>
            <a:r>
              <a:rPr lang="es-AR" sz="2000" dirty="0" err="1" smtClean="0">
                <a:solidFill>
                  <a:schemeClr val="tx1"/>
                </a:solidFill>
              </a:rPr>
              <a:t>float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smtClean="0">
                <a:solidFill>
                  <a:schemeClr val="tx1"/>
                </a:solidFill>
              </a:rPr>
              <a:t>saldo</a:t>
            </a:r>
            <a:r>
              <a:rPr lang="es-AR" sz="2000" dirty="0" smtClean="0">
                <a:solidFill>
                  <a:schemeClr val="tx1"/>
                </a:solidFill>
              </a:rPr>
              <a:t>;		</a:t>
            </a:r>
            <a:r>
              <a:rPr lang="es-AR" sz="2000" dirty="0" smtClean="0">
                <a:solidFill>
                  <a:srgbClr val="00B050"/>
                </a:solidFill>
              </a:rPr>
              <a:t> // Atributos aquí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</a:t>
            </a:r>
            <a:r>
              <a:rPr lang="es-AR" sz="2000" dirty="0" err="1" smtClean="0">
                <a:solidFill>
                  <a:schemeClr val="tx1"/>
                </a:solidFill>
              </a:rPr>
              <a:t>void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err="1" smtClean="0">
                <a:solidFill>
                  <a:schemeClr val="tx1"/>
                </a:solidFill>
              </a:rPr>
              <a:t>informarSaldo</a:t>
            </a:r>
            <a:r>
              <a:rPr lang="es-AR" sz="2000" dirty="0" smtClean="0">
                <a:solidFill>
                  <a:schemeClr val="tx1"/>
                </a:solidFill>
              </a:rPr>
              <a:t>() {	</a:t>
            </a:r>
            <a:r>
              <a:rPr lang="es-AR" sz="2000" dirty="0" smtClean="0">
                <a:solidFill>
                  <a:srgbClr val="00B050"/>
                </a:solidFill>
              </a:rPr>
              <a:t> // Método Imprime el atributo saldo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	</a:t>
            </a:r>
            <a:r>
              <a:rPr lang="es-AR" sz="2000" dirty="0" err="1" smtClean="0">
                <a:solidFill>
                  <a:schemeClr val="tx1"/>
                </a:solidFill>
              </a:rPr>
              <a:t>print</a:t>
            </a:r>
            <a:r>
              <a:rPr lang="es-AR" sz="2000" dirty="0" smtClean="0">
                <a:solidFill>
                  <a:schemeClr val="tx1"/>
                </a:solidFill>
              </a:rPr>
              <a:t>(saldo);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</a:t>
            </a:r>
            <a:r>
              <a:rPr lang="es-AR" sz="2000" dirty="0" err="1" smtClean="0">
                <a:solidFill>
                  <a:schemeClr val="tx1"/>
                </a:solidFill>
              </a:rPr>
              <a:t>float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err="1" smtClean="0">
                <a:solidFill>
                  <a:schemeClr val="tx1"/>
                </a:solidFill>
              </a:rPr>
              <a:t>obtenerSaldo</a:t>
            </a:r>
            <a:r>
              <a:rPr lang="es-AR" sz="2000" dirty="0" smtClean="0">
                <a:solidFill>
                  <a:schemeClr val="tx1"/>
                </a:solidFill>
              </a:rPr>
              <a:t>(){	</a:t>
            </a:r>
            <a:r>
              <a:rPr lang="es-AR" sz="2000" dirty="0" smtClean="0">
                <a:solidFill>
                  <a:srgbClr val="00B050"/>
                </a:solidFill>
              </a:rPr>
              <a:t>//Método Retorna el saldo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	</a:t>
            </a:r>
            <a:r>
              <a:rPr lang="es-AR" sz="2000" dirty="0" err="1" smtClean="0">
                <a:solidFill>
                  <a:schemeClr val="tx1"/>
                </a:solidFill>
              </a:rPr>
              <a:t>return</a:t>
            </a:r>
            <a:r>
              <a:rPr lang="es-AR" sz="2000" dirty="0" smtClean="0">
                <a:solidFill>
                  <a:schemeClr val="tx1"/>
                </a:solidFill>
              </a:rPr>
              <a:t> saldo;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</a:t>
            </a:r>
            <a:r>
              <a:rPr lang="es-AR" sz="2000" dirty="0" err="1" smtClean="0">
                <a:solidFill>
                  <a:schemeClr val="tx1"/>
                </a:solidFill>
              </a:rPr>
              <a:t>void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err="1" smtClean="0">
                <a:solidFill>
                  <a:schemeClr val="tx1"/>
                </a:solidFill>
              </a:rPr>
              <a:t>depositarDinero</a:t>
            </a:r>
            <a:r>
              <a:rPr lang="es-AR" sz="2000" b="1" dirty="0" smtClean="0">
                <a:solidFill>
                  <a:schemeClr val="tx1"/>
                </a:solidFill>
              </a:rPr>
              <a:t> </a:t>
            </a:r>
            <a:r>
              <a:rPr lang="es-AR" sz="2000" dirty="0" smtClean="0">
                <a:solidFill>
                  <a:schemeClr val="tx1"/>
                </a:solidFill>
              </a:rPr>
              <a:t>(</a:t>
            </a:r>
            <a:r>
              <a:rPr lang="es-AR" sz="2000" dirty="0" err="1" smtClean="0">
                <a:solidFill>
                  <a:schemeClr val="tx1"/>
                </a:solidFill>
              </a:rPr>
              <a:t>float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dirty="0" err="1" smtClean="0">
                <a:solidFill>
                  <a:schemeClr val="tx1"/>
                </a:solidFill>
              </a:rPr>
              <a:t>unMonto</a:t>
            </a:r>
            <a:r>
              <a:rPr lang="es-AR" sz="2000" dirty="0" smtClean="0">
                <a:solidFill>
                  <a:schemeClr val="tx1"/>
                </a:solidFill>
              </a:rPr>
              <a:t>) {	</a:t>
            </a:r>
            <a:r>
              <a:rPr lang="es-AR" sz="2000" dirty="0" smtClean="0">
                <a:solidFill>
                  <a:srgbClr val="00B050"/>
                </a:solidFill>
              </a:rPr>
              <a:t>// Actualiza el saldo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	saldo = saldo + </a:t>
            </a:r>
            <a:r>
              <a:rPr lang="es-AR" sz="2000" dirty="0" err="1" smtClean="0">
                <a:solidFill>
                  <a:schemeClr val="tx1"/>
                </a:solidFill>
              </a:rPr>
              <a:t>unMonto</a:t>
            </a:r>
            <a:r>
              <a:rPr lang="es-AR" sz="20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</a:t>
            </a:r>
            <a:r>
              <a:rPr lang="es-AR" sz="2000" dirty="0" err="1" smtClean="0">
                <a:solidFill>
                  <a:schemeClr val="tx1"/>
                </a:solidFill>
              </a:rPr>
              <a:t>void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err="1" smtClean="0">
                <a:solidFill>
                  <a:schemeClr val="tx1"/>
                </a:solidFill>
              </a:rPr>
              <a:t>extraerDinero</a:t>
            </a:r>
            <a:r>
              <a:rPr lang="es-AR" sz="2000" b="1" dirty="0" smtClean="0">
                <a:solidFill>
                  <a:schemeClr val="tx1"/>
                </a:solidFill>
              </a:rPr>
              <a:t> </a:t>
            </a:r>
            <a:r>
              <a:rPr lang="es-AR" sz="2000" dirty="0" smtClean="0">
                <a:solidFill>
                  <a:schemeClr val="tx1"/>
                </a:solidFill>
              </a:rPr>
              <a:t>(</a:t>
            </a:r>
            <a:r>
              <a:rPr lang="es-AR" sz="2000" dirty="0" err="1" smtClean="0">
                <a:solidFill>
                  <a:schemeClr val="tx1"/>
                </a:solidFill>
              </a:rPr>
              <a:t>float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dirty="0" err="1" smtClean="0">
                <a:solidFill>
                  <a:schemeClr val="tx1"/>
                </a:solidFill>
              </a:rPr>
              <a:t>unMonto</a:t>
            </a:r>
            <a:r>
              <a:rPr lang="es-AR" sz="2000" dirty="0" smtClean="0">
                <a:solidFill>
                  <a:schemeClr val="tx1"/>
                </a:solidFill>
              </a:rPr>
              <a:t>) { </a:t>
            </a:r>
            <a:r>
              <a:rPr lang="es-AR" sz="2000" dirty="0" smtClean="0">
                <a:solidFill>
                  <a:srgbClr val="00B050"/>
                </a:solidFill>
              </a:rPr>
              <a:t>// Actualiza el saldo, </a:t>
            </a:r>
          </a:p>
          <a:p>
            <a:pPr algn="l"/>
            <a:r>
              <a:rPr lang="es-AR" sz="2000" dirty="0" smtClean="0">
                <a:solidFill>
                  <a:srgbClr val="00B050"/>
                </a:solidFill>
              </a:rPr>
              <a:t>                                                                                NO controla si monto &gt; saldo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	saldo = saldo –</a:t>
            </a:r>
            <a:r>
              <a:rPr lang="es-AR" sz="2000" dirty="0" err="1" smtClean="0">
                <a:solidFill>
                  <a:schemeClr val="tx1"/>
                </a:solidFill>
              </a:rPr>
              <a:t>unMonto</a:t>
            </a:r>
            <a:r>
              <a:rPr lang="es-AR" sz="20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1"/>
            <a:ext cx="9010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379384"/>
            <a:ext cx="8496944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Ejemplo Codificación en C#</a:t>
            </a:r>
          </a:p>
          <a:p>
            <a:pPr algn="l"/>
            <a:r>
              <a:rPr lang="es-AR" sz="2000" dirty="0" err="1" smtClean="0">
                <a:solidFill>
                  <a:schemeClr val="tx1"/>
                </a:solidFill>
              </a:rPr>
              <a:t>public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dirty="0" err="1" smtClean="0">
                <a:solidFill>
                  <a:schemeClr val="tx1"/>
                </a:solidFill>
              </a:rPr>
              <a:t>class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smtClean="0">
                <a:solidFill>
                  <a:schemeClr val="tx1"/>
                </a:solidFill>
              </a:rPr>
              <a:t>Alumno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public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DNI</a:t>
            </a:r>
            <a:r>
              <a:rPr lang="en-US" sz="2000" dirty="0" smtClean="0">
                <a:solidFill>
                  <a:schemeClr val="tx1"/>
                </a:solidFill>
              </a:rPr>
              <a:t> { get; set; }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public string </a:t>
            </a:r>
            <a:r>
              <a:rPr lang="en-US" sz="2000" b="1" dirty="0" err="1" smtClean="0">
                <a:solidFill>
                  <a:schemeClr val="tx1"/>
                </a:solidFill>
              </a:rPr>
              <a:t>Apellido</a:t>
            </a:r>
            <a:r>
              <a:rPr lang="en-US" sz="2000" dirty="0" smtClean="0">
                <a:solidFill>
                  <a:schemeClr val="tx1"/>
                </a:solidFill>
              </a:rPr>
              <a:t> { get; set; }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public string </a:t>
            </a:r>
            <a:r>
              <a:rPr lang="en-US" sz="2000" b="1" dirty="0" err="1" smtClean="0">
                <a:solidFill>
                  <a:schemeClr val="tx1"/>
                </a:solidFill>
              </a:rPr>
              <a:t>Nombre</a:t>
            </a:r>
            <a:r>
              <a:rPr lang="en-US" sz="2000" dirty="0" smtClean="0">
                <a:solidFill>
                  <a:schemeClr val="tx1"/>
                </a:solidFill>
              </a:rPr>
              <a:t> { get; set; }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public </a:t>
            </a:r>
            <a:r>
              <a:rPr lang="en-US" sz="2000" dirty="0" err="1" smtClean="0">
                <a:solidFill>
                  <a:schemeClr val="tx1"/>
                </a:solidFill>
              </a:rPr>
              <a:t>DateTime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FechaNacimiento</a:t>
            </a:r>
            <a:r>
              <a:rPr lang="en-US" sz="2000" dirty="0" smtClean="0">
                <a:solidFill>
                  <a:schemeClr val="tx1"/>
                </a:solidFill>
              </a:rPr>
              <a:t> { get; set; }</a:t>
            </a:r>
            <a:endParaRPr lang="es-AR" sz="2000" dirty="0" smtClean="0">
              <a:solidFill>
                <a:schemeClr val="tx1"/>
              </a:solidFill>
            </a:endParaRPr>
          </a:p>
          <a:p>
            <a:pPr algn="l"/>
            <a:r>
              <a:rPr lang="es-AR" sz="2000" dirty="0" err="1" smtClean="0">
                <a:solidFill>
                  <a:schemeClr val="tx1"/>
                </a:solidFill>
              </a:rPr>
              <a:t>public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dirty="0" err="1" smtClean="0">
                <a:solidFill>
                  <a:schemeClr val="tx1"/>
                </a:solidFill>
              </a:rPr>
              <a:t>int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err="1" smtClean="0">
                <a:solidFill>
                  <a:schemeClr val="tx1"/>
                </a:solidFill>
              </a:rPr>
              <a:t>TraerEdad</a:t>
            </a:r>
            <a:r>
              <a:rPr lang="es-AR" sz="2000" dirty="0" smtClean="0">
                <a:solidFill>
                  <a:schemeClr val="tx1"/>
                </a:solidFill>
              </a:rPr>
              <a:t>()  {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        </a:t>
            </a:r>
            <a:r>
              <a:rPr lang="es-AR" sz="2000" dirty="0" err="1" smtClean="0">
                <a:solidFill>
                  <a:schemeClr val="tx1"/>
                </a:solidFill>
              </a:rPr>
              <a:t>int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dirty="0" err="1" smtClean="0">
                <a:solidFill>
                  <a:schemeClr val="tx1"/>
                </a:solidFill>
              </a:rPr>
              <a:t>iAnios</a:t>
            </a:r>
            <a:r>
              <a:rPr lang="es-AR" sz="20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        </a:t>
            </a:r>
            <a:r>
              <a:rPr lang="es-AR" sz="2000" dirty="0" err="1" smtClean="0">
                <a:solidFill>
                  <a:schemeClr val="tx1"/>
                </a:solidFill>
              </a:rPr>
              <a:t>iAnios</a:t>
            </a:r>
            <a:r>
              <a:rPr lang="es-AR" sz="2000" dirty="0" smtClean="0">
                <a:solidFill>
                  <a:schemeClr val="tx1"/>
                </a:solidFill>
              </a:rPr>
              <a:t> = </a:t>
            </a:r>
            <a:r>
              <a:rPr lang="es-AR" sz="2000" dirty="0" err="1" smtClean="0">
                <a:solidFill>
                  <a:schemeClr val="tx1"/>
                </a:solidFill>
              </a:rPr>
              <a:t>DateTime.Today.AddTicks</a:t>
            </a:r>
            <a:r>
              <a:rPr lang="es-AR" sz="2000" dirty="0" smtClean="0">
                <a:solidFill>
                  <a:schemeClr val="tx1"/>
                </a:solidFill>
              </a:rPr>
              <a:t>(- </a:t>
            </a:r>
            <a:r>
              <a:rPr lang="es-AR" sz="2000" dirty="0" err="1" smtClean="0">
                <a:solidFill>
                  <a:schemeClr val="tx1"/>
                </a:solidFill>
              </a:rPr>
              <a:t>FechaNacimiento.Ticks</a:t>
            </a:r>
            <a:r>
              <a:rPr lang="es-AR" sz="2000" dirty="0" smtClean="0">
                <a:solidFill>
                  <a:schemeClr val="tx1"/>
                </a:solidFill>
              </a:rPr>
              <a:t>).</a:t>
            </a:r>
            <a:r>
              <a:rPr lang="es-AR" sz="2000" dirty="0" err="1" smtClean="0">
                <a:solidFill>
                  <a:schemeClr val="tx1"/>
                </a:solidFill>
              </a:rPr>
              <a:t>Year</a:t>
            </a:r>
            <a:r>
              <a:rPr lang="es-AR" sz="2000" dirty="0" smtClean="0">
                <a:solidFill>
                  <a:schemeClr val="tx1"/>
                </a:solidFill>
              </a:rPr>
              <a:t> - 1;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        return </a:t>
            </a:r>
            <a:r>
              <a:rPr lang="es-AR" sz="2000" dirty="0" err="1" smtClean="0">
                <a:solidFill>
                  <a:schemeClr val="tx1"/>
                </a:solidFill>
              </a:rPr>
              <a:t>iAnios</a:t>
            </a:r>
            <a:r>
              <a:rPr lang="es-AR" sz="20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    }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    </a:t>
            </a:r>
            <a:r>
              <a:rPr lang="es-AR" sz="2000" dirty="0" err="1" smtClean="0">
                <a:solidFill>
                  <a:schemeClr val="tx1"/>
                </a:solidFill>
              </a:rPr>
              <a:t>public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dirty="0" err="1" smtClean="0">
                <a:solidFill>
                  <a:schemeClr val="tx1"/>
                </a:solidFill>
              </a:rPr>
              <a:t>string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err="1" smtClean="0">
                <a:solidFill>
                  <a:schemeClr val="tx1"/>
                </a:solidFill>
              </a:rPr>
              <a:t>TraerDatos</a:t>
            </a:r>
            <a:r>
              <a:rPr lang="es-AR" sz="2000" dirty="0" smtClean="0">
                <a:solidFill>
                  <a:schemeClr val="tx1"/>
                </a:solidFill>
              </a:rPr>
              <a:t>() {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        </a:t>
            </a:r>
            <a:r>
              <a:rPr lang="es-AR" sz="2000" dirty="0" err="1" smtClean="0">
                <a:solidFill>
                  <a:schemeClr val="tx1"/>
                </a:solidFill>
              </a:rPr>
              <a:t>string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dirty="0" err="1" smtClean="0">
                <a:solidFill>
                  <a:schemeClr val="tx1"/>
                </a:solidFill>
              </a:rPr>
              <a:t>strDatos</a:t>
            </a:r>
            <a:r>
              <a:rPr lang="es-AR" sz="20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        </a:t>
            </a:r>
            <a:r>
              <a:rPr lang="es-AR" sz="2000" dirty="0" err="1" smtClean="0">
                <a:solidFill>
                  <a:schemeClr val="tx1"/>
                </a:solidFill>
              </a:rPr>
              <a:t>strDatos</a:t>
            </a:r>
            <a:r>
              <a:rPr lang="es-AR" sz="2000" dirty="0" smtClean="0">
                <a:solidFill>
                  <a:schemeClr val="tx1"/>
                </a:solidFill>
              </a:rPr>
              <a:t> = "DNI: " + DNI + " " + Apellido + ", " + Nombre;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        return </a:t>
            </a:r>
            <a:r>
              <a:rPr lang="es-AR" sz="2000" dirty="0" err="1" smtClean="0">
                <a:solidFill>
                  <a:schemeClr val="tx1"/>
                </a:solidFill>
              </a:rPr>
              <a:t>strDatos</a:t>
            </a:r>
            <a:r>
              <a:rPr lang="es-AR" sz="20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    }</a:t>
            </a:r>
          </a:p>
          <a:p>
            <a:pPr algn="l"/>
            <a:r>
              <a:rPr lang="es-AR" sz="2000" dirty="0" smtClean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010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724128" y="1700808"/>
            <a:ext cx="17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 </a:t>
            </a:r>
            <a:r>
              <a:rPr lang="es-AR" dirty="0" smtClean="0">
                <a:solidFill>
                  <a:srgbClr val="00B050"/>
                </a:solidFill>
              </a:rPr>
              <a:t>// Atributos aquí</a:t>
            </a:r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24128" y="32849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r>
              <a:rPr lang="es-AR" dirty="0" smtClean="0">
                <a:solidFill>
                  <a:srgbClr val="00B050"/>
                </a:solidFill>
              </a:rPr>
              <a:t>// Métodos aquí</a:t>
            </a:r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211960" y="4365104"/>
            <a:ext cx="486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</a:rPr>
              <a:t>//</a:t>
            </a:r>
            <a:r>
              <a:rPr lang="es-AR" b="1" dirty="0" smtClean="0">
                <a:solidFill>
                  <a:srgbClr val="00B050"/>
                </a:solidFill>
              </a:rPr>
              <a:t>1 </a:t>
            </a:r>
            <a:r>
              <a:rPr lang="en-US" b="1" dirty="0" smtClean="0">
                <a:solidFill>
                  <a:srgbClr val="00B050"/>
                </a:solidFill>
              </a:rPr>
              <a:t>tick </a:t>
            </a:r>
            <a:r>
              <a:rPr lang="en-US" b="1" dirty="0" err="1" smtClean="0">
                <a:solidFill>
                  <a:srgbClr val="00B050"/>
                </a:solidFill>
              </a:rPr>
              <a:t>equivale</a:t>
            </a:r>
            <a:r>
              <a:rPr lang="en-US" b="1" dirty="0" smtClean="0">
                <a:solidFill>
                  <a:srgbClr val="00B050"/>
                </a:solidFill>
              </a:rPr>
              <a:t> a 100 </a:t>
            </a:r>
            <a:r>
              <a:rPr lang="en-US" b="1" dirty="0" err="1" smtClean="0">
                <a:solidFill>
                  <a:srgbClr val="00B050"/>
                </a:solidFill>
              </a:rPr>
              <a:t>nanosegundos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//Se </a:t>
            </a:r>
            <a:r>
              <a:rPr lang="en-US" dirty="0" err="1" smtClean="0">
                <a:solidFill>
                  <a:srgbClr val="00B050"/>
                </a:solidFill>
              </a:rPr>
              <a:t>restan</a:t>
            </a:r>
            <a:r>
              <a:rPr lang="en-US" dirty="0" smtClean="0">
                <a:solidFill>
                  <a:srgbClr val="00B050"/>
                </a:solidFill>
              </a:rPr>
              <a:t> los ticks de la </a:t>
            </a:r>
            <a:r>
              <a:rPr lang="en-US" dirty="0" err="1" smtClean="0">
                <a:solidFill>
                  <a:srgbClr val="00B050"/>
                </a:solidFill>
              </a:rPr>
              <a:t>fecha</a:t>
            </a:r>
            <a:r>
              <a:rPr lang="en-US" dirty="0" smtClean="0">
                <a:solidFill>
                  <a:srgbClr val="00B050"/>
                </a:solidFill>
              </a:rPr>
              <a:t> actual y la </a:t>
            </a:r>
            <a:r>
              <a:rPr lang="en-US" dirty="0" err="1" smtClean="0">
                <a:solidFill>
                  <a:srgbClr val="00B050"/>
                </a:solidFill>
              </a:rPr>
              <a:t>fecha</a:t>
            </a:r>
            <a:r>
              <a:rPr lang="en-US" dirty="0" smtClean="0">
                <a:solidFill>
                  <a:srgbClr val="00B050"/>
                </a:solidFill>
              </a:rPr>
              <a:t> de </a:t>
            </a:r>
            <a:r>
              <a:rPr lang="en-US" dirty="0" err="1" smtClean="0">
                <a:solidFill>
                  <a:srgbClr val="00B050"/>
                </a:solidFill>
              </a:rPr>
              <a:t>nacimiento</a:t>
            </a:r>
            <a:r>
              <a:rPr lang="en-US" dirty="0" smtClean="0">
                <a:solidFill>
                  <a:srgbClr val="00B050"/>
                </a:solidFill>
              </a:rPr>
              <a:t>, se </a:t>
            </a:r>
            <a:r>
              <a:rPr lang="en-US" dirty="0" err="1" smtClean="0">
                <a:solidFill>
                  <a:srgbClr val="00B050"/>
                </a:solidFill>
              </a:rPr>
              <a:t>covierte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años</a:t>
            </a:r>
            <a:r>
              <a:rPr lang="en-US" dirty="0" smtClean="0">
                <a:solidFill>
                  <a:srgbClr val="00B050"/>
                </a:solidFill>
              </a:rPr>
              <a:t> y se </a:t>
            </a:r>
            <a:r>
              <a:rPr lang="en-US" dirty="0" err="1" smtClean="0">
                <a:solidFill>
                  <a:srgbClr val="00B050"/>
                </a:solidFill>
              </a:rPr>
              <a:t>resta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uno</a:t>
            </a:r>
            <a:r>
              <a:rPr lang="en-US" dirty="0" smtClean="0">
                <a:solidFill>
                  <a:srgbClr val="00B050"/>
                </a:solidFill>
              </a:rPr>
              <a:t>. //El </a:t>
            </a:r>
            <a:r>
              <a:rPr lang="en-US" dirty="0" err="1" smtClean="0">
                <a:solidFill>
                  <a:srgbClr val="00B050"/>
                </a:solidFill>
              </a:rPr>
              <a:t>resultado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es</a:t>
            </a:r>
            <a:r>
              <a:rPr lang="en-US" dirty="0" smtClean="0">
                <a:solidFill>
                  <a:srgbClr val="00B050"/>
                </a:solidFill>
              </a:rPr>
              <a:t> la </a:t>
            </a:r>
            <a:r>
              <a:rPr lang="en-US" dirty="0" err="1" smtClean="0">
                <a:solidFill>
                  <a:srgbClr val="00B050"/>
                </a:solidFill>
              </a:rPr>
              <a:t>edad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s-A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499756"/>
            <a:ext cx="8964488" cy="499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Modalidad del </a:t>
            </a:r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Curso</a:t>
            </a:r>
          </a:p>
          <a:p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Por </a:t>
            </a:r>
            <a:r>
              <a:rPr lang="es-AR" sz="3600" b="1" dirty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qué sin uso de PC </a:t>
            </a:r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?</a:t>
            </a:r>
          </a:p>
          <a:p>
            <a:endParaRPr lang="es-AR" sz="3600" b="1" dirty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kumimoji="0" lang="es-AR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Este curso tiene como objetivo comprender y realizar el Análisis Orientado a Objetos de un sistema, y no la implementación de los objetos en un Lenguaje de Programación.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kumimoji="0" lang="es-A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kumimoji="0" lang="es-AR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La codificación de los objetos se enseña en los cursos de las carreras JAVA, .NET, PHP, todos con uso de PC.</a:t>
            </a:r>
            <a:endParaRPr kumimoji="0" lang="es-A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410673"/>
            <a:ext cx="8964488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Los Paradigmas</a:t>
            </a: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Un </a:t>
            </a:r>
            <a:r>
              <a:rPr lang="es-AR" sz="2800" b="1" dirty="0">
                <a:solidFill>
                  <a:schemeClr val="tx1"/>
                </a:solidFill>
              </a:rPr>
              <a:t>Paradigma</a:t>
            </a:r>
            <a:r>
              <a:rPr lang="es-AR" sz="2800" dirty="0">
                <a:solidFill>
                  <a:schemeClr val="tx1"/>
                </a:solidFill>
              </a:rPr>
              <a:t> es un modelo o patrón en cualquier </a:t>
            </a:r>
            <a:r>
              <a:rPr lang="es-AR" sz="2800" dirty="0" smtClean="0">
                <a:solidFill>
                  <a:schemeClr val="tx1"/>
                </a:solidFill>
              </a:rPr>
              <a:t>disciplina científica.</a:t>
            </a:r>
            <a:endParaRPr lang="es-AR" sz="2800" dirty="0">
              <a:solidFill>
                <a:schemeClr val="tx1"/>
              </a:solidFill>
            </a:endParaRP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 </a:t>
            </a:r>
            <a:r>
              <a:rPr lang="es-AR" sz="2800" dirty="0" smtClean="0">
                <a:solidFill>
                  <a:schemeClr val="tx1"/>
                </a:solidFill>
              </a:rPr>
              <a:t>Un </a:t>
            </a:r>
            <a:r>
              <a:rPr lang="es-AR" sz="2800" b="1" dirty="0">
                <a:solidFill>
                  <a:schemeClr val="tx1"/>
                </a:solidFill>
              </a:rPr>
              <a:t>Paradigma de Programación</a:t>
            </a:r>
            <a:r>
              <a:rPr lang="es-AR" sz="2800" dirty="0">
                <a:solidFill>
                  <a:schemeClr val="tx1"/>
                </a:solidFill>
              </a:rPr>
              <a:t> es una </a:t>
            </a:r>
            <a:r>
              <a:rPr lang="es-AR" sz="2800" dirty="0" smtClean="0">
                <a:solidFill>
                  <a:schemeClr val="tx1"/>
                </a:solidFill>
              </a:rPr>
              <a:t>propuesta </a:t>
            </a:r>
            <a:r>
              <a:rPr lang="es-AR" sz="28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tecnológica que es adoptada por una comunidad de programadores cuyo </a:t>
            </a:r>
            <a:r>
              <a:rPr lang="es-AR" sz="2800" dirty="0" smtClean="0">
                <a:solidFill>
                  <a:schemeClr val="tx1"/>
                </a:solidFill>
              </a:rPr>
              <a:t>propósito se trata </a:t>
            </a:r>
            <a:r>
              <a:rPr lang="es-AR" sz="2800" dirty="0">
                <a:solidFill>
                  <a:schemeClr val="tx1"/>
                </a:solidFill>
              </a:rPr>
              <a:t>de resolver uno o varios problemas </a:t>
            </a:r>
            <a:r>
              <a:rPr lang="es-AR" sz="2800" dirty="0" smtClean="0">
                <a:solidFill>
                  <a:schemeClr val="tx1"/>
                </a:solidFill>
              </a:rPr>
              <a:t>“</a:t>
            </a:r>
            <a:r>
              <a:rPr lang="es-AR" sz="2800" b="1" dirty="0" smtClean="0">
                <a:solidFill>
                  <a:srgbClr val="CC0099"/>
                </a:solidFill>
              </a:rPr>
              <a:t>del mundo real </a:t>
            </a:r>
            <a:r>
              <a:rPr lang="es-AR" sz="2800" dirty="0" smtClean="0">
                <a:solidFill>
                  <a:schemeClr val="tx1"/>
                </a:solidFill>
              </a:rPr>
              <a:t>“ claramente </a:t>
            </a:r>
            <a:r>
              <a:rPr lang="es-AR" sz="2800" dirty="0">
                <a:solidFill>
                  <a:schemeClr val="tx1"/>
                </a:solidFill>
              </a:rPr>
              <a:t>delimitados</a:t>
            </a:r>
            <a:r>
              <a:rPr lang="es-AR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s-AR" sz="2800" dirty="0">
              <a:solidFill>
                <a:schemeClr val="tx1"/>
              </a:solidFill>
            </a:endParaRP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 </a:t>
            </a:r>
            <a:r>
              <a:rPr lang="es-AR" sz="2800" dirty="0" smtClean="0">
                <a:solidFill>
                  <a:schemeClr val="tx1"/>
                </a:solidFill>
              </a:rPr>
              <a:t>El </a:t>
            </a:r>
            <a:r>
              <a:rPr lang="es-AR" sz="2800" b="1" dirty="0">
                <a:solidFill>
                  <a:schemeClr val="tx1"/>
                </a:solidFill>
              </a:rPr>
              <a:t>Paradigma de Programación Orientada a Objetos</a:t>
            </a:r>
            <a:r>
              <a:rPr lang="es-AR" sz="2800" dirty="0">
                <a:solidFill>
                  <a:schemeClr val="tx1"/>
                </a:solidFill>
              </a:rPr>
              <a:t> es la</a:t>
            </a: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implementación de un Paradigma de </a:t>
            </a:r>
            <a:r>
              <a:rPr lang="es-AR" sz="2800" dirty="0" smtClean="0">
                <a:solidFill>
                  <a:schemeClr val="tx1"/>
                </a:solidFill>
              </a:rPr>
              <a:t>Programación.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847565"/>
            <a:ext cx="8964488" cy="510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3600" b="1" dirty="0" smtClean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El Paradigma de Orientación a Objetos</a:t>
            </a: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La </a:t>
            </a:r>
            <a:r>
              <a:rPr lang="es-AR" sz="2800" b="1" dirty="0" smtClean="0">
                <a:solidFill>
                  <a:schemeClr val="tx1"/>
                </a:solidFill>
              </a:rPr>
              <a:t>Orientación a Objetos </a:t>
            </a:r>
            <a:r>
              <a:rPr lang="es-AR" sz="2800" dirty="0">
                <a:solidFill>
                  <a:schemeClr val="tx1"/>
                </a:solidFill>
              </a:rPr>
              <a:t>es un paradigma </a:t>
            </a:r>
            <a:r>
              <a:rPr lang="es-AR" sz="2800" dirty="0" smtClean="0">
                <a:solidFill>
                  <a:schemeClr val="tx1"/>
                </a:solidFill>
              </a:rPr>
              <a:t>y </a:t>
            </a:r>
            <a:r>
              <a:rPr lang="es-AR" sz="2800" dirty="0">
                <a:solidFill>
                  <a:schemeClr val="tx1"/>
                </a:solidFill>
              </a:rPr>
              <a:t>ha cambiado la manera en que ingenieros de software y desarrolladores </a:t>
            </a:r>
            <a:r>
              <a:rPr lang="es-AR" sz="2800" b="1" dirty="0">
                <a:solidFill>
                  <a:srgbClr val="CC0099"/>
                </a:solidFill>
              </a:rPr>
              <a:t>piensan </a:t>
            </a:r>
            <a:r>
              <a:rPr lang="es-AR" sz="2800" b="1" dirty="0" smtClean="0">
                <a:solidFill>
                  <a:srgbClr val="CC0099"/>
                </a:solidFill>
              </a:rPr>
              <a:t>el diseño y construcción del </a:t>
            </a:r>
            <a:r>
              <a:rPr lang="es-AR" sz="2800" b="1" dirty="0">
                <a:solidFill>
                  <a:srgbClr val="CC0099"/>
                </a:solidFill>
              </a:rPr>
              <a:t>software</a:t>
            </a:r>
            <a:r>
              <a:rPr lang="es-AR" sz="2800" dirty="0">
                <a:solidFill>
                  <a:schemeClr val="tx1"/>
                </a:solidFill>
              </a:rPr>
              <a:t>. </a:t>
            </a:r>
            <a:endParaRPr lang="es-AR" sz="2800" dirty="0" smtClean="0">
              <a:solidFill>
                <a:schemeClr val="tx1"/>
              </a:solidFill>
            </a:endParaRPr>
          </a:p>
          <a:p>
            <a:pPr algn="l"/>
            <a:endParaRPr lang="es-AR" sz="2800" dirty="0">
              <a:solidFill>
                <a:schemeClr val="tx1"/>
              </a:solidFill>
            </a:endParaRP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La </a:t>
            </a:r>
            <a:r>
              <a:rPr lang="es-AR" sz="2800" b="1" dirty="0">
                <a:solidFill>
                  <a:schemeClr val="tx1"/>
                </a:solidFill>
              </a:rPr>
              <a:t>Orientación a Objetos </a:t>
            </a:r>
            <a:r>
              <a:rPr lang="es-AR" sz="2800" dirty="0">
                <a:solidFill>
                  <a:schemeClr val="tx1"/>
                </a:solidFill>
              </a:rPr>
              <a:t>es el paradigma aceptado actualmente para la construcción de software y ha relevado al paradigma estructurado.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052736"/>
            <a:ext cx="8496944" cy="435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 </a:t>
            </a:r>
            <a:r>
              <a:rPr lang="es-AR" sz="3600" b="1" dirty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es un Modelo ?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Un </a:t>
            </a:r>
            <a:r>
              <a:rPr lang="es-AR" sz="2800" dirty="0">
                <a:solidFill>
                  <a:schemeClr val="tx1"/>
                </a:solidFill>
              </a:rPr>
              <a:t>modelo es una </a:t>
            </a:r>
            <a:r>
              <a:rPr lang="es-AR" sz="2800" b="1" dirty="0">
                <a:solidFill>
                  <a:schemeClr val="tx1"/>
                </a:solidFill>
              </a:rPr>
              <a:t>abstracción de la </a:t>
            </a:r>
            <a:r>
              <a:rPr lang="es-AR" sz="2800" b="1" dirty="0" smtClean="0">
                <a:solidFill>
                  <a:schemeClr val="tx1"/>
                </a:solidFill>
              </a:rPr>
              <a:t>realidad </a:t>
            </a:r>
            <a:r>
              <a:rPr lang="es-AR" sz="2800" dirty="0" smtClean="0">
                <a:solidFill>
                  <a:schemeClr val="tx1"/>
                </a:solidFill>
              </a:rPr>
              <a:t>con el objetivo final de pasar del modelo a producto real.</a:t>
            </a:r>
            <a:endParaRPr lang="es-AR" sz="2800" dirty="0">
              <a:solidFill>
                <a:schemeClr val="tx1"/>
              </a:solidFill>
            </a:endParaRP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Por ejemplo, antes de construir un edificio o auto se realizan maquetas a escala, planos que representan modelos a seguir, para intentar simular o prever su comportamiento.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Los </a:t>
            </a:r>
            <a:r>
              <a:rPr lang="es-AR" sz="2800" dirty="0">
                <a:solidFill>
                  <a:schemeClr val="tx1"/>
                </a:solidFill>
              </a:rPr>
              <a:t>Sistemas de Información deben ser modelados previo a ser </a:t>
            </a:r>
            <a:r>
              <a:rPr lang="es-AR" sz="2800" dirty="0" smtClean="0">
                <a:solidFill>
                  <a:schemeClr val="tx1"/>
                </a:solidFill>
              </a:rPr>
              <a:t>construidos.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013176"/>
            <a:ext cx="2674565" cy="1484784"/>
          </a:xfrm>
          <a:prstGeom prst="rect">
            <a:avLst/>
          </a:prstGeom>
          <a:noFill/>
        </p:spPr>
      </p:pic>
      <p:pic>
        <p:nvPicPr>
          <p:cNvPr id="100356" name="Picture 4" descr="Resultado de imagen para modelado de un sistem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085184"/>
            <a:ext cx="32403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369106"/>
            <a:ext cx="8496944" cy="521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El Modelado Orientado a Objetos</a:t>
            </a: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Consiste en interpretar un sistema como partes independientes que se comunican entre </a:t>
            </a:r>
            <a:r>
              <a:rPr lang="es-AR" sz="2800" dirty="0" smtClean="0">
                <a:solidFill>
                  <a:schemeClr val="tx1"/>
                </a:solidFill>
              </a:rPr>
              <a:t>sí.</a:t>
            </a:r>
            <a:endParaRPr lang="es-AR" sz="2800" dirty="0">
              <a:solidFill>
                <a:schemeClr val="tx1"/>
              </a:solidFill>
            </a:endParaRP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Las partes independientes se denominan </a:t>
            </a:r>
            <a:r>
              <a:rPr lang="es-AR" sz="2800" b="1" dirty="0" smtClean="0">
                <a:solidFill>
                  <a:schemeClr val="tx1"/>
                </a:solidFill>
              </a:rPr>
              <a:t>Objetos.</a:t>
            </a:r>
            <a:endParaRPr lang="es-AR" sz="2800" dirty="0">
              <a:solidFill>
                <a:schemeClr val="tx1"/>
              </a:solidFill>
            </a:endParaRP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 </a:t>
            </a:r>
            <a:endParaRPr lang="es-AR" sz="2800" dirty="0" smtClean="0">
              <a:solidFill>
                <a:schemeClr val="tx1"/>
              </a:solidFill>
            </a:endParaRP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algn="l"/>
            <a:endParaRPr lang="es-AR" sz="2800" dirty="0">
              <a:solidFill>
                <a:schemeClr val="tx1"/>
              </a:solidFill>
            </a:endParaRPr>
          </a:p>
          <a:p>
            <a:pPr algn="l"/>
            <a:r>
              <a:rPr lang="es-AR" sz="2800" dirty="0">
                <a:solidFill>
                  <a:schemeClr val="tx1"/>
                </a:solidFill>
              </a:rPr>
              <a:t>La comunicación entre los objetos se realiza a través de</a:t>
            </a:r>
          </a:p>
          <a:p>
            <a:pPr algn="l"/>
            <a:r>
              <a:rPr lang="es-AR" sz="2800" b="1" dirty="0" smtClean="0">
                <a:solidFill>
                  <a:schemeClr val="tx1"/>
                </a:solidFill>
              </a:rPr>
              <a:t>Mensajes.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645024"/>
            <a:ext cx="4929188" cy="1792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1067382"/>
            <a:ext cx="8496944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3600" b="1" dirty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 es </a:t>
            </a:r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 mensaje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Tenemos objetos que se piden cosas entre sí. 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Un </a:t>
            </a:r>
            <a:r>
              <a:rPr lang="es-AR" sz="2800" b="1" dirty="0" smtClean="0">
                <a:solidFill>
                  <a:schemeClr val="tx1"/>
                </a:solidFill>
              </a:rPr>
              <a:t>mensaje</a:t>
            </a:r>
            <a:r>
              <a:rPr lang="es-AR" sz="2800" dirty="0" smtClean="0">
                <a:solidFill>
                  <a:schemeClr val="tx1"/>
                </a:solidFill>
              </a:rPr>
              <a:t>, es una comunicación entre dos objetos, </a:t>
            </a:r>
            <a:r>
              <a:rPr lang="es-AR" sz="2800" b="1" i="1" dirty="0" smtClean="0">
                <a:solidFill>
                  <a:srgbClr val="7030A0"/>
                </a:solidFill>
              </a:rPr>
              <a:t>emisor</a:t>
            </a:r>
            <a:r>
              <a:rPr lang="es-AR" sz="2800" dirty="0" smtClean="0">
                <a:solidFill>
                  <a:schemeClr val="tx1"/>
                </a:solidFill>
              </a:rPr>
              <a:t> y </a:t>
            </a:r>
            <a:r>
              <a:rPr lang="es-AR" sz="2800" b="1" i="1" dirty="0" smtClean="0">
                <a:solidFill>
                  <a:srgbClr val="7030A0"/>
                </a:solidFill>
              </a:rPr>
              <a:t>receptor</a:t>
            </a:r>
            <a:r>
              <a:rPr lang="es-AR" sz="2800" dirty="0" smtClean="0">
                <a:solidFill>
                  <a:schemeClr val="tx1"/>
                </a:solidFill>
              </a:rPr>
              <a:t>, donde el emisor pide algo al receptor y puede (o no) obtener algo como respuesta.</a:t>
            </a:r>
          </a:p>
          <a:p>
            <a:pPr algn="l"/>
            <a:r>
              <a:rPr lang="es-AR" sz="2800" b="1" u="sng" dirty="0" smtClean="0">
                <a:solidFill>
                  <a:schemeClr val="tx1"/>
                </a:solidFill>
              </a:rPr>
              <a:t>Ejemplos</a:t>
            </a:r>
            <a:r>
              <a:rPr lang="es-AR" sz="28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A un objeto </a:t>
            </a:r>
            <a:r>
              <a:rPr lang="es-AR" sz="2800" b="1" dirty="0" smtClean="0">
                <a:solidFill>
                  <a:srgbClr val="CC0099"/>
                </a:solidFill>
              </a:rPr>
              <a:t>Persona</a:t>
            </a:r>
            <a:r>
              <a:rPr lang="es-AR" sz="2800" dirty="0" smtClean="0">
                <a:solidFill>
                  <a:schemeClr val="tx1"/>
                </a:solidFill>
              </a:rPr>
              <a:t> le pido que me diga su </a:t>
            </a:r>
            <a:r>
              <a:rPr lang="es-AR" sz="2800" b="1" dirty="0" smtClean="0">
                <a:solidFill>
                  <a:srgbClr val="7030A0"/>
                </a:solidFill>
              </a:rPr>
              <a:t>edad</a:t>
            </a:r>
            <a:r>
              <a:rPr lang="es-AR" sz="2800" dirty="0" smtClean="0">
                <a:solidFill>
                  <a:schemeClr val="tx1"/>
                </a:solidFill>
              </a:rPr>
              <a:t>, voy a recibir como respuesta un número que representa la edad de la persona.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A un objeto </a:t>
            </a:r>
            <a:r>
              <a:rPr lang="es-AR" sz="2800" b="1" dirty="0" smtClean="0">
                <a:solidFill>
                  <a:srgbClr val="CC0099"/>
                </a:solidFill>
              </a:rPr>
              <a:t>Alumno</a:t>
            </a:r>
            <a:r>
              <a:rPr lang="es-AR" sz="2800" dirty="0" smtClean="0">
                <a:solidFill>
                  <a:schemeClr val="tx1"/>
                </a:solidFill>
              </a:rPr>
              <a:t>, le pido los </a:t>
            </a:r>
            <a:r>
              <a:rPr lang="es-AR" sz="2800" b="1" dirty="0" smtClean="0">
                <a:solidFill>
                  <a:srgbClr val="7030A0"/>
                </a:solidFill>
              </a:rPr>
              <a:t>cursos</a:t>
            </a:r>
            <a:r>
              <a:rPr lang="es-AR" sz="2800" dirty="0" smtClean="0">
                <a:solidFill>
                  <a:schemeClr val="tx1"/>
                </a:solidFill>
              </a:rPr>
              <a:t> que está haciendo actualmente. Me devuelve un objeto que representa el conjunto de cursos que esta haciendo.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980728"/>
            <a:ext cx="8496944" cy="592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3600" b="1" dirty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El Software Orientado a </a:t>
            </a:r>
            <a:r>
              <a:rPr lang="es-AR" sz="3600" b="1" dirty="0" smtClean="0">
                <a:solidFill>
                  <a:srgbClr val="3366CC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Objetos es:</a:t>
            </a:r>
            <a:endParaRPr lang="es-AR" sz="3600" b="1" dirty="0">
              <a:solidFill>
                <a:srgbClr val="3366CC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s-AR" sz="2800" b="1" dirty="0" smtClean="0">
                <a:solidFill>
                  <a:schemeClr val="tx1"/>
                </a:solidFill>
              </a:rPr>
              <a:t>ESCALABLE</a:t>
            </a:r>
            <a:r>
              <a:rPr lang="es-AR" sz="2800" dirty="0" smtClean="0">
                <a:solidFill>
                  <a:schemeClr val="tx1"/>
                </a:solidFill>
              </a:rPr>
              <a:t>: Significa que un sistema esta preparado para poder crecer sin limitaciones. Por ejemplo: agregar nuevos módulos funcionales y cambios en su comportamiento.</a:t>
            </a:r>
            <a:endParaRPr lang="es-AR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AR" sz="2800" baseline="30000" dirty="0">
                <a:solidFill>
                  <a:schemeClr val="tx1"/>
                </a:solidFill>
              </a:rPr>
              <a:t> </a:t>
            </a:r>
            <a:r>
              <a:rPr lang="es-AR" sz="2800" b="1" dirty="0">
                <a:solidFill>
                  <a:schemeClr val="tx1"/>
                </a:solidFill>
              </a:rPr>
              <a:t>MANTENIBLE</a:t>
            </a:r>
            <a:r>
              <a:rPr lang="es-AR" sz="2800" dirty="0" smtClean="0">
                <a:solidFill>
                  <a:schemeClr val="tx1"/>
                </a:solidFill>
              </a:rPr>
              <a:t>:  Es la capacidad de realizar cambios </a:t>
            </a:r>
            <a:r>
              <a:rPr lang="es-AR" sz="2800" dirty="0">
                <a:solidFill>
                  <a:schemeClr val="tx1"/>
                </a:solidFill>
              </a:rPr>
              <a:t>a muy bajo costo (esfuerzo del </a:t>
            </a:r>
            <a:r>
              <a:rPr lang="es-AR" sz="2800" dirty="0" smtClean="0">
                <a:solidFill>
                  <a:schemeClr val="tx1"/>
                </a:solidFill>
              </a:rPr>
              <a:t>programador-&gt;</a:t>
            </a:r>
            <a:r>
              <a:rPr lang="es-AR" sz="2800" b="1" dirty="0" smtClean="0">
                <a:solidFill>
                  <a:srgbClr val="CC0099"/>
                </a:solidFill>
              </a:rPr>
              <a:t> horas</a:t>
            </a:r>
            <a:r>
              <a:rPr lang="es-AR" sz="2800" dirty="0" smtClean="0">
                <a:solidFill>
                  <a:schemeClr val="tx1"/>
                </a:solidFill>
              </a:rPr>
              <a:t>). </a:t>
            </a:r>
            <a:endParaRPr lang="es-AR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AR" sz="2800" baseline="30000" dirty="0">
                <a:solidFill>
                  <a:schemeClr val="tx1"/>
                </a:solidFill>
              </a:rPr>
              <a:t> </a:t>
            </a:r>
            <a:r>
              <a:rPr lang="es-AR" sz="2800" b="1" dirty="0">
                <a:solidFill>
                  <a:schemeClr val="tx1"/>
                </a:solidFill>
              </a:rPr>
              <a:t>REUTILIZABLE</a:t>
            </a:r>
            <a:r>
              <a:rPr lang="es-AR" sz="2800" dirty="0" smtClean="0">
                <a:solidFill>
                  <a:schemeClr val="tx1"/>
                </a:solidFill>
              </a:rPr>
              <a:t>: Desde la </a:t>
            </a:r>
            <a:r>
              <a:rPr lang="es-AR" sz="2800" dirty="0">
                <a:solidFill>
                  <a:schemeClr val="tx1"/>
                </a:solidFill>
              </a:rPr>
              <a:t>correcta utilización de jerarquía de </a:t>
            </a:r>
            <a:r>
              <a:rPr lang="es-AR" sz="2800" dirty="0" smtClean="0">
                <a:solidFill>
                  <a:schemeClr val="tx1"/>
                </a:solidFill>
              </a:rPr>
              <a:t>clases </a:t>
            </a:r>
            <a:r>
              <a:rPr lang="es-AR" sz="2800" dirty="0">
                <a:solidFill>
                  <a:schemeClr val="tx1"/>
                </a:solidFill>
              </a:rPr>
              <a:t>y la redefinición de </a:t>
            </a:r>
            <a:r>
              <a:rPr lang="es-AR" sz="2800" dirty="0" smtClean="0">
                <a:solidFill>
                  <a:schemeClr val="tx1"/>
                </a:solidFill>
              </a:rPr>
              <a:t>funciones (</a:t>
            </a:r>
            <a:r>
              <a:rPr lang="es-AR" sz="2800" b="1" dirty="0" smtClean="0">
                <a:solidFill>
                  <a:srgbClr val="CC0099"/>
                </a:solidFill>
              </a:rPr>
              <a:t>polimorfismo</a:t>
            </a:r>
            <a:r>
              <a:rPr lang="es-AR" sz="2800" dirty="0" smtClean="0">
                <a:solidFill>
                  <a:schemeClr val="tx1"/>
                </a:solidFill>
              </a:rPr>
              <a:t>) </a:t>
            </a:r>
            <a:r>
              <a:rPr lang="es-AR" sz="2800" dirty="0">
                <a:solidFill>
                  <a:schemeClr val="tx1"/>
                </a:solidFill>
              </a:rPr>
              <a:t>se puede reutilizar un importante porcentaje de </a:t>
            </a:r>
            <a:r>
              <a:rPr lang="es-AR" sz="2800" dirty="0" smtClean="0">
                <a:solidFill>
                  <a:schemeClr val="tx1"/>
                </a:solidFill>
              </a:rPr>
              <a:t>código.</a:t>
            </a:r>
            <a:endParaRPr lang="es-AR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AR" sz="2800" baseline="30000" dirty="0">
                <a:solidFill>
                  <a:schemeClr val="tx1"/>
                </a:solidFill>
              </a:rPr>
              <a:t> </a:t>
            </a:r>
            <a:r>
              <a:rPr lang="es-AR" sz="2800" b="1" dirty="0">
                <a:solidFill>
                  <a:schemeClr val="tx1"/>
                </a:solidFill>
              </a:rPr>
              <a:t>SIMPLE</a:t>
            </a:r>
            <a:r>
              <a:rPr lang="es-AR" sz="2800" dirty="0" smtClean="0">
                <a:solidFill>
                  <a:schemeClr val="tx1"/>
                </a:solidFill>
              </a:rPr>
              <a:t>: Es simple al </a:t>
            </a:r>
            <a:r>
              <a:rPr lang="es-AR" sz="2800" dirty="0">
                <a:solidFill>
                  <a:schemeClr val="tx1"/>
                </a:solidFill>
              </a:rPr>
              <a:t>poder organizar la complejidad </a:t>
            </a:r>
            <a:r>
              <a:rPr lang="es-AR" sz="2800" dirty="0" smtClean="0">
                <a:solidFill>
                  <a:schemeClr val="tx1"/>
                </a:solidFill>
              </a:rPr>
              <a:t>de un sistema en estructuras </a:t>
            </a:r>
            <a:r>
              <a:rPr lang="es-AR" sz="2800" dirty="0">
                <a:solidFill>
                  <a:schemeClr val="tx1"/>
                </a:solidFill>
              </a:rPr>
              <a:t>de clases y objetos.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332656"/>
            <a:ext cx="9010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Introducción al Paradigma </a:t>
            </a:r>
            <a:r>
              <a:rPr lang="es-A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1595</Words>
  <Application>Microsoft Office PowerPoint</Application>
  <PresentationFormat>Presentación en pantalla (4:3)</PresentationFormat>
  <Paragraphs>284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Introducción al Paradigma de Objetos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Paradigma de Objetos </dc:title>
  <dc:creator>mmyszne</dc:creator>
  <cp:lastModifiedBy>Miriam Judith Myszne</cp:lastModifiedBy>
  <cp:revision>129</cp:revision>
  <dcterms:created xsi:type="dcterms:W3CDTF">2016-12-10T13:12:41Z</dcterms:created>
  <dcterms:modified xsi:type="dcterms:W3CDTF">2018-01-25T17:48:09Z</dcterms:modified>
</cp:coreProperties>
</file>