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8" r:id="rId2"/>
    <p:sldId id="276" r:id="rId3"/>
    <p:sldId id="275" r:id="rId4"/>
    <p:sldId id="273" r:id="rId5"/>
    <p:sldId id="259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60" r:id="rId20"/>
    <p:sldId id="277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09339-3D9D-4A3D-9B45-1DAD13603E9A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80AFC-FB1C-4085-A975-886BEE1A8FF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80395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 smtClean="0"/>
              <a:t>Introducción al Paradigma de Objetos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22E8-529A-456E-81B3-20E8416228BD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74D3-8520-4F5D-AB17-45B04AE48C9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0333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74D3-8520-4F5D-AB17-45B04AE48C91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 smtClean="0"/>
              <a:t>Introducción al Paradigma de Objetos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3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1D6E-BC39-4920-AF11-AADEE3CD7155}" type="datetimeFigureOut">
              <a:rPr lang="es-AR" smtClean="0"/>
              <a:pPr/>
              <a:t>08/02/2017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54FB-DC16-439E-85C1-1E3621CA53B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103638"/>
            <a:ext cx="8784976" cy="5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2800" b="1" dirty="0" smtClean="0">
                <a:solidFill>
                  <a:schemeClr val="tx1"/>
                </a:solidFill>
              </a:rPr>
              <a:t>“Un objeto puede retornar la instancia de otro objeto”</a:t>
            </a:r>
          </a:p>
          <a:p>
            <a:endParaRPr lang="es-AR" sz="2000" b="1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Asumiendo que un cliente individual utiliza el cajero automático para realizar un deposito de $2500, ingresa su </a:t>
            </a:r>
            <a:r>
              <a:rPr lang="es-AR" sz="2400" dirty="0" err="1" smtClean="0">
                <a:solidFill>
                  <a:schemeClr val="tx1"/>
                </a:solidFill>
              </a:rPr>
              <a:t>dni</a:t>
            </a:r>
            <a:r>
              <a:rPr lang="es-AR" sz="2400" dirty="0" smtClean="0">
                <a:solidFill>
                  <a:schemeClr val="tx1"/>
                </a:solidFill>
              </a:rPr>
              <a:t> numero 27.014.589 como pin y realiza el deposito.</a:t>
            </a:r>
          </a:p>
          <a:p>
            <a:pPr algn="l"/>
            <a:endParaRPr lang="es-AR" sz="12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 interacción básica sería:</a:t>
            </a:r>
          </a:p>
          <a:p>
            <a:pPr algn="l"/>
            <a:endParaRPr lang="es-AR" sz="800" dirty="0" smtClean="0">
              <a:solidFill>
                <a:schemeClr val="tx1"/>
              </a:solidFill>
            </a:endParaRPr>
          </a:p>
          <a:p>
            <a:pPr lvl="1" algn="l"/>
            <a:r>
              <a:rPr lang="es-AR" sz="2000" dirty="0" smtClean="0">
                <a:solidFill>
                  <a:srgbClr val="00B050"/>
                </a:solidFill>
              </a:rPr>
              <a:t>// Crea e instancia un objeto tipo </a:t>
            </a:r>
            <a:r>
              <a:rPr lang="es-AR" sz="2000" dirty="0" err="1" smtClean="0">
                <a:solidFill>
                  <a:srgbClr val="00B050"/>
                </a:solidFill>
              </a:rPr>
              <a:t>ClienteIndividuo</a:t>
            </a:r>
            <a:r>
              <a:rPr lang="es-AR" sz="2000" dirty="0" smtClean="0">
                <a:solidFill>
                  <a:srgbClr val="00B050"/>
                </a:solidFill>
              </a:rPr>
              <a:t> con constructor no default</a:t>
            </a:r>
          </a:p>
          <a:p>
            <a:pPr lvl="1" algn="l"/>
            <a:r>
              <a:rPr lang="es-AR" sz="2000" dirty="0" err="1" smtClean="0">
                <a:solidFill>
                  <a:schemeClr val="tx1"/>
                </a:solidFill>
              </a:rPr>
              <a:t>ClienteIndividuo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smtClean="0">
                <a:solidFill>
                  <a:srgbClr val="FF0000"/>
                </a:solidFill>
              </a:rPr>
              <a:t>c1</a:t>
            </a:r>
            <a:r>
              <a:rPr lang="es-AR" sz="2000" dirty="0" smtClean="0">
                <a:solidFill>
                  <a:schemeClr val="tx1"/>
                </a:solidFill>
              </a:rPr>
              <a:t> = </a:t>
            </a:r>
            <a:r>
              <a:rPr lang="es-AR" sz="2000" b="1" dirty="0" smtClean="0">
                <a:solidFill>
                  <a:srgbClr val="FF0000"/>
                </a:solidFill>
              </a:rPr>
              <a:t>new </a:t>
            </a:r>
            <a:r>
              <a:rPr lang="es-AR" sz="2000" dirty="0" err="1" smtClean="0">
                <a:solidFill>
                  <a:schemeClr val="tx1"/>
                </a:solidFill>
              </a:rPr>
              <a:t>ClienteIndividuo</a:t>
            </a:r>
            <a:r>
              <a:rPr lang="es-AR" sz="2000" dirty="0" smtClean="0">
                <a:solidFill>
                  <a:schemeClr val="tx1"/>
                </a:solidFill>
              </a:rPr>
              <a:t>(“27014589”);</a:t>
            </a:r>
          </a:p>
          <a:p>
            <a:pPr lvl="1" algn="l"/>
            <a:r>
              <a:rPr lang="es-AR" sz="2000" dirty="0" smtClean="0">
                <a:solidFill>
                  <a:srgbClr val="00B050"/>
                </a:solidFill>
              </a:rPr>
              <a:t>// Obtiene un objeto tipo </a:t>
            </a:r>
            <a:r>
              <a:rPr lang="es-AR" sz="2000" dirty="0" err="1" smtClean="0">
                <a:solidFill>
                  <a:srgbClr val="00B050"/>
                </a:solidFill>
              </a:rPr>
              <a:t>CajaDeAhorro</a:t>
            </a:r>
            <a:r>
              <a:rPr lang="es-AR" sz="2000" dirty="0" smtClean="0">
                <a:solidFill>
                  <a:srgbClr val="00B050"/>
                </a:solidFill>
              </a:rPr>
              <a:t> del cliente</a:t>
            </a:r>
          </a:p>
          <a:p>
            <a:pPr lvl="1" algn="l"/>
            <a:r>
              <a:rPr lang="es-AR" sz="2000" dirty="0" err="1" smtClean="0">
                <a:solidFill>
                  <a:schemeClr val="tx1"/>
                </a:solidFill>
              </a:rPr>
              <a:t>CajaDeAhorro</a:t>
            </a:r>
            <a:r>
              <a:rPr lang="es-AR" sz="2000" dirty="0" smtClean="0">
                <a:solidFill>
                  <a:schemeClr val="tx1"/>
                </a:solidFill>
              </a:rPr>
              <a:t> </a:t>
            </a:r>
            <a:r>
              <a:rPr lang="es-AR" sz="2000" b="1" dirty="0" err="1" smtClean="0">
                <a:solidFill>
                  <a:srgbClr val="00B0F0"/>
                </a:solidFill>
              </a:rPr>
              <a:t>cda</a:t>
            </a:r>
            <a:r>
              <a:rPr lang="es-AR" sz="2000" dirty="0" smtClean="0">
                <a:solidFill>
                  <a:schemeClr val="tx1"/>
                </a:solidFill>
              </a:rPr>
              <a:t>= </a:t>
            </a:r>
            <a:r>
              <a:rPr lang="es-AR" sz="2000" b="1" dirty="0" smtClean="0">
                <a:solidFill>
                  <a:srgbClr val="FF0000"/>
                </a:solidFill>
              </a:rPr>
              <a:t>c1</a:t>
            </a:r>
            <a:r>
              <a:rPr lang="es-AR" sz="2000" dirty="0" smtClean="0">
                <a:solidFill>
                  <a:schemeClr val="tx1"/>
                </a:solidFill>
              </a:rPr>
              <a:t>.obtenerCajaDeAhorro();</a:t>
            </a:r>
          </a:p>
          <a:p>
            <a:pPr lvl="1" algn="l"/>
            <a:r>
              <a:rPr lang="es-AR" sz="2000" dirty="0" smtClean="0">
                <a:solidFill>
                  <a:srgbClr val="00B050"/>
                </a:solidFill>
              </a:rPr>
              <a:t>// Realiza el deposito</a:t>
            </a:r>
          </a:p>
          <a:p>
            <a:pPr lvl="1" algn="l"/>
            <a:r>
              <a:rPr lang="es-AR" sz="2000" b="1" dirty="0" err="1" smtClean="0">
                <a:solidFill>
                  <a:srgbClr val="00B0F0"/>
                </a:solidFill>
              </a:rPr>
              <a:t>cda</a:t>
            </a:r>
            <a:r>
              <a:rPr lang="es-AR" sz="2000" dirty="0" err="1" smtClean="0">
                <a:solidFill>
                  <a:schemeClr val="tx1"/>
                </a:solidFill>
              </a:rPr>
              <a:t>.depositar</a:t>
            </a:r>
            <a:r>
              <a:rPr lang="es-AR" sz="2000" dirty="0" smtClean="0">
                <a:solidFill>
                  <a:schemeClr val="tx1"/>
                </a:solidFill>
              </a:rPr>
              <a:t>(2500);</a:t>
            </a:r>
          </a:p>
          <a:p>
            <a:pPr algn="l"/>
            <a:endParaRPr lang="es-AR" sz="10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El código completo correspondiente se presenta a continuación:</a:t>
            </a:r>
            <a:endParaRPr kumimoji="0" lang="es-A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Interacción entre Objetos -Ejemplo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#7 – Codificación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3528" y="857618"/>
            <a:ext cx="79928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16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i="1" dirty="0" smtClean="0">
                <a:latin typeface="Arial" pitchFamily="34" charset="0"/>
                <a:cs typeface="Arial" pitchFamily="34" charset="0"/>
              </a:rPr>
              <a:t>Cliente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Atributos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	String </a:t>
            </a:r>
            <a:r>
              <a:rPr lang="es-AR" sz="1600" dirty="0" err="1" smtClean="0">
                <a:latin typeface="Arial" pitchFamily="34" charset="0"/>
                <a:cs typeface="Arial" pitchFamily="34" charset="0"/>
              </a:rPr>
              <a:t>cuit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s-AR" sz="1600" dirty="0" err="1" smtClean="0">
                <a:latin typeface="Arial" pitchFamily="34" charset="0"/>
                <a:cs typeface="Arial" pitchFamily="34" charset="0"/>
              </a:rPr>
              <a:t>direccion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es-A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//Constructores</a:t>
            </a:r>
          </a:p>
          <a:p>
            <a:pPr lvl="0"/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//Métodos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s-AR" sz="1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indica que hereda de clase Cliente</a:t>
            </a:r>
          </a:p>
          <a:p>
            <a:r>
              <a:rPr lang="es-AR" sz="2400" dirty="0" smtClean="0"/>
              <a:t>  </a:t>
            </a:r>
            <a:r>
              <a:rPr lang="es-AR" sz="16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i="1" dirty="0" err="1" smtClean="0">
                <a:latin typeface="Arial" pitchFamily="34" charset="0"/>
                <a:cs typeface="Arial" pitchFamily="34" charset="0"/>
              </a:rPr>
              <a:t>ClientePyme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 Cliente {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Atributos - Los atributos heredados no se vuelven a codificar!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	String </a:t>
            </a:r>
            <a:r>
              <a:rPr lang="es-AR" sz="1600" dirty="0" err="1" smtClean="0">
                <a:latin typeface="Arial" pitchFamily="34" charset="0"/>
                <a:cs typeface="Arial" pitchFamily="34" charset="0"/>
              </a:rPr>
              <a:t>razonSocial</a:t>
            </a:r>
            <a:r>
              <a:rPr lang="es-AR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es-A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//Constructores</a:t>
            </a:r>
          </a:p>
          <a:p>
            <a:r>
              <a:rPr lang="es-AR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	//Métodos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s-AR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052736"/>
            <a:ext cx="914400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Es la posibilidad que una clase presente un comportamiento distinto de acuerdo a una situación.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 Existen dos tipos de Polimorfismo:  </a:t>
            </a:r>
            <a:r>
              <a:rPr lang="es-AR" sz="2400" b="1" dirty="0" smtClean="0">
                <a:solidFill>
                  <a:srgbClr val="00B050"/>
                </a:solidFill>
              </a:rPr>
              <a:t>sin redefinición </a:t>
            </a:r>
            <a:r>
              <a:rPr lang="es-AR" sz="2400" dirty="0" smtClean="0">
                <a:solidFill>
                  <a:schemeClr val="tx1"/>
                </a:solidFill>
              </a:rPr>
              <a:t>/ </a:t>
            </a:r>
            <a:r>
              <a:rPr lang="es-AR" sz="2400" b="1" dirty="0" smtClean="0">
                <a:solidFill>
                  <a:srgbClr val="00B050"/>
                </a:solidFill>
              </a:rPr>
              <a:t>con redefinición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s-AR" sz="2400" b="1" i="1" u="sng" dirty="0" smtClean="0">
                <a:solidFill>
                  <a:srgbClr val="00B050"/>
                </a:solidFill>
              </a:rPr>
              <a:t>Polimorfismo sin redefinición:</a:t>
            </a:r>
            <a:r>
              <a:rPr lang="es-AR" sz="2400" b="1" i="1" dirty="0" smtClean="0">
                <a:solidFill>
                  <a:srgbClr val="00B050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Una clase que posee varios métodos llamados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iguales pero con diferentes firmas. También llamado </a:t>
            </a:r>
            <a:r>
              <a:rPr lang="es-AR" sz="2400" b="1" i="1" dirty="0" smtClean="0">
                <a:solidFill>
                  <a:srgbClr val="7030A0"/>
                </a:solidFill>
              </a:rPr>
              <a:t>Sobrecarga de</a:t>
            </a:r>
            <a:r>
              <a:rPr lang="es-AR" sz="2400" b="1" dirty="0" smtClean="0">
                <a:solidFill>
                  <a:srgbClr val="7030A0"/>
                </a:solidFill>
              </a:rPr>
              <a:t> </a:t>
            </a:r>
            <a:r>
              <a:rPr lang="es-AR" sz="2400" b="1" i="1" dirty="0" smtClean="0">
                <a:solidFill>
                  <a:srgbClr val="7030A0"/>
                </a:solidFill>
              </a:rPr>
              <a:t>Operaciones.</a:t>
            </a:r>
            <a:endParaRPr lang="es-AR" sz="2400" b="1" dirty="0">
              <a:solidFill>
                <a:srgbClr val="7030A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Qué es el Polimorfismo?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190578"/>
            <a:ext cx="5257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680598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400" b="1" i="1" u="sng" dirty="0" smtClean="0">
                <a:solidFill>
                  <a:srgbClr val="00B050"/>
                </a:solidFill>
              </a:rPr>
              <a:t>Polimorfismo con redefinición:</a:t>
            </a:r>
            <a:r>
              <a:rPr lang="es-AR" sz="2400" b="1" i="1" dirty="0" smtClean="0">
                <a:solidFill>
                  <a:srgbClr val="00B050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Una subclase hereda métodos de su superclase pero decide modificarlos por que debería comportarse de forma diferente. 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También llamado </a:t>
            </a:r>
            <a:r>
              <a:rPr lang="es-AR" sz="2400" b="1" i="1" dirty="0" smtClean="0">
                <a:solidFill>
                  <a:srgbClr val="7030A0"/>
                </a:solidFill>
              </a:rPr>
              <a:t>Redefinición de Método</a:t>
            </a:r>
            <a:r>
              <a:rPr lang="es-AR" sz="2400" i="1" dirty="0" smtClean="0">
                <a:solidFill>
                  <a:schemeClr val="tx1"/>
                </a:solidFill>
              </a:rPr>
              <a:t>s o </a:t>
            </a:r>
            <a:r>
              <a:rPr lang="es-AR" sz="2400" b="1" i="1" dirty="0" err="1" smtClean="0">
                <a:solidFill>
                  <a:srgbClr val="7030A0"/>
                </a:solidFill>
              </a:rPr>
              <a:t>Method</a:t>
            </a:r>
            <a:r>
              <a:rPr lang="es-AR" sz="2400" b="1" i="1" dirty="0" smtClean="0">
                <a:solidFill>
                  <a:srgbClr val="7030A0"/>
                </a:solidFill>
              </a:rPr>
              <a:t> </a:t>
            </a:r>
            <a:r>
              <a:rPr lang="es-AR" sz="2400" b="1" i="1" dirty="0" err="1" smtClean="0">
                <a:solidFill>
                  <a:srgbClr val="7030A0"/>
                </a:solidFill>
              </a:rPr>
              <a:t>Override</a:t>
            </a:r>
            <a:r>
              <a:rPr lang="es-AR" sz="2400" i="1" dirty="0" smtClean="0">
                <a:solidFill>
                  <a:schemeClr val="tx1"/>
                </a:solidFill>
              </a:rPr>
              <a:t>.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Qué es el Polimorfismo?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32" y="3595266"/>
            <a:ext cx="1671638" cy="2714625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0607" y="3523828"/>
            <a:ext cx="2409825" cy="28575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203848" y="3429000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Cualquier tipo de </a:t>
            </a:r>
            <a:r>
              <a:rPr lang="es-AR" b="1" i="1" dirty="0" err="1" smtClean="0">
                <a:solidFill>
                  <a:srgbClr val="00B050"/>
                </a:solidFill>
              </a:rPr>
              <a:t>Automovil</a:t>
            </a:r>
            <a:r>
              <a:rPr lang="es-AR" dirty="0" smtClean="0"/>
              <a:t> acelera igual que un </a:t>
            </a:r>
            <a:r>
              <a:rPr lang="es-AR" b="1" i="1" dirty="0" err="1" smtClean="0">
                <a:solidFill>
                  <a:srgbClr val="00B050"/>
                </a:solidFill>
              </a:rPr>
              <a:t>AutomovilDeCarrera</a:t>
            </a:r>
            <a:r>
              <a:rPr lang="es-AR" dirty="0" smtClean="0"/>
              <a:t>?</a:t>
            </a:r>
          </a:p>
          <a:p>
            <a:r>
              <a:rPr lang="es-AR" dirty="0" smtClean="0"/>
              <a:t>  </a:t>
            </a:r>
          </a:p>
          <a:p>
            <a:r>
              <a:rPr lang="es-AR" dirty="0" smtClean="0"/>
              <a:t> Extraer dinero de una </a:t>
            </a:r>
            <a:r>
              <a:rPr lang="es-AR" b="1" i="1" dirty="0" err="1" smtClean="0">
                <a:solidFill>
                  <a:srgbClr val="00B050"/>
                </a:solidFill>
              </a:rPr>
              <a:t>CajaDeAhorro</a:t>
            </a:r>
            <a:r>
              <a:rPr lang="es-AR" b="1" i="1" dirty="0" smtClean="0">
                <a:solidFill>
                  <a:srgbClr val="00B050"/>
                </a:solidFill>
              </a:rPr>
              <a:t> </a:t>
            </a:r>
            <a:r>
              <a:rPr lang="es-AR" dirty="0" smtClean="0"/>
              <a:t>sin descubierto se realiza de la misma forma que desde una </a:t>
            </a:r>
            <a:r>
              <a:rPr lang="es-AR" b="1" i="1" dirty="0" err="1" smtClean="0">
                <a:solidFill>
                  <a:srgbClr val="00B050"/>
                </a:solidFill>
              </a:rPr>
              <a:t>CajaDeAhorroConDescubiero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9" name="8 Flecha izquierda"/>
          <p:cNvSpPr/>
          <p:nvPr/>
        </p:nvSpPr>
        <p:spPr>
          <a:xfrm>
            <a:off x="2483768" y="3933056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Flecha derecha"/>
          <p:cNvSpPr/>
          <p:nvPr/>
        </p:nvSpPr>
        <p:spPr>
          <a:xfrm>
            <a:off x="5508104" y="4869160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742521"/>
            <a:ext cx="8532440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CajaDeAhorro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 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Atributos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saldo;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Métodos</a:t>
            </a:r>
          </a:p>
          <a:p>
            <a:pPr algn="l"/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extraer(</a:t>
            </a:r>
            <a:r>
              <a:rPr lang="es-AR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monto) 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saldo = saldo – monto;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CajaDeAhorroDescubierto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CajaDeAhorro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Atributos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saldoDescubierto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Métodos</a:t>
            </a:r>
          </a:p>
          <a:p>
            <a:pPr algn="l"/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extraer(</a:t>
            </a:r>
            <a:r>
              <a:rPr lang="es-AR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AR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monto) 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0"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este método se vuelve a escribir, misma firma pero diferente cuerpo</a:t>
            </a:r>
          </a:p>
          <a:p>
            <a:pPr algn="l"/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	// aquí el código contempla la extracción con saldo descubierto</a:t>
            </a:r>
          </a:p>
          <a:p>
            <a:pPr algn="l"/>
            <a:r>
              <a:rPr lang="es-AR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// según el límite que tenga asignado el cliente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Polimorfismo - Codificación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982585"/>
            <a:ext cx="9144000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b="1" i="1" dirty="0" smtClean="0">
                <a:solidFill>
                  <a:schemeClr val="tx1"/>
                </a:solidFill>
              </a:rPr>
              <a:t>Atributos de Instancia: </a:t>
            </a:r>
            <a:r>
              <a:rPr lang="es-AR" sz="2400" dirty="0" smtClean="0">
                <a:solidFill>
                  <a:schemeClr val="tx1"/>
                </a:solidFill>
              </a:rPr>
              <a:t>son atributos que pertenecen a un objeto en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particular.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 </a:t>
            </a:r>
            <a:r>
              <a:rPr lang="es-AR" sz="2400" b="1" i="1" dirty="0" smtClean="0">
                <a:solidFill>
                  <a:schemeClr val="tx1"/>
                </a:solidFill>
              </a:rPr>
              <a:t>Atributos de Clase: </a:t>
            </a:r>
            <a:r>
              <a:rPr lang="es-AR" sz="2400" dirty="0" smtClean="0">
                <a:solidFill>
                  <a:schemeClr val="tx1"/>
                </a:solidFill>
              </a:rPr>
              <a:t>son atributos que pertenecen a la clase y no a un objeto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o instancia de clase. Esto significa que son atributos compartidos por todos los objetos de la clase. También llamados </a:t>
            </a:r>
            <a:r>
              <a:rPr lang="es-AR" sz="2400" b="1" i="1" dirty="0" smtClean="0">
                <a:solidFill>
                  <a:srgbClr val="00B050"/>
                </a:solidFill>
              </a:rPr>
              <a:t>atributos estáticos.</a:t>
            </a:r>
            <a:endParaRPr lang="es-AR" sz="2400" b="1" dirty="0" smtClean="0">
              <a:solidFill>
                <a:srgbClr val="00B050"/>
              </a:solidFill>
            </a:endParaRP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Para definir un atributo estático se utiliza la palabra clave </a:t>
            </a:r>
            <a:r>
              <a:rPr lang="es-AR" sz="2400" b="1" dirty="0" err="1" smtClean="0">
                <a:solidFill>
                  <a:srgbClr val="7030A0"/>
                </a:solidFill>
              </a:rPr>
              <a:t>static</a:t>
            </a:r>
            <a:endParaRPr lang="es-AR" sz="2400" dirty="0" smtClean="0">
              <a:solidFill>
                <a:srgbClr val="7030A0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AR" sz="1800" dirty="0" err="1" smtClean="0">
                <a:solidFill>
                  <a:schemeClr val="tx1"/>
                </a:solidFill>
              </a:rPr>
              <a:t>class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</a:rPr>
              <a:t>CajaDeAhorroConDescubierto</a:t>
            </a:r>
            <a:r>
              <a:rPr lang="es-AR" sz="1800" dirty="0" smtClean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  	</a:t>
            </a:r>
            <a:r>
              <a:rPr lang="es-AR" sz="1800" dirty="0" smtClean="0">
                <a:solidFill>
                  <a:srgbClr val="00B050"/>
                </a:solidFill>
              </a:rPr>
              <a:t>// Atributos aquí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float</a:t>
            </a:r>
            <a:r>
              <a:rPr lang="es-AR" sz="1800" dirty="0" smtClean="0">
                <a:solidFill>
                  <a:schemeClr val="tx1"/>
                </a:solidFill>
              </a:rPr>
              <a:t> saldo;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rgbClr val="7030A0"/>
                </a:solidFill>
              </a:rPr>
              <a:t>static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descubierto = 5000;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} </a:t>
            </a:r>
          </a:p>
          <a:p>
            <a:pPr algn="r"/>
            <a:r>
              <a:rPr lang="es-AR" sz="1800" i="1" dirty="0" smtClean="0">
                <a:solidFill>
                  <a:srgbClr val="7030A0"/>
                </a:solidFill>
              </a:rPr>
              <a:t>Asumimos en este caso que todas las cajas de ahorro cuentan con el mismo importe descubierto</a:t>
            </a:r>
            <a:endParaRPr lang="es-AR" sz="1800" dirty="0">
              <a:solidFill>
                <a:srgbClr val="7030A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Atributos de Instancia y de Clase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4292600"/>
            <a:ext cx="3108325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36712"/>
            <a:ext cx="9144000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b="1" i="1" dirty="0" smtClean="0">
                <a:solidFill>
                  <a:schemeClr val="tx1"/>
                </a:solidFill>
              </a:rPr>
              <a:t>Métodos de Instancia: </a:t>
            </a:r>
            <a:r>
              <a:rPr lang="es-AR" sz="2400" dirty="0" smtClean="0">
                <a:solidFill>
                  <a:schemeClr val="tx1"/>
                </a:solidFill>
              </a:rPr>
              <a:t>son métodos que pertenecen a un objeto en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particular e impactan en el comportamiento de ese objeto únicamente.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 </a:t>
            </a:r>
            <a:r>
              <a:rPr lang="es-AR" sz="2400" b="1" i="1" dirty="0" smtClean="0">
                <a:solidFill>
                  <a:schemeClr val="tx1"/>
                </a:solidFill>
              </a:rPr>
              <a:t> Métodos de Clase: </a:t>
            </a:r>
            <a:r>
              <a:rPr lang="es-AR" sz="2400" dirty="0" smtClean="0">
                <a:solidFill>
                  <a:schemeClr val="tx1"/>
                </a:solidFill>
              </a:rPr>
              <a:t>son métodos que pertenecen a la clase y no a un objeto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o instancia de clase. Esto significa que son métodos compartidos por todos los objetos. También llamados </a:t>
            </a:r>
            <a:r>
              <a:rPr lang="es-AR" sz="2400" b="1" i="1" dirty="0" smtClean="0">
                <a:solidFill>
                  <a:srgbClr val="00B050"/>
                </a:solidFill>
              </a:rPr>
              <a:t>métodos estáticos</a:t>
            </a:r>
            <a:r>
              <a:rPr lang="es-AR" sz="2400" i="1" dirty="0" smtClean="0">
                <a:solidFill>
                  <a:schemeClr val="tx1"/>
                </a:solidFill>
              </a:rPr>
              <a:t>.</a:t>
            </a:r>
            <a:endParaRPr lang="es-AR" sz="2400" b="1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Para definir un método estático se utiliza la palabra clave </a:t>
            </a:r>
            <a:r>
              <a:rPr lang="es-AR" sz="2400" b="1" dirty="0" err="1" smtClean="0">
                <a:solidFill>
                  <a:srgbClr val="7030A0"/>
                </a:solidFill>
              </a:rPr>
              <a:t>static</a:t>
            </a:r>
            <a:endParaRPr lang="es-AR" sz="2400" dirty="0" smtClean="0">
              <a:solidFill>
                <a:srgbClr val="7030A0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</a:t>
            </a:r>
            <a:r>
              <a:rPr lang="es-AR" sz="1800" dirty="0" err="1" smtClean="0">
                <a:solidFill>
                  <a:schemeClr val="tx1"/>
                </a:solidFill>
              </a:rPr>
              <a:t>class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</a:rPr>
              <a:t>CajaDeAhorroConDescubierto</a:t>
            </a:r>
            <a:r>
              <a:rPr lang="es-AR" sz="1800" dirty="0" smtClean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  	</a:t>
            </a:r>
            <a:r>
              <a:rPr lang="es-AR" sz="1800" dirty="0" smtClean="0">
                <a:solidFill>
                  <a:srgbClr val="00B050"/>
                </a:solidFill>
              </a:rPr>
              <a:t>// Atributos aquí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float</a:t>
            </a:r>
            <a:r>
              <a:rPr lang="es-AR" sz="1800" dirty="0" smtClean="0">
                <a:solidFill>
                  <a:schemeClr val="tx1"/>
                </a:solidFill>
              </a:rPr>
              <a:t> saldo;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rgbClr val="7030A0"/>
                </a:solidFill>
              </a:rPr>
              <a:t>static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descubierto = 5000;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rgbClr val="00B050"/>
                </a:solidFill>
              </a:rPr>
              <a:t>// </a:t>
            </a:r>
            <a:r>
              <a:rPr lang="es-AR" sz="1800" dirty="0" err="1" smtClean="0">
                <a:solidFill>
                  <a:srgbClr val="00B050"/>
                </a:solidFill>
              </a:rPr>
              <a:t>Metodos</a:t>
            </a:r>
            <a:r>
              <a:rPr lang="es-AR" sz="1800" dirty="0" smtClean="0">
                <a:solidFill>
                  <a:srgbClr val="00B050"/>
                </a:solidFill>
              </a:rPr>
              <a:t>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public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rgbClr val="7030A0"/>
                </a:solidFill>
              </a:rPr>
              <a:t>static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int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leerDescubierto</a:t>
            </a:r>
            <a:r>
              <a:rPr lang="es-AR" sz="1800" dirty="0" smtClean="0">
                <a:solidFill>
                  <a:schemeClr val="tx1"/>
                </a:solidFill>
              </a:rPr>
              <a:t>() { 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800" dirty="0" err="1" smtClean="0">
                <a:solidFill>
                  <a:schemeClr val="tx1"/>
                </a:solidFill>
              </a:rPr>
              <a:t>return</a:t>
            </a:r>
            <a:r>
              <a:rPr lang="es-AR" sz="1800" dirty="0" smtClean="0">
                <a:solidFill>
                  <a:schemeClr val="tx1"/>
                </a:solidFill>
              </a:rPr>
              <a:t> descubierto;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Métodos de Instancia y de Clase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501008"/>
            <a:ext cx="3016250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016" y="781311"/>
            <a:ext cx="89644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Las clases abstractas no pueden representar objetos. Se definen a modo de esqueleto para luego implementar herencia.  </a:t>
            </a:r>
            <a:br>
              <a:rPr lang="es-AR" sz="2400" dirty="0" smtClean="0">
                <a:solidFill>
                  <a:schemeClr val="tx1"/>
                </a:solidFill>
              </a:rPr>
            </a:br>
            <a:r>
              <a:rPr lang="es-AR" sz="2400" dirty="0" smtClean="0">
                <a:solidFill>
                  <a:srgbClr val="FF0000"/>
                </a:solidFill>
              </a:rPr>
              <a:t>No se escribe código que represente su comportamiento, sólo se escriben los encabezados.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Una </a:t>
            </a:r>
            <a:r>
              <a:rPr lang="es-AR" sz="2400" b="1" i="1" dirty="0" smtClean="0">
                <a:solidFill>
                  <a:schemeClr val="tx1"/>
                </a:solidFill>
              </a:rPr>
              <a:t>clase abstracta es “…una clase que no tiene instancias. </a:t>
            </a:r>
          </a:p>
          <a:p>
            <a:pPr algn="l"/>
            <a:endParaRPr lang="es-AR" sz="2400" b="1" i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Una clase abstracta se escribe con la intención que sus </a:t>
            </a:r>
            <a:r>
              <a:rPr lang="es-AR" sz="2400" b="1" i="1" dirty="0" smtClean="0">
                <a:solidFill>
                  <a:schemeClr val="tx1"/>
                </a:solidFill>
              </a:rPr>
              <a:t>subclases concretas añadan elementos nuevos a su estructura y comportamiento, normalmente implementando sus propiedades abstractas”. </a:t>
            </a:r>
          </a:p>
          <a:p>
            <a:pPr algn="l"/>
            <a:endParaRPr lang="es-AR" sz="2400" b="1" i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Una clase abstracta es aquella que tiene uno o más métodos abstractos, la misma debe declararse como abstracta. Un </a:t>
            </a:r>
            <a:r>
              <a:rPr lang="es-AR" sz="2400" b="1" i="1" dirty="0" smtClean="0">
                <a:solidFill>
                  <a:schemeClr val="tx1"/>
                </a:solidFill>
              </a:rPr>
              <a:t>método abstracto es aquel que no contiene implementación (solo define su nombre, atributos definidos y dato retornado). </a:t>
            </a:r>
            <a:endParaRPr lang="es-A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Clases Abstractas y Clases Concretas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016" y="1138332"/>
            <a:ext cx="8964488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b="1" i="1" dirty="0" smtClean="0">
                <a:solidFill>
                  <a:schemeClr val="tx1"/>
                </a:solidFill>
              </a:rPr>
              <a:t>Las Clases Concretas</a:t>
            </a:r>
            <a:r>
              <a:rPr lang="es-AR" sz="2400" dirty="0" smtClean="0">
                <a:solidFill>
                  <a:schemeClr val="tx1"/>
                </a:solidFill>
              </a:rPr>
              <a:t>: son clases que se pueden instanciar por ejemplo la clase </a:t>
            </a:r>
            <a:r>
              <a:rPr lang="es-AR" sz="2400" b="1" dirty="0" smtClean="0">
                <a:solidFill>
                  <a:srgbClr val="7030A0"/>
                </a:solidFill>
              </a:rPr>
              <a:t>Alumno</a:t>
            </a:r>
            <a:r>
              <a:rPr lang="es-AR" sz="2400" dirty="0" smtClean="0">
                <a:solidFill>
                  <a:schemeClr val="tx1"/>
                </a:solidFill>
              </a:rPr>
              <a:t> existe para generar diversos objetos del tipo Alumno.</a:t>
            </a:r>
          </a:p>
          <a:p>
            <a:pPr algn="l">
              <a:buFont typeface="Wingdings" pitchFamily="2" charset="2"/>
              <a:buChar char="ü"/>
            </a:pPr>
            <a:endParaRPr lang="es-A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b="1" i="1" dirty="0" smtClean="0">
                <a:solidFill>
                  <a:schemeClr val="tx1"/>
                </a:solidFill>
              </a:rPr>
              <a:t>Las Clases </a:t>
            </a:r>
            <a:r>
              <a:rPr lang="es-AR" sz="2400" b="1" i="1" dirty="0" smtClean="0">
                <a:solidFill>
                  <a:srgbClr val="FF0000"/>
                </a:solidFill>
              </a:rPr>
              <a:t>Abstractas</a:t>
            </a:r>
            <a:endParaRPr lang="es-AR" sz="2400" dirty="0" smtClean="0">
              <a:solidFill>
                <a:srgbClr val="FF0000"/>
              </a:solidFill>
            </a:endParaRPr>
          </a:p>
          <a:p>
            <a:pPr lvl="1" algn="l"/>
            <a:r>
              <a:rPr lang="es-AR" sz="2000" dirty="0" smtClean="0">
                <a:solidFill>
                  <a:schemeClr val="tx1"/>
                </a:solidFill>
              </a:rPr>
              <a:t> - son clases que </a:t>
            </a:r>
            <a:r>
              <a:rPr lang="es-AR" sz="2000" dirty="0" smtClean="0">
                <a:solidFill>
                  <a:srgbClr val="00B050"/>
                </a:solidFill>
              </a:rPr>
              <a:t>no se pueden instanciar</a:t>
            </a:r>
            <a:r>
              <a:rPr lang="es-AR" sz="2000" dirty="0" smtClean="0">
                <a:solidFill>
                  <a:schemeClr val="tx1"/>
                </a:solidFill>
              </a:rPr>
              <a:t> -representan conceptos muy genéricos de la realidad</a:t>
            </a:r>
          </a:p>
          <a:p>
            <a:pPr lvl="1" algn="l"/>
            <a:r>
              <a:rPr lang="es-AR" sz="2000" dirty="0" smtClean="0">
                <a:solidFill>
                  <a:schemeClr val="tx1"/>
                </a:solidFill>
              </a:rPr>
              <a:t> - por ejemplo la clase </a:t>
            </a:r>
            <a:r>
              <a:rPr lang="es-AR" sz="2400" b="1" dirty="0" err="1" smtClean="0">
                <a:solidFill>
                  <a:srgbClr val="7030A0"/>
                </a:solidFill>
              </a:rPr>
              <a:t>Vehiculo</a:t>
            </a:r>
            <a:r>
              <a:rPr lang="es-AR" sz="2000" dirty="0" smtClean="0">
                <a:solidFill>
                  <a:schemeClr val="tx1"/>
                </a:solidFill>
              </a:rPr>
              <a:t> o la clase </a:t>
            </a:r>
            <a:r>
              <a:rPr lang="es-AR" sz="2400" b="1" dirty="0" smtClean="0">
                <a:solidFill>
                  <a:srgbClr val="7030A0"/>
                </a:solidFill>
              </a:rPr>
              <a:t>Persona</a:t>
            </a:r>
            <a:r>
              <a:rPr lang="es-AR" sz="2000" dirty="0" smtClean="0">
                <a:solidFill>
                  <a:schemeClr val="tx1"/>
                </a:solidFill>
              </a:rPr>
              <a:t> son conceptos muy abstractos, seria difícil pensar en armar un objeto a partir de estas clases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l"/>
            <a:r>
              <a:rPr lang="es-AR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Persona </a:t>
            </a:r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smtClean="0">
                <a:solidFill>
                  <a:srgbClr val="00B050"/>
                </a:solidFill>
              </a:rPr>
              <a:t>//Atributos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	</a:t>
            </a:r>
            <a:r>
              <a:rPr lang="es-AR" sz="1800" dirty="0" smtClean="0">
                <a:solidFill>
                  <a:srgbClr val="00B050"/>
                </a:solidFill>
              </a:rPr>
              <a:t>//Métodos aquí</a:t>
            </a:r>
          </a:p>
          <a:p>
            <a:pPr algn="l"/>
            <a:r>
              <a:rPr lang="es-A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Clases Abstractas y Clases Concretas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016" y="2073970"/>
            <a:ext cx="89644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El mecanismo de generación automática de código se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denomina </a:t>
            </a:r>
            <a:r>
              <a:rPr lang="es-AR" sz="2400" b="1" i="1" dirty="0" smtClean="0">
                <a:solidFill>
                  <a:schemeClr val="tx1"/>
                </a:solidFill>
              </a:rPr>
              <a:t>Ingeniería Directa</a:t>
            </a:r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 Existen herramientas que permiten generar código fuente a partir de diagramas de clase, por ejemplo el Enterprise </a:t>
            </a:r>
            <a:r>
              <a:rPr lang="es-AR" sz="2400" dirty="0" err="1" smtClean="0">
                <a:solidFill>
                  <a:schemeClr val="tx1"/>
                </a:solidFill>
              </a:rPr>
              <a:t>Architect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 </a:t>
            </a: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Estas aplicaciones permiten generar código fuente en diversos lenguajes, como ser: C#, VB.NET, PHP, Java, </a:t>
            </a:r>
            <a:r>
              <a:rPr lang="es-AR" sz="2400" dirty="0" err="1" smtClean="0">
                <a:solidFill>
                  <a:schemeClr val="tx1"/>
                </a:solidFill>
              </a:rPr>
              <a:t>Actionscript</a:t>
            </a:r>
            <a:r>
              <a:rPr lang="es-AR" sz="2400" dirty="0" smtClean="0">
                <a:solidFill>
                  <a:schemeClr val="tx1"/>
                </a:solidFill>
              </a:rPr>
              <a:t>, y mas</a:t>
            </a:r>
            <a:endParaRPr lang="es-A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7849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Generación Automática de 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556792"/>
            <a:ext cx="8964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AR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kumimoji="0" lang="es-AR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Analizar el ejemplo de herencia en C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 del </a:t>
            </a:r>
            <a:r>
              <a:rPr lang="es-A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Alumni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ubicado en Descargas, sobre operaciones de suma y resta.</a:t>
            </a:r>
            <a:endParaRPr kumimoji="0" lang="es-AR" sz="240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#8 – Herencia en C#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284984"/>
            <a:ext cx="3629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Interacción entre Objetos -Ejemplo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63" y="1340768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39552" y="63093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u="sng" dirty="0" err="1" smtClean="0"/>
              <a:t>Lab</a:t>
            </a:r>
            <a:r>
              <a:rPr lang="es-AR" b="1" u="sng" dirty="0" smtClean="0"/>
              <a:t>:</a:t>
            </a:r>
            <a:r>
              <a:rPr lang="es-AR" b="1" dirty="0" smtClean="0">
                <a:solidFill>
                  <a:srgbClr val="FF0000"/>
                </a:solidFill>
              </a:rPr>
              <a:t> Dibujar el gráfico de ambas clases con atributos, métodos y visibilidad.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372127"/>
            <a:ext cx="89644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endParaRPr lang="es-AR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</a:pPr>
            <a:r>
              <a:rPr lang="es-A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</a:t>
            </a:r>
            <a:r>
              <a:rPr lang="es-A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Solicitar al profesor el código Herencia C# con InteraccionUsuario.txt, y probarlo con el entorno Visual Studio. </a:t>
            </a:r>
            <a:r>
              <a:rPr lang="es-A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Siga las indicaciones del profesor.</a:t>
            </a:r>
            <a:endParaRPr kumimoji="0" lang="es-AR" sz="24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#9 </a:t>
            </a:r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– Herencia en C#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284984"/>
            <a:ext cx="3629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380284"/>
            <a:ext cx="5616624" cy="500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La herencia está relacionada con la reutilización de componentes, tomando objetos ya construidos y agregando muy poca funcionalidad a ellos. 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El concepto de reutilización no es propio de POO sino de </a:t>
            </a:r>
            <a:r>
              <a:rPr lang="es-AR" sz="2400" i="1" dirty="0" smtClean="0">
                <a:solidFill>
                  <a:schemeClr val="tx1"/>
                </a:solidFill>
              </a:rPr>
              <a:t>Ingeniería del software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endParaRPr lang="es-A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s-AR" sz="2400" dirty="0" smtClean="0">
                <a:solidFill>
                  <a:schemeClr val="tx1"/>
                </a:solidFill>
              </a:rPr>
              <a:t> Algunas de las ventajas de esta práctica son las siguientes: </a:t>
            </a:r>
          </a:p>
          <a:p>
            <a:pPr lvl="1" algn="l">
              <a:buFont typeface="Wingdings" pitchFamily="2" charset="2"/>
              <a:buChar char="ü"/>
            </a:pPr>
            <a:r>
              <a:rPr lang="es-AR" sz="2000" dirty="0" smtClean="0">
                <a:solidFill>
                  <a:schemeClr val="tx1"/>
                </a:solidFill>
              </a:rPr>
              <a:t>Reducción del tiempo en la implementación. </a:t>
            </a:r>
          </a:p>
          <a:p>
            <a:pPr lvl="1" algn="l">
              <a:buFont typeface="Wingdings" pitchFamily="2" charset="2"/>
              <a:buChar char="ü"/>
            </a:pPr>
            <a:r>
              <a:rPr lang="es-AR" sz="2000" dirty="0" smtClean="0">
                <a:solidFill>
                  <a:schemeClr val="tx1"/>
                </a:solidFill>
              </a:rPr>
              <a:t>Eliminación de errores. </a:t>
            </a:r>
            <a:endParaRPr kumimoji="0" lang="es-A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Mecanismo de Herencia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348880"/>
            <a:ext cx="3009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010541"/>
            <a:ext cx="576064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Mecanismo que permite que una clase "</a:t>
            </a:r>
            <a:r>
              <a:rPr lang="es-AR" sz="2400" b="1" i="1" dirty="0" smtClean="0">
                <a:solidFill>
                  <a:srgbClr val="00B050"/>
                </a:solidFill>
              </a:rPr>
              <a:t>herede de otra clase</a:t>
            </a:r>
            <a:r>
              <a:rPr lang="es-AR" sz="2400" dirty="0" smtClean="0">
                <a:solidFill>
                  <a:schemeClr val="tx1"/>
                </a:solidFill>
              </a:rPr>
              <a:t>" o "</a:t>
            </a:r>
            <a:r>
              <a:rPr lang="es-AR" sz="2400" b="1" i="1" dirty="0" smtClean="0">
                <a:solidFill>
                  <a:srgbClr val="FF0000"/>
                </a:solidFill>
              </a:rPr>
              <a:t>extienda otra clase</a:t>
            </a:r>
            <a:r>
              <a:rPr lang="es-AR" sz="2400" dirty="0" smtClean="0">
                <a:solidFill>
                  <a:schemeClr val="tx1"/>
                </a:solidFill>
              </a:rPr>
              <a:t>“, </a:t>
            </a:r>
            <a:r>
              <a:rPr lang="es-AR" sz="2400" b="1" i="1" dirty="0" smtClean="0">
                <a:solidFill>
                  <a:schemeClr val="tx1"/>
                </a:solidFill>
              </a:rPr>
              <a:t>recibiendo o heredando atributos y operaciones </a:t>
            </a:r>
            <a:r>
              <a:rPr lang="es-AR" sz="2400" dirty="0" smtClean="0">
                <a:solidFill>
                  <a:schemeClr val="tx1"/>
                </a:solidFill>
              </a:rPr>
              <a:t>de su clase</a:t>
            </a:r>
            <a:r>
              <a:rPr lang="es-AR" sz="2400" b="1" i="1" dirty="0" smtClean="0">
                <a:solidFill>
                  <a:schemeClr val="tx1"/>
                </a:solidFill>
              </a:rPr>
              <a:t> </a:t>
            </a:r>
            <a:r>
              <a:rPr lang="es-AR" sz="2400" dirty="0" smtClean="0">
                <a:solidFill>
                  <a:schemeClr val="tx1"/>
                </a:solidFill>
              </a:rPr>
              <a:t>"</a:t>
            </a:r>
            <a:r>
              <a:rPr lang="es-AR" sz="2400" b="1" i="1" dirty="0" smtClean="0">
                <a:solidFill>
                  <a:srgbClr val="00B050"/>
                </a:solidFill>
              </a:rPr>
              <a:t>padre</a:t>
            </a:r>
            <a:r>
              <a:rPr lang="es-AR" sz="2400" dirty="0" smtClean="0">
                <a:solidFill>
                  <a:schemeClr val="tx1"/>
                </a:solidFill>
              </a:rPr>
              <a:t>".</a:t>
            </a: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 </a:t>
            </a:r>
            <a:r>
              <a:rPr lang="es-AR" sz="2400" b="1" dirty="0" smtClean="0">
                <a:solidFill>
                  <a:schemeClr val="tx1"/>
                </a:solidFill>
              </a:rPr>
              <a:t>clase principal</a:t>
            </a:r>
            <a:r>
              <a:rPr lang="es-AR" sz="2400" dirty="0" smtClean="0">
                <a:solidFill>
                  <a:schemeClr val="tx1"/>
                </a:solidFill>
              </a:rPr>
              <a:t> se denomina: </a:t>
            </a:r>
            <a:r>
              <a:rPr lang="es-AR" sz="2400" b="1" i="1" dirty="0" smtClean="0">
                <a:solidFill>
                  <a:srgbClr val="00B050"/>
                </a:solidFill>
              </a:rPr>
              <a:t>superclase o clase padre.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La </a:t>
            </a:r>
            <a:r>
              <a:rPr lang="es-AR" sz="2400" b="1" dirty="0" smtClean="0">
                <a:solidFill>
                  <a:schemeClr val="tx1"/>
                </a:solidFill>
              </a:rPr>
              <a:t>clase que hereda</a:t>
            </a:r>
            <a:r>
              <a:rPr lang="es-AR" sz="2400" dirty="0" smtClean="0">
                <a:solidFill>
                  <a:schemeClr val="tx1"/>
                </a:solidFill>
              </a:rPr>
              <a:t> se denomina: </a:t>
            </a:r>
            <a:r>
              <a:rPr lang="es-AR" sz="2400" b="1" i="1" dirty="0" smtClean="0">
                <a:solidFill>
                  <a:srgbClr val="00B050"/>
                </a:solidFill>
              </a:rPr>
              <a:t>subclase </a:t>
            </a:r>
            <a:r>
              <a:rPr lang="es-AR" sz="2400" dirty="0" smtClean="0">
                <a:solidFill>
                  <a:schemeClr val="tx1"/>
                </a:solidFill>
              </a:rPr>
              <a:t>o</a:t>
            </a:r>
            <a:r>
              <a:rPr lang="es-AR" sz="2400" b="1" i="1" dirty="0" smtClean="0">
                <a:solidFill>
                  <a:srgbClr val="00B050"/>
                </a:solidFill>
              </a:rPr>
              <a:t> clase hija </a:t>
            </a:r>
            <a:r>
              <a:rPr lang="es-AR" sz="2400" dirty="0" smtClean="0">
                <a:solidFill>
                  <a:schemeClr val="tx1"/>
                </a:solidFill>
              </a:rPr>
              <a:t>o</a:t>
            </a:r>
            <a:r>
              <a:rPr lang="es-AR" sz="2400" b="1" i="1" dirty="0" smtClean="0">
                <a:solidFill>
                  <a:srgbClr val="00B050"/>
                </a:solidFill>
              </a:rPr>
              <a:t> clase derivada.</a:t>
            </a:r>
          </a:p>
          <a:p>
            <a:pPr algn="l"/>
            <a:endParaRPr lang="es-AR" sz="2400" b="1" i="1" dirty="0" smtClean="0">
              <a:solidFill>
                <a:srgbClr val="00B050"/>
              </a:solidFill>
            </a:endParaRP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La relación se interpreta como “</a:t>
            </a:r>
            <a:r>
              <a:rPr lang="es-AR" sz="2400" b="1" dirty="0" smtClean="0">
                <a:solidFill>
                  <a:srgbClr val="7030A0"/>
                </a:solidFill>
              </a:rPr>
              <a:t>ES UN</a:t>
            </a:r>
            <a:r>
              <a:rPr lang="es-AR" sz="2400" dirty="0" smtClean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s-AR" sz="24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AR" sz="2400" u="sng" dirty="0" smtClean="0">
                <a:solidFill>
                  <a:schemeClr val="tx1"/>
                </a:solidFill>
              </a:rPr>
              <a:t>Ejemplo:</a:t>
            </a:r>
            <a:r>
              <a:rPr lang="es-AR" sz="2400" dirty="0" smtClean="0">
                <a:solidFill>
                  <a:schemeClr val="tx1"/>
                </a:solidFill>
              </a:rPr>
              <a:t> un Auto </a:t>
            </a:r>
            <a:r>
              <a:rPr lang="es-AR" sz="2400" b="1" dirty="0" smtClean="0">
                <a:solidFill>
                  <a:srgbClr val="7030A0"/>
                </a:solidFill>
              </a:rPr>
              <a:t>ES UN </a:t>
            </a:r>
            <a:r>
              <a:rPr lang="es-AR" sz="2400" dirty="0" err="1" smtClean="0">
                <a:solidFill>
                  <a:schemeClr val="tx1"/>
                </a:solidFill>
              </a:rPr>
              <a:t>VehiculoTerrestre</a:t>
            </a:r>
            <a:endParaRPr kumimoji="0" lang="es-A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Mecanismo de Herencia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700808"/>
            <a:ext cx="2024062" cy="424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Mecanismo de Herencia</a:t>
            </a:r>
          </a:p>
        </p:txBody>
      </p:sp>
      <p:pic>
        <p:nvPicPr>
          <p:cNvPr id="7" name="6 Imagen" descr="https://alumni.educacionit.com/content/308/1142/images/image05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24742"/>
            <a:ext cx="4070509" cy="543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5148064" y="1196752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dirty="0" smtClean="0"/>
              <a:t>En el diagrama vemos como una clase puede tener tanto “</a:t>
            </a:r>
            <a:r>
              <a:rPr lang="es-AR" b="1" dirty="0" smtClean="0">
                <a:solidFill>
                  <a:srgbClr val="7030A0"/>
                </a:solidFill>
              </a:rPr>
              <a:t>superclases</a:t>
            </a:r>
            <a:r>
              <a:rPr lang="es-AR" dirty="0" smtClean="0"/>
              <a:t>” como “</a:t>
            </a:r>
            <a:r>
              <a:rPr lang="es-AR" b="1" dirty="0" smtClean="0">
                <a:solidFill>
                  <a:srgbClr val="00B050"/>
                </a:solidFill>
              </a:rPr>
              <a:t>subclases</a:t>
            </a:r>
            <a:r>
              <a:rPr lang="es-AR" dirty="0" smtClean="0"/>
              <a:t>”. </a:t>
            </a:r>
          </a:p>
          <a:p>
            <a:endParaRPr lang="es-AR" dirty="0" smtClean="0"/>
          </a:p>
          <a:p>
            <a:pPr>
              <a:buFont typeface="Wingdings" pitchFamily="2" charset="2"/>
              <a:buChar char="ü"/>
            </a:pPr>
            <a:r>
              <a:rPr lang="es-AR" dirty="0" smtClean="0"/>
              <a:t>Esto significa que una clase hereda de una “</a:t>
            </a:r>
            <a:r>
              <a:rPr lang="es-AR" b="1" dirty="0" smtClean="0">
                <a:solidFill>
                  <a:srgbClr val="7030A0"/>
                </a:solidFill>
              </a:rPr>
              <a:t>superclase</a:t>
            </a:r>
            <a:r>
              <a:rPr lang="es-AR" dirty="0" smtClean="0"/>
              <a:t>” o </a:t>
            </a:r>
            <a:r>
              <a:rPr lang="es-AR" b="1" dirty="0" smtClean="0">
                <a:solidFill>
                  <a:srgbClr val="7030A0"/>
                </a:solidFill>
              </a:rPr>
              <a:t>clase padre</a:t>
            </a:r>
            <a:r>
              <a:rPr lang="es-AR" dirty="0" smtClean="0"/>
              <a:t>, y es heredada por “</a:t>
            </a:r>
            <a:r>
              <a:rPr lang="es-AR" b="1" dirty="0" smtClean="0">
                <a:solidFill>
                  <a:srgbClr val="00B050"/>
                </a:solidFill>
              </a:rPr>
              <a:t>subclases</a:t>
            </a:r>
            <a:r>
              <a:rPr lang="es-AR" dirty="0" smtClean="0"/>
              <a:t>” o </a:t>
            </a:r>
            <a:r>
              <a:rPr lang="es-AR" b="1" dirty="0" smtClean="0">
                <a:solidFill>
                  <a:srgbClr val="00B050"/>
                </a:solidFill>
              </a:rPr>
              <a:t>clases hijas</a:t>
            </a:r>
            <a:r>
              <a:rPr lang="es-AR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s-AR" dirty="0" smtClean="0"/>
          </a:p>
          <a:p>
            <a:pPr>
              <a:buFont typeface="Wingdings" pitchFamily="2" charset="2"/>
              <a:buChar char="ü"/>
            </a:pPr>
            <a:r>
              <a:rPr lang="es-AR" dirty="0" smtClean="0"/>
              <a:t>La </a:t>
            </a:r>
            <a:r>
              <a:rPr lang="es-AR" b="1" dirty="0" smtClean="0">
                <a:solidFill>
                  <a:srgbClr val="7030A0"/>
                </a:solidFill>
              </a:rPr>
              <a:t>flecha</a:t>
            </a:r>
            <a:r>
              <a:rPr lang="es-AR" dirty="0" smtClean="0"/>
              <a:t> indica “</a:t>
            </a:r>
            <a:r>
              <a:rPr lang="es-AR" b="1" dirty="0" smtClean="0">
                <a:solidFill>
                  <a:srgbClr val="7030A0"/>
                </a:solidFill>
              </a:rPr>
              <a:t>quien hereda a quien</a:t>
            </a:r>
            <a:r>
              <a:rPr lang="es-AR" dirty="0" smtClean="0"/>
              <a:t>”, es decir, el origen de la flecha es la clase hija y el destino de la flecha es la clase padre.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Mecanismo de Herencia - Ejemplo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24744"/>
            <a:ext cx="71818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Mecanismo de Herencia - Ejemplo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386388" cy="3689350"/>
          </a:xfrm>
          <a:prstGeom prst="rect">
            <a:avLst/>
          </a:prstGeom>
          <a:noFill/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39552" y="908720"/>
            <a:ext cx="7992888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ct val="20000"/>
              </a:spcBef>
            </a:pPr>
            <a:r>
              <a:rPr lang="es-AR" sz="2400" dirty="0" smtClean="0"/>
              <a:t>Las </a:t>
            </a:r>
            <a:r>
              <a:rPr lang="es-AR" sz="2400" b="1" i="1" dirty="0" smtClean="0">
                <a:solidFill>
                  <a:srgbClr val="00B050"/>
                </a:solidFill>
              </a:rPr>
              <a:t>subclases</a:t>
            </a:r>
            <a:r>
              <a:rPr lang="es-AR" sz="2400" dirty="0" smtClean="0"/>
              <a:t> </a:t>
            </a:r>
            <a:r>
              <a:rPr lang="es-AR" sz="2400" b="1" dirty="0" err="1" smtClean="0">
                <a:solidFill>
                  <a:srgbClr val="7030A0"/>
                </a:solidFill>
              </a:rPr>
              <a:t>Autobus</a:t>
            </a:r>
            <a:r>
              <a:rPr lang="es-AR" sz="2400" dirty="0" smtClean="0"/>
              <a:t> y </a:t>
            </a:r>
            <a:r>
              <a:rPr lang="es-AR" sz="2400" b="1" dirty="0" smtClean="0">
                <a:solidFill>
                  <a:srgbClr val="7030A0"/>
                </a:solidFill>
              </a:rPr>
              <a:t>Moto</a:t>
            </a:r>
            <a:r>
              <a:rPr lang="es-AR" sz="2400" dirty="0" smtClean="0"/>
              <a:t> heredan de la </a:t>
            </a:r>
            <a:r>
              <a:rPr lang="es-AR" sz="2400" b="1" i="1" dirty="0" smtClean="0">
                <a:solidFill>
                  <a:srgbClr val="00B050"/>
                </a:solidFill>
              </a:rPr>
              <a:t>superclase</a:t>
            </a:r>
            <a:r>
              <a:rPr lang="es-AR" sz="2400" dirty="0" smtClean="0"/>
              <a:t> </a:t>
            </a:r>
            <a:r>
              <a:rPr lang="es-AR" sz="2400" b="1" dirty="0" err="1" smtClean="0">
                <a:solidFill>
                  <a:srgbClr val="7030A0"/>
                </a:solidFill>
              </a:rPr>
              <a:t>VehiculoTerreste</a:t>
            </a:r>
            <a:r>
              <a:rPr lang="es-AR" sz="2400" dirty="0" smtClean="0"/>
              <a:t>:</a:t>
            </a:r>
          </a:p>
          <a:p>
            <a:pPr lvl="0">
              <a:spcBef>
                <a:spcPct val="20000"/>
              </a:spcBef>
              <a:buFont typeface="Wingdings" pitchFamily="2" charset="2"/>
              <a:buChar char="ü"/>
            </a:pPr>
            <a:r>
              <a:rPr lang="es-AR" sz="2400" dirty="0" smtClean="0"/>
              <a:t>los atributos </a:t>
            </a:r>
            <a:r>
              <a:rPr lang="es-AR" sz="2400" b="1" i="1" dirty="0" smtClean="0">
                <a:solidFill>
                  <a:srgbClr val="00B050"/>
                </a:solidFill>
              </a:rPr>
              <a:t>altura</a:t>
            </a:r>
            <a:r>
              <a:rPr lang="es-AR" sz="2400" dirty="0" smtClean="0"/>
              <a:t>, </a:t>
            </a:r>
            <a:r>
              <a:rPr lang="es-AR" sz="2400" b="1" i="1" dirty="0" smtClean="0">
                <a:solidFill>
                  <a:srgbClr val="00B050"/>
                </a:solidFill>
              </a:rPr>
              <a:t>ancho</a:t>
            </a:r>
            <a:r>
              <a:rPr lang="es-AR" sz="2400" dirty="0" smtClean="0"/>
              <a:t> y </a:t>
            </a:r>
            <a:r>
              <a:rPr lang="es-AR" sz="2400" b="1" i="1" dirty="0" smtClean="0">
                <a:solidFill>
                  <a:srgbClr val="00B050"/>
                </a:solidFill>
              </a:rPr>
              <a:t>largo</a:t>
            </a:r>
          </a:p>
          <a:p>
            <a:pPr lvl="0">
              <a:spcBef>
                <a:spcPct val="20000"/>
              </a:spcBef>
              <a:buFont typeface="Wingdings" pitchFamily="2" charset="2"/>
              <a:buChar char="ü"/>
            </a:pPr>
            <a:r>
              <a:rPr lang="es-AR" sz="2400" dirty="0" smtClean="0"/>
              <a:t>la operación </a:t>
            </a:r>
            <a:r>
              <a:rPr lang="es-AR" sz="2400" b="1" i="1" dirty="0" smtClean="0">
                <a:solidFill>
                  <a:srgbClr val="00B050"/>
                </a:solidFill>
              </a:rPr>
              <a:t>encender()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#7 – Herencia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95536" y="1372126"/>
            <a:ext cx="85689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400" dirty="0" smtClean="0"/>
              <a:t>A partir de las clases detectadas previamente en el ejercicio del Instituto de Educación, </a:t>
            </a:r>
            <a:r>
              <a:rPr lang="es-AR" sz="2400" b="1" dirty="0" smtClean="0">
                <a:solidFill>
                  <a:srgbClr val="00B050"/>
                </a:solidFill>
              </a:rPr>
              <a:t>identificar las relaciones de herencia que existen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b="1" dirty="0" smtClean="0">
                <a:solidFill>
                  <a:srgbClr val="FF0000"/>
                </a:solidFill>
              </a:rPr>
              <a:t>Rearmar en hoja aparte el gráfico de clases con atributos, métodos, visibilidad y relaciones entre clases, </a:t>
            </a:r>
            <a:r>
              <a:rPr lang="es-AR" sz="2400" b="1" dirty="0" smtClean="0">
                <a:solidFill>
                  <a:srgbClr val="7030A0"/>
                </a:solidFill>
              </a:rPr>
              <a:t>aplicando herencia</a:t>
            </a:r>
            <a:r>
              <a:rPr lang="es-A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 </a:t>
            </a:r>
          </a:p>
          <a:p>
            <a:r>
              <a:rPr lang="es-AR" sz="2400" b="1" u="sng" dirty="0" smtClean="0">
                <a:solidFill>
                  <a:srgbClr val="00B050"/>
                </a:solidFill>
              </a:rPr>
              <a:t>TIP</a:t>
            </a:r>
            <a:r>
              <a:rPr lang="es-AR" sz="2400" dirty="0" smtClean="0"/>
              <a:t>: Si consideras útil y/o necesario, </a:t>
            </a:r>
            <a:r>
              <a:rPr lang="es-AR" sz="2400" b="1" dirty="0" smtClean="0">
                <a:solidFill>
                  <a:srgbClr val="7030A0"/>
                </a:solidFill>
              </a:rPr>
              <a:t>puedes proponer nuevas clases</a:t>
            </a:r>
            <a:r>
              <a:rPr lang="es-A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188640"/>
            <a:ext cx="8280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Ejercicio #7 – Solución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44" y="1189440"/>
            <a:ext cx="9052560" cy="526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790</Words>
  <Application>Microsoft Office PowerPoint</Application>
  <PresentationFormat>Presentación en pantalla (4:3)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Paradigma de Objetos</dc:title>
  <dc:creator>mmyszne</dc:creator>
  <cp:lastModifiedBy>educacionit</cp:lastModifiedBy>
  <cp:revision>270</cp:revision>
  <dcterms:created xsi:type="dcterms:W3CDTF">2016-12-10T13:12:41Z</dcterms:created>
  <dcterms:modified xsi:type="dcterms:W3CDTF">2017-02-08T13:45:30Z</dcterms:modified>
</cp:coreProperties>
</file>