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9"/>
  </p:handoutMasterIdLst>
  <p:sldIdLst>
    <p:sldId id="256" r:id="rId2"/>
    <p:sldId id="270" r:id="rId3"/>
    <p:sldId id="258" r:id="rId4"/>
    <p:sldId id="257" r:id="rId5"/>
    <p:sldId id="264" r:id="rId6"/>
    <p:sldId id="269" r:id="rId7"/>
    <p:sldId id="262" r:id="rId8"/>
    <p:sldId id="263" r:id="rId9"/>
    <p:sldId id="260" r:id="rId10"/>
    <p:sldId id="261" r:id="rId11"/>
    <p:sldId id="259" r:id="rId12"/>
    <p:sldId id="272" r:id="rId13"/>
    <p:sldId id="266" r:id="rId14"/>
    <p:sldId id="267" r:id="rId15"/>
    <p:sldId id="268" r:id="rId16"/>
    <p:sldId id="265" r:id="rId17"/>
    <p:sldId id="271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2242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874425E2-C733-4BBC-B10D-576B636DE87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10E1861-76E2-4956-9602-2B1024E4355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BB8043-230E-4F9D-B6C4-A08CE48FEB4C}" type="datetimeFigureOut">
              <a:rPr lang="zh-TW" altLang="en-US" smtClean="0"/>
              <a:t>2018/5/20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64F9C88-047E-4983-97AE-2EEB5C62EA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CFA7D79-B10E-4E62-95CA-E805F259773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7BC01F-9B89-4746-BD3B-13AC0FE7A1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08190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7BB95B-0666-4365-A5CC-0F5E05DFF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1C35176-D173-408B-A241-3BC74EA45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8FF3B5-2AB1-48B1-802B-A2E32ECA9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C8A9-7E50-4A5B-8593-1395B9D244EB}" type="datetimeFigureOut">
              <a:rPr lang="zh-TW" altLang="en-US" smtClean="0"/>
              <a:t>2018/5/20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21923D-C8CB-4786-9C8E-85571BFEC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D7D1D4-2E15-4B11-A8B6-BCFE592C1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659BC-4EED-454B-8DD7-145D7CAB23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57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55F92C-872B-4C84-A2B8-35E45E9D7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F46A304-C1E6-4CFA-945D-C6906921E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363EA5-098D-4247-8E8C-C993C641E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C8A9-7E50-4A5B-8593-1395B9D244EB}" type="datetimeFigureOut">
              <a:rPr lang="zh-TW" altLang="en-US" smtClean="0"/>
              <a:t>2018/5/20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87A43BB-6098-4967-9F12-DE3822856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B51A82-955B-42F2-B79F-8C0B9D3A1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659BC-4EED-454B-8DD7-145D7CAB23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3271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1465488-FEAC-4FF3-A0E8-DFF66C91F2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8888C9F-79A9-4602-810D-42B79687E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3D46E7-194F-4CE0-B6A1-4EBA57C1F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C8A9-7E50-4A5B-8593-1395B9D244EB}" type="datetimeFigureOut">
              <a:rPr lang="zh-TW" altLang="en-US" smtClean="0"/>
              <a:t>2018/5/20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7108720-43F9-42C1-B10E-6D9674D27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720DF0-E95D-4D9E-BBB4-0FD83F60B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659BC-4EED-454B-8DD7-145D7CAB23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6170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765D3C-5AFD-4283-ACF7-DBFB098A8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8D7C9A-7E6F-4626-878C-E0490E9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827BB8-AEC4-4E7D-8E59-BB6CA5238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C8A9-7E50-4A5B-8593-1395B9D244EB}" type="datetimeFigureOut">
              <a:rPr lang="zh-TW" altLang="en-US" smtClean="0"/>
              <a:t>2018/5/20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D50BC04-80AD-4DF3-87D5-EAFC49665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DF5637-FF03-4363-80AA-17E3B9D4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659BC-4EED-454B-8DD7-145D7CAB23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5813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2DDC1B-74F6-470D-B41E-6376EB18E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F2CA957-910C-49FA-810C-C3B745431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1FC38F-5139-4C41-894D-4D8817F66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C8A9-7E50-4A5B-8593-1395B9D244EB}" type="datetimeFigureOut">
              <a:rPr lang="zh-TW" altLang="en-US" smtClean="0"/>
              <a:t>2018/5/20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EBCF981-91F3-4663-B723-7E76F7946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DBF1A99-EEF7-4A4B-AD1A-CC12C642E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659BC-4EED-454B-8DD7-145D7CAB23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782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FDE909-FBF4-4904-AE2A-C90C7E04B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005BF1-433D-43DC-96B3-A86B29A3F7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8BDCB75-BC48-4D4E-9309-FA04CEDDB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008A0FF-35EE-43C1-BDBD-9F4A1D85C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C8A9-7E50-4A5B-8593-1395B9D244EB}" type="datetimeFigureOut">
              <a:rPr lang="zh-TW" altLang="en-US" smtClean="0"/>
              <a:t>2018/5/20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C246B04-C0B6-4261-A008-7912F9144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BC77AE-F409-4FCE-86B0-51E30B424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659BC-4EED-454B-8DD7-145D7CAB23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084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510BD8-222A-4260-A044-68A1B1D3D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37769DC-B090-45AE-93DD-2C5BEA828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1B5774B-6B90-4FDA-A237-4C505A18B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E7C7191-4BAB-45AC-A9DE-6B747EDF4E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881D1B7-C788-4C13-835A-D0D1E794DC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B66819C-0ACB-48E4-B9D8-6DC1DD599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C8A9-7E50-4A5B-8593-1395B9D244EB}" type="datetimeFigureOut">
              <a:rPr lang="zh-TW" altLang="en-US" smtClean="0"/>
              <a:t>2018/5/20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4A51BA9-BBC5-45AA-9FC2-B5E1A0D92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C5881A2-96A4-46B3-9687-3B862A322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659BC-4EED-454B-8DD7-145D7CAB23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7255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9B2520-C3CB-4C17-8A92-767FB4F8C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2B612BF-4629-4B07-A4A5-24EBF92E2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C8A9-7E50-4A5B-8593-1395B9D244EB}" type="datetimeFigureOut">
              <a:rPr lang="zh-TW" altLang="en-US" smtClean="0"/>
              <a:t>2018/5/20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999774B-6772-4AE8-A365-2325637D0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C2193D1-828B-430E-ABA9-B0AF36C34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659BC-4EED-454B-8DD7-145D7CAB23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310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A648D81-6ACB-4BBF-B6CF-698042354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C8A9-7E50-4A5B-8593-1395B9D244EB}" type="datetimeFigureOut">
              <a:rPr lang="zh-TW" altLang="en-US" smtClean="0"/>
              <a:t>2018/5/20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5608726-75EF-4EAD-8B8C-B9D34AB1F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B63D53A-C38D-4314-8818-56E5CE19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659BC-4EED-454B-8DD7-145D7CAB23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1916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D10DC9-138A-4A60-A2CD-485A95AA6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947490-A5A4-450B-9E63-7978FC005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864D12F-59C0-452E-B46E-4CE14238B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FAD8F9C-B391-4DA1-8FE7-26FC1D2DF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C8A9-7E50-4A5B-8593-1395B9D244EB}" type="datetimeFigureOut">
              <a:rPr lang="zh-TW" altLang="en-US" smtClean="0"/>
              <a:t>2018/5/20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E803402-A2E4-4402-9B13-EF20475CA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4ADCAB0-62F5-443D-AC5D-5D5EF6497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659BC-4EED-454B-8DD7-145D7CAB23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2962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F47CCA-753F-4117-B14C-27F72A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E16E68D-4582-40CE-98C0-76826C1ABB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D6C97E5-764C-4A82-983A-94CB69911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52161AF-FD0B-4B81-80FA-47512ED32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C8A9-7E50-4A5B-8593-1395B9D244EB}" type="datetimeFigureOut">
              <a:rPr lang="zh-TW" altLang="en-US" smtClean="0"/>
              <a:t>2018/5/20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FC3D217-0AC4-4562-B0DD-690A36B4A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5EA923F-B673-4120-9269-DC2FB4394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659BC-4EED-454B-8DD7-145D7CAB23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7866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0685564-4011-4C88-9670-0A82A932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13DCDC8-1DDD-47A5-BE4C-6D6015C65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8C0996-635E-41CB-B438-08127E99D1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FC8A9-7E50-4A5B-8593-1395B9D244EB}" type="datetimeFigureOut">
              <a:rPr lang="zh-TW" altLang="en-US" smtClean="0"/>
              <a:t>2018/5/20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D58115-4E6A-4758-AE25-9054DDD40D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31BE307-D6A0-4169-8D65-92A0B8196F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659BC-4EED-454B-8DD7-145D7CAB23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4761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hyperlink" Target="https://www.facebook.com/easybraill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dm310.blogspot.com/2014/11/another-thank-you-i-just-want-to-thank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facebook.com/easybraill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LjG1xeDEpm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easybraille/videos/852679414924258/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DONX04XaJnM" TargetMode="Externa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858091-9DD9-416A-B920-9B3B4C70FA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易點雙視 </a:t>
            </a:r>
            <a:r>
              <a:rPr lang="en-US" altLang="zh-CN" dirty="0"/>
              <a:t>3.x </a:t>
            </a:r>
            <a:br>
              <a:rPr lang="en-US" altLang="zh-CN" dirty="0"/>
            </a:br>
            <a:r>
              <a:rPr lang="zh-CN" altLang="en-US" dirty="0"/>
              <a:t>有哪些新功能與改善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7A5782D-4C83-4DF9-B224-9695297CBB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85616"/>
            <a:ext cx="9144000" cy="1172183"/>
          </a:xfrm>
        </p:spPr>
        <p:txBody>
          <a:bodyPr/>
          <a:lstStyle/>
          <a:p>
            <a:r>
              <a:rPr lang="en-US" altLang="zh-TW" dirty="0"/>
              <a:t>2018/05/20</a:t>
            </a:r>
          </a:p>
          <a:p>
            <a:r>
              <a:rPr lang="zh-CN" altLang="en-US" dirty="0"/>
              <a:t>蔡煥麟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7668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5A7EFE-9A6B-4542-96B2-0CEEC2F95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選項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99EC3E1-0FD1-46B8-8E7B-A4F010E62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331" y="1690688"/>
            <a:ext cx="1068280" cy="3917028"/>
          </a:xfrm>
          <a:prstGeom prst="rect">
            <a:avLst/>
          </a:prstGeom>
        </p:spPr>
      </p:pic>
      <p:pic>
        <p:nvPicPr>
          <p:cNvPr id="2052" name="Picture 4" descr="C:\Users\Huanlin\AppData\Local\Temp\SNAGHTML4fb7f58.PNG">
            <a:extLst>
              <a:ext uri="{FF2B5EF4-FFF2-40B4-BE49-F238E27FC236}">
                <a16:creationId xmlns:a16="http://schemas.microsoft.com/office/drawing/2014/main" id="{6729A071-CB9D-440F-97EB-5B95017CA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056" y="1761709"/>
            <a:ext cx="3419475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箭號: 向右 5">
            <a:extLst>
              <a:ext uri="{FF2B5EF4-FFF2-40B4-BE49-F238E27FC236}">
                <a16:creationId xmlns:a16="http://schemas.microsoft.com/office/drawing/2014/main" id="{BBF03822-0E53-4C49-92CD-448579AFF841}"/>
              </a:ext>
            </a:extLst>
          </p:cNvPr>
          <p:cNvSpPr/>
          <p:nvPr/>
        </p:nvSpPr>
        <p:spPr>
          <a:xfrm>
            <a:off x="4687518" y="2201663"/>
            <a:ext cx="1270954" cy="524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1425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F0BE78-01E7-4B2A-B80E-61593C0F4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點字規則方面的改善 </a:t>
            </a:r>
            <a:r>
              <a:rPr lang="en-US" altLang="zh-TW" dirty="0"/>
              <a:t>(1/2)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397CE8-8D25-4B36-B5D7-68376506A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3470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+mn-ea"/>
              </a:rPr>
              <a:t>原書頁碼 </a:t>
            </a:r>
            <a:r>
              <a:rPr lang="en-US" altLang="zh-TW" dirty="0">
                <a:latin typeface="+mn-ea"/>
              </a:rPr>
              <a:t>&lt;P&gt; &lt;/P&gt; </a:t>
            </a:r>
            <a:r>
              <a:rPr lang="zh-TW" altLang="en-US" dirty="0">
                <a:latin typeface="+mn-ea"/>
              </a:rPr>
              <a:t>裡面的數字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可不用加 </a:t>
            </a:r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號，轉成點字時會自動加上數符，並且一律使用上位點。</a:t>
            </a:r>
            <a:endParaRPr lang="en-US" altLang="zh-CN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+mn-ea"/>
              </a:rPr>
              <a:t>私名號與書名號後面接任何標點符號不需空方。</a:t>
            </a:r>
            <a:endParaRPr lang="en-US" altLang="zh-TW" dirty="0">
              <a:latin typeface="+mn-ea"/>
            </a:endParaRPr>
          </a:p>
          <a:p>
            <a:r>
              <a:rPr lang="zh-TW" altLang="en-US" dirty="0">
                <a:latin typeface="+mn-ea"/>
              </a:rPr>
              <a:t>私名號、書名號不能單獨在行尾。</a:t>
            </a:r>
            <a:endParaRPr lang="en-US" altLang="zh-TW" dirty="0">
              <a:latin typeface="+mn-ea"/>
            </a:endParaRPr>
          </a:p>
          <a:p>
            <a:r>
              <a:rPr lang="zh-TW" altLang="en-US" dirty="0">
                <a:latin typeface="+mn-ea"/>
              </a:rPr>
              <a:t>破折號、刪節號不能單獨在行首。</a:t>
            </a:r>
          </a:p>
          <a:p>
            <a:r>
              <a:rPr lang="zh-TW" altLang="en-US" dirty="0">
                <a:latin typeface="+mn-ea"/>
              </a:rPr>
              <a:t>句號、問號、驚嘆號後面接「後括號」時不用空方。</a:t>
            </a:r>
          </a:p>
        </p:txBody>
      </p:sp>
    </p:spTree>
    <p:extLst>
      <p:ext uri="{BB962C8B-B14F-4D97-AF65-F5344CB8AC3E}">
        <p14:creationId xmlns:p14="http://schemas.microsoft.com/office/powerpoint/2010/main" val="3561259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87E7A9-38FB-4E69-97A3-9C2494B90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點字規則方面的改善 </a:t>
            </a:r>
            <a:r>
              <a:rPr lang="en-US" altLang="zh-TW" dirty="0"/>
              <a:t>(2/2)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D84A31-668E-4D5C-96C1-983E7EB52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「點譯者註」一律使用左右括弧包起來，且括弧內的文字前後不加空方（括弧跟文字緊鄰）。這裡的文字包括中文字與標點符號、英文、數字等等。</a:t>
            </a:r>
          </a:p>
          <a:p>
            <a:r>
              <a:rPr lang="zh-TW" altLang="en-US" dirty="0"/>
              <a:t>原書頁碼若使用羅馬數字（例如 </a:t>
            </a:r>
            <a:r>
              <a:rPr lang="en-US" altLang="zh-TW" dirty="0" err="1"/>
              <a:t>i</a:t>
            </a:r>
            <a:r>
              <a:rPr lang="en-US" altLang="zh-TW" dirty="0"/>
              <a:t>, ii, iv</a:t>
            </a:r>
            <a:r>
              <a:rPr lang="zh-TW" altLang="en-US" dirty="0"/>
              <a:t>），列印時沒有印出來。</a:t>
            </a:r>
            <a:endParaRPr lang="en-US" altLang="zh-TW" dirty="0"/>
          </a:p>
          <a:p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右括弧後面</a:t>
            </a:r>
            <a:r>
              <a:rPr lang="zh-TW" altLang="en-US" dirty="0"/>
              <a:t>接標點符號時不加空方。</a:t>
            </a:r>
            <a:br>
              <a:rPr lang="en-US" altLang="zh-TW" dirty="0"/>
            </a:br>
            <a:r>
              <a:rPr lang="zh-TW" altLang="en-US" dirty="0"/>
              <a:t>這裡的標點符號包括以下全形符號：句號、逗號、分號、冒號、問號、驚嘆號、引號、刪節號、括弧</a:t>
            </a:r>
            <a:r>
              <a:rPr lang="en-US" altLang="zh-TW" dirty="0"/>
              <a:t>....</a:t>
            </a:r>
            <a:r>
              <a:rPr lang="zh-TW" altLang="en-US" dirty="0"/>
              <a:t>等等。</a:t>
            </a:r>
            <a:br>
              <a:rPr lang="zh-TW" altLang="en-US" dirty="0"/>
            </a:br>
            <a:r>
              <a:rPr lang="zh-TW" altLang="en-US" dirty="0"/>
              <a:t>範例：</a:t>
            </a:r>
            <a:r>
              <a:rPr lang="en-US" altLang="zh-TW" dirty="0"/>
              <a:t>"</a:t>
            </a:r>
            <a:r>
              <a:rPr lang="zh-TW" altLang="en-US" dirty="0"/>
              <a:t>（晴朗）。</a:t>
            </a:r>
            <a:r>
              <a:rPr lang="en-US" altLang="zh-TW" dirty="0"/>
              <a:t>" </a:t>
            </a:r>
            <a:r>
              <a:rPr lang="zh-TW" altLang="en-US" dirty="0"/>
              <a:t>的右括弧與句號之間不加空方。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0613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19F4A0-F47F-4162-A23B-2E7E80235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私名號、書名號不可單獨出現在行尾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494091-2B17-4016-89B1-570DD64E1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AutoShape 2" descr="2018-05-07_15-58-41.png">
            <a:extLst>
              <a:ext uri="{FF2B5EF4-FFF2-40B4-BE49-F238E27FC236}">
                <a16:creationId xmlns:a16="http://schemas.microsoft.com/office/drawing/2014/main" id="{2C1F3EB7-7C1E-41DA-B3FC-097C8C0B33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5126" name="Picture 6" descr="https://bitbucket-assetroot.s3.amazonaws.com/repository/z8eRL9b/2132429606-2018-05-07_15-58-41.png?Signature=OW6HiCqIZSuwUaZiyTNwRjko%2FhM%3D&amp;Expires=1526785224&amp;AWSAccessKeyId=AKIAIQWXW6WLXMB5QZAQ&amp;versionId=zU8UHIaiibI361Oua5bnzZDPm4WnBLMz">
            <a:extLst>
              <a:ext uri="{FF2B5EF4-FFF2-40B4-BE49-F238E27FC236}">
                <a16:creationId xmlns:a16="http://schemas.microsoft.com/office/drawing/2014/main" id="{0772F3E0-DF6A-41D3-93FD-6D53097E9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465" y="1690688"/>
            <a:ext cx="10874584" cy="2647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語音泡泡: 圓角矩形 5">
            <a:extLst>
              <a:ext uri="{FF2B5EF4-FFF2-40B4-BE49-F238E27FC236}">
                <a16:creationId xmlns:a16="http://schemas.microsoft.com/office/drawing/2014/main" id="{844C50A6-0EB8-4E4C-9CD4-29C8BCF7950B}"/>
              </a:ext>
            </a:extLst>
          </p:cNvPr>
          <p:cNvSpPr/>
          <p:nvPr/>
        </p:nvSpPr>
        <p:spPr>
          <a:xfrm>
            <a:off x="8803532" y="3347938"/>
            <a:ext cx="1929256" cy="757136"/>
          </a:xfrm>
          <a:prstGeom prst="wedgeRoundRectCallout">
            <a:avLst>
              <a:gd name="adj1" fmla="val 53846"/>
              <a:gd name="adj2" fmla="val -9664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不可在行尾！</a:t>
            </a:r>
          </a:p>
        </p:txBody>
      </p:sp>
    </p:spTree>
    <p:extLst>
      <p:ext uri="{BB962C8B-B14F-4D97-AF65-F5344CB8AC3E}">
        <p14:creationId xmlns:p14="http://schemas.microsoft.com/office/powerpoint/2010/main" val="4263701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A5916C-607E-4FC3-90C3-5E6513D14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私名號、書名號不可單獨出現在行尾</a:t>
            </a:r>
            <a:r>
              <a:rPr lang="en-US" altLang="zh-TW" dirty="0"/>
              <a:t>(</a:t>
            </a:r>
            <a:r>
              <a:rPr lang="zh-CN" altLang="en-US" dirty="0"/>
              <a:t>續</a:t>
            </a:r>
            <a:r>
              <a:rPr lang="en-US" altLang="zh-CN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109088-56CF-4C95-80FF-D4A207DE0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現在轉點字時，如果私名號或書名號剛好排在行尾，程式會自動將它們編排至下一行。如下圖：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146" name="Picture 2" descr="https://bitbucket-assetroot.s3.amazonaws.com/repository/z8eRL9b/1899411737-2018-05-07_15-59-34.png?Signature=L5Tii6aj0JhBsoemJKNgQCKTPNk%3D&amp;Expires=1526785623&amp;AWSAccessKeyId=AKIAIQWXW6WLXMB5QZAQ&amp;versionId=rUUzhtt0L8drB68uJKbNfZnJiGlVdftw">
            <a:extLst>
              <a:ext uri="{FF2B5EF4-FFF2-40B4-BE49-F238E27FC236}">
                <a16:creationId xmlns:a16="http://schemas.microsoft.com/office/drawing/2014/main" id="{1294444F-DFA3-41C3-B3CF-7E6F08C39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92" y="3068835"/>
            <a:ext cx="11353800" cy="2792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884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F9B12C-3574-426A-8910-3AFCBDEB5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破折號、刪節號不能單獨在行首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E9C20E-EBAD-4929-A006-032DB00E8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轉點字時，如果破折號、刪節號剛好編排在行首，此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時程式會將上一行末尾的字折下來當作行首，後面接著破折號或刪節號。</a:t>
            </a:r>
            <a:endParaRPr lang="en-US" altLang="zh-CN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亦可採用手動斷行的方式，在編輯雙視文件時，於適當的地方按</a:t>
            </a:r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[Enter] 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鍵即可從該處斷行，然後利用「段落重整」功能來重新編排段落。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8789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654FD3-681D-42BE-BCA5-9494710E5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開發中、即將推出的功能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CDB138-B65A-403D-9269-E3A6E5744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雙視編輯時，可複製、貼上雙視文字。</a:t>
            </a:r>
            <a:endParaRPr lang="en-US" altLang="zh-TW" dirty="0"/>
          </a:p>
          <a:p>
            <a:r>
              <a:rPr lang="zh-TW" altLang="en-US" dirty="0"/>
              <a:t>雙視編輯時，可輸入一串文字，以及輸入私名號、書名號等符號。</a:t>
            </a:r>
            <a:br>
              <a:rPr lang="en-US" altLang="zh-TW" dirty="0"/>
            </a:br>
            <a:r>
              <a:rPr lang="zh-TW" altLang="en-US" dirty="0"/>
              <a:t>（目前的版本，雙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改善數學點字（發布新版本時會再提供相關細節與說明）。</a:t>
            </a:r>
            <a:endParaRPr lang="zh-TW" altLang="en-US" dirty="0">
              <a:latin typeface="微軟正黑體" panose="020B0604030504040204" pitchFamily="34" charset="-120"/>
            </a:endParaRPr>
          </a:p>
          <a:p>
            <a:r>
              <a:rPr lang="zh-TW" altLang="en-US" dirty="0"/>
              <a:t>視編輯時一次只能輸入一個中文字。）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30657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25F096-7CBD-412A-BADC-285FFA56C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反映問題與建議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E23609-A61A-4A25-8F1B-50200CF1C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如有任何問題或建議，請至</a:t>
            </a:r>
            <a:r>
              <a:rPr lang="zh-TW" altLang="en-US" dirty="0"/>
              <a:t>粉絲專頁留言： </a:t>
            </a:r>
            <a:r>
              <a:rPr lang="en-US" altLang="zh-TW" dirty="0">
                <a:hlinkClick r:id="rId2"/>
              </a:rPr>
              <a:t>https://www.facebook.com/easybraille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5202FEB-34F5-4CA2-820C-7EC069516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442376" y="2950403"/>
            <a:ext cx="476250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374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AB655B-2260-4008-BFA1-8B3710B8A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請追蹤臉書的粉絲專頁！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7B8FD9-D9B7-4657-BACF-6038C5DF1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易點雙視的粉絲專頁的用途：</a:t>
            </a:r>
            <a:endParaRPr lang="en-US" altLang="zh-CN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發布重大消息（尤其是版本更新事項）。</a:t>
            </a:r>
            <a:endParaRPr lang="en-US" altLang="zh-CN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提供使用教學或小技巧的文章、影片。</a:t>
            </a:r>
            <a:endParaRPr lang="en-US" altLang="zh-CN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使用者可在此反應問題或建議。</a:t>
            </a:r>
            <a:endParaRPr lang="en-US" altLang="zh-CN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dirty="0"/>
          </a:p>
          <a:p>
            <a:r>
              <a:rPr lang="zh-TW" altLang="en-US" dirty="0"/>
              <a:t>為了隨時獲得易點雙視的重要消息，</a:t>
            </a:r>
            <a:br>
              <a:rPr lang="en-US" altLang="zh-TW" dirty="0"/>
            </a:br>
            <a:r>
              <a:rPr lang="zh-TW" altLang="en-US" dirty="0"/>
              <a:t>請對粉絲專頁按讚或追蹤。</a:t>
            </a:r>
            <a:endParaRPr lang="en-US" altLang="zh-TW" dirty="0"/>
          </a:p>
          <a:p>
            <a:r>
              <a:rPr lang="zh-TW" altLang="en-US" dirty="0"/>
              <a:t>網址： </a:t>
            </a:r>
            <a:r>
              <a:rPr lang="en-US" altLang="zh-TW" dirty="0">
                <a:hlinkClick r:id="rId2"/>
              </a:rPr>
              <a:t>https://www.facebook.com/easybraille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21DE6A4-123B-4A87-93CF-1C7F4CE3F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6876" y="681037"/>
            <a:ext cx="2551448" cy="375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034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FA131B-E491-4463-85AB-6F12A2C40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重大改善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A0F90B-E34D-4F8E-8BD8-C5CA6CBEF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解決了 </a:t>
            </a:r>
            <a:r>
              <a:rPr lang="en-US" altLang="zh-TW" dirty="0"/>
              <a:t>Windows 10 </a:t>
            </a:r>
            <a:r>
              <a:rPr lang="zh-TW" altLang="en-US" dirty="0"/>
              <a:t>無法將中文轉成點字的問題，而且</a:t>
            </a:r>
            <a:r>
              <a:rPr lang="zh-CN" altLang="en-US" dirty="0"/>
              <a:t>現在</a:t>
            </a:r>
            <a:r>
              <a:rPr lang="zh-TW" altLang="en-US" dirty="0"/>
              <a:t>即使沒有安裝注音輸入法也能轉換中文字和處理破音字。</a:t>
            </a:r>
            <a:endParaRPr lang="en-US" altLang="zh-TW" dirty="0"/>
          </a:p>
          <a:p>
            <a:r>
              <a:rPr lang="zh-TW" altLang="en-US" dirty="0"/>
              <a:t>新的雙視檔案格式（</a:t>
            </a:r>
            <a:r>
              <a:rPr lang="en-US" altLang="zh-TW" dirty="0"/>
              <a:t>.BRX</a:t>
            </a:r>
            <a:r>
              <a:rPr lang="zh-TW" altLang="en-US" dirty="0"/>
              <a:t>），用來取代上一版的 </a:t>
            </a:r>
            <a:r>
              <a:rPr lang="en-US" altLang="zh-TW" dirty="0"/>
              <a:t>.BRLJ 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格式。</a:t>
            </a:r>
            <a:b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此新格式可保留完整的純文字內容，方便日後匯出明眼字並重製雙視文件。</a:t>
            </a:r>
            <a:endParaRPr lang="en-US" altLang="zh-CN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提供了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轉檔工具 </a:t>
            </a:r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BTX2BRX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，可將第一代易點雙視的 </a:t>
            </a:r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.BTX 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檔案整批一次轉換成易點雙視最新版本的 </a:t>
            </a:r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.BRX 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格式。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語音泡泡: 圓角矩形 4">
            <a:extLst>
              <a:ext uri="{FF2B5EF4-FFF2-40B4-BE49-F238E27FC236}">
                <a16:creationId xmlns:a16="http://schemas.microsoft.com/office/drawing/2014/main" id="{75F71CF6-1071-4CF3-BD0C-33DA6D21CB00}"/>
              </a:ext>
            </a:extLst>
          </p:cNvPr>
          <p:cNvSpPr/>
          <p:nvPr/>
        </p:nvSpPr>
        <p:spPr>
          <a:xfrm>
            <a:off x="2052535" y="5146558"/>
            <a:ext cx="7655668" cy="1097874"/>
          </a:xfrm>
          <a:prstGeom prst="wedgeRoundRectCallout">
            <a:avLst>
              <a:gd name="adj1" fmla="val -41290"/>
              <a:gd name="adj2" fmla="val 2249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b="1" dirty="0"/>
              <a:t>請注意：易點雙視已不再支援 </a:t>
            </a:r>
            <a:r>
              <a:rPr lang="en-US" altLang="zh-TW" sz="2400" b="1" dirty="0"/>
              <a:t>Windows XP</a:t>
            </a:r>
            <a:r>
              <a:rPr lang="zh-TW" altLang="en-US" sz="2400" b="1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4703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AC2BA2-B24D-48C7-AED9-A2540E0E6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新功能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7FDCEA-5D0E-4872-BE8F-958A9CDD6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可將編輯好的雙視文件匯出純文字（明眼字）的部分，以便將來重複利用這些文字，例如修改之後再重新轉成雙視文件。</a:t>
            </a:r>
            <a:endParaRPr lang="en-US" altLang="zh-TW" dirty="0"/>
          </a:p>
          <a:p>
            <a:r>
              <a:rPr lang="zh-TW" altLang="en-US" dirty="0"/>
              <a:t>雙視編輯模式下，可執行「</a:t>
            </a:r>
            <a:r>
              <a:rPr lang="zh-TW" altLang="en-US" b="1" dirty="0">
                <a:solidFill>
                  <a:srgbClr val="C00000"/>
                </a:solidFill>
              </a:rPr>
              <a:t>段落重整</a:t>
            </a:r>
            <a:r>
              <a:rPr lang="zh-TW" altLang="en-US" dirty="0"/>
              <a:t>」功能來重新編排內容。</a:t>
            </a:r>
          </a:p>
          <a:p>
            <a:r>
              <a:rPr lang="zh-TW" altLang="en-US" dirty="0"/>
              <a:t>增加上表格線和下表格線。</a:t>
            </a:r>
            <a:endParaRPr lang="en-US" altLang="zh-TW" dirty="0"/>
          </a:p>
          <a:p>
            <a:r>
              <a:rPr lang="zh-TW" altLang="en-US" dirty="0"/>
              <a:t>新增 </a:t>
            </a:r>
            <a:r>
              <a:rPr lang="en-US" altLang="zh-TW" b="1" dirty="0">
                <a:solidFill>
                  <a:srgbClr val="C00000"/>
                </a:solidFill>
              </a:rPr>
              <a:t>&lt;</a:t>
            </a:r>
            <a:r>
              <a:rPr lang="zh-TW" altLang="en-US" b="1" dirty="0">
                <a:solidFill>
                  <a:srgbClr val="C00000"/>
                </a:solidFill>
              </a:rPr>
              <a:t>選項</a:t>
            </a:r>
            <a:r>
              <a:rPr lang="en-US" altLang="zh-TW" b="1" dirty="0">
                <a:solidFill>
                  <a:srgbClr val="C00000"/>
                </a:solidFill>
              </a:rPr>
              <a:t>&gt;</a:t>
            </a:r>
            <a:r>
              <a:rPr lang="en-US" altLang="zh-TW" dirty="0"/>
              <a:t> </a:t>
            </a:r>
            <a:r>
              <a:rPr lang="zh-TW" altLang="en-US" dirty="0"/>
              <a:t>標籤。例如：</a:t>
            </a:r>
            <a:r>
              <a:rPr lang="en-US" altLang="zh-TW" dirty="0"/>
              <a:t>&lt;</a:t>
            </a:r>
            <a:r>
              <a:rPr lang="zh-TW" altLang="en-US" dirty="0"/>
              <a:t>選項</a:t>
            </a:r>
            <a:r>
              <a:rPr lang="en-US" altLang="zh-TW" dirty="0"/>
              <a:t>&gt;</a:t>
            </a:r>
            <a:r>
              <a:rPr lang="zh-TW" altLang="en-US" dirty="0"/>
              <a:t>ㄅ</a:t>
            </a:r>
            <a:r>
              <a:rPr lang="en-US" altLang="zh-TW" dirty="0"/>
              <a:t>.&lt;</a:t>
            </a:r>
            <a:r>
              <a:rPr lang="zh-TW" altLang="en-US" dirty="0"/>
              <a:t>選項</a:t>
            </a:r>
            <a:r>
              <a:rPr lang="en-US" altLang="zh-TW" dirty="0"/>
              <a:t>&gt;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增加「目次」刪節號（目錄的點點符號）。</a:t>
            </a:r>
            <a:endParaRPr lang="en-US" altLang="zh-TW" dirty="0"/>
          </a:p>
          <a:p>
            <a:r>
              <a:rPr lang="zh-TW" altLang="en-US" dirty="0"/>
              <a:t>增加 </a:t>
            </a:r>
            <a:r>
              <a:rPr lang="en-US" altLang="zh-TW" b="1" dirty="0">
                <a:solidFill>
                  <a:srgbClr val="C00000"/>
                </a:solidFill>
              </a:rPr>
              <a:t>&lt;</a:t>
            </a:r>
            <a:r>
              <a:rPr lang="zh-TW" altLang="en-US" b="1" dirty="0">
                <a:solidFill>
                  <a:srgbClr val="C00000"/>
                </a:solidFill>
              </a:rPr>
              <a:t>上位點</a:t>
            </a:r>
            <a:r>
              <a:rPr lang="en-US" altLang="zh-TW" b="1" dirty="0">
                <a:solidFill>
                  <a:srgbClr val="C00000"/>
                </a:solidFill>
              </a:rPr>
              <a:t>&gt;</a:t>
            </a:r>
            <a:r>
              <a:rPr lang="en-US" altLang="zh-TW" dirty="0"/>
              <a:t> </a:t>
            </a:r>
            <a:r>
              <a:rPr lang="zh-TW" altLang="en-US" dirty="0"/>
              <a:t>標籤來強制數字使用上位點。</a:t>
            </a:r>
          </a:p>
        </p:txBody>
      </p:sp>
    </p:spTree>
    <p:extLst>
      <p:ext uri="{BB962C8B-B14F-4D97-AF65-F5344CB8AC3E}">
        <p14:creationId xmlns:p14="http://schemas.microsoft.com/office/powerpoint/2010/main" val="542187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A3F976-1688-48AE-B31E-7FB83762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從雙視文件匯出純文字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779F13-78D5-4384-9759-5CB45E99F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356387" cy="4351338"/>
          </a:xfrm>
        </p:spPr>
        <p:txBody>
          <a:bodyPr/>
          <a:lstStyle/>
          <a:p>
            <a:r>
              <a:rPr lang="zh-TW" altLang="en-US" dirty="0"/>
              <a:t>此新功能仍在實驗測試階段。</a:t>
            </a:r>
          </a:p>
        </p:txBody>
      </p:sp>
      <p:pic>
        <p:nvPicPr>
          <p:cNvPr id="4098" name="Picture 2" descr="C:\Users\Huanlin\AppData\Local\Temp\SNAGHTML50e1b04.PNG">
            <a:extLst>
              <a:ext uri="{FF2B5EF4-FFF2-40B4-BE49-F238E27FC236}">
                <a16:creationId xmlns:a16="http://schemas.microsoft.com/office/drawing/2014/main" id="{C89AE1A6-4329-44B0-8579-D3B034C74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737" y="2420262"/>
            <a:ext cx="7920439" cy="407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8534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3612A9-21BD-4922-85DB-9D7E3F379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段落重整（快速鍵：</a:t>
            </a:r>
            <a:r>
              <a:rPr lang="en-US" altLang="zh-TW" dirty="0" err="1"/>
              <a:t>Ctrl+Shift+F</a:t>
            </a:r>
            <a:r>
              <a:rPr lang="zh-TW" altLang="en-US" dirty="0"/>
              <a:t>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CF27E9-D9BF-4CAD-8BD2-7FB13894E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請看這個示範影片：</a:t>
            </a:r>
            <a:r>
              <a:rPr lang="en-US" altLang="zh-TW" dirty="0">
                <a:hlinkClick r:id="rId3"/>
              </a:rPr>
              <a:t>https://www.facebook.com/easybraille/videos/852679414924258/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線上媒體 3">
            <a:hlinkClick r:id="" action="ppaction://media"/>
            <a:extLst>
              <a:ext uri="{FF2B5EF4-FFF2-40B4-BE49-F238E27FC236}">
                <a16:creationId xmlns:a16="http://schemas.microsoft.com/office/drawing/2014/main" id="{8250DF3D-20A2-4F34-9CBB-A6E02EBFDAF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632953" y="2799134"/>
            <a:ext cx="5800928" cy="326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117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C85204-B069-4E96-A846-14B434E1A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目錄的點點符號</a:t>
            </a:r>
          </a:p>
        </p:txBody>
      </p:sp>
      <p:pic>
        <p:nvPicPr>
          <p:cNvPr id="3074" name="Picture 2" descr="C:\Users\Huanlin\AppData\Local\Temp\SNAGHTML5036fb1.PNG">
            <a:extLst>
              <a:ext uri="{FF2B5EF4-FFF2-40B4-BE49-F238E27FC236}">
                <a16:creationId xmlns:a16="http://schemas.microsoft.com/office/drawing/2014/main" id="{E3600C08-4152-4626-8BEA-33CB71F25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447675"/>
            <a:ext cx="5067300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C7CE2628-DEA7-4C49-997E-5E3D54CC2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716" y="3652871"/>
            <a:ext cx="9371120" cy="2981324"/>
          </a:xfrm>
          <a:prstGeom prst="rect">
            <a:avLst/>
          </a:prstGeom>
          <a:effectLst>
            <a:softEdge rad="0"/>
          </a:effectLst>
          <a:scene3d>
            <a:camera prst="orthographicFront"/>
            <a:lightRig rig="threePt" dir="t"/>
          </a:scene3d>
          <a:sp3d contourW="12700">
            <a:contourClr>
              <a:schemeClr val="accent1"/>
            </a:contourClr>
          </a:sp3d>
        </p:spPr>
      </p:pic>
      <p:sp>
        <p:nvSpPr>
          <p:cNvPr id="5" name="箭號: 向下 4">
            <a:extLst>
              <a:ext uri="{FF2B5EF4-FFF2-40B4-BE49-F238E27FC236}">
                <a16:creationId xmlns:a16="http://schemas.microsoft.com/office/drawing/2014/main" id="{C3F73BCB-9B46-4BBF-B5F4-1E4D88AB4606}"/>
              </a:ext>
            </a:extLst>
          </p:cNvPr>
          <p:cNvSpPr/>
          <p:nvPr/>
        </p:nvSpPr>
        <p:spPr>
          <a:xfrm rot="2508287">
            <a:off x="6898990" y="2924231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254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E80DC4-1C25-44CB-9D3F-A1D7F05A2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增加 </a:t>
            </a:r>
            <a:r>
              <a:rPr lang="en-US" altLang="zh-TW" dirty="0"/>
              <a:t>&lt;</a:t>
            </a:r>
            <a:r>
              <a:rPr lang="zh-TW" altLang="en-US" dirty="0"/>
              <a:t>上位點</a:t>
            </a:r>
            <a:r>
              <a:rPr lang="en-US" altLang="zh-TW" dirty="0"/>
              <a:t>&gt; </a:t>
            </a:r>
            <a:r>
              <a:rPr lang="zh-TW" altLang="en-US" dirty="0"/>
              <a:t>來強制數字使用上位點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272504E-974E-47A5-A728-55F9E4EE5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639" y="2060339"/>
            <a:ext cx="3679497" cy="290076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3C84759-9943-457D-93E9-2BE17EF5D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5456" y="2716766"/>
            <a:ext cx="4453595" cy="1587912"/>
          </a:xfrm>
          <a:prstGeom prst="rect">
            <a:avLst/>
          </a:prstGeom>
        </p:spPr>
      </p:pic>
      <p:sp>
        <p:nvSpPr>
          <p:cNvPr id="6" name="箭號: 向右 5">
            <a:extLst>
              <a:ext uri="{FF2B5EF4-FFF2-40B4-BE49-F238E27FC236}">
                <a16:creationId xmlns:a16="http://schemas.microsoft.com/office/drawing/2014/main" id="{EE1471FA-CF21-4363-B562-735C35BA5D75}"/>
              </a:ext>
            </a:extLst>
          </p:cNvPr>
          <p:cNvSpPr/>
          <p:nvPr/>
        </p:nvSpPr>
        <p:spPr>
          <a:xfrm>
            <a:off x="5117592" y="3108863"/>
            <a:ext cx="117620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1941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0933C2-BFD3-413C-B809-C369D57B4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上表格線與下表格線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298D46D-8457-4E87-8C61-1DB5B84CE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42767"/>
            <a:ext cx="2645684" cy="3572465"/>
          </a:xfrm>
          <a:prstGeom prst="rect">
            <a:avLst/>
          </a:prstGeom>
        </p:spPr>
      </p:pic>
      <p:pic>
        <p:nvPicPr>
          <p:cNvPr id="1026" name="Picture 2" descr="C:\Users\Huanlin\AppData\Local\Temp\SNAGHTML4f2dcd5.PNG">
            <a:extLst>
              <a:ext uri="{FF2B5EF4-FFF2-40B4-BE49-F238E27FC236}">
                <a16:creationId xmlns:a16="http://schemas.microsoft.com/office/drawing/2014/main" id="{245C101B-2730-4B19-80AD-5A27CDBDC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821" y="1397725"/>
            <a:ext cx="7135542" cy="4967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CB69BACB-0E04-4F3A-B203-28BA7D0FC134}"/>
              </a:ext>
            </a:extLst>
          </p:cNvPr>
          <p:cNvSpPr/>
          <p:nvPr/>
        </p:nvSpPr>
        <p:spPr>
          <a:xfrm rot="636455">
            <a:off x="3399969" y="2007228"/>
            <a:ext cx="1270954" cy="2394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3019C19D-65BA-41D5-960D-BA77BCB0EAFE}"/>
              </a:ext>
            </a:extLst>
          </p:cNvPr>
          <p:cNvSpPr/>
          <p:nvPr/>
        </p:nvSpPr>
        <p:spPr>
          <a:xfrm rot="2049698">
            <a:off x="3281556" y="2868617"/>
            <a:ext cx="1891982" cy="1994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FB09E267-1252-4F19-BEEE-D2B2E3DD1029}"/>
              </a:ext>
            </a:extLst>
          </p:cNvPr>
          <p:cNvSpPr/>
          <p:nvPr/>
        </p:nvSpPr>
        <p:spPr>
          <a:xfrm rot="2767485">
            <a:off x="3049400" y="3592150"/>
            <a:ext cx="2292906" cy="210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5BF8E7E0-08E5-4C66-8A3E-23FDC28D1516}"/>
              </a:ext>
            </a:extLst>
          </p:cNvPr>
          <p:cNvSpPr/>
          <p:nvPr/>
        </p:nvSpPr>
        <p:spPr>
          <a:xfrm rot="3241004">
            <a:off x="2702128" y="4336970"/>
            <a:ext cx="2760447" cy="2211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1461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726</Words>
  <Application>Microsoft Office PowerPoint</Application>
  <PresentationFormat>寬螢幕</PresentationFormat>
  <Paragraphs>54</Paragraphs>
  <Slides>17</Slides>
  <Notes>0</Notes>
  <HiddenSlides>0</HiddenSlides>
  <MMClips>1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1" baseType="lpstr">
      <vt:lpstr>黑体</vt:lpstr>
      <vt:lpstr>微軟正黑體</vt:lpstr>
      <vt:lpstr>Arial</vt:lpstr>
      <vt:lpstr>Office 佈景主題</vt:lpstr>
      <vt:lpstr>易點雙視 3.x  有哪些新功能與改善</vt:lpstr>
      <vt:lpstr>請追蹤臉書的粉絲專頁！</vt:lpstr>
      <vt:lpstr>重大改善</vt:lpstr>
      <vt:lpstr>新功能</vt:lpstr>
      <vt:lpstr>從雙視文件匯出純文字</vt:lpstr>
      <vt:lpstr>段落重整（快速鍵：Ctrl+Shift+F）</vt:lpstr>
      <vt:lpstr>目錄的點點符號</vt:lpstr>
      <vt:lpstr>增加 &lt;上位點&gt; 來強制數字使用上位點</vt:lpstr>
      <vt:lpstr>上表格線與下表格線</vt:lpstr>
      <vt:lpstr>選項</vt:lpstr>
      <vt:lpstr>點字規則方面的改善 (1/2)</vt:lpstr>
      <vt:lpstr>點字規則方面的改善 (2/2)</vt:lpstr>
      <vt:lpstr>私名號、書名號不可單獨出現在行尾</vt:lpstr>
      <vt:lpstr>私名號、書名號不可單獨出現在行尾(續)</vt:lpstr>
      <vt:lpstr>破折號、刪節號不能單獨在行首</vt:lpstr>
      <vt:lpstr>開發中、即將推出的功能</vt:lpstr>
      <vt:lpstr>反映問題與建議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易點雙視 3.x  有哪些新功能與改善</dc:title>
  <dc:creator>Huanlin Tsai</dc:creator>
  <cp:lastModifiedBy>Huanlin Tsai</cp:lastModifiedBy>
  <cp:revision>13</cp:revision>
  <dcterms:created xsi:type="dcterms:W3CDTF">2018-05-20T01:28:50Z</dcterms:created>
  <dcterms:modified xsi:type="dcterms:W3CDTF">2018-05-20T03:14:50Z</dcterms:modified>
</cp:coreProperties>
</file>