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50" r:id="rId1"/>
  </p:sldMasterIdLst>
  <p:notesMasterIdLst>
    <p:notesMasterId r:id="rId9"/>
  </p:notesMasterIdLst>
  <p:sldIdLst>
    <p:sldId id="265" r:id="rId2"/>
    <p:sldId id="299" r:id="rId3"/>
    <p:sldId id="292" r:id="rId4"/>
    <p:sldId id="288" r:id="rId5"/>
    <p:sldId id="300" r:id="rId6"/>
    <p:sldId id="302" r:id="rId7"/>
    <p:sldId id="304" r:id="rId8"/>
  </p:sldIdLst>
  <p:sldSz cx="9144000" cy="6858000" type="screen4x3"/>
  <p:notesSz cx="6797675" cy="987425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704">
          <p15:clr>
            <a:srgbClr val="A4A3A4"/>
          </p15:clr>
        </p15:guide>
        <p15:guide id="2" pos="564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49" autoAdjust="0"/>
    <p:restoredTop sz="65281" autoAdjust="0"/>
  </p:normalViewPr>
  <p:slideViewPr>
    <p:cSldViewPr snapToGrid="0">
      <p:cViewPr varScale="1">
        <p:scale>
          <a:sx n="74" d="100"/>
          <a:sy n="74" d="100"/>
        </p:scale>
        <p:origin x="2430" y="72"/>
      </p:cViewPr>
      <p:guideLst>
        <p:guide orient="horz" pos="2704"/>
        <p:guide pos="564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jpe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A49EA9-986D-40F6-BFFD-ACEB107AA219}" type="datetimeFigureOut">
              <a:rPr lang="en-GB" smtClean="0"/>
              <a:t>13/11/2020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77925" y="1235075"/>
            <a:ext cx="4441825" cy="33321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51388"/>
            <a:ext cx="5438775" cy="38893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895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37895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C0BA11-60ED-4B3B-AD46-C90E2376BE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76804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C0BA11-60ED-4B3B-AD46-C90E2376BE37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80062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Talk about use cases for 8 and 16: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b="1" i="1" dirty="0"/>
              <a:t>When is the </a:t>
            </a:r>
            <a:r>
              <a:rPr lang="en-GB" b="1" i="1" dirty="0" err="1"/>
              <a:t>BrainAmp</a:t>
            </a:r>
            <a:r>
              <a:rPr lang="en-GB" b="1" i="1" dirty="0"/>
              <a:t> </a:t>
            </a:r>
            <a:r>
              <a:rPr lang="en-GB" b="1" i="1" dirty="0" err="1"/>
              <a:t>ExG</a:t>
            </a:r>
            <a:r>
              <a:rPr lang="en-GB" b="1" i="1" dirty="0"/>
              <a:t> MR 8 channel appropriate?</a:t>
            </a:r>
          </a:p>
          <a:p>
            <a:r>
              <a:rPr lang="en-GB" dirty="0"/>
              <a:t>When the </a:t>
            </a:r>
            <a:r>
              <a:rPr lang="en-GB" dirty="0" err="1"/>
              <a:t>BrainAmp</a:t>
            </a:r>
            <a:r>
              <a:rPr lang="en-GB" dirty="0"/>
              <a:t> </a:t>
            </a:r>
            <a:r>
              <a:rPr lang="en-GB" dirty="0" err="1"/>
              <a:t>ExG</a:t>
            </a:r>
            <a:r>
              <a:rPr lang="en-GB" dirty="0"/>
              <a:t> is to be used </a:t>
            </a:r>
            <a:r>
              <a:rPr lang="en-GB" i="1" dirty="0"/>
              <a:t>only </a:t>
            </a:r>
            <a:r>
              <a:rPr lang="en-GB" dirty="0"/>
              <a:t>for CWL measurements</a:t>
            </a:r>
          </a:p>
          <a:p>
            <a:r>
              <a:rPr lang="en-GB" dirty="0"/>
              <a:t>The customer does not intend to use it for measuring other types of signal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b="1" i="1" dirty="0"/>
              <a:t>When should the customer consider </a:t>
            </a:r>
            <a:r>
              <a:rPr lang="en-GB" b="1" i="1" dirty="0" err="1"/>
              <a:t>BrainAmp</a:t>
            </a:r>
            <a:r>
              <a:rPr lang="en-GB" b="1" i="1" dirty="0"/>
              <a:t> </a:t>
            </a:r>
            <a:r>
              <a:rPr lang="en-GB" b="1" i="1" dirty="0" err="1"/>
              <a:t>ExG</a:t>
            </a:r>
            <a:r>
              <a:rPr lang="en-GB" b="1" i="1" dirty="0"/>
              <a:t> MR 16 rather than </a:t>
            </a:r>
            <a:r>
              <a:rPr lang="en-GB" b="1" i="1" dirty="0" err="1"/>
              <a:t>ExG</a:t>
            </a:r>
            <a:r>
              <a:rPr lang="en-GB" b="1" i="1" dirty="0"/>
              <a:t> MR 8 for CWL measurements?  </a:t>
            </a:r>
            <a:endParaRPr lang="en-GB" dirty="0"/>
          </a:p>
          <a:p>
            <a:r>
              <a:rPr lang="en-GB" dirty="0"/>
              <a:t>When the </a:t>
            </a:r>
            <a:r>
              <a:rPr lang="en-GB" dirty="0" err="1"/>
              <a:t>BrainAmp</a:t>
            </a:r>
            <a:r>
              <a:rPr lang="en-GB" dirty="0"/>
              <a:t> </a:t>
            </a:r>
            <a:r>
              <a:rPr lang="en-GB" dirty="0" err="1"/>
              <a:t>ExG</a:t>
            </a:r>
            <a:r>
              <a:rPr lang="en-GB" dirty="0"/>
              <a:t> MR might be used for multiple studies with different requirements. </a:t>
            </a:r>
          </a:p>
          <a:p>
            <a:r>
              <a:rPr lang="en-GB" dirty="0"/>
              <a:t>For example, one study measures EEG and CWLs, while another study measures EEG, GSR, and Respiration, or maybe only </a:t>
            </a:r>
            <a:r>
              <a:rPr lang="en-GB" dirty="0" err="1"/>
              <a:t>ExG</a:t>
            </a:r>
            <a:r>
              <a:rPr lang="en-GB" dirty="0"/>
              <a:t> is required.</a:t>
            </a:r>
          </a:p>
          <a:p>
            <a:r>
              <a:rPr lang="en-GB" dirty="0"/>
              <a:t>In this case the </a:t>
            </a:r>
            <a:r>
              <a:rPr lang="en-GB" dirty="0" err="1"/>
              <a:t>BrainAmp</a:t>
            </a:r>
            <a:r>
              <a:rPr lang="en-GB" dirty="0"/>
              <a:t> </a:t>
            </a:r>
            <a:r>
              <a:rPr lang="en-GB" dirty="0" err="1"/>
              <a:t>ExG</a:t>
            </a:r>
            <a:r>
              <a:rPr lang="en-GB" dirty="0"/>
              <a:t> 16 would be the best choice, it is the more flexible option. </a:t>
            </a:r>
          </a:p>
          <a:p>
            <a:r>
              <a:rPr lang="en-GB" dirty="0"/>
              <a:t>Note that the connector box for the CWLs must never be left open during simultaneous EEG-fMRI. It must be connected to the </a:t>
            </a:r>
            <a:r>
              <a:rPr lang="en-GB" dirty="0" err="1"/>
              <a:t>BrainAmp</a:t>
            </a:r>
            <a:r>
              <a:rPr lang="en-GB" dirty="0"/>
              <a:t> </a:t>
            </a:r>
            <a:r>
              <a:rPr lang="en-GB" dirty="0" err="1"/>
              <a:t>ExG</a:t>
            </a:r>
            <a:r>
              <a:rPr lang="en-GB" dirty="0"/>
              <a:t> MR or can be terminated by using a termination socket (available upon request) if the EEG cap is used without CWLs being recorded.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C0BA11-60ED-4B3B-AD46-C90E2376BE37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88606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Demonstrate the effect with a magnet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C0BA11-60ED-4B3B-AD46-C90E2376BE37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24167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Mention signing up for the press release email to get news first.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C0BA11-60ED-4B3B-AD46-C90E2376BE37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06329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Hand over to Johan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C0BA11-60ED-4B3B-AD46-C90E2376BE37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66983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4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755576" y="2914076"/>
            <a:ext cx="6481612" cy="1080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 sz="2600" b="0">
                <a:solidFill>
                  <a:srgbClr val="092B5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13325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755576" y="4281537"/>
            <a:ext cx="6481612" cy="70978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None/>
              <a:defRPr sz="1800" i="0">
                <a:solidFill>
                  <a:srgbClr val="6E6E6E"/>
                </a:solidFill>
                <a:effectLst/>
              </a:defRPr>
            </a:lvl1pPr>
          </a:lstStyle>
          <a:p>
            <a:r>
              <a:rPr lang="en-US"/>
              <a:t>Click to edit Master subtitle style</a:t>
            </a:r>
            <a:endParaRPr lang="de-DE" dirty="0"/>
          </a:p>
        </p:txBody>
      </p:sp>
      <p:pic>
        <p:nvPicPr>
          <p:cNvPr id="6" name="Picture 14" descr="brp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7188" y="189506"/>
            <a:ext cx="1727300" cy="3591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4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3" y="5805264"/>
            <a:ext cx="9142537" cy="825840"/>
          </a:xfrm>
          <a:prstGeom prst="rect">
            <a:avLst/>
          </a:prstGeom>
          <a:noFill/>
          <a:ln>
            <a:noFill/>
          </a:ln>
          <a:effectLst>
            <a:outerShdw sx="1000" sy="1000" algn="ctr" rotWithShape="0">
              <a:schemeClr val="bg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hteck 1"/>
          <p:cNvSpPr/>
          <p:nvPr userDrawn="1"/>
        </p:nvSpPr>
        <p:spPr>
          <a:xfrm>
            <a:off x="0" y="1170930"/>
            <a:ext cx="7237188" cy="745902"/>
          </a:xfrm>
          <a:prstGeom prst="rect">
            <a:avLst/>
          </a:prstGeom>
          <a:solidFill>
            <a:srgbClr val="092B51"/>
          </a:solidFill>
          <a:ln>
            <a:solidFill>
              <a:srgbClr val="092B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3248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4000" y="180000"/>
            <a:ext cx="7886700" cy="593198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lnSpc>
                <a:spcPct val="120000"/>
              </a:lnSpc>
              <a:defRPr sz="2200" b="0">
                <a:solidFill>
                  <a:srgbClr val="EA3313"/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24000" y="990000"/>
            <a:ext cx="8603850" cy="5247248"/>
          </a:xfrm>
          <a:prstGeom prst="rect">
            <a:avLst/>
          </a:prstGeom>
        </p:spPr>
        <p:txBody>
          <a:bodyPr>
            <a:normAutofit/>
          </a:bodyPr>
          <a:lstStyle>
            <a:lvl1pPr indent="-252000">
              <a:lnSpc>
                <a:spcPct val="120000"/>
              </a:lnSpc>
              <a:spcBef>
                <a:spcPts val="200"/>
              </a:spcBef>
              <a:spcAft>
                <a:spcPts val="600"/>
              </a:spcAft>
              <a:defRPr sz="2000">
                <a:solidFill>
                  <a:srgbClr val="505050"/>
                </a:solidFill>
              </a:defRPr>
            </a:lvl1pPr>
            <a:lvl2pPr indent="-252000">
              <a:lnSpc>
                <a:spcPct val="120000"/>
              </a:lnSpc>
              <a:spcBef>
                <a:spcPts val="200"/>
              </a:spcBef>
              <a:spcAft>
                <a:spcPts val="600"/>
              </a:spcAft>
              <a:defRPr sz="1800">
                <a:solidFill>
                  <a:srgbClr val="505050"/>
                </a:solidFill>
              </a:defRPr>
            </a:lvl2pPr>
            <a:lvl3pPr indent="-252000">
              <a:lnSpc>
                <a:spcPct val="120000"/>
              </a:lnSpc>
              <a:spcBef>
                <a:spcPts val="200"/>
              </a:spcBef>
              <a:spcAft>
                <a:spcPts val="600"/>
              </a:spcAft>
              <a:defRPr sz="1600">
                <a:solidFill>
                  <a:srgbClr val="505050"/>
                </a:solidFill>
              </a:defRPr>
            </a:lvl3pPr>
            <a:lvl4pPr indent="-252000">
              <a:lnSpc>
                <a:spcPct val="120000"/>
              </a:lnSpc>
              <a:spcBef>
                <a:spcPts val="200"/>
              </a:spcBef>
              <a:spcAft>
                <a:spcPts val="600"/>
              </a:spcAft>
              <a:defRPr sz="1400">
                <a:solidFill>
                  <a:srgbClr val="505050"/>
                </a:solidFill>
              </a:defRPr>
            </a:lvl4pPr>
            <a:lvl5pPr indent="-252000">
              <a:lnSpc>
                <a:spcPct val="120000"/>
              </a:lnSpc>
              <a:spcBef>
                <a:spcPts val="200"/>
              </a:spcBef>
              <a:spcAft>
                <a:spcPts val="600"/>
              </a:spcAft>
              <a:defRPr sz="1400">
                <a:solidFill>
                  <a:srgbClr val="50505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7724" y="6554634"/>
            <a:ext cx="5791200" cy="18936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800">
                <a:solidFill>
                  <a:srgbClr val="092B51"/>
                </a:solidFill>
              </a:defRPr>
            </a:lvl1pPr>
          </a:lstStyle>
          <a:p>
            <a:r>
              <a:rPr lang="de-DE" dirty="0"/>
              <a:t>Brain Products GmbH / Gilching (Germany)</a:t>
            </a:r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956376" y="6554633"/>
            <a:ext cx="971474" cy="189361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800">
                <a:solidFill>
                  <a:srgbClr val="092B51"/>
                </a:solidFill>
              </a:defRPr>
            </a:lvl1pPr>
          </a:lstStyle>
          <a:p>
            <a:fld id="{F8A49F10-A150-49A6-B90F-AF260A6F7437}" type="slidenum">
              <a:rPr lang="de-DE" smtClean="0"/>
              <a:pPr/>
              <a:t>‹#›</a:t>
            </a:fld>
            <a:endParaRPr lang="de-DE" dirty="0"/>
          </a:p>
        </p:txBody>
      </p:sp>
      <p:pic>
        <p:nvPicPr>
          <p:cNvPr id="9" name="Picture 14" descr="brp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7188" y="189506"/>
            <a:ext cx="1727300" cy="3591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17"/>
          <p:cNvSpPr>
            <a:spLocks noChangeArrowheads="1"/>
          </p:cNvSpPr>
          <p:nvPr userDrawn="1"/>
        </p:nvSpPr>
        <p:spPr bwMode="auto">
          <a:xfrm>
            <a:off x="323850" y="764704"/>
            <a:ext cx="8604000" cy="18000"/>
          </a:xfrm>
          <a:prstGeom prst="rect">
            <a:avLst/>
          </a:prstGeom>
          <a:solidFill>
            <a:srgbClr val="EA3313"/>
          </a:solidFill>
          <a:ln>
            <a:noFill/>
          </a:ln>
        </p:spPr>
        <p:txBody>
          <a:bodyPr wrap="none" anchor="ctr">
            <a:normAutofit fontScale="25000" lnSpcReduction="20000"/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4213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pieren 9"/>
          <p:cNvGrpSpPr/>
          <p:nvPr userDrawn="1"/>
        </p:nvGrpSpPr>
        <p:grpSpPr>
          <a:xfrm>
            <a:off x="0" y="6300000"/>
            <a:ext cx="9144000" cy="451881"/>
            <a:chOff x="0" y="6300000"/>
            <a:chExt cx="9144000" cy="451881"/>
          </a:xfrm>
        </p:grpSpPr>
        <p:pic>
          <p:nvPicPr>
            <p:cNvPr id="11" name="Picture 4"/>
            <p:cNvPicPr>
              <a:picLocks noChangeAspect="1" noChangeArrowheads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6300000"/>
              <a:ext cx="5002585" cy="4518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" name="Picture 4"/>
            <p:cNvPicPr>
              <a:picLocks noChangeAspect="1" noChangeArrowheads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869" r="2191"/>
            <a:stretch/>
          </p:blipFill>
          <p:spPr bwMode="auto">
            <a:xfrm>
              <a:off x="4788025" y="6300000"/>
              <a:ext cx="4355975" cy="4518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4000" y="180000"/>
            <a:ext cx="7886700" cy="593198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lnSpc>
                <a:spcPct val="120000"/>
              </a:lnSpc>
              <a:defRPr sz="2200" b="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24000" y="990000"/>
            <a:ext cx="4140000" cy="5175304"/>
          </a:xfrm>
          <a:prstGeom prst="rect">
            <a:avLst/>
          </a:prstGeom>
        </p:spPr>
        <p:txBody>
          <a:bodyPr>
            <a:normAutofit/>
          </a:bodyPr>
          <a:lstStyle>
            <a:lvl1pPr indent="-252000">
              <a:lnSpc>
                <a:spcPct val="120000"/>
              </a:lnSpc>
              <a:spcBef>
                <a:spcPts val="200"/>
              </a:spcBef>
              <a:spcAft>
                <a:spcPts val="600"/>
              </a:spcAft>
              <a:defRPr sz="2000">
                <a:solidFill>
                  <a:srgbClr val="505050"/>
                </a:solidFill>
              </a:defRPr>
            </a:lvl1pPr>
            <a:lvl2pPr indent="-252000">
              <a:lnSpc>
                <a:spcPct val="120000"/>
              </a:lnSpc>
              <a:spcBef>
                <a:spcPts val="200"/>
              </a:spcBef>
              <a:spcAft>
                <a:spcPts val="600"/>
              </a:spcAft>
              <a:defRPr sz="1800">
                <a:solidFill>
                  <a:srgbClr val="505050"/>
                </a:solidFill>
              </a:defRPr>
            </a:lvl2pPr>
            <a:lvl3pPr indent="-252000">
              <a:lnSpc>
                <a:spcPct val="120000"/>
              </a:lnSpc>
              <a:spcBef>
                <a:spcPts val="200"/>
              </a:spcBef>
              <a:spcAft>
                <a:spcPts val="600"/>
              </a:spcAft>
              <a:defRPr sz="1600">
                <a:solidFill>
                  <a:srgbClr val="505050"/>
                </a:solidFill>
              </a:defRPr>
            </a:lvl3pPr>
            <a:lvl4pPr indent="-252000">
              <a:lnSpc>
                <a:spcPct val="120000"/>
              </a:lnSpc>
              <a:spcBef>
                <a:spcPts val="200"/>
              </a:spcBef>
              <a:spcAft>
                <a:spcPts val="600"/>
              </a:spcAft>
              <a:defRPr sz="1400">
                <a:solidFill>
                  <a:srgbClr val="505050"/>
                </a:solidFill>
              </a:defRPr>
            </a:lvl4pPr>
            <a:lvl5pPr indent="-252000">
              <a:lnSpc>
                <a:spcPct val="120000"/>
              </a:lnSpc>
              <a:spcBef>
                <a:spcPts val="200"/>
              </a:spcBef>
              <a:spcAft>
                <a:spcPts val="600"/>
              </a:spcAft>
              <a:defRPr sz="1400">
                <a:solidFill>
                  <a:srgbClr val="50505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786943" y="990000"/>
            <a:ext cx="4140000" cy="5175304"/>
          </a:xfrm>
          <a:prstGeom prst="rect">
            <a:avLst/>
          </a:prstGeom>
        </p:spPr>
        <p:txBody>
          <a:bodyPr>
            <a:normAutofit/>
          </a:bodyPr>
          <a:lstStyle>
            <a:lvl1pPr indent="-252000">
              <a:lnSpc>
                <a:spcPct val="120000"/>
              </a:lnSpc>
              <a:spcBef>
                <a:spcPts val="200"/>
              </a:spcBef>
              <a:spcAft>
                <a:spcPts val="600"/>
              </a:spcAft>
              <a:defRPr sz="2000">
                <a:solidFill>
                  <a:srgbClr val="505050"/>
                </a:solidFill>
              </a:defRPr>
            </a:lvl1pPr>
            <a:lvl2pPr indent="-252000">
              <a:lnSpc>
                <a:spcPct val="120000"/>
              </a:lnSpc>
              <a:spcBef>
                <a:spcPts val="200"/>
              </a:spcBef>
              <a:spcAft>
                <a:spcPts val="600"/>
              </a:spcAft>
              <a:defRPr sz="1800">
                <a:solidFill>
                  <a:srgbClr val="505050"/>
                </a:solidFill>
              </a:defRPr>
            </a:lvl2pPr>
            <a:lvl3pPr indent="-252000">
              <a:lnSpc>
                <a:spcPct val="120000"/>
              </a:lnSpc>
              <a:spcBef>
                <a:spcPts val="200"/>
              </a:spcBef>
              <a:spcAft>
                <a:spcPts val="600"/>
              </a:spcAft>
              <a:defRPr sz="1600">
                <a:solidFill>
                  <a:srgbClr val="505050"/>
                </a:solidFill>
              </a:defRPr>
            </a:lvl3pPr>
            <a:lvl4pPr indent="-252000">
              <a:lnSpc>
                <a:spcPct val="120000"/>
              </a:lnSpc>
              <a:spcBef>
                <a:spcPts val="200"/>
              </a:spcBef>
              <a:spcAft>
                <a:spcPts val="600"/>
              </a:spcAft>
              <a:defRPr sz="1400">
                <a:solidFill>
                  <a:srgbClr val="505050"/>
                </a:solidFill>
              </a:defRPr>
            </a:lvl4pPr>
            <a:lvl5pPr indent="-252000">
              <a:lnSpc>
                <a:spcPct val="120000"/>
              </a:lnSpc>
              <a:spcBef>
                <a:spcPts val="200"/>
              </a:spcBef>
              <a:spcAft>
                <a:spcPts val="600"/>
              </a:spcAft>
              <a:defRPr sz="1400">
                <a:solidFill>
                  <a:srgbClr val="50505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1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7724" y="6554634"/>
            <a:ext cx="5791200" cy="18936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800">
                <a:solidFill>
                  <a:srgbClr val="092B51"/>
                </a:solidFill>
              </a:defRPr>
            </a:lvl1pPr>
          </a:lstStyle>
          <a:p>
            <a:r>
              <a:rPr lang="de-DE" dirty="0"/>
              <a:t>Brain Products GmbH / Gilching (Germany)</a:t>
            </a:r>
          </a:p>
        </p:txBody>
      </p:sp>
      <p:sp>
        <p:nvSpPr>
          <p:cNvPr id="1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956376" y="6554633"/>
            <a:ext cx="971474" cy="189361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800">
                <a:solidFill>
                  <a:srgbClr val="092B51"/>
                </a:solidFill>
              </a:defRPr>
            </a:lvl1pPr>
          </a:lstStyle>
          <a:p>
            <a:fld id="{F8A49F10-A150-49A6-B90F-AF260A6F7437}" type="slidenum">
              <a:rPr lang="de-DE" smtClean="0"/>
              <a:pPr/>
              <a:t>‹#›</a:t>
            </a:fld>
            <a:endParaRPr lang="de-DE" dirty="0"/>
          </a:p>
        </p:txBody>
      </p:sp>
      <p:pic>
        <p:nvPicPr>
          <p:cNvPr id="17" name="Picture 14" descr="brp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7188" y="189506"/>
            <a:ext cx="1727300" cy="3591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Rectangle 17"/>
          <p:cNvSpPr>
            <a:spLocks noChangeArrowheads="1"/>
          </p:cNvSpPr>
          <p:nvPr userDrawn="1"/>
        </p:nvSpPr>
        <p:spPr bwMode="auto">
          <a:xfrm>
            <a:off x="323850" y="764704"/>
            <a:ext cx="8604000" cy="18000"/>
          </a:xfrm>
          <a:prstGeom prst="rect">
            <a:avLst/>
          </a:prstGeom>
          <a:solidFill>
            <a:srgbClr val="EA3313"/>
          </a:solidFill>
          <a:ln>
            <a:noFill/>
          </a:ln>
        </p:spPr>
        <p:txBody>
          <a:bodyPr wrap="none" anchor="ctr">
            <a:normAutofit fontScale="25000" lnSpcReduction="20000"/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1459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7724" y="6554634"/>
            <a:ext cx="5791200" cy="189360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rgbClr val="092B51"/>
                </a:solidFill>
              </a:defRPr>
            </a:lvl1pPr>
          </a:lstStyle>
          <a:p>
            <a:r>
              <a:rPr lang="de-DE"/>
              <a:t>Brain Products GmbH / Gilching (Germany)</a:t>
            </a:r>
            <a:endParaRPr lang="de-DE" dirty="0"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956376" y="6554633"/>
            <a:ext cx="971474" cy="189361"/>
          </a:xfrm>
          <a:prstGeom prst="rect">
            <a:avLst/>
          </a:prstGeom>
        </p:spPr>
        <p:txBody>
          <a:bodyPr/>
          <a:lstStyle>
            <a:lvl1pPr algn="r">
              <a:defRPr sz="800">
                <a:solidFill>
                  <a:srgbClr val="092B51"/>
                </a:solidFill>
              </a:defRPr>
            </a:lvl1pPr>
          </a:lstStyle>
          <a:p>
            <a:fld id="{F8A49F10-A150-49A6-B90F-AF260A6F7437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68248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ara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3769315"/>
            <a:ext cx="2528642" cy="1878992"/>
          </a:xfrm>
          <a:prstGeom prst="rect">
            <a:avLst/>
          </a:prstGeom>
        </p:spPr>
      </p:pic>
      <p:grpSp>
        <p:nvGrpSpPr>
          <p:cNvPr id="17" name="Gruppieren 16"/>
          <p:cNvGrpSpPr/>
          <p:nvPr userDrawn="1"/>
        </p:nvGrpSpPr>
        <p:grpSpPr>
          <a:xfrm>
            <a:off x="0" y="6300000"/>
            <a:ext cx="9144000" cy="451881"/>
            <a:chOff x="0" y="6300000"/>
            <a:chExt cx="9144000" cy="451881"/>
          </a:xfrm>
        </p:grpSpPr>
        <p:pic>
          <p:nvPicPr>
            <p:cNvPr id="18" name="Picture 4"/>
            <p:cNvPicPr>
              <a:picLocks noChangeAspect="1" noChangeArrowheads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6300000"/>
              <a:ext cx="5002585" cy="4518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9" name="Picture 4"/>
            <p:cNvPicPr>
              <a:picLocks noChangeAspect="1" noChangeArrowheads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869" r="2191"/>
            <a:stretch/>
          </p:blipFill>
          <p:spPr bwMode="auto">
            <a:xfrm>
              <a:off x="4788025" y="6300000"/>
              <a:ext cx="4355975" cy="4518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3" name="Inhaltsplatzhalter 2"/>
          <p:cNvSpPr>
            <a:spLocks noGrp="1"/>
          </p:cNvSpPr>
          <p:nvPr>
            <p:ph idx="1"/>
          </p:nvPr>
        </p:nvSpPr>
        <p:spPr>
          <a:xfrm>
            <a:off x="324000" y="2539023"/>
            <a:ext cx="5760168" cy="228352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2600" b="0">
                <a:solidFill>
                  <a:srgbClr val="DF4C1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7724" y="6554634"/>
            <a:ext cx="5791200" cy="18936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800">
                <a:solidFill>
                  <a:srgbClr val="092B51"/>
                </a:solidFill>
              </a:defRPr>
            </a:lvl1pPr>
          </a:lstStyle>
          <a:p>
            <a:r>
              <a:rPr lang="de-DE"/>
              <a:t>Brain Products GmbH / Gilching (Germany)</a:t>
            </a:r>
            <a:endParaRPr lang="de-DE" dirty="0"/>
          </a:p>
        </p:txBody>
      </p:sp>
      <p:sp>
        <p:nvSpPr>
          <p:cNvPr id="10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956376" y="6554633"/>
            <a:ext cx="971474" cy="189361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800">
                <a:solidFill>
                  <a:srgbClr val="092B51"/>
                </a:solidFill>
              </a:defRPr>
            </a:lvl1pPr>
          </a:lstStyle>
          <a:p>
            <a:fld id="{F8A49F10-A150-49A6-B90F-AF260A6F7437}" type="slidenum">
              <a:rPr lang="de-DE" smtClean="0"/>
              <a:pPr/>
              <a:t>‹#›</a:t>
            </a:fld>
            <a:endParaRPr lang="de-DE" dirty="0"/>
          </a:p>
        </p:txBody>
      </p:sp>
      <p:pic>
        <p:nvPicPr>
          <p:cNvPr id="11" name="Picture 14" descr="brp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7188" y="189506"/>
            <a:ext cx="1727300" cy="3591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7"/>
          <p:cNvSpPr>
            <a:spLocks noChangeArrowheads="1"/>
          </p:cNvSpPr>
          <p:nvPr userDrawn="1"/>
        </p:nvSpPr>
        <p:spPr bwMode="auto">
          <a:xfrm>
            <a:off x="323850" y="764704"/>
            <a:ext cx="8604000" cy="18000"/>
          </a:xfrm>
          <a:prstGeom prst="rect">
            <a:avLst/>
          </a:prstGeom>
          <a:solidFill>
            <a:srgbClr val="EA3313"/>
          </a:solidFill>
          <a:ln>
            <a:noFill/>
          </a:ln>
        </p:spPr>
        <p:txBody>
          <a:bodyPr wrap="none" anchor="ctr">
            <a:normAutofit fontScale="25000" lnSpcReduction="20000"/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607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pieren 5"/>
          <p:cNvGrpSpPr/>
          <p:nvPr/>
        </p:nvGrpSpPr>
        <p:grpSpPr>
          <a:xfrm>
            <a:off x="0" y="6300000"/>
            <a:ext cx="9144000" cy="451881"/>
            <a:chOff x="0" y="6300000"/>
            <a:chExt cx="9144000" cy="451881"/>
          </a:xfrm>
        </p:grpSpPr>
        <p:pic>
          <p:nvPicPr>
            <p:cNvPr id="7" name="Picture 4"/>
            <p:cNvPicPr>
              <a:picLocks noChangeAspect="1" noChangeArrowheads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6300000"/>
              <a:ext cx="5002585" cy="4518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" name="Picture 4"/>
            <p:cNvPicPr>
              <a:picLocks noChangeAspect="1" noChangeArrowheads="1"/>
            </p:cNvPicPr>
            <p:nvPr userDrawn="1"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869" r="2191"/>
            <a:stretch/>
          </p:blipFill>
          <p:spPr bwMode="auto">
            <a:xfrm>
              <a:off x="4788025" y="6300000"/>
              <a:ext cx="4355975" cy="4518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0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7724" y="6554634"/>
            <a:ext cx="5791200" cy="18936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800">
                <a:solidFill>
                  <a:srgbClr val="092B51"/>
                </a:solidFill>
              </a:defRPr>
            </a:lvl1pPr>
          </a:lstStyle>
          <a:p>
            <a:r>
              <a:rPr lang="de-DE" dirty="0"/>
              <a:t>Brain Products GmbH / Gilching (Germany)</a:t>
            </a:r>
          </a:p>
        </p:txBody>
      </p:sp>
      <p:sp>
        <p:nvSpPr>
          <p:cNvPr id="11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956376" y="6554633"/>
            <a:ext cx="971474" cy="189361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800">
                <a:solidFill>
                  <a:srgbClr val="092B51"/>
                </a:solidFill>
              </a:defRPr>
            </a:lvl1pPr>
          </a:lstStyle>
          <a:p>
            <a:fld id="{F8A49F10-A150-49A6-B90F-AF260A6F7437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78851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52" r:id="rId2"/>
    <p:sldLayoutId id="2147483754" r:id="rId3"/>
    <p:sldLayoutId id="2147483763" r:id="rId4"/>
    <p:sldLayoutId id="2147483758" r:id="rId5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1900" kern="1200">
          <a:solidFill>
            <a:srgbClr val="EA3313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1700" kern="1200">
          <a:solidFill>
            <a:srgbClr val="4D4D4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500" kern="1200">
          <a:solidFill>
            <a:srgbClr val="4D4D4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300" kern="1200">
          <a:solidFill>
            <a:srgbClr val="4D4D4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300" kern="1200">
          <a:solidFill>
            <a:srgbClr val="4D4D4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300" kern="1200">
          <a:solidFill>
            <a:srgbClr val="4D4D4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0F44DE2-1BD5-41D5-9101-3C1E07C941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Carbon Wire Loops for the </a:t>
            </a:r>
            <a:r>
              <a:rPr lang="en-GB" dirty="0" err="1"/>
              <a:t>BrainCap</a:t>
            </a:r>
            <a:r>
              <a:rPr lang="en-GB" dirty="0"/>
              <a:t> MR</a:t>
            </a:r>
            <a:br>
              <a:rPr lang="en-GB" dirty="0"/>
            </a:br>
            <a:r>
              <a:rPr lang="en-GB" dirty="0"/>
              <a:t>24</a:t>
            </a:r>
            <a:r>
              <a:rPr lang="en-GB" baseline="30000" dirty="0"/>
              <a:t>th</a:t>
            </a:r>
            <a:r>
              <a:rPr lang="en-GB" dirty="0"/>
              <a:t> November 2020</a:t>
            </a:r>
            <a:br>
              <a:rPr lang="en-GB" dirty="0"/>
            </a:br>
            <a:endParaRPr lang="en-GB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950B0D4-B3D3-40E7-BC1D-E5290515E9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5576" y="4281538"/>
            <a:ext cx="6481612" cy="715466"/>
          </a:xfrm>
        </p:spPr>
        <p:txBody>
          <a:bodyPr>
            <a:normAutofit fontScale="85000" lnSpcReduction="20000"/>
          </a:bodyPr>
          <a:lstStyle/>
          <a:p>
            <a:r>
              <a:rPr lang="en-GB" dirty="0" err="1"/>
              <a:t>Dr.</a:t>
            </a:r>
            <a:r>
              <a:rPr lang="en-GB" dirty="0"/>
              <a:t> Tracy Warbrick</a:t>
            </a:r>
          </a:p>
          <a:p>
            <a:r>
              <a:rPr lang="en-GB" dirty="0"/>
              <a:t>Application Specialist EEG-fMRI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E5668F-4DA9-4518-9F81-3A335372F50F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554788"/>
            <a:ext cx="5791200" cy="188912"/>
          </a:xfrm>
        </p:spPr>
        <p:txBody>
          <a:bodyPr>
            <a:normAutofit fontScale="92500" lnSpcReduction="10000"/>
          </a:bodyPr>
          <a:lstStyle/>
          <a:p>
            <a:r>
              <a:rPr lang="de-DE"/>
              <a:t>Brain Products GmbH / Gilching (Germany)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86F642-D8F4-4EB0-B065-A0CD150F4DC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172450" y="6554788"/>
            <a:ext cx="971550" cy="188912"/>
          </a:xfrm>
        </p:spPr>
        <p:txBody>
          <a:bodyPr>
            <a:normAutofit fontScale="92500" lnSpcReduction="10000"/>
          </a:bodyPr>
          <a:lstStyle/>
          <a:p>
            <a:fld id="{F8A49F10-A150-49A6-B90F-AF260A6F7437}" type="slidenum">
              <a:rPr lang="de-DE" smtClean="0"/>
              <a:pPr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09473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A3FD09A-4A1D-45D5-A287-4502189EF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Carbon Wire Loops for the </a:t>
            </a:r>
            <a:r>
              <a:rPr lang="en-GB" dirty="0" err="1"/>
              <a:t>BrainCap</a:t>
            </a:r>
            <a:r>
              <a:rPr lang="en-GB" dirty="0"/>
              <a:t> MR</a:t>
            </a:r>
          </a:p>
        </p:txBody>
      </p:sp>
      <p:pic>
        <p:nvPicPr>
          <p:cNvPr id="10" name="Content Placeholder 9" descr="A picture containing different&#10;&#10;Description automatically generated">
            <a:extLst>
              <a:ext uri="{FF2B5EF4-FFF2-40B4-BE49-F238E27FC236}">
                <a16:creationId xmlns:a16="http://schemas.microsoft.com/office/drawing/2014/main" id="{7DA44F2E-8957-40CF-9CF5-A1F562AB2CC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799" y="990600"/>
            <a:ext cx="3460302" cy="5175250"/>
          </a:xfr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7D72639-A847-4E18-B357-7A07D67D2167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pPr marL="342900" indent="-342900"/>
            <a:r>
              <a:rPr lang="en-US" dirty="0"/>
              <a:t>4 bipolar loops permanently attached to cap fabric</a:t>
            </a:r>
          </a:p>
          <a:p>
            <a:pPr marL="342900" indent="-342900"/>
            <a:r>
              <a:rPr lang="en-GB" dirty="0"/>
              <a:t>Positions: frontal-left, frontal-right, parietal-left, and parietal-right </a:t>
            </a:r>
            <a:endParaRPr lang="en-US" dirty="0"/>
          </a:p>
          <a:p>
            <a:pPr marL="342900" indent="-342900"/>
            <a:r>
              <a:rPr lang="en-US" dirty="0"/>
              <a:t>The CWLs can be included on any standard </a:t>
            </a:r>
            <a:r>
              <a:rPr lang="en-US" dirty="0" err="1"/>
              <a:t>BrainCap</a:t>
            </a:r>
            <a:r>
              <a:rPr lang="en-US" dirty="0"/>
              <a:t> MR </a:t>
            </a:r>
          </a:p>
          <a:p>
            <a:pPr marL="342900" indent="-342900"/>
            <a:r>
              <a:rPr lang="en-US" dirty="0"/>
              <a:t>They can be used in MRI scanners up to 3 T and are subject to our usual safety guidelines for 3 T.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18A9FB-FDF8-4374-8B71-6D54158589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/>
              <a:t>Brain Products GmbH / Gilching (Germany)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3DBFE4-A3EF-470E-8853-9A6ECBC4BA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>
            <a:normAutofit fontScale="92500" lnSpcReduction="10000"/>
          </a:bodyPr>
          <a:lstStyle/>
          <a:p>
            <a:fld id="{F8A49F10-A150-49A6-B90F-AF260A6F7437}" type="slidenum">
              <a:rPr lang="de-DE" smtClean="0"/>
              <a:pPr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04637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30F06-6D41-4158-BDDD-FE71CAC38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BrainAmp</a:t>
            </a:r>
            <a:r>
              <a:rPr lang="en-GB" dirty="0"/>
              <a:t> </a:t>
            </a:r>
            <a:r>
              <a:rPr lang="en-GB" dirty="0" err="1"/>
              <a:t>ExG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FBF065-1D58-40D5-BC62-9D4F0685F6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CWLs are bipolar so a </a:t>
            </a:r>
            <a:r>
              <a:rPr lang="en-US" dirty="0" err="1"/>
              <a:t>BrainAmp</a:t>
            </a:r>
            <a:r>
              <a:rPr lang="en-US" dirty="0"/>
              <a:t> </a:t>
            </a:r>
            <a:r>
              <a:rPr lang="en-US" dirty="0" err="1"/>
              <a:t>ExG</a:t>
            </a:r>
            <a:r>
              <a:rPr lang="en-US" dirty="0"/>
              <a:t> amplifier will be needed to record these signals. </a:t>
            </a:r>
            <a:endParaRPr lang="en-GB" b="1" dirty="0"/>
          </a:p>
          <a:p>
            <a:r>
              <a:rPr lang="en-GB" b="1" dirty="0" err="1"/>
              <a:t>BrainAmp</a:t>
            </a:r>
            <a:r>
              <a:rPr lang="en-GB" b="1" dirty="0"/>
              <a:t> </a:t>
            </a:r>
            <a:r>
              <a:rPr lang="en-GB" b="1" dirty="0" err="1"/>
              <a:t>ExG</a:t>
            </a:r>
            <a:r>
              <a:rPr lang="en-GB" b="1" dirty="0"/>
              <a:t> MR 8 </a:t>
            </a:r>
            <a:r>
              <a:rPr lang="en-GB" dirty="0"/>
              <a:t>has 8 bipolar channels and does not have any auxiliary channels. </a:t>
            </a:r>
          </a:p>
          <a:p>
            <a:r>
              <a:rPr lang="en-GB" b="1" dirty="0" err="1"/>
              <a:t>BrainAmp</a:t>
            </a:r>
            <a:r>
              <a:rPr lang="en-GB" b="1" dirty="0"/>
              <a:t> </a:t>
            </a:r>
            <a:r>
              <a:rPr lang="en-GB" b="1" dirty="0" err="1"/>
              <a:t>ExG</a:t>
            </a:r>
            <a:r>
              <a:rPr lang="en-GB" b="1" dirty="0"/>
              <a:t> MR 16 (+ </a:t>
            </a:r>
            <a:r>
              <a:rPr lang="en-GB" b="1" dirty="0" err="1"/>
              <a:t>ExG</a:t>
            </a:r>
            <a:r>
              <a:rPr lang="en-GB" b="1" dirty="0"/>
              <a:t> AUX Box) </a:t>
            </a:r>
            <a:r>
              <a:rPr lang="en-GB" dirty="0"/>
              <a:t>has 8 bipolar channels and 8 auxiliary channels.</a:t>
            </a:r>
          </a:p>
          <a:p>
            <a:r>
              <a:rPr lang="en-GB" dirty="0"/>
              <a:t>If you already have a </a:t>
            </a:r>
            <a:r>
              <a:rPr lang="en-GB" dirty="0" err="1"/>
              <a:t>BrainAmp</a:t>
            </a:r>
            <a:r>
              <a:rPr lang="en-GB" dirty="0"/>
              <a:t> </a:t>
            </a:r>
            <a:r>
              <a:rPr lang="en-GB" dirty="0" err="1"/>
              <a:t>ExG</a:t>
            </a:r>
            <a:r>
              <a:rPr lang="en-GB" dirty="0"/>
              <a:t> MR you can of course use it for CWL measurements. </a:t>
            </a:r>
          </a:p>
          <a:p>
            <a:r>
              <a:rPr lang="en-GB" dirty="0"/>
              <a:t>If you would like to measure other signals at the same time, e.g. EMG or GSR, you will need a second </a:t>
            </a:r>
            <a:r>
              <a:rPr lang="en-GB" dirty="0" err="1"/>
              <a:t>BrainAmp</a:t>
            </a:r>
            <a:r>
              <a:rPr lang="en-GB" dirty="0"/>
              <a:t> </a:t>
            </a:r>
            <a:r>
              <a:rPr lang="en-GB" dirty="0" err="1"/>
              <a:t>ExG</a:t>
            </a:r>
            <a:r>
              <a:rPr lang="en-GB" dirty="0"/>
              <a:t> MR: </a:t>
            </a:r>
          </a:p>
          <a:p>
            <a:pPr lvl="1"/>
            <a:r>
              <a:rPr lang="en-GB" dirty="0"/>
              <a:t>one for the CWL measurements (positioned at the head end of the scanner) </a:t>
            </a:r>
          </a:p>
          <a:p>
            <a:pPr lvl="1"/>
            <a:r>
              <a:rPr lang="en-GB" dirty="0"/>
              <a:t>one for the peripheral physiology measurements (positioned at the foot end of the scanner).”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285AF8-9131-41A0-B0C7-B5C6F22AB6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/>
              <a:t>Brain Products GmbH / Gilching (Germany)</a:t>
            </a:r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EF676-AF33-47B7-9656-45408334A9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>
            <a:normAutofit fontScale="92500" lnSpcReduction="10000"/>
          </a:bodyPr>
          <a:lstStyle/>
          <a:p>
            <a:fld id="{F8A49F10-A150-49A6-B90F-AF260A6F7437}" type="slidenum">
              <a:rPr lang="de-DE" smtClean="0"/>
              <a:pPr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44720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693E0-E83F-4D42-9668-FEB8E804F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do CWLs 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0950DD-B800-4878-85B8-E9EBE29089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They record a reference signal for motion related artifacts that can be used to remove the motion related artifact from the EEG data using a regression approach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1" dirty="0"/>
              <a:t>How?</a:t>
            </a:r>
          </a:p>
          <a:p>
            <a:pPr>
              <a:lnSpc>
                <a:spcPct val="150000"/>
              </a:lnSpc>
            </a:pPr>
            <a:r>
              <a:rPr lang="en-US" dirty="0"/>
              <a:t>Motion-induced signals can be measured by a loop moving inside a magnetic field </a:t>
            </a:r>
          </a:p>
          <a:p>
            <a:pPr>
              <a:lnSpc>
                <a:spcPct val="150000"/>
              </a:lnSpc>
            </a:pPr>
            <a:r>
              <a:rPr lang="en-US" dirty="0"/>
              <a:t>Small movements of the head inside the magnetic field will be picked up by the EEG channels and the CWLS</a:t>
            </a:r>
          </a:p>
          <a:p>
            <a:pPr>
              <a:lnSpc>
                <a:spcPct val="150000"/>
              </a:lnSpc>
            </a:pPr>
            <a:r>
              <a:rPr lang="en-US" dirty="0"/>
              <a:t>The CWL signal is recorded independently of the EEG data and can be used as a reference signal for motion related artifact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74B0F3-AC18-41BC-8E39-A8FDEC7B02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/>
              <a:t>Brain Products GmbH / Gilching (Germany)</a:t>
            </a:r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138001-7175-479F-96F7-4991CB129B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>
            <a:normAutofit fontScale="92500" lnSpcReduction="10000"/>
          </a:bodyPr>
          <a:lstStyle/>
          <a:p>
            <a:fld id="{F8A49F10-A150-49A6-B90F-AF260A6F7437}" type="slidenum">
              <a:rPr lang="de-DE" smtClean="0"/>
              <a:pPr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32444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51A70-475D-4685-98BA-4337C57B7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When are CWLs useful?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BE7B1-BD45-41EE-A665-47C1D24F01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GB" dirty="0"/>
              <a:t>When the application/study population is prone to head movements during scanning. For example:</a:t>
            </a:r>
          </a:p>
          <a:p>
            <a:pPr lvl="1"/>
            <a:r>
              <a:rPr lang="en-GB" dirty="0"/>
              <a:t>Special populations, such as epilepsy patients or those with movement disorders such as Parkinson’s</a:t>
            </a:r>
          </a:p>
          <a:p>
            <a:pPr lvl="1"/>
            <a:r>
              <a:rPr lang="en-GB" dirty="0"/>
              <a:t>Experimental paradigms that are likely to cause movements e.g. startle reflex, motor tasks</a:t>
            </a:r>
          </a:p>
          <a:p>
            <a:pPr lvl="0"/>
            <a:r>
              <a:rPr lang="en-GB" dirty="0"/>
              <a:t>For </a:t>
            </a:r>
            <a:r>
              <a:rPr lang="en-GB" dirty="0" err="1"/>
              <a:t>cardioballistic</a:t>
            </a:r>
            <a:r>
              <a:rPr lang="en-GB" dirty="0"/>
              <a:t> (CB) </a:t>
            </a:r>
            <a:r>
              <a:rPr lang="en-GB" dirty="0" err="1"/>
              <a:t>artifact</a:t>
            </a:r>
            <a:r>
              <a:rPr lang="en-GB" dirty="0"/>
              <a:t> correction for those who </a:t>
            </a:r>
          </a:p>
          <a:p>
            <a:pPr lvl="1"/>
            <a:r>
              <a:rPr lang="en-GB" dirty="0"/>
              <a:t>aim to further improve CB </a:t>
            </a:r>
            <a:r>
              <a:rPr lang="en-GB" dirty="0" err="1"/>
              <a:t>artifact</a:t>
            </a:r>
            <a:r>
              <a:rPr lang="en-GB" dirty="0"/>
              <a:t> correction.</a:t>
            </a:r>
          </a:p>
          <a:p>
            <a:pPr lvl="1"/>
            <a:r>
              <a:rPr lang="en-GB" dirty="0"/>
              <a:t>are interested in the spectral content of the data where residual CB </a:t>
            </a:r>
            <a:r>
              <a:rPr lang="en-GB" dirty="0" err="1"/>
              <a:t>artifact</a:t>
            </a:r>
            <a:r>
              <a:rPr lang="en-GB" dirty="0"/>
              <a:t> might contaminate the signal of interest.</a:t>
            </a:r>
          </a:p>
          <a:p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7A7965-A101-4C79-9614-3FD4F8B8AE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/>
              <a:t>Brain Products GmbH / Gilching (Germany)</a:t>
            </a:r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C27C40-1ECD-4C06-8F82-40F2A5E4B5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>
            <a:normAutofit fontScale="92500" lnSpcReduction="10000"/>
          </a:bodyPr>
          <a:lstStyle/>
          <a:p>
            <a:fld id="{F8A49F10-A150-49A6-B90F-AF260A6F7437}" type="slidenum">
              <a:rPr lang="de-DE" smtClean="0"/>
              <a:pPr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23286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0562F-D8E6-4698-A6C2-DE7BB1A2F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Collaborators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8EE315-7B31-4F87-A14B-8E6D797095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Our CWL solution was developed as part of an ongoing collaboration with The Florey Institute of Neuroscience and Mental Health, Melbourne, Australia. </a:t>
            </a:r>
          </a:p>
          <a:p>
            <a:pPr marL="0" indent="0">
              <a:buNone/>
            </a:pPr>
            <a:r>
              <a:rPr lang="en-GB" dirty="0"/>
              <a:t>User experience articles coming soon:</a:t>
            </a:r>
          </a:p>
          <a:p>
            <a:r>
              <a:rPr lang="en-US" dirty="0"/>
              <a:t>Carbon Wire Loops in EEG-fMRI studies of interictal epileptic activity</a:t>
            </a:r>
          </a:p>
          <a:p>
            <a:pPr marL="433800" lvl="1" indent="0">
              <a:buNone/>
            </a:pPr>
            <a:r>
              <a:rPr lang="en-US" dirty="0"/>
              <a:t>Nicolas von Ellenrieder, Andreas Koupparis, </a:t>
            </a:r>
            <a:r>
              <a:rPr lang="en-US" dirty="0" err="1"/>
              <a:t>Natalja</a:t>
            </a:r>
            <a:r>
              <a:rPr lang="en-US" dirty="0"/>
              <a:t> Zazubovits, and Jean Gotman (Montreal Neurological Institute, McGill University) </a:t>
            </a:r>
          </a:p>
          <a:p>
            <a:r>
              <a:rPr lang="en-US" dirty="0"/>
              <a:t>First Steps to Using Carbon-Wire Loops to Correct for Artifacts in simultaneous EEG-FMRI measurements</a:t>
            </a:r>
          </a:p>
          <a:p>
            <a:pPr marL="433800" lvl="1" indent="0">
              <a:buNone/>
            </a:pPr>
            <a:r>
              <a:rPr lang="en-US" dirty="0"/>
              <a:t>Dr Lars Hausfeld (Department of Cognitive Neuroscience, Maastricht University) 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34FD74-7CC7-4A4C-B2A7-F5BF00DFFB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/>
              <a:t>Brain Products GmbH / Gilching (Germany)</a:t>
            </a:r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859380-6D51-456F-8BD4-D8C85EDC47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>
            <a:normAutofit fontScale="92500" lnSpcReduction="10000"/>
          </a:bodyPr>
          <a:lstStyle/>
          <a:p>
            <a:fld id="{F8A49F10-A150-49A6-B90F-AF260A6F7437}" type="slidenum">
              <a:rPr lang="de-DE" smtClean="0"/>
              <a:pPr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410712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65104-F4AB-4130-9905-BA8C6096C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handling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35B2A-CA49-430D-A8BB-E86B3BD6DD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GB" b="1" dirty="0"/>
          </a:p>
          <a:p>
            <a:pPr marL="0" indent="0" algn="ctr">
              <a:buNone/>
            </a:pPr>
            <a:r>
              <a:rPr lang="en-GB" b="1" dirty="0"/>
              <a:t>EEGLAB Plugin for Carbon-Wire Loop based artefact correction of simultaneous EEG-fMRI data</a:t>
            </a:r>
          </a:p>
          <a:p>
            <a:pPr marL="0" indent="0" algn="ctr">
              <a:buNone/>
            </a:pPr>
            <a:endParaRPr lang="en-GB" dirty="0"/>
          </a:p>
          <a:p>
            <a:pPr marL="0" indent="0" algn="ctr">
              <a:buNone/>
            </a:pPr>
            <a:r>
              <a:rPr lang="en-GB" dirty="0"/>
              <a:t>Johan van der Meer</a:t>
            </a:r>
          </a:p>
          <a:p>
            <a:pPr marL="0" indent="0" algn="ctr">
              <a:buNone/>
            </a:pPr>
            <a:r>
              <a:rPr lang="en-GB" dirty="0"/>
              <a:t>Queensland Institute of Medical Research</a:t>
            </a:r>
          </a:p>
          <a:p>
            <a:pPr marL="0" indent="0">
              <a:buNone/>
            </a:pPr>
            <a:endParaRPr lang="en-GB" b="1" dirty="0"/>
          </a:p>
          <a:p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FDCC2F-E085-42DA-8D53-6347643FA1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/>
              <a:t>Brain Products GmbH / Gilching (Germany)</a:t>
            </a:r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B3F128-357A-4A19-87E1-98DCFB2428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>
            <a:normAutofit fontScale="92500" lnSpcReduction="10000"/>
          </a:bodyPr>
          <a:lstStyle/>
          <a:p>
            <a:fld id="{F8A49F10-A150-49A6-B90F-AF260A6F7437}" type="slidenum">
              <a:rPr lang="de-DE" smtClean="0"/>
              <a:pPr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33441799"/>
      </p:ext>
    </p:extLst>
  </p:cSld>
  <p:clrMapOvr>
    <a:masterClrMapping/>
  </p:clrMapOvr>
</p:sld>
</file>

<file path=ppt/theme/theme1.xml><?xml version="1.0" encoding="utf-8"?>
<a:theme xmlns:a="http://schemas.openxmlformats.org/drawingml/2006/main" name="test">
  <a:themeElements>
    <a:clrScheme name="BrainPoducts">
      <a:dk1>
        <a:srgbClr val="505050"/>
      </a:dk1>
      <a:lt1>
        <a:sysClr val="window" lastClr="FFFFFF"/>
      </a:lt1>
      <a:dk2>
        <a:srgbClr val="505050"/>
      </a:dk2>
      <a:lt2>
        <a:srgbClr val="FFFFFF"/>
      </a:lt2>
      <a:accent1>
        <a:srgbClr val="092B51"/>
      </a:accent1>
      <a:accent2>
        <a:srgbClr val="FF0B0D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92B51"/>
      </a:hlink>
      <a:folHlink>
        <a:srgbClr val="092B51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äsentation1" id="{CB438C5F-B0EC-4A5F-B4EF-BA72D73F46A4}" vid="{3060C466-F2F3-487C-9F50-8FE4989E05D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new_template_BP</Template>
  <TotalTime>2851</TotalTime>
  <Words>769</Words>
  <Application>Microsoft Office PowerPoint</Application>
  <PresentationFormat>On-screen Show (4:3)</PresentationFormat>
  <Paragraphs>77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Wingdings</vt:lpstr>
      <vt:lpstr>test</vt:lpstr>
      <vt:lpstr>Carbon Wire Loops for the BrainCap MR 24th November 2020 </vt:lpstr>
      <vt:lpstr>Carbon Wire Loops for the BrainCap MR</vt:lpstr>
      <vt:lpstr>BrainAmp ExG</vt:lpstr>
      <vt:lpstr>What do CWLs do?</vt:lpstr>
      <vt:lpstr>When are CWLs useful?</vt:lpstr>
      <vt:lpstr>Collaborators</vt:lpstr>
      <vt:lpstr>Data handling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Tracy Warbrick</dc:creator>
  <cp:lastModifiedBy>Tracy Warbrick</cp:lastModifiedBy>
  <cp:revision>300</cp:revision>
  <dcterms:created xsi:type="dcterms:W3CDTF">2015-03-06T15:09:14Z</dcterms:created>
  <dcterms:modified xsi:type="dcterms:W3CDTF">2020-11-13T12:48:08Z</dcterms:modified>
</cp:coreProperties>
</file>