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9144000" cy="5143500" type="screen16x9"/>
  <p:notesSz cx="6858000" cy="9144000"/>
  <p:embeddedFontLst>
    <p:embeddedFont>
      <p:font typeface="Roboto Slab" charset="0"/>
      <p:regular r:id="rId18"/>
      <p:bold r:id="rId19"/>
    </p:embeddedFont>
    <p:embeddedFont>
      <p:font typeface="Nixie One" charset="0"/>
      <p:regular r:id="rId20"/>
    </p:embeddedFont>
    <p:embeddedFont>
      <p:font typeface="Impact"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eb08f00b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eb08f00b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eb08f00b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eb08f00b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eb08f00b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eb08f00b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eb08f00b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eb08f00b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eb08f00b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eb08f00b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eb08f00b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eb08f00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b08f00b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eb08f00b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eb08f00b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eb08f00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tyle A">
  <p:cSld name="BLANK_1_1">
    <p:spTree>
      <p:nvGrpSpPr>
        <p:cNvPr id="1" name="Shape 91"/>
        <p:cNvGrpSpPr/>
        <p:nvPr/>
      </p:nvGrpSpPr>
      <p:grpSpPr>
        <a:xfrm>
          <a:off x="0" y="0"/>
          <a:ext cx="0" cy="0"/>
          <a:chOff x="0" y="0"/>
          <a:chExt cx="0" cy="0"/>
        </a:xfrm>
      </p:grpSpPr>
      <p:sp>
        <p:nvSpPr>
          <p:cNvPr id="92" name="Google Shape;92;p11"/>
          <p:cNvSpPr/>
          <p:nvPr/>
        </p:nvSpPr>
        <p:spPr>
          <a:xfrm>
            <a:off x="0" y="1148250"/>
            <a:ext cx="9144000" cy="28470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4" name="Google Shape;94;p11"/>
          <p:cNvSpPr/>
          <p:nvPr/>
        </p:nvSpPr>
        <p:spPr>
          <a:xfrm>
            <a:off x="0" y="500625"/>
            <a:ext cx="9144000" cy="7320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0" y="3962800"/>
            <a:ext cx="9144000" cy="370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0" y="4333125"/>
            <a:ext cx="9144000" cy="8103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tyle B">
  <p:cSld name="BLANK_1_1_1">
    <p:spTree>
      <p:nvGrpSpPr>
        <p:cNvPr id="1"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a:endParaRPr/>
          </a:p>
        </p:txBody>
      </p:sp>
      <p:sp>
        <p:nvSpPr>
          <p:cNvPr id="18" name="Google Shape;18;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lstStyle>
            <a:lvl1pPr lvl="0" rtl="0">
              <a:spcBef>
                <a:spcPts val="0"/>
              </a:spcBef>
              <a:spcAft>
                <a:spcPts val="0"/>
              </a:spcAft>
              <a:buClr>
                <a:srgbClr val="94BF6E"/>
              </a:buClr>
              <a:buSzPts val="1800"/>
              <a:buNone/>
              <a:defRPr sz="1800" b="1">
                <a:solidFill>
                  <a:srgbClr val="94BF6E"/>
                </a:solidFill>
              </a:defRPr>
            </a:lvl1pPr>
            <a:lvl2pPr lvl="1" rtl="0">
              <a:spcBef>
                <a:spcPts val="0"/>
              </a:spcBef>
              <a:spcAft>
                <a:spcPts val="0"/>
              </a:spcAft>
              <a:buClr>
                <a:srgbClr val="94BF6E"/>
              </a:buClr>
              <a:buSzPts val="1800"/>
              <a:buNone/>
              <a:defRPr sz="1800" b="1">
                <a:solidFill>
                  <a:srgbClr val="94BF6E"/>
                </a:solidFill>
              </a:defRPr>
            </a:lvl2pPr>
            <a:lvl3pPr lvl="2" rtl="0">
              <a:spcBef>
                <a:spcPts val="0"/>
              </a:spcBef>
              <a:spcAft>
                <a:spcPts val="0"/>
              </a:spcAft>
              <a:buClr>
                <a:srgbClr val="94BF6E"/>
              </a:buClr>
              <a:buSzPts val="1800"/>
              <a:buNone/>
              <a:defRPr sz="1800" b="1">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a:endParaRPr/>
          </a:p>
        </p:txBody>
      </p:sp>
      <p:sp>
        <p:nvSpPr>
          <p:cNvPr id="19" name="Google Shape;19;p3"/>
          <p:cNvSpPr/>
          <p:nvPr/>
        </p:nvSpPr>
        <p:spPr>
          <a:xfrm>
            <a:off x="0" y="4288499"/>
            <a:ext cx="3474300" cy="2475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0"/>
            <a:ext cx="34743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493604"/>
            <a:ext cx="34743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0" y="4584075"/>
            <a:ext cx="34743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398538" y="1599538"/>
            <a:ext cx="2346925" cy="1944425"/>
          </a:xfrm>
          <a:prstGeom prst="rect">
            <a:avLst/>
          </a:prstGeom>
        </p:spPr>
        <p:txBody>
          <a:bodyPr>
            <a:prstTxWarp prst="textPlain">
              <a:avLst/>
            </a:prstTxWarp>
          </a:bodyPr>
          <a:lstStyle/>
          <a:p>
            <a:pPr lvl="0" algn="ctr"/>
            <a:r>
              <a:rPr b="0" i="0">
                <a:ln>
                  <a:noFill/>
                </a:ln>
                <a:solidFill>
                  <a:srgbClr val="0E3142">
                    <a:alpha val="20380"/>
                  </a:srgbClr>
                </a:solidFill>
                <a:latin typeface="Impact"/>
              </a:rPr>
              <a:t>“</a:t>
            </a:r>
          </a:p>
        </p:txBody>
      </p:sp>
      <p:sp>
        <p:nvSpPr>
          <p:cNvPr id="28" name="Google Shape;28;p4"/>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9" name="Google Shape;29;p4"/>
          <p:cNvSpPr/>
          <p:nvPr/>
        </p:nvSpPr>
        <p:spPr>
          <a:xfrm>
            <a:off x="0" y="500625"/>
            <a:ext cx="9144000" cy="7320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3962800"/>
            <a:ext cx="9144000" cy="370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333125"/>
            <a:ext cx="9144000" cy="8103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lstStyle>
            <a:lvl1pPr marL="457200" lvl="0" indent="-355600" algn="ctr" rtl="0">
              <a:spcBef>
                <a:spcPts val="600"/>
              </a:spcBef>
              <a:spcAft>
                <a:spcPts val="0"/>
              </a:spcAft>
              <a:buClr>
                <a:srgbClr val="FFFFFF"/>
              </a:buClr>
              <a:buSzPts val="2000"/>
              <a:buChar char="▪"/>
              <a:defRPr sz="2000">
                <a:solidFill>
                  <a:srgbClr val="FFFFFF"/>
                </a:solidFill>
              </a:defRPr>
            </a:lvl1pPr>
            <a:lvl2pPr marL="914400" lvl="1" indent="-355600" algn="ctr" rtl="0">
              <a:spcBef>
                <a:spcPts val="0"/>
              </a:spcBef>
              <a:spcAft>
                <a:spcPts val="0"/>
              </a:spcAft>
              <a:buClr>
                <a:srgbClr val="FFFFFF"/>
              </a:buClr>
              <a:buSzPts val="2000"/>
              <a:buChar char="▫"/>
              <a:defRPr sz="2000">
                <a:solidFill>
                  <a:srgbClr val="FFFFFF"/>
                </a:solidFill>
              </a:defRPr>
            </a:lvl2pPr>
            <a:lvl3pPr marL="1371600" lvl="2" indent="-355600" algn="ctr" rtl="0">
              <a:spcBef>
                <a:spcPts val="0"/>
              </a:spcBef>
              <a:spcAft>
                <a:spcPts val="0"/>
              </a:spcAft>
              <a:buClr>
                <a:srgbClr val="FFFFFF"/>
              </a:buClr>
              <a:buSzPts val="2000"/>
              <a:buChar char="■"/>
              <a:defRPr sz="2000">
                <a:solidFill>
                  <a:srgbClr val="FFFFFF"/>
                </a:solidFill>
              </a:defRPr>
            </a:lvl3pPr>
            <a:lvl4pPr marL="1828800" lvl="3" indent="-355600" algn="ctr" rtl="0">
              <a:spcBef>
                <a:spcPts val="0"/>
              </a:spcBef>
              <a:spcAft>
                <a:spcPts val="0"/>
              </a:spcAft>
              <a:buClr>
                <a:srgbClr val="FFFFFF"/>
              </a:buClr>
              <a:buSzPts val="2000"/>
              <a:buChar char="●"/>
              <a:defRPr sz="2000">
                <a:solidFill>
                  <a:srgbClr val="FFFFFF"/>
                </a:solidFill>
              </a:defRPr>
            </a:lvl4pPr>
            <a:lvl5pPr marL="2286000" lvl="4" indent="-355600" algn="ctr" rtl="0">
              <a:spcBef>
                <a:spcPts val="0"/>
              </a:spcBef>
              <a:spcAft>
                <a:spcPts val="0"/>
              </a:spcAft>
              <a:buClr>
                <a:srgbClr val="FFFFFF"/>
              </a:buClr>
              <a:buSzPts val="2000"/>
              <a:buChar char="○"/>
              <a:defRPr sz="2000">
                <a:solidFill>
                  <a:srgbClr val="FFFFFF"/>
                </a:solidFill>
              </a:defRPr>
            </a:lvl5pPr>
            <a:lvl6pPr marL="2743200" lvl="5" indent="-355600" algn="ctr" rtl="0">
              <a:spcBef>
                <a:spcPts val="0"/>
              </a:spcBef>
              <a:spcAft>
                <a:spcPts val="0"/>
              </a:spcAft>
              <a:buClr>
                <a:srgbClr val="FFFFFF"/>
              </a:buClr>
              <a:buSzPts val="2000"/>
              <a:buChar char="■"/>
              <a:defRPr sz="2000">
                <a:solidFill>
                  <a:srgbClr val="FFFFFF"/>
                </a:solidFill>
              </a:defRPr>
            </a:lvl6pPr>
            <a:lvl7pPr marL="3200400" lvl="6" indent="-355600" algn="ctr" rtl="0">
              <a:spcBef>
                <a:spcPts val="0"/>
              </a:spcBef>
              <a:spcAft>
                <a:spcPts val="0"/>
              </a:spcAft>
              <a:buClr>
                <a:srgbClr val="FFFFFF"/>
              </a:buClr>
              <a:buSzPts val="2000"/>
              <a:buChar char="●"/>
              <a:defRPr sz="2000">
                <a:solidFill>
                  <a:srgbClr val="FFFFFF"/>
                </a:solidFill>
              </a:defRPr>
            </a:lvl7pPr>
            <a:lvl8pPr marL="3657600" lvl="7" indent="-355600" algn="ctr" rtl="0">
              <a:spcBef>
                <a:spcPts val="0"/>
              </a:spcBef>
              <a:spcAft>
                <a:spcPts val="0"/>
              </a:spcAft>
              <a:buClr>
                <a:srgbClr val="FFFFFF"/>
              </a:buClr>
              <a:buSzPts val="2000"/>
              <a:buChar char="○"/>
              <a:defRPr sz="2000">
                <a:solidFill>
                  <a:srgbClr val="FFFFFF"/>
                </a:solidFill>
              </a:defRPr>
            </a:lvl8pPr>
            <a:lvl9pPr marL="4114800" lvl="8" indent="-355600" algn="ctr">
              <a:spcBef>
                <a:spcPts val="0"/>
              </a:spcBef>
              <a:spcAft>
                <a:spcPts val="0"/>
              </a:spcAft>
              <a:buClr>
                <a:srgbClr val="FFFFFF"/>
              </a:buClr>
              <a:buSzPts val="2000"/>
              <a:buChar char="■"/>
              <a:defRPr sz="2000">
                <a:solidFill>
                  <a:srgbClr val="FFFFFF"/>
                </a:solidFill>
              </a:defRPr>
            </a:lvl9pPr>
          </a:lstStyle>
          <a:p>
            <a:endParaRPr/>
          </a:p>
        </p:txBody>
      </p:sp>
      <p:sp>
        <p:nvSpPr>
          <p:cNvPr id="33" name="Google Shape;33;p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41" name="Google Shape;41;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2" name="Google Shape;42;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3" name="Google Shape;43;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46" name="Google Shape;46;p6"/>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6"/>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51" name="Google Shape;51;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2" name="Google Shape;52;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3" name="Google Shape;53;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 name="Google Shape;54;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5"/>
        <p:cNvGrpSpPr/>
        <p:nvPr/>
      </p:nvGrpSpPr>
      <p:grpSpPr>
        <a:xfrm>
          <a:off x="0" y="0"/>
          <a:ext cx="0" cy="0"/>
          <a:chOff x="0" y="0"/>
          <a:chExt cx="0" cy="0"/>
        </a:xfrm>
      </p:grpSpPr>
      <p:sp>
        <p:nvSpPr>
          <p:cNvPr id="56" name="Google Shape;56;p7"/>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57" name="Google Shape;57;p7"/>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7"/>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62" name="Google Shape;62;p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3" name="Google Shape;63;p7"/>
          <p:cNvSpPr txBox="1">
            <a:spLocks noGrp="1"/>
          </p:cNvSpPr>
          <p:nvPr>
            <p:ph type="body" idx="1"/>
          </p:nvPr>
        </p:nvSpPr>
        <p:spPr>
          <a:xfrm>
            <a:off x="1146025" y="1773300"/>
            <a:ext cx="2409900" cy="315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4" name="Google Shape;64;p7"/>
          <p:cNvSpPr txBox="1">
            <a:spLocks noGrp="1"/>
          </p:cNvSpPr>
          <p:nvPr>
            <p:ph type="body" idx="2"/>
          </p:nvPr>
        </p:nvSpPr>
        <p:spPr>
          <a:xfrm>
            <a:off x="3679388" y="1773300"/>
            <a:ext cx="2409900" cy="315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7"/>
          <p:cNvSpPr txBox="1">
            <a:spLocks noGrp="1"/>
          </p:cNvSpPr>
          <p:nvPr>
            <p:ph type="body" idx="3"/>
          </p:nvPr>
        </p:nvSpPr>
        <p:spPr>
          <a:xfrm>
            <a:off x="6212750" y="1773300"/>
            <a:ext cx="2409900" cy="315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8"/>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69" name="Google Shape;69;p8"/>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8"/>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74" name="Google Shape;74;p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75" name="Google Shape;75;p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78" name="Google Shape;78;p9"/>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86" name="Google Shape;86;p10"/>
          <p:cNvSpPr/>
          <p:nvPr/>
        </p:nvSpPr>
        <p:spPr>
          <a:xfrm>
            <a:off x="0" y="500625"/>
            <a:ext cx="2472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marL="914400" lvl="1" indent="-3810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marL="1371600" lvl="2" indent="-3810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marL="1828800" lvl="3"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marL="2286000" lvl="4"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marL="2743200" lvl="5"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marL="3200400" lvl="6"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marL="3657600" lvl="7"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marL="4114800" lvl="8"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rgbClr val="FFFFFF"/>
                </a:solidFill>
                <a:latin typeface="Roboto Slab"/>
                <a:ea typeface="Roboto Slab"/>
                <a:cs typeface="Roboto Slab"/>
                <a:sym typeface="Roboto Slab"/>
              </a:defRPr>
            </a:lvl1pPr>
            <a:lvl2pPr lvl="1" algn="ctr">
              <a:buNone/>
              <a:defRPr sz="800">
                <a:solidFill>
                  <a:srgbClr val="FFFFFF"/>
                </a:solidFill>
                <a:latin typeface="Roboto Slab"/>
                <a:ea typeface="Roboto Slab"/>
                <a:cs typeface="Roboto Slab"/>
                <a:sym typeface="Roboto Slab"/>
              </a:defRPr>
            </a:lvl2pPr>
            <a:lvl3pPr lvl="2" algn="ctr">
              <a:buNone/>
              <a:defRPr sz="800">
                <a:solidFill>
                  <a:srgbClr val="FFFFFF"/>
                </a:solidFill>
                <a:latin typeface="Roboto Slab"/>
                <a:ea typeface="Roboto Slab"/>
                <a:cs typeface="Roboto Slab"/>
                <a:sym typeface="Roboto Slab"/>
              </a:defRPr>
            </a:lvl3pPr>
            <a:lvl4pPr lvl="3" algn="ctr">
              <a:buNone/>
              <a:defRPr sz="800">
                <a:solidFill>
                  <a:srgbClr val="FFFFFF"/>
                </a:solidFill>
                <a:latin typeface="Roboto Slab"/>
                <a:ea typeface="Roboto Slab"/>
                <a:cs typeface="Roboto Slab"/>
                <a:sym typeface="Roboto Slab"/>
              </a:defRPr>
            </a:lvl4pPr>
            <a:lvl5pPr lvl="4" algn="ctr">
              <a:buNone/>
              <a:defRPr sz="800">
                <a:solidFill>
                  <a:srgbClr val="FFFFFF"/>
                </a:solidFill>
                <a:latin typeface="Roboto Slab"/>
                <a:ea typeface="Roboto Slab"/>
                <a:cs typeface="Roboto Slab"/>
                <a:sym typeface="Roboto Slab"/>
              </a:defRPr>
            </a:lvl5pPr>
            <a:lvl6pPr lvl="5" algn="ctr">
              <a:buNone/>
              <a:defRPr sz="800">
                <a:solidFill>
                  <a:srgbClr val="FFFFFF"/>
                </a:solidFill>
                <a:latin typeface="Roboto Slab"/>
                <a:ea typeface="Roboto Slab"/>
                <a:cs typeface="Roboto Slab"/>
                <a:sym typeface="Roboto Slab"/>
              </a:defRPr>
            </a:lvl6pPr>
            <a:lvl7pPr lvl="6" algn="ctr">
              <a:buNone/>
              <a:defRPr sz="800">
                <a:solidFill>
                  <a:srgbClr val="FFFFFF"/>
                </a:solidFill>
                <a:latin typeface="Roboto Slab"/>
                <a:ea typeface="Roboto Slab"/>
                <a:cs typeface="Roboto Slab"/>
                <a:sym typeface="Roboto Slab"/>
              </a:defRPr>
            </a:lvl7pPr>
            <a:lvl8pPr lvl="7" algn="ctr">
              <a:buNone/>
              <a:defRPr sz="800">
                <a:solidFill>
                  <a:srgbClr val="FFFFFF"/>
                </a:solidFill>
                <a:latin typeface="Roboto Slab"/>
                <a:ea typeface="Roboto Slab"/>
                <a:cs typeface="Roboto Slab"/>
                <a:sym typeface="Roboto Slab"/>
              </a:defRPr>
            </a:lvl8pPr>
            <a:lvl9pPr lvl="8" algn="ctr">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2589725" y="455625"/>
            <a:ext cx="7613400" cy="174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Design And Analysis Of </a:t>
            </a:r>
            <a:r>
              <a:rPr lang="en" sz="3600"/>
              <a:t>Algorithms-Assignment </a:t>
            </a:r>
            <a:r>
              <a:rPr lang="en" sz="3600" dirty="0" smtClean="0"/>
              <a:t>5</a:t>
            </a:r>
            <a:endParaRPr sz="3600"/>
          </a:p>
        </p:txBody>
      </p:sp>
      <p:grpSp>
        <p:nvGrpSpPr>
          <p:cNvPr id="110" name="Google Shape;110;p13"/>
          <p:cNvGrpSpPr/>
          <p:nvPr/>
        </p:nvGrpSpPr>
        <p:grpSpPr>
          <a:xfrm>
            <a:off x="753267" y="1029785"/>
            <a:ext cx="964541" cy="1011307"/>
            <a:chOff x="5961125" y="1623900"/>
            <a:chExt cx="427450" cy="448175"/>
          </a:xfrm>
        </p:grpSpPr>
        <p:sp>
          <p:nvSpPr>
            <p:cNvPr id="111" name="Google Shape;111;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txBox="1"/>
          <p:nvPr/>
        </p:nvSpPr>
        <p:spPr>
          <a:xfrm>
            <a:off x="525475" y="2572675"/>
            <a:ext cx="29013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Nixie One"/>
                <a:ea typeface="Nixie One"/>
                <a:cs typeface="Nixie One"/>
                <a:sym typeface="Nixie One"/>
              </a:rPr>
              <a:t>GROUP 2:</a:t>
            </a:r>
            <a:endParaRPr sz="3000">
              <a:solidFill>
                <a:srgbClr val="FFFFFF"/>
              </a:solidFill>
              <a:latin typeface="Nixie One"/>
              <a:ea typeface="Nixie One"/>
              <a:cs typeface="Nixie One"/>
              <a:sym typeface="Nixie One"/>
            </a:endParaRPr>
          </a:p>
        </p:txBody>
      </p:sp>
      <p:sp>
        <p:nvSpPr>
          <p:cNvPr id="119" name="Google Shape;119;p13"/>
          <p:cNvSpPr txBox="1"/>
          <p:nvPr/>
        </p:nvSpPr>
        <p:spPr>
          <a:xfrm>
            <a:off x="2589725" y="2656625"/>
            <a:ext cx="6078900" cy="145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FFFF"/>
                </a:solidFill>
              </a:rPr>
              <a:t>ADITYA RAJ                      IIT2017005</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MAYANK MRINAL             IIT2017006</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MOHIT PAHUJA                IIT2017007</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ARASHPREET SINGH      IIT2017008</a:t>
            </a:r>
            <a:endParaRPr sz="1800">
              <a:solidFill>
                <a:srgbClr val="FFFFFF"/>
              </a:solidFill>
            </a:endParaRPr>
          </a:p>
          <a:p>
            <a:pPr marL="0" lvl="0" indent="0" algn="l" rtl="0">
              <a:spcBef>
                <a:spcPts val="0"/>
              </a:spcBef>
              <a:spcAft>
                <a:spcPts val="0"/>
              </a:spcAft>
              <a:buNone/>
            </a:pPr>
            <a:endParaRPr>
              <a:solidFill>
                <a:srgbClr val="FFFFFF"/>
              </a:solidFill>
              <a:latin typeface="Nixie One"/>
              <a:ea typeface="Nixie One"/>
              <a:cs typeface="Nixie One"/>
              <a:sym typeface="Nixie One"/>
            </a:endParaRPr>
          </a:p>
        </p:txBody>
      </p:sp>
    </p:spTree>
  </p:cSld>
  <p:clrMapOvr>
    <a:masterClrMapping/>
  </p:clrMapOvr>
  <p:transition advTm="8748">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SPACE COMPLEXITY</a:t>
            </a:r>
            <a:endParaRPr/>
          </a:p>
        </p:txBody>
      </p:sp>
      <p:sp>
        <p:nvSpPr>
          <p:cNvPr id="189" name="Google Shape;189;p21"/>
          <p:cNvSpPr txBox="1">
            <a:spLocks noGrp="1"/>
          </p:cNvSpPr>
          <p:nvPr>
            <p:ph type="body" idx="1"/>
          </p:nvPr>
        </p:nvSpPr>
        <p:spPr>
          <a:xfrm>
            <a:off x="457300" y="1984800"/>
            <a:ext cx="8578800" cy="3158700"/>
          </a:xfrm>
          <a:prstGeom prst="rect">
            <a:avLst/>
          </a:prstGeom>
        </p:spPr>
        <p:txBody>
          <a:bodyPr spcFirstLastPara="1" wrap="square" lIns="91425" tIns="91425" rIns="91425" bIns="91425" anchor="t" anchorCtr="0">
            <a:noAutofit/>
          </a:bodyPr>
          <a:lstStyle/>
          <a:p>
            <a:pPr indent="0"/>
            <a:r>
              <a:rPr lang="en-US" sz="2000" b="1" dirty="0" smtClean="0"/>
              <a:t>We have used two arrays for storing the given subsequences and a final array of the size equal to the sum of the sizes of the previous two arrays. </a:t>
            </a:r>
          </a:p>
          <a:p>
            <a:pPr indent="0"/>
            <a:r>
              <a:rPr lang="en-US" sz="2000" b="1" dirty="0" smtClean="0"/>
              <a:t> </a:t>
            </a:r>
            <a:r>
              <a:rPr lang="pt-BR" sz="2000" b="1" dirty="0" smtClean="0"/>
              <a:t>We compute the space complexity as O(n)+O(m)+O(m+n) which is equal to O(2(m+n))=O(m+n).</a:t>
            </a:r>
          </a:p>
          <a:p>
            <a:pPr indent="0"/>
            <a:r>
              <a:rPr lang="en-US" sz="2000" b="1" dirty="0" smtClean="0"/>
              <a:t>Therefore the space complexity comes out to be O(</a:t>
            </a:r>
            <a:r>
              <a:rPr lang="en-US" sz="2000" b="1" dirty="0" err="1" smtClean="0"/>
              <a:t>m+n</a:t>
            </a:r>
            <a:r>
              <a:rPr lang="en-US" sz="2000" b="1" dirty="0" smtClean="0"/>
              <a:t>).</a:t>
            </a:r>
          </a:p>
          <a:p>
            <a:pPr indent="0"/>
            <a:endParaRPr lang="en-US" sz="2000" dirty="0" smtClean="0">
              <a:solidFill>
                <a:schemeClr val="dk1"/>
              </a:solidFill>
              <a:latin typeface="Arial"/>
              <a:ea typeface="Arial"/>
              <a:cs typeface="Arial"/>
              <a:sym typeface="Arial"/>
            </a:endParaRPr>
          </a:p>
          <a:p>
            <a:pPr marL="457200" lvl="0" indent="0" algn="l" rtl="0">
              <a:spcBef>
                <a:spcPts val="600"/>
              </a:spcBef>
              <a:spcAft>
                <a:spcPts val="0"/>
              </a:spcAft>
              <a:buNone/>
            </a:pPr>
            <a:endParaRPr sz="1800" dirty="0">
              <a:solidFill>
                <a:schemeClr val="dk1"/>
              </a:solidFill>
              <a:latin typeface="Arial"/>
              <a:ea typeface="Arial"/>
              <a:cs typeface="Arial"/>
              <a:sym typeface="Arial"/>
            </a:endParaRPr>
          </a:p>
        </p:txBody>
      </p:sp>
      <p:sp>
        <p:nvSpPr>
          <p:cNvPr id="190" name="Google Shape;190;p2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10</a:t>
            </a:fld>
            <a:endParaRPr/>
          </a:p>
        </p:txBody>
      </p:sp>
    </p:spTree>
  </p:cSld>
  <p:clrMapOvr>
    <a:masterClrMapping/>
  </p:clrMapOvr>
  <p:transition advTm="15608">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11</a:t>
            </a:fld>
            <a:endParaRPr/>
          </a:p>
        </p:txBody>
      </p:sp>
      <p:sp>
        <p:nvSpPr>
          <p:cNvPr id="196" name="Google Shape;196;p22"/>
          <p:cNvSpPr txBox="1"/>
          <p:nvPr/>
        </p:nvSpPr>
        <p:spPr>
          <a:xfrm>
            <a:off x="238200" y="143875"/>
            <a:ext cx="2853600" cy="26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Nixie One"/>
                <a:ea typeface="Nixie One"/>
                <a:cs typeface="Nixie One"/>
                <a:sym typeface="Nixie One"/>
              </a:rPr>
              <a:t>TIME COMPLEXITY </a:t>
            </a:r>
            <a:endParaRPr sz="1800" b="1">
              <a:solidFill>
                <a:srgbClr val="FFFFFF"/>
              </a:solidFill>
              <a:latin typeface="Nixie One"/>
              <a:ea typeface="Nixie One"/>
              <a:cs typeface="Nixie One"/>
              <a:sym typeface="Nixie One"/>
            </a:endParaRPr>
          </a:p>
          <a:p>
            <a:pPr marL="0" lvl="0" indent="0" algn="l" rtl="0">
              <a:spcBef>
                <a:spcPts val="0"/>
              </a:spcBef>
              <a:spcAft>
                <a:spcPts val="0"/>
              </a:spcAft>
              <a:buNone/>
            </a:pPr>
            <a:r>
              <a:rPr lang="en" sz="1800" b="1">
                <a:solidFill>
                  <a:srgbClr val="FFFFFF"/>
                </a:solidFill>
                <a:latin typeface="Nixie One"/>
                <a:ea typeface="Nixie One"/>
                <a:cs typeface="Nixie One"/>
                <a:sym typeface="Nixie One"/>
              </a:rPr>
              <a:t>GRAPH</a:t>
            </a:r>
            <a:endParaRPr sz="1800" b="1">
              <a:solidFill>
                <a:srgbClr val="FFFFFF"/>
              </a:solidFill>
              <a:latin typeface="Nixie One"/>
              <a:ea typeface="Nixie One"/>
              <a:cs typeface="Nixie One"/>
              <a:sym typeface="Nixie One"/>
            </a:endParaRPr>
          </a:p>
        </p:txBody>
      </p:sp>
      <p:pic>
        <p:nvPicPr>
          <p:cNvPr id="1026" name="Picture 2" descr="C:\Users\RAJ\Desktop\DAA\daa5\graph.jpg"/>
          <p:cNvPicPr>
            <a:picLocks noChangeAspect="1" noChangeArrowheads="1"/>
          </p:cNvPicPr>
          <p:nvPr/>
        </p:nvPicPr>
        <p:blipFill>
          <a:blip r:embed="rId3"/>
          <a:srcRect/>
          <a:stretch>
            <a:fillRect/>
          </a:stretch>
        </p:blipFill>
        <p:spPr bwMode="auto">
          <a:xfrm>
            <a:off x="683568" y="915566"/>
            <a:ext cx="7934910" cy="3816424"/>
          </a:xfrm>
          <a:prstGeom prst="rect">
            <a:avLst/>
          </a:prstGeom>
          <a:noFill/>
        </p:spPr>
      </p:pic>
    </p:spTree>
  </p:cSld>
  <p:clrMapOvr>
    <a:masterClrMapping/>
  </p:clrMapOvr>
  <p:transition advTm="16498">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ctrTitle"/>
          </p:nvPr>
        </p:nvSpPr>
        <p:spPr>
          <a:xfrm>
            <a:off x="4113600" y="1071552"/>
            <a:ext cx="4505700" cy="2071702"/>
          </a:xfrm>
          <a:prstGeom prst="rect">
            <a:avLst/>
          </a:prstGeom>
        </p:spPr>
        <p:txBody>
          <a:bodyPr spcFirstLastPara="1" wrap="square" lIns="91425" tIns="91425" rIns="91425" bIns="91425" anchor="b" anchorCtr="0">
            <a:noAutofit/>
          </a:bodyPr>
          <a:lstStyle/>
          <a:p>
            <a:pPr lvl="0"/>
            <a:r>
              <a:rPr lang="en-US" sz="1800" b="0" dirty="0" smtClean="0">
                <a:solidFill>
                  <a:schemeClr val="dk1"/>
                </a:solidFill>
                <a:latin typeface="Arial"/>
                <a:ea typeface="Arial"/>
                <a:cs typeface="Arial"/>
                <a:sym typeface="Arial"/>
              </a:rPr>
              <a:t>1. </a:t>
            </a:r>
            <a:r>
              <a:rPr lang="en-US" sz="1800" b="0" dirty="0" smtClean="0"/>
              <a:t>The graph depicts, our calculation, that is the algorithm takes O(</a:t>
            </a:r>
            <a:r>
              <a:rPr lang="en-US" sz="1800" b="0" dirty="0" err="1" smtClean="0"/>
              <a:t>m+n</a:t>
            </a:r>
            <a:r>
              <a:rPr lang="en-US" sz="1800" b="0" dirty="0" smtClean="0"/>
              <a:t>) time is complied. </a:t>
            </a:r>
            <a:r>
              <a:rPr lang="en-US" sz="1800" b="0" dirty="0" smtClean="0">
                <a:solidFill>
                  <a:schemeClr val="dk1"/>
                </a:solidFill>
                <a:latin typeface="Arial"/>
                <a:ea typeface="Arial"/>
                <a:cs typeface="Arial"/>
                <a:sym typeface="Arial"/>
              </a:rPr>
              <a:t>. </a:t>
            </a:r>
            <a:br>
              <a:rPr lang="en-US" sz="1800" b="0" dirty="0" smtClean="0">
                <a:solidFill>
                  <a:schemeClr val="dk1"/>
                </a:solidFill>
                <a:latin typeface="Arial"/>
                <a:ea typeface="Arial"/>
                <a:cs typeface="Arial"/>
                <a:sym typeface="Arial"/>
              </a:rPr>
            </a:br>
            <a:r>
              <a:rPr lang="en-US" sz="1800" b="0" dirty="0" smtClean="0">
                <a:solidFill>
                  <a:schemeClr val="dk1"/>
                </a:solidFill>
                <a:latin typeface="Arial"/>
                <a:ea typeface="Arial"/>
                <a:cs typeface="Arial"/>
                <a:sym typeface="Arial"/>
              </a:rPr>
              <a:t>2. </a:t>
            </a:r>
            <a:r>
              <a:rPr lang="en-US" sz="1800" b="0" dirty="0" smtClean="0">
                <a:solidFill>
                  <a:schemeClr val="accent4">
                    <a:lumMod val="50000"/>
                  </a:schemeClr>
                </a:solidFill>
                <a:latin typeface="Roboto Slab" charset="0"/>
                <a:ea typeface="Roboto Slab" charset="0"/>
                <a:cs typeface="Arial"/>
                <a:sym typeface="Arial"/>
              </a:rPr>
              <a:t>The integrated Development   environment of C++ is used for processing the algorithm and graphical analysis is done using MATLAB scatter3 function</a:t>
            </a:r>
            <a:r>
              <a:rPr lang="en-US" sz="1800" b="0" dirty="0" smtClean="0">
                <a:solidFill>
                  <a:schemeClr val="accent4">
                    <a:lumMod val="50000"/>
                  </a:schemeClr>
                </a:solidFill>
                <a:latin typeface="Arial"/>
                <a:ea typeface="Arial"/>
                <a:cs typeface="Arial"/>
                <a:sym typeface="Arial"/>
              </a:rPr>
              <a:t>.</a:t>
            </a:r>
            <a:endParaRPr sz="1800" b="0" dirty="0">
              <a:solidFill>
                <a:schemeClr val="accent4">
                  <a:lumMod val="50000"/>
                </a:schemeClr>
              </a:solidFill>
              <a:latin typeface="Arial"/>
              <a:ea typeface="Arial"/>
              <a:cs typeface="Arial"/>
              <a:sym typeface="Arial"/>
            </a:endParaRPr>
          </a:p>
        </p:txBody>
      </p:sp>
      <p:sp>
        <p:nvSpPr>
          <p:cNvPr id="203" name="Google Shape;203;p23"/>
          <p:cNvSpPr txBox="1">
            <a:spLocks noGrp="1"/>
          </p:cNvSpPr>
          <p:nvPr>
            <p:ph type="subTitle" idx="1"/>
          </p:nvPr>
        </p:nvSpPr>
        <p:spPr>
          <a:xfrm>
            <a:off x="4113600" y="4174900"/>
            <a:ext cx="45057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12</a:t>
            </a:fld>
            <a:endParaRPr/>
          </a:p>
        </p:txBody>
      </p:sp>
      <p:sp>
        <p:nvSpPr>
          <p:cNvPr id="205" name="Google Shape;205;p23"/>
          <p:cNvSpPr txBox="1"/>
          <p:nvPr/>
        </p:nvSpPr>
        <p:spPr>
          <a:xfrm>
            <a:off x="95925" y="1678525"/>
            <a:ext cx="3561000" cy="24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Nixie One"/>
                <a:ea typeface="Nixie One"/>
                <a:cs typeface="Nixie One"/>
                <a:sym typeface="Nixie One"/>
              </a:rPr>
              <a:t>EXPERIMENTAL STUDIES</a:t>
            </a:r>
            <a:endParaRPr sz="2400" b="1">
              <a:solidFill>
                <a:srgbClr val="FFFFFF"/>
              </a:solidFill>
              <a:latin typeface="Nixie One"/>
              <a:ea typeface="Nixie One"/>
              <a:cs typeface="Nixie One"/>
              <a:sym typeface="Nixie One"/>
            </a:endParaRPr>
          </a:p>
        </p:txBody>
      </p:sp>
    </p:spTree>
  </p:cSld>
  <p:clrMapOvr>
    <a:masterClrMapping/>
  </p:clrMapOvr>
  <p:transition advTm="23018">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CONCLUSION</a:t>
            </a:r>
            <a:endParaRPr sz="2400"/>
          </a:p>
        </p:txBody>
      </p:sp>
      <p:sp>
        <p:nvSpPr>
          <p:cNvPr id="211" name="Google Shape;211;p24"/>
          <p:cNvSpPr txBox="1">
            <a:spLocks noGrp="1"/>
          </p:cNvSpPr>
          <p:nvPr>
            <p:ph type="body" idx="1"/>
          </p:nvPr>
        </p:nvSpPr>
        <p:spPr>
          <a:xfrm>
            <a:off x="1146025" y="2079000"/>
            <a:ext cx="7540800" cy="3158700"/>
          </a:xfrm>
          <a:prstGeom prst="rect">
            <a:avLst/>
          </a:prstGeom>
        </p:spPr>
        <p:txBody>
          <a:bodyPr spcFirstLastPara="1" wrap="square" lIns="91425" tIns="91425" rIns="91425" bIns="91425" anchor="t" anchorCtr="0">
            <a:noAutofit/>
          </a:bodyPr>
          <a:lstStyle/>
          <a:p>
            <a:pPr marL="0" lvl="0" indent="0">
              <a:buNone/>
            </a:pPr>
            <a:r>
              <a:rPr lang="en-US" sz="1800" b="1" dirty="0" smtClean="0"/>
              <a:t>In this document we conclude that our algorithm has time complexity equal to O(</a:t>
            </a:r>
            <a:r>
              <a:rPr lang="en-US" sz="1800" b="1" dirty="0" err="1" smtClean="0"/>
              <a:t>m+n</a:t>
            </a:r>
            <a:r>
              <a:rPr lang="en-US" sz="1800" b="1" dirty="0" smtClean="0"/>
              <a:t>) and the space complexity is of O(</a:t>
            </a:r>
            <a:r>
              <a:rPr lang="en-US" sz="1800" b="1" dirty="0" err="1" smtClean="0"/>
              <a:t>m+n</a:t>
            </a:r>
            <a:r>
              <a:rPr lang="en-US" sz="1800" b="1" dirty="0" smtClean="0"/>
              <a:t>).</a:t>
            </a:r>
            <a:endParaRPr sz="1800" b="1" dirty="0">
              <a:solidFill>
                <a:schemeClr val="dk1"/>
              </a:solidFill>
              <a:latin typeface="Arial"/>
              <a:ea typeface="Arial"/>
              <a:cs typeface="Arial"/>
              <a:sym typeface="Arial"/>
            </a:endParaRPr>
          </a:p>
        </p:txBody>
      </p:sp>
      <p:sp>
        <p:nvSpPr>
          <p:cNvPr id="212" name="Google Shape;212;p2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13</a:t>
            </a:fld>
            <a:endParaRPr/>
          </a:p>
        </p:txBody>
      </p:sp>
    </p:spTree>
  </p:cSld>
  <p:clrMapOvr>
    <a:masterClrMapping/>
  </p:clrMapOvr>
  <p:transition advTm="19818">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REFERENCES</a:t>
            </a:r>
            <a:endParaRPr sz="2400"/>
          </a:p>
        </p:txBody>
      </p:sp>
      <p:sp>
        <p:nvSpPr>
          <p:cNvPr id="218" name="Google Shape;218;p25"/>
          <p:cNvSpPr txBox="1">
            <a:spLocks noGrp="1"/>
          </p:cNvSpPr>
          <p:nvPr>
            <p:ph type="body" idx="1"/>
          </p:nvPr>
        </p:nvSpPr>
        <p:spPr>
          <a:xfrm>
            <a:off x="906250" y="1767275"/>
            <a:ext cx="7540800" cy="31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smtClean="0">
                <a:solidFill>
                  <a:schemeClr val="dk1"/>
                </a:solidFill>
                <a:latin typeface="Arial"/>
                <a:ea typeface="Arial"/>
                <a:cs typeface="Arial"/>
                <a:sym typeface="Arial"/>
              </a:rPr>
              <a:t>1.[</a:t>
            </a:r>
            <a:r>
              <a:rPr lang="en" sz="1800" dirty="0">
                <a:solidFill>
                  <a:schemeClr val="dk1"/>
                </a:solidFill>
                <a:latin typeface="Arial"/>
                <a:ea typeface="Arial"/>
                <a:cs typeface="Arial"/>
                <a:sym typeface="Arial"/>
              </a:rPr>
              <a:t>CLR96]  Thomas  H.  Cormen,  Charles  E.  Leiserson,  and</a:t>
            </a:r>
            <a:endParaRPr sz="18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800" dirty="0">
                <a:solidFill>
                  <a:schemeClr val="dk1"/>
                </a:solidFill>
                <a:latin typeface="Arial"/>
                <a:ea typeface="Arial"/>
                <a:cs typeface="Arial"/>
                <a:sym typeface="Arial"/>
              </a:rPr>
              <a:t>Ronald L Rivest. Introduction to algorithms. The MIT press,</a:t>
            </a:r>
            <a:endParaRPr sz="18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800" dirty="0">
                <a:solidFill>
                  <a:schemeClr val="dk1"/>
                </a:solidFill>
                <a:latin typeface="Arial"/>
                <a:ea typeface="Arial"/>
                <a:cs typeface="Arial"/>
                <a:sym typeface="Arial"/>
              </a:rPr>
              <a:t>2nd edition, 1996.</a:t>
            </a:r>
            <a:endParaRPr sz="18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en" sz="1800" dirty="0" smtClean="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800" dirty="0" smtClean="0">
                <a:solidFill>
                  <a:schemeClr val="dk1"/>
                </a:solidFill>
                <a:latin typeface="Arial"/>
                <a:ea typeface="Arial"/>
                <a:cs typeface="Arial"/>
                <a:sym typeface="Arial"/>
              </a:rPr>
              <a:t>2.[</a:t>
            </a:r>
            <a:r>
              <a:rPr lang="en" sz="1800" dirty="0">
                <a:solidFill>
                  <a:schemeClr val="dk1"/>
                </a:solidFill>
                <a:latin typeface="Arial"/>
                <a:ea typeface="Arial"/>
                <a:cs typeface="Arial"/>
                <a:sym typeface="Arial"/>
              </a:rPr>
              <a:t>DW96]  Nell  Dale  and  Henry  M.  Walker.  Abstract  data</a:t>
            </a:r>
            <a:endParaRPr sz="18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800" dirty="0">
                <a:solidFill>
                  <a:schemeClr val="dk1"/>
                </a:solidFill>
                <a:latin typeface="Arial"/>
                <a:ea typeface="Arial"/>
                <a:cs typeface="Arial"/>
                <a:sym typeface="Arial"/>
              </a:rPr>
              <a:t>types:  specifications,  implementations,  and  applications.  D.</a:t>
            </a:r>
            <a:endParaRPr sz="18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800" dirty="0">
                <a:solidFill>
                  <a:schemeClr val="dk1"/>
                </a:solidFill>
                <a:latin typeface="Arial"/>
                <a:ea typeface="Arial"/>
                <a:cs typeface="Arial"/>
                <a:sym typeface="Arial"/>
              </a:rPr>
              <a:t>C. Heath and Company, Lexington, MA, USA, 1996.</a:t>
            </a:r>
            <a:endParaRPr sz="1800" dirty="0">
              <a:solidFill>
                <a:schemeClr val="dk1"/>
              </a:solidFill>
              <a:latin typeface="Arial"/>
              <a:ea typeface="Arial"/>
              <a:cs typeface="Arial"/>
              <a:sym typeface="Arial"/>
            </a:endParaRPr>
          </a:p>
          <a:p>
            <a:pPr marL="0" lvl="0" indent="0" algn="l" rtl="0">
              <a:spcBef>
                <a:spcPts val="600"/>
              </a:spcBef>
              <a:spcAft>
                <a:spcPts val="0"/>
              </a:spcAft>
              <a:buNone/>
            </a:pPr>
            <a:endParaRPr sz="1800" dirty="0">
              <a:solidFill>
                <a:schemeClr val="dk1"/>
              </a:solidFill>
              <a:latin typeface="Arial"/>
              <a:ea typeface="Arial"/>
              <a:cs typeface="Arial"/>
              <a:sym typeface="Arial"/>
            </a:endParaRPr>
          </a:p>
        </p:txBody>
      </p:sp>
      <p:sp>
        <p:nvSpPr>
          <p:cNvPr id="219" name="Google Shape;219;p2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14</a:t>
            </a:fld>
            <a:endParaRPr/>
          </a:p>
        </p:txBody>
      </p:sp>
    </p:spTree>
  </p:cSld>
  <p:clrMapOvr>
    <a:masterClrMapping/>
  </p:clrMapOvr>
  <p:transition advTm="3308">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3600" b="1"/>
              <a:t>THANK YOU</a:t>
            </a:r>
            <a:endParaRPr sz="3600" b="1"/>
          </a:p>
        </p:txBody>
      </p:sp>
      <p:sp>
        <p:nvSpPr>
          <p:cNvPr id="225" name="Google Shape;225;p2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15</a:t>
            </a:fld>
            <a:endParaRPr/>
          </a:p>
        </p:txBody>
      </p:sp>
    </p:spTree>
  </p:cSld>
  <p:clrMapOvr>
    <a:masterClrMapping/>
  </p:clrMapOvr>
  <p:transition advTm="3268">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197075" y="5308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PROBLEM </a:t>
            </a:r>
            <a:endParaRPr sz="2400"/>
          </a:p>
        </p:txBody>
      </p:sp>
      <p:grpSp>
        <p:nvGrpSpPr>
          <p:cNvPr id="125" name="Google Shape;125;p14"/>
          <p:cNvGrpSpPr/>
          <p:nvPr/>
        </p:nvGrpSpPr>
        <p:grpSpPr>
          <a:xfrm>
            <a:off x="384673" y="861952"/>
            <a:ext cx="366458" cy="366437"/>
            <a:chOff x="1923675" y="1633650"/>
            <a:chExt cx="436000" cy="435975"/>
          </a:xfrm>
        </p:grpSpPr>
        <p:sp>
          <p:nvSpPr>
            <p:cNvPr id="126" name="Google Shape;126;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4"/>
          <p:cNvSpPr txBox="1"/>
          <p:nvPr/>
        </p:nvSpPr>
        <p:spPr>
          <a:xfrm>
            <a:off x="1103050" y="1945175"/>
            <a:ext cx="7383900" cy="1913700"/>
          </a:xfrm>
          <a:prstGeom prst="rect">
            <a:avLst/>
          </a:prstGeom>
          <a:noFill/>
          <a:ln>
            <a:noFill/>
          </a:ln>
        </p:spPr>
        <p:txBody>
          <a:bodyPr spcFirstLastPara="1" wrap="square" lIns="91425" tIns="91425" rIns="91425" bIns="91425" anchor="t" anchorCtr="0">
            <a:noAutofit/>
          </a:bodyPr>
          <a:lstStyle/>
          <a:p>
            <a:pPr lvl="0">
              <a:spcBef>
                <a:spcPts val="600"/>
              </a:spcBef>
            </a:pPr>
            <a:r>
              <a:rPr lang="en-US" sz="3000" b="1" dirty="0" smtClean="0">
                <a:solidFill>
                  <a:srgbClr val="114454"/>
                </a:solidFill>
                <a:latin typeface="Nixie One"/>
                <a:ea typeface="Nixie One"/>
                <a:cs typeface="Nixie One"/>
                <a:sym typeface="Nixie One"/>
              </a:rPr>
              <a:t>We are required to merge two sorted  subsequences into a sorted sequence in most optimal way.</a:t>
            </a:r>
            <a:endParaRPr sz="3000" b="1" dirty="0">
              <a:solidFill>
                <a:srgbClr val="114454"/>
              </a:solidFill>
              <a:latin typeface="Nixie One"/>
              <a:ea typeface="Nixie One"/>
              <a:cs typeface="Nixie One"/>
              <a:sym typeface="Nixie One"/>
            </a:endParaRPr>
          </a:p>
        </p:txBody>
      </p:sp>
      <p:sp>
        <p:nvSpPr>
          <p:cNvPr id="133" name="Google Shape;133;p14"/>
          <p:cNvSpPr txBox="1"/>
          <p:nvPr/>
        </p:nvSpPr>
        <p:spPr>
          <a:xfrm>
            <a:off x="5125959" y="1926768"/>
            <a:ext cx="3611700" cy="191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b="1">
              <a:solidFill>
                <a:srgbClr val="114454"/>
              </a:solidFill>
              <a:latin typeface="Nixie One"/>
              <a:ea typeface="Nixie One"/>
              <a:cs typeface="Nixie One"/>
              <a:sym typeface="Nixie One"/>
            </a:endParaRPr>
          </a:p>
        </p:txBody>
      </p:sp>
      <p:sp>
        <p:nvSpPr>
          <p:cNvPr id="134" name="Google Shape;134;p14"/>
          <p:cNvSpPr txBox="1"/>
          <p:nvPr/>
        </p:nvSpPr>
        <p:spPr>
          <a:xfrm>
            <a:off x="1197075" y="4244527"/>
            <a:ext cx="7540800" cy="7167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900" b="1">
              <a:solidFill>
                <a:srgbClr val="114454"/>
              </a:solidFill>
              <a:latin typeface="Nixie One"/>
              <a:ea typeface="Nixie One"/>
              <a:cs typeface="Nixie One"/>
              <a:sym typeface="Nixie One"/>
            </a:endParaRPr>
          </a:p>
        </p:txBody>
      </p:sp>
      <p:sp>
        <p:nvSpPr>
          <p:cNvPr id="135" name="Google Shape;135;p14"/>
          <p:cNvSpPr txBox="1">
            <a:spLocks noGrp="1"/>
          </p:cNvSpPr>
          <p:nvPr>
            <p:ph type="sldNum" idx="12"/>
          </p:nvPr>
        </p:nvSpPr>
        <p:spPr>
          <a:xfrm>
            <a:off x="0" y="48195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ransition advTm="15488">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idx="4294967295"/>
          </p:nvPr>
        </p:nvSpPr>
        <p:spPr>
          <a:xfrm>
            <a:off x="685800" y="499125"/>
            <a:ext cx="6593700" cy="75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a:p>
        </p:txBody>
      </p:sp>
      <p:sp>
        <p:nvSpPr>
          <p:cNvPr id="141" name="Google Shape;141;p15"/>
          <p:cNvSpPr txBox="1">
            <a:spLocks noGrp="1"/>
          </p:cNvSpPr>
          <p:nvPr>
            <p:ph type="subTitle" idx="4294967295"/>
          </p:nvPr>
        </p:nvSpPr>
        <p:spPr>
          <a:xfrm>
            <a:off x="627075" y="1787725"/>
            <a:ext cx="8355900" cy="2703600"/>
          </a:xfrm>
          <a:prstGeom prst="rect">
            <a:avLst/>
          </a:prstGeom>
          <a:ln>
            <a:solidFill>
              <a:schemeClr val="bg1"/>
            </a:solidFill>
          </a:ln>
        </p:spPr>
        <p:txBody>
          <a:bodyPr spcFirstLastPara="1" wrap="square" lIns="91425" tIns="91425" rIns="91425" bIns="91425" anchor="ctr" anchorCtr="0">
            <a:noAutofit/>
          </a:bodyPr>
          <a:lstStyle/>
          <a:p>
            <a:pPr marL="0" lvl="0" indent="0">
              <a:lnSpc>
                <a:spcPct val="115000"/>
              </a:lnSpc>
              <a:spcBef>
                <a:spcPts val="0"/>
              </a:spcBef>
              <a:buClr>
                <a:schemeClr val="dk1"/>
              </a:buClr>
              <a:buSzPts val="1100"/>
              <a:buNone/>
            </a:pPr>
            <a:r>
              <a:rPr lang="en-US" sz="1800" dirty="0" smtClean="0">
                <a:solidFill>
                  <a:schemeClr val="bg1"/>
                </a:solidFill>
                <a:latin typeface="Arial"/>
                <a:ea typeface="Arial"/>
                <a:cs typeface="Arial"/>
                <a:sym typeface="Wingdings" pitchFamily="2" charset="2"/>
              </a:rPr>
              <a:t> </a:t>
            </a:r>
            <a:r>
              <a:rPr lang="en-US" sz="1800" b="1" dirty="0" smtClean="0">
                <a:solidFill>
                  <a:schemeClr val="bg1"/>
                </a:solidFill>
              </a:rPr>
              <a:t>For this problem ,we have used an additional array to store the result. The size of the array is equal to the sum of the size of two sorted subsequence. We have compared the consecutive element and eventually store the result to the final array.</a:t>
            </a:r>
            <a:endParaRPr sz="1800" b="1" dirty="0">
              <a:solidFill>
                <a:schemeClr val="bg1"/>
              </a:solidFill>
              <a:latin typeface="Arial"/>
              <a:ea typeface="Arial"/>
              <a:cs typeface="Arial"/>
              <a:sym typeface="Arial"/>
            </a:endParaRPr>
          </a:p>
          <a:p>
            <a:pPr marL="457200" lvl="0" indent="0" algn="l" rtl="0">
              <a:spcBef>
                <a:spcPts val="600"/>
              </a:spcBef>
              <a:spcAft>
                <a:spcPts val="0"/>
              </a:spcAft>
              <a:buNone/>
            </a:pPr>
            <a:endParaRPr sz="1800" dirty="0">
              <a:solidFill>
                <a:srgbClr val="FFFFFF"/>
              </a:solidFill>
              <a:latin typeface="Arial"/>
              <a:ea typeface="Arial"/>
              <a:cs typeface="Arial"/>
              <a:sym typeface="Arial"/>
            </a:endParaRPr>
          </a:p>
        </p:txBody>
      </p:sp>
      <p:sp>
        <p:nvSpPr>
          <p:cNvPr id="142" name="Google Shape;142;p1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ransition advTm="29348">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Roboto Slab"/>
                <a:ea typeface="Roboto Slab"/>
                <a:cs typeface="Roboto Slab"/>
                <a:sym typeface="Roboto Slab"/>
              </a:rPr>
              <a:t>ALGORITHM </a:t>
            </a:r>
            <a:endParaRPr sz="3000" dirty="0">
              <a:solidFill>
                <a:srgbClr val="FFFFFF"/>
              </a:solidFill>
              <a:latin typeface="Roboto Slab"/>
              <a:ea typeface="Roboto Slab"/>
              <a:cs typeface="Roboto Slab"/>
              <a:sym typeface="Roboto Slab"/>
            </a:endParaRPr>
          </a:p>
        </p:txBody>
      </p:sp>
      <p:sp>
        <p:nvSpPr>
          <p:cNvPr id="149" name="Google Shape;149;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5" name="TextBox 4"/>
          <p:cNvSpPr txBox="1"/>
          <p:nvPr/>
        </p:nvSpPr>
        <p:spPr>
          <a:xfrm>
            <a:off x="3779912" y="699542"/>
            <a:ext cx="4968552" cy="3970318"/>
          </a:xfrm>
          <a:prstGeom prst="rect">
            <a:avLst/>
          </a:prstGeom>
          <a:noFill/>
        </p:spPr>
        <p:txBody>
          <a:bodyPr wrap="square" rtlCol="0">
            <a:spAutoFit/>
          </a:bodyPr>
          <a:lstStyle/>
          <a:p>
            <a:pPr>
              <a:buFont typeface="Arial" pitchFamily="34" charset="0"/>
              <a:buChar char="•"/>
            </a:pPr>
            <a:r>
              <a:rPr lang="en-US" sz="1800" dirty="0" smtClean="0">
                <a:solidFill>
                  <a:schemeClr val="accent5">
                    <a:lumMod val="50000"/>
                  </a:schemeClr>
                </a:solidFill>
              </a:rPr>
              <a:t>We take both the sorted subsequences and their sizes as input. We have initialized three pointers which would point to the elements of first, second and the final array.</a:t>
            </a:r>
          </a:p>
          <a:p>
            <a:pPr>
              <a:buFont typeface="Arial" pitchFamily="34" charset="0"/>
              <a:buChar char="•"/>
            </a:pPr>
            <a:r>
              <a:rPr lang="en-US" sz="1800" dirty="0" smtClean="0">
                <a:solidFill>
                  <a:schemeClr val="accent5">
                    <a:lumMod val="50000"/>
                  </a:schemeClr>
                </a:solidFill>
              </a:rPr>
              <a:t> We have compared the pointed elements of the first and second array.</a:t>
            </a:r>
          </a:p>
          <a:p>
            <a:pPr>
              <a:buFont typeface="Arial" pitchFamily="34" charset="0"/>
              <a:buChar char="•"/>
            </a:pPr>
            <a:r>
              <a:rPr lang="en-US" sz="1800" dirty="0" smtClean="0">
                <a:solidFill>
                  <a:schemeClr val="accent5">
                    <a:lumMod val="50000"/>
                  </a:schemeClr>
                </a:solidFill>
              </a:rPr>
              <a:t>Now we append the smaller of these to the final array and increment the pointer of the array having smaller element and the final array. </a:t>
            </a:r>
          </a:p>
          <a:p>
            <a:pPr>
              <a:buFont typeface="Arial" pitchFamily="34" charset="0"/>
              <a:buChar char="•"/>
            </a:pPr>
            <a:r>
              <a:rPr lang="en-US" sz="1800" dirty="0" smtClean="0">
                <a:solidFill>
                  <a:schemeClr val="accent5">
                    <a:lumMod val="50000"/>
                  </a:schemeClr>
                </a:solidFill>
              </a:rPr>
              <a:t>When one of the array exhaust we append the elements of the other array directly to the final array. The final array is the required sorted sequence.</a:t>
            </a:r>
            <a:endParaRPr lang="en-US" sz="1800" dirty="0">
              <a:solidFill>
                <a:schemeClr val="accent5">
                  <a:lumMod val="50000"/>
                </a:schemeClr>
              </a:solidFill>
            </a:endParaRPr>
          </a:p>
        </p:txBody>
      </p:sp>
    </p:spTree>
  </p:cSld>
  <p:clrMapOvr>
    <a:masterClrMapping/>
  </p:clrMapOvr>
  <p:transition advTm="37718">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4800" b="1"/>
              <a:t>PSEUDOCODE</a:t>
            </a:r>
            <a:endParaRPr sz="4800" b="1"/>
          </a:p>
        </p:txBody>
      </p:sp>
      <p:sp>
        <p:nvSpPr>
          <p:cNvPr id="155" name="Google Shape;155;p1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5</a:t>
            </a:fld>
            <a:endParaRPr/>
          </a:p>
        </p:txBody>
      </p:sp>
    </p:spTree>
  </p:cSld>
  <p:clrMapOvr>
    <a:masterClrMapping/>
  </p:clrMapOvr>
  <p:transition advTm="3218">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endParaRPr dirty="0"/>
          </a:p>
        </p:txBody>
      </p:sp>
      <p:sp>
        <p:nvSpPr>
          <p:cNvPr id="161" name="Google Shape;161;p1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6" name="Picture 5" descr="1.png"/>
          <p:cNvPicPr>
            <a:picLocks noChangeAspect="1"/>
          </p:cNvPicPr>
          <p:nvPr/>
        </p:nvPicPr>
        <p:blipFill>
          <a:blip r:embed="rId3"/>
          <a:stretch>
            <a:fillRect/>
          </a:stretch>
        </p:blipFill>
        <p:spPr>
          <a:xfrm>
            <a:off x="3059832" y="267494"/>
            <a:ext cx="3096344" cy="2407704"/>
          </a:xfrm>
          <a:prstGeom prst="rect">
            <a:avLst/>
          </a:prstGeom>
        </p:spPr>
      </p:pic>
      <p:pic>
        <p:nvPicPr>
          <p:cNvPr id="8" name="Picture 7" descr="1.png"/>
          <p:cNvPicPr>
            <a:picLocks noChangeAspect="1"/>
          </p:cNvPicPr>
          <p:nvPr/>
        </p:nvPicPr>
        <p:blipFill>
          <a:blip r:embed="rId4"/>
          <a:stretch>
            <a:fillRect/>
          </a:stretch>
        </p:blipFill>
        <p:spPr>
          <a:xfrm>
            <a:off x="3059143" y="2032827"/>
            <a:ext cx="3125979" cy="2699163"/>
          </a:xfrm>
          <a:prstGeom prst="rect">
            <a:avLst/>
          </a:prstGeom>
        </p:spPr>
      </p:pic>
    </p:spTree>
  </p:cSld>
  <p:clrMapOvr>
    <a:masterClrMapping/>
  </p:clrMapOvr>
  <p:transition advTm="59658">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endParaRPr/>
          </a:p>
        </p:txBody>
      </p:sp>
      <p:sp>
        <p:nvSpPr>
          <p:cNvPr id="168" name="Google Shape;168;p1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pPr marL="0" lvl="0" indent="0" algn="ctr" rtl="0">
                <a:spcBef>
                  <a:spcPts val="0"/>
                </a:spcBef>
                <a:spcAft>
                  <a:spcPts val="0"/>
                </a:spcAft>
                <a:buClr>
                  <a:srgbClr val="000000"/>
                </a:buClr>
                <a:buSzPts val="1100"/>
                <a:buFont typeface="Arial"/>
                <a:buNone/>
              </a:pPr>
              <a:t>7</a:t>
            </a:fld>
            <a:endParaRPr/>
          </a:p>
        </p:txBody>
      </p:sp>
      <p:pic>
        <p:nvPicPr>
          <p:cNvPr id="6" name="Picture 5" descr="1.png"/>
          <p:cNvPicPr>
            <a:picLocks noChangeAspect="1"/>
          </p:cNvPicPr>
          <p:nvPr/>
        </p:nvPicPr>
        <p:blipFill>
          <a:blip r:embed="rId3"/>
          <a:stretch>
            <a:fillRect/>
          </a:stretch>
        </p:blipFill>
        <p:spPr>
          <a:xfrm>
            <a:off x="3203848" y="699542"/>
            <a:ext cx="2880320" cy="3384376"/>
          </a:xfrm>
          <a:prstGeom prst="rect">
            <a:avLst/>
          </a:prstGeom>
        </p:spPr>
      </p:pic>
    </p:spTree>
  </p:cSld>
  <p:clrMapOvr>
    <a:masterClrMapping/>
  </p:clrMapOvr>
  <p:transition advTm="11108">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ALGORITHM ANALYSIS</a:t>
            </a:r>
            <a:endParaRPr/>
          </a:p>
        </p:txBody>
      </p:sp>
      <p:sp>
        <p:nvSpPr>
          <p:cNvPr id="175" name="Google Shape;175;p20"/>
          <p:cNvSpPr txBox="1">
            <a:spLocks noGrp="1"/>
          </p:cNvSpPr>
          <p:nvPr>
            <p:ph type="body" idx="1"/>
          </p:nvPr>
        </p:nvSpPr>
        <p:spPr>
          <a:xfrm>
            <a:off x="1115616" y="2283718"/>
            <a:ext cx="7540800" cy="3158700"/>
          </a:xfrm>
          <a:prstGeom prst="rect">
            <a:avLst/>
          </a:prstGeom>
        </p:spPr>
        <p:txBody>
          <a:bodyPr spcFirstLastPara="1" wrap="square" lIns="91425" tIns="91425" rIns="91425" bIns="91425" anchor="t" anchorCtr="0">
            <a:noAutofit/>
          </a:bodyPr>
          <a:lstStyle/>
          <a:p>
            <a:pPr marL="0" lvl="0" indent="0">
              <a:buNone/>
            </a:pPr>
            <a:r>
              <a:rPr lang="en-US" sz="1600" b="1" dirty="0" smtClean="0">
                <a:solidFill>
                  <a:schemeClr val="tx1"/>
                </a:solidFill>
                <a:latin typeface="Arial"/>
                <a:ea typeface="Arial"/>
                <a:cs typeface="Arial"/>
                <a:sym typeface="Arial"/>
              </a:rPr>
              <a:t>• </a:t>
            </a:r>
            <a:r>
              <a:rPr lang="en-US" sz="1600" b="1" dirty="0" smtClean="0"/>
              <a:t>We have calculated the time consumed in each step in terms of number of computations, as given in the above pseudo code</a:t>
            </a:r>
            <a:endParaRPr lang="en-US" sz="1600" b="1" dirty="0" smtClean="0">
              <a:solidFill>
                <a:schemeClr val="tx1"/>
              </a:solidFill>
              <a:latin typeface="Arial"/>
              <a:ea typeface="Arial"/>
              <a:cs typeface="Arial"/>
              <a:sym typeface="Arial"/>
            </a:endParaRPr>
          </a:p>
          <a:p>
            <a:pPr marL="0" lvl="0" indent="0">
              <a:buNone/>
            </a:pPr>
            <a:r>
              <a:rPr lang="en-US" sz="1600" b="1" dirty="0" smtClean="0">
                <a:solidFill>
                  <a:schemeClr val="tx1"/>
                </a:solidFill>
                <a:latin typeface="Arial"/>
                <a:ea typeface="Arial"/>
                <a:cs typeface="Arial"/>
                <a:sym typeface="Arial"/>
              </a:rPr>
              <a:t>• </a:t>
            </a:r>
            <a:r>
              <a:rPr lang="en-US" sz="1600" b="1" dirty="0" smtClean="0"/>
              <a:t>As the time complexity depends on the movement of pointer and that depends on the elements of the subsequences and also their size.</a:t>
            </a:r>
            <a:endParaRPr lang="en-US" sz="1600" b="1" dirty="0" smtClean="0">
              <a:solidFill>
                <a:schemeClr val="tx1"/>
              </a:solidFill>
              <a:latin typeface="Arial"/>
              <a:ea typeface="Arial"/>
              <a:cs typeface="Arial"/>
              <a:sym typeface="Arial"/>
            </a:endParaRPr>
          </a:p>
          <a:p>
            <a:pPr marL="0" lvl="0" indent="0">
              <a:buNone/>
            </a:pPr>
            <a:r>
              <a:rPr lang="en-US" sz="1600" b="1" dirty="0" smtClean="0">
                <a:solidFill>
                  <a:schemeClr val="tx1"/>
                </a:solidFill>
                <a:latin typeface="Arial"/>
                <a:ea typeface="Arial"/>
                <a:cs typeface="Arial"/>
                <a:sym typeface="Arial"/>
              </a:rPr>
              <a:t>• </a:t>
            </a:r>
            <a:r>
              <a:rPr lang="en-US" sz="1600" b="1" dirty="0" smtClean="0"/>
              <a:t>We observe that the best case complexity is encountered when the consecutive elements of the final array lie in different subsequences </a:t>
            </a:r>
            <a:r>
              <a:rPr lang="en-US" sz="1600" b="1" dirty="0" err="1" smtClean="0"/>
              <a:t>upto</a:t>
            </a:r>
            <a:r>
              <a:rPr lang="en-US" sz="1600" b="1" dirty="0" smtClean="0"/>
              <a:t> twice the length of the smaller subsequence. Thus the best case complexity is O(max(</a:t>
            </a:r>
            <a:r>
              <a:rPr lang="en-US" sz="1600" b="1" dirty="0" err="1" smtClean="0"/>
              <a:t>m,n</a:t>
            </a:r>
            <a:r>
              <a:rPr lang="en-US" sz="1600" b="1" dirty="0" smtClean="0"/>
              <a:t>)).</a:t>
            </a:r>
            <a:endParaRPr sz="1600" b="1" dirty="0">
              <a:solidFill>
                <a:schemeClr val="tx1"/>
              </a:solidFill>
              <a:latin typeface="Arial"/>
              <a:ea typeface="Arial"/>
              <a:cs typeface="Arial"/>
              <a:sym typeface="Arial"/>
            </a:endParaRPr>
          </a:p>
        </p:txBody>
      </p:sp>
      <p:grpSp>
        <p:nvGrpSpPr>
          <p:cNvPr id="176" name="Google Shape;176;p20"/>
          <p:cNvGrpSpPr/>
          <p:nvPr/>
        </p:nvGrpSpPr>
        <p:grpSpPr>
          <a:xfrm>
            <a:off x="333623" y="861852"/>
            <a:ext cx="366458" cy="366437"/>
            <a:chOff x="1923675" y="1633650"/>
            <a:chExt cx="436000" cy="435975"/>
          </a:xfrm>
        </p:grpSpPr>
        <p:sp>
          <p:nvSpPr>
            <p:cNvPr id="177" name="Google Shape;177;p2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12" name="TextBox 11"/>
          <p:cNvSpPr txBox="1"/>
          <p:nvPr/>
        </p:nvSpPr>
        <p:spPr>
          <a:xfrm>
            <a:off x="2195736" y="1851670"/>
            <a:ext cx="3857652" cy="369332"/>
          </a:xfrm>
          <a:prstGeom prst="rect">
            <a:avLst/>
          </a:prstGeom>
          <a:noFill/>
        </p:spPr>
        <p:txBody>
          <a:bodyPr wrap="square" rtlCol="0">
            <a:spAutoFit/>
          </a:bodyPr>
          <a:lstStyle/>
          <a:p>
            <a:r>
              <a:rPr lang="en-IN" sz="1800" b="1" u="sng" dirty="0" smtClean="0"/>
              <a:t>TIME COMPLEXITY</a:t>
            </a:r>
            <a:endParaRPr lang="en-US" sz="1800" b="1" u="sng" dirty="0"/>
          </a:p>
        </p:txBody>
      </p:sp>
    </p:spTree>
  </p:cSld>
  <p:clrMapOvr>
    <a:masterClrMapping/>
  </p:clrMapOvr>
  <p:transition advTm="40278">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ALGORITHM ANALYSIS</a:t>
            </a:r>
            <a:endParaRPr/>
          </a:p>
        </p:txBody>
      </p:sp>
      <p:sp>
        <p:nvSpPr>
          <p:cNvPr id="175" name="Google Shape;175;p20"/>
          <p:cNvSpPr txBox="1">
            <a:spLocks noGrp="1"/>
          </p:cNvSpPr>
          <p:nvPr>
            <p:ph type="body" idx="1"/>
          </p:nvPr>
        </p:nvSpPr>
        <p:spPr>
          <a:xfrm>
            <a:off x="1115616" y="2283718"/>
            <a:ext cx="7540800" cy="3158700"/>
          </a:xfrm>
          <a:prstGeom prst="rect">
            <a:avLst/>
          </a:prstGeom>
        </p:spPr>
        <p:txBody>
          <a:bodyPr spcFirstLastPara="1" wrap="square" lIns="91425" tIns="91425" rIns="91425" bIns="91425" anchor="t" anchorCtr="0">
            <a:noAutofit/>
          </a:bodyPr>
          <a:lstStyle/>
          <a:p>
            <a:pPr marL="0" lvl="0" indent="0">
              <a:buNone/>
            </a:pPr>
            <a:r>
              <a:rPr lang="en-US" sz="1600" b="1" dirty="0" smtClean="0">
                <a:solidFill>
                  <a:schemeClr val="tx1"/>
                </a:solidFill>
                <a:latin typeface="Arial"/>
                <a:ea typeface="Arial"/>
                <a:cs typeface="Arial"/>
                <a:sym typeface="Arial"/>
              </a:rPr>
              <a:t>• </a:t>
            </a:r>
            <a:r>
              <a:rPr lang="en-US" sz="1600" b="1" dirty="0" smtClean="0"/>
              <a:t>We observe that the worst case complexity is encountered when all the element of first the subsequence is smaller than each element of second subsequence or vice-</a:t>
            </a:r>
            <a:r>
              <a:rPr lang="en-US" sz="1600" b="1" dirty="0" err="1" smtClean="0"/>
              <a:t>versa.T</a:t>
            </a:r>
            <a:r>
              <a:rPr lang="en-US" sz="1600" b="1" dirty="0" smtClean="0"/>
              <a:t> </a:t>
            </a:r>
            <a:r>
              <a:rPr lang="en-US" sz="1600" b="1" dirty="0" err="1" smtClean="0"/>
              <a:t>hus</a:t>
            </a:r>
            <a:r>
              <a:rPr lang="en-US" sz="1600" b="1" dirty="0" smtClean="0"/>
              <a:t> the worst case complexity is O(</a:t>
            </a:r>
            <a:r>
              <a:rPr lang="en-US" sz="1600" b="1" dirty="0" err="1" smtClean="0"/>
              <a:t>m+n</a:t>
            </a:r>
            <a:r>
              <a:rPr lang="en-US" sz="1600" b="1" dirty="0" smtClean="0"/>
              <a:t>).</a:t>
            </a:r>
            <a:endParaRPr lang="en-US" sz="1600" b="1" dirty="0" smtClean="0">
              <a:solidFill>
                <a:schemeClr val="tx1"/>
              </a:solidFill>
              <a:latin typeface="Arial"/>
              <a:ea typeface="Arial"/>
              <a:cs typeface="Arial"/>
              <a:sym typeface="Arial"/>
            </a:endParaRPr>
          </a:p>
          <a:p>
            <a:pPr marL="0" lvl="0" indent="0">
              <a:buNone/>
            </a:pPr>
            <a:r>
              <a:rPr lang="en-US" sz="1600" b="1" dirty="0" smtClean="0">
                <a:solidFill>
                  <a:schemeClr val="tx1"/>
                </a:solidFill>
                <a:latin typeface="Arial"/>
                <a:ea typeface="Arial"/>
                <a:cs typeface="Arial"/>
                <a:sym typeface="Arial"/>
              </a:rPr>
              <a:t>• </a:t>
            </a:r>
            <a:r>
              <a:rPr lang="en-US" sz="1600" b="1" dirty="0" smtClean="0"/>
              <a:t>The average case complexity lies between O(</a:t>
            </a:r>
            <a:r>
              <a:rPr lang="en-US" sz="1600" b="1" dirty="0" err="1" smtClean="0"/>
              <a:t>m+n</a:t>
            </a:r>
            <a:r>
              <a:rPr lang="en-US" sz="1600" b="1" dirty="0" smtClean="0"/>
              <a:t>) and O(max(</a:t>
            </a:r>
            <a:r>
              <a:rPr lang="en-US" sz="1600" b="1" dirty="0" err="1" smtClean="0"/>
              <a:t>m,n</a:t>
            </a:r>
            <a:r>
              <a:rPr lang="en-US" sz="1600" b="1" dirty="0" smtClean="0"/>
              <a:t>)). </a:t>
            </a:r>
            <a:endParaRPr lang="en-US" sz="1600" b="1" dirty="0" smtClean="0">
              <a:solidFill>
                <a:schemeClr val="tx1"/>
              </a:solidFill>
              <a:latin typeface="Arial"/>
              <a:ea typeface="Arial"/>
              <a:cs typeface="Arial"/>
              <a:sym typeface="Arial"/>
            </a:endParaRPr>
          </a:p>
        </p:txBody>
      </p:sp>
      <p:grpSp>
        <p:nvGrpSpPr>
          <p:cNvPr id="2" name="Google Shape;176;p20"/>
          <p:cNvGrpSpPr/>
          <p:nvPr/>
        </p:nvGrpSpPr>
        <p:grpSpPr>
          <a:xfrm>
            <a:off x="333623" y="861852"/>
            <a:ext cx="366458" cy="366437"/>
            <a:chOff x="1923675" y="1633650"/>
            <a:chExt cx="436000" cy="435975"/>
          </a:xfrm>
        </p:grpSpPr>
        <p:sp>
          <p:nvSpPr>
            <p:cNvPr id="177" name="Google Shape;177;p2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12" name="TextBox 11"/>
          <p:cNvSpPr txBox="1"/>
          <p:nvPr/>
        </p:nvSpPr>
        <p:spPr>
          <a:xfrm>
            <a:off x="2195736" y="1851670"/>
            <a:ext cx="3857652" cy="369332"/>
          </a:xfrm>
          <a:prstGeom prst="rect">
            <a:avLst/>
          </a:prstGeom>
          <a:noFill/>
        </p:spPr>
        <p:txBody>
          <a:bodyPr wrap="square" rtlCol="0">
            <a:spAutoFit/>
          </a:bodyPr>
          <a:lstStyle/>
          <a:p>
            <a:r>
              <a:rPr lang="en-IN" sz="1800" b="1" u="sng" dirty="0" smtClean="0"/>
              <a:t>TIME COMPLEXITY</a:t>
            </a:r>
            <a:endParaRPr lang="en-US" sz="1800" b="1" u="sng" dirty="0"/>
          </a:p>
        </p:txBody>
      </p:sp>
    </p:spTree>
  </p:cSld>
  <p:clrMapOvr>
    <a:masterClrMapping/>
  </p:clrMapOvr>
  <p:transition advTm="40278">
    <p:fade thruBlk="1"/>
  </p:transition>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538</Words>
  <Application>Microsoft Office PowerPoint</Application>
  <PresentationFormat>On-screen Show (16:9)</PresentationFormat>
  <Paragraphs>58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Roboto Slab</vt:lpstr>
      <vt:lpstr>Nixie One</vt:lpstr>
      <vt:lpstr>Wingdings</vt:lpstr>
      <vt:lpstr>Impact</vt:lpstr>
      <vt:lpstr>Warwick template</vt:lpstr>
      <vt:lpstr>Design And Analysis Of Algorithms-Assignment 5</vt:lpstr>
      <vt:lpstr>PROBLEM </vt:lpstr>
      <vt:lpstr>INTRODUCTION</vt:lpstr>
      <vt:lpstr>Slide 4</vt:lpstr>
      <vt:lpstr>Slide 5</vt:lpstr>
      <vt:lpstr>Slide 6</vt:lpstr>
      <vt:lpstr>Slide 7</vt:lpstr>
      <vt:lpstr>ALGORITHM ANALYSIS</vt:lpstr>
      <vt:lpstr>ALGORITHM ANALYSIS</vt:lpstr>
      <vt:lpstr>SPACE COMPLEXITY</vt:lpstr>
      <vt:lpstr>Slide 11</vt:lpstr>
      <vt:lpstr>1. The graph depicts, our calculation, that is the algorithm takes O(m+n) time is complied. .  2. The integrated Development   environment of C++ is used for processing the algorithm and graphical analysis is done using MATLAB scatter3 function.</vt:lpstr>
      <vt:lpstr>CONCLUSION</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Algorithms-Assignment 3</dc:title>
  <cp:lastModifiedBy>RAJ</cp:lastModifiedBy>
  <cp:revision>17</cp:revision>
  <dcterms:modified xsi:type="dcterms:W3CDTF">2019-04-11T13:31:22Z</dcterms:modified>
</cp:coreProperties>
</file>