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260" r:id="rId2"/>
    <p:sldId id="347" r:id="rId3"/>
    <p:sldId id="348" r:id="rId4"/>
    <p:sldId id="350" r:id="rId5"/>
    <p:sldId id="351" r:id="rId6"/>
    <p:sldId id="352" r:id="rId7"/>
    <p:sldId id="354" r:id="rId8"/>
    <p:sldId id="355" r:id="rId9"/>
    <p:sldId id="356" r:id="rId10"/>
    <p:sldId id="357" r:id="rId11"/>
    <p:sldId id="410" r:id="rId12"/>
    <p:sldId id="411" r:id="rId13"/>
    <p:sldId id="358" r:id="rId14"/>
    <p:sldId id="406" r:id="rId15"/>
    <p:sldId id="412" r:id="rId16"/>
    <p:sldId id="359" r:id="rId17"/>
    <p:sldId id="394" r:id="rId18"/>
    <p:sldId id="395" r:id="rId19"/>
    <p:sldId id="407" r:id="rId20"/>
    <p:sldId id="363" r:id="rId21"/>
    <p:sldId id="364" r:id="rId22"/>
    <p:sldId id="365" r:id="rId23"/>
    <p:sldId id="366" r:id="rId24"/>
    <p:sldId id="421" r:id="rId25"/>
    <p:sldId id="422" r:id="rId26"/>
    <p:sldId id="367" r:id="rId27"/>
    <p:sldId id="368" r:id="rId28"/>
    <p:sldId id="369" r:id="rId29"/>
    <p:sldId id="370" r:id="rId30"/>
    <p:sldId id="413" r:id="rId31"/>
    <p:sldId id="414" r:id="rId32"/>
    <p:sldId id="415" r:id="rId33"/>
    <p:sldId id="416" r:id="rId34"/>
    <p:sldId id="417" r:id="rId35"/>
    <p:sldId id="399" r:id="rId36"/>
    <p:sldId id="378" r:id="rId37"/>
    <p:sldId id="379" r:id="rId38"/>
    <p:sldId id="401" r:id="rId39"/>
    <p:sldId id="380" r:id="rId40"/>
    <p:sldId id="402" r:id="rId41"/>
    <p:sldId id="382" r:id="rId42"/>
    <p:sldId id="418" r:id="rId43"/>
    <p:sldId id="383" r:id="rId44"/>
    <p:sldId id="334" r:id="rId45"/>
  </p:sldIdLst>
  <p:sldSz cx="9144000" cy="6858000" type="screen4x3"/>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9A733EA-C74F-4777-9658-C2BB7FCC34C2}">
          <p14:sldIdLst>
            <p14:sldId id="260"/>
          </p14:sldIdLst>
        </p14:section>
        <p14:section name="introduction" id="{4F3A7856-3467-4F3B-88AE-29798F52A5F5}">
          <p14:sldIdLst>
            <p14:sldId id="347"/>
            <p14:sldId id="348"/>
            <p14:sldId id="350"/>
            <p14:sldId id="351"/>
          </p14:sldIdLst>
        </p14:section>
        <p14:section name="methods" id="{95E53DAB-0CE5-4353-BA8A-0ECDFF6B5910}">
          <p14:sldIdLst>
            <p14:sldId id="352"/>
            <p14:sldId id="354"/>
            <p14:sldId id="355"/>
            <p14:sldId id="356"/>
            <p14:sldId id="357"/>
            <p14:sldId id="410"/>
            <p14:sldId id="411"/>
            <p14:sldId id="358"/>
            <p14:sldId id="406"/>
            <p14:sldId id="412"/>
            <p14:sldId id="359"/>
            <p14:sldId id="394"/>
            <p14:sldId id="395"/>
            <p14:sldId id="407"/>
            <p14:sldId id="363"/>
            <p14:sldId id="364"/>
            <p14:sldId id="365"/>
            <p14:sldId id="366"/>
            <p14:sldId id="421"/>
            <p14:sldId id="422"/>
          </p14:sldIdLst>
        </p14:section>
        <p14:section name="resutls" id="{13EF81F8-EC58-4312-8208-DE9AEB1C23A5}">
          <p14:sldIdLst>
            <p14:sldId id="367"/>
            <p14:sldId id="368"/>
            <p14:sldId id="369"/>
            <p14:sldId id="370"/>
            <p14:sldId id="413"/>
            <p14:sldId id="414"/>
            <p14:sldId id="415"/>
            <p14:sldId id="416"/>
            <p14:sldId id="417"/>
            <p14:sldId id="399"/>
            <p14:sldId id="378"/>
            <p14:sldId id="379"/>
            <p14:sldId id="401"/>
            <p14:sldId id="380"/>
            <p14:sldId id="402"/>
            <p14:sldId id="382"/>
            <p14:sldId id="418"/>
            <p14:sldId id="383"/>
          </p14:sldIdLst>
        </p14:section>
        <p14:section name="Discussion" id="{6AC75B5E-B5AF-431A-8FB0-069B8C51B8A7}">
          <p14:sldIdLst>
            <p14:sldId id="334"/>
          </p14:sldIdLst>
        </p14:section>
      </p14:sectionLst>
    </p:ext>
    <p:ext uri="{EFAFB233-063F-42B5-8137-9DF3F51BA10A}">
      <p15:sldGuideLst xmlns:p15="http://schemas.microsoft.com/office/powerpoint/2012/main">
        <p15:guide id="1"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2"/>
    <a:srgbClr val="2C91CE"/>
    <a:srgbClr val="FF3300"/>
    <a:srgbClr val="CC0000"/>
    <a:srgbClr val="FF6600"/>
    <a:srgbClr val="202020"/>
    <a:srgbClr val="FF8D41"/>
    <a:srgbClr val="B2B2B2"/>
    <a:srgbClr val="CC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7" autoAdjust="0"/>
    <p:restoredTop sz="86684" autoAdjust="0"/>
  </p:normalViewPr>
  <p:slideViewPr>
    <p:cSldViewPr snapToGrid="0" showGuides="1">
      <p:cViewPr>
        <p:scale>
          <a:sx n="66" d="100"/>
          <a:sy n="66" d="100"/>
        </p:scale>
        <p:origin x="486" y="-39"/>
      </p:cViewPr>
      <p:guideLst>
        <p:guide/>
        <p:guide orient="horz" pos="216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B4769306-DBD0-4B9E-8507-C44DAEA96651}" type="datetime1">
              <a:rPr lang="zh-CN" altLang="en-US" smtClean="0"/>
              <a:t>2022/3/28</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ED5D3C8D-66FF-4B44-ACFF-91134FE1F0FE}" type="datetime1">
              <a:rPr lang="zh-CN" altLang="en-US" smtClean="0"/>
              <a:t>2022/3/28</a:t>
            </a:fld>
            <a:endParaRPr lang="zh-CN" altLang="en-US"/>
          </a:p>
        </p:txBody>
      </p:sp>
      <p:sp>
        <p:nvSpPr>
          <p:cNvPr id="4" name="幻灯片图像占位符 3"/>
          <p:cNvSpPr>
            <a:spLocks noGrp="1" noRot="1" noChangeAspect="1"/>
          </p:cNvSpPr>
          <p:nvPr>
            <p:ph type="sldImg" idx="2"/>
          </p:nvPr>
        </p:nvSpPr>
        <p:spPr>
          <a:xfrm>
            <a:off x="1249363" y="1279525"/>
            <a:ext cx="4606925"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1B65544F-0D0A-4D2B-8805-9AB56FE6B419}"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547976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2022/3/30</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3841487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13</a:t>
            </a:fld>
            <a:endParaRPr lang="zh-CN" altLang="en-US"/>
          </a:p>
        </p:txBody>
      </p:sp>
    </p:spTree>
    <p:extLst>
      <p:ext uri="{BB962C8B-B14F-4D97-AF65-F5344CB8AC3E}">
        <p14:creationId xmlns:p14="http://schemas.microsoft.com/office/powerpoint/2010/main" val="394245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r>
              <a:rPr lang="en-US" altLang="zh-CN" dirty="0"/>
              <a:t>300ng </a:t>
            </a:r>
            <a:r>
              <a:rPr lang="zh-CN" altLang="en-US" dirty="0"/>
              <a:t>基因组 </a:t>
            </a:r>
            <a:r>
              <a:rPr lang="en-US" altLang="zh-CN" dirty="0"/>
              <a:t>DNA </a:t>
            </a:r>
            <a:r>
              <a:rPr lang="zh-CN" altLang="en-US" dirty="0"/>
              <a:t>用 </a:t>
            </a:r>
            <a:r>
              <a:rPr lang="en-US" altLang="zh-CN" dirty="0" err="1"/>
              <a:t>Covaris</a:t>
            </a:r>
            <a:r>
              <a:rPr lang="en-US" altLang="zh-CN" dirty="0"/>
              <a:t> LE220 </a:t>
            </a:r>
            <a:r>
              <a:rPr lang="en-US" altLang="zh-CN" dirty="0" err="1"/>
              <a:t>Sonicator</a:t>
            </a:r>
            <a:r>
              <a:rPr lang="en-US" altLang="zh-CN" dirty="0"/>
              <a:t> (</a:t>
            </a:r>
            <a:r>
              <a:rPr lang="en-US" altLang="zh-CN" dirty="0" err="1"/>
              <a:t>Covaris</a:t>
            </a:r>
            <a:r>
              <a:rPr lang="en-US" altLang="zh-CN" dirty="0"/>
              <a:t>) </a:t>
            </a:r>
            <a:r>
              <a:rPr lang="zh-CN" altLang="en-US" dirty="0"/>
              <a:t>剪切到 </a:t>
            </a:r>
            <a:r>
              <a:rPr lang="en-US" altLang="zh-CN" dirty="0"/>
              <a:t>150-200bp </a:t>
            </a:r>
            <a:r>
              <a:rPr lang="zh-CN" altLang="en-US" dirty="0"/>
              <a:t>平均大小的目标。 使用 </a:t>
            </a:r>
            <a:r>
              <a:rPr lang="en-US" altLang="zh-CN" dirty="0" err="1"/>
              <a:t>SureSelectXT</a:t>
            </a:r>
            <a:r>
              <a:rPr lang="en-US" altLang="zh-CN" dirty="0"/>
              <a:t> </a:t>
            </a:r>
            <a:r>
              <a:rPr lang="zh-CN" altLang="en-US" dirty="0"/>
              <a:t>人全外显子 </a:t>
            </a:r>
            <a:r>
              <a:rPr lang="en-US" altLang="zh-CN" dirty="0"/>
              <a:t>V6+UTR</a:t>
            </a:r>
            <a:r>
              <a:rPr lang="zh-CN" altLang="en-US" dirty="0"/>
              <a:t>（安捷伦）制备 </a:t>
            </a:r>
            <a:r>
              <a:rPr lang="en-US" altLang="zh-CN" dirty="0"/>
              <a:t>DNA </a:t>
            </a:r>
            <a:r>
              <a:rPr lang="zh-CN" altLang="en-US" dirty="0"/>
              <a:t>文库。 使用末端修复混合物（</a:t>
            </a:r>
            <a:r>
              <a:rPr lang="en-US" altLang="zh-CN" dirty="0" err="1"/>
              <a:t>SureselectXT</a:t>
            </a:r>
            <a:r>
              <a:rPr lang="en-US" altLang="zh-CN" dirty="0"/>
              <a:t> </a:t>
            </a:r>
            <a:r>
              <a:rPr lang="zh-CN" altLang="en-US" dirty="0"/>
              <a:t>的组分）修复片段的 </a:t>
            </a:r>
            <a:r>
              <a:rPr lang="en-US" altLang="zh-CN" dirty="0"/>
              <a:t>3' </a:t>
            </a:r>
            <a:r>
              <a:rPr lang="zh-CN" altLang="en-US" dirty="0"/>
              <a:t>和 </a:t>
            </a:r>
            <a:r>
              <a:rPr lang="en-US" altLang="zh-CN" dirty="0"/>
              <a:t>5' </a:t>
            </a:r>
            <a:r>
              <a:rPr lang="zh-CN" altLang="en-US" dirty="0"/>
              <a:t>突出端，并使用</a:t>
            </a:r>
            <a:r>
              <a:rPr lang="en-US" altLang="zh-CN" dirty="0" err="1"/>
              <a:t>Agencourt</a:t>
            </a:r>
            <a:r>
              <a:rPr lang="en-US" altLang="zh-CN" dirty="0"/>
              <a:t> </a:t>
            </a:r>
            <a:r>
              <a:rPr lang="en-US" altLang="zh-CN" dirty="0" err="1"/>
              <a:t>AMPure</a:t>
            </a:r>
            <a:r>
              <a:rPr lang="en-US" altLang="zh-CN" dirty="0"/>
              <a:t> XP Beads</a:t>
            </a:r>
            <a:r>
              <a:rPr lang="zh-CN" altLang="en-US" dirty="0"/>
              <a:t>（</a:t>
            </a:r>
            <a:r>
              <a:rPr lang="en-US" altLang="zh-CN" dirty="0"/>
              <a:t>Beckman</a:t>
            </a:r>
            <a:r>
              <a:rPr lang="zh-CN" altLang="en-US" dirty="0"/>
              <a:t>）进行纯化。 使用 </a:t>
            </a:r>
            <a:r>
              <a:rPr lang="en-US" altLang="zh-CN" dirty="0"/>
              <a:t>A </a:t>
            </a:r>
            <a:r>
              <a:rPr lang="zh-CN" altLang="en-US" dirty="0"/>
              <a:t>加尾混合物（</a:t>
            </a:r>
            <a:r>
              <a:rPr lang="en-US" altLang="zh-CN" dirty="0" err="1"/>
              <a:t>SureSelectXT</a:t>
            </a:r>
            <a:r>
              <a:rPr lang="en-US" altLang="zh-CN" dirty="0"/>
              <a:t> </a:t>
            </a:r>
            <a:r>
              <a:rPr lang="zh-CN" altLang="en-US" dirty="0"/>
              <a:t>的组分）为纯化的片段添加“</a:t>
            </a:r>
            <a:r>
              <a:rPr lang="en-US" altLang="zh-CN" dirty="0"/>
              <a:t>A”</a:t>
            </a:r>
            <a:r>
              <a:rPr lang="zh-CN" altLang="en-US" dirty="0"/>
              <a:t>尾，然后使用 </a:t>
            </a:r>
            <a:r>
              <a:rPr lang="en-US" altLang="zh-CN" dirty="0"/>
              <a:t>DNA </a:t>
            </a:r>
            <a:r>
              <a:rPr lang="zh-CN" altLang="en-US" dirty="0"/>
              <a:t>连接酶（</a:t>
            </a:r>
            <a:r>
              <a:rPr lang="en-US" altLang="zh-CN" dirty="0" err="1"/>
              <a:t>SureselectXT</a:t>
            </a:r>
            <a:r>
              <a:rPr lang="en-US" altLang="zh-CN" dirty="0"/>
              <a:t> </a:t>
            </a:r>
            <a:r>
              <a:rPr lang="zh-CN" altLang="en-US" dirty="0"/>
              <a:t>的组分）与接头连接。 接头连接的 </a:t>
            </a:r>
            <a:r>
              <a:rPr lang="en-US" altLang="zh-CN" dirty="0"/>
              <a:t>DNA </a:t>
            </a:r>
            <a:r>
              <a:rPr lang="zh-CN" altLang="en-US" dirty="0"/>
              <a:t>片段用 </a:t>
            </a:r>
            <a:r>
              <a:rPr lang="en-US" altLang="zh-CN" dirty="0" err="1"/>
              <a:t>Herculase</a:t>
            </a:r>
            <a:r>
              <a:rPr lang="en-US" altLang="zh-CN" dirty="0"/>
              <a:t> II Fusion DNA </a:t>
            </a:r>
            <a:r>
              <a:rPr lang="zh-CN" altLang="en-US" dirty="0"/>
              <a:t>聚合酶（安捷伦）扩增。 最后，使用 </a:t>
            </a:r>
            <a:r>
              <a:rPr lang="en-US" altLang="zh-CN" dirty="0" err="1"/>
              <a:t>SureSelect</a:t>
            </a:r>
            <a:r>
              <a:rPr lang="en-US" altLang="zh-CN" dirty="0"/>
              <a:t> </a:t>
            </a:r>
            <a:r>
              <a:rPr lang="zh-CN" altLang="en-US" dirty="0"/>
              <a:t>捕获文库套件（安捷伦）捕获包含外显子组序列的预捕获文库。 使用 </a:t>
            </a:r>
            <a:r>
              <a:rPr lang="en-US" altLang="zh-CN" dirty="0"/>
              <a:t>Qubit 2.0 </a:t>
            </a:r>
            <a:r>
              <a:rPr lang="zh-CN" altLang="en-US" dirty="0"/>
              <a:t>荧光计 </a:t>
            </a:r>
            <a:r>
              <a:rPr lang="en-US" altLang="zh-CN" dirty="0"/>
              <a:t>dsDNA HS Assay (Thermo Fisher Scientific) </a:t>
            </a:r>
            <a:r>
              <a:rPr lang="zh-CN" altLang="en-US" dirty="0"/>
              <a:t>测量富集测序文库的 </a:t>
            </a:r>
            <a:r>
              <a:rPr lang="en-US" altLang="zh-CN" dirty="0"/>
              <a:t>DNA </a:t>
            </a:r>
            <a:r>
              <a:rPr lang="zh-CN" altLang="en-US" dirty="0"/>
              <a:t>浓度。 使用 </a:t>
            </a:r>
            <a:r>
              <a:rPr lang="en-US" altLang="zh-CN" dirty="0"/>
              <a:t>Agilent </a:t>
            </a:r>
            <a:r>
              <a:rPr lang="en-US" altLang="zh-CN" dirty="0" err="1"/>
              <a:t>BioAnalyzer</a:t>
            </a:r>
            <a:r>
              <a:rPr lang="en-US" altLang="zh-CN" dirty="0"/>
              <a:t> 2100 (Agilent) </a:t>
            </a:r>
            <a:r>
              <a:rPr lang="zh-CN" altLang="en-US" dirty="0"/>
              <a:t>分析所得测序文库的大小分布。 这些文库在带有 </a:t>
            </a:r>
            <a:r>
              <a:rPr lang="en-US" altLang="zh-CN" dirty="0" err="1"/>
              <a:t>HiSeq</a:t>
            </a:r>
            <a:r>
              <a:rPr lang="en-US" altLang="zh-CN" dirty="0"/>
              <a:t> PE Cluster Kits (</a:t>
            </a:r>
            <a:r>
              <a:rPr lang="en-US" altLang="zh-CN" dirty="0" err="1"/>
              <a:t>illumina</a:t>
            </a:r>
            <a:r>
              <a:rPr lang="en-US" altLang="zh-CN" dirty="0"/>
              <a:t>) </a:t>
            </a:r>
            <a:r>
              <a:rPr lang="zh-CN" altLang="en-US" dirty="0"/>
              <a:t>的 </a:t>
            </a:r>
            <a:r>
              <a:rPr lang="en-US" altLang="zh-CN" dirty="0"/>
              <a:t>Illumina </a:t>
            </a:r>
            <a:r>
              <a:rPr lang="en-US" altLang="zh-CN" dirty="0" err="1"/>
              <a:t>cBOT</a:t>
            </a:r>
            <a:r>
              <a:rPr lang="en-US" altLang="zh-CN" dirty="0"/>
              <a:t> </a:t>
            </a:r>
            <a:r>
              <a:rPr lang="zh-CN" altLang="en-US" dirty="0"/>
              <a:t>簇生成系统上用于簇形成。 使用 </a:t>
            </a:r>
            <a:r>
              <a:rPr lang="en-US" altLang="zh-CN" dirty="0"/>
              <a:t>Illumina NovaSeq6000 </a:t>
            </a:r>
            <a:r>
              <a:rPr lang="zh-CN" altLang="en-US" dirty="0"/>
              <a:t>系统按照 </a:t>
            </a:r>
            <a:r>
              <a:rPr lang="en-US" altLang="zh-CN" dirty="0"/>
              <a:t>Illumina </a:t>
            </a:r>
            <a:r>
              <a:rPr lang="zh-CN" altLang="en-US" dirty="0"/>
              <a:t>提供的 </a:t>
            </a:r>
            <a:r>
              <a:rPr lang="en-US" altLang="zh-CN" dirty="0"/>
              <a:t>2x150 </a:t>
            </a:r>
            <a:r>
              <a:rPr lang="zh-CN" altLang="en-US" dirty="0"/>
              <a:t>双端测序方案进行双端测序。 在该分析中，执行 </a:t>
            </a:r>
            <a:r>
              <a:rPr lang="en-US" altLang="zh-CN" dirty="0" err="1"/>
              <a:t>Sentieon</a:t>
            </a:r>
            <a:r>
              <a:rPr lang="en-US" altLang="zh-CN" dirty="0"/>
              <a:t> (201611.02)3 </a:t>
            </a:r>
            <a:r>
              <a:rPr lang="zh-CN" altLang="en-US" dirty="0"/>
              <a:t>的工作流程来检测 </a:t>
            </a:r>
            <a:r>
              <a:rPr lang="en-US" altLang="zh-CN" dirty="0"/>
              <a:t>SNP</a:t>
            </a:r>
            <a:r>
              <a:rPr lang="zh-CN" altLang="en-US" dirty="0"/>
              <a:t>（单核苷酸多态性）。 此外，从分析中排除了调用率 </a:t>
            </a:r>
            <a:r>
              <a:rPr lang="en-US" altLang="zh-CN" dirty="0"/>
              <a:t>&lt; 95%</a:t>
            </a:r>
            <a:r>
              <a:rPr lang="zh-CN" altLang="en-US" dirty="0"/>
              <a:t>、次要等位基因频率 </a:t>
            </a:r>
            <a:r>
              <a:rPr lang="en-US" altLang="zh-CN" dirty="0"/>
              <a:t>&lt;5% </a:t>
            </a:r>
            <a:r>
              <a:rPr lang="zh-CN" altLang="en-US" dirty="0"/>
              <a:t>或偏离 </a:t>
            </a:r>
            <a:r>
              <a:rPr lang="en-US" altLang="zh-CN" dirty="0"/>
              <a:t>Hardy-Weinberg </a:t>
            </a:r>
            <a:r>
              <a:rPr lang="zh-CN" altLang="en-US" dirty="0"/>
              <a:t>平衡且 </a:t>
            </a:r>
            <a:r>
              <a:rPr lang="en-US" altLang="zh-CN" dirty="0"/>
              <a:t>p&lt;10-6 </a:t>
            </a:r>
            <a:r>
              <a:rPr lang="zh-CN" altLang="en-US" dirty="0"/>
              <a:t>的 </a:t>
            </a:r>
            <a:r>
              <a:rPr lang="en-US" altLang="zh-CN" dirty="0"/>
              <a:t>SNP</a:t>
            </a:r>
            <a:r>
              <a:rPr lang="zh-CN" altLang="en-US" dirty="0"/>
              <a:t>。</a:t>
            </a:r>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479119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r>
              <a:rPr lang="en-US" altLang="zh-CN" dirty="0"/>
              <a:t>300ng </a:t>
            </a:r>
            <a:r>
              <a:rPr lang="zh-CN" altLang="en-US" dirty="0"/>
              <a:t>基因组 </a:t>
            </a:r>
            <a:r>
              <a:rPr lang="en-US" altLang="zh-CN" dirty="0"/>
              <a:t>DNA </a:t>
            </a:r>
            <a:r>
              <a:rPr lang="zh-CN" altLang="en-US" dirty="0"/>
              <a:t>用 </a:t>
            </a:r>
            <a:r>
              <a:rPr lang="en-US" altLang="zh-CN" dirty="0" err="1"/>
              <a:t>Covaris</a:t>
            </a:r>
            <a:r>
              <a:rPr lang="en-US" altLang="zh-CN" dirty="0"/>
              <a:t> LE220 </a:t>
            </a:r>
            <a:r>
              <a:rPr lang="en-US" altLang="zh-CN" dirty="0" err="1"/>
              <a:t>Sonicator</a:t>
            </a:r>
            <a:r>
              <a:rPr lang="en-US" altLang="zh-CN" dirty="0"/>
              <a:t> (</a:t>
            </a:r>
            <a:r>
              <a:rPr lang="en-US" altLang="zh-CN" dirty="0" err="1"/>
              <a:t>Covaris</a:t>
            </a:r>
            <a:r>
              <a:rPr lang="en-US" altLang="zh-CN" dirty="0"/>
              <a:t>) </a:t>
            </a:r>
            <a:r>
              <a:rPr lang="zh-CN" altLang="en-US" dirty="0"/>
              <a:t>剪切到 </a:t>
            </a:r>
            <a:r>
              <a:rPr lang="en-US" altLang="zh-CN" dirty="0"/>
              <a:t>150-200bp </a:t>
            </a:r>
            <a:r>
              <a:rPr lang="zh-CN" altLang="en-US" dirty="0"/>
              <a:t>平均大小的目标。 使用 </a:t>
            </a:r>
            <a:r>
              <a:rPr lang="en-US" altLang="zh-CN" dirty="0" err="1"/>
              <a:t>SureSelectXT</a:t>
            </a:r>
            <a:r>
              <a:rPr lang="en-US" altLang="zh-CN" dirty="0"/>
              <a:t> </a:t>
            </a:r>
            <a:r>
              <a:rPr lang="zh-CN" altLang="en-US" dirty="0"/>
              <a:t>人全外显子 </a:t>
            </a:r>
            <a:r>
              <a:rPr lang="en-US" altLang="zh-CN" dirty="0"/>
              <a:t>V6+UTR</a:t>
            </a:r>
            <a:r>
              <a:rPr lang="zh-CN" altLang="en-US" dirty="0"/>
              <a:t>（安捷伦）制备 </a:t>
            </a:r>
            <a:r>
              <a:rPr lang="en-US" altLang="zh-CN" dirty="0"/>
              <a:t>DNA </a:t>
            </a:r>
            <a:r>
              <a:rPr lang="zh-CN" altLang="en-US" dirty="0"/>
              <a:t>文库。 使用末端修复混合物（</a:t>
            </a:r>
            <a:r>
              <a:rPr lang="en-US" altLang="zh-CN" dirty="0" err="1"/>
              <a:t>SureselectXT</a:t>
            </a:r>
            <a:r>
              <a:rPr lang="en-US" altLang="zh-CN" dirty="0"/>
              <a:t> </a:t>
            </a:r>
            <a:r>
              <a:rPr lang="zh-CN" altLang="en-US" dirty="0"/>
              <a:t>的组分）修复片段的 </a:t>
            </a:r>
            <a:r>
              <a:rPr lang="en-US" altLang="zh-CN" dirty="0"/>
              <a:t>3' </a:t>
            </a:r>
            <a:r>
              <a:rPr lang="zh-CN" altLang="en-US" dirty="0"/>
              <a:t>和 </a:t>
            </a:r>
            <a:r>
              <a:rPr lang="en-US" altLang="zh-CN" dirty="0"/>
              <a:t>5' </a:t>
            </a:r>
            <a:r>
              <a:rPr lang="zh-CN" altLang="en-US" dirty="0"/>
              <a:t>突出端，并使用</a:t>
            </a:r>
            <a:r>
              <a:rPr lang="en-US" altLang="zh-CN" dirty="0" err="1"/>
              <a:t>Agencourt</a:t>
            </a:r>
            <a:r>
              <a:rPr lang="en-US" altLang="zh-CN" dirty="0"/>
              <a:t> </a:t>
            </a:r>
            <a:r>
              <a:rPr lang="en-US" altLang="zh-CN" dirty="0" err="1"/>
              <a:t>AMPure</a:t>
            </a:r>
            <a:r>
              <a:rPr lang="en-US" altLang="zh-CN" dirty="0"/>
              <a:t> XP Beads</a:t>
            </a:r>
            <a:r>
              <a:rPr lang="zh-CN" altLang="en-US" dirty="0"/>
              <a:t>（</a:t>
            </a:r>
            <a:r>
              <a:rPr lang="en-US" altLang="zh-CN" dirty="0"/>
              <a:t>Beckman</a:t>
            </a:r>
            <a:r>
              <a:rPr lang="zh-CN" altLang="en-US" dirty="0"/>
              <a:t>）进行纯化。 使用 </a:t>
            </a:r>
            <a:r>
              <a:rPr lang="en-US" altLang="zh-CN" dirty="0"/>
              <a:t>A </a:t>
            </a:r>
            <a:r>
              <a:rPr lang="zh-CN" altLang="en-US" dirty="0"/>
              <a:t>加尾混合物（</a:t>
            </a:r>
            <a:r>
              <a:rPr lang="en-US" altLang="zh-CN" dirty="0" err="1"/>
              <a:t>SureSelectXT</a:t>
            </a:r>
            <a:r>
              <a:rPr lang="en-US" altLang="zh-CN" dirty="0"/>
              <a:t> </a:t>
            </a:r>
            <a:r>
              <a:rPr lang="zh-CN" altLang="en-US" dirty="0"/>
              <a:t>的组分）为纯化的片段添加“</a:t>
            </a:r>
            <a:r>
              <a:rPr lang="en-US" altLang="zh-CN" dirty="0"/>
              <a:t>A”</a:t>
            </a:r>
            <a:r>
              <a:rPr lang="zh-CN" altLang="en-US" dirty="0"/>
              <a:t>尾，然后使用 </a:t>
            </a:r>
            <a:r>
              <a:rPr lang="en-US" altLang="zh-CN" dirty="0"/>
              <a:t>DNA </a:t>
            </a:r>
            <a:r>
              <a:rPr lang="zh-CN" altLang="en-US" dirty="0"/>
              <a:t>连接酶（</a:t>
            </a:r>
            <a:r>
              <a:rPr lang="en-US" altLang="zh-CN" dirty="0" err="1"/>
              <a:t>SureselectXT</a:t>
            </a:r>
            <a:r>
              <a:rPr lang="en-US" altLang="zh-CN" dirty="0"/>
              <a:t> </a:t>
            </a:r>
            <a:r>
              <a:rPr lang="zh-CN" altLang="en-US" dirty="0"/>
              <a:t>的组分）与接头连接。 接头连接的 </a:t>
            </a:r>
            <a:r>
              <a:rPr lang="en-US" altLang="zh-CN" dirty="0"/>
              <a:t>DNA </a:t>
            </a:r>
            <a:r>
              <a:rPr lang="zh-CN" altLang="en-US" dirty="0"/>
              <a:t>片段用 </a:t>
            </a:r>
            <a:r>
              <a:rPr lang="en-US" altLang="zh-CN" dirty="0" err="1"/>
              <a:t>Herculase</a:t>
            </a:r>
            <a:r>
              <a:rPr lang="en-US" altLang="zh-CN" dirty="0"/>
              <a:t> II Fusion DNA </a:t>
            </a:r>
            <a:r>
              <a:rPr lang="zh-CN" altLang="en-US" dirty="0"/>
              <a:t>聚合酶（安捷伦）扩增。 最后，使用 </a:t>
            </a:r>
            <a:r>
              <a:rPr lang="en-US" altLang="zh-CN" dirty="0" err="1"/>
              <a:t>SureSelect</a:t>
            </a:r>
            <a:r>
              <a:rPr lang="en-US" altLang="zh-CN" dirty="0"/>
              <a:t> </a:t>
            </a:r>
            <a:r>
              <a:rPr lang="zh-CN" altLang="en-US" dirty="0"/>
              <a:t>捕获文库套件（安捷伦）捕获包含外显子组序列的预捕获文库。 使用 </a:t>
            </a:r>
            <a:r>
              <a:rPr lang="en-US" altLang="zh-CN" dirty="0"/>
              <a:t>Qubit 2.0 </a:t>
            </a:r>
            <a:r>
              <a:rPr lang="zh-CN" altLang="en-US" dirty="0"/>
              <a:t>荧光计 </a:t>
            </a:r>
            <a:r>
              <a:rPr lang="en-US" altLang="zh-CN" dirty="0"/>
              <a:t>dsDNA HS Assay (Thermo Fisher Scientific) </a:t>
            </a:r>
            <a:r>
              <a:rPr lang="zh-CN" altLang="en-US" dirty="0"/>
              <a:t>测量富集测序文库的 </a:t>
            </a:r>
            <a:r>
              <a:rPr lang="en-US" altLang="zh-CN" dirty="0"/>
              <a:t>DNA </a:t>
            </a:r>
            <a:r>
              <a:rPr lang="zh-CN" altLang="en-US" dirty="0"/>
              <a:t>浓度。 使用 </a:t>
            </a:r>
            <a:r>
              <a:rPr lang="en-US" altLang="zh-CN" dirty="0"/>
              <a:t>Agilent </a:t>
            </a:r>
            <a:r>
              <a:rPr lang="en-US" altLang="zh-CN" dirty="0" err="1"/>
              <a:t>BioAnalyzer</a:t>
            </a:r>
            <a:r>
              <a:rPr lang="en-US" altLang="zh-CN" dirty="0"/>
              <a:t> 2100 (Agilent) </a:t>
            </a:r>
            <a:r>
              <a:rPr lang="zh-CN" altLang="en-US" dirty="0"/>
              <a:t>分析所得测序文库的大小分布。 这些文库在带有 </a:t>
            </a:r>
            <a:r>
              <a:rPr lang="en-US" altLang="zh-CN" dirty="0" err="1"/>
              <a:t>HiSeq</a:t>
            </a:r>
            <a:r>
              <a:rPr lang="en-US" altLang="zh-CN" dirty="0"/>
              <a:t> PE Cluster Kits (</a:t>
            </a:r>
            <a:r>
              <a:rPr lang="en-US" altLang="zh-CN" dirty="0" err="1"/>
              <a:t>illumina</a:t>
            </a:r>
            <a:r>
              <a:rPr lang="en-US" altLang="zh-CN" dirty="0"/>
              <a:t>) </a:t>
            </a:r>
            <a:r>
              <a:rPr lang="zh-CN" altLang="en-US" dirty="0"/>
              <a:t>的 </a:t>
            </a:r>
            <a:r>
              <a:rPr lang="en-US" altLang="zh-CN" dirty="0"/>
              <a:t>Illumina </a:t>
            </a:r>
            <a:r>
              <a:rPr lang="en-US" altLang="zh-CN" dirty="0" err="1"/>
              <a:t>cBOT</a:t>
            </a:r>
            <a:r>
              <a:rPr lang="en-US" altLang="zh-CN" dirty="0"/>
              <a:t> </a:t>
            </a:r>
            <a:r>
              <a:rPr lang="zh-CN" altLang="en-US" dirty="0"/>
              <a:t>簇生成系统上用于簇形成。 使用 </a:t>
            </a:r>
            <a:r>
              <a:rPr lang="en-US" altLang="zh-CN" dirty="0"/>
              <a:t>Illumina NovaSeq6000 </a:t>
            </a:r>
            <a:r>
              <a:rPr lang="zh-CN" altLang="en-US" dirty="0"/>
              <a:t>系统按照 </a:t>
            </a:r>
            <a:r>
              <a:rPr lang="en-US" altLang="zh-CN" dirty="0"/>
              <a:t>Illumina </a:t>
            </a:r>
            <a:r>
              <a:rPr lang="zh-CN" altLang="en-US" dirty="0"/>
              <a:t>提供的 </a:t>
            </a:r>
            <a:r>
              <a:rPr lang="en-US" altLang="zh-CN" dirty="0"/>
              <a:t>2x150 </a:t>
            </a:r>
            <a:r>
              <a:rPr lang="zh-CN" altLang="en-US" dirty="0"/>
              <a:t>双端测序方案进行双端测序。 在该分析中，执行 </a:t>
            </a:r>
            <a:r>
              <a:rPr lang="en-US" altLang="zh-CN" dirty="0" err="1"/>
              <a:t>Sentieon</a:t>
            </a:r>
            <a:r>
              <a:rPr lang="en-US" altLang="zh-CN" dirty="0"/>
              <a:t> (201611.02)3 </a:t>
            </a:r>
            <a:r>
              <a:rPr lang="zh-CN" altLang="en-US" dirty="0"/>
              <a:t>的工作流程来检测 </a:t>
            </a:r>
            <a:r>
              <a:rPr lang="en-US" altLang="zh-CN" dirty="0"/>
              <a:t>SNP</a:t>
            </a:r>
            <a:r>
              <a:rPr lang="zh-CN" altLang="en-US" dirty="0"/>
              <a:t>（单核苷酸多态性）。 此外，从分析中排除了调用率 </a:t>
            </a:r>
            <a:r>
              <a:rPr lang="en-US" altLang="zh-CN" dirty="0"/>
              <a:t>&lt; 95%</a:t>
            </a:r>
            <a:r>
              <a:rPr lang="zh-CN" altLang="en-US" dirty="0"/>
              <a:t>、次要等位基因频率 </a:t>
            </a:r>
            <a:r>
              <a:rPr lang="en-US" altLang="zh-CN" dirty="0"/>
              <a:t>&lt;5% </a:t>
            </a:r>
            <a:r>
              <a:rPr lang="zh-CN" altLang="en-US" dirty="0"/>
              <a:t>或偏离 </a:t>
            </a:r>
            <a:r>
              <a:rPr lang="en-US" altLang="zh-CN" dirty="0"/>
              <a:t>Hardy-Weinberg </a:t>
            </a:r>
            <a:r>
              <a:rPr lang="zh-CN" altLang="en-US" dirty="0"/>
              <a:t>平衡且 </a:t>
            </a:r>
            <a:r>
              <a:rPr lang="en-US" altLang="zh-CN" dirty="0"/>
              <a:t>p&lt;10-6 </a:t>
            </a:r>
            <a:r>
              <a:rPr lang="zh-CN" altLang="en-US" dirty="0"/>
              <a:t>的 </a:t>
            </a:r>
            <a:r>
              <a:rPr lang="en-US" altLang="zh-CN" dirty="0"/>
              <a:t>SNP</a:t>
            </a:r>
            <a:r>
              <a:rPr lang="zh-CN" altLang="en-US" dirty="0"/>
              <a:t>。</a:t>
            </a:r>
          </a:p>
        </p:txBody>
      </p:sp>
      <p:sp>
        <p:nvSpPr>
          <p:cNvPr id="4" name="日期占位符 3"/>
          <p:cNvSpPr>
            <a:spLocks noGrp="1"/>
          </p:cNvSpPr>
          <p:nvPr>
            <p:ph type="dt" idx="1"/>
          </p:nvPr>
        </p:nvSpPr>
        <p:spPr/>
        <p:txBody>
          <a:bodyPr/>
          <a:lstStyle/>
          <a:p>
            <a:fld id="{56B8224F-44E0-4C8F-9509-192A94E9B446}" type="datetime1">
              <a:rPr lang="zh-CN" altLang="en-US" smtClean="0"/>
              <a:t>2022/4/1</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15</a:t>
            </a:fld>
            <a:endParaRPr lang="zh-CN" altLang="en-US"/>
          </a:p>
        </p:txBody>
      </p:sp>
    </p:spTree>
    <p:extLst>
      <p:ext uri="{BB962C8B-B14F-4D97-AF65-F5344CB8AC3E}">
        <p14:creationId xmlns:p14="http://schemas.microsoft.com/office/powerpoint/2010/main" val="3299281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3287577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680485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18</a:t>
            </a:fld>
            <a:endParaRPr lang="zh-CN" altLang="en-US"/>
          </a:p>
        </p:txBody>
      </p:sp>
    </p:spTree>
    <p:extLst>
      <p:ext uri="{BB962C8B-B14F-4D97-AF65-F5344CB8AC3E}">
        <p14:creationId xmlns:p14="http://schemas.microsoft.com/office/powerpoint/2010/main" val="3455510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20</a:t>
            </a:fld>
            <a:endParaRPr lang="zh-CN" altLang="en-US"/>
          </a:p>
        </p:txBody>
      </p:sp>
    </p:spTree>
    <p:extLst>
      <p:ext uri="{BB962C8B-B14F-4D97-AF65-F5344CB8AC3E}">
        <p14:creationId xmlns:p14="http://schemas.microsoft.com/office/powerpoint/2010/main" val="1772237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21</a:t>
            </a:fld>
            <a:endParaRPr lang="zh-CN" altLang="en-US"/>
          </a:p>
        </p:txBody>
      </p:sp>
    </p:spTree>
    <p:extLst>
      <p:ext uri="{BB962C8B-B14F-4D97-AF65-F5344CB8AC3E}">
        <p14:creationId xmlns:p14="http://schemas.microsoft.com/office/powerpoint/2010/main" val="4211595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r>
              <a:rPr lang="zh-CN" altLang="en-US" dirty="0"/>
              <a:t>结构协变在精分的应用： 精分是一种高度异质性的疾病，所以需要个体水平的度量！！</a:t>
            </a:r>
          </a:p>
        </p:txBody>
      </p:sp>
      <p:sp>
        <p:nvSpPr>
          <p:cNvPr id="4" name="日期占位符 3"/>
          <p:cNvSpPr>
            <a:spLocks noGrp="1"/>
          </p:cNvSpPr>
          <p:nvPr>
            <p:ph type="dt" idx="1"/>
          </p:nvPr>
        </p:nvSpPr>
        <p:spPr/>
        <p:txBody>
          <a:bodyPr/>
          <a:lstStyle/>
          <a:p>
            <a:fld id="{56B8224F-44E0-4C8F-9509-192A94E9B446}" type="datetime1">
              <a:rPr lang="zh-CN" altLang="en-US" smtClean="0"/>
              <a:t>2022/4/2</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2105229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22</a:t>
            </a:fld>
            <a:endParaRPr lang="zh-CN" altLang="en-US"/>
          </a:p>
        </p:txBody>
      </p:sp>
    </p:spTree>
    <p:extLst>
      <p:ext uri="{BB962C8B-B14F-4D97-AF65-F5344CB8AC3E}">
        <p14:creationId xmlns:p14="http://schemas.microsoft.com/office/powerpoint/2010/main" val="1426206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23</a:t>
            </a:fld>
            <a:endParaRPr lang="zh-CN" altLang="en-US"/>
          </a:p>
        </p:txBody>
      </p:sp>
    </p:spTree>
    <p:extLst>
      <p:ext uri="{BB962C8B-B14F-4D97-AF65-F5344CB8AC3E}">
        <p14:creationId xmlns:p14="http://schemas.microsoft.com/office/powerpoint/2010/main" val="2417731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26</a:t>
            </a:fld>
            <a:endParaRPr lang="zh-CN" altLang="en-US"/>
          </a:p>
        </p:txBody>
      </p:sp>
    </p:spTree>
    <p:extLst>
      <p:ext uri="{BB962C8B-B14F-4D97-AF65-F5344CB8AC3E}">
        <p14:creationId xmlns:p14="http://schemas.microsoft.com/office/powerpoint/2010/main" val="4090656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27</a:t>
            </a:fld>
            <a:endParaRPr lang="zh-CN" altLang="en-US"/>
          </a:p>
        </p:txBody>
      </p:sp>
    </p:spTree>
    <p:extLst>
      <p:ext uri="{BB962C8B-B14F-4D97-AF65-F5344CB8AC3E}">
        <p14:creationId xmlns:p14="http://schemas.microsoft.com/office/powerpoint/2010/main" val="1502458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28</a:t>
            </a:fld>
            <a:endParaRPr lang="zh-CN" altLang="en-US"/>
          </a:p>
        </p:txBody>
      </p:sp>
    </p:spTree>
    <p:extLst>
      <p:ext uri="{BB962C8B-B14F-4D97-AF65-F5344CB8AC3E}">
        <p14:creationId xmlns:p14="http://schemas.microsoft.com/office/powerpoint/2010/main" val="3058871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29</a:t>
            </a:fld>
            <a:endParaRPr lang="zh-CN" altLang="en-US"/>
          </a:p>
        </p:txBody>
      </p:sp>
    </p:spTree>
    <p:extLst>
      <p:ext uri="{BB962C8B-B14F-4D97-AF65-F5344CB8AC3E}">
        <p14:creationId xmlns:p14="http://schemas.microsoft.com/office/powerpoint/2010/main" val="30947843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2022/4/1</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30</a:t>
            </a:fld>
            <a:endParaRPr lang="zh-CN" altLang="en-US"/>
          </a:p>
        </p:txBody>
      </p:sp>
    </p:spTree>
    <p:extLst>
      <p:ext uri="{BB962C8B-B14F-4D97-AF65-F5344CB8AC3E}">
        <p14:creationId xmlns:p14="http://schemas.microsoft.com/office/powerpoint/2010/main" val="2525082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2022/4/1</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31</a:t>
            </a:fld>
            <a:endParaRPr lang="zh-CN" altLang="en-US"/>
          </a:p>
        </p:txBody>
      </p:sp>
    </p:spTree>
    <p:extLst>
      <p:ext uri="{BB962C8B-B14F-4D97-AF65-F5344CB8AC3E}">
        <p14:creationId xmlns:p14="http://schemas.microsoft.com/office/powerpoint/2010/main" val="2701293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2022/4/1</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32</a:t>
            </a:fld>
            <a:endParaRPr lang="zh-CN" altLang="en-US"/>
          </a:p>
        </p:txBody>
      </p:sp>
    </p:spTree>
    <p:extLst>
      <p:ext uri="{BB962C8B-B14F-4D97-AF65-F5344CB8AC3E}">
        <p14:creationId xmlns:p14="http://schemas.microsoft.com/office/powerpoint/2010/main" val="3216915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2022/4/1</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33</a:t>
            </a:fld>
            <a:endParaRPr lang="zh-CN" altLang="en-US"/>
          </a:p>
        </p:txBody>
      </p:sp>
    </p:spTree>
    <p:extLst>
      <p:ext uri="{BB962C8B-B14F-4D97-AF65-F5344CB8AC3E}">
        <p14:creationId xmlns:p14="http://schemas.microsoft.com/office/powerpoint/2010/main" val="2177434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r>
              <a:rPr lang="zh-CN" altLang="en-US" sz="1200" dirty="0">
                <a:solidFill>
                  <a:srgbClr val="FF3300"/>
                </a:solidFill>
                <a:latin typeface="Arial" panose="020B0604020202020204" pitchFamily="34" charset="0"/>
                <a:cs typeface="Arial" panose="020B0604020202020204" pitchFamily="34" charset="0"/>
              </a:rPr>
              <a:t>本文方法论的</a:t>
            </a:r>
            <a:r>
              <a:rPr lang="en-US" altLang="zh-CN" sz="1200" dirty="0">
                <a:solidFill>
                  <a:srgbClr val="FF3300"/>
                </a:solidFill>
                <a:latin typeface="Arial" panose="020B0604020202020204" pitchFamily="34" charset="0"/>
                <a:cs typeface="Arial" panose="020B0604020202020204" pitchFamily="34" charset="0"/>
              </a:rPr>
              <a:t>2</a:t>
            </a:r>
            <a:r>
              <a:rPr lang="zh-CN" altLang="en-US" sz="1200" dirty="0">
                <a:solidFill>
                  <a:srgbClr val="FF3300"/>
                </a:solidFill>
                <a:latin typeface="Arial" panose="020B0604020202020204" pitchFamily="34" charset="0"/>
                <a:cs typeface="Arial" panose="020B0604020202020204" pitchFamily="34" charset="0"/>
              </a:rPr>
              <a:t>点：构建个体水平的结构协变网络，度量病人结构协变网络的差异（使用标准模型）</a:t>
            </a:r>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3</a:t>
            </a:fld>
            <a:endParaRPr lang="zh-CN" altLang="en-US"/>
          </a:p>
        </p:txBody>
      </p:sp>
    </p:spTree>
    <p:extLst>
      <p:ext uri="{BB962C8B-B14F-4D97-AF65-F5344CB8AC3E}">
        <p14:creationId xmlns:p14="http://schemas.microsoft.com/office/powerpoint/2010/main" val="3228204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2022/4/1</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34</a:t>
            </a:fld>
            <a:endParaRPr lang="zh-CN" altLang="en-US"/>
          </a:p>
        </p:txBody>
      </p:sp>
    </p:spTree>
    <p:extLst>
      <p:ext uri="{BB962C8B-B14F-4D97-AF65-F5344CB8AC3E}">
        <p14:creationId xmlns:p14="http://schemas.microsoft.com/office/powerpoint/2010/main" val="1876476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2022/4/1</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35</a:t>
            </a:fld>
            <a:endParaRPr lang="zh-CN" altLang="en-US"/>
          </a:p>
        </p:txBody>
      </p:sp>
    </p:spTree>
    <p:extLst>
      <p:ext uri="{BB962C8B-B14F-4D97-AF65-F5344CB8AC3E}">
        <p14:creationId xmlns:p14="http://schemas.microsoft.com/office/powerpoint/2010/main" val="955851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2022/4/1</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36</a:t>
            </a:fld>
            <a:endParaRPr lang="zh-CN" altLang="en-US"/>
          </a:p>
        </p:txBody>
      </p:sp>
    </p:spTree>
    <p:extLst>
      <p:ext uri="{BB962C8B-B14F-4D97-AF65-F5344CB8AC3E}">
        <p14:creationId xmlns:p14="http://schemas.microsoft.com/office/powerpoint/2010/main" val="36163456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37</a:t>
            </a:fld>
            <a:endParaRPr lang="zh-CN" altLang="en-US"/>
          </a:p>
        </p:txBody>
      </p:sp>
    </p:spTree>
    <p:extLst>
      <p:ext uri="{BB962C8B-B14F-4D97-AF65-F5344CB8AC3E}">
        <p14:creationId xmlns:p14="http://schemas.microsoft.com/office/powerpoint/2010/main" val="27724884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38</a:t>
            </a:fld>
            <a:endParaRPr lang="zh-CN" altLang="en-US"/>
          </a:p>
        </p:txBody>
      </p:sp>
    </p:spTree>
    <p:extLst>
      <p:ext uri="{BB962C8B-B14F-4D97-AF65-F5344CB8AC3E}">
        <p14:creationId xmlns:p14="http://schemas.microsoft.com/office/powerpoint/2010/main" val="362485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39</a:t>
            </a:fld>
            <a:endParaRPr lang="zh-CN" altLang="en-US"/>
          </a:p>
        </p:txBody>
      </p:sp>
    </p:spTree>
    <p:extLst>
      <p:ext uri="{BB962C8B-B14F-4D97-AF65-F5344CB8AC3E}">
        <p14:creationId xmlns:p14="http://schemas.microsoft.com/office/powerpoint/2010/main" val="35012518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40</a:t>
            </a:fld>
            <a:endParaRPr lang="zh-CN" altLang="en-US"/>
          </a:p>
        </p:txBody>
      </p:sp>
    </p:spTree>
    <p:extLst>
      <p:ext uri="{BB962C8B-B14F-4D97-AF65-F5344CB8AC3E}">
        <p14:creationId xmlns:p14="http://schemas.microsoft.com/office/powerpoint/2010/main" val="2923359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r>
              <a:rPr lang="en-US" altLang="zh-CN" dirty="0"/>
              <a:t>What is the functional knowledge??</a:t>
            </a:r>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41</a:t>
            </a:fld>
            <a:endParaRPr lang="zh-CN" altLang="en-US"/>
          </a:p>
        </p:txBody>
      </p:sp>
    </p:spTree>
    <p:extLst>
      <p:ext uri="{BB962C8B-B14F-4D97-AF65-F5344CB8AC3E}">
        <p14:creationId xmlns:p14="http://schemas.microsoft.com/office/powerpoint/2010/main" val="4884194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r>
              <a:rPr lang="en-US" altLang="zh-CN" dirty="0"/>
              <a:t>What is the functional knowledge??</a:t>
            </a:r>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2022/4/1</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42</a:t>
            </a:fld>
            <a:endParaRPr lang="zh-CN" altLang="en-US"/>
          </a:p>
        </p:txBody>
      </p:sp>
    </p:spTree>
    <p:extLst>
      <p:ext uri="{BB962C8B-B14F-4D97-AF65-F5344CB8AC3E}">
        <p14:creationId xmlns:p14="http://schemas.microsoft.com/office/powerpoint/2010/main" val="41184024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r>
              <a:rPr lang="zh-CN" altLang="en-US" dirty="0"/>
              <a:t>富集分析</a:t>
            </a:r>
            <a:r>
              <a:rPr lang="en-US" altLang="zh-CN" dirty="0"/>
              <a:t>:</a:t>
            </a:r>
            <a:r>
              <a:rPr lang="zh-CN" altLang="en-US" b="0" i="0" dirty="0">
                <a:solidFill>
                  <a:srgbClr val="EA4335"/>
                </a:solidFill>
                <a:effectLst/>
                <a:latin typeface="arial" panose="020B0604020202020204" pitchFamily="34" charset="0"/>
              </a:rPr>
              <a:t>富集分析</a:t>
            </a:r>
            <a:r>
              <a:rPr lang="zh-CN" altLang="en-US" b="0" i="0" dirty="0">
                <a:solidFill>
                  <a:srgbClr val="202124"/>
                </a:solidFill>
                <a:effectLst/>
                <a:latin typeface="arial" panose="020B0604020202020204" pitchFamily="34" charset="0"/>
              </a:rPr>
              <a:t>原理</a:t>
            </a:r>
            <a:r>
              <a:rPr lang="zh-CN" altLang="en-US" b="0" i="0" dirty="0">
                <a:solidFill>
                  <a:srgbClr val="EA4335"/>
                </a:solidFill>
                <a:effectLst/>
                <a:latin typeface="arial" panose="020B0604020202020204" pitchFamily="34" charset="0"/>
              </a:rPr>
              <a:t>是</a:t>
            </a:r>
            <a:r>
              <a:rPr lang="zh-CN" altLang="en-US" b="0" i="0" dirty="0">
                <a:solidFill>
                  <a:srgbClr val="202124"/>
                </a:solidFill>
                <a:effectLst/>
                <a:latin typeface="arial" panose="020B0604020202020204" pitchFamily="34" charset="0"/>
              </a:rPr>
              <a:t>什么？ 基因</a:t>
            </a:r>
            <a:r>
              <a:rPr lang="zh-CN" altLang="en-US" b="0" i="0" dirty="0">
                <a:solidFill>
                  <a:srgbClr val="EA4335"/>
                </a:solidFill>
                <a:effectLst/>
                <a:latin typeface="arial" panose="020B0604020202020204" pitchFamily="34" charset="0"/>
              </a:rPr>
              <a:t>功能富集分析</a:t>
            </a:r>
            <a:r>
              <a:rPr lang="zh-CN" altLang="en-US" b="0" i="0" dirty="0">
                <a:solidFill>
                  <a:srgbClr val="202124"/>
                </a:solidFill>
                <a:effectLst/>
                <a:latin typeface="arial" panose="020B0604020202020204" pitchFamily="34" charset="0"/>
              </a:rPr>
              <a:t>，</a:t>
            </a:r>
            <a:r>
              <a:rPr lang="zh-CN" altLang="en-US" b="0" i="0" dirty="0">
                <a:solidFill>
                  <a:srgbClr val="FF0000"/>
                </a:solidFill>
                <a:effectLst/>
                <a:latin typeface="arial" panose="020B0604020202020204" pitchFamily="34" charset="0"/>
              </a:rPr>
              <a:t>是指借助各类数据库和分析工具进行统计分析，挖掘在数据库中与我们要研究的生物学问题具有显著相关性的基因功能类别</a:t>
            </a:r>
            <a:r>
              <a:rPr lang="zh-CN" altLang="en-US" b="0" i="0" dirty="0">
                <a:solidFill>
                  <a:srgbClr val="202124"/>
                </a:solidFill>
                <a:effectLst/>
                <a:latin typeface="arial" panose="020B0604020202020204" pitchFamily="34" charset="0"/>
              </a:rPr>
              <a:t>。</a:t>
            </a:r>
            <a:endParaRPr lang="en-US" altLang="zh-CN" dirty="0"/>
          </a:p>
          <a:p>
            <a:r>
              <a:rPr lang="zh-CN" altLang="en-US" dirty="0"/>
              <a:t>此外，我们使用 </a:t>
            </a:r>
            <a:r>
              <a:rPr lang="en-US" altLang="zh-CN" dirty="0" err="1"/>
              <a:t>EnrichR</a:t>
            </a:r>
            <a:r>
              <a:rPr lang="en-US" altLang="zh-CN" dirty="0"/>
              <a:t> </a:t>
            </a:r>
            <a:r>
              <a:rPr lang="zh-CN" altLang="en-US" dirty="0"/>
              <a:t>网站对 </a:t>
            </a:r>
            <a:r>
              <a:rPr lang="en-US" altLang="zh-CN" dirty="0"/>
              <a:t>20 </a:t>
            </a:r>
            <a:r>
              <a:rPr lang="zh-CN" altLang="en-US" dirty="0"/>
              <a:t>个基因进行了功能富集分析，发现与主要组织相容性复合体 </a:t>
            </a:r>
            <a:r>
              <a:rPr lang="en-US" altLang="zh-CN" dirty="0"/>
              <a:t>(MHC) </a:t>
            </a:r>
            <a:r>
              <a:rPr lang="zh-CN" altLang="en-US" dirty="0"/>
              <a:t>类相关的几个生物过程显着富集，包括对 </a:t>
            </a:r>
            <a:r>
              <a:rPr lang="en-US" altLang="zh-CN" dirty="0"/>
              <a:t>MHC II </a:t>
            </a:r>
            <a:r>
              <a:rPr lang="zh-CN" altLang="en-US" dirty="0"/>
              <a:t>类生物合成过程的调节 </a:t>
            </a:r>
            <a:r>
              <a:rPr lang="en-US" altLang="zh-CN" dirty="0"/>
              <a:t>(P=3.50e–  5) </a:t>
            </a:r>
            <a:r>
              <a:rPr lang="zh-CN" altLang="en-US" dirty="0"/>
              <a:t>和 </a:t>
            </a:r>
            <a:r>
              <a:rPr lang="en-US" altLang="zh-CN" dirty="0"/>
              <a:t>MHC I </a:t>
            </a:r>
            <a:r>
              <a:rPr lang="zh-CN" altLang="en-US" dirty="0"/>
              <a:t>类生物合成过程的调节 </a:t>
            </a:r>
            <a:r>
              <a:rPr lang="en-US" altLang="zh-CN" dirty="0"/>
              <a:t>(P=0.0070)</a:t>
            </a:r>
            <a:r>
              <a:rPr lang="zh-CN" altLang="en-US" dirty="0"/>
              <a:t>。  </a:t>
            </a:r>
            <a:r>
              <a:rPr lang="en-US" altLang="zh-CN" dirty="0"/>
              <a:t>HDAC2 </a:t>
            </a:r>
            <a:r>
              <a:rPr lang="zh-CN" altLang="en-US" dirty="0"/>
              <a:t>和 </a:t>
            </a:r>
            <a:r>
              <a:rPr lang="en-US" altLang="zh-CN" dirty="0"/>
              <a:t>CIITA </a:t>
            </a:r>
            <a:r>
              <a:rPr lang="zh-CN" altLang="en-US" dirty="0"/>
              <a:t>是参与这些过程的两个基因。  </a:t>
            </a:r>
            <a:r>
              <a:rPr lang="en-US" altLang="zh-CN" dirty="0"/>
              <a:t>HDAC2 </a:t>
            </a:r>
            <a:r>
              <a:rPr lang="zh-CN" altLang="en-US" dirty="0"/>
              <a:t>已被证明在调节海马突触形成和突触可塑性方面发挥作用。</a:t>
            </a:r>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43</a:t>
            </a:fld>
            <a:endParaRPr lang="zh-CN" altLang="en-US"/>
          </a:p>
        </p:txBody>
      </p:sp>
    </p:spTree>
    <p:extLst>
      <p:ext uri="{BB962C8B-B14F-4D97-AF65-F5344CB8AC3E}">
        <p14:creationId xmlns:p14="http://schemas.microsoft.com/office/powerpoint/2010/main" val="2833350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r>
              <a:rPr lang="en-US" altLang="zh-CN" sz="1200" dirty="0">
                <a:solidFill>
                  <a:srgbClr val="FF3300"/>
                </a:solidFill>
                <a:latin typeface="Arial" panose="020B0604020202020204" pitchFamily="34" charset="0"/>
                <a:cs typeface="Arial" panose="020B0604020202020204" pitchFamily="34" charset="0"/>
              </a:rPr>
              <a:t>Trophic </a:t>
            </a:r>
            <a:r>
              <a:rPr lang="zh-CN" altLang="en-US" sz="1200" dirty="0">
                <a:solidFill>
                  <a:srgbClr val="FF3300"/>
                </a:solidFill>
                <a:latin typeface="Arial" panose="020B0604020202020204" pitchFamily="34" charset="0"/>
                <a:cs typeface="Arial" panose="020B0604020202020204" pitchFamily="34" charset="0"/>
              </a:rPr>
              <a:t>营养</a:t>
            </a:r>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36187968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44</a:t>
            </a:fld>
            <a:endParaRPr lang="zh-CN" altLang="en-US"/>
          </a:p>
        </p:txBody>
      </p:sp>
    </p:spTree>
    <p:extLst>
      <p:ext uri="{BB962C8B-B14F-4D97-AF65-F5344CB8AC3E}">
        <p14:creationId xmlns:p14="http://schemas.microsoft.com/office/powerpoint/2010/main" val="4045428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r>
              <a:rPr lang="en-US" altLang="zh-CN" sz="1200" dirty="0">
                <a:solidFill>
                  <a:srgbClr val="FF3300"/>
                </a:solidFill>
                <a:latin typeface="Arial" panose="020B0604020202020204" pitchFamily="34" charset="0"/>
                <a:cs typeface="Arial" panose="020B0604020202020204" pitchFamily="34" charset="0"/>
              </a:rPr>
              <a:t>Trophic </a:t>
            </a:r>
            <a:r>
              <a:rPr lang="zh-CN" altLang="en-US" sz="1200" dirty="0">
                <a:solidFill>
                  <a:srgbClr val="FF3300"/>
                </a:solidFill>
                <a:latin typeface="Arial" panose="020B0604020202020204" pitchFamily="34" charset="0"/>
                <a:cs typeface="Arial" panose="020B0604020202020204" pitchFamily="34" charset="0"/>
              </a:rPr>
              <a:t>营养</a:t>
            </a:r>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3210893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3416025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4004889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r>
              <a:rPr lang="en-US" altLang="zh-CN" dirty="0"/>
              <a:t>7</a:t>
            </a:r>
            <a:r>
              <a:rPr lang="zh-CN" altLang="en-US" dirty="0"/>
              <a:t>个数据集</a:t>
            </a:r>
            <a:r>
              <a:rPr lang="en-US" altLang="zh-CN" dirty="0"/>
              <a:t>: 1</a:t>
            </a:r>
            <a:r>
              <a:rPr lang="zh-CN" altLang="en-US" dirty="0"/>
              <a:t>个发现数据集</a:t>
            </a:r>
            <a:r>
              <a:rPr lang="en-US" altLang="zh-CN" dirty="0"/>
              <a:t>, 2</a:t>
            </a:r>
            <a:r>
              <a:rPr lang="zh-CN" altLang="en-US" dirty="0"/>
              <a:t>个重建数据集</a:t>
            </a:r>
            <a:r>
              <a:rPr lang="en-US" altLang="zh-CN" dirty="0"/>
              <a:t>, 4</a:t>
            </a:r>
            <a:r>
              <a:rPr lang="zh-CN" altLang="en-US" dirty="0"/>
              <a:t>个敏感性分析数据集</a:t>
            </a:r>
            <a:endParaRPr lang="en-US" altLang="zh-CN" dirty="0"/>
          </a:p>
          <a:p>
            <a:r>
              <a:rPr lang="zh-CN" altLang="en-US" dirty="0"/>
              <a:t>为什么不用郑州大学那一批数据作为发现数据集</a:t>
            </a:r>
            <a:r>
              <a:rPr lang="en-US" altLang="zh-CN" dirty="0"/>
              <a:t>?</a:t>
            </a:r>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1800515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9363" y="1279525"/>
            <a:ext cx="4606925" cy="3454400"/>
          </a:xfrm>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56B8224F-44E0-4C8F-9509-192A94E9B446}" type="datetime1">
              <a:rPr lang="zh-CN" altLang="en-US" smtClean="0"/>
              <a:t>2022/3/28</a:t>
            </a:fld>
            <a:endParaRPr lang="zh-CN" altLang="en-US"/>
          </a:p>
        </p:txBody>
      </p:sp>
      <p:sp>
        <p:nvSpPr>
          <p:cNvPr id="5" name="灯片编号占位符 4"/>
          <p:cNvSpPr>
            <a:spLocks noGrp="1"/>
          </p:cNvSpPr>
          <p:nvPr>
            <p:ph type="sldNum" sz="quarter" idx="5"/>
          </p:nvPr>
        </p:nvSpPr>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404425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C000"/>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30B2A45-6331-4E04-9A83-FD16CFBD41C2}"/>
              </a:ext>
            </a:extLst>
          </p:cNvPr>
          <p:cNvSpPr/>
          <p:nvPr userDrawn="1"/>
        </p:nvSpPr>
        <p:spPr>
          <a:xfrm>
            <a:off x="0" y="543910"/>
            <a:ext cx="9144000" cy="5770179"/>
          </a:xfrm>
          <a:prstGeom prst="rect">
            <a:avLst/>
          </a:pr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800">
              <a:cs typeface="+mn-ea"/>
              <a:sym typeface="+mn-lt"/>
            </a:endParaRPr>
          </a:p>
        </p:txBody>
      </p:sp>
      <p:sp>
        <p:nvSpPr>
          <p:cNvPr id="2" name="标题 1"/>
          <p:cNvSpPr>
            <a:spLocks noGrp="1"/>
          </p:cNvSpPr>
          <p:nvPr>
            <p:ph type="ctrTitle" hasCustomPrompt="1"/>
          </p:nvPr>
        </p:nvSpPr>
        <p:spPr>
          <a:xfrm>
            <a:off x="1037984" y="2149475"/>
            <a:ext cx="7068035" cy="1881188"/>
          </a:xfrm>
        </p:spPr>
        <p:txBody>
          <a:bodyPr anchor="b">
            <a:normAutofit/>
          </a:bodyPr>
          <a:lstStyle>
            <a:lvl1pPr algn="ctr">
              <a:defRPr sz="4800" b="1">
                <a:solidFill>
                  <a:schemeClr val="tx1">
                    <a:lumMod val="75000"/>
                    <a:lumOff val="25000"/>
                  </a:schemeClr>
                </a:solidFill>
              </a:defRPr>
            </a:lvl1pPr>
          </a:lstStyle>
          <a:p>
            <a:r>
              <a:rPr lang="zh-CN" altLang="en-US" dirty="0"/>
              <a:t>编辑标题</a:t>
            </a:r>
          </a:p>
        </p:txBody>
      </p:sp>
      <p:sp>
        <p:nvSpPr>
          <p:cNvPr id="3" name="副标题 2"/>
          <p:cNvSpPr>
            <a:spLocks noGrp="1"/>
          </p:cNvSpPr>
          <p:nvPr>
            <p:ph type="subTitle" idx="1" hasCustomPrompt="1"/>
          </p:nvPr>
        </p:nvSpPr>
        <p:spPr>
          <a:xfrm>
            <a:off x="1037982" y="4054651"/>
            <a:ext cx="7068036" cy="1003300"/>
          </a:xfrm>
        </p:spPr>
        <p:txBody>
          <a:bodyPr>
            <a:normAutofit/>
          </a:bodyPr>
          <a:lstStyle>
            <a:lvl1pPr marL="0" indent="0" algn="ctr">
              <a:buNone/>
              <a:defRPr sz="24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编辑副标题</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735EAC0-BE2B-4D64-AC88-9EBFE1C70360}" type="datetime1">
              <a:rPr lang="zh-CN" altLang="en-US" smtClean="0"/>
              <a:t>2022/3/28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7" name="内容占位符 6"/>
          <p:cNvSpPr>
            <a:spLocks noGrp="1"/>
          </p:cNvSpPr>
          <p:nvPr>
            <p:ph sz="quarter" idx="13"/>
          </p:nvPr>
        </p:nvSpPr>
        <p:spPr>
          <a:xfrm>
            <a:off x="628650" y="529070"/>
            <a:ext cx="7886700" cy="557509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内容占位符 2"/>
          <p:cNvSpPr>
            <a:spLocks noGrp="1"/>
          </p:cNvSpPr>
          <p:nvPr>
            <p:ph idx="1"/>
          </p:nvPr>
        </p:nvSpPr>
        <p:spPr>
          <a:xfrm>
            <a:off x="170816" y="1058547"/>
            <a:ext cx="8791575" cy="5471795"/>
          </a:xfrm>
        </p:spPr>
        <p:txBody>
          <a:bodyPr/>
          <a:lstStyle>
            <a:lvl1pPr>
              <a:buClr>
                <a:srgbClr val="FF6600"/>
              </a:buClr>
              <a:buFont typeface="Wingdings" panose="05000000000000000000" charset="0"/>
              <a:buChar char="Ø"/>
              <a:defRPr>
                <a:solidFill>
                  <a:schemeClr val="tx1">
                    <a:lumMod val="75000"/>
                    <a:lumOff val="25000"/>
                  </a:schemeClr>
                </a:solidFill>
              </a:defRPr>
            </a:lvl1pPr>
            <a:lvl2pPr>
              <a:buClr>
                <a:srgbClr val="FF6600"/>
              </a:buClr>
              <a:buFont typeface="Wingdings" panose="05000000000000000000" charset="0"/>
              <a:buChar char="Ø"/>
              <a:defRPr>
                <a:solidFill>
                  <a:schemeClr val="tx1">
                    <a:lumMod val="75000"/>
                    <a:lumOff val="25000"/>
                  </a:schemeClr>
                </a:solidFill>
              </a:defRPr>
            </a:lvl2pPr>
            <a:lvl3pPr>
              <a:buClr>
                <a:srgbClr val="FF6600"/>
              </a:buClr>
              <a:buFont typeface="Wingdings" panose="05000000000000000000" charset="0"/>
              <a:buChar char="Ø"/>
              <a:defRPr>
                <a:solidFill>
                  <a:schemeClr val="tx1">
                    <a:lumMod val="75000"/>
                    <a:lumOff val="25000"/>
                  </a:schemeClr>
                </a:solidFill>
              </a:defRPr>
            </a:lvl3pPr>
            <a:lvl4pPr>
              <a:buClr>
                <a:srgbClr val="FF6600"/>
              </a:buClr>
              <a:buFont typeface="Wingdings" panose="05000000000000000000" charset="0"/>
              <a:buChar char="Ø"/>
              <a:defRPr>
                <a:solidFill>
                  <a:schemeClr val="tx1">
                    <a:lumMod val="75000"/>
                    <a:lumOff val="25000"/>
                  </a:schemeClr>
                </a:solidFill>
              </a:defRPr>
            </a:lvl4pPr>
            <a:lvl5pPr>
              <a:buClr>
                <a:srgbClr val="FF6600"/>
              </a:buClr>
              <a:buFont typeface="Wingdings" panose="05000000000000000000" charset="0"/>
              <a:buChar char="Ø"/>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39129953-B677-4817-A593-181F500D317A}" type="datetime1">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7F28AF-5BE0-4465-9148-1AC3FCF059D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normAutofit/>
          </a:bodyPr>
          <a:lstStyle/>
          <a:p>
            <a:fld id="{7D7DC708-13F9-4514-A0CF-5ADDCAC822E9}" type="datetime1">
              <a:rPr lang="zh-CN" altLang="en-US" smtClean="0"/>
              <a:t>2022/3/28</a:t>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4F7F28AF-5BE0-4465-9148-1AC3FCF059DB}" type="slidenum">
              <a:rPr lang="zh-CN" altLang="en-US" smtClean="0"/>
              <a:t>‹#›</a:t>
            </a:fld>
            <a:endParaRPr lang="zh-CN" altLang="en-US"/>
          </a:p>
        </p:txBody>
      </p:sp>
      <p:sp>
        <p:nvSpPr>
          <p:cNvPr id="3" name="标题 2"/>
          <p:cNvSpPr>
            <a:spLocks noGrp="1"/>
          </p:cNvSpPr>
          <p:nvPr>
            <p:ph type="title"/>
          </p:nvPr>
        </p:nvSpPr>
        <p:spPr>
          <a:xfrm>
            <a:off x="1394444" y="2642570"/>
            <a:ext cx="6355111" cy="1572859"/>
          </a:xfrm>
          <a:solidFill>
            <a:schemeClr val="accent1"/>
          </a:solidFill>
        </p:spPr>
        <p:txBody>
          <a:bodyPr>
            <a:noAutofit/>
          </a:bodyPr>
          <a:lstStyle>
            <a:lvl1pPr algn="ctr">
              <a:defRPr sz="4800"/>
            </a:lvl1pPr>
          </a:lstStyle>
          <a:p>
            <a:r>
              <a:rPr lang="zh-CN" altLang="en-US" dirty="0"/>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16960" y="1273447"/>
            <a:ext cx="7898391" cy="232325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28651" y="3894669"/>
            <a:ext cx="7898391" cy="232325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581C6182-A442-4EB3-B6D0-2138C0564FF0}" type="datetime1">
              <a:rPr lang="zh-CN" altLang="en-US" smtClean="0"/>
              <a:t>2022/3/28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7F28AF-5BE0-4465-9148-1AC3FCF059DB}" type="slidenum">
              <a:rPr lang="zh-CN" altLang="en-US" smtClean="0"/>
              <a:t>‹#›</a:t>
            </a:fld>
            <a:endParaRPr lang="zh-CN" altLang="en-US"/>
          </a:p>
        </p:txBody>
      </p:sp>
      <p:sp>
        <p:nvSpPr>
          <p:cNvPr id="8" name="标题 7"/>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9842" y="1282155"/>
            <a:ext cx="3868340"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106067"/>
            <a:ext cx="3868340" cy="4028726"/>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1" y="1282155"/>
            <a:ext cx="3887391"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1" y="2106067"/>
            <a:ext cx="3887391" cy="40287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EACC8E6-6073-4007-B50A-B431CEB95018}" type="datetime1">
              <a:rPr lang="zh-CN" altLang="en-US" smtClean="0"/>
              <a:t>2022/3/28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7F28AF-5BE0-4465-9148-1AC3FCF059DB}" type="slidenum">
              <a:rPr lang="zh-CN" altLang="en-US" smtClean="0"/>
              <a:t>‹#›</a:t>
            </a:fld>
            <a:endParaRPr lang="zh-CN" altLang="en-US"/>
          </a:p>
        </p:txBody>
      </p:sp>
      <p:sp>
        <p:nvSpPr>
          <p:cNvPr id="10" name="标题 9"/>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18000" y="3238500"/>
            <a:ext cx="9180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32500" lnSpcReduction="20000"/>
          </a:bodyPr>
          <a:lstStyle/>
          <a:p>
            <a:pPr algn="ctr"/>
            <a:endParaRPr lang="zh-CN" altLang="en-US" sz="6600" b="1">
              <a:solidFill>
                <a:srgbClr val="FFFFFF"/>
              </a:solidFill>
            </a:endParaRPr>
          </a:p>
        </p:txBody>
      </p:sp>
      <p:sp>
        <p:nvSpPr>
          <p:cNvPr id="3" name="日期占位符 2"/>
          <p:cNvSpPr>
            <a:spLocks noGrp="1"/>
          </p:cNvSpPr>
          <p:nvPr>
            <p:ph type="dt" sz="half" idx="10"/>
          </p:nvPr>
        </p:nvSpPr>
        <p:spPr/>
        <p:txBody>
          <a:bodyPr wrap="square">
            <a:normAutofit/>
          </a:bodyPr>
          <a:lstStyle/>
          <a:p>
            <a:fld id="{056F90F9-7F51-4A07-8DAC-D4930A18A909}" type="datetime1">
              <a:rPr lang="zh-CN" altLang="en-US" smtClean="0"/>
              <a:t>2022/3/28</a:t>
            </a:fld>
            <a:endParaRPr lang="zh-CN" altLang="en-US"/>
          </a:p>
        </p:txBody>
      </p:sp>
      <p:sp>
        <p:nvSpPr>
          <p:cNvPr id="4" name="页脚占位符 3"/>
          <p:cNvSpPr>
            <a:spLocks noGrp="1"/>
          </p:cNvSpPr>
          <p:nvPr>
            <p:ph type="ftr" sz="quarter" idx="11"/>
          </p:nvPr>
        </p:nvSpPr>
        <p:spPr/>
        <p:txBody>
          <a:bodyPr wrap="square">
            <a:normAutofit/>
          </a:bodyPr>
          <a:lstStyle/>
          <a:p>
            <a:endParaRPr lang="zh-CN" altLang="en-US"/>
          </a:p>
        </p:txBody>
      </p:sp>
      <p:sp>
        <p:nvSpPr>
          <p:cNvPr id="5" name="灯片编号占位符 4"/>
          <p:cNvSpPr>
            <a:spLocks noGrp="1"/>
          </p:cNvSpPr>
          <p:nvPr>
            <p:ph type="sldNum" sz="quarter" idx="12"/>
          </p:nvPr>
        </p:nvSpPr>
        <p:spPr/>
        <p:txBody>
          <a:bodyPr wrap="square">
            <a:normAutofit/>
          </a:bodyPr>
          <a:lstStyle/>
          <a:p>
            <a:fld id="{4F7F28AF-5BE0-4465-9148-1AC3FCF059DB}" type="slidenum">
              <a:rPr lang="zh-CN" altLang="en-US" smtClean="0"/>
              <a:t>‹#›</a:t>
            </a:fld>
            <a:endParaRPr lang="zh-CN" altLang="en-US"/>
          </a:p>
        </p:txBody>
      </p:sp>
      <p:sp>
        <p:nvSpPr>
          <p:cNvPr id="2" name="标题 1"/>
          <p:cNvSpPr>
            <a:spLocks noGrp="1"/>
          </p:cNvSpPr>
          <p:nvPr>
            <p:ph type="title" hasCustomPrompt="1"/>
          </p:nvPr>
        </p:nvSpPr>
        <p:spPr>
          <a:xfrm>
            <a:off x="2026357" y="2400300"/>
            <a:ext cx="5091289" cy="2057400"/>
          </a:xfrm>
          <a:solidFill>
            <a:schemeClr val="accent1"/>
          </a:solidFill>
        </p:spPr>
        <p:txBody>
          <a:bodyPr wrap="square">
            <a:normAutofit/>
          </a:bodyPr>
          <a:lstStyle>
            <a:lvl1pPr algn="ctr">
              <a:defRPr sz="6600"/>
            </a:lvl1pPr>
          </a:lstStyle>
          <a:p>
            <a:r>
              <a:rPr lang="zh-CN" altLang="en-US" dirty="0"/>
              <a:t>编辑标题</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7DD4CF-F390-4907-834B-469D6074A059}" type="datetime1">
              <a:rPr lang="zh-CN" altLang="en-US" smtClean="0"/>
              <a:t>2022/3/28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7F28AF-5BE0-4465-9148-1AC3FCF059D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936980"/>
            <a:ext cx="3196800" cy="1600200"/>
          </a:xfrm>
        </p:spPr>
        <p:txBody>
          <a:bodyPr anchor="t" anchorCtr="0">
            <a:noAutofit/>
          </a:bodyPr>
          <a:lstStyle>
            <a:lvl1pPr>
              <a:defRPr sz="3200">
                <a:solidFill>
                  <a:schemeClr val="tx1"/>
                </a:solidFill>
              </a:defRPr>
            </a:lvl1pPr>
          </a:lstStyle>
          <a:p>
            <a:r>
              <a:rPr lang="zh-CN" altLang="en-US" dirty="0"/>
              <a:t>单击此处编辑标题</a:t>
            </a:r>
          </a:p>
        </p:txBody>
      </p:sp>
      <p:sp>
        <p:nvSpPr>
          <p:cNvPr id="3" name="图片占位符 2"/>
          <p:cNvSpPr>
            <a:spLocks noGrp="1"/>
          </p:cNvSpPr>
          <p:nvPr>
            <p:ph type="pic" idx="1"/>
          </p:nvPr>
        </p:nvSpPr>
        <p:spPr>
          <a:xfrm>
            <a:off x="4014391" y="959205"/>
            <a:ext cx="44784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53718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7BD562D-80AD-4856-A035-7BDBCC6E2917}" type="datetime1">
              <a:rPr lang="zh-CN" altLang="en-US" smtClean="0"/>
              <a:t>2022/3/28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6994" y="365125"/>
            <a:ext cx="1278356" cy="5811838"/>
          </a:xfrm>
        </p:spPr>
        <p:txBody>
          <a:bodyPr vert="eaVert"/>
          <a:lstStyle>
            <a:lvl1pPr>
              <a:defRPr>
                <a:solidFill>
                  <a:schemeClr val="tx1"/>
                </a:solidFill>
              </a:defRPr>
            </a:lvl1pPr>
          </a:lstStyle>
          <a:p>
            <a:r>
              <a:rPr lang="zh-CN" altLang="en-US"/>
              <a:t>单击此处编辑母版标题样式</a:t>
            </a:r>
          </a:p>
        </p:txBody>
      </p:sp>
      <p:sp>
        <p:nvSpPr>
          <p:cNvPr id="3" name="竖排文字占位符 2"/>
          <p:cNvSpPr>
            <a:spLocks noGrp="1"/>
          </p:cNvSpPr>
          <p:nvPr>
            <p:ph type="body" orient="vert" idx="1"/>
          </p:nvPr>
        </p:nvSpPr>
        <p:spPr>
          <a:xfrm>
            <a:off x="628651" y="365125"/>
            <a:ext cx="6427871"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E0325A88-393A-4309-A007-8692E1D8478C}" type="datetime1">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7F28AF-5BE0-4465-9148-1AC3FCF059D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0" y="1"/>
            <a:ext cx="5204178" cy="824088"/>
          </a:xfrm>
          <a:prstGeom prst="rect">
            <a:avLst/>
          </a:prstGeom>
          <a:noFill/>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628650" y="1095023"/>
            <a:ext cx="7886700" cy="517031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A26C8CD5-C386-4AAD-BC11-224D2073B22A}" type="datetime1">
              <a:rPr lang="zh-CN" altLang="en-US" smtClean="0"/>
              <a:t>2022/3/28</a:t>
            </a:fld>
            <a:endParaRPr lang="zh-CN" altLang="en-US" dirty="0"/>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3A1B3AA1-70C8-414E-8FBF-51B5CC146B19}"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6858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171450" indent="-171450" algn="just" defTabSz="685800" rtl="0" eaLnBrk="1" latinLnBrk="0" hangingPunct="1">
        <a:lnSpc>
          <a:spcPct val="120000"/>
        </a:lnSpc>
        <a:spcBef>
          <a:spcPts val="75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14350" indent="-171450" algn="just"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just"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7167" y="2478873"/>
            <a:ext cx="8749665" cy="809450"/>
          </a:xfrm>
        </p:spPr>
        <p:txBody>
          <a:bodyPr>
            <a:noAutofit/>
          </a:bodyPr>
          <a:lstStyle/>
          <a:p>
            <a:pPr fontAlgn="auto"/>
            <a:r>
              <a:rPr lang="en-US" altLang="zh-CN" sz="3200" dirty="0">
                <a:cs typeface="+mj-lt"/>
              </a:rPr>
              <a:t>Resolving heterogeneity in schizophrenia through a novel systems approach to brain structure: individualized structural covariance network analysis</a:t>
            </a:r>
          </a:p>
        </p:txBody>
      </p:sp>
      <p:sp>
        <p:nvSpPr>
          <p:cNvPr id="3" name="副标题 2"/>
          <p:cNvSpPr>
            <a:spLocks noGrp="1"/>
          </p:cNvSpPr>
          <p:nvPr>
            <p:ph type="subTitle" idx="1"/>
          </p:nvPr>
        </p:nvSpPr>
        <p:spPr>
          <a:xfrm>
            <a:off x="356234" y="4806620"/>
            <a:ext cx="8431530" cy="1003300"/>
          </a:xfrm>
        </p:spPr>
        <p:txBody>
          <a:bodyPr>
            <a:noAutofit/>
          </a:bodyPr>
          <a:lstStyle/>
          <a:p>
            <a:r>
              <a:rPr lang="zh-CN" altLang="en-US" dirty="0">
                <a:solidFill>
                  <a:srgbClr val="202020"/>
                </a:solidFill>
                <a:latin typeface="+mj-ea"/>
                <a:ea typeface="+mj-ea"/>
              </a:rPr>
              <a:t>林李泽强</a:t>
            </a:r>
            <a:endParaRPr lang="en-US" altLang="zh-CN" dirty="0">
              <a:solidFill>
                <a:srgbClr val="202020"/>
              </a:solidFill>
              <a:latin typeface="+mj-ea"/>
              <a:ea typeface="+mj-ea"/>
            </a:endParaRPr>
          </a:p>
          <a:p>
            <a:r>
              <a:rPr lang="en-US" altLang="zh-CN" dirty="0">
                <a:solidFill>
                  <a:srgbClr val="202020"/>
                </a:solidFill>
                <a:latin typeface="+mj-ea"/>
                <a:ea typeface="+mj-ea"/>
              </a:rPr>
              <a:t>4</a:t>
            </a:r>
            <a:r>
              <a:rPr lang="zh-CN" altLang="en-US" dirty="0">
                <a:solidFill>
                  <a:srgbClr val="202020"/>
                </a:solidFill>
                <a:latin typeface="+mj-ea"/>
                <a:ea typeface="+mj-ea"/>
              </a:rPr>
              <a:t>月</a:t>
            </a:r>
            <a:r>
              <a:rPr lang="en-US" altLang="zh-CN" dirty="0">
                <a:solidFill>
                  <a:srgbClr val="202020"/>
                </a:solidFill>
                <a:latin typeface="+mj-ea"/>
                <a:ea typeface="+mj-ea"/>
              </a:rPr>
              <a:t>3</a:t>
            </a:r>
            <a:r>
              <a:rPr lang="zh-CN" altLang="en-US" dirty="0">
                <a:solidFill>
                  <a:srgbClr val="202020"/>
                </a:solidFill>
                <a:latin typeface="+mj-ea"/>
                <a:ea typeface="+mj-ea"/>
              </a:rPr>
              <a:t>日</a:t>
            </a:r>
            <a:endParaRPr lang="en-US" altLang="zh-CN" dirty="0">
              <a:solidFill>
                <a:srgbClr val="202020"/>
              </a:solidFill>
              <a:latin typeface="+mj-ea"/>
              <a:ea typeface="+mj-ea"/>
            </a:endParaRPr>
          </a:p>
        </p:txBody>
      </p:sp>
      <p:pic>
        <p:nvPicPr>
          <p:cNvPr id="4" name="图片 3">
            <a:extLst>
              <a:ext uri="{FF2B5EF4-FFF2-40B4-BE49-F238E27FC236}">
                <a16:creationId xmlns:a16="http://schemas.microsoft.com/office/drawing/2014/main" id="{C44FFDB1-FEAD-4571-A6C6-97498597D632}"/>
              </a:ext>
            </a:extLst>
          </p:cNvPr>
          <p:cNvPicPr>
            <a:picLocks noChangeAspect="1"/>
          </p:cNvPicPr>
          <p:nvPr/>
        </p:nvPicPr>
        <p:blipFill>
          <a:blip r:embed="rId3"/>
          <a:stretch>
            <a:fillRect/>
          </a:stretch>
        </p:blipFill>
        <p:spPr>
          <a:xfrm>
            <a:off x="0" y="960576"/>
            <a:ext cx="9144000" cy="33989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Material and Method</a:t>
            </a:r>
            <a:endParaRPr lang="zh-CN" altLang="en-US" dirty="0"/>
          </a:p>
        </p:txBody>
      </p:sp>
      <p:sp>
        <p:nvSpPr>
          <p:cNvPr id="3" name="内容占位符 2"/>
          <p:cNvSpPr>
            <a:spLocks noGrp="1"/>
          </p:cNvSpPr>
          <p:nvPr>
            <p:ph idx="1"/>
          </p:nvPr>
        </p:nvSpPr>
        <p:spPr>
          <a:xfrm>
            <a:off x="286603" y="908094"/>
            <a:ext cx="8630750" cy="5160934"/>
          </a:xfrm>
        </p:spPr>
        <p:txBody>
          <a:bodyPr>
            <a:normAutofit fontScale="40000" lnSpcReduction="20000"/>
          </a:bodyPr>
          <a:lstStyle/>
          <a:p>
            <a:pPr marL="0" indent="0">
              <a:lnSpc>
                <a:spcPct val="150000"/>
              </a:lnSpc>
              <a:spcBef>
                <a:spcPts val="500"/>
              </a:spcBef>
              <a:buNone/>
            </a:pPr>
            <a:r>
              <a:rPr lang="en-US" altLang="zh-CN" sz="6400" b="1" dirty="0">
                <a:latin typeface="Arial" panose="020B0604020202020204" pitchFamily="34" charset="0"/>
                <a:cs typeface="Arial" panose="020B0604020202020204" pitchFamily="34" charset="0"/>
              </a:rPr>
              <a:t>T1 data acquisition and preprocessing</a:t>
            </a:r>
          </a:p>
          <a:p>
            <a:pPr>
              <a:lnSpc>
                <a:spcPct val="150000"/>
              </a:lnSpc>
              <a:spcBef>
                <a:spcPts val="500"/>
              </a:spcBef>
              <a:buFont typeface="Wingdings" panose="05000000000000000000" pitchFamily="2" charset="2"/>
              <a:buChar char="Ø"/>
            </a:pPr>
            <a:r>
              <a:rPr lang="en-US" altLang="zh-CN" sz="5600" dirty="0">
                <a:latin typeface="Arial" panose="020B0604020202020204" pitchFamily="34" charset="0"/>
                <a:cs typeface="Arial" panose="020B0604020202020204" pitchFamily="34" charset="0"/>
              </a:rPr>
              <a:t>Individuals were all scanned by 3T and 1.5T magnetic resonance scanners: </a:t>
            </a:r>
          </a:p>
          <a:p>
            <a:pPr lvl="1">
              <a:lnSpc>
                <a:spcPct val="150000"/>
              </a:lnSpc>
              <a:spcBef>
                <a:spcPts val="500"/>
              </a:spcBef>
              <a:buFont typeface="Wingdings" panose="05000000000000000000" pitchFamily="2" charset="2"/>
              <a:buChar char="Ø"/>
            </a:pPr>
            <a:r>
              <a:rPr lang="en-US" altLang="zh-CN" sz="5200" dirty="0">
                <a:latin typeface="Arial" panose="020B0604020202020204" pitchFamily="34" charset="0"/>
                <a:cs typeface="Arial" panose="020B0604020202020204" pitchFamily="34" charset="0"/>
              </a:rPr>
              <a:t>Shanghai Mental Health Center (GE Sigma 3T), </a:t>
            </a:r>
          </a:p>
          <a:p>
            <a:pPr lvl="1">
              <a:lnSpc>
                <a:spcPct val="150000"/>
              </a:lnSpc>
              <a:spcBef>
                <a:spcPts val="500"/>
              </a:spcBef>
              <a:buFont typeface="Wingdings" panose="05000000000000000000" pitchFamily="2" charset="2"/>
              <a:buChar char="Ø"/>
            </a:pPr>
            <a:r>
              <a:rPr lang="en-US" altLang="zh-CN" sz="5200" dirty="0">
                <a:latin typeface="Arial" panose="020B0604020202020204" pitchFamily="34" charset="0"/>
                <a:cs typeface="Arial" panose="020B0604020202020204" pitchFamily="34" charset="0"/>
              </a:rPr>
              <a:t>the First Affiliated Hospital of Zhengzhou University (GE MR750 3T), </a:t>
            </a:r>
          </a:p>
          <a:p>
            <a:pPr lvl="1">
              <a:lnSpc>
                <a:spcPct val="150000"/>
              </a:lnSpc>
              <a:spcBef>
                <a:spcPts val="500"/>
              </a:spcBef>
              <a:buFont typeface="Wingdings" panose="05000000000000000000" pitchFamily="2" charset="2"/>
              <a:buChar char="Ø"/>
            </a:pPr>
            <a:r>
              <a:rPr lang="en-US" altLang="zh-CN" sz="5200" dirty="0">
                <a:latin typeface="Arial" panose="020B0604020202020204" pitchFamily="34" charset="0"/>
                <a:cs typeface="Arial" panose="020B0604020202020204" pitchFamily="34" charset="0"/>
              </a:rPr>
              <a:t>National Yang-Ming University in Taiwan (3T Siemens), </a:t>
            </a:r>
          </a:p>
          <a:p>
            <a:pPr lvl="1">
              <a:lnSpc>
                <a:spcPct val="150000"/>
              </a:lnSpc>
              <a:spcBef>
                <a:spcPts val="500"/>
              </a:spcBef>
              <a:buFont typeface="Wingdings" panose="05000000000000000000" pitchFamily="2" charset="2"/>
              <a:buChar char="Ø"/>
            </a:pPr>
            <a:r>
              <a:rPr lang="en-US" altLang="zh-CN" sz="5200" dirty="0">
                <a:latin typeface="Arial" panose="020B0604020202020204" pitchFamily="34" charset="0"/>
                <a:cs typeface="Arial" panose="020B0604020202020204" pitchFamily="34" charset="0"/>
              </a:rPr>
              <a:t>COBRE (3T Siemens Trio), </a:t>
            </a:r>
          </a:p>
          <a:p>
            <a:pPr lvl="1">
              <a:lnSpc>
                <a:spcPct val="150000"/>
              </a:lnSpc>
              <a:spcBef>
                <a:spcPts val="500"/>
              </a:spcBef>
              <a:buFont typeface="Wingdings" panose="05000000000000000000" pitchFamily="2" charset="2"/>
              <a:buChar char="Ø"/>
            </a:pPr>
            <a:r>
              <a:rPr lang="en-US" altLang="zh-CN" sz="5200" dirty="0">
                <a:latin typeface="Arial" panose="020B0604020202020204" pitchFamily="34" charset="0"/>
                <a:cs typeface="Arial" panose="020B0604020202020204" pitchFamily="34" charset="0"/>
              </a:rPr>
              <a:t>MIMC (3T Siemens Trio and 1.5T Siemens). The imaging parameters for all datasets are provided in Supplemental Methods. (</a:t>
            </a:r>
            <a:r>
              <a:rPr lang="zh-CN" altLang="en-US" sz="5300" b="1" dirty="0">
                <a:solidFill>
                  <a:srgbClr val="FF0000"/>
                </a:solidFill>
                <a:latin typeface="黑体" panose="02010609060101010101" pitchFamily="49" charset="-122"/>
                <a:ea typeface="黑体" panose="02010609060101010101" pitchFamily="49" charset="-122"/>
                <a:cs typeface="Arial" panose="020B0604020202020204" pitchFamily="34" charset="0"/>
              </a:rPr>
              <a:t>不同的机器与不同的参数</a:t>
            </a:r>
            <a:r>
              <a:rPr lang="en-US" altLang="zh-CN" sz="5300" b="1" dirty="0">
                <a:solidFill>
                  <a:srgbClr val="FF0000"/>
                </a:solidFill>
                <a:latin typeface="黑体" panose="02010609060101010101" pitchFamily="49" charset="-122"/>
                <a:ea typeface="黑体" panose="02010609060101010101" pitchFamily="49" charset="-122"/>
                <a:cs typeface="Arial" panose="020B0604020202020204" pitchFamily="34" charset="0"/>
              </a:rPr>
              <a:t>!!!</a:t>
            </a:r>
            <a:r>
              <a:rPr lang="en-US" altLang="zh-CN" sz="5200" dirty="0">
                <a:latin typeface="Arial" panose="020B0604020202020204" pitchFamily="34" charset="0"/>
                <a:cs typeface="Arial" panose="020B0604020202020204" pitchFamily="34" charset="0"/>
              </a:rPr>
              <a:t>)</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10</a:t>
            </a:fld>
            <a:endParaRPr lang="zh-CN" altLang="en-US" dirty="0"/>
          </a:p>
        </p:txBody>
      </p:sp>
    </p:spTree>
    <p:extLst>
      <p:ext uri="{BB962C8B-B14F-4D97-AF65-F5344CB8AC3E}">
        <p14:creationId xmlns:p14="http://schemas.microsoft.com/office/powerpoint/2010/main" val="256141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Material and Method</a:t>
            </a:r>
            <a:endParaRPr lang="zh-CN" altLang="en-US" dirty="0"/>
          </a:p>
        </p:txBody>
      </p:sp>
      <p:sp>
        <p:nvSpPr>
          <p:cNvPr id="3" name="内容占位符 2"/>
          <p:cNvSpPr>
            <a:spLocks noGrp="1"/>
          </p:cNvSpPr>
          <p:nvPr>
            <p:ph idx="1"/>
          </p:nvPr>
        </p:nvSpPr>
        <p:spPr>
          <a:xfrm>
            <a:off x="286603" y="908094"/>
            <a:ext cx="8630750" cy="5743560"/>
          </a:xfrm>
        </p:spPr>
        <p:txBody>
          <a:bodyPr>
            <a:normAutofit fontScale="32500" lnSpcReduction="20000"/>
          </a:bodyPr>
          <a:lstStyle/>
          <a:p>
            <a:pPr marL="0" indent="0">
              <a:lnSpc>
                <a:spcPct val="150000"/>
              </a:lnSpc>
              <a:spcBef>
                <a:spcPts val="500"/>
              </a:spcBef>
              <a:buNone/>
            </a:pPr>
            <a:r>
              <a:rPr lang="en-US" altLang="zh-CN" sz="6400" b="1" dirty="0">
                <a:latin typeface="Arial" panose="020B0604020202020204" pitchFamily="34" charset="0"/>
                <a:cs typeface="Arial" panose="020B0604020202020204" pitchFamily="34" charset="0"/>
              </a:rPr>
              <a:t>T1 data acquisition and preprocessing</a:t>
            </a:r>
          </a:p>
          <a:p>
            <a:pPr>
              <a:lnSpc>
                <a:spcPct val="150000"/>
              </a:lnSpc>
              <a:spcBef>
                <a:spcPts val="500"/>
              </a:spcBef>
              <a:buFont typeface="Wingdings" panose="05000000000000000000" pitchFamily="2" charset="2"/>
              <a:buChar char="Ø"/>
            </a:pPr>
            <a:r>
              <a:rPr lang="en-US" altLang="zh-CN" sz="5600" dirty="0">
                <a:latin typeface="Arial" panose="020B0604020202020204" pitchFamily="34" charset="0"/>
                <a:cs typeface="Arial" panose="020B0604020202020204" pitchFamily="34" charset="0"/>
              </a:rPr>
              <a:t>The voxel-based morphometry preprocessing of T1-weighted structural data was carried out using </a:t>
            </a:r>
            <a:r>
              <a:rPr lang="en-US" altLang="zh-CN" sz="5600" b="1" dirty="0">
                <a:latin typeface="Arial" panose="020B0604020202020204" pitchFamily="34" charset="0"/>
                <a:cs typeface="Arial" panose="020B0604020202020204" pitchFamily="34" charset="0"/>
              </a:rPr>
              <a:t>CAT12</a:t>
            </a:r>
            <a:r>
              <a:rPr lang="en-US" altLang="zh-CN" sz="5600" dirty="0">
                <a:latin typeface="Arial" panose="020B0604020202020204" pitchFamily="34" charset="0"/>
                <a:cs typeface="Arial" panose="020B0604020202020204" pitchFamily="34" charset="0"/>
              </a:rPr>
              <a:t>, which includes: </a:t>
            </a:r>
          </a:p>
          <a:p>
            <a:pPr lvl="1">
              <a:lnSpc>
                <a:spcPct val="150000"/>
              </a:lnSpc>
              <a:spcBef>
                <a:spcPts val="500"/>
              </a:spcBef>
              <a:buFont typeface="Wingdings" panose="05000000000000000000" pitchFamily="2" charset="2"/>
              <a:buChar char="Ø"/>
            </a:pPr>
            <a:r>
              <a:rPr lang="en-US" altLang="zh-CN" sz="5200" dirty="0">
                <a:latin typeface="Arial" panose="020B0604020202020204" pitchFamily="34" charset="0"/>
                <a:cs typeface="Arial" panose="020B0604020202020204" pitchFamily="34" charset="0"/>
              </a:rPr>
              <a:t>(1) the T1-weighted images were </a:t>
            </a:r>
            <a:r>
              <a:rPr lang="en-US" altLang="zh-CN" sz="5200" dirty="0">
                <a:solidFill>
                  <a:srgbClr val="FF3300"/>
                </a:solidFill>
                <a:latin typeface="Arial" panose="020B0604020202020204" pitchFamily="34" charset="0"/>
                <a:cs typeface="Arial" panose="020B0604020202020204" pitchFamily="34" charset="0"/>
              </a:rPr>
              <a:t>segmented</a:t>
            </a:r>
            <a:r>
              <a:rPr lang="en-US" altLang="zh-CN" sz="5200" dirty="0">
                <a:latin typeface="Arial" panose="020B0604020202020204" pitchFamily="34" charset="0"/>
                <a:cs typeface="Arial" panose="020B0604020202020204" pitchFamily="34" charset="0"/>
              </a:rPr>
              <a:t> into GM, white matter (WM), and non-brain voxels (cerebrospinal fluid, skull) using the “new-segment” routine. </a:t>
            </a:r>
          </a:p>
          <a:p>
            <a:pPr lvl="1">
              <a:lnSpc>
                <a:spcPct val="150000"/>
              </a:lnSpc>
              <a:spcBef>
                <a:spcPts val="500"/>
              </a:spcBef>
              <a:buFont typeface="Wingdings" panose="05000000000000000000" pitchFamily="2" charset="2"/>
              <a:buChar char="Ø"/>
            </a:pPr>
            <a:r>
              <a:rPr lang="en-US" altLang="zh-CN" sz="5200" dirty="0">
                <a:latin typeface="Arial" panose="020B0604020202020204" pitchFamily="34" charset="0"/>
                <a:cs typeface="Arial" panose="020B0604020202020204" pitchFamily="34" charset="0"/>
              </a:rPr>
              <a:t>(2) Population templates (GM, WM) were generated from each of the dataset separately using the </a:t>
            </a:r>
            <a:r>
              <a:rPr lang="en-US" altLang="zh-CN" sz="5200" dirty="0">
                <a:solidFill>
                  <a:srgbClr val="FF3300"/>
                </a:solidFill>
                <a:latin typeface="Arial" panose="020B0604020202020204" pitchFamily="34" charset="0"/>
                <a:cs typeface="Arial" panose="020B0604020202020204" pitchFamily="34" charset="0"/>
              </a:rPr>
              <a:t>DARTEL</a:t>
            </a:r>
            <a:r>
              <a:rPr lang="en-US" altLang="zh-CN" sz="5200" dirty="0">
                <a:latin typeface="Arial" panose="020B0604020202020204" pitchFamily="34" charset="0"/>
                <a:cs typeface="Arial" panose="020B0604020202020204" pitchFamily="34" charset="0"/>
              </a:rPr>
              <a:t> algorithm. </a:t>
            </a:r>
          </a:p>
          <a:p>
            <a:pPr lvl="1">
              <a:lnSpc>
                <a:spcPct val="150000"/>
              </a:lnSpc>
              <a:spcBef>
                <a:spcPts val="500"/>
              </a:spcBef>
              <a:buFont typeface="Wingdings" panose="05000000000000000000" pitchFamily="2" charset="2"/>
              <a:buChar char="Ø"/>
            </a:pPr>
            <a:r>
              <a:rPr lang="en-US" altLang="zh-CN" sz="5200" dirty="0">
                <a:latin typeface="Arial" panose="020B0604020202020204" pitchFamily="34" charset="0"/>
                <a:cs typeface="Arial" panose="020B0604020202020204" pitchFamily="34" charset="0"/>
              </a:rPr>
              <a:t>(3) The gray-matter images were aligned to a </a:t>
            </a:r>
            <a:r>
              <a:rPr lang="en-US" altLang="zh-CN" sz="5200" dirty="0">
                <a:solidFill>
                  <a:srgbClr val="323232"/>
                </a:solidFill>
                <a:latin typeface="Arial" panose="020B0604020202020204" pitchFamily="34" charset="0"/>
                <a:cs typeface="Arial" panose="020B0604020202020204" pitchFamily="34" charset="0"/>
              </a:rPr>
              <a:t>nonlinear deformation </a:t>
            </a:r>
            <a:r>
              <a:rPr lang="en-US" altLang="zh-CN" sz="5200" dirty="0">
                <a:latin typeface="Arial" panose="020B0604020202020204" pitchFamily="34" charset="0"/>
                <a:cs typeface="Arial" panose="020B0604020202020204" pitchFamily="34" charset="0"/>
              </a:rPr>
              <a:t>field and </a:t>
            </a:r>
            <a:r>
              <a:rPr lang="en-US" altLang="zh-CN" sz="5200" dirty="0">
                <a:solidFill>
                  <a:srgbClr val="FF3300"/>
                </a:solidFill>
                <a:latin typeface="Arial" panose="020B0604020202020204" pitchFamily="34" charset="0"/>
                <a:cs typeface="Arial" panose="020B0604020202020204" pitchFamily="34" charset="0"/>
              </a:rPr>
              <a:t>normalized</a:t>
            </a:r>
            <a:r>
              <a:rPr lang="en-US" altLang="zh-CN" sz="5200" dirty="0">
                <a:latin typeface="Arial" panose="020B0604020202020204" pitchFamily="34" charset="0"/>
                <a:cs typeface="Arial" panose="020B0604020202020204" pitchFamily="34" charset="0"/>
              </a:rPr>
              <a:t> to MNI space. </a:t>
            </a:r>
          </a:p>
          <a:p>
            <a:pPr lvl="1">
              <a:lnSpc>
                <a:spcPct val="150000"/>
              </a:lnSpc>
              <a:spcBef>
                <a:spcPts val="500"/>
              </a:spcBef>
              <a:buFont typeface="Wingdings" panose="05000000000000000000" pitchFamily="2" charset="2"/>
              <a:buChar char="Ø"/>
            </a:pPr>
            <a:r>
              <a:rPr lang="en-US" altLang="zh-CN" sz="5200" dirty="0">
                <a:latin typeface="Arial" panose="020B0604020202020204" pitchFamily="34" charset="0"/>
                <a:cs typeface="Arial" panose="020B0604020202020204" pitchFamily="34" charset="0"/>
              </a:rPr>
              <a:t>(4) The normalized images were all </a:t>
            </a:r>
            <a:r>
              <a:rPr lang="en-US" altLang="zh-CN" sz="5200" dirty="0">
                <a:solidFill>
                  <a:srgbClr val="FF0000"/>
                </a:solidFill>
                <a:latin typeface="Arial" panose="020B0604020202020204" pitchFamily="34" charset="0"/>
                <a:cs typeface="Arial" panose="020B0604020202020204" pitchFamily="34" charset="0"/>
              </a:rPr>
              <a:t>smoothed</a:t>
            </a:r>
            <a:r>
              <a:rPr lang="en-US" altLang="zh-CN" sz="5200" dirty="0">
                <a:latin typeface="Arial" panose="020B0604020202020204" pitchFamily="34" charset="0"/>
                <a:cs typeface="Arial" panose="020B0604020202020204" pitchFamily="34" charset="0"/>
              </a:rPr>
              <a:t> according to an isotropic Gaussian kernel (full-width at half-maximum = 8 mm). </a:t>
            </a:r>
          </a:p>
          <a:p>
            <a:pPr>
              <a:lnSpc>
                <a:spcPct val="150000"/>
              </a:lnSpc>
              <a:spcBef>
                <a:spcPts val="500"/>
              </a:spcBef>
              <a:buFont typeface="Wingdings" panose="05000000000000000000" pitchFamily="2" charset="2"/>
              <a:buChar char="Ø"/>
            </a:pPr>
            <a:r>
              <a:rPr lang="en-US" altLang="zh-CN" sz="5600" dirty="0">
                <a:latin typeface="Arial" panose="020B0604020202020204" pitchFamily="34" charset="0"/>
                <a:cs typeface="Arial" panose="020B0604020202020204" pitchFamily="34" charset="0"/>
              </a:rPr>
              <a:t>The spatially normalized, smoothed, and Jacobian scaled gray-matter images (voxel size: 1.5 × 1.5 ×1.5 mm, each image had 2,122,945 voxels) were obtained for each subject. The summary statistics for the quality assurance of all the datasets from CAT12 are provided in Supplementary Table S1.</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11</a:t>
            </a:fld>
            <a:endParaRPr lang="zh-CN" altLang="en-US" dirty="0"/>
          </a:p>
        </p:txBody>
      </p:sp>
    </p:spTree>
    <p:extLst>
      <p:ext uri="{BB962C8B-B14F-4D97-AF65-F5344CB8AC3E}">
        <p14:creationId xmlns:p14="http://schemas.microsoft.com/office/powerpoint/2010/main" val="1761228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01341-51E3-4647-B3B9-3E6CF15B46FE}"/>
              </a:ext>
            </a:extLst>
          </p:cNvPr>
          <p:cNvSpPr>
            <a:spLocks noGrp="1"/>
          </p:cNvSpPr>
          <p:nvPr>
            <p:ph type="title"/>
          </p:nvPr>
        </p:nvSpPr>
        <p:spPr/>
        <p:txBody>
          <a:bodyPr/>
          <a:lstStyle/>
          <a:p>
            <a:r>
              <a:rPr lang="en-US" altLang="zh-CN" dirty="0"/>
              <a:t>Material and Method</a:t>
            </a:r>
            <a:endParaRPr lang="zh-CN" altLang="en-US" dirty="0"/>
          </a:p>
        </p:txBody>
      </p:sp>
      <p:sp>
        <p:nvSpPr>
          <p:cNvPr id="3" name="内容占位符 2">
            <a:extLst>
              <a:ext uri="{FF2B5EF4-FFF2-40B4-BE49-F238E27FC236}">
                <a16:creationId xmlns:a16="http://schemas.microsoft.com/office/drawing/2014/main" id="{0D293153-BCDF-462B-9D35-39A4DCF9AAEB}"/>
              </a:ext>
            </a:extLst>
          </p:cNvPr>
          <p:cNvSpPr>
            <a:spLocks noGrp="1"/>
          </p:cNvSpPr>
          <p:nvPr>
            <p:ph idx="1"/>
          </p:nvPr>
        </p:nvSpPr>
        <p:spPr/>
        <p:txBody>
          <a:bodyPr/>
          <a:lstStyle/>
          <a:p>
            <a:r>
              <a:rPr lang="en-US" altLang="zh-CN" sz="2400" b="1" dirty="0">
                <a:latin typeface="Arial" panose="020B0604020202020204" pitchFamily="34" charset="0"/>
                <a:cs typeface="Arial" panose="020B0604020202020204" pitchFamily="34" charset="0"/>
              </a:rPr>
              <a:t>Summary statistics for the quality assurance </a:t>
            </a:r>
            <a:endParaRPr lang="zh-CN" altLang="en-US" dirty="0"/>
          </a:p>
        </p:txBody>
      </p:sp>
      <p:sp>
        <p:nvSpPr>
          <p:cNvPr id="4" name="灯片编号占位符 3">
            <a:extLst>
              <a:ext uri="{FF2B5EF4-FFF2-40B4-BE49-F238E27FC236}">
                <a16:creationId xmlns:a16="http://schemas.microsoft.com/office/drawing/2014/main" id="{9108F1C4-4D1C-4280-AC41-8B32947A86EE}"/>
              </a:ext>
            </a:extLst>
          </p:cNvPr>
          <p:cNvSpPr>
            <a:spLocks noGrp="1"/>
          </p:cNvSpPr>
          <p:nvPr>
            <p:ph type="sldNum" sz="quarter" idx="12"/>
          </p:nvPr>
        </p:nvSpPr>
        <p:spPr/>
        <p:txBody>
          <a:bodyPr/>
          <a:lstStyle/>
          <a:p>
            <a:fld id="{4F7F28AF-5BE0-4465-9148-1AC3FCF059DB}" type="slidenum">
              <a:rPr lang="zh-CN" altLang="en-US" smtClean="0"/>
              <a:t>12</a:t>
            </a:fld>
            <a:endParaRPr lang="zh-CN" altLang="en-US"/>
          </a:p>
        </p:txBody>
      </p:sp>
      <p:pic>
        <p:nvPicPr>
          <p:cNvPr id="5" name="图片 4">
            <a:extLst>
              <a:ext uri="{FF2B5EF4-FFF2-40B4-BE49-F238E27FC236}">
                <a16:creationId xmlns:a16="http://schemas.microsoft.com/office/drawing/2014/main" id="{400EA628-CB98-47D3-9E78-17088DFA789C}"/>
              </a:ext>
            </a:extLst>
          </p:cNvPr>
          <p:cNvPicPr>
            <a:picLocks noChangeAspect="1"/>
          </p:cNvPicPr>
          <p:nvPr/>
        </p:nvPicPr>
        <p:blipFill>
          <a:blip r:embed="rId2"/>
          <a:stretch>
            <a:fillRect/>
          </a:stretch>
        </p:blipFill>
        <p:spPr>
          <a:xfrm>
            <a:off x="0" y="1656824"/>
            <a:ext cx="9144000" cy="4969086"/>
          </a:xfrm>
          <a:prstGeom prst="rect">
            <a:avLst/>
          </a:prstGeom>
        </p:spPr>
      </p:pic>
    </p:spTree>
    <p:extLst>
      <p:ext uri="{BB962C8B-B14F-4D97-AF65-F5344CB8AC3E}">
        <p14:creationId xmlns:p14="http://schemas.microsoft.com/office/powerpoint/2010/main" val="896463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Material and Method</a:t>
            </a:r>
            <a:endParaRPr lang="zh-CN" altLang="en-US" dirty="0"/>
          </a:p>
        </p:txBody>
      </p:sp>
      <p:sp>
        <p:nvSpPr>
          <p:cNvPr id="3" name="内容占位符 2"/>
          <p:cNvSpPr>
            <a:spLocks noGrp="1"/>
          </p:cNvSpPr>
          <p:nvPr>
            <p:ph idx="1"/>
          </p:nvPr>
        </p:nvSpPr>
        <p:spPr>
          <a:xfrm>
            <a:off x="286603" y="908094"/>
            <a:ext cx="8630750" cy="5813384"/>
          </a:xfrm>
        </p:spPr>
        <p:txBody>
          <a:bodyPr>
            <a:normAutofit fontScale="40000" lnSpcReduction="20000"/>
          </a:bodyPr>
          <a:lstStyle/>
          <a:p>
            <a:pPr marL="0" indent="0">
              <a:lnSpc>
                <a:spcPct val="150000"/>
              </a:lnSpc>
              <a:spcBef>
                <a:spcPts val="500"/>
              </a:spcBef>
              <a:buNone/>
            </a:pPr>
            <a:r>
              <a:rPr lang="en-US" altLang="zh-CN" sz="6400" b="1" dirty="0">
                <a:latin typeface="Arial" panose="020B0604020202020204" pitchFamily="34" charset="0"/>
                <a:cs typeface="Arial" panose="020B0604020202020204" pitchFamily="34" charset="0"/>
              </a:rPr>
              <a:t>T1 data acquisition and preprocessing</a:t>
            </a:r>
          </a:p>
          <a:p>
            <a:pPr>
              <a:lnSpc>
                <a:spcPct val="150000"/>
              </a:lnSpc>
              <a:spcBef>
                <a:spcPts val="500"/>
              </a:spcBef>
              <a:buFont typeface="Wingdings" panose="05000000000000000000" pitchFamily="2" charset="2"/>
              <a:buChar char="Ø"/>
            </a:pPr>
            <a:r>
              <a:rPr lang="en-US" altLang="zh-CN" sz="5600" dirty="0">
                <a:latin typeface="Arial" panose="020B0604020202020204" pitchFamily="34" charset="0"/>
                <a:cs typeface="Arial" panose="020B0604020202020204" pitchFamily="34" charset="0"/>
              </a:rPr>
              <a:t>Since voxels with low value of gray matter have variances close to zero and do not apply to the Gaussian error distributions, we </a:t>
            </a:r>
            <a:r>
              <a:rPr lang="en-US" altLang="zh-CN" sz="5600" dirty="0">
                <a:solidFill>
                  <a:srgbClr val="FF3300"/>
                </a:solidFill>
                <a:latin typeface="Arial" panose="020B0604020202020204" pitchFamily="34" charset="0"/>
                <a:cs typeface="Arial" panose="020B0604020202020204" pitchFamily="34" charset="0"/>
              </a:rPr>
              <a:t>masked those low valued voxels </a:t>
            </a:r>
            <a:r>
              <a:rPr lang="en-US" altLang="zh-CN" sz="5600" dirty="0">
                <a:latin typeface="Arial" panose="020B0604020202020204" pitchFamily="34" charset="0"/>
                <a:cs typeface="Arial" panose="020B0604020202020204" pitchFamily="34" charset="0"/>
              </a:rPr>
              <a:t>with the </a:t>
            </a:r>
            <a:r>
              <a:rPr lang="en-US" altLang="zh-CN" sz="5600" u="sng" dirty="0">
                <a:solidFill>
                  <a:srgbClr val="2C91CE"/>
                </a:solidFill>
                <a:latin typeface="Arial" panose="020B0604020202020204" pitchFamily="34" charset="0"/>
                <a:cs typeface="Arial" panose="020B0604020202020204" pitchFamily="34" charset="0"/>
              </a:rPr>
              <a:t>SPM Masking Toolbox </a:t>
            </a:r>
            <a:r>
              <a:rPr lang="en-US" altLang="zh-CN" sz="5600" dirty="0">
                <a:latin typeface="Arial" panose="020B0604020202020204" pitchFamily="34" charset="0"/>
                <a:cs typeface="Arial" panose="020B0604020202020204" pitchFamily="34" charset="0"/>
              </a:rPr>
              <a:t>with a software suggested </a:t>
            </a:r>
            <a:r>
              <a:rPr lang="en-US" altLang="zh-CN" sz="5600" dirty="0">
                <a:solidFill>
                  <a:srgbClr val="FF0000"/>
                </a:solidFill>
                <a:latin typeface="Arial" panose="020B0604020202020204" pitchFamily="34" charset="0"/>
                <a:cs typeface="Arial" panose="020B0604020202020204" pitchFamily="34" charset="0"/>
              </a:rPr>
              <a:t>threshold of 0.22</a:t>
            </a:r>
            <a:r>
              <a:rPr lang="en-US" altLang="zh-CN" sz="5600" dirty="0">
                <a:latin typeface="Arial" panose="020B0604020202020204" pitchFamily="34" charset="0"/>
                <a:cs typeface="Arial" panose="020B0604020202020204" pitchFamily="34" charset="0"/>
              </a:rPr>
              <a:t>. As a result, each retained image had a total of 433,584 voxels for further statistical analysis. (</a:t>
            </a:r>
            <a:r>
              <a:rPr lang="zh-CN" altLang="en-US" sz="5500" b="1" dirty="0">
                <a:solidFill>
                  <a:srgbClr val="FF0000"/>
                </a:solidFill>
                <a:latin typeface="黑体" panose="02010609060101010101" pitchFamily="49" charset="-122"/>
                <a:ea typeface="黑体" panose="02010609060101010101" pitchFamily="49" charset="-122"/>
                <a:cs typeface="Arial" panose="020B0604020202020204" pitchFamily="34" charset="0"/>
              </a:rPr>
              <a:t>去除边缘体素</a:t>
            </a:r>
            <a:r>
              <a:rPr lang="en-US" altLang="zh-CN" sz="5600" dirty="0">
                <a:latin typeface="Arial" panose="020B0604020202020204" pitchFamily="34" charset="0"/>
                <a:cs typeface="Arial" panose="020B0604020202020204" pitchFamily="34" charset="0"/>
              </a:rPr>
              <a:t>)</a:t>
            </a:r>
          </a:p>
          <a:p>
            <a:pPr>
              <a:lnSpc>
                <a:spcPct val="150000"/>
              </a:lnSpc>
              <a:spcBef>
                <a:spcPts val="500"/>
              </a:spcBef>
              <a:buFont typeface="Wingdings" panose="05000000000000000000" pitchFamily="2" charset="2"/>
              <a:buChar char="Ø"/>
            </a:pPr>
            <a:r>
              <a:rPr lang="en-US" altLang="zh-CN" sz="5600" dirty="0">
                <a:latin typeface="Arial" panose="020B0604020202020204" pitchFamily="34" charset="0"/>
                <a:cs typeface="Arial" panose="020B0604020202020204" pitchFamily="34" charset="0"/>
              </a:rPr>
              <a:t> The </a:t>
            </a:r>
            <a:r>
              <a:rPr lang="en-US" altLang="zh-CN" sz="5600" dirty="0">
                <a:solidFill>
                  <a:srgbClr val="FF0000"/>
                </a:solidFill>
                <a:latin typeface="Arial" panose="020B0604020202020204" pitchFamily="34" charset="0"/>
                <a:cs typeface="Arial" panose="020B0604020202020204" pitchFamily="34" charset="0"/>
              </a:rPr>
              <a:t>automated anatomical labeling2 (AAL2) atlas</a:t>
            </a:r>
            <a:r>
              <a:rPr lang="en-US" altLang="zh-CN" sz="5600" dirty="0">
                <a:latin typeface="Arial" panose="020B0604020202020204" pitchFamily="34" charset="0"/>
                <a:cs typeface="Arial" panose="020B0604020202020204" pitchFamily="34" charset="0"/>
              </a:rPr>
              <a:t>, which partitioned the brain into </a:t>
            </a:r>
            <a:r>
              <a:rPr lang="en-US" altLang="zh-CN" sz="5600" b="1" u="sng" dirty="0">
                <a:latin typeface="Arial" panose="020B0604020202020204" pitchFamily="34" charset="0"/>
                <a:cs typeface="Arial" panose="020B0604020202020204" pitchFamily="34" charset="0"/>
              </a:rPr>
              <a:t>94 regions of interest</a:t>
            </a:r>
            <a:r>
              <a:rPr lang="en-US" altLang="zh-CN" sz="5600" b="1" dirty="0">
                <a:latin typeface="Arial" panose="020B0604020202020204" pitchFamily="34" charset="0"/>
                <a:cs typeface="Arial" panose="020B0604020202020204" pitchFamily="34" charset="0"/>
              </a:rPr>
              <a:t> </a:t>
            </a:r>
            <a:r>
              <a:rPr lang="en-US" altLang="zh-CN" sz="5600" dirty="0">
                <a:latin typeface="Arial" panose="020B0604020202020204" pitchFamily="34" charset="0"/>
                <a:cs typeface="Arial" panose="020B0604020202020204" pitchFamily="34" charset="0"/>
              </a:rPr>
              <a:t>(47 in each hemisphere), was used to identify the brain regions. (</a:t>
            </a:r>
            <a:r>
              <a:rPr lang="zh-CN" altLang="en-US" sz="5500" b="1" dirty="0">
                <a:solidFill>
                  <a:srgbClr val="FF0000"/>
                </a:solidFill>
                <a:latin typeface="黑体" panose="02010609060101010101" pitchFamily="49" charset="-122"/>
                <a:ea typeface="黑体" panose="02010609060101010101" pitchFamily="49" charset="-122"/>
                <a:cs typeface="Arial" panose="020B0604020202020204" pitchFamily="34" charset="0"/>
              </a:rPr>
              <a:t>提脑区值</a:t>
            </a:r>
            <a:r>
              <a:rPr lang="en-US" altLang="zh-CN" sz="5600" dirty="0">
                <a:latin typeface="Arial" panose="020B0604020202020204" pitchFamily="34" charset="0"/>
                <a:cs typeface="Arial" panose="020B0604020202020204" pitchFamily="34" charset="0"/>
              </a:rPr>
              <a:t>)</a:t>
            </a:r>
          </a:p>
          <a:p>
            <a:pPr>
              <a:lnSpc>
                <a:spcPct val="150000"/>
              </a:lnSpc>
              <a:spcBef>
                <a:spcPts val="500"/>
              </a:spcBef>
              <a:buFont typeface="Wingdings" panose="05000000000000000000" pitchFamily="2" charset="2"/>
              <a:buChar char="Ø"/>
            </a:pPr>
            <a:r>
              <a:rPr lang="en-US" altLang="zh-CN" sz="5600" dirty="0">
                <a:latin typeface="Arial" panose="020B0604020202020204" pitchFamily="34" charset="0"/>
                <a:cs typeface="Arial" panose="020B0604020202020204" pitchFamily="34" charset="0"/>
              </a:rPr>
              <a:t>Genetic data and the corresponding preprocessing pipelines can be seen in Supplemental Methods.</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13</a:t>
            </a:fld>
            <a:endParaRPr lang="zh-CN" altLang="en-US" dirty="0"/>
          </a:p>
        </p:txBody>
      </p:sp>
    </p:spTree>
    <p:extLst>
      <p:ext uri="{BB962C8B-B14F-4D97-AF65-F5344CB8AC3E}">
        <p14:creationId xmlns:p14="http://schemas.microsoft.com/office/powerpoint/2010/main" val="2397081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Material and Method</a:t>
            </a:r>
            <a:endParaRPr lang="zh-CN" altLang="en-US" dirty="0"/>
          </a:p>
        </p:txBody>
      </p:sp>
      <p:sp>
        <p:nvSpPr>
          <p:cNvPr id="3" name="内容占位符 2"/>
          <p:cNvSpPr>
            <a:spLocks noGrp="1"/>
          </p:cNvSpPr>
          <p:nvPr>
            <p:ph idx="1"/>
          </p:nvPr>
        </p:nvSpPr>
        <p:spPr>
          <a:xfrm>
            <a:off x="286603" y="908094"/>
            <a:ext cx="8630750" cy="5813384"/>
          </a:xfrm>
        </p:spPr>
        <p:txBody>
          <a:bodyPr>
            <a:normAutofit fontScale="25000" lnSpcReduction="20000"/>
          </a:bodyPr>
          <a:lstStyle/>
          <a:p>
            <a:pPr marL="0" indent="0">
              <a:lnSpc>
                <a:spcPct val="150000"/>
              </a:lnSpc>
              <a:spcBef>
                <a:spcPts val="500"/>
              </a:spcBef>
              <a:buNone/>
            </a:pPr>
            <a:r>
              <a:rPr lang="en-US" altLang="zh-CN" sz="6400" b="1" dirty="0">
                <a:latin typeface="Arial" panose="020B0604020202020204" pitchFamily="34" charset="0"/>
                <a:cs typeface="Arial" panose="020B0604020202020204" pitchFamily="34" charset="0"/>
              </a:rPr>
              <a:t>Genetic data acquisition and preprocessing </a:t>
            </a:r>
          </a:p>
          <a:p>
            <a:pPr>
              <a:lnSpc>
                <a:spcPct val="150000"/>
              </a:lnSpc>
              <a:spcBef>
                <a:spcPts val="500"/>
              </a:spcBef>
              <a:buFont typeface="Wingdings" panose="05000000000000000000" pitchFamily="2" charset="2"/>
              <a:buChar char="Ø"/>
            </a:pPr>
            <a:r>
              <a:rPr lang="en-US" altLang="zh-CN" sz="5600" dirty="0">
                <a:latin typeface="Arial" panose="020B0604020202020204" pitchFamily="34" charset="0"/>
                <a:cs typeface="Arial" panose="020B0604020202020204" pitchFamily="34" charset="0"/>
              </a:rPr>
              <a:t>The 300ng genomic DNA were sheared with </a:t>
            </a:r>
            <a:r>
              <a:rPr lang="en-US" altLang="zh-CN" sz="5600" dirty="0" err="1">
                <a:latin typeface="Arial" panose="020B0604020202020204" pitchFamily="34" charset="0"/>
                <a:cs typeface="Arial" panose="020B0604020202020204" pitchFamily="34" charset="0"/>
              </a:rPr>
              <a:t>Covaris</a:t>
            </a:r>
            <a:r>
              <a:rPr lang="en-US" altLang="zh-CN" sz="5600" dirty="0">
                <a:latin typeface="Arial" panose="020B0604020202020204" pitchFamily="34" charset="0"/>
                <a:cs typeface="Arial" panose="020B0604020202020204" pitchFamily="34" charset="0"/>
              </a:rPr>
              <a:t> LE220 </a:t>
            </a:r>
            <a:r>
              <a:rPr lang="en-US" altLang="zh-CN" sz="5600" dirty="0" err="1">
                <a:latin typeface="Arial" panose="020B0604020202020204" pitchFamily="34" charset="0"/>
                <a:cs typeface="Arial" panose="020B0604020202020204" pitchFamily="34" charset="0"/>
              </a:rPr>
              <a:t>Sonicator</a:t>
            </a:r>
            <a:r>
              <a:rPr lang="en-US" altLang="zh-CN" sz="5600" dirty="0">
                <a:latin typeface="Arial" panose="020B0604020202020204" pitchFamily="34" charset="0"/>
                <a:cs typeface="Arial" panose="020B0604020202020204" pitchFamily="34" charset="0"/>
              </a:rPr>
              <a:t> (</a:t>
            </a:r>
            <a:r>
              <a:rPr lang="en-US" altLang="zh-CN" sz="5600" dirty="0" err="1">
                <a:latin typeface="Arial" panose="020B0604020202020204" pitchFamily="34" charset="0"/>
                <a:cs typeface="Arial" panose="020B0604020202020204" pitchFamily="34" charset="0"/>
              </a:rPr>
              <a:t>Covaris</a:t>
            </a:r>
            <a:r>
              <a:rPr lang="en-US" altLang="zh-CN" sz="5600" dirty="0">
                <a:latin typeface="Arial" panose="020B0604020202020204" pitchFamily="34" charset="0"/>
                <a:cs typeface="Arial" panose="020B0604020202020204" pitchFamily="34" charset="0"/>
              </a:rPr>
              <a:t>) to target of 150-200bp average size. DNA libraries were prepared using </a:t>
            </a:r>
            <a:r>
              <a:rPr lang="en-US" altLang="zh-CN" sz="5600" dirty="0" err="1">
                <a:latin typeface="Arial" panose="020B0604020202020204" pitchFamily="34" charset="0"/>
                <a:cs typeface="Arial" panose="020B0604020202020204" pitchFamily="34" charset="0"/>
              </a:rPr>
              <a:t>SureSelectXT</a:t>
            </a:r>
            <a:r>
              <a:rPr lang="en-US" altLang="zh-CN" sz="5600" dirty="0">
                <a:latin typeface="Arial" panose="020B0604020202020204" pitchFamily="34" charset="0"/>
                <a:cs typeface="Arial" panose="020B0604020202020204" pitchFamily="34" charset="0"/>
              </a:rPr>
              <a:t> Human All Exon V6+UTR (Agilent). The fragments were repaired the 3’and 5’overhangs using End repair mix (component of </a:t>
            </a:r>
            <a:r>
              <a:rPr lang="en-US" altLang="zh-CN" sz="5600" dirty="0" err="1">
                <a:latin typeface="Arial" panose="020B0604020202020204" pitchFamily="34" charset="0"/>
                <a:cs typeface="Arial" panose="020B0604020202020204" pitchFamily="34" charset="0"/>
              </a:rPr>
              <a:t>SureselectXT</a:t>
            </a:r>
            <a:r>
              <a:rPr lang="en-US" altLang="zh-CN" sz="5600" dirty="0">
                <a:latin typeface="Arial" panose="020B0604020202020204" pitchFamily="34" charset="0"/>
                <a:cs typeface="Arial" panose="020B0604020202020204" pitchFamily="34" charset="0"/>
              </a:rPr>
              <a:t>) and purified using </a:t>
            </a:r>
            <a:r>
              <a:rPr lang="en-US" altLang="zh-CN" sz="5600" dirty="0" err="1">
                <a:latin typeface="Arial" panose="020B0604020202020204" pitchFamily="34" charset="0"/>
                <a:cs typeface="Arial" panose="020B0604020202020204" pitchFamily="34" charset="0"/>
              </a:rPr>
              <a:t>Agencourt</a:t>
            </a:r>
            <a:r>
              <a:rPr lang="en-US" altLang="zh-CN" sz="5600" dirty="0">
                <a:latin typeface="Arial" panose="020B0604020202020204" pitchFamily="34" charset="0"/>
                <a:cs typeface="Arial" panose="020B0604020202020204" pitchFamily="34" charset="0"/>
              </a:rPr>
              <a:t> </a:t>
            </a:r>
            <a:r>
              <a:rPr lang="en-US" altLang="zh-CN" sz="5600" dirty="0" err="1">
                <a:latin typeface="Arial" panose="020B0604020202020204" pitchFamily="34" charset="0"/>
                <a:cs typeface="Arial" panose="020B0604020202020204" pitchFamily="34" charset="0"/>
              </a:rPr>
              <a:t>AMPure</a:t>
            </a:r>
            <a:r>
              <a:rPr lang="en-US" altLang="zh-CN" sz="5600" dirty="0">
                <a:latin typeface="Arial" panose="020B0604020202020204" pitchFamily="34" charset="0"/>
                <a:cs typeface="Arial" panose="020B0604020202020204" pitchFamily="34" charset="0"/>
              </a:rPr>
              <a:t> XP Beads (Beckman). The purified fragments were added with ’A’ tail using A tailing Mix (component of </a:t>
            </a:r>
            <a:r>
              <a:rPr lang="en-US" altLang="zh-CN" sz="5600" dirty="0" err="1">
                <a:latin typeface="Arial" panose="020B0604020202020204" pitchFamily="34" charset="0"/>
                <a:cs typeface="Arial" panose="020B0604020202020204" pitchFamily="34" charset="0"/>
              </a:rPr>
              <a:t>SureSelectXT</a:t>
            </a:r>
            <a:r>
              <a:rPr lang="en-US" altLang="zh-CN" sz="5600" dirty="0">
                <a:latin typeface="Arial" panose="020B0604020202020204" pitchFamily="34" charset="0"/>
                <a:cs typeface="Arial" panose="020B0604020202020204" pitchFamily="34" charset="0"/>
              </a:rPr>
              <a:t>) and then ligated with adapter using the DNA ligase (component of </a:t>
            </a:r>
            <a:r>
              <a:rPr lang="en-US" altLang="zh-CN" sz="5600" dirty="0" err="1">
                <a:latin typeface="Arial" panose="020B0604020202020204" pitchFamily="34" charset="0"/>
                <a:cs typeface="Arial" panose="020B0604020202020204" pitchFamily="34" charset="0"/>
              </a:rPr>
              <a:t>SureselectXT</a:t>
            </a:r>
            <a:r>
              <a:rPr lang="en-US" altLang="zh-CN" sz="5600" dirty="0">
                <a:latin typeface="Arial" panose="020B0604020202020204" pitchFamily="34" charset="0"/>
                <a:cs typeface="Arial" panose="020B0604020202020204" pitchFamily="34" charset="0"/>
              </a:rPr>
              <a:t>). The adapter-ligated DNA fragments were amplified with </a:t>
            </a:r>
            <a:r>
              <a:rPr lang="en-US" altLang="zh-CN" sz="5600" dirty="0" err="1">
                <a:latin typeface="Arial" panose="020B0604020202020204" pitchFamily="34" charset="0"/>
                <a:cs typeface="Arial" panose="020B0604020202020204" pitchFamily="34" charset="0"/>
              </a:rPr>
              <a:t>Herculase</a:t>
            </a:r>
            <a:r>
              <a:rPr lang="en-US" altLang="zh-CN" sz="5600" dirty="0">
                <a:latin typeface="Arial" panose="020B0604020202020204" pitchFamily="34" charset="0"/>
                <a:cs typeface="Arial" panose="020B0604020202020204" pitchFamily="34" charset="0"/>
              </a:rPr>
              <a:t> II Fusion DNA Polymerase (Agilent). Finally, the pre-capture libraries containing exome sequences were captured using </a:t>
            </a:r>
            <a:r>
              <a:rPr lang="en-US" altLang="zh-CN" sz="5600" dirty="0" err="1">
                <a:latin typeface="Arial" panose="020B0604020202020204" pitchFamily="34" charset="0"/>
                <a:cs typeface="Arial" panose="020B0604020202020204" pitchFamily="34" charset="0"/>
              </a:rPr>
              <a:t>SureSelect</a:t>
            </a:r>
            <a:r>
              <a:rPr lang="en-US" altLang="zh-CN" sz="5600" dirty="0">
                <a:latin typeface="Arial" panose="020B0604020202020204" pitchFamily="34" charset="0"/>
                <a:cs typeface="Arial" panose="020B0604020202020204" pitchFamily="34" charset="0"/>
              </a:rPr>
              <a:t> capture library kit (Agilent). DNA concentration of the enriched sequencing libraries was measured with the Qubit 2.0 fluorometer dsDNA HS Assay (Thermo Fisher Scientific). Size distribution of the resulting sequencing libraries was analyzed using Agilent </a:t>
            </a:r>
            <a:r>
              <a:rPr lang="en-US" altLang="zh-CN" sz="5600" dirty="0" err="1">
                <a:latin typeface="Arial" panose="020B0604020202020204" pitchFamily="34" charset="0"/>
                <a:cs typeface="Arial" panose="020B0604020202020204" pitchFamily="34" charset="0"/>
              </a:rPr>
              <a:t>BioAnalyzer</a:t>
            </a:r>
            <a:r>
              <a:rPr lang="en-US" altLang="zh-CN" sz="5600" dirty="0">
                <a:latin typeface="Arial" panose="020B0604020202020204" pitchFamily="34" charset="0"/>
                <a:cs typeface="Arial" panose="020B0604020202020204" pitchFamily="34" charset="0"/>
              </a:rPr>
              <a:t> 2100 (Agilent).  The libraries were used in cluster formation on an Illumina </a:t>
            </a:r>
            <a:r>
              <a:rPr lang="en-US" altLang="zh-CN" sz="5600" dirty="0" err="1">
                <a:latin typeface="Arial" panose="020B0604020202020204" pitchFamily="34" charset="0"/>
                <a:cs typeface="Arial" panose="020B0604020202020204" pitchFamily="34" charset="0"/>
              </a:rPr>
              <a:t>cBOT</a:t>
            </a:r>
            <a:r>
              <a:rPr lang="en-US" altLang="zh-CN" sz="5600" dirty="0">
                <a:latin typeface="Arial" panose="020B0604020202020204" pitchFamily="34" charset="0"/>
                <a:cs typeface="Arial" panose="020B0604020202020204" pitchFamily="34" charset="0"/>
              </a:rPr>
              <a:t> cluster generation system with </a:t>
            </a:r>
            <a:r>
              <a:rPr lang="en-US" altLang="zh-CN" sz="5600" dirty="0" err="1">
                <a:latin typeface="Arial" panose="020B0604020202020204" pitchFamily="34" charset="0"/>
                <a:cs typeface="Arial" panose="020B0604020202020204" pitchFamily="34" charset="0"/>
              </a:rPr>
              <a:t>HiSeq</a:t>
            </a:r>
            <a:r>
              <a:rPr lang="en-US" altLang="zh-CN" sz="5600" dirty="0">
                <a:latin typeface="Arial" panose="020B0604020202020204" pitchFamily="34" charset="0"/>
                <a:cs typeface="Arial" panose="020B0604020202020204" pitchFamily="34" charset="0"/>
              </a:rPr>
              <a:t> PE Cluster Kits (</a:t>
            </a:r>
            <a:r>
              <a:rPr lang="en-US" altLang="zh-CN" sz="5600" dirty="0" err="1">
                <a:latin typeface="Arial" panose="020B0604020202020204" pitchFamily="34" charset="0"/>
                <a:cs typeface="Arial" panose="020B0604020202020204" pitchFamily="34" charset="0"/>
              </a:rPr>
              <a:t>illumina</a:t>
            </a:r>
            <a:r>
              <a:rPr lang="en-US" altLang="zh-CN" sz="5600" dirty="0">
                <a:latin typeface="Arial" panose="020B0604020202020204" pitchFamily="34" charset="0"/>
                <a:cs typeface="Arial" panose="020B0604020202020204" pitchFamily="34" charset="0"/>
              </a:rPr>
              <a:t>). Paired-end sequencing is performed using an Illumina NovaSeq6000 system following Illumina-provided protocols for 2x150 paired-end sequencing. In this analysis, the workflow of </a:t>
            </a:r>
            <a:r>
              <a:rPr lang="en-US" altLang="zh-CN" sz="5600" dirty="0" err="1">
                <a:latin typeface="Arial" panose="020B0604020202020204" pitchFamily="34" charset="0"/>
                <a:cs typeface="Arial" panose="020B0604020202020204" pitchFamily="34" charset="0"/>
              </a:rPr>
              <a:t>Sentieon</a:t>
            </a:r>
            <a:r>
              <a:rPr lang="en-US" altLang="zh-CN" sz="5600" dirty="0">
                <a:latin typeface="Arial" panose="020B0604020202020204" pitchFamily="34" charset="0"/>
                <a:cs typeface="Arial" panose="020B0604020202020204" pitchFamily="34" charset="0"/>
              </a:rPr>
              <a:t> (201611.02)3 was carried out to detect SNP (Single Nucleotide polymorphism).  Further, SNPs with call rate &lt; 95%, minor allele frequency &lt;5%, or deviation from the Hardy-Weinberg equilibrium with p&lt;10-6, were excluded from the analysis. </a:t>
            </a:r>
          </a:p>
          <a:p>
            <a:pPr>
              <a:lnSpc>
                <a:spcPct val="150000"/>
              </a:lnSpc>
              <a:spcBef>
                <a:spcPts val="500"/>
              </a:spcBef>
              <a:buFont typeface="Wingdings" panose="05000000000000000000" pitchFamily="2" charset="2"/>
              <a:buChar char="Ø"/>
            </a:pPr>
            <a:r>
              <a:rPr lang="en-US" altLang="zh-CN" sz="7200" b="1" dirty="0">
                <a:solidFill>
                  <a:srgbClr val="FF3300"/>
                </a:solidFill>
                <a:latin typeface="Arial" panose="020B0604020202020204" pitchFamily="34" charset="0"/>
                <a:cs typeface="Arial" panose="020B0604020202020204" pitchFamily="34" charset="0"/>
              </a:rPr>
              <a:t>Finally, after quality control, we obtained 185,145 SNPs in 107 patients.</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14</a:t>
            </a:fld>
            <a:endParaRPr lang="zh-CN" altLang="en-US" dirty="0"/>
          </a:p>
        </p:txBody>
      </p:sp>
    </p:spTree>
    <p:extLst>
      <p:ext uri="{BB962C8B-B14F-4D97-AF65-F5344CB8AC3E}">
        <p14:creationId xmlns:p14="http://schemas.microsoft.com/office/powerpoint/2010/main" val="1237356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Material and Method</a:t>
            </a:r>
            <a:endParaRPr lang="zh-CN" altLang="en-US" dirty="0"/>
          </a:p>
        </p:txBody>
      </p:sp>
      <p:sp>
        <p:nvSpPr>
          <p:cNvPr id="3" name="内容占位符 2"/>
          <p:cNvSpPr>
            <a:spLocks noGrp="1"/>
          </p:cNvSpPr>
          <p:nvPr>
            <p:ph idx="1"/>
          </p:nvPr>
        </p:nvSpPr>
        <p:spPr>
          <a:xfrm>
            <a:off x="286603" y="908094"/>
            <a:ext cx="8630750" cy="5813384"/>
          </a:xfrm>
        </p:spPr>
        <p:txBody>
          <a:bodyPr>
            <a:normAutofit/>
          </a:bodyPr>
          <a:lstStyle/>
          <a:p>
            <a:pPr>
              <a:lnSpc>
                <a:spcPct val="150000"/>
              </a:lnSpc>
              <a:spcBef>
                <a:spcPts val="500"/>
              </a:spcBef>
              <a:buFont typeface="Wingdings" panose="05000000000000000000" pitchFamily="2" charset="2"/>
              <a:buChar char="Ø"/>
            </a:pPr>
            <a:r>
              <a:rPr lang="zh-CN" altLang="en-US" sz="2800" dirty="0">
                <a:latin typeface="+mj-ea"/>
                <a:ea typeface="+mj-ea"/>
                <a:cs typeface="Arial" panose="020B0604020202020204" pitchFamily="34" charset="0"/>
              </a:rPr>
              <a:t>数据总结</a:t>
            </a:r>
            <a:r>
              <a:rPr lang="en-US" altLang="zh-CN" sz="2800" dirty="0">
                <a:latin typeface="+mj-ea"/>
                <a:ea typeface="+mj-ea"/>
                <a:cs typeface="Arial" panose="020B0604020202020204" pitchFamily="34" charset="0"/>
              </a:rPr>
              <a:t>: </a:t>
            </a:r>
          </a:p>
          <a:p>
            <a:pPr lvl="1">
              <a:lnSpc>
                <a:spcPct val="150000"/>
              </a:lnSpc>
              <a:spcBef>
                <a:spcPts val="500"/>
              </a:spcBef>
              <a:buFont typeface="Wingdings" panose="05000000000000000000" pitchFamily="2" charset="2"/>
              <a:buChar char="Ø"/>
            </a:pPr>
            <a:r>
              <a:rPr lang="en-US" altLang="zh-CN" dirty="0">
                <a:latin typeface="Arial" panose="020B0604020202020204" pitchFamily="34" charset="0"/>
                <a:cs typeface="Arial" panose="020B0604020202020204" pitchFamily="34" charset="0"/>
              </a:rPr>
              <a:t>7</a:t>
            </a:r>
            <a:r>
              <a:rPr lang="zh-CN" altLang="en-US" dirty="0">
                <a:latin typeface="Arial" panose="020B0604020202020204" pitchFamily="34" charset="0"/>
                <a:cs typeface="Arial" panose="020B0604020202020204" pitchFamily="34" charset="0"/>
              </a:rPr>
              <a:t>个数据集的</a:t>
            </a:r>
            <a:r>
              <a:rPr lang="en-US" altLang="zh-CN" dirty="0">
                <a:latin typeface="Arial" panose="020B0604020202020204" pitchFamily="34" charset="0"/>
                <a:cs typeface="Arial" panose="020B0604020202020204" pitchFamily="34" charset="0"/>
              </a:rPr>
              <a:t>subjects×94 regions</a:t>
            </a:r>
            <a:r>
              <a:rPr lang="zh-CN" altLang="en-US" dirty="0">
                <a:latin typeface="Arial" panose="020B0604020202020204" pitchFamily="34" charset="0"/>
                <a:cs typeface="Arial" panose="020B0604020202020204" pitchFamily="34" charset="0"/>
              </a:rPr>
              <a:t>的</a:t>
            </a:r>
            <a:r>
              <a:rPr lang="en-US" altLang="zh-CN" dirty="0">
                <a:latin typeface="Arial" panose="020B0604020202020204" pitchFamily="34" charset="0"/>
                <a:cs typeface="Arial" panose="020B0604020202020204" pitchFamily="34" charset="0"/>
              </a:rPr>
              <a:t>GMV</a:t>
            </a:r>
            <a:r>
              <a:rPr lang="zh-CN" altLang="en-US" dirty="0">
                <a:latin typeface="Arial" panose="020B0604020202020204" pitchFamily="34" charset="0"/>
                <a:cs typeface="Arial" panose="020B0604020202020204" pitchFamily="34" charset="0"/>
              </a:rPr>
              <a:t>数据；</a:t>
            </a:r>
            <a:endParaRPr lang="en-US" altLang="zh-CN" dirty="0">
              <a:latin typeface="Arial" panose="020B0604020202020204" pitchFamily="34" charset="0"/>
              <a:cs typeface="Arial" panose="020B0604020202020204" pitchFamily="34" charset="0"/>
            </a:endParaRPr>
          </a:p>
          <a:p>
            <a:pPr lvl="1">
              <a:lnSpc>
                <a:spcPct val="150000"/>
              </a:lnSpc>
              <a:spcBef>
                <a:spcPts val="500"/>
              </a:spcBef>
              <a:buFont typeface="Wingdings" panose="05000000000000000000" pitchFamily="2" charset="2"/>
              <a:buChar char="Ø"/>
            </a:pPr>
            <a:r>
              <a:rPr lang="zh-CN" altLang="en-US" dirty="0">
                <a:latin typeface="Arial" panose="020B0604020202020204" pitchFamily="34" charset="0"/>
                <a:cs typeface="Arial" panose="020B0604020202020204" pitchFamily="34" charset="0"/>
              </a:rPr>
              <a:t>实验数据集</a:t>
            </a:r>
            <a:r>
              <a:rPr lang="en-US" altLang="zh-CN" dirty="0">
                <a:latin typeface="Arial" panose="020B0604020202020204" pitchFamily="34" charset="0"/>
                <a:cs typeface="Arial" panose="020B0604020202020204" pitchFamily="34" charset="0"/>
              </a:rPr>
              <a:t>107</a:t>
            </a:r>
            <a:r>
              <a:rPr lang="zh-CN" altLang="en-US" dirty="0">
                <a:latin typeface="Arial" panose="020B0604020202020204" pitchFamily="34" charset="0"/>
                <a:cs typeface="Arial" panose="020B0604020202020204" pitchFamily="34" charset="0"/>
              </a:rPr>
              <a:t>个首发精神分裂症的</a:t>
            </a:r>
            <a:r>
              <a:rPr lang="en-US" altLang="zh-CN" dirty="0">
                <a:latin typeface="Arial" panose="020B0604020202020204" pitchFamily="34" charset="0"/>
                <a:cs typeface="Arial" panose="020B0604020202020204" pitchFamily="34" charset="0"/>
              </a:rPr>
              <a:t>SNPs</a:t>
            </a:r>
            <a:r>
              <a:rPr lang="zh-CN" altLang="en-US" dirty="0">
                <a:latin typeface="Arial" panose="020B0604020202020204" pitchFamily="34" charset="0"/>
                <a:cs typeface="Arial" panose="020B0604020202020204" pitchFamily="34" charset="0"/>
              </a:rPr>
              <a:t>数据</a:t>
            </a:r>
            <a:r>
              <a:rPr lang="en-US" altLang="zh-CN" dirty="0">
                <a:latin typeface="Arial" panose="020B0604020202020204" pitchFamily="34" charset="0"/>
                <a:cs typeface="Arial" panose="020B0604020202020204" pitchFamily="34" charset="0"/>
              </a:rPr>
              <a:t>;</a:t>
            </a:r>
          </a:p>
          <a:p>
            <a:pPr lvl="1">
              <a:lnSpc>
                <a:spcPct val="150000"/>
              </a:lnSpc>
              <a:spcBef>
                <a:spcPts val="500"/>
              </a:spcBef>
              <a:buFont typeface="Wingdings" panose="05000000000000000000" pitchFamily="2" charset="2"/>
              <a:buChar char="Ø"/>
            </a:pPr>
            <a:r>
              <a:rPr lang="en-US" altLang="zh-CN" dirty="0">
                <a:latin typeface="Arial" panose="020B0604020202020204" pitchFamily="34" charset="0"/>
                <a:cs typeface="Arial" panose="020B0604020202020204" pitchFamily="34" charset="0"/>
              </a:rPr>
              <a:t>7</a:t>
            </a:r>
            <a:r>
              <a:rPr lang="zh-CN" altLang="en-US" dirty="0">
                <a:latin typeface="Arial" panose="020B0604020202020204" pitchFamily="34" charset="0"/>
                <a:cs typeface="Arial" panose="020B0604020202020204" pitchFamily="34" charset="0"/>
              </a:rPr>
              <a:t>个数据集的病人</a:t>
            </a:r>
            <a:r>
              <a:rPr lang="en-US" altLang="zh-CN" dirty="0">
                <a:latin typeface="Arial" panose="020B0604020202020204" pitchFamily="34" charset="0"/>
                <a:cs typeface="Arial" panose="020B0604020202020204" pitchFamily="34" charset="0"/>
              </a:rPr>
              <a:t>PANSS(</a:t>
            </a:r>
            <a:r>
              <a:rPr lang="zh-CN" altLang="en-US" dirty="0">
                <a:latin typeface="Arial" panose="020B0604020202020204" pitchFamily="34" charset="0"/>
                <a:cs typeface="Arial" panose="020B0604020202020204" pitchFamily="34" charset="0"/>
              </a:rPr>
              <a:t>如焦虑、抑郁、幻想打分</a:t>
            </a:r>
            <a:r>
              <a:rPr lang="en-US" altLang="zh-CN" dirty="0">
                <a:latin typeface="Arial" panose="020B0604020202020204" pitchFamily="34" charset="0"/>
                <a:cs typeface="Arial" panose="020B0604020202020204" pitchFamily="34" charset="0"/>
              </a:rPr>
              <a:t>)</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15</a:t>
            </a:fld>
            <a:endParaRPr lang="zh-CN" altLang="en-US" dirty="0"/>
          </a:p>
        </p:txBody>
      </p:sp>
    </p:spTree>
    <p:extLst>
      <p:ext uri="{BB962C8B-B14F-4D97-AF65-F5344CB8AC3E}">
        <p14:creationId xmlns:p14="http://schemas.microsoft.com/office/powerpoint/2010/main" val="2990652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Material and Method</a:t>
            </a:r>
            <a:endParaRPr lang="zh-CN" altLang="en-US" dirty="0"/>
          </a:p>
        </p:txBody>
      </p:sp>
      <p:sp>
        <p:nvSpPr>
          <p:cNvPr id="3" name="内容占位符 2"/>
          <p:cNvSpPr>
            <a:spLocks noGrp="1"/>
          </p:cNvSpPr>
          <p:nvPr>
            <p:ph idx="1"/>
          </p:nvPr>
        </p:nvSpPr>
        <p:spPr>
          <a:xfrm>
            <a:off x="286603" y="908094"/>
            <a:ext cx="8630750" cy="5813384"/>
          </a:xfrm>
        </p:spPr>
        <p:txBody>
          <a:bodyPr>
            <a:normAutofit fontScale="77500" lnSpcReduction="20000"/>
          </a:bodyPr>
          <a:lstStyle/>
          <a:p>
            <a:pPr marL="0" indent="0">
              <a:spcBef>
                <a:spcPts val="500"/>
              </a:spcBef>
              <a:buNone/>
            </a:pPr>
            <a:r>
              <a:rPr lang="en-US" altLang="zh-CN" sz="2300" b="1" dirty="0">
                <a:latin typeface="Arial" panose="020B0604020202020204" pitchFamily="34" charset="0"/>
                <a:cs typeface="Arial" panose="020B0604020202020204" pitchFamily="34" charset="0"/>
              </a:rPr>
              <a:t>Statistical analysis: </a:t>
            </a:r>
          </a:p>
          <a:p>
            <a:pPr marL="0" indent="0">
              <a:spcBef>
                <a:spcPts val="500"/>
              </a:spcBef>
              <a:buNone/>
            </a:pPr>
            <a:r>
              <a:rPr lang="en-US" altLang="zh-CN" sz="2100" b="1" i="1" dirty="0">
                <a:latin typeface="Arial" panose="020B0604020202020204" pitchFamily="34" charset="0"/>
                <a:cs typeface="Arial" panose="020B0604020202020204" pitchFamily="34" charset="0"/>
              </a:rPr>
              <a:t>Constructing the individual differential structural covariance network (IDSCN)</a:t>
            </a:r>
          </a:p>
          <a:p>
            <a:pPr>
              <a:lnSpc>
                <a:spcPct val="150000"/>
              </a:lnSpc>
              <a:spcBef>
                <a:spcPts val="500"/>
              </a:spcBef>
              <a:buFont typeface="Wingdings" panose="05000000000000000000" pitchFamily="2" charset="2"/>
              <a:buChar char="Ø"/>
            </a:pPr>
            <a:r>
              <a:rPr lang="en-US" altLang="zh-CN" sz="2100" dirty="0">
                <a:latin typeface="Arial" panose="020B0604020202020204" pitchFamily="34" charset="0"/>
                <a:cs typeface="Arial" panose="020B0604020202020204" pitchFamily="34" charset="0"/>
              </a:rPr>
              <a:t>The mains steps for constructing the IDSCN for each patient with a control group of n subjects are as follows: </a:t>
            </a:r>
          </a:p>
          <a:p>
            <a:pPr lvl="1">
              <a:lnSpc>
                <a:spcPct val="150000"/>
              </a:lnSpc>
              <a:spcBef>
                <a:spcPts val="500"/>
              </a:spcBef>
              <a:buFont typeface="Wingdings" panose="05000000000000000000" pitchFamily="2" charset="2"/>
              <a:buChar char="Ø"/>
            </a:pPr>
            <a:r>
              <a:rPr lang="en-US" sz="1800" b="0" i="0" u="none" strike="noStrike" baseline="0" dirty="0">
                <a:latin typeface="Microsoft YaHei UI" panose="020B0503020204020204" pitchFamily="34" charset="-122"/>
                <a:ea typeface="Microsoft YaHei UI" panose="020B0503020204020204" pitchFamily="34" charset="-122"/>
              </a:rPr>
              <a:t>First, a </a:t>
            </a:r>
            <a:r>
              <a:rPr lang="en-US" sz="1800" b="1" i="0" u="none" strike="noStrike" baseline="0" dirty="0">
                <a:solidFill>
                  <a:srgbClr val="FF3300"/>
                </a:solidFill>
                <a:latin typeface="Microsoft YaHei UI" panose="020B0503020204020204" pitchFamily="34" charset="-122"/>
                <a:ea typeface="Microsoft YaHei UI" panose="020B0503020204020204" pitchFamily="34" charset="-122"/>
              </a:rPr>
              <a:t>reference structural covariance network </a:t>
            </a:r>
            <a:r>
              <a:rPr lang="en-US" sz="1800" b="1" dirty="0" err="1">
                <a:solidFill>
                  <a:srgbClr val="FF3300"/>
                </a:solidFill>
                <a:latin typeface="Microsoft YaHei UI" panose="020B0503020204020204" pitchFamily="34" charset="-122"/>
                <a:ea typeface="Microsoft YaHei UI" panose="020B0503020204020204" pitchFamily="34" charset="-122"/>
              </a:rPr>
              <a:t>PCC</a:t>
            </a:r>
            <a:r>
              <a:rPr lang="en-US" sz="1800" b="1" baseline="-25000" dirty="0" err="1">
                <a:solidFill>
                  <a:srgbClr val="FF3300"/>
                </a:solidFill>
                <a:latin typeface="Microsoft YaHei UI" panose="020B0503020204020204" pitchFamily="34" charset="-122"/>
                <a:ea typeface="Microsoft YaHei UI" panose="020B0503020204020204" pitchFamily="34" charset="-122"/>
              </a:rPr>
              <a:t>n</a:t>
            </a:r>
            <a:r>
              <a:rPr lang="en-US" sz="1800" b="1" baseline="-25000" dirty="0">
                <a:solidFill>
                  <a:srgbClr val="FF3300"/>
                </a:solidFill>
                <a:latin typeface="Microsoft YaHei UI" panose="020B0503020204020204" pitchFamily="34" charset="-122"/>
                <a:ea typeface="Microsoft YaHei UI" panose="020B0503020204020204" pitchFamily="34" charset="-122"/>
              </a:rPr>
              <a:t> </a:t>
            </a:r>
            <a:r>
              <a:rPr lang="en-US" sz="1800" b="0" i="0" u="none" strike="noStrike" baseline="0" dirty="0">
                <a:latin typeface="Microsoft YaHei UI" panose="020B0503020204020204" pitchFamily="34" charset="-122"/>
                <a:ea typeface="Microsoft YaHei UI" panose="020B0503020204020204" pitchFamily="34" charset="-122"/>
              </a:rPr>
              <a:t>was constructed across the whole control group (i.e., n controls), which was obtained by calculating the correlation (partial Pearson correlation coefficient, PCC) between gray matter volume for each pair of brain regions with age, gender, education, and total intracranial volume (TIV) being covariates. </a:t>
            </a:r>
          </a:p>
          <a:p>
            <a:pPr lvl="1">
              <a:lnSpc>
                <a:spcPct val="150000"/>
              </a:lnSpc>
              <a:spcBef>
                <a:spcPts val="500"/>
              </a:spcBef>
              <a:buFont typeface="Wingdings" panose="05000000000000000000" pitchFamily="2" charset="2"/>
              <a:buChar char="Ø"/>
            </a:pPr>
            <a:r>
              <a:rPr lang="en-US" sz="1800" b="0" i="0" u="none" strike="noStrike" baseline="0" dirty="0">
                <a:latin typeface="Microsoft YaHei UI" panose="020B0503020204020204" pitchFamily="34" charset="-122"/>
                <a:ea typeface="Microsoft YaHei UI" panose="020B0503020204020204" pitchFamily="34" charset="-122"/>
              </a:rPr>
              <a:t>Then, we added patient k to the control group, and used n+ 1 subjects (n controls and 1 patient) to construct a new structural covariance network, which we termed as the </a:t>
            </a:r>
            <a:r>
              <a:rPr lang="en-US" sz="1800" b="1" i="0" u="none" strike="noStrike" baseline="0" dirty="0">
                <a:solidFill>
                  <a:srgbClr val="FF3300"/>
                </a:solidFill>
                <a:latin typeface="Microsoft YaHei UI" panose="020B0503020204020204" pitchFamily="34" charset="-122"/>
                <a:ea typeface="Microsoft YaHei UI" panose="020B0503020204020204" pitchFamily="34" charset="-122"/>
              </a:rPr>
              <a:t>perturbed network PCC</a:t>
            </a:r>
            <a:r>
              <a:rPr lang="en-US" sz="1800" b="1" i="0" u="none" strike="noStrike" baseline="-25000" dirty="0">
                <a:solidFill>
                  <a:srgbClr val="FF3300"/>
                </a:solidFill>
                <a:latin typeface="Microsoft YaHei UI" panose="020B0503020204020204" pitchFamily="34" charset="-122"/>
                <a:ea typeface="Microsoft YaHei UI" panose="020B0503020204020204" pitchFamily="34" charset="-122"/>
              </a:rPr>
              <a:t>n+1</a:t>
            </a:r>
            <a:r>
              <a:rPr lang="en-US" sz="1800" b="1" i="0" u="none" strike="noStrike" baseline="0" dirty="0">
                <a:solidFill>
                  <a:srgbClr val="FF3300"/>
                </a:solidFill>
                <a:latin typeface="Microsoft YaHei UI" panose="020B0503020204020204" pitchFamily="34" charset="-122"/>
                <a:ea typeface="Microsoft YaHei UI" panose="020B0503020204020204" pitchFamily="34" charset="-122"/>
              </a:rPr>
              <a:t>. </a:t>
            </a:r>
          </a:p>
          <a:p>
            <a:pPr lvl="1">
              <a:lnSpc>
                <a:spcPct val="150000"/>
              </a:lnSpc>
              <a:spcBef>
                <a:spcPts val="500"/>
              </a:spcBef>
              <a:buFont typeface="Wingdings" panose="05000000000000000000" pitchFamily="2" charset="2"/>
              <a:buChar char="Ø"/>
            </a:pPr>
            <a:r>
              <a:rPr lang="en-US" sz="1800" b="0" i="0" u="none" strike="noStrike" baseline="0" dirty="0">
                <a:latin typeface="Microsoft YaHei UI" panose="020B0503020204020204" pitchFamily="34" charset="-122"/>
                <a:ea typeface="Microsoft YaHei UI" panose="020B0503020204020204" pitchFamily="34" charset="-122"/>
              </a:rPr>
              <a:t>Next,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the difference </a:t>
            </a:r>
            <a:r>
              <a:rPr lang="en-US" sz="1800" b="0" i="0" u="none" strike="noStrike" baseline="0" dirty="0">
                <a:latin typeface="Microsoft YaHei UI" panose="020B0503020204020204" pitchFamily="34" charset="-122"/>
                <a:ea typeface="Microsoft YaHei UI" panose="020B0503020204020204" pitchFamily="34" charset="-122"/>
              </a:rPr>
              <a:t>between the perturbed network and the reference network was calculated, i.e., </a:t>
            </a:r>
            <a:r>
              <a:rPr lang="en-US" sz="1800" b="1" i="0" u="none" strike="noStrike" baseline="0" dirty="0" err="1">
                <a:solidFill>
                  <a:srgbClr val="FF3300"/>
                </a:solidFill>
                <a:latin typeface="Microsoft YaHei UI" panose="020B0503020204020204" pitchFamily="34" charset="-122"/>
                <a:ea typeface="Microsoft YaHei UI" panose="020B0503020204020204" pitchFamily="34" charset="-122"/>
              </a:rPr>
              <a:t>ΔPCC</a:t>
            </a:r>
            <a:r>
              <a:rPr lang="en-US" sz="1800" b="1" i="0" u="none" strike="noStrike" baseline="-25000" dirty="0" err="1">
                <a:solidFill>
                  <a:srgbClr val="FF3300"/>
                </a:solidFill>
                <a:latin typeface="Microsoft YaHei UI" panose="020B0503020204020204" pitchFamily="34" charset="-122"/>
                <a:ea typeface="Microsoft YaHei UI" panose="020B0503020204020204" pitchFamily="34" charset="-122"/>
              </a:rPr>
              <a:t>n</a:t>
            </a:r>
            <a:r>
              <a:rPr lang="en-US" sz="1800" b="1" i="0" u="none" strike="noStrike" baseline="0" dirty="0">
                <a:solidFill>
                  <a:srgbClr val="FF3300"/>
                </a:solidFill>
                <a:latin typeface="Microsoft YaHei UI" panose="020B0503020204020204" pitchFamily="34" charset="-122"/>
                <a:ea typeface="Microsoft YaHei UI" panose="020B0503020204020204" pitchFamily="34" charset="-122"/>
              </a:rPr>
              <a:t> = PCC</a:t>
            </a:r>
            <a:r>
              <a:rPr lang="en-US" sz="1800" b="1" i="0" u="none" strike="noStrike" baseline="-25000" dirty="0">
                <a:solidFill>
                  <a:srgbClr val="FF3300"/>
                </a:solidFill>
                <a:latin typeface="Microsoft YaHei UI" panose="020B0503020204020204" pitchFamily="34" charset="-122"/>
                <a:ea typeface="Microsoft YaHei UI" panose="020B0503020204020204" pitchFamily="34" charset="-122"/>
              </a:rPr>
              <a:t>n+1</a:t>
            </a:r>
            <a:r>
              <a:rPr lang="en-US" sz="1800" b="1" i="0" u="none" strike="noStrike" baseline="0" dirty="0">
                <a:solidFill>
                  <a:srgbClr val="FF3300"/>
                </a:solidFill>
                <a:latin typeface="Microsoft YaHei UI" panose="020B0503020204020204" pitchFamily="34" charset="-122"/>
                <a:ea typeface="Microsoft YaHei UI" panose="020B0503020204020204" pitchFamily="34" charset="-122"/>
              </a:rPr>
              <a:t> – </a:t>
            </a:r>
            <a:r>
              <a:rPr lang="en-US" sz="1800" b="1" i="0" u="none" strike="noStrike" baseline="0" dirty="0" err="1">
                <a:solidFill>
                  <a:srgbClr val="FF3300"/>
                </a:solidFill>
                <a:latin typeface="Microsoft YaHei UI" panose="020B0503020204020204" pitchFamily="34" charset="-122"/>
                <a:ea typeface="Microsoft YaHei UI" panose="020B0503020204020204" pitchFamily="34" charset="-122"/>
              </a:rPr>
              <a:t>PCC</a:t>
            </a:r>
            <a:r>
              <a:rPr lang="en-US" sz="1800" b="1" i="0" u="none" strike="noStrike" baseline="-25000" dirty="0" err="1">
                <a:solidFill>
                  <a:srgbClr val="FF3300"/>
                </a:solidFill>
                <a:latin typeface="Microsoft YaHei UI" panose="020B0503020204020204" pitchFamily="34" charset="-122"/>
                <a:ea typeface="Microsoft YaHei UI" panose="020B0503020204020204" pitchFamily="34" charset="-122"/>
              </a:rPr>
              <a:t>n</a:t>
            </a:r>
            <a:r>
              <a:rPr lang="en-US" sz="1800" b="1" i="0" u="none" strike="noStrike" baseline="0" dirty="0">
                <a:latin typeface="Microsoft YaHei UI" panose="020B0503020204020204" pitchFamily="34" charset="-122"/>
                <a:ea typeface="Microsoft YaHei UI" panose="020B0503020204020204" pitchFamily="34" charset="-122"/>
              </a:rPr>
              <a:t>. </a:t>
            </a:r>
          </a:p>
          <a:p>
            <a:pPr lvl="1">
              <a:lnSpc>
                <a:spcPct val="150000"/>
              </a:lnSpc>
              <a:spcBef>
                <a:spcPts val="500"/>
              </a:spcBef>
              <a:buFont typeface="Wingdings" panose="05000000000000000000" pitchFamily="2" charset="2"/>
              <a:buChar char="Ø"/>
            </a:pPr>
            <a:r>
              <a:rPr lang="en-US" sz="1800" b="0" i="0" u="none" strike="noStrike" baseline="0" dirty="0">
                <a:latin typeface="Microsoft YaHei UI" panose="020B0503020204020204" pitchFamily="34" charset="-122"/>
                <a:ea typeface="Microsoft YaHei UI" panose="020B0503020204020204" pitchFamily="34" charset="-122"/>
              </a:rPr>
              <a:t>Finally, as previous work has theoretically confirmed that </a:t>
            </a:r>
            <a:r>
              <a:rPr lang="en-US" sz="1800" b="1" i="0" u="none" strike="noStrike" baseline="0" dirty="0" err="1">
                <a:solidFill>
                  <a:srgbClr val="FF3300"/>
                </a:solidFill>
                <a:latin typeface="Microsoft YaHei UI" panose="020B0503020204020204" pitchFamily="34" charset="-122"/>
                <a:ea typeface="Microsoft YaHei UI" panose="020B0503020204020204" pitchFamily="34" charset="-122"/>
              </a:rPr>
              <a:t>ΔPCC</a:t>
            </a:r>
            <a:r>
              <a:rPr lang="en-US" sz="1800" b="1" i="0" u="none" strike="noStrike" baseline="-25000" dirty="0" err="1">
                <a:solidFill>
                  <a:srgbClr val="FF3300"/>
                </a:solidFill>
                <a:latin typeface="Microsoft YaHei UI" panose="020B0503020204020204" pitchFamily="34" charset="-122"/>
                <a:ea typeface="Microsoft YaHei UI" panose="020B0503020204020204" pitchFamily="34" charset="-122"/>
              </a:rPr>
              <a:t>n</a:t>
            </a:r>
            <a:r>
              <a:rPr lang="en-US" sz="1800" b="0" i="0" u="none" strike="noStrike" baseline="0" dirty="0">
                <a:latin typeface="Microsoft YaHei UI" panose="020B0503020204020204" pitchFamily="34" charset="-122"/>
                <a:ea typeface="Microsoft YaHei UI" panose="020B0503020204020204" pitchFamily="34" charset="-122"/>
              </a:rPr>
              <a:t> follows a new type of symmetrical distribution called the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volcano distribution</a:t>
            </a:r>
            <a:r>
              <a:rPr lang="en-US" sz="1800" b="0" i="0" u="none" strike="noStrike" baseline="0" dirty="0">
                <a:latin typeface="Microsoft YaHei UI" panose="020B0503020204020204" pitchFamily="34" charset="-122"/>
                <a:ea typeface="Microsoft YaHei UI" panose="020B0503020204020204" pitchFamily="34" charset="-122"/>
              </a:rPr>
              <a:t>,” the tail of which is similar to that of the normal distribution, the Z-score of </a:t>
            </a:r>
            <a:r>
              <a:rPr lang="en-US" sz="1800" b="1" i="0" u="none" strike="noStrike" baseline="0" dirty="0" err="1">
                <a:latin typeface="Microsoft YaHei UI" panose="020B0503020204020204" pitchFamily="34" charset="-122"/>
                <a:ea typeface="Microsoft YaHei UI" panose="020B0503020204020204" pitchFamily="34" charset="-122"/>
              </a:rPr>
              <a:t>ΔPCC</a:t>
            </a:r>
            <a:r>
              <a:rPr lang="en-US" sz="1800" b="1" i="0" u="none" strike="noStrike" baseline="-25000" dirty="0" err="1">
                <a:latin typeface="Microsoft YaHei UI" panose="020B0503020204020204" pitchFamily="34" charset="-122"/>
                <a:ea typeface="Microsoft YaHei UI" panose="020B0503020204020204" pitchFamily="34" charset="-122"/>
              </a:rPr>
              <a:t>n</a:t>
            </a:r>
            <a:r>
              <a:rPr lang="en-US" sz="1800" b="0" i="0" u="none" strike="noStrike" baseline="0" dirty="0">
                <a:latin typeface="Microsoft YaHei UI" panose="020B0503020204020204" pitchFamily="34" charset="-122"/>
                <a:ea typeface="Microsoft YaHei UI" panose="020B0503020204020204" pitchFamily="34" charset="-122"/>
              </a:rPr>
              <a:t> was calculated based on the Z- test (or U-test) as follows</a:t>
            </a:r>
          </a:p>
          <a:p>
            <a:pPr lvl="1">
              <a:lnSpc>
                <a:spcPct val="150000"/>
              </a:lnSpc>
              <a:spcBef>
                <a:spcPts val="500"/>
              </a:spcBef>
              <a:buFont typeface="Wingdings" panose="05000000000000000000" pitchFamily="2" charset="2"/>
              <a:buChar char="Ø"/>
            </a:pPr>
            <a:endParaRPr lang="en-US" sz="1800" b="0" i="0" u="none" strike="noStrike" baseline="0" dirty="0">
              <a:latin typeface="Microsoft YaHei UI" panose="020B0503020204020204" pitchFamily="34" charset="-122"/>
              <a:ea typeface="Microsoft YaHei UI" panose="020B0503020204020204" pitchFamily="34" charset="-122"/>
            </a:endParaRPr>
          </a:p>
          <a:p>
            <a:pPr lvl="1">
              <a:lnSpc>
                <a:spcPct val="150000"/>
              </a:lnSpc>
              <a:spcBef>
                <a:spcPts val="500"/>
              </a:spcBef>
              <a:buFont typeface="Wingdings" panose="05000000000000000000" pitchFamily="2" charset="2"/>
              <a:buChar char="Ø"/>
            </a:pPr>
            <a:endParaRPr lang="en-US" altLang="zh-CN" sz="5200" dirty="0">
              <a:latin typeface="Arial" panose="020B0604020202020204" pitchFamily="34" charset="0"/>
              <a:cs typeface="Arial" panose="020B0604020202020204" pitchFamily="34" charset="0"/>
            </a:endParaRP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16</a:t>
            </a:fld>
            <a:endParaRPr lang="zh-CN" altLang="en-US" dirty="0"/>
          </a:p>
        </p:txBody>
      </p:sp>
      <p:pic>
        <p:nvPicPr>
          <p:cNvPr id="4" name="图片 3">
            <a:extLst>
              <a:ext uri="{FF2B5EF4-FFF2-40B4-BE49-F238E27FC236}">
                <a16:creationId xmlns:a16="http://schemas.microsoft.com/office/drawing/2014/main" id="{8B6DD0BC-93B8-4CA8-8AF6-223785227F72}"/>
              </a:ext>
            </a:extLst>
          </p:cNvPr>
          <p:cNvPicPr>
            <a:picLocks noChangeAspect="1"/>
          </p:cNvPicPr>
          <p:nvPr/>
        </p:nvPicPr>
        <p:blipFill>
          <a:blip r:embed="rId3"/>
          <a:stretch>
            <a:fillRect/>
          </a:stretch>
        </p:blipFill>
        <p:spPr>
          <a:xfrm>
            <a:off x="3873560" y="6117679"/>
            <a:ext cx="1396879" cy="706854"/>
          </a:xfrm>
          <a:prstGeom prst="rect">
            <a:avLst/>
          </a:prstGeom>
        </p:spPr>
      </p:pic>
      <p:pic>
        <p:nvPicPr>
          <p:cNvPr id="7" name="图片 6">
            <a:extLst>
              <a:ext uri="{FF2B5EF4-FFF2-40B4-BE49-F238E27FC236}">
                <a16:creationId xmlns:a16="http://schemas.microsoft.com/office/drawing/2014/main" id="{A13FE8FA-6A9F-4526-B7D0-D2AA424D77CE}"/>
              </a:ext>
            </a:extLst>
          </p:cNvPr>
          <p:cNvPicPr>
            <a:picLocks noChangeAspect="1"/>
          </p:cNvPicPr>
          <p:nvPr/>
        </p:nvPicPr>
        <p:blipFill>
          <a:blip r:embed="rId4"/>
          <a:stretch>
            <a:fillRect/>
          </a:stretch>
        </p:blipFill>
        <p:spPr>
          <a:xfrm>
            <a:off x="284981" y="2686741"/>
            <a:ext cx="8572416" cy="4080642"/>
          </a:xfrm>
          <a:prstGeom prst="rect">
            <a:avLst/>
          </a:prstGeom>
        </p:spPr>
      </p:pic>
    </p:spTree>
    <p:extLst>
      <p:ext uri="{BB962C8B-B14F-4D97-AF65-F5344CB8AC3E}">
        <p14:creationId xmlns:p14="http://schemas.microsoft.com/office/powerpoint/2010/main" val="97644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Material and Method</a:t>
            </a:r>
            <a:endParaRPr lang="zh-CN" altLang="en-US" dirty="0"/>
          </a:p>
        </p:txBody>
      </p:sp>
      <p:sp>
        <p:nvSpPr>
          <p:cNvPr id="3" name="内容占位符 2"/>
          <p:cNvSpPr>
            <a:spLocks noGrp="1"/>
          </p:cNvSpPr>
          <p:nvPr>
            <p:ph idx="1"/>
          </p:nvPr>
        </p:nvSpPr>
        <p:spPr>
          <a:xfrm>
            <a:off x="286603" y="908094"/>
            <a:ext cx="8630750" cy="5813384"/>
          </a:xfrm>
        </p:spPr>
        <p:txBody>
          <a:bodyPr>
            <a:normAutofit fontScale="77500" lnSpcReduction="20000"/>
          </a:bodyPr>
          <a:lstStyle/>
          <a:p>
            <a:pPr marL="0" indent="0">
              <a:spcBef>
                <a:spcPts val="500"/>
              </a:spcBef>
              <a:buNone/>
            </a:pPr>
            <a:r>
              <a:rPr lang="en-US" altLang="zh-CN" sz="2300" b="1" dirty="0">
                <a:latin typeface="Arial" panose="020B0604020202020204" pitchFamily="34" charset="0"/>
                <a:cs typeface="Arial" panose="020B0604020202020204" pitchFamily="34" charset="0"/>
              </a:rPr>
              <a:t>Statistical analysis: </a:t>
            </a:r>
          </a:p>
          <a:p>
            <a:pPr marL="0" indent="0">
              <a:spcBef>
                <a:spcPts val="500"/>
              </a:spcBef>
              <a:buNone/>
            </a:pPr>
            <a:r>
              <a:rPr lang="en-US" altLang="zh-CN" sz="2100" b="1" i="1" dirty="0">
                <a:latin typeface="Arial" panose="020B0604020202020204" pitchFamily="34" charset="0"/>
                <a:cs typeface="Arial" panose="020B0604020202020204" pitchFamily="34" charset="0"/>
              </a:rPr>
              <a:t>Constructing the individual differential structural covariance network (IDSCN)</a:t>
            </a:r>
          </a:p>
          <a:p>
            <a:pPr>
              <a:lnSpc>
                <a:spcPct val="150000"/>
              </a:lnSpc>
              <a:spcBef>
                <a:spcPts val="500"/>
              </a:spcBef>
              <a:buFont typeface="Wingdings" panose="05000000000000000000" pitchFamily="2" charset="2"/>
              <a:buChar char="Ø"/>
            </a:pPr>
            <a:r>
              <a:rPr lang="en-US" altLang="zh-CN" sz="2100" dirty="0">
                <a:latin typeface="Arial" panose="020B0604020202020204" pitchFamily="34" charset="0"/>
                <a:cs typeface="Arial" panose="020B0604020202020204" pitchFamily="34" charset="0"/>
              </a:rPr>
              <a:t>The mains steps for constructing the IDSCN for each patient with a control group of n subjects are as follows: </a:t>
            </a:r>
          </a:p>
          <a:p>
            <a:pPr lvl="1">
              <a:lnSpc>
                <a:spcPct val="150000"/>
              </a:lnSpc>
              <a:spcBef>
                <a:spcPts val="500"/>
              </a:spcBef>
              <a:buFont typeface="Wingdings" panose="05000000000000000000" pitchFamily="2" charset="2"/>
              <a:buChar char="Ø"/>
            </a:pPr>
            <a:r>
              <a:rPr lang="en-US" sz="1800" b="0" i="0" u="none" strike="noStrike" baseline="0" dirty="0">
                <a:latin typeface="Microsoft YaHei UI" panose="020B0503020204020204" pitchFamily="34" charset="-122"/>
                <a:ea typeface="Microsoft YaHei UI" panose="020B0503020204020204" pitchFamily="34" charset="-122"/>
              </a:rPr>
              <a:t>First, a </a:t>
            </a:r>
            <a:r>
              <a:rPr lang="en-US" sz="1800" b="1" i="0" u="none" strike="noStrike" baseline="0" dirty="0">
                <a:solidFill>
                  <a:srgbClr val="FF3300"/>
                </a:solidFill>
                <a:latin typeface="Microsoft YaHei UI" panose="020B0503020204020204" pitchFamily="34" charset="-122"/>
                <a:ea typeface="Microsoft YaHei UI" panose="020B0503020204020204" pitchFamily="34" charset="-122"/>
              </a:rPr>
              <a:t>reference structural covariance network </a:t>
            </a:r>
            <a:r>
              <a:rPr lang="en-US" sz="1800" b="1" dirty="0" err="1">
                <a:solidFill>
                  <a:srgbClr val="FF3300"/>
                </a:solidFill>
                <a:latin typeface="Microsoft YaHei UI" panose="020B0503020204020204" pitchFamily="34" charset="-122"/>
                <a:ea typeface="Microsoft YaHei UI" panose="020B0503020204020204" pitchFamily="34" charset="-122"/>
              </a:rPr>
              <a:t>PCC</a:t>
            </a:r>
            <a:r>
              <a:rPr lang="en-US" sz="1800" b="1" baseline="-25000" dirty="0" err="1">
                <a:solidFill>
                  <a:srgbClr val="FF3300"/>
                </a:solidFill>
                <a:latin typeface="Microsoft YaHei UI" panose="020B0503020204020204" pitchFamily="34" charset="-122"/>
                <a:ea typeface="Microsoft YaHei UI" panose="020B0503020204020204" pitchFamily="34" charset="-122"/>
              </a:rPr>
              <a:t>n</a:t>
            </a:r>
            <a:r>
              <a:rPr lang="en-US" sz="1800" b="1" baseline="-25000" dirty="0">
                <a:solidFill>
                  <a:srgbClr val="FF3300"/>
                </a:solidFill>
                <a:latin typeface="Microsoft YaHei UI" panose="020B0503020204020204" pitchFamily="34" charset="-122"/>
                <a:ea typeface="Microsoft YaHei UI" panose="020B0503020204020204" pitchFamily="34" charset="-122"/>
              </a:rPr>
              <a:t> </a:t>
            </a:r>
            <a:r>
              <a:rPr lang="en-US" sz="1800" b="0" i="0" u="none" strike="noStrike" baseline="0" dirty="0">
                <a:latin typeface="Microsoft YaHei UI" panose="020B0503020204020204" pitchFamily="34" charset="-122"/>
                <a:ea typeface="Microsoft YaHei UI" panose="020B0503020204020204" pitchFamily="34" charset="-122"/>
              </a:rPr>
              <a:t>was constructed across the whole control group (i.e., n controls), which was obtained by calculating the correlation (partial Pearson correlation coefficient, PCC) between gray matter volume for each pair of brain regions with age, gender, education, and total intracranial volume (TIV) being covariates. </a:t>
            </a:r>
          </a:p>
          <a:p>
            <a:pPr lvl="1">
              <a:lnSpc>
                <a:spcPct val="150000"/>
              </a:lnSpc>
              <a:spcBef>
                <a:spcPts val="500"/>
              </a:spcBef>
              <a:buFont typeface="Wingdings" panose="05000000000000000000" pitchFamily="2" charset="2"/>
              <a:buChar char="Ø"/>
            </a:pPr>
            <a:r>
              <a:rPr lang="en-US" sz="1800" b="0" i="0" u="none" strike="noStrike" baseline="0" dirty="0">
                <a:latin typeface="Microsoft YaHei UI" panose="020B0503020204020204" pitchFamily="34" charset="-122"/>
                <a:ea typeface="Microsoft YaHei UI" panose="020B0503020204020204" pitchFamily="34" charset="-122"/>
              </a:rPr>
              <a:t>Then, we added patient k to the control group, and used n+ 1 subjects (n controls and 1 patient) to construct a new structural covariance network, which we termed as the </a:t>
            </a:r>
            <a:r>
              <a:rPr lang="en-US" sz="1800" b="1" i="0" u="none" strike="noStrike" baseline="0" dirty="0">
                <a:solidFill>
                  <a:srgbClr val="FF3300"/>
                </a:solidFill>
                <a:latin typeface="Microsoft YaHei UI" panose="020B0503020204020204" pitchFamily="34" charset="-122"/>
                <a:ea typeface="Microsoft YaHei UI" panose="020B0503020204020204" pitchFamily="34" charset="-122"/>
              </a:rPr>
              <a:t>perturbed network PCC</a:t>
            </a:r>
            <a:r>
              <a:rPr lang="en-US" sz="1800" b="1" i="0" u="none" strike="noStrike" baseline="-25000" dirty="0">
                <a:solidFill>
                  <a:srgbClr val="FF3300"/>
                </a:solidFill>
                <a:latin typeface="Microsoft YaHei UI" panose="020B0503020204020204" pitchFamily="34" charset="-122"/>
                <a:ea typeface="Microsoft YaHei UI" panose="020B0503020204020204" pitchFamily="34" charset="-122"/>
              </a:rPr>
              <a:t>n+1</a:t>
            </a:r>
            <a:r>
              <a:rPr lang="en-US" sz="1800" b="1" i="0" u="none" strike="noStrike" baseline="0" dirty="0">
                <a:solidFill>
                  <a:srgbClr val="FF3300"/>
                </a:solidFill>
                <a:latin typeface="Microsoft YaHei UI" panose="020B0503020204020204" pitchFamily="34" charset="-122"/>
                <a:ea typeface="Microsoft YaHei UI" panose="020B0503020204020204" pitchFamily="34" charset="-122"/>
              </a:rPr>
              <a:t>. </a:t>
            </a:r>
          </a:p>
          <a:p>
            <a:pPr lvl="1">
              <a:lnSpc>
                <a:spcPct val="150000"/>
              </a:lnSpc>
              <a:spcBef>
                <a:spcPts val="500"/>
              </a:spcBef>
              <a:buFont typeface="Wingdings" panose="05000000000000000000" pitchFamily="2" charset="2"/>
              <a:buChar char="Ø"/>
            </a:pPr>
            <a:r>
              <a:rPr lang="en-US" sz="1800" b="0" i="0" u="none" strike="noStrike" baseline="0" dirty="0">
                <a:latin typeface="Microsoft YaHei UI" panose="020B0503020204020204" pitchFamily="34" charset="-122"/>
                <a:ea typeface="Microsoft YaHei UI" panose="020B0503020204020204" pitchFamily="34" charset="-122"/>
              </a:rPr>
              <a:t>Next,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the difference </a:t>
            </a:r>
            <a:r>
              <a:rPr lang="en-US" sz="1800" b="0" i="0" u="none" strike="noStrike" baseline="0" dirty="0">
                <a:latin typeface="Microsoft YaHei UI" panose="020B0503020204020204" pitchFamily="34" charset="-122"/>
                <a:ea typeface="Microsoft YaHei UI" panose="020B0503020204020204" pitchFamily="34" charset="-122"/>
              </a:rPr>
              <a:t>between the perturbed network and the reference network was calculated, i.e., </a:t>
            </a:r>
            <a:r>
              <a:rPr lang="en-US" sz="1800" b="1" i="0" u="none" strike="noStrike" baseline="0" dirty="0" err="1">
                <a:solidFill>
                  <a:srgbClr val="FF3300"/>
                </a:solidFill>
                <a:latin typeface="Microsoft YaHei UI" panose="020B0503020204020204" pitchFamily="34" charset="-122"/>
                <a:ea typeface="Microsoft YaHei UI" panose="020B0503020204020204" pitchFamily="34" charset="-122"/>
              </a:rPr>
              <a:t>ΔPCC</a:t>
            </a:r>
            <a:r>
              <a:rPr lang="en-US" sz="1800" b="1" i="0" u="none" strike="noStrike" baseline="-25000" dirty="0" err="1">
                <a:solidFill>
                  <a:srgbClr val="FF3300"/>
                </a:solidFill>
                <a:latin typeface="Microsoft YaHei UI" panose="020B0503020204020204" pitchFamily="34" charset="-122"/>
                <a:ea typeface="Microsoft YaHei UI" panose="020B0503020204020204" pitchFamily="34" charset="-122"/>
              </a:rPr>
              <a:t>n</a:t>
            </a:r>
            <a:r>
              <a:rPr lang="en-US" sz="1800" b="1" i="0" u="none" strike="noStrike" baseline="0" dirty="0">
                <a:solidFill>
                  <a:srgbClr val="FF3300"/>
                </a:solidFill>
                <a:latin typeface="Microsoft YaHei UI" panose="020B0503020204020204" pitchFamily="34" charset="-122"/>
                <a:ea typeface="Microsoft YaHei UI" panose="020B0503020204020204" pitchFamily="34" charset="-122"/>
              </a:rPr>
              <a:t> = PCC</a:t>
            </a:r>
            <a:r>
              <a:rPr lang="en-US" sz="1800" b="1" i="0" u="none" strike="noStrike" baseline="-25000" dirty="0">
                <a:solidFill>
                  <a:srgbClr val="FF3300"/>
                </a:solidFill>
                <a:latin typeface="Microsoft YaHei UI" panose="020B0503020204020204" pitchFamily="34" charset="-122"/>
                <a:ea typeface="Microsoft YaHei UI" panose="020B0503020204020204" pitchFamily="34" charset="-122"/>
              </a:rPr>
              <a:t>n+1</a:t>
            </a:r>
            <a:r>
              <a:rPr lang="en-US" sz="1800" b="1" i="0" u="none" strike="noStrike" baseline="0" dirty="0">
                <a:solidFill>
                  <a:srgbClr val="FF3300"/>
                </a:solidFill>
                <a:latin typeface="Microsoft YaHei UI" panose="020B0503020204020204" pitchFamily="34" charset="-122"/>
                <a:ea typeface="Microsoft YaHei UI" panose="020B0503020204020204" pitchFamily="34" charset="-122"/>
              </a:rPr>
              <a:t> – </a:t>
            </a:r>
            <a:r>
              <a:rPr lang="en-US" sz="1800" b="1" i="0" u="none" strike="noStrike" baseline="0" dirty="0" err="1">
                <a:solidFill>
                  <a:srgbClr val="FF3300"/>
                </a:solidFill>
                <a:latin typeface="Microsoft YaHei UI" panose="020B0503020204020204" pitchFamily="34" charset="-122"/>
                <a:ea typeface="Microsoft YaHei UI" panose="020B0503020204020204" pitchFamily="34" charset="-122"/>
              </a:rPr>
              <a:t>PCC</a:t>
            </a:r>
            <a:r>
              <a:rPr lang="en-US" sz="1800" b="1" i="0" u="none" strike="noStrike" baseline="-25000" dirty="0" err="1">
                <a:solidFill>
                  <a:srgbClr val="FF3300"/>
                </a:solidFill>
                <a:latin typeface="Microsoft YaHei UI" panose="020B0503020204020204" pitchFamily="34" charset="-122"/>
                <a:ea typeface="Microsoft YaHei UI" panose="020B0503020204020204" pitchFamily="34" charset="-122"/>
              </a:rPr>
              <a:t>n</a:t>
            </a:r>
            <a:r>
              <a:rPr lang="en-US" sz="1800" b="1" i="0" u="none" strike="noStrike" baseline="0" dirty="0">
                <a:latin typeface="Microsoft YaHei UI" panose="020B0503020204020204" pitchFamily="34" charset="-122"/>
                <a:ea typeface="Microsoft YaHei UI" panose="020B0503020204020204" pitchFamily="34" charset="-122"/>
              </a:rPr>
              <a:t>. </a:t>
            </a:r>
          </a:p>
          <a:p>
            <a:pPr lvl="1">
              <a:lnSpc>
                <a:spcPct val="150000"/>
              </a:lnSpc>
              <a:spcBef>
                <a:spcPts val="500"/>
              </a:spcBef>
              <a:buFont typeface="Wingdings" panose="05000000000000000000" pitchFamily="2" charset="2"/>
              <a:buChar char="Ø"/>
            </a:pPr>
            <a:r>
              <a:rPr lang="en-US" sz="1800" b="0" i="0" u="none" strike="noStrike" baseline="0" dirty="0">
                <a:latin typeface="Microsoft YaHei UI" panose="020B0503020204020204" pitchFamily="34" charset="-122"/>
                <a:ea typeface="Microsoft YaHei UI" panose="020B0503020204020204" pitchFamily="34" charset="-122"/>
              </a:rPr>
              <a:t>Finally, as previous work has theoretically confirmed that </a:t>
            </a:r>
            <a:r>
              <a:rPr lang="en-US" sz="1800" b="1" i="0" u="none" strike="noStrike" baseline="0" dirty="0" err="1">
                <a:solidFill>
                  <a:srgbClr val="FF3300"/>
                </a:solidFill>
                <a:latin typeface="Microsoft YaHei UI" panose="020B0503020204020204" pitchFamily="34" charset="-122"/>
                <a:ea typeface="Microsoft YaHei UI" panose="020B0503020204020204" pitchFamily="34" charset="-122"/>
              </a:rPr>
              <a:t>ΔPCC</a:t>
            </a:r>
            <a:r>
              <a:rPr lang="en-US" sz="1800" b="1" i="0" u="none" strike="noStrike" baseline="-25000" dirty="0" err="1">
                <a:solidFill>
                  <a:srgbClr val="FF3300"/>
                </a:solidFill>
                <a:latin typeface="Microsoft YaHei UI" panose="020B0503020204020204" pitchFamily="34" charset="-122"/>
                <a:ea typeface="Microsoft YaHei UI" panose="020B0503020204020204" pitchFamily="34" charset="-122"/>
              </a:rPr>
              <a:t>n</a:t>
            </a:r>
            <a:r>
              <a:rPr lang="en-US" sz="1800" b="0" i="0" u="none" strike="noStrike" baseline="0" dirty="0">
                <a:latin typeface="Microsoft YaHei UI" panose="020B0503020204020204" pitchFamily="34" charset="-122"/>
                <a:ea typeface="Microsoft YaHei UI" panose="020B0503020204020204" pitchFamily="34" charset="-122"/>
              </a:rPr>
              <a:t> follows a new type of symmetrical distribution called the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volcano distribution</a:t>
            </a:r>
            <a:r>
              <a:rPr lang="en-US" sz="1800" b="0" i="0" u="none" strike="noStrike" baseline="0" dirty="0">
                <a:latin typeface="Microsoft YaHei UI" panose="020B0503020204020204" pitchFamily="34" charset="-122"/>
                <a:ea typeface="Microsoft YaHei UI" panose="020B0503020204020204" pitchFamily="34" charset="-122"/>
              </a:rPr>
              <a:t>,” the tail of which is similar to that of the normal distribution, the Z-score of </a:t>
            </a:r>
            <a:r>
              <a:rPr lang="en-US" sz="1800" b="1" i="0" u="none" strike="noStrike" baseline="0" dirty="0" err="1">
                <a:latin typeface="Microsoft YaHei UI" panose="020B0503020204020204" pitchFamily="34" charset="-122"/>
                <a:ea typeface="Microsoft YaHei UI" panose="020B0503020204020204" pitchFamily="34" charset="-122"/>
              </a:rPr>
              <a:t>ΔPCC</a:t>
            </a:r>
            <a:r>
              <a:rPr lang="en-US" sz="1800" b="1" i="0" u="none" strike="noStrike" baseline="-25000" dirty="0" err="1">
                <a:latin typeface="Microsoft YaHei UI" panose="020B0503020204020204" pitchFamily="34" charset="-122"/>
                <a:ea typeface="Microsoft YaHei UI" panose="020B0503020204020204" pitchFamily="34" charset="-122"/>
              </a:rPr>
              <a:t>n</a:t>
            </a:r>
            <a:r>
              <a:rPr lang="en-US" sz="1800" b="0" i="0" u="none" strike="noStrike" baseline="0" dirty="0">
                <a:latin typeface="Microsoft YaHei UI" panose="020B0503020204020204" pitchFamily="34" charset="-122"/>
                <a:ea typeface="Microsoft YaHei UI" panose="020B0503020204020204" pitchFamily="34" charset="-122"/>
              </a:rPr>
              <a:t> was calculated based on the Z- test (or U-test) as follows</a:t>
            </a:r>
          </a:p>
          <a:p>
            <a:pPr lvl="1">
              <a:lnSpc>
                <a:spcPct val="150000"/>
              </a:lnSpc>
              <a:spcBef>
                <a:spcPts val="500"/>
              </a:spcBef>
              <a:buFont typeface="Wingdings" panose="05000000000000000000" pitchFamily="2" charset="2"/>
              <a:buChar char="Ø"/>
            </a:pPr>
            <a:endParaRPr lang="en-US" sz="1800" b="0" i="0" u="none" strike="noStrike" baseline="0" dirty="0">
              <a:latin typeface="Microsoft YaHei UI" panose="020B0503020204020204" pitchFamily="34" charset="-122"/>
              <a:ea typeface="Microsoft YaHei UI" panose="020B0503020204020204" pitchFamily="34" charset="-122"/>
            </a:endParaRPr>
          </a:p>
          <a:p>
            <a:pPr lvl="1">
              <a:lnSpc>
                <a:spcPct val="150000"/>
              </a:lnSpc>
              <a:spcBef>
                <a:spcPts val="500"/>
              </a:spcBef>
              <a:buFont typeface="Wingdings" panose="05000000000000000000" pitchFamily="2" charset="2"/>
              <a:buChar char="Ø"/>
            </a:pPr>
            <a:endParaRPr lang="en-US" altLang="zh-CN" sz="5200" dirty="0">
              <a:latin typeface="Arial" panose="020B0604020202020204" pitchFamily="34" charset="0"/>
              <a:cs typeface="Arial" panose="020B0604020202020204" pitchFamily="34" charset="0"/>
            </a:endParaRP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17</a:t>
            </a:fld>
            <a:endParaRPr lang="zh-CN" altLang="en-US" dirty="0"/>
          </a:p>
        </p:txBody>
      </p:sp>
      <p:pic>
        <p:nvPicPr>
          <p:cNvPr id="4" name="图片 3">
            <a:extLst>
              <a:ext uri="{FF2B5EF4-FFF2-40B4-BE49-F238E27FC236}">
                <a16:creationId xmlns:a16="http://schemas.microsoft.com/office/drawing/2014/main" id="{8B6DD0BC-93B8-4CA8-8AF6-223785227F72}"/>
              </a:ext>
            </a:extLst>
          </p:cNvPr>
          <p:cNvPicPr>
            <a:picLocks noChangeAspect="1"/>
          </p:cNvPicPr>
          <p:nvPr/>
        </p:nvPicPr>
        <p:blipFill>
          <a:blip r:embed="rId3"/>
          <a:stretch>
            <a:fillRect/>
          </a:stretch>
        </p:blipFill>
        <p:spPr>
          <a:xfrm>
            <a:off x="3873560" y="6117679"/>
            <a:ext cx="1396879" cy="706854"/>
          </a:xfrm>
          <a:prstGeom prst="rect">
            <a:avLst/>
          </a:prstGeom>
        </p:spPr>
      </p:pic>
      <p:pic>
        <p:nvPicPr>
          <p:cNvPr id="6" name="图片 5">
            <a:extLst>
              <a:ext uri="{FF2B5EF4-FFF2-40B4-BE49-F238E27FC236}">
                <a16:creationId xmlns:a16="http://schemas.microsoft.com/office/drawing/2014/main" id="{CE3E8C04-B20D-436F-BC41-1D7113140A41}"/>
              </a:ext>
            </a:extLst>
          </p:cNvPr>
          <p:cNvPicPr>
            <a:picLocks noChangeAspect="1"/>
          </p:cNvPicPr>
          <p:nvPr/>
        </p:nvPicPr>
        <p:blipFill>
          <a:blip r:embed="rId4"/>
          <a:stretch>
            <a:fillRect/>
          </a:stretch>
        </p:blipFill>
        <p:spPr>
          <a:xfrm>
            <a:off x="284981" y="2686741"/>
            <a:ext cx="8572416" cy="4080642"/>
          </a:xfrm>
          <a:prstGeom prst="rect">
            <a:avLst/>
          </a:prstGeom>
        </p:spPr>
      </p:pic>
    </p:spTree>
    <p:extLst>
      <p:ext uri="{BB962C8B-B14F-4D97-AF65-F5344CB8AC3E}">
        <p14:creationId xmlns:p14="http://schemas.microsoft.com/office/powerpoint/2010/main" val="322910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Material and Method</a:t>
            </a:r>
            <a:endParaRPr lang="zh-CN" altLang="en-US" dirty="0"/>
          </a:p>
        </p:txBody>
      </p:sp>
      <p:sp>
        <p:nvSpPr>
          <p:cNvPr id="3" name="内容占位符 2"/>
          <p:cNvSpPr>
            <a:spLocks noGrp="1"/>
          </p:cNvSpPr>
          <p:nvPr>
            <p:ph idx="1"/>
          </p:nvPr>
        </p:nvSpPr>
        <p:spPr>
          <a:xfrm>
            <a:off x="286603" y="908094"/>
            <a:ext cx="8630750" cy="5813384"/>
          </a:xfrm>
        </p:spPr>
        <p:txBody>
          <a:bodyPr>
            <a:normAutofit fontScale="77500" lnSpcReduction="20000"/>
          </a:bodyPr>
          <a:lstStyle/>
          <a:p>
            <a:pPr marL="0" indent="0">
              <a:spcBef>
                <a:spcPts val="500"/>
              </a:spcBef>
              <a:buNone/>
            </a:pPr>
            <a:r>
              <a:rPr lang="en-US" altLang="zh-CN" sz="2300" b="1" dirty="0">
                <a:latin typeface="Arial" panose="020B0604020202020204" pitchFamily="34" charset="0"/>
                <a:cs typeface="Arial" panose="020B0604020202020204" pitchFamily="34" charset="0"/>
              </a:rPr>
              <a:t>Statistical analysis: </a:t>
            </a:r>
          </a:p>
          <a:p>
            <a:pPr marL="0" indent="0">
              <a:spcBef>
                <a:spcPts val="500"/>
              </a:spcBef>
              <a:buNone/>
            </a:pPr>
            <a:r>
              <a:rPr lang="en-US" altLang="zh-CN" sz="2100" b="1" i="1" dirty="0">
                <a:latin typeface="Arial" panose="020B0604020202020204" pitchFamily="34" charset="0"/>
                <a:cs typeface="Arial" panose="020B0604020202020204" pitchFamily="34" charset="0"/>
              </a:rPr>
              <a:t>Constructing the individual differential structural covariance network (IDSCN)</a:t>
            </a:r>
          </a:p>
          <a:p>
            <a:pPr>
              <a:lnSpc>
                <a:spcPct val="150000"/>
              </a:lnSpc>
              <a:spcBef>
                <a:spcPts val="500"/>
              </a:spcBef>
              <a:buFont typeface="Wingdings" panose="05000000000000000000" pitchFamily="2" charset="2"/>
              <a:buChar char="Ø"/>
            </a:pPr>
            <a:r>
              <a:rPr lang="en-US" altLang="zh-CN" sz="2100" dirty="0">
                <a:latin typeface="Arial" panose="020B0604020202020204" pitchFamily="34" charset="0"/>
                <a:cs typeface="Arial" panose="020B0604020202020204" pitchFamily="34" charset="0"/>
              </a:rPr>
              <a:t>The mains steps for constructing the IDSCN for each patient with a control group of n subjects are as follows: </a:t>
            </a:r>
          </a:p>
          <a:p>
            <a:pPr lvl="1">
              <a:lnSpc>
                <a:spcPct val="150000"/>
              </a:lnSpc>
              <a:spcBef>
                <a:spcPts val="500"/>
              </a:spcBef>
              <a:buFont typeface="Wingdings" panose="05000000000000000000" pitchFamily="2" charset="2"/>
              <a:buChar char="Ø"/>
            </a:pPr>
            <a:r>
              <a:rPr lang="en-US" sz="1800" b="0" i="0" u="none" strike="noStrike" baseline="0" dirty="0">
                <a:latin typeface="Microsoft YaHei UI" panose="020B0503020204020204" pitchFamily="34" charset="-122"/>
                <a:ea typeface="Microsoft YaHei UI" panose="020B0503020204020204" pitchFamily="34" charset="-122"/>
              </a:rPr>
              <a:t>First, a </a:t>
            </a:r>
            <a:r>
              <a:rPr lang="en-US" sz="1800" b="1" i="0" u="none" strike="noStrike" baseline="0" dirty="0">
                <a:solidFill>
                  <a:srgbClr val="FF3300"/>
                </a:solidFill>
                <a:latin typeface="Microsoft YaHei UI" panose="020B0503020204020204" pitchFamily="34" charset="-122"/>
                <a:ea typeface="Microsoft YaHei UI" panose="020B0503020204020204" pitchFamily="34" charset="-122"/>
              </a:rPr>
              <a:t>reference structural covariance network </a:t>
            </a:r>
            <a:r>
              <a:rPr lang="en-US" sz="1800" b="1" dirty="0" err="1">
                <a:solidFill>
                  <a:srgbClr val="FF3300"/>
                </a:solidFill>
                <a:latin typeface="Microsoft YaHei UI" panose="020B0503020204020204" pitchFamily="34" charset="-122"/>
                <a:ea typeface="Microsoft YaHei UI" panose="020B0503020204020204" pitchFamily="34" charset="-122"/>
              </a:rPr>
              <a:t>PCC</a:t>
            </a:r>
            <a:r>
              <a:rPr lang="en-US" sz="1800" b="1" baseline="-25000" dirty="0" err="1">
                <a:solidFill>
                  <a:srgbClr val="FF3300"/>
                </a:solidFill>
                <a:latin typeface="Microsoft YaHei UI" panose="020B0503020204020204" pitchFamily="34" charset="-122"/>
                <a:ea typeface="Microsoft YaHei UI" panose="020B0503020204020204" pitchFamily="34" charset="-122"/>
              </a:rPr>
              <a:t>n</a:t>
            </a:r>
            <a:r>
              <a:rPr lang="en-US" sz="1800" b="1" baseline="-25000" dirty="0">
                <a:solidFill>
                  <a:srgbClr val="FF3300"/>
                </a:solidFill>
                <a:latin typeface="Microsoft YaHei UI" panose="020B0503020204020204" pitchFamily="34" charset="-122"/>
                <a:ea typeface="Microsoft YaHei UI" panose="020B0503020204020204" pitchFamily="34" charset="-122"/>
              </a:rPr>
              <a:t> </a:t>
            </a:r>
            <a:r>
              <a:rPr lang="en-US" sz="1800" b="0" i="0" u="none" strike="noStrike" baseline="0" dirty="0">
                <a:latin typeface="Microsoft YaHei UI" panose="020B0503020204020204" pitchFamily="34" charset="-122"/>
                <a:ea typeface="Microsoft YaHei UI" panose="020B0503020204020204" pitchFamily="34" charset="-122"/>
              </a:rPr>
              <a:t>was constructed across the whole control group (i.e., n controls), which was obtained by calculating the correlation (partial Pearson correlation coefficient, PCC) between gray matter volume for each pair of brain regions with age, gender, education, and total intracranial volume (TIV) being covariates. </a:t>
            </a:r>
          </a:p>
          <a:p>
            <a:pPr lvl="1">
              <a:lnSpc>
                <a:spcPct val="150000"/>
              </a:lnSpc>
              <a:spcBef>
                <a:spcPts val="500"/>
              </a:spcBef>
              <a:buFont typeface="Wingdings" panose="05000000000000000000" pitchFamily="2" charset="2"/>
              <a:buChar char="Ø"/>
            </a:pPr>
            <a:r>
              <a:rPr lang="en-US" sz="1800" b="0" i="0" u="none" strike="noStrike" baseline="0" dirty="0">
                <a:latin typeface="Microsoft YaHei UI" panose="020B0503020204020204" pitchFamily="34" charset="-122"/>
                <a:ea typeface="Microsoft YaHei UI" panose="020B0503020204020204" pitchFamily="34" charset="-122"/>
              </a:rPr>
              <a:t>Then, we added patient k to the control group, and used n+ 1 subjects (n controls and 1 patient) to construct a new structural covariance network, which we termed as the </a:t>
            </a:r>
            <a:r>
              <a:rPr lang="en-US" sz="1800" b="1" i="0" u="none" strike="noStrike" baseline="0" dirty="0">
                <a:solidFill>
                  <a:srgbClr val="FF3300"/>
                </a:solidFill>
                <a:latin typeface="Microsoft YaHei UI" panose="020B0503020204020204" pitchFamily="34" charset="-122"/>
                <a:ea typeface="Microsoft YaHei UI" panose="020B0503020204020204" pitchFamily="34" charset="-122"/>
              </a:rPr>
              <a:t>perturbed network PCC</a:t>
            </a:r>
            <a:r>
              <a:rPr lang="en-US" sz="1800" b="1" i="0" u="none" strike="noStrike" baseline="-25000" dirty="0">
                <a:solidFill>
                  <a:srgbClr val="FF3300"/>
                </a:solidFill>
                <a:latin typeface="Microsoft YaHei UI" panose="020B0503020204020204" pitchFamily="34" charset="-122"/>
                <a:ea typeface="Microsoft YaHei UI" panose="020B0503020204020204" pitchFamily="34" charset="-122"/>
              </a:rPr>
              <a:t>n+1</a:t>
            </a:r>
            <a:r>
              <a:rPr lang="en-US" sz="1800" b="1" i="0" u="none" strike="noStrike" baseline="0" dirty="0">
                <a:solidFill>
                  <a:srgbClr val="FF3300"/>
                </a:solidFill>
                <a:latin typeface="Microsoft YaHei UI" panose="020B0503020204020204" pitchFamily="34" charset="-122"/>
                <a:ea typeface="Microsoft YaHei UI" panose="020B0503020204020204" pitchFamily="34" charset="-122"/>
              </a:rPr>
              <a:t>. </a:t>
            </a:r>
          </a:p>
          <a:p>
            <a:pPr lvl="1">
              <a:lnSpc>
                <a:spcPct val="150000"/>
              </a:lnSpc>
              <a:spcBef>
                <a:spcPts val="500"/>
              </a:spcBef>
              <a:buFont typeface="Wingdings" panose="05000000000000000000" pitchFamily="2" charset="2"/>
              <a:buChar char="Ø"/>
            </a:pPr>
            <a:r>
              <a:rPr lang="en-US" sz="1800" b="0" i="0" u="none" strike="noStrike" baseline="0" dirty="0">
                <a:latin typeface="Microsoft YaHei UI" panose="020B0503020204020204" pitchFamily="34" charset="-122"/>
                <a:ea typeface="Microsoft YaHei UI" panose="020B0503020204020204" pitchFamily="34" charset="-122"/>
              </a:rPr>
              <a:t>Next,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the difference </a:t>
            </a:r>
            <a:r>
              <a:rPr lang="en-US" sz="1800" b="0" i="0" u="none" strike="noStrike" baseline="0" dirty="0">
                <a:latin typeface="Microsoft YaHei UI" panose="020B0503020204020204" pitchFamily="34" charset="-122"/>
                <a:ea typeface="Microsoft YaHei UI" panose="020B0503020204020204" pitchFamily="34" charset="-122"/>
              </a:rPr>
              <a:t>between the perturbed network and the reference network was calculated, i.e., </a:t>
            </a:r>
            <a:r>
              <a:rPr lang="en-US" sz="1800" b="1" i="0" u="none" strike="noStrike" baseline="0" dirty="0" err="1">
                <a:solidFill>
                  <a:srgbClr val="FF3300"/>
                </a:solidFill>
                <a:latin typeface="Microsoft YaHei UI" panose="020B0503020204020204" pitchFamily="34" charset="-122"/>
                <a:ea typeface="Microsoft YaHei UI" panose="020B0503020204020204" pitchFamily="34" charset="-122"/>
              </a:rPr>
              <a:t>ΔPCC</a:t>
            </a:r>
            <a:r>
              <a:rPr lang="en-US" sz="1800" b="1" i="0" u="none" strike="noStrike" baseline="-25000" dirty="0" err="1">
                <a:solidFill>
                  <a:srgbClr val="FF3300"/>
                </a:solidFill>
                <a:latin typeface="Microsoft YaHei UI" panose="020B0503020204020204" pitchFamily="34" charset="-122"/>
                <a:ea typeface="Microsoft YaHei UI" panose="020B0503020204020204" pitchFamily="34" charset="-122"/>
              </a:rPr>
              <a:t>n</a:t>
            </a:r>
            <a:r>
              <a:rPr lang="en-US" sz="1800" b="1" i="0" u="none" strike="noStrike" baseline="0" dirty="0">
                <a:solidFill>
                  <a:srgbClr val="FF3300"/>
                </a:solidFill>
                <a:latin typeface="Microsoft YaHei UI" panose="020B0503020204020204" pitchFamily="34" charset="-122"/>
                <a:ea typeface="Microsoft YaHei UI" panose="020B0503020204020204" pitchFamily="34" charset="-122"/>
              </a:rPr>
              <a:t> = PCC</a:t>
            </a:r>
            <a:r>
              <a:rPr lang="en-US" sz="1800" b="1" i="0" u="none" strike="noStrike" baseline="-25000" dirty="0">
                <a:solidFill>
                  <a:srgbClr val="FF3300"/>
                </a:solidFill>
                <a:latin typeface="Microsoft YaHei UI" panose="020B0503020204020204" pitchFamily="34" charset="-122"/>
                <a:ea typeface="Microsoft YaHei UI" panose="020B0503020204020204" pitchFamily="34" charset="-122"/>
              </a:rPr>
              <a:t>n+1</a:t>
            </a:r>
            <a:r>
              <a:rPr lang="en-US" sz="1800" b="1" i="0" u="none" strike="noStrike" baseline="0" dirty="0">
                <a:solidFill>
                  <a:srgbClr val="FF3300"/>
                </a:solidFill>
                <a:latin typeface="Microsoft YaHei UI" panose="020B0503020204020204" pitchFamily="34" charset="-122"/>
                <a:ea typeface="Microsoft YaHei UI" panose="020B0503020204020204" pitchFamily="34" charset="-122"/>
              </a:rPr>
              <a:t> – </a:t>
            </a:r>
            <a:r>
              <a:rPr lang="en-US" sz="1800" b="1" i="0" u="none" strike="noStrike" baseline="0" dirty="0" err="1">
                <a:solidFill>
                  <a:srgbClr val="FF3300"/>
                </a:solidFill>
                <a:latin typeface="Microsoft YaHei UI" panose="020B0503020204020204" pitchFamily="34" charset="-122"/>
                <a:ea typeface="Microsoft YaHei UI" panose="020B0503020204020204" pitchFamily="34" charset="-122"/>
              </a:rPr>
              <a:t>PCC</a:t>
            </a:r>
            <a:r>
              <a:rPr lang="en-US" sz="1800" b="1" i="0" u="none" strike="noStrike" baseline="-25000" dirty="0" err="1">
                <a:solidFill>
                  <a:srgbClr val="FF3300"/>
                </a:solidFill>
                <a:latin typeface="Microsoft YaHei UI" panose="020B0503020204020204" pitchFamily="34" charset="-122"/>
                <a:ea typeface="Microsoft YaHei UI" panose="020B0503020204020204" pitchFamily="34" charset="-122"/>
              </a:rPr>
              <a:t>n</a:t>
            </a:r>
            <a:r>
              <a:rPr lang="en-US" sz="1800" b="1" i="0" u="none" strike="noStrike" baseline="0" dirty="0">
                <a:latin typeface="Microsoft YaHei UI" panose="020B0503020204020204" pitchFamily="34" charset="-122"/>
                <a:ea typeface="Microsoft YaHei UI" panose="020B0503020204020204" pitchFamily="34" charset="-122"/>
              </a:rPr>
              <a:t>. </a:t>
            </a:r>
          </a:p>
          <a:p>
            <a:pPr lvl="1">
              <a:lnSpc>
                <a:spcPct val="150000"/>
              </a:lnSpc>
              <a:spcBef>
                <a:spcPts val="500"/>
              </a:spcBef>
              <a:buFont typeface="Wingdings" panose="05000000000000000000" pitchFamily="2" charset="2"/>
              <a:buChar char="Ø"/>
            </a:pPr>
            <a:r>
              <a:rPr lang="en-US" sz="1800" b="0" i="0" u="none" strike="noStrike" baseline="0" dirty="0">
                <a:latin typeface="Microsoft YaHei UI" panose="020B0503020204020204" pitchFamily="34" charset="-122"/>
                <a:ea typeface="Microsoft YaHei UI" panose="020B0503020204020204" pitchFamily="34" charset="-122"/>
              </a:rPr>
              <a:t>Finally, as previous work has theoretically confirmed that </a:t>
            </a:r>
            <a:r>
              <a:rPr lang="en-US" sz="1800" b="1" i="0" u="none" strike="noStrike" baseline="0" dirty="0" err="1">
                <a:solidFill>
                  <a:srgbClr val="FF3300"/>
                </a:solidFill>
                <a:latin typeface="Microsoft YaHei UI" panose="020B0503020204020204" pitchFamily="34" charset="-122"/>
                <a:ea typeface="Microsoft YaHei UI" panose="020B0503020204020204" pitchFamily="34" charset="-122"/>
              </a:rPr>
              <a:t>ΔPCC</a:t>
            </a:r>
            <a:r>
              <a:rPr lang="en-US" sz="1800" b="1" i="0" u="none" strike="noStrike" baseline="-25000" dirty="0" err="1">
                <a:solidFill>
                  <a:srgbClr val="FF3300"/>
                </a:solidFill>
                <a:latin typeface="Microsoft YaHei UI" panose="020B0503020204020204" pitchFamily="34" charset="-122"/>
                <a:ea typeface="Microsoft YaHei UI" panose="020B0503020204020204" pitchFamily="34" charset="-122"/>
              </a:rPr>
              <a:t>n</a:t>
            </a:r>
            <a:r>
              <a:rPr lang="en-US" sz="1800" b="0" i="0" u="none" strike="noStrike" baseline="0" dirty="0">
                <a:latin typeface="Microsoft YaHei UI" panose="020B0503020204020204" pitchFamily="34" charset="-122"/>
                <a:ea typeface="Microsoft YaHei UI" panose="020B0503020204020204" pitchFamily="34" charset="-122"/>
              </a:rPr>
              <a:t> follows a new type of symmetrical distribution called the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volcano distribution</a:t>
            </a:r>
            <a:r>
              <a:rPr lang="en-US" sz="1800" b="0" i="0" u="none" strike="noStrike" baseline="0" dirty="0">
                <a:latin typeface="Microsoft YaHei UI" panose="020B0503020204020204" pitchFamily="34" charset="-122"/>
                <a:ea typeface="Microsoft YaHei UI" panose="020B0503020204020204" pitchFamily="34" charset="-122"/>
              </a:rPr>
              <a:t>,” the tail of which is similar to that of the normal distribution, the Z-score of </a:t>
            </a:r>
            <a:r>
              <a:rPr lang="en-US" sz="1800" b="1" i="0" u="none" strike="noStrike" baseline="0" dirty="0" err="1">
                <a:latin typeface="Microsoft YaHei UI" panose="020B0503020204020204" pitchFamily="34" charset="-122"/>
                <a:ea typeface="Microsoft YaHei UI" panose="020B0503020204020204" pitchFamily="34" charset="-122"/>
              </a:rPr>
              <a:t>ΔPCC</a:t>
            </a:r>
            <a:r>
              <a:rPr lang="en-US" sz="1800" b="1" i="0" u="none" strike="noStrike" baseline="-25000" dirty="0" err="1">
                <a:latin typeface="Microsoft YaHei UI" panose="020B0503020204020204" pitchFamily="34" charset="-122"/>
                <a:ea typeface="Microsoft YaHei UI" panose="020B0503020204020204" pitchFamily="34" charset="-122"/>
              </a:rPr>
              <a:t>n</a:t>
            </a:r>
            <a:r>
              <a:rPr lang="en-US" sz="1800" b="0" i="0" u="none" strike="noStrike" baseline="0" dirty="0">
                <a:latin typeface="Microsoft YaHei UI" panose="020B0503020204020204" pitchFamily="34" charset="-122"/>
                <a:ea typeface="Microsoft YaHei UI" panose="020B0503020204020204" pitchFamily="34" charset="-122"/>
              </a:rPr>
              <a:t> was calculated based on the Z- test (or U-test) as follows</a:t>
            </a:r>
          </a:p>
          <a:p>
            <a:pPr lvl="1">
              <a:lnSpc>
                <a:spcPct val="150000"/>
              </a:lnSpc>
              <a:spcBef>
                <a:spcPts val="500"/>
              </a:spcBef>
              <a:buFont typeface="Wingdings" panose="05000000000000000000" pitchFamily="2" charset="2"/>
              <a:buChar char="Ø"/>
            </a:pPr>
            <a:endParaRPr lang="en-US" sz="1800" b="0" i="0" u="none" strike="noStrike" baseline="0" dirty="0">
              <a:latin typeface="Microsoft YaHei UI" panose="020B0503020204020204" pitchFamily="34" charset="-122"/>
              <a:ea typeface="Microsoft YaHei UI" panose="020B0503020204020204" pitchFamily="34" charset="-122"/>
            </a:endParaRPr>
          </a:p>
          <a:p>
            <a:pPr lvl="1">
              <a:lnSpc>
                <a:spcPct val="150000"/>
              </a:lnSpc>
              <a:spcBef>
                <a:spcPts val="500"/>
              </a:spcBef>
              <a:buFont typeface="Wingdings" panose="05000000000000000000" pitchFamily="2" charset="2"/>
              <a:buChar char="Ø"/>
            </a:pPr>
            <a:endParaRPr lang="en-US" altLang="zh-CN" sz="5200" dirty="0">
              <a:latin typeface="Arial" panose="020B0604020202020204" pitchFamily="34" charset="0"/>
              <a:cs typeface="Arial" panose="020B0604020202020204" pitchFamily="34" charset="0"/>
            </a:endParaRP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18</a:t>
            </a:fld>
            <a:endParaRPr lang="zh-CN" altLang="en-US" dirty="0"/>
          </a:p>
        </p:txBody>
      </p:sp>
      <p:pic>
        <p:nvPicPr>
          <p:cNvPr id="4" name="图片 3">
            <a:extLst>
              <a:ext uri="{FF2B5EF4-FFF2-40B4-BE49-F238E27FC236}">
                <a16:creationId xmlns:a16="http://schemas.microsoft.com/office/drawing/2014/main" id="{8B6DD0BC-93B8-4CA8-8AF6-223785227F72}"/>
              </a:ext>
            </a:extLst>
          </p:cNvPr>
          <p:cNvPicPr>
            <a:picLocks noChangeAspect="1"/>
          </p:cNvPicPr>
          <p:nvPr/>
        </p:nvPicPr>
        <p:blipFill>
          <a:blip r:embed="rId3"/>
          <a:stretch>
            <a:fillRect/>
          </a:stretch>
        </p:blipFill>
        <p:spPr>
          <a:xfrm>
            <a:off x="3873560" y="6117679"/>
            <a:ext cx="1396879" cy="706854"/>
          </a:xfrm>
          <a:prstGeom prst="rect">
            <a:avLst/>
          </a:prstGeom>
        </p:spPr>
      </p:pic>
      <p:pic>
        <p:nvPicPr>
          <p:cNvPr id="6" name="图片 5">
            <a:extLst>
              <a:ext uri="{FF2B5EF4-FFF2-40B4-BE49-F238E27FC236}">
                <a16:creationId xmlns:a16="http://schemas.microsoft.com/office/drawing/2014/main" id="{CE3E8C04-B20D-436F-BC41-1D7113140A41}"/>
              </a:ext>
            </a:extLst>
          </p:cNvPr>
          <p:cNvPicPr>
            <a:picLocks noChangeAspect="1"/>
          </p:cNvPicPr>
          <p:nvPr/>
        </p:nvPicPr>
        <p:blipFill>
          <a:blip r:embed="rId4"/>
          <a:stretch>
            <a:fillRect/>
          </a:stretch>
        </p:blipFill>
        <p:spPr>
          <a:xfrm>
            <a:off x="284981" y="2686741"/>
            <a:ext cx="8572416" cy="4080642"/>
          </a:xfrm>
          <a:prstGeom prst="rect">
            <a:avLst/>
          </a:prstGeom>
        </p:spPr>
      </p:pic>
    </p:spTree>
    <p:extLst>
      <p:ext uri="{BB962C8B-B14F-4D97-AF65-F5344CB8AC3E}">
        <p14:creationId xmlns:p14="http://schemas.microsoft.com/office/powerpoint/2010/main" val="264273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F79D4-2C9D-4473-9469-8E6F6E78CC64}"/>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F0D08B3B-888E-4E55-B970-5228C56AC099}"/>
              </a:ext>
            </a:extLst>
          </p:cNvPr>
          <p:cNvSpPr>
            <a:spLocks noGrp="1"/>
          </p:cNvSpPr>
          <p:nvPr>
            <p:ph idx="1"/>
          </p:nvPr>
        </p:nvSpPr>
        <p:spPr/>
        <p:txBody>
          <a:bodyPr/>
          <a:lstStyle/>
          <a:p>
            <a:endParaRPr lang="en-US"/>
          </a:p>
        </p:txBody>
      </p:sp>
      <p:sp>
        <p:nvSpPr>
          <p:cNvPr id="4" name="灯片编号占位符 3">
            <a:extLst>
              <a:ext uri="{FF2B5EF4-FFF2-40B4-BE49-F238E27FC236}">
                <a16:creationId xmlns:a16="http://schemas.microsoft.com/office/drawing/2014/main" id="{CDB45ECF-9AF8-4CDB-896F-D0B98A1CCBE3}"/>
              </a:ext>
            </a:extLst>
          </p:cNvPr>
          <p:cNvSpPr>
            <a:spLocks noGrp="1"/>
          </p:cNvSpPr>
          <p:nvPr>
            <p:ph type="sldNum" sz="quarter" idx="12"/>
          </p:nvPr>
        </p:nvSpPr>
        <p:spPr/>
        <p:txBody>
          <a:bodyPr/>
          <a:lstStyle/>
          <a:p>
            <a:fld id="{4F7F28AF-5BE0-4465-9148-1AC3FCF059DB}" type="slidenum">
              <a:rPr lang="zh-CN" altLang="en-US" smtClean="0"/>
              <a:t>19</a:t>
            </a:fld>
            <a:endParaRPr lang="zh-CN" altLang="en-US"/>
          </a:p>
        </p:txBody>
      </p:sp>
      <p:pic>
        <p:nvPicPr>
          <p:cNvPr id="5" name="图片 4">
            <a:extLst>
              <a:ext uri="{FF2B5EF4-FFF2-40B4-BE49-F238E27FC236}">
                <a16:creationId xmlns:a16="http://schemas.microsoft.com/office/drawing/2014/main" id="{29E1BEC4-E106-4687-9DB7-B2195EBA67E4}"/>
              </a:ext>
            </a:extLst>
          </p:cNvPr>
          <p:cNvPicPr>
            <a:picLocks noChangeAspect="1"/>
          </p:cNvPicPr>
          <p:nvPr/>
        </p:nvPicPr>
        <p:blipFill>
          <a:blip r:embed="rId2"/>
          <a:stretch>
            <a:fillRect/>
          </a:stretch>
        </p:blipFill>
        <p:spPr>
          <a:xfrm>
            <a:off x="0" y="7350"/>
            <a:ext cx="9144000" cy="6843299"/>
          </a:xfrm>
          <a:prstGeom prst="rect">
            <a:avLst/>
          </a:prstGeom>
        </p:spPr>
      </p:pic>
    </p:spTree>
    <p:extLst>
      <p:ext uri="{BB962C8B-B14F-4D97-AF65-F5344CB8AC3E}">
        <p14:creationId xmlns:p14="http://schemas.microsoft.com/office/powerpoint/2010/main" val="130247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Introduction</a:t>
            </a:r>
            <a:endParaRPr lang="zh-CN" altLang="en-US" dirty="0"/>
          </a:p>
        </p:txBody>
      </p:sp>
      <p:sp>
        <p:nvSpPr>
          <p:cNvPr id="3" name="内容占位符 2"/>
          <p:cNvSpPr>
            <a:spLocks noGrp="1"/>
          </p:cNvSpPr>
          <p:nvPr>
            <p:ph idx="1"/>
          </p:nvPr>
        </p:nvSpPr>
        <p:spPr>
          <a:xfrm>
            <a:off x="286603" y="908094"/>
            <a:ext cx="8630750" cy="5696609"/>
          </a:xfrm>
        </p:spPr>
        <p:txBody>
          <a:bodyPr>
            <a:normAutofit/>
          </a:bodyPr>
          <a:lstStyle/>
          <a:p>
            <a:pPr>
              <a:spcBef>
                <a:spcPts val="500"/>
              </a:spcBef>
            </a:pPr>
            <a:r>
              <a:rPr lang="en-US" altLang="zh-CN" sz="2100" dirty="0">
                <a:latin typeface="Arial" panose="020B0604020202020204" pitchFamily="34" charset="0"/>
                <a:cs typeface="Arial" panose="020B0604020202020204" pitchFamily="34" charset="0"/>
              </a:rPr>
              <a:t>Schizophrenia is a </a:t>
            </a:r>
            <a:r>
              <a:rPr lang="en-US" altLang="zh-CN" sz="2100" dirty="0">
                <a:solidFill>
                  <a:srgbClr val="FF3300"/>
                </a:solidFill>
                <a:latin typeface="Arial" panose="020B0604020202020204" pitchFamily="34" charset="0"/>
                <a:cs typeface="Arial" panose="020B0604020202020204" pitchFamily="34" charset="0"/>
              </a:rPr>
              <a:t>heterogeneous</a:t>
            </a:r>
            <a:r>
              <a:rPr lang="en-US" altLang="zh-CN" sz="2100" dirty="0">
                <a:latin typeface="Arial" panose="020B0604020202020204" pitchFamily="34" charset="0"/>
                <a:cs typeface="Arial" panose="020B0604020202020204" pitchFamily="34" charset="0"/>
              </a:rPr>
              <a:t> illness with a highly complex genetic architecture and variable phenotypic expressions, thus </a:t>
            </a:r>
            <a:r>
              <a:rPr lang="en-US" altLang="zh-CN" sz="2100" dirty="0">
                <a:solidFill>
                  <a:srgbClr val="FF3300"/>
                </a:solidFill>
                <a:latin typeface="Arial" panose="020B0604020202020204" pitchFamily="34" charset="0"/>
                <a:cs typeface="Arial" panose="020B0604020202020204" pitchFamily="34" charset="0"/>
              </a:rPr>
              <a:t>lacks a unifying neuropathology</a:t>
            </a:r>
            <a:r>
              <a:rPr lang="en-US" altLang="zh-CN" sz="2100" dirty="0">
                <a:latin typeface="Arial" panose="020B0604020202020204" pitchFamily="34" charset="0"/>
                <a:cs typeface="Arial" panose="020B0604020202020204" pitchFamily="34" charset="0"/>
              </a:rPr>
              <a:t>. </a:t>
            </a:r>
          </a:p>
          <a:p>
            <a:pPr lvl="1">
              <a:spcBef>
                <a:spcPts val="500"/>
              </a:spcBef>
            </a:pPr>
            <a:r>
              <a:rPr lang="en-US" altLang="zh-CN" dirty="0">
                <a:latin typeface="Arial" panose="020B0604020202020204" pitchFamily="34" charset="0"/>
                <a:cs typeface="Arial" panose="020B0604020202020204" pitchFamily="34" charset="0"/>
              </a:rPr>
              <a:t>Traditional case–control studies are not designed to identify </a:t>
            </a:r>
            <a:r>
              <a:rPr lang="en-US" altLang="zh-CN" dirty="0">
                <a:solidFill>
                  <a:srgbClr val="FF3300"/>
                </a:solidFill>
                <a:latin typeface="Arial" panose="020B0604020202020204" pitchFamily="34" charset="0"/>
                <a:cs typeface="Arial" panose="020B0604020202020204" pitchFamily="34" charset="0"/>
              </a:rPr>
              <a:t>individual differences </a:t>
            </a:r>
            <a:r>
              <a:rPr lang="en-US" altLang="zh-CN" dirty="0">
                <a:latin typeface="Arial" panose="020B0604020202020204" pitchFamily="34" charset="0"/>
                <a:cs typeface="Arial" panose="020B0604020202020204" pitchFamily="34" charset="0"/>
              </a:rPr>
              <a:t>among patients, as the structural covariance network is constructed almost exclusively at </a:t>
            </a:r>
            <a:r>
              <a:rPr lang="en-US" altLang="zh-CN" dirty="0">
                <a:solidFill>
                  <a:srgbClr val="FF3300"/>
                </a:solidFill>
                <a:latin typeface="Arial" panose="020B0604020202020204" pitchFamily="34" charset="0"/>
                <a:cs typeface="Arial" panose="020B0604020202020204" pitchFamily="34" charset="0"/>
              </a:rPr>
              <a:t>the group level</a:t>
            </a:r>
            <a:r>
              <a:rPr lang="en-US" altLang="zh-CN" dirty="0">
                <a:latin typeface="Arial" panose="020B0604020202020204" pitchFamily="34" charset="0"/>
                <a:cs typeface="Arial" panose="020B0604020202020204" pitchFamily="34" charset="0"/>
              </a:rPr>
              <a:t>, and thus can only be used to identify group-level differences such as abnormalities in frontal-temporal lobe covariance. </a:t>
            </a:r>
          </a:p>
          <a:p>
            <a:pPr lvl="1">
              <a:spcBef>
                <a:spcPts val="500"/>
              </a:spcBef>
            </a:pPr>
            <a:r>
              <a:rPr lang="en-US" altLang="zh-CN" dirty="0">
                <a:latin typeface="Arial" panose="020B0604020202020204" pitchFamily="34" charset="0"/>
                <a:cs typeface="Arial" panose="020B0604020202020204" pitchFamily="34" charset="0"/>
              </a:rPr>
              <a:t>Mapping </a:t>
            </a:r>
            <a:r>
              <a:rPr lang="en-US" altLang="zh-CN" dirty="0">
                <a:solidFill>
                  <a:srgbClr val="FF3300"/>
                </a:solidFill>
                <a:latin typeface="Arial" panose="020B0604020202020204" pitchFamily="34" charset="0"/>
                <a:cs typeface="Arial" panose="020B0604020202020204" pitchFamily="34" charset="0"/>
              </a:rPr>
              <a:t>individual differences</a:t>
            </a:r>
            <a:r>
              <a:rPr lang="en-US" altLang="zh-CN" dirty="0">
                <a:solidFill>
                  <a:srgbClr val="323232"/>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can facilitate finding clinical correlations, as well as identifying subgroups of patients with distinctive neuroanatomical patterns. (</a:t>
            </a:r>
            <a:r>
              <a:rPr lang="en-US" altLang="zh-CN" sz="2000" b="1" i="1" dirty="0">
                <a:latin typeface="Arial" panose="020B0604020202020204" pitchFamily="34" charset="0"/>
                <a:cs typeface="Arial" panose="020B0604020202020204" pitchFamily="34" charset="0"/>
              </a:rPr>
              <a:t>Author’s Motivation</a:t>
            </a:r>
            <a:r>
              <a:rPr lang="en-US" altLang="zh-CN" dirty="0">
                <a:latin typeface="Arial" panose="020B0604020202020204" pitchFamily="34" charset="0"/>
                <a:cs typeface="Arial" panose="020B0604020202020204" pitchFamily="34" charset="0"/>
              </a:rPr>
              <a:t>)</a:t>
            </a:r>
          </a:p>
          <a:p>
            <a:pPr>
              <a:spcBef>
                <a:spcPts val="500"/>
              </a:spcBef>
            </a:pPr>
            <a:endParaRPr lang="en-US" altLang="zh-CN" sz="2100" dirty="0">
              <a:latin typeface="Arial" panose="020B0604020202020204" pitchFamily="34" charset="0"/>
              <a:cs typeface="Arial" panose="020B0604020202020204" pitchFamily="34" charset="0"/>
            </a:endParaRPr>
          </a:p>
          <a:p>
            <a:pPr>
              <a:spcBef>
                <a:spcPts val="500"/>
              </a:spcBef>
            </a:pPr>
            <a:endParaRPr lang="en-US" altLang="zh-CN" sz="2100" dirty="0">
              <a:latin typeface="Arial" panose="020B0604020202020204" pitchFamily="34" charset="0"/>
              <a:cs typeface="Arial" panose="020B0604020202020204" pitchFamily="34" charset="0"/>
            </a:endParaRP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2</a:t>
            </a:fld>
            <a:endParaRPr lang="zh-CN" altLang="en-US" dirty="0"/>
          </a:p>
        </p:txBody>
      </p:sp>
    </p:spTree>
    <p:extLst>
      <p:ext uri="{BB962C8B-B14F-4D97-AF65-F5344CB8AC3E}">
        <p14:creationId xmlns:p14="http://schemas.microsoft.com/office/powerpoint/2010/main" val="189696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Material and Method</a:t>
            </a:r>
            <a:endParaRPr lang="zh-CN" altLang="en-US" dirty="0"/>
          </a:p>
        </p:txBody>
      </p:sp>
      <p:sp>
        <p:nvSpPr>
          <p:cNvPr id="3" name="内容占位符 2"/>
          <p:cNvSpPr>
            <a:spLocks noGrp="1"/>
          </p:cNvSpPr>
          <p:nvPr>
            <p:ph idx="1"/>
          </p:nvPr>
        </p:nvSpPr>
        <p:spPr>
          <a:xfrm>
            <a:off x="286603" y="908094"/>
            <a:ext cx="8630750" cy="5813384"/>
          </a:xfrm>
        </p:spPr>
        <p:txBody>
          <a:bodyPr>
            <a:normAutofit fontScale="70000" lnSpcReduction="20000"/>
          </a:bodyPr>
          <a:lstStyle/>
          <a:p>
            <a:pPr marL="0" indent="0">
              <a:spcBef>
                <a:spcPts val="500"/>
              </a:spcBef>
              <a:buNone/>
            </a:pPr>
            <a:r>
              <a:rPr lang="en-US" altLang="zh-CN" sz="2900" b="1" dirty="0">
                <a:latin typeface="Arial" panose="020B0604020202020204" pitchFamily="34" charset="0"/>
                <a:cs typeface="Arial" panose="020B0604020202020204" pitchFamily="34" charset="0"/>
              </a:rPr>
              <a:t>Statistical analysis: </a:t>
            </a:r>
          </a:p>
          <a:p>
            <a:pPr marL="0" indent="0">
              <a:spcBef>
                <a:spcPts val="500"/>
              </a:spcBef>
              <a:buNone/>
            </a:pPr>
            <a:r>
              <a:rPr lang="en-US" altLang="zh-CN" sz="2600" b="1" i="1" dirty="0">
                <a:latin typeface="Arial" panose="020B0604020202020204" pitchFamily="34" charset="0"/>
                <a:cs typeface="Arial" panose="020B0604020202020204" pitchFamily="34" charset="0"/>
              </a:rPr>
              <a:t>Constructing the individual differential structural covariance network (IDSCN)</a:t>
            </a:r>
          </a:p>
          <a:p>
            <a:pPr>
              <a:lnSpc>
                <a:spcPct val="150000"/>
              </a:lnSpc>
              <a:spcBef>
                <a:spcPts val="500"/>
              </a:spcBef>
              <a:buFont typeface="Wingdings" panose="05000000000000000000" pitchFamily="2" charset="2"/>
              <a:buChar char="Ø"/>
            </a:pPr>
            <a:r>
              <a:rPr lang="en-US" sz="2600" dirty="0">
                <a:latin typeface="Microsoft YaHei UI" panose="020B0503020204020204" pitchFamily="34" charset="-122"/>
                <a:ea typeface="Microsoft YaHei UI" panose="020B0503020204020204" pitchFamily="34" charset="-122"/>
              </a:rPr>
              <a:t>The IDSCN network for patient k was then constructed with </a:t>
            </a:r>
            <a:r>
              <a:rPr lang="en-US" sz="2600" dirty="0">
                <a:solidFill>
                  <a:srgbClr val="FF3300"/>
                </a:solidFill>
                <a:latin typeface="Microsoft YaHei UI" panose="020B0503020204020204" pitchFamily="34" charset="-122"/>
                <a:ea typeface="Microsoft YaHei UI" panose="020B0503020204020204" pitchFamily="34" charset="-122"/>
              </a:rPr>
              <a:t>the weight of each edge was the Z-scores</a:t>
            </a:r>
            <a:r>
              <a:rPr lang="en-US" sz="2600" dirty="0">
                <a:latin typeface="Microsoft YaHei UI" panose="020B0503020204020204" pitchFamily="34" charset="-122"/>
                <a:ea typeface="Microsoft YaHei UI" panose="020B0503020204020204" pitchFamily="34" charset="-122"/>
              </a:rPr>
              <a:t> obtained from the Z-test. We further obtained the </a:t>
            </a:r>
            <a:r>
              <a:rPr lang="en-US" sz="2600" dirty="0">
                <a:solidFill>
                  <a:srgbClr val="FF3300"/>
                </a:solidFill>
                <a:latin typeface="Microsoft YaHei UI" panose="020B0503020204020204" pitchFamily="34" charset="-122"/>
                <a:ea typeface="Microsoft YaHei UI" panose="020B0503020204020204" pitchFamily="34" charset="-122"/>
              </a:rPr>
              <a:t>P-value for each edge</a:t>
            </a:r>
            <a:r>
              <a:rPr lang="en-US" sz="2600" dirty="0">
                <a:latin typeface="Microsoft YaHei UI" panose="020B0503020204020204" pitchFamily="34" charset="-122"/>
                <a:ea typeface="Microsoft YaHei UI" panose="020B0503020204020204" pitchFamily="34" charset="-122"/>
              </a:rPr>
              <a:t> in the IDSCN network for patient k from the Z-score. (</a:t>
            </a:r>
            <a:r>
              <a:rPr lang="en-US" sz="2600" b="1" dirty="0">
                <a:solidFill>
                  <a:srgbClr val="FF0000"/>
                </a:solidFill>
                <a:latin typeface="黑体" panose="02010609060101010101" pitchFamily="49" charset="-122"/>
                <a:ea typeface="黑体" panose="02010609060101010101" pitchFamily="49" charset="-122"/>
                <a:cs typeface="Arial" panose="020B0604020202020204" pitchFamily="34" charset="0"/>
              </a:rPr>
              <a:t>Z</a:t>
            </a:r>
            <a:r>
              <a:rPr lang="zh-CN" altLang="en-US" sz="2600" b="1" dirty="0">
                <a:solidFill>
                  <a:srgbClr val="FF0000"/>
                </a:solidFill>
                <a:latin typeface="黑体" panose="02010609060101010101" pitchFamily="49" charset="-122"/>
                <a:ea typeface="黑体" panose="02010609060101010101" pitchFamily="49" charset="-122"/>
                <a:cs typeface="Arial" panose="020B0604020202020204" pitchFamily="34" charset="0"/>
              </a:rPr>
              <a:t>值转</a:t>
            </a:r>
            <a:r>
              <a:rPr lang="en-US" altLang="zh-CN" sz="2600" b="1" dirty="0">
                <a:solidFill>
                  <a:srgbClr val="FF0000"/>
                </a:solidFill>
                <a:latin typeface="黑体" panose="02010609060101010101" pitchFamily="49" charset="-122"/>
                <a:ea typeface="黑体" panose="02010609060101010101" pitchFamily="49" charset="-122"/>
                <a:cs typeface="Arial" panose="020B0604020202020204" pitchFamily="34" charset="0"/>
              </a:rPr>
              <a:t>p</a:t>
            </a:r>
            <a:r>
              <a:rPr lang="zh-CN" altLang="en-US" sz="2600" b="1" dirty="0">
                <a:solidFill>
                  <a:srgbClr val="FF0000"/>
                </a:solidFill>
                <a:latin typeface="黑体" panose="02010609060101010101" pitchFamily="49" charset="-122"/>
                <a:ea typeface="黑体" panose="02010609060101010101" pitchFamily="49" charset="-122"/>
                <a:cs typeface="Arial" panose="020B0604020202020204" pitchFamily="34" charset="0"/>
              </a:rPr>
              <a:t>值</a:t>
            </a:r>
            <a:r>
              <a:rPr lang="en-US" sz="2600" dirty="0">
                <a:latin typeface="Microsoft YaHei UI" panose="020B0503020204020204" pitchFamily="34" charset="-122"/>
                <a:ea typeface="Microsoft YaHei UI" panose="020B0503020204020204" pitchFamily="34" charset="-122"/>
              </a:rPr>
              <a:t>)</a:t>
            </a:r>
          </a:p>
          <a:p>
            <a:pPr>
              <a:lnSpc>
                <a:spcPct val="150000"/>
              </a:lnSpc>
              <a:spcBef>
                <a:spcPts val="500"/>
              </a:spcBef>
              <a:buFont typeface="Wingdings" panose="05000000000000000000" pitchFamily="2" charset="2"/>
              <a:buChar char="Ø"/>
            </a:pPr>
            <a:r>
              <a:rPr lang="en-US" sz="2600" dirty="0">
                <a:latin typeface="Microsoft YaHei UI" panose="020B0503020204020204" pitchFamily="34" charset="-122"/>
                <a:ea typeface="Microsoft YaHei UI" panose="020B0503020204020204" pitchFamily="34" charset="-122"/>
              </a:rPr>
              <a:t>Finally, we </a:t>
            </a:r>
            <a:r>
              <a:rPr lang="en-US" sz="2600" dirty="0">
                <a:solidFill>
                  <a:srgbClr val="FF3300"/>
                </a:solidFill>
                <a:latin typeface="Microsoft YaHei UI" panose="020B0503020204020204" pitchFamily="34" charset="-122"/>
                <a:ea typeface="Microsoft YaHei UI" panose="020B0503020204020204" pitchFamily="34" charset="-122"/>
              </a:rPr>
              <a:t>identified edges </a:t>
            </a:r>
            <a:r>
              <a:rPr lang="en-US" sz="2600" dirty="0">
                <a:latin typeface="Microsoft YaHei UI" panose="020B0503020204020204" pitchFamily="34" charset="-122"/>
                <a:ea typeface="Microsoft YaHei UI" panose="020B0503020204020204" pitchFamily="34" charset="-122"/>
              </a:rPr>
              <a:t>in each patient’s IDSCN that were significantly different from the reference network following </a:t>
            </a:r>
            <a:r>
              <a:rPr lang="en-US" sz="2600" dirty="0">
                <a:solidFill>
                  <a:srgbClr val="FF3300"/>
                </a:solidFill>
                <a:latin typeface="Microsoft YaHei UI" panose="020B0503020204020204" pitchFamily="34" charset="-122"/>
                <a:ea typeface="Microsoft YaHei UI" panose="020B0503020204020204" pitchFamily="34" charset="-122"/>
              </a:rPr>
              <a:t>Bonferroni correction</a:t>
            </a:r>
            <a:r>
              <a:rPr lang="en-US" sz="2600" dirty="0">
                <a:latin typeface="Microsoft YaHei UI" panose="020B0503020204020204" pitchFamily="34" charset="-122"/>
                <a:ea typeface="Microsoft YaHei UI" panose="020B0503020204020204" pitchFamily="34" charset="-122"/>
              </a:rPr>
              <a:t>. (</a:t>
            </a:r>
            <a:r>
              <a:rPr lang="zh-CN" altLang="en-US" sz="2600" b="1" dirty="0">
                <a:solidFill>
                  <a:srgbClr val="FF0000"/>
                </a:solidFill>
                <a:latin typeface="黑体" panose="02010609060101010101" pitchFamily="49" charset="-122"/>
                <a:ea typeface="黑体" panose="02010609060101010101" pitchFamily="49" charset="-122"/>
                <a:cs typeface="Arial" panose="020B0604020202020204" pitchFamily="34" charset="0"/>
              </a:rPr>
              <a:t>多重比较校正</a:t>
            </a:r>
            <a:r>
              <a:rPr lang="en-US" sz="2600" dirty="0">
                <a:latin typeface="Microsoft YaHei UI" panose="020B0503020204020204" pitchFamily="34" charset="-122"/>
                <a:ea typeface="Microsoft YaHei UI" panose="020B0503020204020204" pitchFamily="34" charset="-122"/>
              </a:rPr>
              <a:t>)</a:t>
            </a:r>
          </a:p>
          <a:p>
            <a:pPr>
              <a:lnSpc>
                <a:spcPct val="150000"/>
              </a:lnSpc>
              <a:spcBef>
                <a:spcPts val="500"/>
              </a:spcBef>
              <a:buFont typeface="Wingdings" panose="05000000000000000000" pitchFamily="2" charset="2"/>
              <a:buChar char="Ø"/>
            </a:pPr>
            <a:r>
              <a:rPr lang="en-US" sz="2600" dirty="0">
                <a:latin typeface="Microsoft YaHei UI" panose="020B0503020204020204" pitchFamily="34" charset="-122"/>
                <a:ea typeface="Microsoft YaHei UI" panose="020B0503020204020204" pitchFamily="34" charset="-122"/>
              </a:rPr>
              <a:t>We constructed the IDSCN for each patient, with </a:t>
            </a:r>
            <a:r>
              <a:rPr lang="en-US" sz="2600" dirty="0">
                <a:solidFill>
                  <a:srgbClr val="FF3300"/>
                </a:solidFill>
                <a:latin typeface="Microsoft YaHei UI" panose="020B0503020204020204" pitchFamily="34" charset="-122"/>
                <a:ea typeface="Microsoft YaHei UI" panose="020B0503020204020204" pitchFamily="34" charset="-122"/>
              </a:rPr>
              <a:t>4371 edges between the 94 different brain regions. </a:t>
            </a:r>
            <a:r>
              <a:rPr lang="en-US" sz="2600" u="sng" dirty="0">
                <a:solidFill>
                  <a:srgbClr val="2C91CE"/>
                </a:solidFill>
                <a:latin typeface="Microsoft YaHei UI" panose="020B0503020204020204" pitchFamily="34" charset="-122"/>
                <a:ea typeface="Microsoft YaHei UI" panose="020B0503020204020204" pitchFamily="34" charset="-122"/>
              </a:rPr>
              <a:t>The edges obtained in each individual network indicate how the covariance between the two connected nodes in a specific patient deviates from the normative covariance observed in unaffected control group</a:t>
            </a:r>
            <a:r>
              <a:rPr lang="en-US" sz="2600" dirty="0">
                <a:latin typeface="Microsoft YaHei UI" panose="020B0503020204020204" pitchFamily="34" charset="-122"/>
                <a:ea typeface="Microsoft YaHei UI" panose="020B0503020204020204" pitchFamily="34" charset="-122"/>
              </a:rPr>
              <a:t>, i.e., the weight of subject-specific deviation from the normative covariance of any two nodes.(</a:t>
            </a:r>
            <a:r>
              <a:rPr lang="zh-CN" altLang="en-US" sz="2600" b="1" dirty="0">
                <a:solidFill>
                  <a:srgbClr val="FF0000"/>
                </a:solidFill>
                <a:latin typeface="黑体" panose="02010609060101010101" pitchFamily="49" charset="-122"/>
                <a:ea typeface="黑体" panose="02010609060101010101" pitchFamily="49" charset="-122"/>
                <a:cs typeface="Arial" panose="020B0604020202020204" pitchFamily="34" charset="0"/>
              </a:rPr>
              <a:t>结构连接的解释</a:t>
            </a:r>
            <a:r>
              <a:rPr lang="en-US" sz="2600" dirty="0">
                <a:latin typeface="Microsoft YaHei UI" panose="020B0503020204020204" pitchFamily="34" charset="-122"/>
                <a:ea typeface="Microsoft YaHei UI" panose="020B0503020204020204" pitchFamily="34" charset="-122"/>
              </a:rPr>
              <a:t>)</a:t>
            </a:r>
          </a:p>
          <a:p>
            <a:pPr lvl="1">
              <a:lnSpc>
                <a:spcPct val="150000"/>
              </a:lnSpc>
              <a:spcBef>
                <a:spcPts val="500"/>
              </a:spcBef>
              <a:buFont typeface="Wingdings" panose="05000000000000000000" pitchFamily="2" charset="2"/>
              <a:buChar char="Ø"/>
            </a:pPr>
            <a:endParaRPr lang="en-US" b="0" i="0" u="none" strike="noStrike" baseline="0" dirty="0">
              <a:latin typeface="Microsoft YaHei UI" panose="020B0503020204020204" pitchFamily="34" charset="-122"/>
              <a:ea typeface="Microsoft YaHei UI" panose="020B0503020204020204" pitchFamily="34" charset="-122"/>
            </a:endParaRPr>
          </a:p>
          <a:p>
            <a:pPr lvl="1">
              <a:lnSpc>
                <a:spcPct val="150000"/>
              </a:lnSpc>
              <a:spcBef>
                <a:spcPts val="500"/>
              </a:spcBef>
              <a:buFont typeface="Wingdings" panose="05000000000000000000" pitchFamily="2" charset="2"/>
              <a:buChar char="Ø"/>
            </a:pPr>
            <a:endParaRPr lang="en-US" altLang="zh-CN" sz="5200" dirty="0">
              <a:latin typeface="Arial" panose="020B0604020202020204" pitchFamily="34" charset="0"/>
              <a:cs typeface="Arial" panose="020B0604020202020204" pitchFamily="34" charset="0"/>
            </a:endParaRP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20</a:t>
            </a:fld>
            <a:endParaRPr lang="zh-CN" altLang="en-US" dirty="0"/>
          </a:p>
        </p:txBody>
      </p:sp>
    </p:spTree>
    <p:extLst>
      <p:ext uri="{BB962C8B-B14F-4D97-AF65-F5344CB8AC3E}">
        <p14:creationId xmlns:p14="http://schemas.microsoft.com/office/powerpoint/2010/main" val="337846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Material and Method</a:t>
            </a:r>
            <a:endParaRPr lang="zh-CN" altLang="en-US" dirty="0"/>
          </a:p>
        </p:txBody>
      </p:sp>
      <p:sp>
        <p:nvSpPr>
          <p:cNvPr id="3" name="内容占位符 2"/>
          <p:cNvSpPr>
            <a:spLocks noGrp="1"/>
          </p:cNvSpPr>
          <p:nvPr>
            <p:ph idx="1"/>
          </p:nvPr>
        </p:nvSpPr>
        <p:spPr>
          <a:xfrm>
            <a:off x="286603" y="908094"/>
            <a:ext cx="8630750" cy="5813384"/>
          </a:xfrm>
        </p:spPr>
        <p:txBody>
          <a:bodyPr>
            <a:normAutofit fontScale="77500" lnSpcReduction="20000"/>
          </a:bodyPr>
          <a:lstStyle/>
          <a:p>
            <a:pPr marL="0" indent="0">
              <a:spcBef>
                <a:spcPts val="500"/>
              </a:spcBef>
              <a:buNone/>
            </a:pPr>
            <a:r>
              <a:rPr lang="en-US" altLang="zh-CN" sz="2900" b="1" dirty="0">
                <a:latin typeface="Arial" panose="020B0604020202020204" pitchFamily="34" charset="0"/>
                <a:cs typeface="Arial" panose="020B0604020202020204" pitchFamily="34" charset="0"/>
              </a:rPr>
              <a:t>Statistical analysis: </a:t>
            </a:r>
          </a:p>
          <a:p>
            <a:pPr marL="0" indent="0">
              <a:spcBef>
                <a:spcPts val="500"/>
              </a:spcBef>
              <a:buNone/>
            </a:pPr>
            <a:r>
              <a:rPr lang="en-US" altLang="zh-CN" sz="2600" b="1" i="1" dirty="0">
                <a:latin typeface="Arial" panose="020B0604020202020204" pitchFamily="34" charset="0"/>
                <a:cs typeface="Arial" panose="020B0604020202020204" pitchFamily="34" charset="0"/>
              </a:rPr>
              <a:t>Subtyping patients using the IDSCN</a:t>
            </a:r>
          </a:p>
          <a:p>
            <a:pPr>
              <a:lnSpc>
                <a:spcPct val="150000"/>
              </a:lnSpc>
              <a:spcBef>
                <a:spcPts val="500"/>
              </a:spcBef>
              <a:buFont typeface="Wingdings" panose="05000000000000000000" pitchFamily="2" charset="2"/>
              <a:buChar char="Ø"/>
            </a:pPr>
            <a:r>
              <a:rPr lang="en-US" sz="2600" dirty="0">
                <a:latin typeface="Microsoft YaHei UI" panose="020B0503020204020204" pitchFamily="34" charset="-122"/>
                <a:ea typeface="Microsoft YaHei UI" panose="020B0503020204020204" pitchFamily="34" charset="-122"/>
              </a:rPr>
              <a:t>After constructing IDSCN, we then </a:t>
            </a:r>
            <a:r>
              <a:rPr lang="en-US" sz="2600" dirty="0">
                <a:solidFill>
                  <a:srgbClr val="FF0000"/>
                </a:solidFill>
                <a:latin typeface="Microsoft YaHei UI" panose="020B0503020204020204" pitchFamily="34" charset="-122"/>
                <a:ea typeface="Microsoft YaHei UI" panose="020B0503020204020204" pitchFamily="34" charset="-122"/>
              </a:rPr>
              <a:t>subgroup the patients </a:t>
            </a:r>
            <a:r>
              <a:rPr lang="en-US" sz="2600" dirty="0">
                <a:latin typeface="Microsoft YaHei UI" panose="020B0503020204020204" pitchFamily="34" charset="-122"/>
                <a:ea typeface="Microsoft YaHei UI" panose="020B0503020204020204" pitchFamily="34" charset="-122"/>
              </a:rPr>
              <a:t>based on the selected covariance edges. Specifically, </a:t>
            </a:r>
          </a:p>
          <a:p>
            <a:pPr lvl="1">
              <a:lnSpc>
                <a:spcPct val="150000"/>
              </a:lnSpc>
              <a:spcBef>
                <a:spcPts val="500"/>
              </a:spcBef>
              <a:buFont typeface="Wingdings" panose="05000000000000000000" pitchFamily="2" charset="2"/>
              <a:buChar char="Ø"/>
            </a:pPr>
            <a:r>
              <a:rPr lang="en-US" sz="2200" dirty="0">
                <a:latin typeface="Microsoft YaHei UI" panose="020B0503020204020204" pitchFamily="34" charset="-122"/>
                <a:ea typeface="Microsoft YaHei UI" panose="020B0503020204020204" pitchFamily="34" charset="-122"/>
              </a:rPr>
              <a:t>for each edge in the IDSCN, we first </a:t>
            </a:r>
            <a:r>
              <a:rPr lang="en-US" sz="2200" dirty="0">
                <a:solidFill>
                  <a:srgbClr val="FF0000"/>
                </a:solidFill>
                <a:latin typeface="Microsoft YaHei UI" panose="020B0503020204020204" pitchFamily="34" charset="-122"/>
                <a:ea typeface="Microsoft YaHei UI" panose="020B0503020204020204" pitchFamily="34" charset="-122"/>
              </a:rPr>
              <a:t>counted</a:t>
            </a:r>
            <a:r>
              <a:rPr lang="en-US" sz="2200" dirty="0">
                <a:latin typeface="Microsoft YaHei UI" panose="020B0503020204020204" pitchFamily="34" charset="-122"/>
                <a:ea typeface="Microsoft YaHei UI" panose="020B0503020204020204" pitchFamily="34" charset="-122"/>
              </a:rPr>
              <a:t> the number of patients with significant change (P &lt; 0.05, Bonferroni corrected) for this edge. (</a:t>
            </a:r>
            <a:r>
              <a:rPr lang="zh-CN" altLang="en-US" sz="2200" b="1" dirty="0">
                <a:solidFill>
                  <a:srgbClr val="FF0000"/>
                </a:solidFill>
                <a:latin typeface="黑体" panose="02010609060101010101" pitchFamily="49" charset="-122"/>
                <a:ea typeface="黑体" panose="02010609060101010101" pitchFamily="49" charset="-122"/>
                <a:cs typeface="Arial" panose="020B0604020202020204" pitchFamily="34" charset="0"/>
              </a:rPr>
              <a:t>数边数</a:t>
            </a:r>
            <a:r>
              <a:rPr lang="en-US" sz="2200" dirty="0">
                <a:latin typeface="Microsoft YaHei UI" panose="020B0503020204020204" pitchFamily="34" charset="-122"/>
                <a:ea typeface="Microsoft YaHei UI" panose="020B0503020204020204" pitchFamily="34" charset="-122"/>
              </a:rPr>
              <a:t>)</a:t>
            </a:r>
          </a:p>
          <a:p>
            <a:pPr lvl="1">
              <a:lnSpc>
                <a:spcPct val="150000"/>
              </a:lnSpc>
              <a:spcBef>
                <a:spcPts val="500"/>
              </a:spcBef>
              <a:buFont typeface="Wingdings" panose="05000000000000000000" pitchFamily="2" charset="2"/>
              <a:buChar char="Ø"/>
            </a:pPr>
            <a:r>
              <a:rPr lang="en-US" sz="2200" dirty="0">
                <a:latin typeface="Microsoft YaHei UI" panose="020B0503020204020204" pitchFamily="34" charset="-122"/>
                <a:ea typeface="Microsoft YaHei UI" panose="020B0503020204020204" pitchFamily="34" charset="-122"/>
              </a:rPr>
              <a:t>We then used the top 20 edges (in terms of the number of affected patients for the edges) as the features to perform </a:t>
            </a:r>
            <a:r>
              <a:rPr lang="en-US" sz="2200" dirty="0">
                <a:solidFill>
                  <a:srgbClr val="FF0000"/>
                </a:solidFill>
                <a:latin typeface="Microsoft YaHei UI" panose="020B0503020204020204" pitchFamily="34" charset="-122"/>
                <a:ea typeface="Microsoft YaHei UI" panose="020B0503020204020204" pitchFamily="34" charset="-122"/>
              </a:rPr>
              <a:t>k-means clustering analysis </a:t>
            </a:r>
            <a:r>
              <a:rPr lang="en-US" sz="2200" dirty="0">
                <a:latin typeface="Microsoft YaHei UI" panose="020B0503020204020204" pitchFamily="34" charset="-122"/>
                <a:ea typeface="Microsoft YaHei UI" panose="020B0503020204020204" pitchFamily="34" charset="-122"/>
              </a:rPr>
              <a:t>(within each dataset), with one minus the </a:t>
            </a:r>
            <a:r>
              <a:rPr lang="en-US" sz="2200" u="sng" dirty="0">
                <a:latin typeface="Microsoft YaHei UI" panose="020B0503020204020204" pitchFamily="34" charset="-122"/>
                <a:ea typeface="Microsoft YaHei UI" panose="020B0503020204020204" pitchFamily="34" charset="-122"/>
              </a:rPr>
              <a:t>Pearson correlation being the distance</a:t>
            </a:r>
            <a:r>
              <a:rPr lang="en-US" sz="2200" dirty="0">
                <a:latin typeface="Microsoft YaHei UI" panose="020B0503020204020204" pitchFamily="34" charset="-122"/>
                <a:ea typeface="Microsoft YaHei UI" panose="020B0503020204020204" pitchFamily="34" charset="-122"/>
              </a:rPr>
              <a:t>. We chose the top 20 edges only. The number of </a:t>
            </a:r>
            <a:r>
              <a:rPr lang="en-US" sz="2200" u="sng" dirty="0">
                <a:latin typeface="Microsoft YaHei UI" panose="020B0503020204020204" pitchFamily="34" charset="-122"/>
                <a:ea typeface="Microsoft YaHei UI" panose="020B0503020204020204" pitchFamily="34" charset="-122"/>
              </a:rPr>
              <a:t>clusters was set between 2 and 5</a:t>
            </a:r>
            <a:r>
              <a:rPr lang="en-US" sz="2200" dirty="0">
                <a:latin typeface="Microsoft YaHei UI" panose="020B0503020204020204" pitchFamily="34" charset="-122"/>
                <a:ea typeface="Microsoft YaHei UI" panose="020B0503020204020204" pitchFamily="34" charset="-122"/>
              </a:rPr>
              <a:t> in the analysis and </a:t>
            </a:r>
            <a:r>
              <a:rPr lang="en-US" sz="2200" u="sng" dirty="0">
                <a:latin typeface="Microsoft YaHei UI" panose="020B0503020204020204" pitchFamily="34" charset="-122"/>
                <a:ea typeface="Microsoft YaHei UI" panose="020B0503020204020204" pitchFamily="34" charset="-122"/>
              </a:rPr>
              <a:t>100 times of clustering </a:t>
            </a:r>
            <a:r>
              <a:rPr lang="en-US" sz="2200" dirty="0">
                <a:latin typeface="Microsoft YaHei UI" panose="020B0503020204020204" pitchFamily="34" charset="-122"/>
                <a:ea typeface="Microsoft YaHei UI" panose="020B0503020204020204" pitchFamily="34" charset="-122"/>
              </a:rPr>
              <a:t>were performed to obtain the final clustering index under each clustering number. The optimal number of clusters had the largest </a:t>
            </a:r>
            <a:r>
              <a:rPr lang="en-US" sz="2200" u="sng" dirty="0">
                <a:latin typeface="Microsoft YaHei UI" panose="020B0503020204020204" pitchFamily="34" charset="-122"/>
                <a:ea typeface="Microsoft YaHei UI" panose="020B0503020204020204" pitchFamily="34" charset="-122"/>
              </a:rPr>
              <a:t>mean silhouette value</a:t>
            </a:r>
            <a:r>
              <a:rPr lang="en-US" sz="2200" dirty="0">
                <a:latin typeface="Microsoft YaHei UI" panose="020B0503020204020204" pitchFamily="34" charset="-122"/>
                <a:ea typeface="Microsoft YaHei UI" panose="020B0503020204020204" pitchFamily="34" charset="-122"/>
              </a:rPr>
              <a:t>. (</a:t>
            </a:r>
            <a:r>
              <a:rPr lang="en-US" sz="2200" b="1" dirty="0">
                <a:solidFill>
                  <a:srgbClr val="FF0000"/>
                </a:solidFill>
                <a:latin typeface="黑体" panose="02010609060101010101" pitchFamily="49" charset="-122"/>
                <a:ea typeface="黑体" panose="02010609060101010101" pitchFamily="49" charset="-122"/>
                <a:cs typeface="Arial" panose="020B0604020202020204" pitchFamily="34" charset="0"/>
              </a:rPr>
              <a:t>K-</a:t>
            </a:r>
            <a:r>
              <a:rPr lang="en-US" altLang="zh-CN" sz="2200" b="1" dirty="0">
                <a:solidFill>
                  <a:srgbClr val="FF0000"/>
                </a:solidFill>
                <a:latin typeface="黑体" panose="02010609060101010101" pitchFamily="49" charset="-122"/>
                <a:ea typeface="黑体" panose="02010609060101010101" pitchFamily="49" charset="-122"/>
                <a:cs typeface="Arial" panose="020B0604020202020204" pitchFamily="34" charset="0"/>
              </a:rPr>
              <a:t>means</a:t>
            </a:r>
            <a:r>
              <a:rPr lang="zh-CN" altLang="en-US" sz="2200" b="1" dirty="0">
                <a:solidFill>
                  <a:srgbClr val="FF0000"/>
                </a:solidFill>
                <a:latin typeface="黑体" panose="02010609060101010101" pitchFamily="49" charset="-122"/>
                <a:ea typeface="黑体" panose="02010609060101010101" pitchFamily="49" charset="-122"/>
                <a:cs typeface="Arial" panose="020B0604020202020204" pitchFamily="34" charset="0"/>
              </a:rPr>
              <a:t>聚类</a:t>
            </a:r>
            <a:r>
              <a:rPr lang="en-US" sz="2200" dirty="0">
                <a:latin typeface="Microsoft YaHei UI" panose="020B0503020204020204" pitchFamily="34" charset="-122"/>
                <a:ea typeface="Microsoft YaHei UI" panose="020B0503020204020204" pitchFamily="34" charset="-122"/>
              </a:rPr>
              <a:t>)</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21</a:t>
            </a:fld>
            <a:endParaRPr lang="zh-CN" altLang="en-US" dirty="0"/>
          </a:p>
        </p:txBody>
      </p:sp>
    </p:spTree>
    <p:extLst>
      <p:ext uri="{BB962C8B-B14F-4D97-AF65-F5344CB8AC3E}">
        <p14:creationId xmlns:p14="http://schemas.microsoft.com/office/powerpoint/2010/main" val="3355658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Material and Method</a:t>
            </a:r>
            <a:endParaRPr lang="zh-CN" altLang="en-US" dirty="0"/>
          </a:p>
        </p:txBody>
      </p:sp>
      <p:sp>
        <p:nvSpPr>
          <p:cNvPr id="3" name="内容占位符 2"/>
          <p:cNvSpPr>
            <a:spLocks noGrp="1"/>
          </p:cNvSpPr>
          <p:nvPr>
            <p:ph idx="1"/>
          </p:nvPr>
        </p:nvSpPr>
        <p:spPr>
          <a:xfrm>
            <a:off x="286603" y="908094"/>
            <a:ext cx="8630750" cy="5813384"/>
          </a:xfrm>
        </p:spPr>
        <p:txBody>
          <a:bodyPr>
            <a:normAutofit fontScale="92500" lnSpcReduction="10000"/>
          </a:bodyPr>
          <a:lstStyle/>
          <a:p>
            <a:pPr marL="0" indent="0">
              <a:spcBef>
                <a:spcPts val="500"/>
              </a:spcBef>
              <a:buNone/>
            </a:pPr>
            <a:r>
              <a:rPr lang="en-US" altLang="zh-CN" b="1" dirty="0">
                <a:latin typeface="Arial" panose="020B0604020202020204" pitchFamily="34" charset="0"/>
                <a:cs typeface="Arial" panose="020B0604020202020204" pitchFamily="34" charset="0"/>
              </a:rPr>
              <a:t>Statistical analysis: </a:t>
            </a:r>
          </a:p>
          <a:p>
            <a:pPr marL="0" indent="0">
              <a:spcBef>
                <a:spcPts val="500"/>
              </a:spcBef>
              <a:buNone/>
            </a:pPr>
            <a:r>
              <a:rPr lang="en-US" altLang="zh-CN" sz="2000" b="1" i="1" dirty="0">
                <a:latin typeface="Arial" panose="020B0604020202020204" pitchFamily="34" charset="0"/>
                <a:cs typeface="Arial" panose="020B0604020202020204" pitchFamily="34" charset="0"/>
              </a:rPr>
              <a:t>Subtyping patients using the IDSCN</a:t>
            </a:r>
          </a:p>
          <a:p>
            <a:pPr>
              <a:lnSpc>
                <a:spcPct val="150000"/>
              </a:lnSpc>
              <a:spcBef>
                <a:spcPts val="500"/>
              </a:spcBef>
              <a:buFont typeface="Wingdings" panose="05000000000000000000" pitchFamily="2" charset="2"/>
              <a:buChar char="Ø"/>
            </a:pPr>
            <a:r>
              <a:rPr lang="en-US" sz="2000" dirty="0">
                <a:latin typeface="Microsoft YaHei UI" panose="020B0503020204020204" pitchFamily="34" charset="-122"/>
                <a:ea typeface="Microsoft YaHei UI" panose="020B0503020204020204" pitchFamily="34" charset="-122"/>
              </a:rPr>
              <a:t>After dividing the patients into different subgroups, two tailed, </a:t>
            </a:r>
            <a:r>
              <a:rPr lang="en-US" sz="2000" dirty="0">
                <a:solidFill>
                  <a:srgbClr val="FF0000"/>
                </a:solidFill>
                <a:latin typeface="Microsoft YaHei UI" panose="020B0503020204020204" pitchFamily="34" charset="-122"/>
                <a:ea typeface="Microsoft YaHei UI" panose="020B0503020204020204" pitchFamily="34" charset="-122"/>
              </a:rPr>
              <a:t>two-sample t-tests</a:t>
            </a:r>
            <a:r>
              <a:rPr lang="en-US" sz="2000" dirty="0">
                <a:latin typeface="Microsoft YaHei UI" panose="020B0503020204020204" pitchFamily="34" charset="-122"/>
                <a:ea typeface="Microsoft YaHei UI" panose="020B0503020204020204" pitchFamily="34" charset="-122"/>
              </a:rPr>
              <a:t> were performed to </a:t>
            </a:r>
            <a:r>
              <a:rPr lang="en-US" sz="2000" dirty="0">
                <a:solidFill>
                  <a:srgbClr val="FF0000"/>
                </a:solidFill>
                <a:latin typeface="Microsoft YaHei UI" panose="020B0503020204020204" pitchFamily="34" charset="-122"/>
                <a:ea typeface="Microsoft YaHei UI" panose="020B0503020204020204" pitchFamily="34" charset="-122"/>
              </a:rPr>
              <a:t>identify which edges differed significantly</a:t>
            </a:r>
            <a:r>
              <a:rPr lang="en-US" sz="2000" dirty="0">
                <a:latin typeface="Microsoft YaHei UI" panose="020B0503020204020204" pitchFamily="34" charset="-122"/>
                <a:ea typeface="Microsoft YaHei UI" panose="020B0503020204020204" pitchFamily="34" charset="-122"/>
              </a:rPr>
              <a:t> in different subgroups, with age, gender, education, and TIV as covariates. (</a:t>
            </a:r>
            <a:r>
              <a:rPr lang="zh-CN" altLang="en-US" sz="2100" b="1" dirty="0">
                <a:solidFill>
                  <a:srgbClr val="FF0000"/>
                </a:solidFill>
                <a:latin typeface="黑体" panose="02010609060101010101" pitchFamily="49" charset="-122"/>
                <a:ea typeface="黑体" panose="02010609060101010101" pitchFamily="49" charset="-122"/>
                <a:cs typeface="Arial" panose="020B0604020202020204" pitchFamily="34" charset="0"/>
              </a:rPr>
              <a:t>边比较</a:t>
            </a:r>
            <a:r>
              <a:rPr lang="en-US" sz="2000" dirty="0">
                <a:latin typeface="Microsoft YaHei UI" panose="020B0503020204020204" pitchFamily="34" charset="-122"/>
                <a:ea typeface="Microsoft YaHei UI" panose="020B0503020204020204" pitchFamily="34" charset="-122"/>
              </a:rPr>
              <a:t>)</a:t>
            </a:r>
          </a:p>
          <a:p>
            <a:pPr>
              <a:lnSpc>
                <a:spcPct val="150000"/>
              </a:lnSpc>
              <a:spcBef>
                <a:spcPts val="500"/>
              </a:spcBef>
              <a:buFont typeface="Wingdings" panose="05000000000000000000" pitchFamily="2" charset="2"/>
              <a:buChar char="Ø"/>
            </a:pPr>
            <a:r>
              <a:rPr lang="en-US" sz="2000" dirty="0">
                <a:latin typeface="Microsoft YaHei UI" panose="020B0503020204020204" pitchFamily="34" charset="-122"/>
                <a:ea typeface="Microsoft YaHei UI" panose="020B0503020204020204" pitchFamily="34" charset="-122"/>
              </a:rPr>
              <a:t>We also examined if different subgroups of patients showed significant difference in their </a:t>
            </a:r>
            <a:r>
              <a:rPr lang="en-US" sz="2000" dirty="0">
                <a:solidFill>
                  <a:srgbClr val="FF0000"/>
                </a:solidFill>
                <a:latin typeface="Microsoft YaHei UI" panose="020B0503020204020204" pitchFamily="34" charset="-122"/>
                <a:ea typeface="Microsoft YaHei UI" panose="020B0503020204020204" pitchFamily="34" charset="-122"/>
              </a:rPr>
              <a:t>symptom severity</a:t>
            </a:r>
            <a:r>
              <a:rPr lang="en-US" sz="2000" dirty="0">
                <a:latin typeface="Microsoft YaHei UI" panose="020B0503020204020204" pitchFamily="34" charset="-122"/>
                <a:ea typeface="Microsoft YaHei UI" panose="020B0503020204020204" pitchFamily="34" charset="-122"/>
              </a:rPr>
              <a:t>, i.e., PANSS</a:t>
            </a:r>
            <a:r>
              <a:rPr lang="en-US" sz="2000" dirty="0">
                <a:solidFill>
                  <a:srgbClr val="323232"/>
                </a:solidFill>
                <a:latin typeface="Microsoft YaHei UI" panose="020B0503020204020204" pitchFamily="34" charset="-122"/>
                <a:ea typeface="Microsoft YaHei UI" panose="020B0503020204020204" pitchFamily="34" charset="-122"/>
              </a:rPr>
              <a:t>,</a:t>
            </a:r>
            <a:r>
              <a:rPr lang="en-US" sz="2000" dirty="0">
                <a:latin typeface="Microsoft YaHei UI" panose="020B0503020204020204" pitchFamily="34" charset="-122"/>
                <a:ea typeface="Microsoft YaHei UI" panose="020B0503020204020204" pitchFamily="34" charset="-122"/>
              </a:rPr>
              <a:t> through </a:t>
            </a:r>
            <a:r>
              <a:rPr lang="en-US" sz="2000" dirty="0">
                <a:solidFill>
                  <a:srgbClr val="FF3300"/>
                </a:solidFill>
                <a:latin typeface="Microsoft YaHei UI" panose="020B0503020204020204" pitchFamily="34" charset="-122"/>
                <a:ea typeface="Microsoft YaHei UI" panose="020B0503020204020204" pitchFamily="34" charset="-122"/>
              </a:rPr>
              <a:t>t-tests</a:t>
            </a:r>
            <a:r>
              <a:rPr lang="en-US" sz="2000" dirty="0">
                <a:latin typeface="Microsoft YaHei UI" panose="020B0503020204020204" pitchFamily="34" charset="-122"/>
                <a:ea typeface="Microsoft YaHei UI" panose="020B0503020204020204" pitchFamily="34" charset="-122"/>
              </a:rPr>
              <a:t>, with the same covariates. (</a:t>
            </a:r>
            <a:r>
              <a:rPr lang="zh-CN" altLang="en-US" sz="2100" b="1" dirty="0">
                <a:solidFill>
                  <a:srgbClr val="FF0000"/>
                </a:solidFill>
                <a:latin typeface="黑体" panose="02010609060101010101" pitchFamily="49" charset="-122"/>
                <a:ea typeface="黑体" panose="02010609060101010101" pitchFamily="49" charset="-122"/>
                <a:cs typeface="Arial" panose="020B0604020202020204" pitchFamily="34" charset="0"/>
              </a:rPr>
              <a:t>症状比较</a:t>
            </a:r>
            <a:r>
              <a:rPr lang="en-US" sz="2000" dirty="0">
                <a:latin typeface="Microsoft YaHei UI" panose="020B0503020204020204" pitchFamily="34" charset="-122"/>
                <a:ea typeface="Microsoft YaHei UI" panose="020B0503020204020204" pitchFamily="34" charset="-122"/>
              </a:rPr>
              <a:t>)</a:t>
            </a:r>
          </a:p>
          <a:p>
            <a:pPr>
              <a:lnSpc>
                <a:spcPct val="150000"/>
              </a:lnSpc>
              <a:spcBef>
                <a:spcPts val="500"/>
              </a:spcBef>
              <a:buFont typeface="Wingdings" panose="05000000000000000000" pitchFamily="2" charset="2"/>
              <a:buChar char="Ø"/>
            </a:pPr>
            <a:r>
              <a:rPr lang="en-US" sz="2000" dirty="0">
                <a:latin typeface="Microsoft YaHei UI" panose="020B0503020204020204" pitchFamily="34" charset="-122"/>
                <a:ea typeface="Microsoft YaHei UI" panose="020B0503020204020204" pitchFamily="34" charset="-122"/>
              </a:rPr>
              <a:t>In particular, we studied the </a:t>
            </a:r>
            <a:r>
              <a:rPr lang="en-US" sz="2000" dirty="0">
                <a:solidFill>
                  <a:srgbClr val="FF0000"/>
                </a:solidFill>
                <a:latin typeface="Microsoft YaHei UI" panose="020B0503020204020204" pitchFamily="34" charset="-122"/>
                <a:ea typeface="Microsoft YaHei UI" panose="020B0503020204020204" pitchFamily="34" charset="-122"/>
              </a:rPr>
              <a:t>association with hallucination severity</a:t>
            </a:r>
            <a:r>
              <a:rPr lang="en-US" sz="2000" dirty="0">
                <a:latin typeface="Microsoft YaHei UI" panose="020B0503020204020204" pitchFamily="34" charset="-122"/>
                <a:ea typeface="Microsoft YaHei UI" panose="020B0503020204020204" pitchFamily="34" charset="-122"/>
              </a:rPr>
              <a:t>, a symptom that cuts across all illness stages (CHR, FES to chronic stages) and reported as one of the most prevalent features of this illness. (</a:t>
            </a:r>
            <a:r>
              <a:rPr lang="en-US" sz="2100" b="1" dirty="0">
                <a:solidFill>
                  <a:srgbClr val="FF0000"/>
                </a:solidFill>
                <a:latin typeface="黑体" panose="02010609060101010101" pitchFamily="49" charset="-122"/>
                <a:ea typeface="黑体" panose="02010609060101010101" pitchFamily="49" charset="-122"/>
                <a:cs typeface="Arial" panose="020B0604020202020204" pitchFamily="34" charset="0"/>
              </a:rPr>
              <a:t>PANSS</a:t>
            </a:r>
            <a:r>
              <a:rPr lang="zh-CN" altLang="en-US" sz="2100" b="1" dirty="0">
                <a:solidFill>
                  <a:srgbClr val="FF0000"/>
                </a:solidFill>
                <a:latin typeface="黑体" panose="02010609060101010101" pitchFamily="49" charset="-122"/>
                <a:ea typeface="黑体" panose="02010609060101010101" pitchFamily="49" charset="-122"/>
                <a:cs typeface="Arial" panose="020B0604020202020204" pitchFamily="34" charset="0"/>
              </a:rPr>
              <a:t>的一个子项目</a:t>
            </a:r>
            <a:r>
              <a:rPr lang="en-US" sz="2000" dirty="0">
                <a:latin typeface="Microsoft YaHei UI" panose="020B0503020204020204" pitchFamily="34" charset="-122"/>
                <a:ea typeface="Microsoft YaHei UI" panose="020B0503020204020204" pitchFamily="34" charset="-122"/>
              </a:rPr>
              <a:t>)</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22</a:t>
            </a:fld>
            <a:endParaRPr lang="zh-CN" altLang="en-US" dirty="0"/>
          </a:p>
        </p:txBody>
      </p:sp>
    </p:spTree>
    <p:extLst>
      <p:ext uri="{BB962C8B-B14F-4D97-AF65-F5344CB8AC3E}">
        <p14:creationId xmlns:p14="http://schemas.microsoft.com/office/powerpoint/2010/main" val="1954590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Material and Method</a:t>
            </a:r>
            <a:endParaRPr lang="zh-CN" altLang="en-US" dirty="0"/>
          </a:p>
        </p:txBody>
      </p:sp>
      <p:sp>
        <p:nvSpPr>
          <p:cNvPr id="3" name="内容占位符 2"/>
          <p:cNvSpPr>
            <a:spLocks noGrp="1"/>
          </p:cNvSpPr>
          <p:nvPr>
            <p:ph idx="1"/>
          </p:nvPr>
        </p:nvSpPr>
        <p:spPr>
          <a:xfrm>
            <a:off x="286603" y="908094"/>
            <a:ext cx="8630750" cy="5813384"/>
          </a:xfrm>
        </p:spPr>
        <p:txBody>
          <a:bodyPr>
            <a:normAutofit/>
          </a:bodyPr>
          <a:lstStyle/>
          <a:p>
            <a:pPr marL="0" indent="0">
              <a:spcBef>
                <a:spcPts val="500"/>
              </a:spcBef>
              <a:buNone/>
            </a:pPr>
            <a:r>
              <a:rPr lang="en-US" altLang="zh-CN" sz="2000" b="1" dirty="0">
                <a:latin typeface="Arial" panose="020B0604020202020204" pitchFamily="34" charset="0"/>
                <a:cs typeface="Arial" panose="020B0604020202020204" pitchFamily="34" charset="0"/>
              </a:rPr>
              <a:t>Statistical analysis: </a:t>
            </a:r>
          </a:p>
          <a:p>
            <a:pPr marL="0" indent="0">
              <a:spcBef>
                <a:spcPts val="500"/>
              </a:spcBef>
              <a:buNone/>
            </a:pPr>
            <a:r>
              <a:rPr lang="en-US" altLang="zh-CN" sz="1800" b="1" i="1" dirty="0">
                <a:latin typeface="Arial" panose="020B0604020202020204" pitchFamily="34" charset="0"/>
                <a:cs typeface="Arial" panose="020B0604020202020204" pitchFamily="34" charset="0"/>
              </a:rPr>
              <a:t>Validation of the results from the primary dataset</a:t>
            </a:r>
          </a:p>
          <a:p>
            <a:pPr marR="0" rtl="0"/>
            <a:r>
              <a:rPr lang="en-US" sz="1800" b="0" i="0" u="none" strike="noStrike" baseline="0" dirty="0">
                <a:latin typeface="Microsoft YaHei UI" panose="020B0503020204020204" pitchFamily="34" charset="-122"/>
                <a:ea typeface="Microsoft YaHei UI" panose="020B0503020204020204" pitchFamily="34" charset="-122"/>
              </a:rPr>
              <a:t>The features identified in the primary dataset (the top 20 edges with the largest number of affected patients) are used in the validation samples to see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if these features can produce similar clustering results</a:t>
            </a:r>
            <a:r>
              <a:rPr lang="en-US" sz="1800" b="0" i="0" u="none" strike="noStrike" baseline="0" dirty="0">
                <a:latin typeface="Microsoft YaHei UI" panose="020B0503020204020204" pitchFamily="34" charset="-122"/>
                <a:ea typeface="Microsoft YaHei UI" panose="020B0503020204020204" pitchFamily="34" charset="-122"/>
              </a:rPr>
              <a:t>.  (</a:t>
            </a:r>
            <a:r>
              <a:rPr lang="zh-CN" altLang="en-US" sz="1800" b="1" dirty="0">
                <a:solidFill>
                  <a:srgbClr val="FF0000"/>
                </a:solidFill>
                <a:latin typeface="黑体" panose="02010609060101010101" pitchFamily="49" charset="-122"/>
                <a:ea typeface="黑体" panose="02010609060101010101" pitchFamily="49" charset="-122"/>
                <a:cs typeface="Arial" panose="020B0604020202020204" pitchFamily="34" charset="0"/>
              </a:rPr>
              <a:t>敏感性分析</a:t>
            </a:r>
            <a:r>
              <a:rPr lang="en-US" sz="1800" b="0" i="0" u="none" strike="noStrike" baseline="0" dirty="0">
                <a:latin typeface="Microsoft YaHei UI" panose="020B0503020204020204" pitchFamily="34" charset="-122"/>
                <a:ea typeface="Microsoft YaHei UI" panose="020B0503020204020204" pitchFamily="34" charset="-122"/>
              </a:rPr>
              <a:t>)</a:t>
            </a:r>
          </a:p>
          <a:p>
            <a:pPr lvl="1"/>
            <a:r>
              <a:rPr lang="en-US" sz="1800" b="0" i="0" u="none" strike="noStrike" baseline="0" dirty="0">
                <a:latin typeface="Microsoft YaHei UI" panose="020B0503020204020204" pitchFamily="34" charset="-122"/>
                <a:ea typeface="Microsoft YaHei UI" panose="020B0503020204020204" pitchFamily="34" charset="-122"/>
              </a:rPr>
              <a:t>To be specific, we check </a:t>
            </a:r>
            <a:r>
              <a:rPr lang="en-US" sz="1800" b="0" i="0" u="none" strike="noStrike" baseline="0" dirty="0">
                <a:solidFill>
                  <a:srgbClr val="FF3300"/>
                </a:solidFill>
                <a:latin typeface="Microsoft YaHei UI" panose="020B0503020204020204" pitchFamily="34" charset="-122"/>
                <a:ea typeface="Microsoft YaHei UI" panose="020B0503020204020204" pitchFamily="34" charset="-122"/>
              </a:rPr>
              <a:t>if the clustering results could be validated </a:t>
            </a:r>
            <a:r>
              <a:rPr lang="en-US" sz="1800" b="0" i="0" u="none" strike="noStrike" baseline="0" dirty="0">
                <a:latin typeface="Microsoft YaHei UI" panose="020B0503020204020204" pitchFamily="34" charset="-122"/>
                <a:ea typeface="Microsoft YaHei UI" panose="020B0503020204020204" pitchFamily="34" charset="-122"/>
              </a:rPr>
              <a:t>in another two independent first-episode datasets, and also </a:t>
            </a:r>
            <a:r>
              <a:rPr lang="en-US" sz="1800" b="0" i="0" u="none" strike="noStrike" baseline="0" dirty="0">
                <a:solidFill>
                  <a:srgbClr val="FF3300"/>
                </a:solidFill>
                <a:latin typeface="Microsoft YaHei UI" panose="020B0503020204020204" pitchFamily="34" charset="-122"/>
                <a:ea typeface="Microsoft YaHei UI" panose="020B0503020204020204" pitchFamily="34" charset="-122"/>
              </a:rPr>
              <a:t>if the results are consistent across all stages </a:t>
            </a:r>
            <a:r>
              <a:rPr lang="en-US" sz="1800" b="0" i="0" u="none" strike="noStrike" baseline="0" dirty="0">
                <a:latin typeface="Microsoft YaHei UI" panose="020B0503020204020204" pitchFamily="34" charset="-122"/>
                <a:ea typeface="Microsoft YaHei UI" panose="020B0503020204020204" pitchFamily="34" charset="-122"/>
              </a:rPr>
              <a:t>(chronic and CHR) using three chronic schizophrenia datasets and one CHR dataset. </a:t>
            </a:r>
          </a:p>
          <a:p>
            <a:r>
              <a:rPr lang="en-US" sz="1800" dirty="0">
                <a:solidFill>
                  <a:srgbClr val="323232"/>
                </a:solidFill>
                <a:latin typeface="Microsoft YaHei UI" panose="020B0503020204020204" pitchFamily="34" charset="-122"/>
                <a:ea typeface="Microsoft YaHei UI" panose="020B0503020204020204" pitchFamily="34" charset="-122"/>
              </a:rPr>
              <a:t>To explore</a:t>
            </a:r>
            <a:r>
              <a:rPr lang="en-US" sz="1800" dirty="0">
                <a:solidFill>
                  <a:srgbClr val="FF3300"/>
                </a:solidFill>
                <a:latin typeface="Microsoft YaHei UI" panose="020B0503020204020204" pitchFamily="34" charset="-122"/>
                <a:ea typeface="Microsoft YaHei UI" panose="020B0503020204020204" pitchFamily="34" charset="-122"/>
              </a:rPr>
              <a:t> the </a:t>
            </a:r>
            <a:r>
              <a:rPr lang="en-US" sz="1800" b="0" i="0" u="none" strike="noStrike" baseline="0" dirty="0">
                <a:solidFill>
                  <a:srgbClr val="FF3300"/>
                </a:solidFill>
                <a:latin typeface="Microsoft YaHei UI" panose="020B0503020204020204" pitchFamily="34" charset="-122"/>
                <a:ea typeface="Microsoft YaHei UI" panose="020B0503020204020204" pitchFamily="34" charset="-122"/>
              </a:rPr>
              <a:t>potential clinical utility</a:t>
            </a:r>
            <a:r>
              <a:rPr lang="en-US" sz="1800" b="0" i="0" u="none" strike="noStrike" baseline="0" dirty="0">
                <a:latin typeface="Microsoft YaHei UI" panose="020B0503020204020204" pitchFamily="34" charset="-122"/>
                <a:ea typeface="Microsoft YaHei UI" panose="020B0503020204020204" pitchFamily="34" charset="-122"/>
              </a:rPr>
              <a:t>, we tested external criteria, i.e., the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genetic and functional annotation analyses </a:t>
            </a:r>
            <a:r>
              <a:rPr lang="en-US" sz="1800" b="0" i="0" u="none" strike="noStrike" baseline="0" dirty="0">
                <a:latin typeface="Microsoft YaHei UI" panose="020B0503020204020204" pitchFamily="34" charset="-122"/>
                <a:ea typeface="Microsoft YaHei UI" panose="020B0503020204020204" pitchFamily="34" charset="-122"/>
              </a:rPr>
              <a:t>to parse the causal pathways and phenomenology relevant to the identified structural covariance edges. (</a:t>
            </a:r>
            <a:r>
              <a:rPr lang="zh-CN" altLang="en-US" sz="1800" b="1" dirty="0">
                <a:solidFill>
                  <a:srgbClr val="FF0000"/>
                </a:solidFill>
                <a:latin typeface="黑体" panose="02010609060101010101" pitchFamily="49" charset="-122"/>
                <a:ea typeface="黑体" panose="02010609060101010101" pitchFamily="49" charset="-122"/>
                <a:cs typeface="Arial" panose="020B0604020202020204" pitchFamily="34" charset="0"/>
              </a:rPr>
              <a:t>基因与功能注释</a:t>
            </a:r>
            <a:r>
              <a:rPr lang="en-US" sz="1800" b="0" i="0" u="none" strike="noStrike" baseline="0" dirty="0">
                <a:latin typeface="Microsoft YaHei UI" panose="020B0503020204020204" pitchFamily="34" charset="-122"/>
                <a:ea typeface="Microsoft YaHei UI" panose="020B0503020204020204" pitchFamily="34" charset="-122"/>
              </a:rPr>
              <a:t>)</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23</a:t>
            </a:fld>
            <a:endParaRPr lang="zh-CN" altLang="en-US" dirty="0"/>
          </a:p>
        </p:txBody>
      </p:sp>
    </p:spTree>
    <p:extLst>
      <p:ext uri="{BB962C8B-B14F-4D97-AF65-F5344CB8AC3E}">
        <p14:creationId xmlns:p14="http://schemas.microsoft.com/office/powerpoint/2010/main" val="2000314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A9245B5-18EC-405E-8698-6E12E2F532D0}"/>
              </a:ext>
            </a:extLst>
          </p:cNvPr>
          <p:cNvSpPr>
            <a:spLocks noGrp="1"/>
          </p:cNvSpPr>
          <p:nvPr>
            <p:ph type="sldNum" sz="quarter" idx="12"/>
          </p:nvPr>
        </p:nvSpPr>
        <p:spPr/>
        <p:txBody>
          <a:bodyPr/>
          <a:lstStyle/>
          <a:p>
            <a:fld id="{4F7F28AF-5BE0-4465-9148-1AC3FCF059DB}" type="slidenum">
              <a:rPr lang="zh-CN" altLang="en-US" smtClean="0"/>
              <a:t>24</a:t>
            </a:fld>
            <a:endParaRPr lang="zh-CN" altLang="en-US"/>
          </a:p>
        </p:txBody>
      </p:sp>
      <p:pic>
        <p:nvPicPr>
          <p:cNvPr id="5" name="图片 4">
            <a:extLst>
              <a:ext uri="{FF2B5EF4-FFF2-40B4-BE49-F238E27FC236}">
                <a16:creationId xmlns:a16="http://schemas.microsoft.com/office/drawing/2014/main" id="{81F1FB15-0DC1-406C-B1FE-24571121B65C}"/>
              </a:ext>
            </a:extLst>
          </p:cNvPr>
          <p:cNvPicPr>
            <a:picLocks noChangeAspect="1"/>
          </p:cNvPicPr>
          <p:nvPr/>
        </p:nvPicPr>
        <p:blipFill>
          <a:blip r:embed="rId2"/>
          <a:stretch>
            <a:fillRect/>
          </a:stretch>
        </p:blipFill>
        <p:spPr>
          <a:xfrm>
            <a:off x="0" y="1311304"/>
            <a:ext cx="9144000" cy="4235391"/>
          </a:xfrm>
          <a:prstGeom prst="rect">
            <a:avLst/>
          </a:prstGeom>
        </p:spPr>
      </p:pic>
      <p:sp>
        <p:nvSpPr>
          <p:cNvPr id="7" name="标题 1">
            <a:extLst>
              <a:ext uri="{FF2B5EF4-FFF2-40B4-BE49-F238E27FC236}">
                <a16:creationId xmlns:a16="http://schemas.microsoft.com/office/drawing/2014/main" id="{46092110-DC7E-4355-ADAA-B74D59246C06}"/>
              </a:ext>
            </a:extLst>
          </p:cNvPr>
          <p:cNvSpPr>
            <a:spLocks noGrp="1"/>
          </p:cNvSpPr>
          <p:nvPr>
            <p:ph type="title"/>
          </p:nvPr>
        </p:nvSpPr>
        <p:spPr>
          <a:xfrm>
            <a:off x="0" y="1"/>
            <a:ext cx="5204178" cy="824088"/>
          </a:xfrm>
        </p:spPr>
        <p:txBody>
          <a:bodyPr>
            <a:noAutofit/>
          </a:bodyPr>
          <a:lstStyle/>
          <a:p>
            <a:r>
              <a:rPr lang="en-US" sz="2400" dirty="0"/>
              <a:t>What is functional annotation</a:t>
            </a:r>
          </a:p>
        </p:txBody>
      </p:sp>
    </p:spTree>
    <p:extLst>
      <p:ext uri="{BB962C8B-B14F-4D97-AF65-F5344CB8AC3E}">
        <p14:creationId xmlns:p14="http://schemas.microsoft.com/office/powerpoint/2010/main" val="3556431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A9245B5-18EC-405E-8698-6E12E2F532D0}"/>
              </a:ext>
            </a:extLst>
          </p:cNvPr>
          <p:cNvSpPr>
            <a:spLocks noGrp="1"/>
          </p:cNvSpPr>
          <p:nvPr>
            <p:ph type="sldNum" sz="quarter" idx="12"/>
          </p:nvPr>
        </p:nvSpPr>
        <p:spPr/>
        <p:txBody>
          <a:bodyPr/>
          <a:lstStyle/>
          <a:p>
            <a:fld id="{4F7F28AF-5BE0-4465-9148-1AC3FCF059DB}" type="slidenum">
              <a:rPr lang="zh-CN" altLang="en-US" smtClean="0"/>
              <a:t>25</a:t>
            </a:fld>
            <a:endParaRPr lang="zh-CN" altLang="en-US"/>
          </a:p>
        </p:txBody>
      </p:sp>
      <p:sp>
        <p:nvSpPr>
          <p:cNvPr id="7" name="标题 1">
            <a:extLst>
              <a:ext uri="{FF2B5EF4-FFF2-40B4-BE49-F238E27FC236}">
                <a16:creationId xmlns:a16="http://schemas.microsoft.com/office/drawing/2014/main" id="{46092110-DC7E-4355-ADAA-B74D59246C06}"/>
              </a:ext>
            </a:extLst>
          </p:cNvPr>
          <p:cNvSpPr>
            <a:spLocks noGrp="1"/>
          </p:cNvSpPr>
          <p:nvPr>
            <p:ph type="title"/>
          </p:nvPr>
        </p:nvSpPr>
        <p:spPr>
          <a:xfrm>
            <a:off x="0" y="1"/>
            <a:ext cx="5204178" cy="824088"/>
          </a:xfrm>
        </p:spPr>
        <p:txBody>
          <a:bodyPr>
            <a:noAutofit/>
          </a:bodyPr>
          <a:lstStyle/>
          <a:p>
            <a:r>
              <a:rPr lang="en-US" sz="2400" dirty="0"/>
              <a:t>What is functional annotation</a:t>
            </a:r>
          </a:p>
        </p:txBody>
      </p:sp>
      <p:sp>
        <p:nvSpPr>
          <p:cNvPr id="6" name="文本框 5">
            <a:extLst>
              <a:ext uri="{FF2B5EF4-FFF2-40B4-BE49-F238E27FC236}">
                <a16:creationId xmlns:a16="http://schemas.microsoft.com/office/drawing/2014/main" id="{0ABD6620-5F70-4580-9631-D961EB9A07AB}"/>
              </a:ext>
            </a:extLst>
          </p:cNvPr>
          <p:cNvSpPr txBox="1"/>
          <p:nvPr/>
        </p:nvSpPr>
        <p:spPr>
          <a:xfrm>
            <a:off x="234043" y="1214066"/>
            <a:ext cx="3829958" cy="33637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ym typeface="+mn-ea"/>
              </a:rPr>
              <a:t> </a:t>
            </a:r>
            <a:r>
              <a:rPr lang="en-US" altLang="zh-CN" dirty="0">
                <a:sym typeface="+mn-ea"/>
              </a:rPr>
              <a:t>BAT</a:t>
            </a:r>
            <a:r>
              <a:rPr lang="zh-CN" altLang="en-US" dirty="0">
                <a:sym typeface="+mn-ea"/>
              </a:rPr>
              <a:t>可以对许多神经成像结果</a:t>
            </a:r>
            <a:r>
              <a:rPr lang="zh-CN" altLang="en-US" dirty="0">
                <a:solidFill>
                  <a:srgbClr val="FF0000"/>
                </a:solidFill>
                <a:sym typeface="+mn-ea"/>
              </a:rPr>
              <a:t>进行功能和基因注释</a:t>
            </a:r>
            <a:r>
              <a:rPr lang="zh-CN" altLang="en-US" dirty="0">
                <a:sym typeface="+mn-ea"/>
              </a:rPr>
              <a:t>，无论是在三维体积空间还是二维表面空间，以簇</a:t>
            </a:r>
            <a:r>
              <a:rPr lang="en-US" altLang="zh-CN" dirty="0">
                <a:sym typeface="+mn-ea"/>
              </a:rPr>
              <a:t>/</a:t>
            </a:r>
            <a:r>
              <a:rPr lang="zh-CN" altLang="en-US" dirty="0">
                <a:sym typeface="+mn-ea"/>
              </a:rPr>
              <a:t>区域或</a:t>
            </a:r>
            <a:r>
              <a:rPr lang="en-US" altLang="zh-CN" dirty="0">
                <a:sym typeface="+mn-ea"/>
              </a:rPr>
              <a:t>FCs</a:t>
            </a:r>
            <a:r>
              <a:rPr lang="zh-CN" altLang="en-US" dirty="0">
                <a:sym typeface="+mn-ea"/>
              </a:rPr>
              <a:t>的形式进行注释；</a:t>
            </a:r>
            <a:endParaRPr lang="en-US" altLang="zh-CN" dirty="0">
              <a:sym typeface="+mn-ea"/>
            </a:endParaRPr>
          </a:p>
          <a:p>
            <a:pPr marL="285750" indent="-285750">
              <a:lnSpc>
                <a:spcPct val="150000"/>
              </a:lnSpc>
              <a:buFont typeface="Arial" panose="020B0604020202020204" pitchFamily="34" charset="0"/>
              <a:buChar char="•"/>
            </a:pPr>
            <a:r>
              <a:rPr lang="zh-CN" altLang="en-US" dirty="0">
                <a:sym typeface="+mn-ea"/>
              </a:rPr>
              <a:t>特别是，</a:t>
            </a:r>
            <a:r>
              <a:rPr lang="en-US" altLang="zh-CN" dirty="0">
                <a:sym typeface="+mn-ea"/>
              </a:rPr>
              <a:t>BAT</a:t>
            </a:r>
            <a:r>
              <a:rPr lang="zh-CN" altLang="en-US" dirty="0">
                <a:sym typeface="+mn-ea"/>
              </a:rPr>
              <a:t>可以为许多不同的知名大脑图谱提供功能和基因注释，如</a:t>
            </a:r>
            <a:r>
              <a:rPr lang="en-US" altLang="zh-CN" dirty="0">
                <a:sym typeface="+mn-ea"/>
              </a:rPr>
              <a:t>Brodmann </a:t>
            </a:r>
            <a:r>
              <a:rPr lang="zh-CN" altLang="en-US" dirty="0">
                <a:sym typeface="+mn-ea"/>
              </a:rPr>
              <a:t>、</a:t>
            </a:r>
            <a:r>
              <a:rPr lang="en-US" altLang="zh-CN" dirty="0">
                <a:sym typeface="+mn-ea"/>
              </a:rPr>
              <a:t>AAL 2</a:t>
            </a:r>
            <a:r>
              <a:rPr lang="zh-CN" altLang="en-US" dirty="0">
                <a:sym typeface="+mn-ea"/>
              </a:rPr>
              <a:t>和</a:t>
            </a:r>
            <a:r>
              <a:rPr lang="en-US" altLang="zh-CN" dirty="0">
                <a:sym typeface="+mn-ea"/>
              </a:rPr>
              <a:t>Craddock 200</a:t>
            </a:r>
            <a:r>
              <a:rPr lang="zh-CN" altLang="en-US" dirty="0">
                <a:sym typeface="+mn-ea"/>
              </a:rPr>
              <a:t>。</a:t>
            </a:r>
            <a:endParaRPr lang="en-US" altLang="zh-CN" dirty="0">
              <a:sym typeface="+mn-ea"/>
            </a:endParaRPr>
          </a:p>
        </p:txBody>
      </p:sp>
      <p:pic>
        <p:nvPicPr>
          <p:cNvPr id="8" name="图片 7">
            <a:extLst>
              <a:ext uri="{FF2B5EF4-FFF2-40B4-BE49-F238E27FC236}">
                <a16:creationId xmlns:a16="http://schemas.microsoft.com/office/drawing/2014/main" id="{5C1EFF71-4549-413E-9479-F54456568FBC}"/>
              </a:ext>
            </a:extLst>
          </p:cNvPr>
          <p:cNvPicPr>
            <a:picLocks noChangeAspect="1"/>
          </p:cNvPicPr>
          <p:nvPr/>
        </p:nvPicPr>
        <p:blipFill>
          <a:blip r:embed="rId2"/>
          <a:stretch>
            <a:fillRect/>
          </a:stretch>
        </p:blipFill>
        <p:spPr>
          <a:xfrm>
            <a:off x="3881122" y="1124856"/>
            <a:ext cx="5262878" cy="4738501"/>
          </a:xfrm>
          <a:prstGeom prst="rect">
            <a:avLst/>
          </a:prstGeom>
        </p:spPr>
      </p:pic>
    </p:spTree>
    <p:extLst>
      <p:ext uri="{BB962C8B-B14F-4D97-AF65-F5344CB8AC3E}">
        <p14:creationId xmlns:p14="http://schemas.microsoft.com/office/powerpoint/2010/main" val="1111398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Results</a:t>
            </a:r>
            <a:endParaRPr lang="zh-CN" altLang="en-US" dirty="0"/>
          </a:p>
        </p:txBody>
      </p:sp>
      <p:sp>
        <p:nvSpPr>
          <p:cNvPr id="3" name="内容占位符 2"/>
          <p:cNvSpPr>
            <a:spLocks noGrp="1"/>
          </p:cNvSpPr>
          <p:nvPr>
            <p:ph idx="1"/>
          </p:nvPr>
        </p:nvSpPr>
        <p:spPr>
          <a:xfrm>
            <a:off x="286603" y="908094"/>
            <a:ext cx="8630750" cy="5813384"/>
          </a:xfrm>
        </p:spPr>
        <p:txBody>
          <a:bodyPr>
            <a:normAutofit/>
          </a:bodyPr>
          <a:lstStyle/>
          <a:p>
            <a:pPr>
              <a:spcBef>
                <a:spcPts val="500"/>
              </a:spcBef>
              <a:buFont typeface="Wingdings" panose="05000000000000000000" pitchFamily="2" charset="2"/>
              <a:buChar char="Ø"/>
            </a:pPr>
            <a:r>
              <a:rPr lang="en-US" altLang="zh-CN" dirty="0">
                <a:latin typeface="Arial" panose="020B0604020202020204" pitchFamily="34" charset="0"/>
                <a:cs typeface="Arial" panose="020B0604020202020204" pitchFamily="34" charset="0"/>
              </a:rPr>
              <a:t>A total of </a:t>
            </a:r>
            <a:r>
              <a:rPr lang="en-US" altLang="zh-CN" b="1" dirty="0">
                <a:solidFill>
                  <a:srgbClr val="FF0000"/>
                </a:solidFill>
                <a:latin typeface="Arial" panose="020B0604020202020204" pitchFamily="34" charset="0"/>
                <a:cs typeface="Arial" panose="020B0604020202020204" pitchFamily="34" charset="0"/>
              </a:rPr>
              <a:t>1278 subjects </a:t>
            </a:r>
            <a:r>
              <a:rPr lang="en-US" altLang="zh-CN" dirty="0">
                <a:latin typeface="Arial" panose="020B0604020202020204" pitchFamily="34" charset="0"/>
                <a:cs typeface="Arial" panose="020B0604020202020204" pitchFamily="34" charset="0"/>
              </a:rPr>
              <a:t>from </a:t>
            </a:r>
            <a:r>
              <a:rPr lang="en-US" altLang="zh-CN" u="sng" dirty="0">
                <a:latin typeface="Arial" panose="020B0604020202020204" pitchFamily="34" charset="0"/>
                <a:cs typeface="Arial" panose="020B0604020202020204" pitchFamily="34" charset="0"/>
              </a:rPr>
              <a:t>five different institutes</a:t>
            </a:r>
            <a:r>
              <a:rPr lang="en-US" altLang="zh-CN" dirty="0">
                <a:latin typeface="Arial" panose="020B0604020202020204" pitchFamily="34" charset="0"/>
                <a:cs typeface="Arial" panose="020B0604020202020204" pitchFamily="34" charset="0"/>
              </a:rPr>
              <a:t> or cohorts (320 first-episode drug-naive and 294 chronic schizophrenia patients, 99 CHR subjects, and 565 matched health controls) were involved after quality control, including </a:t>
            </a:r>
            <a:r>
              <a:rPr lang="en-US" altLang="zh-CN" u="sng" dirty="0">
                <a:solidFill>
                  <a:srgbClr val="2C91CE"/>
                </a:solidFill>
                <a:latin typeface="Arial" panose="020B0604020202020204" pitchFamily="34" charset="0"/>
                <a:cs typeface="Arial" panose="020B0604020202020204" pitchFamily="34" charset="0"/>
              </a:rPr>
              <a:t>one primary FES dataset, two validation FES datasets, three chronic dataset, and one CHR dataset.</a:t>
            </a:r>
            <a:r>
              <a:rPr lang="en-US" altLang="zh-CN" dirty="0">
                <a:solidFill>
                  <a:srgbClr val="2C91CE"/>
                </a:solidFill>
                <a:latin typeface="Arial" panose="020B0604020202020204" pitchFamily="34" charset="0"/>
                <a:cs typeface="Arial" panose="020B0604020202020204" pitchFamily="34" charset="0"/>
              </a:rPr>
              <a:t> </a:t>
            </a:r>
            <a:r>
              <a:rPr lang="en-US" altLang="zh-CN" i="1" dirty="0">
                <a:solidFill>
                  <a:srgbClr val="323232"/>
                </a:solidFill>
                <a:latin typeface="Arial" panose="020B0604020202020204" pitchFamily="34" charset="0"/>
                <a:cs typeface="Arial" panose="020B0604020202020204" pitchFamily="34" charset="0"/>
              </a:rPr>
              <a:t>(5 institutes, 7 datasets).</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26</a:t>
            </a:fld>
            <a:endParaRPr lang="zh-CN" altLang="en-US" dirty="0"/>
          </a:p>
        </p:txBody>
      </p:sp>
    </p:spTree>
    <p:extLst>
      <p:ext uri="{BB962C8B-B14F-4D97-AF65-F5344CB8AC3E}">
        <p14:creationId xmlns:p14="http://schemas.microsoft.com/office/powerpoint/2010/main" val="232827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Results</a:t>
            </a:r>
            <a:endParaRPr lang="zh-CN" altLang="en-US" dirty="0"/>
          </a:p>
        </p:txBody>
      </p:sp>
      <p:sp>
        <p:nvSpPr>
          <p:cNvPr id="3" name="内容占位符 2"/>
          <p:cNvSpPr>
            <a:spLocks noGrp="1"/>
          </p:cNvSpPr>
          <p:nvPr>
            <p:ph idx="1"/>
          </p:nvPr>
        </p:nvSpPr>
        <p:spPr>
          <a:xfrm>
            <a:off x="286603" y="908094"/>
            <a:ext cx="8630750" cy="5813384"/>
          </a:xfrm>
        </p:spPr>
        <p:txBody>
          <a:bodyPr>
            <a:normAutofit fontScale="92500"/>
          </a:bodyPr>
          <a:lstStyle/>
          <a:p>
            <a:pPr marL="0" indent="0">
              <a:spcBef>
                <a:spcPts val="500"/>
              </a:spcBef>
              <a:buNone/>
            </a:pPr>
            <a:r>
              <a:rPr lang="en-US" altLang="zh-CN" sz="1900" b="1" dirty="0">
                <a:latin typeface="Arial" panose="020B0604020202020204" pitchFamily="34" charset="0"/>
                <a:cs typeface="Arial" panose="020B0604020202020204" pitchFamily="34" charset="0"/>
              </a:rPr>
              <a:t>  Heterogeneity of IDSCNs in first-episode schizophrenia patients</a:t>
            </a:r>
          </a:p>
          <a:p>
            <a:pPr>
              <a:spcBef>
                <a:spcPts val="500"/>
              </a:spcBef>
              <a:buFont typeface="Wingdings" panose="05000000000000000000" pitchFamily="2" charset="2"/>
              <a:buChar char="Ø"/>
            </a:pPr>
            <a:r>
              <a:rPr lang="en-US" altLang="zh-CN" sz="1800" dirty="0">
                <a:latin typeface="Arial" panose="020B0604020202020204" pitchFamily="34" charset="0"/>
                <a:cs typeface="Arial" panose="020B0604020202020204" pitchFamily="34" charset="0"/>
              </a:rPr>
              <a:t>The </a:t>
            </a:r>
            <a:r>
              <a:rPr lang="en-US" altLang="zh-CN" sz="1800" dirty="0">
                <a:solidFill>
                  <a:srgbClr val="FF3300"/>
                </a:solidFill>
                <a:latin typeface="Arial" panose="020B0604020202020204" pitchFamily="34" charset="0"/>
                <a:cs typeface="Arial" panose="020B0604020202020204" pitchFamily="34" charset="0"/>
              </a:rPr>
              <a:t>number of edges</a:t>
            </a:r>
            <a:r>
              <a:rPr lang="en-US" altLang="zh-CN" sz="1800" dirty="0">
                <a:latin typeface="Arial" panose="020B0604020202020204" pitchFamily="34" charset="0"/>
                <a:cs typeface="Arial" panose="020B0604020202020204" pitchFamily="34" charset="0"/>
              </a:rPr>
              <a:t> in each patient’s IDSCN that were significantly different from the reference network (P &lt; 0.05, Bonferroni corrected for 4317 edges) range from </a:t>
            </a:r>
            <a:r>
              <a:rPr lang="en-US" altLang="zh-CN" sz="1800" u="sng" dirty="0">
                <a:solidFill>
                  <a:srgbClr val="323232"/>
                </a:solidFill>
                <a:latin typeface="Arial" panose="020B0604020202020204" pitchFamily="34" charset="0"/>
                <a:cs typeface="Arial" panose="020B0604020202020204" pitchFamily="34" charset="0"/>
              </a:rPr>
              <a:t>0 to 151 </a:t>
            </a:r>
            <a:r>
              <a:rPr lang="en-US" altLang="zh-CN" sz="1800" dirty="0">
                <a:latin typeface="Arial" panose="020B0604020202020204" pitchFamily="34" charset="0"/>
                <a:cs typeface="Arial" panose="020B0604020202020204" pitchFamily="34" charset="0"/>
              </a:rPr>
              <a:t>(i.e., 0~3.45% of the total 4317 edges) with a mean of 17.3 ± 25.9 (SD) edges. </a:t>
            </a:r>
          </a:p>
          <a:p>
            <a:pPr>
              <a:spcBef>
                <a:spcPts val="500"/>
              </a:spcBef>
              <a:buFont typeface="Wingdings" panose="05000000000000000000" pitchFamily="2" charset="2"/>
              <a:buChar char="Ø"/>
            </a:pPr>
            <a:r>
              <a:rPr lang="en-US" altLang="zh-CN" sz="1800" dirty="0">
                <a:latin typeface="Arial" panose="020B0604020202020204" pitchFamily="34" charset="0"/>
                <a:cs typeface="Arial" panose="020B0604020202020204" pitchFamily="34" charset="0"/>
              </a:rPr>
              <a:t>Among all 4317 edges, </a:t>
            </a:r>
            <a:r>
              <a:rPr lang="en-US" altLang="zh-CN" sz="1800" u="sng" dirty="0">
                <a:latin typeface="Arial" panose="020B0604020202020204" pitchFamily="34" charset="0"/>
                <a:cs typeface="Arial" panose="020B0604020202020204" pitchFamily="34" charset="0"/>
              </a:rPr>
              <a:t>1367</a:t>
            </a:r>
            <a:r>
              <a:rPr lang="en-US" altLang="zh-CN" sz="1800" dirty="0">
                <a:latin typeface="Arial" panose="020B0604020202020204" pitchFamily="34" charset="0"/>
                <a:cs typeface="Arial" panose="020B0604020202020204" pitchFamily="34" charset="0"/>
              </a:rPr>
              <a:t> were found to be significantly changed in at least one of the patients and only 384 out of the 1367 edges were shared by at least two patients. This was supplemented by the </a:t>
            </a:r>
            <a:r>
              <a:rPr lang="en-US" altLang="zh-CN" sz="1800" dirty="0">
                <a:solidFill>
                  <a:srgbClr val="FF3300"/>
                </a:solidFill>
                <a:latin typeface="Arial" panose="020B0604020202020204" pitchFamily="34" charset="0"/>
                <a:cs typeface="Arial" panose="020B0604020202020204" pitchFamily="34" charset="0"/>
              </a:rPr>
              <a:t>low similarity </a:t>
            </a:r>
            <a:r>
              <a:rPr lang="en-US" altLang="zh-CN" sz="1800" dirty="0">
                <a:latin typeface="Arial" panose="020B0604020202020204" pitchFamily="34" charset="0"/>
                <a:cs typeface="Arial" panose="020B0604020202020204" pitchFamily="34" charset="0"/>
              </a:rPr>
              <a:t>among the IDSCN profile of patients (the between-subjects Pearson correlation among the pairwise Z-scores across all the 4317 edges, the mean correlation being 0.0183 ± 0.0689). (</a:t>
            </a:r>
            <a:r>
              <a:rPr lang="zh-CN" altLang="en-US" sz="1900" b="1" dirty="0">
                <a:solidFill>
                  <a:srgbClr val="FF0000"/>
                </a:solidFill>
                <a:latin typeface="黑体" panose="02010609060101010101" pitchFamily="49" charset="-122"/>
                <a:ea typeface="黑体" panose="02010609060101010101" pitchFamily="49" charset="-122"/>
                <a:cs typeface="Arial" panose="020B0604020202020204" pitchFamily="34" charset="0"/>
              </a:rPr>
              <a:t>异质性</a:t>
            </a:r>
            <a:r>
              <a:rPr lang="en-US" altLang="zh-CN" sz="1800" dirty="0">
                <a:latin typeface="Arial" panose="020B0604020202020204" pitchFamily="34" charset="0"/>
                <a:cs typeface="Arial" panose="020B0604020202020204" pitchFamily="34" charset="0"/>
              </a:rPr>
              <a:t>)</a:t>
            </a:r>
          </a:p>
          <a:p>
            <a:pPr>
              <a:spcBef>
                <a:spcPts val="500"/>
              </a:spcBef>
              <a:buFont typeface="Wingdings" panose="05000000000000000000" pitchFamily="2" charset="2"/>
              <a:buChar char="Ø"/>
            </a:pPr>
            <a:r>
              <a:rPr lang="en-US" altLang="zh-CN" sz="1800" dirty="0">
                <a:latin typeface="Arial" panose="020B0604020202020204" pitchFamily="34" charset="0"/>
                <a:cs typeface="Arial" panose="020B0604020202020204" pitchFamily="34" charset="0"/>
              </a:rPr>
              <a:t>Whilst patients did not exhibit notable overlap in their IDSCNs, the regions constituting the </a:t>
            </a:r>
            <a:r>
              <a:rPr lang="en-US" altLang="zh-CN" sz="1800" dirty="0" err="1">
                <a:solidFill>
                  <a:srgbClr val="FF3300"/>
                </a:solidFill>
                <a:latin typeface="Arial" panose="020B0604020202020204" pitchFamily="34" charset="0"/>
                <a:cs typeface="Arial" panose="020B0604020202020204" pitchFamily="34" charset="0"/>
              </a:rPr>
              <a:t>fronto</a:t>
            </a:r>
            <a:r>
              <a:rPr lang="en-US" altLang="zh-CN" sz="1800" dirty="0">
                <a:solidFill>
                  <a:srgbClr val="FF3300"/>
                </a:solidFill>
                <a:latin typeface="Arial" panose="020B0604020202020204" pitchFamily="34" charset="0"/>
                <a:cs typeface="Arial" panose="020B0604020202020204" pitchFamily="34" charset="0"/>
              </a:rPr>
              <a:t>-temporo-parietal network </a:t>
            </a:r>
            <a:r>
              <a:rPr lang="en-US" altLang="zh-CN" sz="1800" dirty="0">
                <a:latin typeface="Arial" panose="020B0604020202020204" pitchFamily="34" charset="0"/>
                <a:cs typeface="Arial" panose="020B0604020202020204" pitchFamily="34" charset="0"/>
              </a:rPr>
              <a:t>were often affected. To prioritize the most </a:t>
            </a:r>
            <a:r>
              <a:rPr lang="en-US" altLang="zh-CN" sz="1800" dirty="0">
                <a:solidFill>
                  <a:srgbClr val="FF3300"/>
                </a:solidFill>
                <a:latin typeface="Arial" panose="020B0604020202020204" pitchFamily="34" charset="0"/>
                <a:cs typeface="Arial" panose="020B0604020202020204" pitchFamily="34" charset="0"/>
              </a:rPr>
              <a:t>affected nodes</a:t>
            </a:r>
            <a:r>
              <a:rPr lang="en-US" altLang="zh-CN" sz="1800" dirty="0">
                <a:latin typeface="Arial" panose="020B0604020202020204" pitchFamily="34" charset="0"/>
                <a:cs typeface="Arial" panose="020B0604020202020204" pitchFamily="34" charset="0"/>
              </a:rPr>
              <a:t>, we used the 1367 edges that were significantly changed in at least one patient and calculated the degree of each node (the number of edges connecting to it) in the network. The top 10 brain regions with the largest extent of change, including several regions from the </a:t>
            </a:r>
            <a:r>
              <a:rPr lang="en-US" altLang="zh-CN" sz="1800" dirty="0" err="1">
                <a:latin typeface="Arial" panose="020B0604020202020204" pitchFamily="34" charset="0"/>
                <a:cs typeface="Arial" panose="020B0604020202020204" pitchFamily="34" charset="0"/>
              </a:rPr>
              <a:t>fronto</a:t>
            </a:r>
            <a:r>
              <a:rPr lang="en-US" altLang="zh-CN" sz="1800" dirty="0">
                <a:latin typeface="Arial" panose="020B0604020202020204" pitchFamily="34" charset="0"/>
                <a:cs typeface="Arial" panose="020B0604020202020204" pitchFamily="34" charset="0"/>
              </a:rPr>
              <a:t>-temporo-parietal network. </a:t>
            </a:r>
          </a:p>
          <a:p>
            <a:pPr>
              <a:spcBef>
                <a:spcPts val="500"/>
              </a:spcBef>
              <a:buFont typeface="Wingdings" panose="05000000000000000000" pitchFamily="2" charset="2"/>
              <a:buChar char="Ø"/>
            </a:pPr>
            <a:r>
              <a:rPr lang="en-US" altLang="zh-CN" sz="1800" dirty="0">
                <a:latin typeface="Arial" panose="020B0604020202020204" pitchFamily="34" charset="0"/>
                <a:cs typeface="Arial" panose="020B0604020202020204" pitchFamily="34" charset="0"/>
              </a:rPr>
              <a:t>Furthermore, the higher number of altered edges in their IDSCNs was </a:t>
            </a:r>
            <a:r>
              <a:rPr lang="en-US" altLang="zh-CN" sz="1800" dirty="0">
                <a:solidFill>
                  <a:srgbClr val="FF3300"/>
                </a:solidFill>
                <a:latin typeface="Arial" panose="020B0604020202020204" pitchFamily="34" charset="0"/>
                <a:cs typeface="Arial" panose="020B0604020202020204" pitchFamily="34" charset="0"/>
              </a:rPr>
              <a:t>significantly correlated</a:t>
            </a:r>
            <a:r>
              <a:rPr lang="en-US" altLang="zh-CN" sz="1800" dirty="0">
                <a:latin typeface="Arial" panose="020B0604020202020204" pitchFamily="34" charset="0"/>
                <a:cs typeface="Arial" panose="020B0604020202020204" pitchFamily="34" charset="0"/>
              </a:rPr>
              <a:t> with higher burden of hallucinations in the PANSS (r= 0.3166, P= 0.0011).</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27</a:t>
            </a:fld>
            <a:endParaRPr lang="zh-CN" altLang="en-US" dirty="0"/>
          </a:p>
        </p:txBody>
      </p:sp>
    </p:spTree>
    <p:extLst>
      <p:ext uri="{BB962C8B-B14F-4D97-AF65-F5344CB8AC3E}">
        <p14:creationId xmlns:p14="http://schemas.microsoft.com/office/powerpoint/2010/main" val="136957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Results</a:t>
            </a:r>
            <a:endParaRPr lang="zh-CN" altLang="en-US" dirty="0"/>
          </a:p>
        </p:txBody>
      </p:sp>
      <p:sp>
        <p:nvSpPr>
          <p:cNvPr id="3" name="内容占位符 2"/>
          <p:cNvSpPr>
            <a:spLocks noGrp="1"/>
          </p:cNvSpPr>
          <p:nvPr>
            <p:ph idx="1"/>
          </p:nvPr>
        </p:nvSpPr>
        <p:spPr>
          <a:xfrm>
            <a:off x="286603" y="908094"/>
            <a:ext cx="8630750" cy="5813384"/>
          </a:xfrm>
        </p:spPr>
        <p:txBody>
          <a:bodyPr>
            <a:normAutofit fontScale="92500"/>
          </a:bodyPr>
          <a:lstStyle/>
          <a:p>
            <a:pPr marL="0" indent="0">
              <a:spcBef>
                <a:spcPts val="500"/>
              </a:spcBef>
              <a:buNone/>
            </a:pPr>
            <a:r>
              <a:rPr lang="en-US" altLang="zh-CN" sz="2100" b="1" dirty="0">
                <a:latin typeface="Arial" panose="020B0604020202020204" pitchFamily="34" charset="0"/>
                <a:cs typeface="Arial" panose="020B0604020202020204" pitchFamily="34" charset="0"/>
              </a:rPr>
              <a:t>The relationship between IDSCNs and group-level structural covariance networks</a:t>
            </a:r>
          </a:p>
          <a:p>
            <a:pPr>
              <a:spcBef>
                <a:spcPts val="500"/>
              </a:spcBef>
              <a:buFont typeface="Wingdings" panose="05000000000000000000" pitchFamily="2" charset="2"/>
              <a:buChar char="Ø"/>
            </a:pPr>
            <a:r>
              <a:rPr lang="en-US" altLang="zh-CN" sz="2300" dirty="0">
                <a:latin typeface="Arial" panose="020B0604020202020204" pitchFamily="34" charset="0"/>
                <a:cs typeface="Arial" panose="020B0604020202020204" pitchFamily="34" charset="0"/>
              </a:rPr>
              <a:t>We constructed group-level structural covariance network for control and patient group, respectively, in the primary FES dataset. We defined the </a:t>
            </a:r>
            <a:r>
              <a:rPr lang="en-US" altLang="zh-CN" sz="2300" dirty="0">
                <a:solidFill>
                  <a:srgbClr val="2C91CE"/>
                </a:solidFill>
                <a:latin typeface="Arial" panose="020B0604020202020204" pitchFamily="34" charset="0"/>
                <a:cs typeface="Arial" panose="020B0604020202020204" pitchFamily="34" charset="0"/>
              </a:rPr>
              <a:t>group-level difference network </a:t>
            </a:r>
            <a:r>
              <a:rPr lang="en-US" altLang="zh-CN" sz="2300" dirty="0" err="1">
                <a:solidFill>
                  <a:srgbClr val="2C91CE"/>
                </a:solidFill>
                <a:latin typeface="Arial" panose="020B0604020202020204" pitchFamily="34" charset="0"/>
                <a:cs typeface="Arial" panose="020B0604020202020204" pitchFamily="34" charset="0"/>
              </a:rPr>
              <a:t>dif</a:t>
            </a:r>
            <a:r>
              <a:rPr lang="en-US" altLang="zh-CN" sz="2300" baseline="-25000" dirty="0" err="1">
                <a:solidFill>
                  <a:srgbClr val="2C91CE"/>
                </a:solidFill>
                <a:latin typeface="Arial" panose="020B0604020202020204" pitchFamily="34" charset="0"/>
                <a:cs typeface="Arial" panose="020B0604020202020204" pitchFamily="34" charset="0"/>
              </a:rPr>
              <a:t>group</a:t>
            </a:r>
            <a:r>
              <a:rPr lang="en-US" altLang="zh-CN" sz="2300" dirty="0">
                <a:solidFill>
                  <a:srgbClr val="2C91CE"/>
                </a:solidFill>
                <a:latin typeface="Arial" panose="020B0604020202020204" pitchFamily="34" charset="0"/>
                <a:cs typeface="Arial" panose="020B0604020202020204" pitchFamily="34" charset="0"/>
              </a:rPr>
              <a:t> </a:t>
            </a:r>
            <a:r>
              <a:rPr lang="en-US" altLang="zh-CN" sz="2300" dirty="0">
                <a:latin typeface="Arial" panose="020B0604020202020204" pitchFamily="34" charset="0"/>
                <a:cs typeface="Arial" panose="020B0604020202020204" pitchFamily="34" charset="0"/>
              </a:rPr>
              <a:t>as the normalized difference between the two group-level networks. </a:t>
            </a:r>
          </a:p>
          <a:p>
            <a:pPr>
              <a:spcBef>
                <a:spcPts val="500"/>
              </a:spcBef>
              <a:buFont typeface="Wingdings" panose="05000000000000000000" pitchFamily="2" charset="2"/>
              <a:buChar char="Ø"/>
            </a:pPr>
            <a:r>
              <a:rPr lang="en-US" altLang="zh-CN" sz="2300" dirty="0">
                <a:latin typeface="Arial" panose="020B0604020202020204" pitchFamily="34" charset="0"/>
                <a:cs typeface="Arial" panose="020B0604020202020204" pitchFamily="34" charset="0"/>
              </a:rPr>
              <a:t>We also calculated the </a:t>
            </a:r>
            <a:r>
              <a:rPr lang="en-US" altLang="zh-CN" sz="2300" dirty="0">
                <a:solidFill>
                  <a:srgbClr val="2C91CE"/>
                </a:solidFill>
                <a:latin typeface="Arial" panose="020B0604020202020204" pitchFamily="34" charset="0"/>
                <a:cs typeface="Arial" panose="020B0604020202020204" pitchFamily="34" charset="0"/>
              </a:rPr>
              <a:t>mean of IDSCNs, i.e., </a:t>
            </a:r>
            <a:r>
              <a:rPr lang="en-US" altLang="zh-CN" sz="2300" dirty="0" err="1">
                <a:solidFill>
                  <a:srgbClr val="2C91CE"/>
                </a:solidFill>
                <a:latin typeface="Arial" panose="020B0604020202020204" pitchFamily="34" charset="0"/>
                <a:cs typeface="Arial" panose="020B0604020202020204" pitchFamily="34" charset="0"/>
              </a:rPr>
              <a:t>dif</a:t>
            </a:r>
            <a:r>
              <a:rPr lang="en-US" altLang="zh-CN" sz="2300" baseline="-25000" dirty="0" err="1">
                <a:solidFill>
                  <a:srgbClr val="2C91CE"/>
                </a:solidFill>
                <a:latin typeface="Arial" panose="020B0604020202020204" pitchFamily="34" charset="0"/>
                <a:cs typeface="Arial" panose="020B0604020202020204" pitchFamily="34" charset="0"/>
              </a:rPr>
              <a:t>individual_mean</a:t>
            </a:r>
            <a:r>
              <a:rPr lang="en-US" altLang="zh-CN" sz="2300" baseline="-25000" dirty="0">
                <a:latin typeface="Arial" panose="020B0604020202020204" pitchFamily="34" charset="0"/>
                <a:cs typeface="Arial" panose="020B0604020202020204" pitchFamily="34" charset="0"/>
              </a:rPr>
              <a:t>.</a:t>
            </a:r>
            <a:r>
              <a:rPr lang="en-US" altLang="zh-CN" sz="2300" dirty="0">
                <a:latin typeface="Arial" panose="020B0604020202020204" pitchFamily="34" charset="0"/>
                <a:cs typeface="Arial" panose="020B0604020202020204" pitchFamily="34" charset="0"/>
              </a:rPr>
              <a:t> The Pearson correlation between </a:t>
            </a:r>
            <a:r>
              <a:rPr lang="en-US" altLang="zh-CN" sz="2300" dirty="0" err="1">
                <a:latin typeface="Arial" panose="020B0604020202020204" pitchFamily="34" charset="0"/>
                <a:cs typeface="Arial" panose="020B0604020202020204" pitchFamily="34" charset="0"/>
              </a:rPr>
              <a:t>dif</a:t>
            </a:r>
            <a:r>
              <a:rPr lang="en-US" altLang="zh-CN" sz="2300" baseline="-25000" dirty="0" err="1">
                <a:latin typeface="Arial" panose="020B0604020202020204" pitchFamily="34" charset="0"/>
                <a:cs typeface="Arial" panose="020B0604020202020204" pitchFamily="34" charset="0"/>
              </a:rPr>
              <a:t>group</a:t>
            </a:r>
            <a:r>
              <a:rPr lang="en-US" altLang="zh-CN" sz="2300" dirty="0">
                <a:latin typeface="Arial" panose="020B0604020202020204" pitchFamily="34" charset="0"/>
                <a:cs typeface="Arial" panose="020B0604020202020204" pitchFamily="34" charset="0"/>
              </a:rPr>
              <a:t> and </a:t>
            </a:r>
            <a:r>
              <a:rPr lang="en-US" altLang="zh-CN" sz="2300" dirty="0" err="1">
                <a:latin typeface="Arial" panose="020B0604020202020204" pitchFamily="34" charset="0"/>
                <a:cs typeface="Arial" panose="020B0604020202020204" pitchFamily="34" charset="0"/>
              </a:rPr>
              <a:t>dif</a:t>
            </a:r>
            <a:r>
              <a:rPr lang="en-US" altLang="zh-CN" sz="2300" baseline="-25000" dirty="0" err="1">
                <a:latin typeface="Arial" panose="020B0604020202020204" pitchFamily="34" charset="0"/>
                <a:cs typeface="Arial" panose="020B0604020202020204" pitchFamily="34" charset="0"/>
              </a:rPr>
              <a:t>individual_mean</a:t>
            </a:r>
            <a:r>
              <a:rPr lang="en-US" altLang="zh-CN" sz="2300" dirty="0">
                <a:latin typeface="Arial" panose="020B0604020202020204" pitchFamily="34" charset="0"/>
                <a:cs typeface="Arial" panose="020B0604020202020204" pitchFamily="34" charset="0"/>
              </a:rPr>
              <a:t> is 0.7496. However, each individual’s IDSCN demonstrates a low correlation with the group-level difference network </a:t>
            </a:r>
            <a:r>
              <a:rPr lang="en-US" altLang="zh-CN" sz="2300" dirty="0" err="1">
                <a:latin typeface="Arial" panose="020B0604020202020204" pitchFamily="34" charset="0"/>
                <a:cs typeface="Arial" panose="020B0604020202020204" pitchFamily="34" charset="0"/>
              </a:rPr>
              <a:t>dif</a:t>
            </a:r>
            <a:r>
              <a:rPr lang="en-US" altLang="zh-CN" sz="2300" baseline="-25000" dirty="0" err="1">
                <a:latin typeface="Arial" panose="020B0604020202020204" pitchFamily="34" charset="0"/>
                <a:cs typeface="Arial" panose="020B0604020202020204" pitchFamily="34" charset="0"/>
              </a:rPr>
              <a:t>group</a:t>
            </a:r>
            <a:r>
              <a:rPr lang="en-US" altLang="zh-CN" sz="2300" dirty="0">
                <a:latin typeface="Arial" panose="020B0604020202020204" pitchFamily="34" charset="0"/>
                <a:cs typeface="Arial" panose="020B0604020202020204" pitchFamily="34" charset="0"/>
              </a:rPr>
              <a:t> (r= 0.1901 ± 0.0946), suggesting that </a:t>
            </a:r>
            <a:r>
              <a:rPr lang="en-US" altLang="zh-CN" sz="2300" dirty="0">
                <a:solidFill>
                  <a:srgbClr val="FF3300"/>
                </a:solidFill>
                <a:latin typeface="Arial" panose="020B0604020202020204" pitchFamily="34" charset="0"/>
                <a:cs typeface="Arial" panose="020B0604020202020204" pitchFamily="34" charset="0"/>
              </a:rPr>
              <a:t>the accumulated individual difference contributes the group-level difference, but each individual contributes to the group-level difference in a different way</a:t>
            </a:r>
            <a:r>
              <a:rPr lang="en-US" altLang="zh-CN" sz="2300" dirty="0">
                <a:latin typeface="Arial" panose="020B0604020202020204" pitchFamily="34" charset="0"/>
                <a:cs typeface="Arial" panose="020B0604020202020204" pitchFamily="34" charset="0"/>
              </a:rPr>
              <a:t>.</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28</a:t>
            </a:fld>
            <a:endParaRPr lang="zh-CN" altLang="en-US" dirty="0"/>
          </a:p>
        </p:txBody>
      </p:sp>
    </p:spTree>
    <p:extLst>
      <p:ext uri="{BB962C8B-B14F-4D97-AF65-F5344CB8AC3E}">
        <p14:creationId xmlns:p14="http://schemas.microsoft.com/office/powerpoint/2010/main" val="2759472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Results</a:t>
            </a:r>
            <a:endParaRPr lang="zh-CN" altLang="en-US" dirty="0"/>
          </a:p>
        </p:txBody>
      </p:sp>
      <p:sp>
        <p:nvSpPr>
          <p:cNvPr id="3" name="内容占位符 2"/>
          <p:cNvSpPr>
            <a:spLocks noGrp="1"/>
          </p:cNvSpPr>
          <p:nvPr>
            <p:ph idx="1"/>
          </p:nvPr>
        </p:nvSpPr>
        <p:spPr>
          <a:xfrm>
            <a:off x="286603" y="908094"/>
            <a:ext cx="8630750" cy="5813384"/>
          </a:xfrm>
        </p:spPr>
        <p:txBody>
          <a:bodyPr>
            <a:normAutofit/>
          </a:bodyPr>
          <a:lstStyle/>
          <a:p>
            <a:pPr marL="0" marR="0" indent="0" algn="l" rtl="0">
              <a:buNone/>
            </a:pPr>
            <a:r>
              <a:rPr lang="en-US" sz="1800" b="1" i="0" u="none" strike="noStrike" baseline="0" dirty="0">
                <a:latin typeface="Microsoft YaHei UI" panose="020B0503020204020204" pitchFamily="34" charset="-122"/>
                <a:ea typeface="Microsoft YaHei UI" panose="020B0503020204020204" pitchFamily="34" charset="-122"/>
              </a:rPr>
              <a:t>Two subgroups of patients with significant difference in depression and anxiety symptoms</a:t>
            </a:r>
          </a:p>
          <a:p>
            <a:pPr marR="0" algn="l" rtl="0"/>
            <a:r>
              <a:rPr lang="en-US" sz="1800" b="0" i="0" u="none" strike="noStrike" baseline="0" dirty="0">
                <a:latin typeface="Microsoft YaHei UI" panose="020B0503020204020204" pitchFamily="34" charset="-122"/>
                <a:ea typeface="Microsoft YaHei UI" panose="020B0503020204020204" pitchFamily="34" charset="-122"/>
              </a:rPr>
              <a:t>Among the top 20 edges,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10 showed significant differences </a:t>
            </a:r>
            <a:r>
              <a:rPr lang="en-US" sz="1800" b="0" i="0" u="none" strike="noStrike" baseline="0" dirty="0">
                <a:latin typeface="Microsoft YaHei UI" panose="020B0503020204020204" pitchFamily="34" charset="-122"/>
                <a:ea typeface="Microsoft YaHei UI" panose="020B0503020204020204" pitchFamily="34" charset="-122"/>
              </a:rPr>
              <a:t>in their Z-score (P &lt; 0.05, Bonferroni corrected) between the two subgroups of patients. These ten edges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can be separated into two categories </a:t>
            </a:r>
            <a:r>
              <a:rPr lang="en-US" sz="1800" b="0" i="0" u="none" strike="noStrike" baseline="0" dirty="0">
                <a:latin typeface="Microsoft YaHei UI" panose="020B0503020204020204" pitchFamily="34" charset="-122"/>
                <a:ea typeface="Microsoft YaHei UI" panose="020B0503020204020204" pitchFamily="34" charset="-122"/>
              </a:rPr>
              <a:t>with opposite direction of changes among the two subgroups of patients</a:t>
            </a:r>
          </a:p>
          <a:p>
            <a:pPr lvl="1" algn="l"/>
            <a:r>
              <a:rPr lang="en-US" sz="1700" dirty="0">
                <a:latin typeface="Microsoft YaHei UI" panose="020B0503020204020204" pitchFamily="34" charset="-122"/>
                <a:ea typeface="Microsoft YaHei UI" panose="020B0503020204020204" pitchFamily="34" charset="-122"/>
              </a:rPr>
              <a:t>The </a:t>
            </a:r>
            <a:r>
              <a:rPr lang="en-US" sz="1700" dirty="0">
                <a:solidFill>
                  <a:srgbClr val="FF0000"/>
                </a:solidFill>
                <a:latin typeface="Microsoft YaHei UI" panose="020B0503020204020204" pitchFamily="34" charset="-122"/>
                <a:ea typeface="Microsoft YaHei UI" panose="020B0503020204020204" pitchFamily="34" charset="-122"/>
              </a:rPr>
              <a:t>first category of edges </a:t>
            </a:r>
            <a:r>
              <a:rPr lang="en-US" sz="1700" dirty="0">
                <a:latin typeface="Microsoft YaHei UI" panose="020B0503020204020204" pitchFamily="34" charset="-122"/>
                <a:ea typeface="Microsoft YaHei UI" panose="020B0503020204020204" pitchFamily="34" charset="-122"/>
              </a:rPr>
              <a:t>(five edges, indicated by blue star) connected the left hippocampus with the bilateral putamen and pallidum that showed the most significant difference between the two subgroups of patients and another edge connecting the right pallidum with the right fusiform cortex. </a:t>
            </a:r>
          </a:p>
          <a:p>
            <a:pPr lvl="1" algn="l"/>
            <a:r>
              <a:rPr lang="en-US" sz="1700" b="0" i="0" u="none" strike="noStrike" baseline="0" dirty="0">
                <a:latin typeface="Microsoft YaHei UI" panose="020B0503020204020204" pitchFamily="34" charset="-122"/>
                <a:ea typeface="Microsoft YaHei UI" panose="020B0503020204020204" pitchFamily="34" charset="-122"/>
              </a:rPr>
              <a:t>The </a:t>
            </a:r>
            <a:r>
              <a:rPr lang="en-US" sz="1700" b="0" i="0" u="none" strike="noStrike" baseline="0" dirty="0">
                <a:solidFill>
                  <a:srgbClr val="FF0000"/>
                </a:solidFill>
                <a:latin typeface="Microsoft YaHei UI" panose="020B0503020204020204" pitchFamily="34" charset="-122"/>
                <a:ea typeface="Microsoft YaHei UI" panose="020B0503020204020204" pitchFamily="34" charset="-122"/>
              </a:rPr>
              <a:t>second category of edges </a:t>
            </a:r>
            <a:r>
              <a:rPr lang="en-US" sz="1700" b="0" i="0" u="none" strike="noStrike" baseline="0" dirty="0">
                <a:latin typeface="Microsoft YaHei UI" panose="020B0503020204020204" pitchFamily="34" charset="-122"/>
                <a:ea typeface="Microsoft YaHei UI" panose="020B0503020204020204" pitchFamily="34" charset="-122"/>
              </a:rPr>
              <a:t>(five edges, indicated by orange double stars) connected the left middle occipital gyrus with the left rectus, posterior orbitofrontal cortex, and the superior temporal gyrus, and included edges that connected the left superior temporal cortex with the inferior occipital gyrus and right posterior orbitofrontal cortex.</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29</a:t>
            </a:fld>
            <a:endParaRPr lang="zh-CN" altLang="en-US" dirty="0"/>
          </a:p>
        </p:txBody>
      </p:sp>
    </p:spTree>
    <p:extLst>
      <p:ext uri="{BB962C8B-B14F-4D97-AF65-F5344CB8AC3E}">
        <p14:creationId xmlns:p14="http://schemas.microsoft.com/office/powerpoint/2010/main" val="210052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Introduction</a:t>
            </a:r>
            <a:endParaRPr lang="zh-CN" altLang="en-US" dirty="0"/>
          </a:p>
        </p:txBody>
      </p:sp>
      <p:sp>
        <p:nvSpPr>
          <p:cNvPr id="3" name="内容占位符 2"/>
          <p:cNvSpPr>
            <a:spLocks noGrp="1"/>
          </p:cNvSpPr>
          <p:nvPr>
            <p:ph idx="1"/>
          </p:nvPr>
        </p:nvSpPr>
        <p:spPr>
          <a:xfrm>
            <a:off x="286603" y="908094"/>
            <a:ext cx="8630750" cy="5696609"/>
          </a:xfrm>
        </p:spPr>
        <p:txBody>
          <a:bodyPr>
            <a:normAutofit/>
          </a:bodyPr>
          <a:lstStyle/>
          <a:p>
            <a:pPr>
              <a:spcBef>
                <a:spcPts val="500"/>
              </a:spcBef>
            </a:pPr>
            <a:r>
              <a:rPr lang="en-US" altLang="zh-CN" sz="2100" dirty="0">
                <a:latin typeface="Arial" panose="020B0604020202020204" pitchFamily="34" charset="0"/>
                <a:cs typeface="Arial" panose="020B0604020202020204" pitchFamily="34" charset="0"/>
              </a:rPr>
              <a:t>Structural covariance networks were traditionally constructed at the group level thus cannot generate a normative distribution, thus normative model cannot be directly employed. Therefore, new approaches for constructing </a:t>
            </a:r>
            <a:r>
              <a:rPr lang="en-US" altLang="zh-CN" sz="2100" dirty="0">
                <a:solidFill>
                  <a:srgbClr val="FF3300"/>
                </a:solidFill>
                <a:latin typeface="Arial" panose="020B0604020202020204" pitchFamily="34" charset="0"/>
                <a:cs typeface="Arial" panose="020B0604020202020204" pitchFamily="34" charset="0"/>
              </a:rPr>
              <a:t>individual level structural covariance networks </a:t>
            </a:r>
            <a:r>
              <a:rPr lang="en-US" altLang="zh-CN" sz="2100" dirty="0">
                <a:latin typeface="Arial" panose="020B0604020202020204" pitchFamily="34" charset="0"/>
                <a:cs typeface="Arial" panose="020B0604020202020204" pitchFamily="34" charset="0"/>
              </a:rPr>
              <a:t>would hold great promise for uncovering subject-specific deviations in morphological covariance among regions. (</a:t>
            </a:r>
            <a:r>
              <a:rPr lang="en-US" altLang="zh-CN" sz="2100" b="1" i="1" dirty="0">
                <a:latin typeface="Arial" panose="020B0604020202020204" pitchFamily="34" charset="0"/>
                <a:cs typeface="Arial" panose="020B0604020202020204" pitchFamily="34" charset="0"/>
              </a:rPr>
              <a:t>Author’s Motivation</a:t>
            </a:r>
            <a:r>
              <a:rPr lang="en-US" altLang="zh-CN" sz="2100" dirty="0">
                <a:latin typeface="Arial" panose="020B0604020202020204" pitchFamily="34" charset="0"/>
                <a:cs typeface="Arial" panose="020B0604020202020204" pitchFamily="34" charset="0"/>
              </a:rPr>
              <a:t>)</a:t>
            </a:r>
          </a:p>
          <a:p>
            <a:pPr>
              <a:spcBef>
                <a:spcPts val="500"/>
              </a:spcBef>
            </a:pPr>
            <a:endParaRPr lang="en-US" altLang="zh-CN" sz="2100" dirty="0">
              <a:latin typeface="Arial" panose="020B0604020202020204" pitchFamily="34" charset="0"/>
              <a:cs typeface="Arial" panose="020B0604020202020204" pitchFamily="34" charset="0"/>
            </a:endParaRPr>
          </a:p>
          <a:p>
            <a:pPr marL="0" indent="0">
              <a:spcBef>
                <a:spcPts val="500"/>
              </a:spcBef>
              <a:buNone/>
            </a:pPr>
            <a:endParaRPr lang="en-US" altLang="zh-CN" sz="2100" dirty="0">
              <a:latin typeface="Arial" panose="020B0604020202020204" pitchFamily="34" charset="0"/>
              <a:cs typeface="Arial" panose="020B0604020202020204" pitchFamily="34" charset="0"/>
            </a:endParaRP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3</a:t>
            </a:fld>
            <a:endParaRPr lang="zh-CN" altLang="en-US" dirty="0"/>
          </a:p>
        </p:txBody>
      </p:sp>
    </p:spTree>
    <p:extLst>
      <p:ext uri="{BB962C8B-B14F-4D97-AF65-F5344CB8AC3E}">
        <p14:creationId xmlns:p14="http://schemas.microsoft.com/office/powerpoint/2010/main" val="888549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Results</a:t>
            </a:r>
            <a:endParaRPr lang="zh-CN" altLang="en-US" dirty="0"/>
          </a:p>
        </p:txBody>
      </p:sp>
      <p:sp>
        <p:nvSpPr>
          <p:cNvPr id="3" name="内容占位符 2"/>
          <p:cNvSpPr>
            <a:spLocks noGrp="1"/>
          </p:cNvSpPr>
          <p:nvPr>
            <p:ph idx="1"/>
          </p:nvPr>
        </p:nvSpPr>
        <p:spPr>
          <a:xfrm>
            <a:off x="286603" y="908094"/>
            <a:ext cx="8630750" cy="5813384"/>
          </a:xfrm>
        </p:spPr>
        <p:txBody>
          <a:bodyPr>
            <a:normAutofit/>
          </a:bodyPr>
          <a:lstStyle/>
          <a:p>
            <a:pPr marL="0" marR="0" indent="0" algn="l" rtl="0">
              <a:buNone/>
            </a:pPr>
            <a:r>
              <a:rPr lang="en-US" sz="1800" b="1" i="0" u="none" strike="noStrike" baseline="0" dirty="0">
                <a:latin typeface="Microsoft YaHei UI" panose="020B0503020204020204" pitchFamily="34" charset="-122"/>
                <a:ea typeface="Microsoft YaHei UI" panose="020B0503020204020204" pitchFamily="34" charset="-122"/>
              </a:rPr>
              <a:t>Two subgroups of patients with significant difference in depression and anxiety symptoms</a:t>
            </a:r>
          </a:p>
          <a:p>
            <a:pPr marR="0" algn="l" rtl="0"/>
            <a:r>
              <a:rPr lang="en-US" sz="1800" b="0" i="0" u="none" strike="noStrike" baseline="0" dirty="0">
                <a:latin typeface="Microsoft YaHei UI" panose="020B0503020204020204" pitchFamily="34" charset="-122"/>
                <a:ea typeface="Microsoft YaHei UI" panose="020B0503020204020204" pitchFamily="34" charset="-122"/>
              </a:rPr>
              <a:t>Among the top 20 edges,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10 showed significant differences </a:t>
            </a:r>
            <a:r>
              <a:rPr lang="en-US" sz="1800" b="0" i="0" u="none" strike="noStrike" baseline="0" dirty="0">
                <a:latin typeface="Microsoft YaHei UI" panose="020B0503020204020204" pitchFamily="34" charset="-122"/>
                <a:ea typeface="Microsoft YaHei UI" panose="020B0503020204020204" pitchFamily="34" charset="-122"/>
              </a:rPr>
              <a:t>in their Z-score (P &lt; 0.05, Bonferroni corrected) between the two subgroups of patients. These ten edges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can be separated into two categories </a:t>
            </a:r>
            <a:r>
              <a:rPr lang="en-US" sz="1800" b="0" i="0" u="none" strike="noStrike" baseline="0" dirty="0">
                <a:latin typeface="Microsoft YaHei UI" panose="020B0503020204020204" pitchFamily="34" charset="-122"/>
                <a:ea typeface="Microsoft YaHei UI" panose="020B0503020204020204" pitchFamily="34" charset="-122"/>
              </a:rPr>
              <a:t>with opposite direction of changes among the two subgroups of patients</a:t>
            </a:r>
          </a:p>
          <a:p>
            <a:pPr lvl="1" algn="l"/>
            <a:r>
              <a:rPr lang="en-US" sz="1700" dirty="0">
                <a:latin typeface="Microsoft YaHei UI" panose="020B0503020204020204" pitchFamily="34" charset="-122"/>
                <a:ea typeface="Microsoft YaHei UI" panose="020B0503020204020204" pitchFamily="34" charset="-122"/>
              </a:rPr>
              <a:t>The </a:t>
            </a:r>
            <a:r>
              <a:rPr lang="en-US" sz="1700" dirty="0">
                <a:solidFill>
                  <a:srgbClr val="FF0000"/>
                </a:solidFill>
                <a:latin typeface="Microsoft YaHei UI" panose="020B0503020204020204" pitchFamily="34" charset="-122"/>
                <a:ea typeface="Microsoft YaHei UI" panose="020B0503020204020204" pitchFamily="34" charset="-122"/>
              </a:rPr>
              <a:t>first category of edges </a:t>
            </a:r>
            <a:r>
              <a:rPr lang="en-US" sz="1700" dirty="0">
                <a:latin typeface="Microsoft YaHei UI" panose="020B0503020204020204" pitchFamily="34" charset="-122"/>
                <a:ea typeface="Microsoft YaHei UI" panose="020B0503020204020204" pitchFamily="34" charset="-122"/>
              </a:rPr>
              <a:t>(five edges, indicated by blue star) connected the left hippocampus with the bilateral putamen and pallidum that showed the most significant difference between the two subgroups of patients and another edge connecting the right pallidum with the right fusiform cortex. </a:t>
            </a:r>
          </a:p>
          <a:p>
            <a:pPr lvl="1" algn="l"/>
            <a:r>
              <a:rPr lang="en-US" sz="1700" b="0" i="0" u="none" strike="noStrike" baseline="0" dirty="0">
                <a:latin typeface="Microsoft YaHei UI" panose="020B0503020204020204" pitchFamily="34" charset="-122"/>
                <a:ea typeface="Microsoft YaHei UI" panose="020B0503020204020204" pitchFamily="34" charset="-122"/>
              </a:rPr>
              <a:t>The </a:t>
            </a:r>
            <a:r>
              <a:rPr lang="en-US" sz="1700" b="0" i="0" u="none" strike="noStrike" baseline="0" dirty="0">
                <a:solidFill>
                  <a:srgbClr val="FF0000"/>
                </a:solidFill>
                <a:latin typeface="Microsoft YaHei UI" panose="020B0503020204020204" pitchFamily="34" charset="-122"/>
                <a:ea typeface="Microsoft YaHei UI" panose="020B0503020204020204" pitchFamily="34" charset="-122"/>
              </a:rPr>
              <a:t>second category of edges </a:t>
            </a:r>
            <a:r>
              <a:rPr lang="en-US" sz="1700" b="0" i="0" u="none" strike="noStrike" baseline="0" dirty="0">
                <a:latin typeface="Microsoft YaHei UI" panose="020B0503020204020204" pitchFamily="34" charset="-122"/>
                <a:ea typeface="Microsoft YaHei UI" panose="020B0503020204020204" pitchFamily="34" charset="-122"/>
              </a:rPr>
              <a:t>(five edges, indicated by orange double stars) connected the left middle occipital gyrus with the left rectus, posterior orbitofrontal cortex, and the superior temporal gyrus, and included edges that connected the left superior temporal cortex with the inferior occipital gyrus and right posterior orbitofrontal cortex.</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30</a:t>
            </a:fld>
            <a:endParaRPr lang="zh-CN" altLang="en-US" dirty="0"/>
          </a:p>
        </p:txBody>
      </p:sp>
      <p:pic>
        <p:nvPicPr>
          <p:cNvPr id="6" name="图片 5">
            <a:extLst>
              <a:ext uri="{FF2B5EF4-FFF2-40B4-BE49-F238E27FC236}">
                <a16:creationId xmlns:a16="http://schemas.microsoft.com/office/drawing/2014/main" id="{22092055-0A83-430E-A1E1-E3C73E796E9C}"/>
              </a:ext>
            </a:extLst>
          </p:cNvPr>
          <p:cNvPicPr>
            <a:picLocks noChangeAspect="1"/>
          </p:cNvPicPr>
          <p:nvPr/>
        </p:nvPicPr>
        <p:blipFill>
          <a:blip r:embed="rId3"/>
          <a:stretch>
            <a:fillRect/>
          </a:stretch>
        </p:blipFill>
        <p:spPr>
          <a:xfrm>
            <a:off x="1519237" y="1171575"/>
            <a:ext cx="6105525" cy="4514850"/>
          </a:xfrm>
          <a:prstGeom prst="rect">
            <a:avLst/>
          </a:prstGeom>
        </p:spPr>
      </p:pic>
    </p:spTree>
    <p:extLst>
      <p:ext uri="{BB962C8B-B14F-4D97-AF65-F5344CB8AC3E}">
        <p14:creationId xmlns:p14="http://schemas.microsoft.com/office/powerpoint/2010/main" val="61162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Results</a:t>
            </a:r>
            <a:endParaRPr lang="zh-CN" altLang="en-US" dirty="0"/>
          </a:p>
        </p:txBody>
      </p:sp>
      <p:sp>
        <p:nvSpPr>
          <p:cNvPr id="3" name="内容占位符 2"/>
          <p:cNvSpPr>
            <a:spLocks noGrp="1"/>
          </p:cNvSpPr>
          <p:nvPr>
            <p:ph idx="1"/>
          </p:nvPr>
        </p:nvSpPr>
        <p:spPr>
          <a:xfrm>
            <a:off x="286603" y="908094"/>
            <a:ext cx="8630750" cy="5813384"/>
          </a:xfrm>
        </p:spPr>
        <p:txBody>
          <a:bodyPr>
            <a:normAutofit/>
          </a:bodyPr>
          <a:lstStyle/>
          <a:p>
            <a:pPr marL="0" marR="0" indent="0" algn="l" rtl="0">
              <a:buNone/>
            </a:pPr>
            <a:r>
              <a:rPr lang="en-US" sz="1800" b="1" i="0" u="none" strike="noStrike" baseline="0" dirty="0">
                <a:latin typeface="Microsoft YaHei UI" panose="020B0503020204020204" pitchFamily="34" charset="-122"/>
                <a:ea typeface="Microsoft YaHei UI" panose="020B0503020204020204" pitchFamily="34" charset="-122"/>
              </a:rPr>
              <a:t>Two subgroups of patients with significant difference in depression and anxiety symptoms</a:t>
            </a:r>
          </a:p>
          <a:p>
            <a:pPr marR="0" algn="l" rtl="0"/>
            <a:r>
              <a:rPr lang="en-US" sz="1800" b="0" i="0" u="none" strike="noStrike" baseline="0" dirty="0">
                <a:latin typeface="Microsoft YaHei UI" panose="020B0503020204020204" pitchFamily="34" charset="-122"/>
                <a:ea typeface="Microsoft YaHei UI" panose="020B0503020204020204" pitchFamily="34" charset="-122"/>
              </a:rPr>
              <a:t>Among the top 20 edges,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10 showed significant differences </a:t>
            </a:r>
            <a:r>
              <a:rPr lang="en-US" sz="1800" b="0" i="0" u="none" strike="noStrike" baseline="0" dirty="0">
                <a:latin typeface="Microsoft YaHei UI" panose="020B0503020204020204" pitchFamily="34" charset="-122"/>
                <a:ea typeface="Microsoft YaHei UI" panose="020B0503020204020204" pitchFamily="34" charset="-122"/>
              </a:rPr>
              <a:t>in their Z-score (P &lt; 0.05, Bonferroni corrected) between the two subgroups of patients. These ten edges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can be separated into two categories </a:t>
            </a:r>
            <a:r>
              <a:rPr lang="en-US" sz="1800" b="0" i="0" u="none" strike="noStrike" baseline="0" dirty="0">
                <a:latin typeface="Microsoft YaHei UI" panose="020B0503020204020204" pitchFamily="34" charset="-122"/>
                <a:ea typeface="Microsoft YaHei UI" panose="020B0503020204020204" pitchFamily="34" charset="-122"/>
              </a:rPr>
              <a:t>with opposite direction of changes among the two subgroups of patients</a:t>
            </a:r>
          </a:p>
          <a:p>
            <a:pPr lvl="1" algn="l"/>
            <a:r>
              <a:rPr lang="en-US" sz="1700" dirty="0">
                <a:latin typeface="Microsoft YaHei UI" panose="020B0503020204020204" pitchFamily="34" charset="-122"/>
                <a:ea typeface="Microsoft YaHei UI" panose="020B0503020204020204" pitchFamily="34" charset="-122"/>
              </a:rPr>
              <a:t>The </a:t>
            </a:r>
            <a:r>
              <a:rPr lang="en-US" sz="1700" dirty="0">
                <a:solidFill>
                  <a:srgbClr val="FF0000"/>
                </a:solidFill>
                <a:latin typeface="Microsoft YaHei UI" panose="020B0503020204020204" pitchFamily="34" charset="-122"/>
                <a:ea typeface="Microsoft YaHei UI" panose="020B0503020204020204" pitchFamily="34" charset="-122"/>
              </a:rPr>
              <a:t>first category of edges </a:t>
            </a:r>
            <a:r>
              <a:rPr lang="en-US" sz="1700" dirty="0">
                <a:latin typeface="Microsoft YaHei UI" panose="020B0503020204020204" pitchFamily="34" charset="-122"/>
                <a:ea typeface="Microsoft YaHei UI" panose="020B0503020204020204" pitchFamily="34" charset="-122"/>
              </a:rPr>
              <a:t>(five edges, indicated by blue star) connected the left hippocampus with the bilateral putamen and pallidum that showed the most significant difference between the two subgroups of patients and another edge connecting the right pallidum with the right fusiform cortex. </a:t>
            </a:r>
          </a:p>
          <a:p>
            <a:pPr lvl="1" algn="l"/>
            <a:r>
              <a:rPr lang="en-US" sz="1700" b="0" i="0" u="none" strike="noStrike" baseline="0" dirty="0">
                <a:latin typeface="Microsoft YaHei UI" panose="020B0503020204020204" pitchFamily="34" charset="-122"/>
                <a:ea typeface="Microsoft YaHei UI" panose="020B0503020204020204" pitchFamily="34" charset="-122"/>
              </a:rPr>
              <a:t>The </a:t>
            </a:r>
            <a:r>
              <a:rPr lang="en-US" sz="1700" b="0" i="0" u="none" strike="noStrike" baseline="0" dirty="0">
                <a:solidFill>
                  <a:srgbClr val="FF0000"/>
                </a:solidFill>
                <a:latin typeface="Microsoft YaHei UI" panose="020B0503020204020204" pitchFamily="34" charset="-122"/>
                <a:ea typeface="Microsoft YaHei UI" panose="020B0503020204020204" pitchFamily="34" charset="-122"/>
              </a:rPr>
              <a:t>second category of edges </a:t>
            </a:r>
            <a:r>
              <a:rPr lang="en-US" sz="1700" b="0" i="0" u="none" strike="noStrike" baseline="0" dirty="0">
                <a:latin typeface="Microsoft YaHei UI" panose="020B0503020204020204" pitchFamily="34" charset="-122"/>
                <a:ea typeface="Microsoft YaHei UI" panose="020B0503020204020204" pitchFamily="34" charset="-122"/>
              </a:rPr>
              <a:t>(five edges, indicated by orange double stars) connected the left middle occipital gyrus with the left rectus, posterior orbitofrontal cortex, and the superior temporal gyrus, and included edges that connected the left superior temporal cortex with the inferior occipital gyrus and right posterior orbitofrontal cortex.</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31</a:t>
            </a:fld>
            <a:endParaRPr lang="zh-CN" altLang="en-US" dirty="0"/>
          </a:p>
        </p:txBody>
      </p:sp>
    </p:spTree>
    <p:extLst>
      <p:ext uri="{BB962C8B-B14F-4D97-AF65-F5344CB8AC3E}">
        <p14:creationId xmlns:p14="http://schemas.microsoft.com/office/powerpoint/2010/main" val="1246869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Results</a:t>
            </a:r>
            <a:endParaRPr lang="zh-CN" altLang="en-US" dirty="0"/>
          </a:p>
        </p:txBody>
      </p:sp>
      <p:sp>
        <p:nvSpPr>
          <p:cNvPr id="3" name="内容占位符 2"/>
          <p:cNvSpPr>
            <a:spLocks noGrp="1"/>
          </p:cNvSpPr>
          <p:nvPr>
            <p:ph idx="1"/>
          </p:nvPr>
        </p:nvSpPr>
        <p:spPr>
          <a:xfrm>
            <a:off x="286603" y="908094"/>
            <a:ext cx="8630750" cy="5813384"/>
          </a:xfrm>
        </p:spPr>
        <p:txBody>
          <a:bodyPr>
            <a:normAutofit/>
          </a:bodyPr>
          <a:lstStyle/>
          <a:p>
            <a:pPr marL="0" marR="0" indent="0" algn="l" rtl="0">
              <a:buNone/>
            </a:pPr>
            <a:r>
              <a:rPr lang="en-US" sz="1800" b="1" i="0" u="none" strike="noStrike" baseline="0" dirty="0">
                <a:latin typeface="Microsoft YaHei UI" panose="020B0503020204020204" pitchFamily="34" charset="-122"/>
                <a:ea typeface="Microsoft YaHei UI" panose="020B0503020204020204" pitchFamily="34" charset="-122"/>
              </a:rPr>
              <a:t>Two subgroups of patients with significant difference in depression and anxiety symptoms</a:t>
            </a:r>
          </a:p>
          <a:p>
            <a:pPr marR="0" algn="l" rtl="0"/>
            <a:r>
              <a:rPr lang="en-US" sz="1800" b="0" i="0" u="none" strike="noStrike" baseline="0" dirty="0">
                <a:latin typeface="Microsoft YaHei UI" panose="020B0503020204020204" pitchFamily="34" charset="-122"/>
                <a:ea typeface="Microsoft YaHei UI" panose="020B0503020204020204" pitchFamily="34" charset="-122"/>
              </a:rPr>
              <a:t>Among the top 20 edges,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10 showed significant differences </a:t>
            </a:r>
            <a:r>
              <a:rPr lang="en-US" sz="1800" b="0" i="0" u="none" strike="noStrike" baseline="0" dirty="0">
                <a:latin typeface="Microsoft YaHei UI" panose="020B0503020204020204" pitchFamily="34" charset="-122"/>
                <a:ea typeface="Microsoft YaHei UI" panose="020B0503020204020204" pitchFamily="34" charset="-122"/>
              </a:rPr>
              <a:t>in their Z-score (P &lt; 0.05, Bonferroni corrected) between the two subgroups of patients. These ten edges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can be separated into two categories </a:t>
            </a:r>
            <a:r>
              <a:rPr lang="en-US" sz="1800" b="0" i="0" u="none" strike="noStrike" baseline="0" dirty="0">
                <a:latin typeface="Microsoft YaHei UI" panose="020B0503020204020204" pitchFamily="34" charset="-122"/>
                <a:ea typeface="Microsoft YaHei UI" panose="020B0503020204020204" pitchFamily="34" charset="-122"/>
              </a:rPr>
              <a:t>with opposite direction of changes among the two subgroups of patients</a:t>
            </a:r>
          </a:p>
          <a:p>
            <a:pPr lvl="1" algn="l"/>
            <a:r>
              <a:rPr lang="en-US" sz="1700" dirty="0">
                <a:latin typeface="Microsoft YaHei UI" panose="020B0503020204020204" pitchFamily="34" charset="-122"/>
                <a:ea typeface="Microsoft YaHei UI" panose="020B0503020204020204" pitchFamily="34" charset="-122"/>
              </a:rPr>
              <a:t>The </a:t>
            </a:r>
            <a:r>
              <a:rPr lang="en-US" sz="1700" dirty="0">
                <a:solidFill>
                  <a:srgbClr val="FF0000"/>
                </a:solidFill>
                <a:latin typeface="Microsoft YaHei UI" panose="020B0503020204020204" pitchFamily="34" charset="-122"/>
                <a:ea typeface="Microsoft YaHei UI" panose="020B0503020204020204" pitchFamily="34" charset="-122"/>
              </a:rPr>
              <a:t>first category of edges </a:t>
            </a:r>
            <a:r>
              <a:rPr lang="en-US" sz="1700" dirty="0">
                <a:latin typeface="Microsoft YaHei UI" panose="020B0503020204020204" pitchFamily="34" charset="-122"/>
                <a:ea typeface="Microsoft YaHei UI" panose="020B0503020204020204" pitchFamily="34" charset="-122"/>
              </a:rPr>
              <a:t>(five edges, indicated by blue star) connected the left hippocampus with the bilateral putamen and pallidum that showed the most significant difference between the two subgroups of patients and another edge connecting the right pallidum with the right fusiform cortex. </a:t>
            </a:r>
          </a:p>
          <a:p>
            <a:pPr lvl="1" algn="l"/>
            <a:r>
              <a:rPr lang="en-US" sz="1700" b="0" i="0" u="none" strike="noStrike" baseline="0" dirty="0">
                <a:latin typeface="Microsoft YaHei UI" panose="020B0503020204020204" pitchFamily="34" charset="-122"/>
                <a:ea typeface="Microsoft YaHei UI" panose="020B0503020204020204" pitchFamily="34" charset="-122"/>
              </a:rPr>
              <a:t>The </a:t>
            </a:r>
            <a:r>
              <a:rPr lang="en-US" sz="1700" b="0" i="0" u="none" strike="noStrike" baseline="0" dirty="0">
                <a:solidFill>
                  <a:srgbClr val="FF0000"/>
                </a:solidFill>
                <a:latin typeface="Microsoft YaHei UI" panose="020B0503020204020204" pitchFamily="34" charset="-122"/>
                <a:ea typeface="Microsoft YaHei UI" panose="020B0503020204020204" pitchFamily="34" charset="-122"/>
              </a:rPr>
              <a:t>second category of edges </a:t>
            </a:r>
            <a:r>
              <a:rPr lang="en-US" sz="1700" b="0" i="0" u="none" strike="noStrike" baseline="0" dirty="0">
                <a:latin typeface="Microsoft YaHei UI" panose="020B0503020204020204" pitchFamily="34" charset="-122"/>
                <a:ea typeface="Microsoft YaHei UI" panose="020B0503020204020204" pitchFamily="34" charset="-122"/>
              </a:rPr>
              <a:t>(five edges, indicated by orange double stars) connected the left middle occipital gyrus with the left rectus, posterior orbitofrontal cortex, and the superior temporal gyrus, and included edges that connected the left superior temporal cortex with the inferior occipital gyrus and right posterior orbitofrontal cortex.</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32</a:t>
            </a:fld>
            <a:endParaRPr lang="zh-CN" altLang="en-US" dirty="0"/>
          </a:p>
        </p:txBody>
      </p:sp>
      <p:pic>
        <p:nvPicPr>
          <p:cNvPr id="6" name="图片 5">
            <a:extLst>
              <a:ext uri="{FF2B5EF4-FFF2-40B4-BE49-F238E27FC236}">
                <a16:creationId xmlns:a16="http://schemas.microsoft.com/office/drawing/2014/main" id="{A989CF2A-1AF9-4408-8DCF-75A24EC62CAA}"/>
              </a:ext>
            </a:extLst>
          </p:cNvPr>
          <p:cNvPicPr>
            <a:picLocks noChangeAspect="1"/>
          </p:cNvPicPr>
          <p:nvPr/>
        </p:nvPicPr>
        <p:blipFill>
          <a:blip r:embed="rId3"/>
          <a:stretch>
            <a:fillRect/>
          </a:stretch>
        </p:blipFill>
        <p:spPr>
          <a:xfrm>
            <a:off x="2890837" y="1790700"/>
            <a:ext cx="3362325" cy="3276600"/>
          </a:xfrm>
          <a:prstGeom prst="rect">
            <a:avLst/>
          </a:prstGeom>
        </p:spPr>
      </p:pic>
    </p:spTree>
    <p:extLst>
      <p:ext uri="{BB962C8B-B14F-4D97-AF65-F5344CB8AC3E}">
        <p14:creationId xmlns:p14="http://schemas.microsoft.com/office/powerpoint/2010/main" val="202468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Results</a:t>
            </a:r>
            <a:endParaRPr lang="zh-CN" altLang="en-US" dirty="0"/>
          </a:p>
        </p:txBody>
      </p:sp>
      <p:sp>
        <p:nvSpPr>
          <p:cNvPr id="3" name="内容占位符 2"/>
          <p:cNvSpPr>
            <a:spLocks noGrp="1"/>
          </p:cNvSpPr>
          <p:nvPr>
            <p:ph idx="1"/>
          </p:nvPr>
        </p:nvSpPr>
        <p:spPr>
          <a:xfrm>
            <a:off x="286603" y="908094"/>
            <a:ext cx="8630750" cy="5813384"/>
          </a:xfrm>
        </p:spPr>
        <p:txBody>
          <a:bodyPr>
            <a:normAutofit/>
          </a:bodyPr>
          <a:lstStyle/>
          <a:p>
            <a:pPr marL="0" marR="0" indent="0" algn="l" rtl="0">
              <a:buNone/>
            </a:pPr>
            <a:r>
              <a:rPr lang="en-US" sz="1800" b="1" i="0" u="none" strike="noStrike" baseline="0" dirty="0">
                <a:latin typeface="Microsoft YaHei UI" panose="020B0503020204020204" pitchFamily="34" charset="-122"/>
                <a:ea typeface="Microsoft YaHei UI" panose="020B0503020204020204" pitchFamily="34" charset="-122"/>
              </a:rPr>
              <a:t>Two subgroups of patients with significant difference in depression and anxiety symptoms</a:t>
            </a:r>
          </a:p>
          <a:p>
            <a:pPr marR="0" algn="l" rtl="0"/>
            <a:r>
              <a:rPr lang="en-US" sz="1800" b="0" i="0" u="none" strike="noStrike" baseline="0" dirty="0">
                <a:latin typeface="Microsoft YaHei UI" panose="020B0503020204020204" pitchFamily="34" charset="-122"/>
                <a:ea typeface="Microsoft YaHei UI" panose="020B0503020204020204" pitchFamily="34" charset="-122"/>
              </a:rPr>
              <a:t>Among the top 20 edges,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10 showed significant differences </a:t>
            </a:r>
            <a:r>
              <a:rPr lang="en-US" sz="1800" b="0" i="0" u="none" strike="noStrike" baseline="0" dirty="0">
                <a:latin typeface="Microsoft YaHei UI" panose="020B0503020204020204" pitchFamily="34" charset="-122"/>
                <a:ea typeface="Microsoft YaHei UI" panose="020B0503020204020204" pitchFamily="34" charset="-122"/>
              </a:rPr>
              <a:t>in their Z-score (P &lt; 0.05, Bonferroni corrected) between the two subgroups of patients. These ten edges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can be separated into two categories </a:t>
            </a:r>
            <a:r>
              <a:rPr lang="en-US" sz="1800" b="0" i="0" u="none" strike="noStrike" baseline="0" dirty="0">
                <a:latin typeface="Microsoft YaHei UI" panose="020B0503020204020204" pitchFamily="34" charset="-122"/>
                <a:ea typeface="Microsoft YaHei UI" panose="020B0503020204020204" pitchFamily="34" charset="-122"/>
              </a:rPr>
              <a:t>with opposite direction of changes among the two subgroups of patients</a:t>
            </a:r>
          </a:p>
          <a:p>
            <a:pPr lvl="1" algn="l"/>
            <a:r>
              <a:rPr lang="en-US" sz="1700" dirty="0">
                <a:latin typeface="Microsoft YaHei UI" panose="020B0503020204020204" pitchFamily="34" charset="-122"/>
                <a:ea typeface="Microsoft YaHei UI" panose="020B0503020204020204" pitchFamily="34" charset="-122"/>
              </a:rPr>
              <a:t>The </a:t>
            </a:r>
            <a:r>
              <a:rPr lang="en-US" sz="1700" dirty="0">
                <a:solidFill>
                  <a:srgbClr val="FF0000"/>
                </a:solidFill>
                <a:latin typeface="Microsoft YaHei UI" panose="020B0503020204020204" pitchFamily="34" charset="-122"/>
                <a:ea typeface="Microsoft YaHei UI" panose="020B0503020204020204" pitchFamily="34" charset="-122"/>
              </a:rPr>
              <a:t>first category of edges </a:t>
            </a:r>
            <a:r>
              <a:rPr lang="en-US" sz="1700" dirty="0">
                <a:latin typeface="Microsoft YaHei UI" panose="020B0503020204020204" pitchFamily="34" charset="-122"/>
                <a:ea typeface="Microsoft YaHei UI" panose="020B0503020204020204" pitchFamily="34" charset="-122"/>
              </a:rPr>
              <a:t>(five edges, indicated by blue star) connected the left hippocampus with the bilateral putamen and pallidum that showed the most significant difference between the two subgroups of patients and another edge connecting the right pallidum with the right fusiform cortex. </a:t>
            </a:r>
          </a:p>
          <a:p>
            <a:pPr lvl="1" algn="l"/>
            <a:r>
              <a:rPr lang="en-US" sz="1700" b="0" i="0" u="none" strike="noStrike" baseline="0" dirty="0">
                <a:latin typeface="Microsoft YaHei UI" panose="020B0503020204020204" pitchFamily="34" charset="-122"/>
                <a:ea typeface="Microsoft YaHei UI" panose="020B0503020204020204" pitchFamily="34" charset="-122"/>
              </a:rPr>
              <a:t>The </a:t>
            </a:r>
            <a:r>
              <a:rPr lang="en-US" sz="1700" b="0" i="0" u="none" strike="noStrike" baseline="0" dirty="0">
                <a:solidFill>
                  <a:srgbClr val="FF0000"/>
                </a:solidFill>
                <a:latin typeface="Microsoft YaHei UI" panose="020B0503020204020204" pitchFamily="34" charset="-122"/>
                <a:ea typeface="Microsoft YaHei UI" panose="020B0503020204020204" pitchFamily="34" charset="-122"/>
              </a:rPr>
              <a:t>second category of edges </a:t>
            </a:r>
            <a:r>
              <a:rPr lang="en-US" sz="1700" b="0" i="0" u="none" strike="noStrike" baseline="0" dirty="0">
                <a:latin typeface="Microsoft YaHei UI" panose="020B0503020204020204" pitchFamily="34" charset="-122"/>
                <a:ea typeface="Microsoft YaHei UI" panose="020B0503020204020204" pitchFamily="34" charset="-122"/>
              </a:rPr>
              <a:t>(five edges, indicated by orange double stars) connected the left middle occipital gyrus with the left rectus, posterior orbitofrontal cortex, and the superior temporal gyrus, and included edges that connected the left superior temporal cortex with the inferior occipital gyrus and right posterior orbitofrontal cortex.</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33</a:t>
            </a:fld>
            <a:endParaRPr lang="zh-CN" altLang="en-US" dirty="0"/>
          </a:p>
        </p:txBody>
      </p:sp>
    </p:spTree>
    <p:extLst>
      <p:ext uri="{BB962C8B-B14F-4D97-AF65-F5344CB8AC3E}">
        <p14:creationId xmlns:p14="http://schemas.microsoft.com/office/powerpoint/2010/main" val="565180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Results</a:t>
            </a:r>
            <a:endParaRPr lang="zh-CN" altLang="en-US" dirty="0"/>
          </a:p>
        </p:txBody>
      </p:sp>
      <p:sp>
        <p:nvSpPr>
          <p:cNvPr id="3" name="内容占位符 2"/>
          <p:cNvSpPr>
            <a:spLocks noGrp="1"/>
          </p:cNvSpPr>
          <p:nvPr>
            <p:ph idx="1"/>
          </p:nvPr>
        </p:nvSpPr>
        <p:spPr>
          <a:xfrm>
            <a:off x="286603" y="908094"/>
            <a:ext cx="8630750" cy="5813384"/>
          </a:xfrm>
        </p:spPr>
        <p:txBody>
          <a:bodyPr>
            <a:normAutofit/>
          </a:bodyPr>
          <a:lstStyle/>
          <a:p>
            <a:pPr marL="0" marR="0" indent="0" algn="l" rtl="0">
              <a:buNone/>
            </a:pPr>
            <a:r>
              <a:rPr lang="en-US" sz="1800" b="1" i="0" u="none" strike="noStrike" baseline="0" dirty="0">
                <a:latin typeface="Microsoft YaHei UI" panose="020B0503020204020204" pitchFamily="34" charset="-122"/>
                <a:ea typeface="Microsoft YaHei UI" panose="020B0503020204020204" pitchFamily="34" charset="-122"/>
              </a:rPr>
              <a:t>Two subgroups of patients with significant difference in depression and anxiety symptoms</a:t>
            </a:r>
          </a:p>
          <a:p>
            <a:pPr marR="0" algn="l" rtl="0"/>
            <a:r>
              <a:rPr lang="en-US" sz="1800" b="0" i="0" u="none" strike="noStrike" baseline="0" dirty="0">
                <a:latin typeface="Microsoft YaHei UI" panose="020B0503020204020204" pitchFamily="34" charset="-122"/>
                <a:ea typeface="Microsoft YaHei UI" panose="020B0503020204020204" pitchFamily="34" charset="-122"/>
              </a:rPr>
              <a:t>Among the top 20 edges,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10 showed significant differences </a:t>
            </a:r>
            <a:r>
              <a:rPr lang="en-US" sz="1800" b="0" i="0" u="none" strike="noStrike" baseline="0" dirty="0">
                <a:latin typeface="Microsoft YaHei UI" panose="020B0503020204020204" pitchFamily="34" charset="-122"/>
                <a:ea typeface="Microsoft YaHei UI" panose="020B0503020204020204" pitchFamily="34" charset="-122"/>
              </a:rPr>
              <a:t>in their Z-score (P &lt; 0.05, Bonferroni corrected) between the two subgroups of patients. These ten edges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can be separated into two categories </a:t>
            </a:r>
            <a:r>
              <a:rPr lang="en-US" sz="1800" b="0" i="0" u="none" strike="noStrike" baseline="0" dirty="0">
                <a:latin typeface="Microsoft YaHei UI" panose="020B0503020204020204" pitchFamily="34" charset="-122"/>
                <a:ea typeface="Microsoft YaHei UI" panose="020B0503020204020204" pitchFamily="34" charset="-122"/>
              </a:rPr>
              <a:t>with opposite direction of changes among the two subgroups of patients</a:t>
            </a:r>
          </a:p>
          <a:p>
            <a:pPr lvl="1" algn="l"/>
            <a:r>
              <a:rPr lang="en-US" sz="1700" dirty="0">
                <a:latin typeface="Microsoft YaHei UI" panose="020B0503020204020204" pitchFamily="34" charset="-122"/>
                <a:ea typeface="Microsoft YaHei UI" panose="020B0503020204020204" pitchFamily="34" charset="-122"/>
              </a:rPr>
              <a:t>The </a:t>
            </a:r>
            <a:r>
              <a:rPr lang="en-US" sz="1700" dirty="0">
                <a:solidFill>
                  <a:srgbClr val="FF0000"/>
                </a:solidFill>
                <a:latin typeface="Microsoft YaHei UI" panose="020B0503020204020204" pitchFamily="34" charset="-122"/>
                <a:ea typeface="Microsoft YaHei UI" panose="020B0503020204020204" pitchFamily="34" charset="-122"/>
              </a:rPr>
              <a:t>first category of edges </a:t>
            </a:r>
            <a:r>
              <a:rPr lang="en-US" sz="1700" dirty="0">
                <a:latin typeface="Microsoft YaHei UI" panose="020B0503020204020204" pitchFamily="34" charset="-122"/>
                <a:ea typeface="Microsoft YaHei UI" panose="020B0503020204020204" pitchFamily="34" charset="-122"/>
              </a:rPr>
              <a:t>(five edges, indicated by blue star) connected the left hippocampus with the bilateral putamen and pallidum that showed the most significant difference between the two subgroups of patients and another edge connecting the right pallidum with the right fusiform cortex. </a:t>
            </a:r>
          </a:p>
          <a:p>
            <a:pPr lvl="1" algn="l"/>
            <a:r>
              <a:rPr lang="en-US" sz="1700" b="0" i="0" u="none" strike="noStrike" baseline="0" dirty="0">
                <a:latin typeface="Microsoft YaHei UI" panose="020B0503020204020204" pitchFamily="34" charset="-122"/>
                <a:ea typeface="Microsoft YaHei UI" panose="020B0503020204020204" pitchFamily="34" charset="-122"/>
              </a:rPr>
              <a:t>The </a:t>
            </a:r>
            <a:r>
              <a:rPr lang="en-US" sz="1700" b="0" i="0" u="none" strike="noStrike" baseline="0" dirty="0">
                <a:solidFill>
                  <a:srgbClr val="FF0000"/>
                </a:solidFill>
                <a:latin typeface="Microsoft YaHei UI" panose="020B0503020204020204" pitchFamily="34" charset="-122"/>
                <a:ea typeface="Microsoft YaHei UI" panose="020B0503020204020204" pitchFamily="34" charset="-122"/>
              </a:rPr>
              <a:t>second category of edges </a:t>
            </a:r>
            <a:r>
              <a:rPr lang="en-US" sz="1700" b="0" i="0" u="none" strike="noStrike" baseline="0" dirty="0">
                <a:latin typeface="Microsoft YaHei UI" panose="020B0503020204020204" pitchFamily="34" charset="-122"/>
                <a:ea typeface="Microsoft YaHei UI" panose="020B0503020204020204" pitchFamily="34" charset="-122"/>
              </a:rPr>
              <a:t>(five edges, indicated by orange double stars) connected the left middle occipital gyrus with the left rectus, posterior orbitofrontal cortex, and the superior temporal gyrus, and included edges that connected the left superior temporal cortex with the inferior occipital gyrus and right posterior orbitofrontal cortex.</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34</a:t>
            </a:fld>
            <a:endParaRPr lang="zh-CN" altLang="en-US" dirty="0"/>
          </a:p>
        </p:txBody>
      </p:sp>
      <p:pic>
        <p:nvPicPr>
          <p:cNvPr id="7" name="图片 6">
            <a:extLst>
              <a:ext uri="{FF2B5EF4-FFF2-40B4-BE49-F238E27FC236}">
                <a16:creationId xmlns:a16="http://schemas.microsoft.com/office/drawing/2014/main" id="{23136DC2-BD41-4EF5-8E30-37BEA150DD56}"/>
              </a:ext>
            </a:extLst>
          </p:cNvPr>
          <p:cNvPicPr>
            <a:picLocks noChangeAspect="1"/>
          </p:cNvPicPr>
          <p:nvPr/>
        </p:nvPicPr>
        <p:blipFill>
          <a:blip r:embed="rId3"/>
          <a:stretch>
            <a:fillRect/>
          </a:stretch>
        </p:blipFill>
        <p:spPr>
          <a:xfrm>
            <a:off x="3100387" y="1743075"/>
            <a:ext cx="2943225" cy="3371850"/>
          </a:xfrm>
          <a:prstGeom prst="rect">
            <a:avLst/>
          </a:prstGeom>
        </p:spPr>
      </p:pic>
    </p:spTree>
    <p:extLst>
      <p:ext uri="{BB962C8B-B14F-4D97-AF65-F5344CB8AC3E}">
        <p14:creationId xmlns:p14="http://schemas.microsoft.com/office/powerpoint/2010/main" val="361307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Results</a:t>
            </a:r>
            <a:endParaRPr lang="zh-CN" altLang="en-US" dirty="0"/>
          </a:p>
        </p:txBody>
      </p:sp>
      <p:sp>
        <p:nvSpPr>
          <p:cNvPr id="3" name="内容占位符 2"/>
          <p:cNvSpPr>
            <a:spLocks noGrp="1"/>
          </p:cNvSpPr>
          <p:nvPr>
            <p:ph idx="1"/>
          </p:nvPr>
        </p:nvSpPr>
        <p:spPr>
          <a:xfrm>
            <a:off x="286603" y="908094"/>
            <a:ext cx="8630750" cy="5813384"/>
          </a:xfrm>
        </p:spPr>
        <p:txBody>
          <a:bodyPr>
            <a:normAutofit/>
          </a:bodyPr>
          <a:lstStyle/>
          <a:p>
            <a:pPr marL="0" marR="0" indent="0" algn="l" rtl="0">
              <a:buNone/>
            </a:pPr>
            <a:r>
              <a:rPr lang="en-US" sz="1800" b="1" i="0" u="none" strike="noStrike" baseline="0" dirty="0">
                <a:latin typeface="Microsoft YaHei UI" panose="020B0503020204020204" pitchFamily="34" charset="-122"/>
                <a:ea typeface="Microsoft YaHei UI" panose="020B0503020204020204" pitchFamily="34" charset="-122"/>
              </a:rPr>
              <a:t>Two subgroups of patients with significant difference in depression and anxiety symptoms</a:t>
            </a:r>
          </a:p>
          <a:p>
            <a:r>
              <a:rPr lang="en-US" sz="1800" dirty="0">
                <a:latin typeface="Microsoft YaHei UI" panose="020B0503020204020204" pitchFamily="34" charset="-122"/>
                <a:ea typeface="Microsoft YaHei UI" panose="020B0503020204020204" pitchFamily="34" charset="-122"/>
              </a:rPr>
              <a:t>The two subgroups of patients also exhibited </a:t>
            </a:r>
            <a:r>
              <a:rPr lang="en-US" sz="1800" dirty="0">
                <a:solidFill>
                  <a:srgbClr val="FF3300"/>
                </a:solidFill>
                <a:latin typeface="Microsoft YaHei UI" panose="020B0503020204020204" pitchFamily="34" charset="-122"/>
                <a:ea typeface="Microsoft YaHei UI" panose="020B0503020204020204" pitchFamily="34" charset="-122"/>
              </a:rPr>
              <a:t>significant differences in their anxiety and depression symptoms</a:t>
            </a:r>
            <a:r>
              <a:rPr lang="en-US" sz="1800" dirty="0">
                <a:latin typeface="Microsoft YaHei UI" panose="020B0503020204020204" pitchFamily="34" charset="-122"/>
                <a:ea typeface="Microsoft YaHei UI" panose="020B0503020204020204" pitchFamily="34" charset="-122"/>
              </a:rPr>
              <a:t> on the PANSS general scale (P= 0.0012 and 1.03e</a:t>
            </a:r>
            <a:r>
              <a:rPr lang="en-US" sz="1800" baseline="30000" dirty="0">
                <a:latin typeface="Microsoft YaHei UI" panose="020B0503020204020204" pitchFamily="34" charset="-122"/>
                <a:ea typeface="Microsoft YaHei UI" panose="020B0503020204020204" pitchFamily="34" charset="-122"/>
              </a:rPr>
              <a:t>–04</a:t>
            </a:r>
            <a:r>
              <a:rPr lang="en-US" sz="1800" dirty="0">
                <a:latin typeface="Microsoft YaHei UI" panose="020B0503020204020204" pitchFamily="34" charset="-122"/>
                <a:ea typeface="Microsoft YaHei UI" panose="020B0503020204020204" pitchFamily="34" charset="-122"/>
              </a:rPr>
              <a:t>), but did not show significant differences in their sex, age, education, or illness duration (P= 0.7514, 0.7309, 0.7410, and 0.2696, respectively). </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35</a:t>
            </a:fld>
            <a:endParaRPr lang="zh-CN" altLang="en-US" dirty="0"/>
          </a:p>
        </p:txBody>
      </p:sp>
      <p:pic>
        <p:nvPicPr>
          <p:cNvPr id="6" name="图片 5">
            <a:extLst>
              <a:ext uri="{FF2B5EF4-FFF2-40B4-BE49-F238E27FC236}">
                <a16:creationId xmlns:a16="http://schemas.microsoft.com/office/drawing/2014/main" id="{E907A2FB-8481-41A3-A501-C99A2859ED2A}"/>
              </a:ext>
            </a:extLst>
          </p:cNvPr>
          <p:cNvPicPr>
            <a:picLocks noChangeAspect="1"/>
          </p:cNvPicPr>
          <p:nvPr/>
        </p:nvPicPr>
        <p:blipFill>
          <a:blip r:embed="rId3"/>
          <a:stretch>
            <a:fillRect/>
          </a:stretch>
        </p:blipFill>
        <p:spPr>
          <a:xfrm>
            <a:off x="2025252" y="3343454"/>
            <a:ext cx="5153451" cy="3378024"/>
          </a:xfrm>
          <a:prstGeom prst="rect">
            <a:avLst/>
          </a:prstGeom>
        </p:spPr>
      </p:pic>
    </p:spTree>
    <p:extLst>
      <p:ext uri="{BB962C8B-B14F-4D97-AF65-F5344CB8AC3E}">
        <p14:creationId xmlns:p14="http://schemas.microsoft.com/office/powerpoint/2010/main" val="419755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Results</a:t>
            </a:r>
            <a:endParaRPr lang="zh-CN" altLang="en-US" dirty="0"/>
          </a:p>
        </p:txBody>
      </p:sp>
      <p:sp>
        <p:nvSpPr>
          <p:cNvPr id="3" name="内容占位符 2"/>
          <p:cNvSpPr>
            <a:spLocks noGrp="1"/>
          </p:cNvSpPr>
          <p:nvPr>
            <p:ph idx="1"/>
          </p:nvPr>
        </p:nvSpPr>
        <p:spPr>
          <a:xfrm>
            <a:off x="286603" y="908094"/>
            <a:ext cx="8630750" cy="5813384"/>
          </a:xfrm>
        </p:spPr>
        <p:txBody>
          <a:bodyPr>
            <a:normAutofit/>
          </a:bodyPr>
          <a:lstStyle/>
          <a:p>
            <a:pPr marL="0" marR="0" indent="0" algn="l" rtl="0">
              <a:buNone/>
            </a:pPr>
            <a:r>
              <a:rPr lang="en-US" sz="1800" b="1" i="0" u="none" strike="noStrike" baseline="0" dirty="0">
                <a:latin typeface="Microsoft YaHei UI" panose="020B0503020204020204" pitchFamily="34" charset="-122"/>
                <a:ea typeface="Microsoft YaHei UI" panose="020B0503020204020204" pitchFamily="34" charset="-122"/>
              </a:rPr>
              <a:t>Two subgroups of patients with significant difference in depression and anxiety symptoms</a:t>
            </a:r>
          </a:p>
          <a:p>
            <a:r>
              <a:rPr lang="en-US" sz="1800" dirty="0">
                <a:latin typeface="Microsoft YaHei UI" panose="020B0503020204020204" pitchFamily="34" charset="-122"/>
                <a:ea typeface="Microsoft YaHei UI" panose="020B0503020204020204" pitchFamily="34" charset="-122"/>
              </a:rPr>
              <a:t>Three of the ten edges were </a:t>
            </a:r>
            <a:r>
              <a:rPr lang="en-US" sz="1800" dirty="0">
                <a:solidFill>
                  <a:srgbClr val="FF0000"/>
                </a:solidFill>
                <a:latin typeface="Microsoft YaHei UI" panose="020B0503020204020204" pitchFamily="34" charset="-122"/>
                <a:ea typeface="Microsoft YaHei UI" panose="020B0503020204020204" pitchFamily="34" charset="-122"/>
              </a:rPr>
              <a:t>significantly correlated with </a:t>
            </a:r>
            <a:r>
              <a:rPr lang="en-US" sz="1800" u="sng" dirty="0">
                <a:solidFill>
                  <a:srgbClr val="FF0000"/>
                </a:solidFill>
                <a:latin typeface="Microsoft YaHei UI" panose="020B0503020204020204" pitchFamily="34" charset="-122"/>
                <a:ea typeface="Microsoft YaHei UI" panose="020B0503020204020204" pitchFamily="34" charset="-122"/>
              </a:rPr>
              <a:t>the anxiety or depression score</a:t>
            </a:r>
            <a:r>
              <a:rPr lang="en-US" sz="1800" dirty="0">
                <a:solidFill>
                  <a:srgbClr val="FF0000"/>
                </a:solidFill>
                <a:latin typeface="Microsoft YaHei UI" panose="020B0503020204020204" pitchFamily="34" charset="-122"/>
                <a:ea typeface="Microsoft YaHei UI" panose="020B0503020204020204" pitchFamily="34" charset="-122"/>
              </a:rPr>
              <a:t> </a:t>
            </a:r>
            <a:r>
              <a:rPr lang="en-US" sz="1800" dirty="0">
                <a:latin typeface="Microsoft YaHei UI" panose="020B0503020204020204" pitchFamily="34" charset="-122"/>
                <a:ea typeface="Microsoft YaHei UI" panose="020B0503020204020204" pitchFamily="34" charset="-122"/>
              </a:rPr>
              <a:t>and the </a:t>
            </a:r>
            <a:r>
              <a:rPr lang="en-US" sz="1800" u="sng" dirty="0">
                <a:solidFill>
                  <a:srgbClr val="FF0000"/>
                </a:solidFill>
                <a:latin typeface="Microsoft YaHei UI" panose="020B0503020204020204" pitchFamily="34" charset="-122"/>
                <a:ea typeface="Microsoft YaHei UI" panose="020B0503020204020204" pitchFamily="34" charset="-122"/>
              </a:rPr>
              <a:t>Z-score for the edge </a:t>
            </a:r>
            <a:r>
              <a:rPr lang="en-US" sz="1800" dirty="0">
                <a:latin typeface="Microsoft YaHei UI" panose="020B0503020204020204" pitchFamily="34" charset="-122"/>
                <a:ea typeface="Microsoft YaHei UI" panose="020B0503020204020204" pitchFamily="34" charset="-122"/>
              </a:rPr>
              <a:t>that connected left hippocampus and left putamen was most significantly negatively correlated with both scores (r=−0.30, P= 0.0021 and r=−0.24, P= 0.0140, respectively), see Fig. 3 for details.</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36</a:t>
            </a:fld>
            <a:endParaRPr lang="zh-CN" altLang="en-US" dirty="0"/>
          </a:p>
        </p:txBody>
      </p:sp>
      <p:pic>
        <p:nvPicPr>
          <p:cNvPr id="7" name="图片 6">
            <a:extLst>
              <a:ext uri="{FF2B5EF4-FFF2-40B4-BE49-F238E27FC236}">
                <a16:creationId xmlns:a16="http://schemas.microsoft.com/office/drawing/2014/main" id="{B1E21244-9C6A-4045-A8B4-8F114D10E93E}"/>
              </a:ext>
            </a:extLst>
          </p:cNvPr>
          <p:cNvPicPr>
            <a:picLocks noChangeAspect="1"/>
          </p:cNvPicPr>
          <p:nvPr/>
        </p:nvPicPr>
        <p:blipFill>
          <a:blip r:embed="rId3"/>
          <a:stretch>
            <a:fillRect/>
          </a:stretch>
        </p:blipFill>
        <p:spPr>
          <a:xfrm>
            <a:off x="1600077" y="3648045"/>
            <a:ext cx="5943846" cy="3052443"/>
          </a:xfrm>
          <a:prstGeom prst="rect">
            <a:avLst/>
          </a:prstGeom>
        </p:spPr>
      </p:pic>
    </p:spTree>
    <p:extLst>
      <p:ext uri="{BB962C8B-B14F-4D97-AF65-F5344CB8AC3E}">
        <p14:creationId xmlns:p14="http://schemas.microsoft.com/office/powerpoint/2010/main" val="14276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Results</a:t>
            </a:r>
            <a:endParaRPr lang="zh-CN" altLang="en-US" dirty="0"/>
          </a:p>
        </p:txBody>
      </p:sp>
      <p:sp>
        <p:nvSpPr>
          <p:cNvPr id="3" name="内容占位符 2"/>
          <p:cNvSpPr>
            <a:spLocks noGrp="1"/>
          </p:cNvSpPr>
          <p:nvPr>
            <p:ph idx="1"/>
          </p:nvPr>
        </p:nvSpPr>
        <p:spPr>
          <a:xfrm>
            <a:off x="286603" y="908094"/>
            <a:ext cx="8630750" cy="5813384"/>
          </a:xfrm>
        </p:spPr>
        <p:txBody>
          <a:bodyPr>
            <a:normAutofit fontScale="92500" lnSpcReduction="10000"/>
          </a:bodyPr>
          <a:lstStyle/>
          <a:p>
            <a:pPr marL="0" marR="0" indent="0" algn="l" rtl="0">
              <a:buNone/>
            </a:pPr>
            <a:r>
              <a:rPr lang="en-US" sz="1800" b="1" i="0" u="none" strike="noStrike" baseline="0" dirty="0">
                <a:latin typeface="Microsoft YaHei UI" panose="020B0503020204020204" pitchFamily="34" charset="-122"/>
                <a:ea typeface="Microsoft YaHei UI" panose="020B0503020204020204" pitchFamily="34" charset="-122"/>
              </a:rPr>
              <a:t>Validation in two independent first-episode schizophrenia datasets</a:t>
            </a:r>
          </a:p>
          <a:p>
            <a:r>
              <a:rPr lang="en-US" sz="1800" dirty="0">
                <a:latin typeface="Microsoft YaHei UI" panose="020B0503020204020204" pitchFamily="34" charset="-122"/>
                <a:ea typeface="Microsoft YaHei UI" panose="020B0503020204020204" pitchFamily="34" charset="-122"/>
              </a:rPr>
              <a:t>We constructed IDSCNs for patients in two FES validation datasets and used Z-score of the top 20 edges identified in the primary FES dataset to perform the same clustering analysis. </a:t>
            </a:r>
            <a:r>
              <a:rPr lang="en-US" sz="1800" dirty="0">
                <a:solidFill>
                  <a:srgbClr val="FF3300"/>
                </a:solidFill>
                <a:latin typeface="Microsoft YaHei UI" panose="020B0503020204020204" pitchFamily="34" charset="-122"/>
                <a:ea typeface="Microsoft YaHei UI" panose="020B0503020204020204" pitchFamily="34" charset="-122"/>
              </a:rPr>
              <a:t>All the two validation datasets showed similar differences in pattern </a:t>
            </a:r>
            <a:r>
              <a:rPr lang="en-US" sz="1800" dirty="0">
                <a:latin typeface="Microsoft YaHei UI" panose="020B0503020204020204" pitchFamily="34" charset="-122"/>
                <a:ea typeface="Microsoft YaHei UI" panose="020B0503020204020204" pitchFamily="34" charset="-122"/>
              </a:rPr>
              <a:t>between two patient subgroups as that in the primary dataset, see Fig. 4. </a:t>
            </a:r>
          </a:p>
          <a:p>
            <a:r>
              <a:rPr lang="en-US" sz="1800" dirty="0">
                <a:latin typeface="Microsoft YaHei UI" panose="020B0503020204020204" pitchFamily="34" charset="-122"/>
                <a:ea typeface="Microsoft YaHei UI" panose="020B0503020204020204" pitchFamily="34" charset="-122"/>
              </a:rPr>
              <a:t>For the ten edges showing significant subgroup difference in FES dataset, five of them showed significant difference between two subgroups for both validation datasets. </a:t>
            </a:r>
          </a:p>
          <a:p>
            <a:r>
              <a:rPr lang="en-US" sz="1800" dirty="0">
                <a:latin typeface="Microsoft YaHei UI" panose="020B0503020204020204" pitchFamily="34" charset="-122"/>
                <a:ea typeface="Microsoft YaHei UI" panose="020B0503020204020204" pitchFamily="34" charset="-122"/>
              </a:rPr>
              <a:t>Using patients having PANSS scores (32 subjects in Validation dataset #1, 41 subjects in Validation dataset #2), we further replicated that the subgroup differences in the anxiety and depression score in both of the two validation datasets were in the same direction as in the primary FES dataset, with the subgroup difference in depression score being significant for Validation dataset #2 (P=0.0122). The Z-score of the edge that connecting left hippocampus and left putamen was consistently negatively correlated with depression and anxiety scores in the two validation datasets and the correlation was significant in the Validation dataset #1 (r=−0.4696, P=0.0367, Fig. 4A right panel).</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37</a:t>
            </a:fld>
            <a:endParaRPr lang="zh-CN" altLang="en-US" dirty="0"/>
          </a:p>
        </p:txBody>
      </p:sp>
      <p:pic>
        <p:nvPicPr>
          <p:cNvPr id="4" name="图片 3">
            <a:extLst>
              <a:ext uri="{FF2B5EF4-FFF2-40B4-BE49-F238E27FC236}">
                <a16:creationId xmlns:a16="http://schemas.microsoft.com/office/drawing/2014/main" id="{CECD6CE9-E285-4E0D-8396-AEF28C402C49}"/>
              </a:ext>
            </a:extLst>
          </p:cNvPr>
          <p:cNvPicPr>
            <a:picLocks noChangeAspect="1"/>
          </p:cNvPicPr>
          <p:nvPr/>
        </p:nvPicPr>
        <p:blipFill>
          <a:blip r:embed="rId3"/>
          <a:stretch>
            <a:fillRect/>
          </a:stretch>
        </p:blipFill>
        <p:spPr>
          <a:xfrm>
            <a:off x="1002872" y="0"/>
            <a:ext cx="7138255" cy="6858000"/>
          </a:xfrm>
          <a:prstGeom prst="rect">
            <a:avLst/>
          </a:prstGeom>
        </p:spPr>
      </p:pic>
    </p:spTree>
    <p:extLst>
      <p:ext uri="{BB962C8B-B14F-4D97-AF65-F5344CB8AC3E}">
        <p14:creationId xmlns:p14="http://schemas.microsoft.com/office/powerpoint/2010/main" val="146091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Results</a:t>
            </a:r>
            <a:endParaRPr lang="zh-CN" altLang="en-US" dirty="0"/>
          </a:p>
        </p:txBody>
      </p:sp>
      <p:sp>
        <p:nvSpPr>
          <p:cNvPr id="3" name="内容占位符 2"/>
          <p:cNvSpPr>
            <a:spLocks noGrp="1"/>
          </p:cNvSpPr>
          <p:nvPr>
            <p:ph idx="1"/>
          </p:nvPr>
        </p:nvSpPr>
        <p:spPr>
          <a:xfrm>
            <a:off x="286603" y="908094"/>
            <a:ext cx="8630750" cy="5813384"/>
          </a:xfrm>
        </p:spPr>
        <p:txBody>
          <a:bodyPr>
            <a:normAutofit lnSpcReduction="10000"/>
          </a:bodyPr>
          <a:lstStyle/>
          <a:p>
            <a:pPr marL="0" marR="0" indent="0" algn="l" rtl="0">
              <a:buNone/>
            </a:pPr>
            <a:r>
              <a:rPr lang="en-US" sz="1800" b="1" i="0" u="none" strike="noStrike" baseline="0" dirty="0">
                <a:latin typeface="Microsoft YaHei UI" panose="020B0503020204020204" pitchFamily="34" charset="-122"/>
                <a:ea typeface="Microsoft YaHei UI" panose="020B0503020204020204" pitchFamily="34" charset="-122"/>
              </a:rPr>
              <a:t>Validation in two independent first-episode schizophrenia datasets</a:t>
            </a:r>
          </a:p>
          <a:p>
            <a:r>
              <a:rPr lang="en-US" sz="1800" dirty="0">
                <a:latin typeface="Microsoft YaHei UI" panose="020B0503020204020204" pitchFamily="34" charset="-122"/>
                <a:ea typeface="Microsoft YaHei UI" panose="020B0503020204020204" pitchFamily="34" charset="-122"/>
              </a:rPr>
              <a:t>We constructed IDSCNs for patients in two FES validation datasets and used Z-score of the top 20 edges identified in the primary FES dataset to perform the same clustering analysis. </a:t>
            </a:r>
            <a:r>
              <a:rPr lang="en-US" sz="1800" dirty="0">
                <a:solidFill>
                  <a:srgbClr val="FF3300"/>
                </a:solidFill>
                <a:latin typeface="Microsoft YaHei UI" panose="020B0503020204020204" pitchFamily="34" charset="-122"/>
                <a:ea typeface="Microsoft YaHei UI" panose="020B0503020204020204" pitchFamily="34" charset="-122"/>
              </a:rPr>
              <a:t>All the two validation datasets showed similar differences in pattern </a:t>
            </a:r>
            <a:r>
              <a:rPr lang="en-US" sz="1800" dirty="0">
                <a:latin typeface="Microsoft YaHei UI" panose="020B0503020204020204" pitchFamily="34" charset="-122"/>
                <a:ea typeface="Microsoft YaHei UI" panose="020B0503020204020204" pitchFamily="34" charset="-122"/>
              </a:rPr>
              <a:t>between two patient subgroups as that in the primary dataset, see Fig. 4. </a:t>
            </a:r>
          </a:p>
          <a:p>
            <a:r>
              <a:rPr lang="en-US" sz="1800" dirty="0">
                <a:latin typeface="Microsoft YaHei UI" panose="020B0503020204020204" pitchFamily="34" charset="-122"/>
                <a:ea typeface="Microsoft YaHei UI" panose="020B0503020204020204" pitchFamily="34" charset="-122"/>
              </a:rPr>
              <a:t>For the ten edges showing significant subgroup difference in FES dataset, five of them showed significant difference between two subgroups for both validation datasets. </a:t>
            </a:r>
          </a:p>
          <a:p>
            <a:r>
              <a:rPr lang="en-US" sz="1800" dirty="0">
                <a:latin typeface="Microsoft YaHei UI" panose="020B0503020204020204" pitchFamily="34" charset="-122"/>
                <a:ea typeface="Microsoft YaHei UI" panose="020B0503020204020204" pitchFamily="34" charset="-122"/>
              </a:rPr>
              <a:t>Using patients having PANSS, we further replicated that the subgroup differences in the anxiety and depression score in both of the two validation datasets were in the same direction as in the primary FES dataset, with the subgroup difference in depression score being significant for Validation dataset #2 (P=0.0122). The Z-score of the edge that connecting left hippocampus and left putamen was consistently negatively correlated with depression and anxiety scores in the two validation datasets and the correlation was significant in the Validation dataset #1 (r=−0.4696, P=0.0367, Fig. 4A right panel).</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38</a:t>
            </a:fld>
            <a:endParaRPr lang="zh-CN" altLang="en-US" dirty="0"/>
          </a:p>
        </p:txBody>
      </p:sp>
      <p:pic>
        <p:nvPicPr>
          <p:cNvPr id="6" name="图片 5">
            <a:extLst>
              <a:ext uri="{FF2B5EF4-FFF2-40B4-BE49-F238E27FC236}">
                <a16:creationId xmlns:a16="http://schemas.microsoft.com/office/drawing/2014/main" id="{1D3659D3-3F33-4788-8D67-B4E5B092552A}"/>
              </a:ext>
            </a:extLst>
          </p:cNvPr>
          <p:cNvPicPr>
            <a:picLocks noChangeAspect="1"/>
          </p:cNvPicPr>
          <p:nvPr/>
        </p:nvPicPr>
        <p:blipFill>
          <a:blip r:embed="rId3"/>
          <a:stretch>
            <a:fillRect/>
          </a:stretch>
        </p:blipFill>
        <p:spPr>
          <a:xfrm>
            <a:off x="1002872" y="0"/>
            <a:ext cx="7138255" cy="6858000"/>
          </a:xfrm>
          <a:prstGeom prst="rect">
            <a:avLst/>
          </a:prstGeom>
        </p:spPr>
      </p:pic>
    </p:spTree>
    <p:extLst>
      <p:ext uri="{BB962C8B-B14F-4D97-AF65-F5344CB8AC3E}">
        <p14:creationId xmlns:p14="http://schemas.microsoft.com/office/powerpoint/2010/main" val="396669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Results</a:t>
            </a:r>
            <a:endParaRPr lang="zh-CN" altLang="en-US" dirty="0"/>
          </a:p>
        </p:txBody>
      </p:sp>
      <p:sp>
        <p:nvSpPr>
          <p:cNvPr id="3" name="内容占位符 2"/>
          <p:cNvSpPr>
            <a:spLocks noGrp="1"/>
          </p:cNvSpPr>
          <p:nvPr>
            <p:ph idx="1"/>
          </p:nvPr>
        </p:nvSpPr>
        <p:spPr>
          <a:xfrm>
            <a:off x="286603" y="908094"/>
            <a:ext cx="8630750" cy="5813384"/>
          </a:xfrm>
        </p:spPr>
        <p:txBody>
          <a:bodyPr>
            <a:normAutofit/>
          </a:bodyPr>
          <a:lstStyle/>
          <a:p>
            <a:pPr marL="0" marR="0" indent="0" algn="l" rtl="0">
              <a:buNone/>
            </a:pPr>
            <a:r>
              <a:rPr lang="en-US" sz="1800" b="1" i="0" u="none" strike="noStrike" baseline="0" dirty="0">
                <a:latin typeface="Microsoft YaHei UI" panose="020B0503020204020204" pitchFamily="34" charset="-122"/>
                <a:ea typeface="Microsoft YaHei UI" panose="020B0503020204020204" pitchFamily="34" charset="-122"/>
              </a:rPr>
              <a:t>Stability across different stages of schizophrenia</a:t>
            </a:r>
          </a:p>
          <a:p>
            <a:pPr marR="0" algn="l" rtl="0"/>
            <a:r>
              <a:rPr lang="en-US" sz="1800" dirty="0">
                <a:latin typeface="Microsoft YaHei UI" panose="020B0503020204020204" pitchFamily="34" charset="-122"/>
                <a:ea typeface="Microsoft YaHei UI" panose="020B0503020204020204" pitchFamily="34" charset="-122"/>
              </a:rPr>
              <a:t>W</a:t>
            </a:r>
            <a:r>
              <a:rPr lang="en-US" sz="1800" b="0" i="0" u="none" strike="noStrike" baseline="0" dirty="0">
                <a:latin typeface="Microsoft YaHei UI" panose="020B0503020204020204" pitchFamily="34" charset="-122"/>
                <a:ea typeface="Microsoft YaHei UI" panose="020B0503020204020204" pitchFamily="34" charset="-122"/>
              </a:rPr>
              <a:t>e constructed IDSCN for another four datasets, including three Chronic Datasets #1-3, and a CHR Dataset, and performed k-means clustering using the same 20 edges previously identified in FES. </a:t>
            </a:r>
          </a:p>
          <a:p>
            <a:pPr marR="0" algn="l" rtl="0"/>
            <a:r>
              <a:rPr lang="en-US" sz="1800" b="0" i="0" u="none" strike="noStrike" baseline="0" dirty="0">
                <a:latin typeface="Microsoft YaHei UI" panose="020B0503020204020204" pitchFamily="34" charset="-122"/>
                <a:ea typeface="Microsoft YaHei UI" panose="020B0503020204020204" pitchFamily="34" charset="-122"/>
              </a:rPr>
              <a:t>For chronic schizophrenia, all three datasets showed similar subgroup difference pattern as the primary FES dataset in the top 20 edges, see Fig. 5A–C. Importantly, for the ten edges that showed significant subgroup difference in FES dataset, five edges show consistently significant subgroup differences for all three chronic datasets (see Supplementary Table S4 for details). For chronic Dataset #1 with the clinical score, we found that the differences between the two subgroups of patients in anxiety and depression scores were also in the same direction as that validated in the FES dataset, see Fig. 5A. Finally, for the ten edges showing significant subgroup difference in the primary FES dataset, they showed a very similar subgroup difference pattern across all six FES and chronic datasets (r= 0.9709 ± 0.0115, see Fig. 5D).</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39</a:t>
            </a:fld>
            <a:endParaRPr lang="zh-CN" altLang="en-US" dirty="0"/>
          </a:p>
        </p:txBody>
      </p:sp>
      <p:pic>
        <p:nvPicPr>
          <p:cNvPr id="4" name="图片 3">
            <a:extLst>
              <a:ext uri="{FF2B5EF4-FFF2-40B4-BE49-F238E27FC236}">
                <a16:creationId xmlns:a16="http://schemas.microsoft.com/office/drawing/2014/main" id="{D15E2A9F-B798-4672-B444-6128DA57F383}"/>
              </a:ext>
            </a:extLst>
          </p:cNvPr>
          <p:cNvPicPr>
            <a:picLocks noChangeAspect="1"/>
          </p:cNvPicPr>
          <p:nvPr/>
        </p:nvPicPr>
        <p:blipFill>
          <a:blip r:embed="rId3"/>
          <a:stretch>
            <a:fillRect/>
          </a:stretch>
        </p:blipFill>
        <p:spPr>
          <a:xfrm>
            <a:off x="299174" y="0"/>
            <a:ext cx="8545651" cy="6858000"/>
          </a:xfrm>
          <a:prstGeom prst="rect">
            <a:avLst/>
          </a:prstGeom>
        </p:spPr>
      </p:pic>
    </p:spTree>
    <p:extLst>
      <p:ext uri="{BB962C8B-B14F-4D97-AF65-F5344CB8AC3E}">
        <p14:creationId xmlns:p14="http://schemas.microsoft.com/office/powerpoint/2010/main" val="195261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Introduction</a:t>
            </a:r>
            <a:endParaRPr lang="zh-CN" altLang="en-US" dirty="0"/>
          </a:p>
        </p:txBody>
      </p:sp>
      <p:sp>
        <p:nvSpPr>
          <p:cNvPr id="3" name="内容占位符 2"/>
          <p:cNvSpPr>
            <a:spLocks noGrp="1"/>
          </p:cNvSpPr>
          <p:nvPr>
            <p:ph idx="1"/>
          </p:nvPr>
        </p:nvSpPr>
        <p:spPr>
          <a:xfrm>
            <a:off x="286603" y="908094"/>
            <a:ext cx="8630750" cy="5696609"/>
          </a:xfrm>
        </p:spPr>
        <p:txBody>
          <a:bodyPr>
            <a:normAutofit fontScale="92500" lnSpcReduction="10000"/>
          </a:bodyPr>
          <a:lstStyle/>
          <a:p>
            <a:pPr>
              <a:lnSpc>
                <a:spcPct val="150000"/>
              </a:lnSpc>
              <a:spcBef>
                <a:spcPts val="500"/>
              </a:spcBef>
            </a:pPr>
            <a:r>
              <a:rPr lang="en-US" altLang="zh-CN" sz="2100" dirty="0">
                <a:latin typeface="Arial" panose="020B0604020202020204" pitchFamily="34" charset="0"/>
                <a:cs typeface="Arial" panose="020B0604020202020204" pitchFamily="34" charset="0"/>
              </a:rPr>
              <a:t>We first apply this method to a primary </a:t>
            </a:r>
            <a:r>
              <a:rPr lang="en-US" altLang="zh-CN" sz="2100" u="sng" dirty="0">
                <a:solidFill>
                  <a:srgbClr val="2C91CE"/>
                </a:solidFill>
                <a:latin typeface="Arial" panose="020B0604020202020204" pitchFamily="34" charset="0"/>
                <a:cs typeface="Arial" panose="020B0604020202020204" pitchFamily="34" charset="0"/>
              </a:rPr>
              <a:t>first-episode schizophrenia (FES) dataset (107 drug-naive patients and 71 controls)</a:t>
            </a:r>
            <a:r>
              <a:rPr lang="en-US" altLang="zh-CN" sz="2100" dirty="0">
                <a:solidFill>
                  <a:srgbClr val="2C91CE"/>
                </a:solidFill>
                <a:latin typeface="Arial" panose="020B0604020202020204" pitchFamily="34" charset="0"/>
                <a:cs typeface="Arial" panose="020B0604020202020204" pitchFamily="34" charset="0"/>
              </a:rPr>
              <a:t> </a:t>
            </a:r>
            <a:r>
              <a:rPr lang="en-US" altLang="zh-CN" sz="2100" dirty="0">
                <a:latin typeface="Arial" panose="020B0604020202020204" pitchFamily="34" charset="0"/>
                <a:cs typeface="Arial" panose="020B0604020202020204" pitchFamily="34" charset="0"/>
              </a:rPr>
              <a:t>to test for the </a:t>
            </a:r>
            <a:r>
              <a:rPr lang="en-US" altLang="zh-CN" sz="2100" dirty="0">
                <a:solidFill>
                  <a:srgbClr val="FF3300"/>
                </a:solidFill>
                <a:latin typeface="Arial" panose="020B0604020202020204" pitchFamily="34" charset="0"/>
                <a:cs typeface="Arial" panose="020B0604020202020204" pitchFamily="34" charset="0"/>
              </a:rPr>
              <a:t>presence of distinct subtypes </a:t>
            </a:r>
            <a:r>
              <a:rPr lang="en-US" altLang="zh-CN" sz="2100" dirty="0">
                <a:latin typeface="Arial" panose="020B0604020202020204" pitchFamily="34" charset="0"/>
                <a:cs typeface="Arial" panose="020B0604020202020204" pitchFamily="34" charset="0"/>
              </a:rPr>
              <a:t>based on deviations in structural covariance. </a:t>
            </a:r>
          </a:p>
          <a:p>
            <a:pPr>
              <a:lnSpc>
                <a:spcPct val="150000"/>
              </a:lnSpc>
              <a:spcBef>
                <a:spcPts val="500"/>
              </a:spcBef>
            </a:pPr>
            <a:r>
              <a:rPr lang="en-US" altLang="zh-CN" sz="2100" dirty="0">
                <a:latin typeface="Arial" panose="020B0604020202020204" pitchFamily="34" charset="0"/>
                <a:cs typeface="Arial" panose="020B0604020202020204" pitchFamily="34" charset="0"/>
              </a:rPr>
              <a:t>We then </a:t>
            </a:r>
            <a:r>
              <a:rPr lang="en-US" altLang="zh-CN" sz="2100" dirty="0">
                <a:solidFill>
                  <a:srgbClr val="FF3300"/>
                </a:solidFill>
                <a:latin typeface="Arial" panose="020B0604020202020204" pitchFamily="34" charset="0"/>
                <a:cs typeface="Arial" panose="020B0604020202020204" pitchFamily="34" charset="0"/>
              </a:rPr>
              <a:t>studied the stability of the subtypes </a:t>
            </a:r>
            <a:r>
              <a:rPr lang="en-US" altLang="zh-CN" sz="2100" dirty="0">
                <a:latin typeface="Arial" panose="020B0604020202020204" pitchFamily="34" charset="0"/>
                <a:cs typeface="Arial" panose="020B0604020202020204" pitchFamily="34" charset="0"/>
              </a:rPr>
              <a:t>across illness stages in patients at </a:t>
            </a:r>
            <a:r>
              <a:rPr lang="en-US" altLang="zh-CN" sz="2100" dirty="0">
                <a:solidFill>
                  <a:srgbClr val="2C91CE"/>
                </a:solidFill>
                <a:latin typeface="Arial" panose="020B0604020202020204" pitchFamily="34" charset="0"/>
                <a:cs typeface="Arial" panose="020B0604020202020204" pitchFamily="34" charset="0"/>
              </a:rPr>
              <a:t>a </a:t>
            </a:r>
            <a:r>
              <a:rPr lang="en-US" altLang="zh-CN" sz="2100" u="sng" dirty="0">
                <a:solidFill>
                  <a:srgbClr val="2C91CE"/>
                </a:solidFill>
                <a:latin typeface="Arial" panose="020B0604020202020204" pitchFamily="34" charset="0"/>
                <a:cs typeface="Arial" panose="020B0604020202020204" pitchFamily="34" charset="0"/>
              </a:rPr>
              <a:t>chronic (three datasets) </a:t>
            </a:r>
            <a:r>
              <a:rPr lang="en-US" altLang="zh-CN" sz="2100" dirty="0">
                <a:solidFill>
                  <a:srgbClr val="2C91CE"/>
                </a:solidFill>
                <a:latin typeface="Arial" panose="020B0604020202020204" pitchFamily="34" charset="0"/>
                <a:cs typeface="Arial" panose="020B0604020202020204" pitchFamily="34" charset="0"/>
              </a:rPr>
              <a:t>and a </a:t>
            </a:r>
            <a:r>
              <a:rPr lang="en-US" altLang="zh-CN" sz="2100" u="sng" dirty="0">
                <a:solidFill>
                  <a:srgbClr val="2C91CE"/>
                </a:solidFill>
                <a:latin typeface="Arial" panose="020B0604020202020204" pitchFamily="34" charset="0"/>
                <a:cs typeface="Arial" panose="020B0604020202020204" pitchFamily="34" charset="0"/>
              </a:rPr>
              <a:t>clinical high-risk (CHR) (one dataset) </a:t>
            </a:r>
            <a:r>
              <a:rPr lang="en-US" altLang="zh-CN" sz="2100" dirty="0">
                <a:solidFill>
                  <a:srgbClr val="2C91CE"/>
                </a:solidFill>
                <a:latin typeface="Arial" panose="020B0604020202020204" pitchFamily="34" charset="0"/>
                <a:cs typeface="Arial" panose="020B0604020202020204" pitchFamily="34" charset="0"/>
              </a:rPr>
              <a:t>stage</a:t>
            </a:r>
            <a:r>
              <a:rPr lang="en-US" altLang="zh-CN" sz="2100" dirty="0">
                <a:latin typeface="Arial" panose="020B0604020202020204" pitchFamily="34" charset="0"/>
                <a:cs typeface="Arial" panose="020B0604020202020204" pitchFamily="34" charset="0"/>
              </a:rPr>
              <a:t>. To establish clinical relevance, we contrasted the global symptom profiles of subtypes, without limiting the search to any specific symptoms. </a:t>
            </a:r>
          </a:p>
          <a:p>
            <a:pPr>
              <a:lnSpc>
                <a:spcPct val="150000"/>
              </a:lnSpc>
              <a:spcBef>
                <a:spcPts val="500"/>
              </a:spcBef>
            </a:pPr>
            <a:r>
              <a:rPr lang="en-US" altLang="zh-CN" sz="2100" dirty="0">
                <a:latin typeface="Arial" panose="020B0604020202020204" pitchFamily="34" charset="0"/>
                <a:cs typeface="Arial" panose="020B0604020202020204" pitchFamily="34" charset="0"/>
              </a:rPr>
              <a:t>Furthermore, we expected the </a:t>
            </a:r>
            <a:r>
              <a:rPr lang="en-US" altLang="zh-CN" sz="2100" dirty="0">
                <a:solidFill>
                  <a:srgbClr val="FF3300"/>
                </a:solidFill>
                <a:latin typeface="Arial" panose="020B0604020202020204" pitchFamily="34" charset="0"/>
                <a:cs typeface="Arial" panose="020B0604020202020204" pitchFamily="34" charset="0"/>
              </a:rPr>
              <a:t>overall degree of normative deviation to relate to hallucination severity </a:t>
            </a:r>
            <a:r>
              <a:rPr lang="en-US" altLang="zh-CN" sz="2100" dirty="0">
                <a:latin typeface="Arial" panose="020B0604020202020204" pitchFamily="34" charset="0"/>
                <a:cs typeface="Arial" panose="020B0604020202020204" pitchFamily="34" charset="0"/>
              </a:rPr>
              <a:t>based on several prior observations relating altered structural covariance to hallucinations. </a:t>
            </a:r>
          </a:p>
          <a:p>
            <a:pPr>
              <a:lnSpc>
                <a:spcPct val="150000"/>
              </a:lnSpc>
              <a:spcBef>
                <a:spcPts val="500"/>
              </a:spcBef>
            </a:pPr>
            <a:r>
              <a:rPr lang="en-US" altLang="zh-CN" sz="2100" dirty="0">
                <a:latin typeface="Arial" panose="020B0604020202020204" pitchFamily="34" charset="0"/>
                <a:cs typeface="Arial" panose="020B0604020202020204" pitchFamily="34" charset="0"/>
              </a:rPr>
              <a:t>We also undertook </a:t>
            </a:r>
            <a:r>
              <a:rPr lang="en-US" altLang="zh-CN" sz="2100" dirty="0">
                <a:solidFill>
                  <a:srgbClr val="FF3300"/>
                </a:solidFill>
                <a:latin typeface="Arial" panose="020B0604020202020204" pitchFamily="34" charset="0"/>
                <a:cs typeface="Arial" panose="020B0604020202020204" pitchFamily="34" charset="0"/>
              </a:rPr>
              <a:t>GWAS analysis and large-scale functional annotation analysis </a:t>
            </a:r>
            <a:r>
              <a:rPr lang="en-US" altLang="zh-CN" sz="2100" dirty="0">
                <a:latin typeface="Arial" panose="020B0604020202020204" pitchFamily="34" charset="0"/>
                <a:cs typeface="Arial" panose="020B0604020202020204" pitchFamily="34" charset="0"/>
              </a:rPr>
              <a:t>for the identified structural covariance edges, to help externally validate their biological meaning.  (</a:t>
            </a:r>
            <a:r>
              <a:rPr lang="en-US" altLang="zh-CN" sz="2100" b="1" i="1" dirty="0">
                <a:latin typeface="Arial" panose="020B0604020202020204" pitchFamily="34" charset="0"/>
                <a:cs typeface="Arial" panose="020B0604020202020204" pitchFamily="34" charset="0"/>
              </a:rPr>
              <a:t>Analysis Outline</a:t>
            </a:r>
            <a:r>
              <a:rPr lang="en-US" altLang="zh-CN" sz="2100" dirty="0">
                <a:latin typeface="Arial" panose="020B0604020202020204" pitchFamily="34" charset="0"/>
                <a:cs typeface="Arial" panose="020B0604020202020204" pitchFamily="34" charset="0"/>
              </a:rPr>
              <a:t>)</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4</a:t>
            </a:fld>
            <a:endParaRPr lang="zh-CN" altLang="en-US" dirty="0"/>
          </a:p>
        </p:txBody>
      </p:sp>
    </p:spTree>
    <p:extLst>
      <p:ext uri="{BB962C8B-B14F-4D97-AF65-F5344CB8AC3E}">
        <p14:creationId xmlns:p14="http://schemas.microsoft.com/office/powerpoint/2010/main" val="3769798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Results</a:t>
            </a:r>
            <a:endParaRPr lang="zh-CN" altLang="en-US" dirty="0"/>
          </a:p>
        </p:txBody>
      </p:sp>
      <p:sp>
        <p:nvSpPr>
          <p:cNvPr id="3" name="内容占位符 2"/>
          <p:cNvSpPr>
            <a:spLocks noGrp="1"/>
          </p:cNvSpPr>
          <p:nvPr>
            <p:ph idx="1"/>
          </p:nvPr>
        </p:nvSpPr>
        <p:spPr>
          <a:xfrm>
            <a:off x="286603" y="908094"/>
            <a:ext cx="8630750" cy="5813384"/>
          </a:xfrm>
        </p:spPr>
        <p:txBody>
          <a:bodyPr>
            <a:normAutofit lnSpcReduction="10000"/>
          </a:bodyPr>
          <a:lstStyle/>
          <a:p>
            <a:pPr marL="0" marR="0" indent="0" algn="l" rtl="0">
              <a:buNone/>
            </a:pPr>
            <a:r>
              <a:rPr lang="en-US" sz="1800" b="1" i="0" u="none" strike="noStrike" baseline="0" dirty="0">
                <a:latin typeface="Microsoft YaHei UI" panose="020B0503020204020204" pitchFamily="34" charset="-122"/>
                <a:ea typeface="Microsoft YaHei UI" panose="020B0503020204020204" pitchFamily="34" charset="-122"/>
              </a:rPr>
              <a:t>Stability across different stages of schizophrenia</a:t>
            </a:r>
          </a:p>
          <a:p>
            <a:pPr marR="0" algn="l" rtl="0"/>
            <a:r>
              <a:rPr lang="en-US" sz="1800" dirty="0">
                <a:latin typeface="Microsoft YaHei UI" panose="020B0503020204020204" pitchFamily="34" charset="-122"/>
                <a:ea typeface="Microsoft YaHei UI" panose="020B0503020204020204" pitchFamily="34" charset="-122"/>
              </a:rPr>
              <a:t>W</a:t>
            </a:r>
            <a:r>
              <a:rPr lang="en-US" sz="1800" b="0" i="0" u="none" strike="noStrike" baseline="0" dirty="0">
                <a:latin typeface="Microsoft YaHei UI" panose="020B0503020204020204" pitchFamily="34" charset="-122"/>
                <a:ea typeface="Microsoft YaHei UI" panose="020B0503020204020204" pitchFamily="34" charset="-122"/>
              </a:rPr>
              <a:t>e constructed IDSCN for another four datasets, including three Chronic Datasets #1-3, and a CHR Dataset, and performed k-means clustering using the same 20 edges previously identified in FES. </a:t>
            </a:r>
          </a:p>
          <a:p>
            <a:pPr marR="0" algn="l" rtl="0"/>
            <a:r>
              <a:rPr lang="en-US" sz="1800" b="0" i="0" u="none" strike="noStrike" baseline="0" dirty="0">
                <a:latin typeface="Microsoft YaHei UI" panose="020B0503020204020204" pitchFamily="34" charset="-122"/>
                <a:ea typeface="Microsoft YaHei UI" panose="020B0503020204020204" pitchFamily="34" charset="-122"/>
              </a:rPr>
              <a:t>For chronic schizophrenia, all three datasets showed similar subgroup difference pattern as the primary FES dataset in the top 20 edges, see Fig. 5A–C. Importantly, for the ten edges that showed significant subgroup difference in FES dataset, five edges show consistently significant subgroup differences for all three chronic datasets. </a:t>
            </a:r>
          </a:p>
          <a:p>
            <a:pPr marR="0" algn="l" rtl="0"/>
            <a:r>
              <a:rPr lang="en-US" sz="1800" b="0" i="0" u="none" strike="noStrike" baseline="0" dirty="0">
                <a:latin typeface="Microsoft YaHei UI" panose="020B0503020204020204" pitchFamily="34" charset="-122"/>
                <a:ea typeface="Microsoft YaHei UI" panose="020B0503020204020204" pitchFamily="34" charset="-122"/>
              </a:rPr>
              <a:t>For chronic Dataset #1 with the clinical score, we found that the differences between the two subgroups of patients in anxiety and depression scores were also in the same direction as that validated in the FES dataset, see Fig. 5A. </a:t>
            </a:r>
          </a:p>
          <a:p>
            <a:pPr marR="0" algn="l" rtl="0"/>
            <a:r>
              <a:rPr lang="en-US" sz="1800" b="0" i="0" u="none" strike="noStrike" baseline="0" dirty="0">
                <a:latin typeface="Microsoft YaHei UI" panose="020B0503020204020204" pitchFamily="34" charset="-122"/>
                <a:ea typeface="Microsoft YaHei UI" panose="020B0503020204020204" pitchFamily="34" charset="-122"/>
              </a:rPr>
              <a:t>Finally, for the ten edges showing significant subgroup difference in the primary FES dataset, they showed a very similar subgroup difference pattern across all six FES and chronic datasets (r= 0.9709 ± 0.0115, see Fig. 5D).</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40</a:t>
            </a:fld>
            <a:endParaRPr lang="zh-CN" altLang="en-US" dirty="0"/>
          </a:p>
        </p:txBody>
      </p:sp>
      <p:pic>
        <p:nvPicPr>
          <p:cNvPr id="6" name="图片 5">
            <a:extLst>
              <a:ext uri="{FF2B5EF4-FFF2-40B4-BE49-F238E27FC236}">
                <a16:creationId xmlns:a16="http://schemas.microsoft.com/office/drawing/2014/main" id="{E41E8C90-3C95-4AF4-A623-F45742DA4D71}"/>
              </a:ext>
            </a:extLst>
          </p:cNvPr>
          <p:cNvPicPr>
            <a:picLocks noChangeAspect="1"/>
          </p:cNvPicPr>
          <p:nvPr/>
        </p:nvPicPr>
        <p:blipFill>
          <a:blip r:embed="rId3"/>
          <a:stretch>
            <a:fillRect/>
          </a:stretch>
        </p:blipFill>
        <p:spPr>
          <a:xfrm>
            <a:off x="0" y="1826703"/>
            <a:ext cx="9144000" cy="3204594"/>
          </a:xfrm>
          <a:prstGeom prst="rect">
            <a:avLst/>
          </a:prstGeom>
        </p:spPr>
      </p:pic>
    </p:spTree>
    <p:extLst>
      <p:ext uri="{BB962C8B-B14F-4D97-AF65-F5344CB8AC3E}">
        <p14:creationId xmlns:p14="http://schemas.microsoft.com/office/powerpoint/2010/main" val="227249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Results</a:t>
            </a:r>
            <a:endParaRPr lang="zh-CN" altLang="en-US" dirty="0"/>
          </a:p>
        </p:txBody>
      </p:sp>
      <p:sp>
        <p:nvSpPr>
          <p:cNvPr id="3" name="内容占位符 2"/>
          <p:cNvSpPr>
            <a:spLocks noGrp="1"/>
          </p:cNvSpPr>
          <p:nvPr>
            <p:ph idx="1"/>
          </p:nvPr>
        </p:nvSpPr>
        <p:spPr>
          <a:xfrm>
            <a:off x="286603" y="908094"/>
            <a:ext cx="8630750" cy="5813384"/>
          </a:xfrm>
        </p:spPr>
        <p:txBody>
          <a:bodyPr>
            <a:normAutofit/>
          </a:bodyPr>
          <a:lstStyle/>
          <a:p>
            <a:pPr marL="0" marR="0" indent="0" algn="l" rtl="0">
              <a:buNone/>
            </a:pPr>
            <a:r>
              <a:rPr lang="en-US" sz="1800" b="1" i="0" u="none" strike="noStrike" baseline="0" dirty="0">
                <a:latin typeface="Microsoft YaHei UI" panose="020B0503020204020204" pitchFamily="34" charset="-122"/>
                <a:ea typeface="Microsoft YaHei UI" panose="020B0503020204020204" pitchFamily="34" charset="-122"/>
              </a:rPr>
              <a:t>Functional implications of the covariance edges significantly different between two patient subtypes</a:t>
            </a:r>
          </a:p>
          <a:p>
            <a:pPr marR="0" rtl="0"/>
            <a:r>
              <a:rPr lang="en-US" sz="1800" b="0" i="0" u="none" strike="noStrike" baseline="0" dirty="0">
                <a:latin typeface="Microsoft YaHei UI" panose="020B0503020204020204" pitchFamily="34" charset="-122"/>
                <a:ea typeface="Microsoft YaHei UI" panose="020B0503020204020204" pitchFamily="34" charset="-122"/>
              </a:rPr>
              <a:t>To further validate the finding maybe the underlying neural substrate of affective behavior,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we performed a </a:t>
            </a:r>
            <a:r>
              <a:rPr lang="en-US" sz="1800" b="1" i="0" u="none" strike="noStrike" baseline="0" dirty="0">
                <a:solidFill>
                  <a:srgbClr val="FF0000"/>
                </a:solidFill>
                <a:latin typeface="Microsoft YaHei UI" panose="020B0503020204020204" pitchFamily="34" charset="-122"/>
                <a:ea typeface="Microsoft YaHei UI" panose="020B0503020204020204" pitchFamily="34" charset="-122"/>
              </a:rPr>
              <a:t>functional annotation analysis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for the ten edges showing significant difference between two patient subgroups using the </a:t>
            </a:r>
            <a:r>
              <a:rPr lang="en-US" sz="1800" b="0" i="0" u="none" strike="noStrike" baseline="0" dirty="0" err="1">
                <a:solidFill>
                  <a:srgbClr val="FF0000"/>
                </a:solidFill>
                <a:latin typeface="Microsoft YaHei UI" panose="020B0503020204020204" pitchFamily="34" charset="-122"/>
                <a:ea typeface="Microsoft YaHei UI" panose="020B0503020204020204" pitchFamily="34" charset="-122"/>
              </a:rPr>
              <a:t>Neurosynth</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 database</a:t>
            </a:r>
            <a:r>
              <a:rPr lang="en-US" sz="1800" b="0" i="0" u="none" strike="noStrike" baseline="0" dirty="0">
                <a:latin typeface="Microsoft YaHei UI" panose="020B0503020204020204" pitchFamily="34" charset="-122"/>
                <a:ea typeface="Microsoft YaHei UI" panose="020B0503020204020204" pitchFamily="34" charset="-122"/>
              </a:rPr>
              <a:t>. </a:t>
            </a:r>
          </a:p>
          <a:p>
            <a:pPr marR="0" rtl="0"/>
            <a:r>
              <a:rPr lang="en-US" sz="1800" b="0" i="0" u="none" strike="noStrike" baseline="0" dirty="0">
                <a:latin typeface="Microsoft YaHei UI" panose="020B0503020204020204" pitchFamily="34" charset="-122"/>
                <a:ea typeface="Microsoft YaHei UI" panose="020B0503020204020204" pitchFamily="34" charset="-122"/>
              </a:rPr>
              <a:t>Specifically, we used </a:t>
            </a:r>
            <a:r>
              <a:rPr lang="en-US" sz="1800" b="0" i="0" u="sng" strike="noStrike" baseline="0" dirty="0">
                <a:solidFill>
                  <a:srgbClr val="FF0000"/>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Brain Annotation Toolbox</a:t>
            </a:r>
            <a:r>
              <a:rPr lang="en-US" sz="1800" b="0" i="0" u="none" strike="noStrike" baseline="0" dirty="0">
                <a:latin typeface="Microsoft YaHei UI" panose="020B0503020204020204" pitchFamily="34" charset="-122"/>
                <a:ea typeface="Microsoft YaHei UI" panose="020B0503020204020204" pitchFamily="34" charset="-122"/>
              </a:rPr>
              <a:t>, which transformed the voxel-level functional knowledge from </a:t>
            </a:r>
            <a:r>
              <a:rPr lang="en-US" sz="1800" b="0" i="0" u="none" strike="noStrike" baseline="0" dirty="0" err="1">
                <a:latin typeface="Microsoft YaHei UI" panose="020B0503020204020204" pitchFamily="34" charset="-122"/>
                <a:ea typeface="Microsoft YaHei UI" panose="020B0503020204020204" pitchFamily="34" charset="-122"/>
              </a:rPr>
              <a:t>Neurosynth</a:t>
            </a:r>
            <a:r>
              <a:rPr lang="en-US" sz="1800" b="0" i="0" u="none" strike="noStrike" baseline="0" dirty="0">
                <a:latin typeface="Microsoft YaHei UI" panose="020B0503020204020204" pitchFamily="34" charset="-122"/>
                <a:ea typeface="Microsoft YaHei UI" panose="020B0503020204020204" pitchFamily="34" charset="-122"/>
              </a:rPr>
              <a:t> to provide a network-level functional annotation. Functional terms were found to be significantly enriched with BHFDR &lt; 0.05. </a:t>
            </a:r>
            <a:r>
              <a:rPr lang="en-US" sz="1800" b="0" i="0" u="none" strike="noStrike" baseline="0" dirty="0">
                <a:solidFill>
                  <a:srgbClr val="FF3300"/>
                </a:solidFill>
                <a:latin typeface="Microsoft YaHei UI" panose="020B0503020204020204" pitchFamily="34" charset="-122"/>
                <a:ea typeface="Microsoft YaHei UI" panose="020B0503020204020204" pitchFamily="34" charset="-122"/>
              </a:rPr>
              <a:t>Among the top 10 terms, 7 were closely related to anxiety/depression</a:t>
            </a:r>
            <a:r>
              <a:rPr lang="en-US" sz="1800" b="0" i="0" u="none" strike="noStrike" baseline="0" dirty="0">
                <a:latin typeface="Microsoft YaHei UI" panose="020B0503020204020204" pitchFamily="34" charset="-122"/>
                <a:ea typeface="Microsoft YaHei UI" panose="020B0503020204020204" pitchFamily="34" charset="-122"/>
              </a:rPr>
              <a:t>, which validated our findings that the altered structural covariance correlated with anxiety and depression symptom scores.</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41</a:t>
            </a:fld>
            <a:endParaRPr lang="zh-CN" altLang="en-US" dirty="0"/>
          </a:p>
        </p:txBody>
      </p:sp>
    </p:spTree>
    <p:extLst>
      <p:ext uri="{BB962C8B-B14F-4D97-AF65-F5344CB8AC3E}">
        <p14:creationId xmlns:p14="http://schemas.microsoft.com/office/powerpoint/2010/main" val="1342577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Results</a:t>
            </a:r>
            <a:endParaRPr lang="zh-CN" altLang="en-US" dirty="0"/>
          </a:p>
        </p:txBody>
      </p:sp>
      <p:sp>
        <p:nvSpPr>
          <p:cNvPr id="3" name="内容占位符 2"/>
          <p:cNvSpPr>
            <a:spLocks noGrp="1"/>
          </p:cNvSpPr>
          <p:nvPr>
            <p:ph idx="1"/>
          </p:nvPr>
        </p:nvSpPr>
        <p:spPr>
          <a:xfrm>
            <a:off x="286603" y="908094"/>
            <a:ext cx="8630750" cy="5813384"/>
          </a:xfrm>
        </p:spPr>
        <p:txBody>
          <a:bodyPr>
            <a:normAutofit/>
          </a:bodyPr>
          <a:lstStyle/>
          <a:p>
            <a:pPr marL="0" marR="0" indent="0" algn="l" rtl="0">
              <a:buNone/>
            </a:pPr>
            <a:r>
              <a:rPr lang="en-US" sz="1800" b="1" i="0" u="none" strike="noStrike" baseline="0" dirty="0">
                <a:latin typeface="Microsoft YaHei UI" panose="020B0503020204020204" pitchFamily="34" charset="-122"/>
                <a:ea typeface="Microsoft YaHei UI" panose="020B0503020204020204" pitchFamily="34" charset="-122"/>
              </a:rPr>
              <a:t>Functional implications of the covariance edges significantly different between two patient subtypes</a:t>
            </a:r>
          </a:p>
          <a:p>
            <a:pPr marR="0" rtl="0"/>
            <a:r>
              <a:rPr lang="en-US" sz="1800" b="0" i="0" u="none" strike="noStrike" baseline="0" dirty="0">
                <a:latin typeface="Microsoft YaHei UI" panose="020B0503020204020204" pitchFamily="34" charset="-122"/>
                <a:ea typeface="Microsoft YaHei UI" panose="020B0503020204020204" pitchFamily="34" charset="-122"/>
              </a:rPr>
              <a:t>To further validate the finding maybe the underlying neural substrate of affective behavior,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we performed a functional annotation analysis for the ten edges showing significant difference between two patient subgroups using the </a:t>
            </a:r>
            <a:r>
              <a:rPr lang="en-US" sz="1800" b="0" i="0" u="none" strike="noStrike" baseline="0" dirty="0" err="1">
                <a:solidFill>
                  <a:srgbClr val="FF0000"/>
                </a:solidFill>
                <a:latin typeface="Microsoft YaHei UI" panose="020B0503020204020204" pitchFamily="34" charset="-122"/>
                <a:ea typeface="Microsoft YaHei UI" panose="020B0503020204020204" pitchFamily="34" charset="-122"/>
              </a:rPr>
              <a:t>Neurosynth</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 database</a:t>
            </a:r>
            <a:r>
              <a:rPr lang="en-US" sz="1800" b="0" i="0" u="none" strike="noStrike" baseline="0" dirty="0">
                <a:latin typeface="Microsoft YaHei UI" panose="020B0503020204020204" pitchFamily="34" charset="-122"/>
                <a:ea typeface="Microsoft YaHei UI" panose="020B0503020204020204" pitchFamily="34" charset="-122"/>
              </a:rPr>
              <a:t>. </a:t>
            </a:r>
          </a:p>
          <a:p>
            <a:pPr marR="0" rtl="0"/>
            <a:r>
              <a:rPr lang="en-US" sz="1800" b="0" i="0" u="none" strike="noStrike" baseline="0" dirty="0">
                <a:latin typeface="Microsoft YaHei UI" panose="020B0503020204020204" pitchFamily="34" charset="-122"/>
                <a:ea typeface="Microsoft YaHei UI" panose="020B0503020204020204" pitchFamily="34" charset="-122"/>
              </a:rPr>
              <a:t>Specifically, we used Brain Annotation Toolbox, which transformed the voxel-level functional knowledge from </a:t>
            </a:r>
            <a:r>
              <a:rPr lang="en-US" sz="1800" b="0" i="0" u="none" strike="noStrike" baseline="0" dirty="0" err="1">
                <a:latin typeface="Microsoft YaHei UI" panose="020B0503020204020204" pitchFamily="34" charset="-122"/>
                <a:ea typeface="Microsoft YaHei UI" panose="020B0503020204020204" pitchFamily="34" charset="-122"/>
              </a:rPr>
              <a:t>Neurosynth</a:t>
            </a:r>
            <a:r>
              <a:rPr lang="en-US" sz="1800" b="0" i="0" u="none" strike="noStrike" baseline="0" dirty="0">
                <a:latin typeface="Microsoft YaHei UI" panose="020B0503020204020204" pitchFamily="34" charset="-122"/>
                <a:ea typeface="Microsoft YaHei UI" panose="020B0503020204020204" pitchFamily="34" charset="-122"/>
              </a:rPr>
              <a:t> to provide a network-level functional annotation. Functional terms were found to be significantly enriched with BHFDR &lt; 0.05. </a:t>
            </a:r>
            <a:r>
              <a:rPr lang="en-US" sz="1800" b="0" i="0" u="none" strike="noStrike" baseline="0" dirty="0">
                <a:solidFill>
                  <a:srgbClr val="FF3300"/>
                </a:solidFill>
                <a:latin typeface="Microsoft YaHei UI" panose="020B0503020204020204" pitchFamily="34" charset="-122"/>
                <a:ea typeface="Microsoft YaHei UI" panose="020B0503020204020204" pitchFamily="34" charset="-122"/>
              </a:rPr>
              <a:t>Among the top 10 terms, 7 were closely related to anxiety/depression</a:t>
            </a:r>
            <a:r>
              <a:rPr lang="en-US" sz="1800" b="0" i="0" u="none" strike="noStrike" baseline="0" dirty="0">
                <a:latin typeface="Microsoft YaHei UI" panose="020B0503020204020204" pitchFamily="34" charset="-122"/>
                <a:ea typeface="Microsoft YaHei UI" panose="020B0503020204020204" pitchFamily="34" charset="-122"/>
              </a:rPr>
              <a:t>, which validated our findings that the altered structural covariance correlated with anxiety and depression symptom scores.</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42</a:t>
            </a:fld>
            <a:endParaRPr lang="zh-CN" altLang="en-US" dirty="0"/>
          </a:p>
        </p:txBody>
      </p:sp>
      <p:pic>
        <p:nvPicPr>
          <p:cNvPr id="4" name="图片 3">
            <a:extLst>
              <a:ext uri="{FF2B5EF4-FFF2-40B4-BE49-F238E27FC236}">
                <a16:creationId xmlns:a16="http://schemas.microsoft.com/office/drawing/2014/main" id="{5E24BD65-F943-445E-A20F-8CA0FD409000}"/>
              </a:ext>
            </a:extLst>
          </p:cNvPr>
          <p:cNvPicPr>
            <a:picLocks noChangeAspect="1"/>
          </p:cNvPicPr>
          <p:nvPr/>
        </p:nvPicPr>
        <p:blipFill>
          <a:blip r:embed="rId3"/>
          <a:stretch>
            <a:fillRect/>
          </a:stretch>
        </p:blipFill>
        <p:spPr>
          <a:xfrm>
            <a:off x="1639703" y="123824"/>
            <a:ext cx="5924550" cy="6734175"/>
          </a:xfrm>
          <a:prstGeom prst="rect">
            <a:avLst/>
          </a:prstGeom>
        </p:spPr>
      </p:pic>
    </p:spTree>
    <p:extLst>
      <p:ext uri="{BB962C8B-B14F-4D97-AF65-F5344CB8AC3E}">
        <p14:creationId xmlns:p14="http://schemas.microsoft.com/office/powerpoint/2010/main" val="1321814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Results</a:t>
            </a:r>
            <a:endParaRPr lang="zh-CN" altLang="en-US" dirty="0"/>
          </a:p>
        </p:txBody>
      </p:sp>
      <p:sp>
        <p:nvSpPr>
          <p:cNvPr id="3" name="内容占位符 2"/>
          <p:cNvSpPr>
            <a:spLocks noGrp="1"/>
          </p:cNvSpPr>
          <p:nvPr>
            <p:ph idx="1"/>
          </p:nvPr>
        </p:nvSpPr>
        <p:spPr>
          <a:xfrm>
            <a:off x="286603" y="908094"/>
            <a:ext cx="8630750" cy="5813384"/>
          </a:xfrm>
        </p:spPr>
        <p:txBody>
          <a:bodyPr>
            <a:normAutofit fontScale="92500"/>
          </a:bodyPr>
          <a:lstStyle/>
          <a:p>
            <a:pPr marL="0" marR="0" indent="0" algn="l" rtl="0">
              <a:buNone/>
            </a:pPr>
            <a:r>
              <a:rPr lang="en-US" sz="1800" b="1" i="0" u="none" strike="noStrike" baseline="0" dirty="0">
                <a:latin typeface="Microsoft YaHei UI" panose="020B0503020204020204" pitchFamily="34" charset="-122"/>
                <a:ea typeface="Microsoft YaHei UI" panose="020B0503020204020204" pitchFamily="34" charset="-122"/>
              </a:rPr>
              <a:t>Genetic basis for the altered covariance edge by GWAS analysis</a:t>
            </a:r>
          </a:p>
          <a:p>
            <a:pPr marR="0" rtl="0"/>
            <a:r>
              <a:rPr lang="en-US" sz="1800" b="0" i="0" u="none" strike="noStrike" baseline="0" dirty="0">
                <a:latin typeface="Microsoft YaHei UI" panose="020B0503020204020204" pitchFamily="34" charset="-122"/>
                <a:ea typeface="Microsoft YaHei UI" panose="020B0503020204020204" pitchFamily="34" charset="-122"/>
              </a:rPr>
              <a:t>To identify the genetic basis of the covariance edge connecting the left hippocampus with the left putamen, we used </a:t>
            </a:r>
            <a:r>
              <a:rPr lang="en-US" sz="1800" b="0" i="0" u="none" strike="noStrike" baseline="0" dirty="0">
                <a:solidFill>
                  <a:srgbClr val="FF0000"/>
                </a:solidFill>
                <a:latin typeface="Microsoft YaHei UI" panose="020B0503020204020204" pitchFamily="34" charset="-122"/>
                <a:ea typeface="Microsoft YaHei UI" panose="020B0503020204020204" pitchFamily="34" charset="-122"/>
              </a:rPr>
              <a:t>the Z-score of the edge in each patient’s IDSCN as the phenotype and performed </a:t>
            </a:r>
            <a:r>
              <a:rPr lang="en-US" sz="1800" b="1" i="0" u="none" strike="noStrike" baseline="0" dirty="0">
                <a:solidFill>
                  <a:srgbClr val="FF0000"/>
                </a:solidFill>
                <a:latin typeface="Microsoft YaHei UI" panose="020B0503020204020204" pitchFamily="34" charset="-122"/>
                <a:ea typeface="Microsoft YaHei UI" panose="020B0503020204020204" pitchFamily="34" charset="-122"/>
              </a:rPr>
              <a:t>the GWAS analysis</a:t>
            </a:r>
            <a:r>
              <a:rPr lang="en-US" sz="1800" b="1" i="0" u="none" strike="noStrike" baseline="0" dirty="0">
                <a:latin typeface="Microsoft YaHei UI" panose="020B0503020204020204" pitchFamily="34" charset="-122"/>
                <a:ea typeface="Microsoft YaHei UI" panose="020B0503020204020204" pitchFamily="34" charset="-122"/>
              </a:rPr>
              <a:t>. </a:t>
            </a:r>
          </a:p>
          <a:p>
            <a:pPr marR="0" rtl="0"/>
            <a:r>
              <a:rPr lang="en-US" sz="1800" b="1" i="0" u="none" strike="noStrike" baseline="0" dirty="0">
                <a:solidFill>
                  <a:srgbClr val="FF3300"/>
                </a:solidFill>
                <a:latin typeface="Microsoft YaHei UI" panose="020B0503020204020204" pitchFamily="34" charset="-122"/>
                <a:ea typeface="Microsoft YaHei UI" panose="020B0503020204020204" pitchFamily="34" charset="-122"/>
              </a:rPr>
              <a:t>Five SNPs were identified </a:t>
            </a:r>
            <a:r>
              <a:rPr lang="en-US" sz="1800" b="0" i="0" u="none" strike="noStrike" baseline="0" dirty="0">
                <a:solidFill>
                  <a:schemeClr val="tx1"/>
                </a:solidFill>
                <a:latin typeface="Microsoft YaHei UI" panose="020B0503020204020204" pitchFamily="34" charset="-122"/>
                <a:ea typeface="Microsoft YaHei UI" panose="020B0503020204020204" pitchFamily="34" charset="-122"/>
              </a:rPr>
              <a:t>to be significantly associated with the edge</a:t>
            </a:r>
            <a:r>
              <a:rPr lang="en-US" sz="1800" b="0" i="0" u="none" strike="noStrike" baseline="0" dirty="0">
                <a:latin typeface="Microsoft YaHei UI" panose="020B0503020204020204" pitchFamily="34" charset="-122"/>
                <a:ea typeface="Microsoft YaHei UI" panose="020B0503020204020204" pitchFamily="34" charset="-122"/>
              </a:rPr>
              <a:t>, surviving the Bonferroni correction for all the 185,144 SNPs </a:t>
            </a:r>
            <a:r>
              <a:rPr lang="en-US" sz="1800" b="0" i="0" u="sng" strike="noStrike" baseline="0" dirty="0">
                <a:latin typeface="Microsoft YaHei UI" panose="020B0503020204020204" pitchFamily="34" charset="-122"/>
                <a:ea typeface="Microsoft YaHei UI" panose="020B0503020204020204" pitchFamily="34" charset="-122"/>
              </a:rPr>
              <a:t>at the P=0.05 level</a:t>
            </a:r>
            <a:r>
              <a:rPr lang="en-US" sz="1800" b="0" i="0" u="none" strike="noStrike" baseline="0" dirty="0">
                <a:latin typeface="Microsoft YaHei UI" panose="020B0503020204020204" pitchFamily="34" charset="-122"/>
                <a:ea typeface="Microsoft YaHei UI" panose="020B0503020204020204" pitchFamily="34" charset="-122"/>
              </a:rPr>
              <a:t>. The five SNPs related to four genes (POGK, TADA1, SP4, and ZNF778) in chromosomes 1, 7, and 16, respectively. </a:t>
            </a:r>
          </a:p>
          <a:p>
            <a:pPr marR="0" rtl="0"/>
            <a:r>
              <a:rPr lang="en-US" sz="1800" b="0" i="0" u="none" strike="noStrike" baseline="0" dirty="0">
                <a:latin typeface="Microsoft YaHei UI" panose="020B0503020204020204" pitchFamily="34" charset="-122"/>
                <a:ea typeface="Microsoft YaHei UI" panose="020B0503020204020204" pitchFamily="34" charset="-122"/>
              </a:rPr>
              <a:t>With an </a:t>
            </a:r>
            <a:r>
              <a:rPr lang="en-US" sz="1800" b="0" i="0" u="none" strike="noStrike" baseline="0" dirty="0">
                <a:solidFill>
                  <a:srgbClr val="FF3300"/>
                </a:solidFill>
                <a:latin typeface="Microsoft YaHei UI" panose="020B0503020204020204" pitchFamily="34" charset="-122"/>
                <a:ea typeface="Microsoft YaHei UI" panose="020B0503020204020204" pitchFamily="34" charset="-122"/>
              </a:rPr>
              <a:t>FDR threshold &lt;0.1, </a:t>
            </a:r>
            <a:r>
              <a:rPr lang="en-US" sz="1800" b="1" i="0" u="none" strike="noStrike" baseline="0" dirty="0">
                <a:solidFill>
                  <a:srgbClr val="FF3300"/>
                </a:solidFill>
                <a:latin typeface="Microsoft YaHei UI" panose="020B0503020204020204" pitchFamily="34" charset="-122"/>
                <a:ea typeface="Microsoft YaHei UI" panose="020B0503020204020204" pitchFamily="34" charset="-122"/>
              </a:rPr>
              <a:t>28 SNPs in 20 genes </a:t>
            </a:r>
            <a:r>
              <a:rPr lang="en-US" sz="1800" b="0" i="0" u="none" strike="noStrike" baseline="0" dirty="0">
                <a:latin typeface="Microsoft YaHei UI" panose="020B0503020204020204" pitchFamily="34" charset="-122"/>
                <a:ea typeface="Microsoft YaHei UI" panose="020B0503020204020204" pitchFamily="34" charset="-122"/>
              </a:rPr>
              <a:t>were identified to be significantly associated with the edge. </a:t>
            </a:r>
          </a:p>
          <a:p>
            <a:pPr marR="0" rtl="0"/>
            <a:r>
              <a:rPr lang="en-US" sz="1800" b="0" i="0" u="none" strike="noStrike" baseline="0" dirty="0">
                <a:latin typeface="Microsoft YaHei UI" panose="020B0503020204020204" pitchFamily="34" charset="-122"/>
                <a:ea typeface="Microsoft YaHei UI" panose="020B0503020204020204" pitchFamily="34" charset="-122"/>
              </a:rPr>
              <a:t>Furthermore, we performed </a:t>
            </a:r>
            <a:r>
              <a:rPr lang="en-US" sz="1800" b="0" i="0" u="none" strike="noStrike" baseline="0" dirty="0">
                <a:solidFill>
                  <a:srgbClr val="FF3300"/>
                </a:solidFill>
                <a:latin typeface="Microsoft YaHei UI" panose="020B0503020204020204" pitchFamily="34" charset="-122"/>
                <a:ea typeface="Microsoft YaHei UI" panose="020B0503020204020204" pitchFamily="34" charset="-122"/>
              </a:rPr>
              <a:t>a </a:t>
            </a:r>
            <a:r>
              <a:rPr lang="en-US" sz="1800" b="1" i="0" u="none" strike="noStrike" baseline="0" dirty="0">
                <a:solidFill>
                  <a:srgbClr val="FF3300"/>
                </a:solidFill>
                <a:latin typeface="Microsoft YaHei UI" panose="020B0503020204020204" pitchFamily="34" charset="-122"/>
                <a:ea typeface="Microsoft YaHei UI" panose="020B0503020204020204" pitchFamily="34" charset="-122"/>
              </a:rPr>
              <a:t>functional enrichment analysis </a:t>
            </a:r>
            <a:r>
              <a:rPr lang="en-US" sz="1800" b="0" i="0" u="none" strike="noStrike" baseline="0" dirty="0">
                <a:solidFill>
                  <a:srgbClr val="FF3300"/>
                </a:solidFill>
                <a:latin typeface="Microsoft YaHei UI" panose="020B0503020204020204" pitchFamily="34" charset="-122"/>
                <a:ea typeface="Microsoft YaHei UI" panose="020B0503020204020204" pitchFamily="34" charset="-122"/>
              </a:rPr>
              <a:t>for the 20 genes </a:t>
            </a:r>
            <a:r>
              <a:rPr lang="en-US" sz="1800" b="0" i="0" u="none" strike="noStrike" baseline="0" dirty="0">
                <a:latin typeface="Microsoft YaHei UI" panose="020B0503020204020204" pitchFamily="34" charset="-122"/>
                <a:ea typeface="Microsoft YaHei UI" panose="020B0503020204020204" pitchFamily="34" charset="-122"/>
              </a:rPr>
              <a:t>using the </a:t>
            </a:r>
            <a:r>
              <a:rPr lang="en-US" sz="1800" b="0" i="0" u="none" strike="noStrike" baseline="0" dirty="0" err="1">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EnrichR</a:t>
            </a:r>
            <a:r>
              <a:rPr lang="en-US" sz="1800" b="0" i="0" u="none" strike="noStrike" baseline="0" dirty="0">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 website </a:t>
            </a:r>
            <a:r>
              <a:rPr lang="en-US" sz="1800" b="0" i="0" u="none" strike="noStrike" baseline="0" dirty="0">
                <a:latin typeface="Microsoft YaHei UI" panose="020B0503020204020204" pitchFamily="34" charset="-122"/>
                <a:ea typeface="Microsoft YaHei UI" panose="020B0503020204020204" pitchFamily="34" charset="-122"/>
              </a:rPr>
              <a:t>and found that several biological processes related to major histocompatibility complex (MHC) class were significantly enriched, including regulation of the MHC class II biosynthetic process (P=3.50e</a:t>
            </a:r>
            <a:r>
              <a:rPr lang="en-US" sz="1800" b="0" i="0" u="none" strike="noStrike" baseline="30000" dirty="0">
                <a:latin typeface="Microsoft YaHei UI" panose="020B0503020204020204" pitchFamily="34" charset="-122"/>
                <a:ea typeface="Microsoft YaHei UI" panose="020B0503020204020204" pitchFamily="34" charset="-122"/>
              </a:rPr>
              <a:t>–5</a:t>
            </a:r>
            <a:r>
              <a:rPr lang="en-US" sz="1800" b="0" i="0" u="none" strike="noStrike" baseline="0" dirty="0">
                <a:latin typeface="Microsoft YaHei UI" panose="020B0503020204020204" pitchFamily="34" charset="-122"/>
                <a:ea typeface="Microsoft YaHei UI" panose="020B0503020204020204" pitchFamily="34" charset="-122"/>
              </a:rPr>
              <a:t>) and regulation of the MHC class I biosynthetic process (P=0.0070). HDAC2 and CIITA are two genes involved in these processes. </a:t>
            </a:r>
            <a:r>
              <a:rPr lang="en-US" sz="1800" b="0" i="0" u="none" strike="noStrike" baseline="0" dirty="0">
                <a:solidFill>
                  <a:srgbClr val="FF3300"/>
                </a:solidFill>
                <a:latin typeface="Microsoft YaHei UI" panose="020B0503020204020204" pitchFamily="34" charset="-122"/>
                <a:ea typeface="Microsoft YaHei UI" panose="020B0503020204020204" pitchFamily="34" charset="-122"/>
              </a:rPr>
              <a:t>HDAC2 has been shown to play a role in regulating synapse formation and synaptic plasticity in the hippocampus</a:t>
            </a:r>
            <a:r>
              <a:rPr lang="en-US" sz="1800" b="0" i="0" u="none" strike="noStrike" baseline="0" dirty="0">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3258552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6860" y="3411415"/>
            <a:ext cx="7450783" cy="863343"/>
          </a:xfrm>
        </p:spPr>
        <p:txBody>
          <a:bodyPr>
            <a:normAutofit fontScale="90000"/>
          </a:bodyPr>
          <a:lstStyle/>
          <a:p>
            <a:pPr algn="l">
              <a:lnSpc>
                <a:spcPct val="200000"/>
              </a:lnSpc>
            </a:pPr>
            <a:r>
              <a:rPr lang="en-US" altLang="zh-CN" dirty="0"/>
              <a:t>Thanks for your listening!</a:t>
            </a:r>
            <a:br>
              <a:rPr lang="en-US" altLang="zh-CN" dirty="0"/>
            </a:br>
            <a:r>
              <a:rPr lang="en-US" altLang="zh-CN" dirty="0"/>
              <a:t>Any question or comment?</a:t>
            </a:r>
            <a:endParaRPr lang="zh-CN" altLang="en-US" dirty="0"/>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4294967295"/>
          </p:nvPr>
        </p:nvSpPr>
        <p:spPr>
          <a:xfrm>
            <a:off x="7086600" y="6356350"/>
            <a:ext cx="2057400" cy="365125"/>
          </a:xfrm>
        </p:spPr>
        <p:txBody>
          <a:bodyPr/>
          <a:lstStyle/>
          <a:p>
            <a:fld id="{4F7F28AF-5BE0-4465-9148-1AC3FCF059DB}" type="slidenum">
              <a:rPr lang="zh-CN" altLang="en-US" smtClean="0"/>
              <a:t>44</a:t>
            </a:fld>
            <a:endParaRPr lang="zh-CN" altLang="en-US"/>
          </a:p>
        </p:txBody>
      </p:sp>
    </p:spTree>
    <p:extLst>
      <p:ext uri="{BB962C8B-B14F-4D97-AF65-F5344CB8AC3E}">
        <p14:creationId xmlns:p14="http://schemas.microsoft.com/office/powerpoint/2010/main" val="3379456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Introduction</a:t>
            </a:r>
            <a:endParaRPr lang="zh-CN" altLang="en-US" dirty="0"/>
          </a:p>
        </p:txBody>
      </p:sp>
      <p:sp>
        <p:nvSpPr>
          <p:cNvPr id="3" name="内容占位符 2"/>
          <p:cNvSpPr>
            <a:spLocks noGrp="1"/>
          </p:cNvSpPr>
          <p:nvPr>
            <p:ph idx="1"/>
          </p:nvPr>
        </p:nvSpPr>
        <p:spPr>
          <a:xfrm>
            <a:off x="286603" y="908094"/>
            <a:ext cx="8630750" cy="5696609"/>
          </a:xfrm>
        </p:spPr>
        <p:txBody>
          <a:bodyPr>
            <a:normAutofit/>
          </a:bodyPr>
          <a:lstStyle/>
          <a:p>
            <a:pPr>
              <a:lnSpc>
                <a:spcPct val="150000"/>
              </a:lnSpc>
              <a:spcBef>
                <a:spcPts val="500"/>
              </a:spcBef>
            </a:pPr>
            <a:r>
              <a:rPr lang="en-US" altLang="zh-CN" sz="2100" dirty="0">
                <a:latin typeface="Arial" panose="020B0604020202020204" pitchFamily="34" charset="0"/>
                <a:cs typeface="Arial" panose="020B0604020202020204" pitchFamily="34" charset="0"/>
              </a:rPr>
              <a:t>In summary, we expected normative model based structural covariance to yield subtypes that are (1) </a:t>
            </a:r>
            <a:r>
              <a:rPr lang="en-US" altLang="zh-CN" sz="2100" u="sng" dirty="0">
                <a:latin typeface="Arial" panose="020B0604020202020204" pitchFamily="34" charset="0"/>
                <a:cs typeface="Arial" panose="020B0604020202020204" pitchFamily="34" charset="0"/>
              </a:rPr>
              <a:t>stable across stages </a:t>
            </a:r>
            <a:r>
              <a:rPr lang="en-US" altLang="zh-CN" sz="2100" dirty="0">
                <a:latin typeface="Arial" panose="020B0604020202020204" pitchFamily="34" charset="0"/>
                <a:cs typeface="Arial" panose="020B0604020202020204" pitchFamily="34" charset="0"/>
              </a:rPr>
              <a:t>and (2) </a:t>
            </a:r>
            <a:r>
              <a:rPr lang="en-US" altLang="zh-CN" sz="2100" u="sng" dirty="0">
                <a:latin typeface="Arial" panose="020B0604020202020204" pitchFamily="34" charset="0"/>
                <a:cs typeface="Arial" panose="020B0604020202020204" pitchFamily="34" charset="0"/>
              </a:rPr>
              <a:t>vary in symptom profile</a:t>
            </a:r>
            <a:r>
              <a:rPr lang="en-US" altLang="zh-CN" sz="2100" dirty="0">
                <a:latin typeface="Arial" panose="020B0604020202020204" pitchFamily="34" charset="0"/>
                <a:cs typeface="Arial" panose="020B0604020202020204" pitchFamily="34" charset="0"/>
              </a:rPr>
              <a:t>. </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5</a:t>
            </a:fld>
            <a:endParaRPr lang="zh-CN" altLang="en-US" dirty="0"/>
          </a:p>
        </p:txBody>
      </p:sp>
    </p:spTree>
    <p:extLst>
      <p:ext uri="{BB962C8B-B14F-4D97-AF65-F5344CB8AC3E}">
        <p14:creationId xmlns:p14="http://schemas.microsoft.com/office/powerpoint/2010/main" val="2583573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Material and Method</a:t>
            </a:r>
            <a:endParaRPr lang="zh-CN" altLang="en-US" dirty="0"/>
          </a:p>
        </p:txBody>
      </p:sp>
      <p:sp>
        <p:nvSpPr>
          <p:cNvPr id="3" name="内容占位符 2"/>
          <p:cNvSpPr>
            <a:spLocks noGrp="1"/>
          </p:cNvSpPr>
          <p:nvPr>
            <p:ph idx="1"/>
          </p:nvPr>
        </p:nvSpPr>
        <p:spPr>
          <a:xfrm>
            <a:off x="286603" y="908094"/>
            <a:ext cx="8630750" cy="5949905"/>
          </a:xfrm>
        </p:spPr>
        <p:txBody>
          <a:bodyPr>
            <a:normAutofit/>
          </a:bodyPr>
          <a:lstStyle/>
          <a:p>
            <a:pPr marL="0" indent="0">
              <a:lnSpc>
                <a:spcPct val="150000"/>
              </a:lnSpc>
              <a:spcBef>
                <a:spcPts val="500"/>
              </a:spcBef>
              <a:buNone/>
            </a:pPr>
            <a:r>
              <a:rPr lang="en-US" altLang="zh-CN" sz="2100" b="1" dirty="0">
                <a:latin typeface="Arial" panose="020B0604020202020204" pitchFamily="34" charset="0"/>
                <a:cs typeface="Arial" panose="020B0604020202020204" pitchFamily="34" charset="0"/>
              </a:rPr>
              <a:t>Participants</a:t>
            </a:r>
          </a:p>
          <a:p>
            <a:pPr>
              <a:lnSpc>
                <a:spcPct val="150000"/>
              </a:lnSpc>
              <a:spcBef>
                <a:spcPts val="500"/>
              </a:spcBef>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Individuals were recruited from </a:t>
            </a:r>
            <a:r>
              <a:rPr lang="en-US" altLang="zh-CN" sz="2000" dirty="0">
                <a:solidFill>
                  <a:srgbClr val="FF3300"/>
                </a:solidFill>
                <a:latin typeface="Arial" panose="020B0604020202020204" pitchFamily="34" charset="0"/>
                <a:cs typeface="Arial" panose="020B0604020202020204" pitchFamily="34" charset="0"/>
              </a:rPr>
              <a:t>three hospitals </a:t>
            </a:r>
            <a:r>
              <a:rPr lang="en-US" altLang="zh-CN" sz="2000" dirty="0">
                <a:latin typeface="Arial" panose="020B0604020202020204" pitchFamily="34" charset="0"/>
                <a:cs typeface="Arial" panose="020B0604020202020204" pitchFamily="34" charset="0"/>
              </a:rPr>
              <a:t>including </a:t>
            </a:r>
            <a:r>
              <a:rPr lang="en-US" altLang="zh-CN" sz="2000" u="sng" dirty="0">
                <a:latin typeface="Arial" panose="020B0604020202020204" pitchFamily="34" charset="0"/>
                <a:cs typeface="Arial" panose="020B0604020202020204" pitchFamily="34" charset="0"/>
              </a:rPr>
              <a:t>Shanghai Mental Health Center</a:t>
            </a:r>
            <a:r>
              <a:rPr lang="en-US" altLang="zh-CN" sz="2000" dirty="0">
                <a:latin typeface="Arial" panose="020B0604020202020204" pitchFamily="34" charset="0"/>
                <a:cs typeface="Arial" panose="020B0604020202020204" pitchFamily="34" charset="0"/>
              </a:rPr>
              <a:t>, </a:t>
            </a:r>
            <a:r>
              <a:rPr lang="en-US" altLang="zh-CN" sz="2000" u="sng" dirty="0">
                <a:latin typeface="Arial" panose="020B0604020202020204" pitchFamily="34" charset="0"/>
                <a:cs typeface="Arial" panose="020B0604020202020204" pitchFamily="34" charset="0"/>
              </a:rPr>
              <a:t>the First Affiliated Hospital of Zhengzhou University,</a:t>
            </a:r>
            <a:r>
              <a:rPr lang="en-US" altLang="zh-CN" sz="2000" dirty="0">
                <a:latin typeface="Arial" panose="020B0604020202020204" pitchFamily="34" charset="0"/>
                <a:cs typeface="Arial" panose="020B0604020202020204" pitchFamily="34" charset="0"/>
              </a:rPr>
              <a:t> </a:t>
            </a:r>
            <a:r>
              <a:rPr lang="en-US" altLang="zh-CN" sz="2000" u="sng" dirty="0">
                <a:latin typeface="Arial" panose="020B0604020202020204" pitchFamily="34" charset="0"/>
                <a:cs typeface="Arial" panose="020B0604020202020204" pitchFamily="34" charset="0"/>
              </a:rPr>
              <a:t>and Taipei Veteran General Hospital</a:t>
            </a:r>
            <a:r>
              <a:rPr lang="en-US" altLang="zh-CN" sz="2000" dirty="0">
                <a:latin typeface="Arial" panose="020B0604020202020204" pitchFamily="34" charset="0"/>
                <a:cs typeface="Arial" panose="020B0604020202020204" pitchFamily="34" charset="0"/>
              </a:rPr>
              <a:t> and from </a:t>
            </a:r>
            <a:r>
              <a:rPr lang="en-US" altLang="zh-CN" sz="2000" dirty="0">
                <a:solidFill>
                  <a:srgbClr val="FF3300"/>
                </a:solidFill>
                <a:latin typeface="Arial" panose="020B0604020202020204" pitchFamily="34" charset="0"/>
                <a:cs typeface="Arial" panose="020B0604020202020204" pitchFamily="34" charset="0"/>
              </a:rPr>
              <a:t>another</a:t>
            </a:r>
            <a:r>
              <a:rPr lang="en-US" altLang="zh-CN" sz="2000" dirty="0">
                <a:latin typeface="Arial" panose="020B0604020202020204" pitchFamily="34" charset="0"/>
                <a:cs typeface="Arial" panose="020B0604020202020204" pitchFamily="34" charset="0"/>
              </a:rPr>
              <a:t> </a:t>
            </a:r>
            <a:r>
              <a:rPr lang="en-US" altLang="zh-CN" sz="2000" dirty="0">
                <a:solidFill>
                  <a:srgbClr val="FF3300"/>
                </a:solidFill>
                <a:latin typeface="Arial" panose="020B0604020202020204" pitchFamily="34" charset="0"/>
                <a:cs typeface="Arial" panose="020B0604020202020204" pitchFamily="34" charset="0"/>
              </a:rPr>
              <a:t>two publicly available datasets</a:t>
            </a:r>
            <a:r>
              <a:rPr lang="en-US" altLang="zh-CN" sz="2000" dirty="0">
                <a:latin typeface="Arial" panose="020B0604020202020204" pitchFamily="34" charset="0"/>
                <a:cs typeface="Arial" panose="020B0604020202020204" pitchFamily="34" charset="0"/>
              </a:rPr>
              <a:t>, i.e., </a:t>
            </a:r>
            <a:r>
              <a:rPr lang="en-US" altLang="zh-CN" sz="2000" u="sng" dirty="0">
                <a:latin typeface="Arial" panose="020B0604020202020204" pitchFamily="34" charset="0"/>
                <a:cs typeface="Arial" panose="020B0604020202020204" pitchFamily="34" charset="0"/>
              </a:rPr>
              <a:t>Center for Biomedical Research Excellence (COBRE)</a:t>
            </a:r>
            <a:r>
              <a:rPr lang="en-US" altLang="zh-CN" sz="2000" dirty="0">
                <a:latin typeface="Arial" panose="020B0604020202020204" pitchFamily="34" charset="0"/>
                <a:cs typeface="Arial" panose="020B0604020202020204" pitchFamily="34" charset="0"/>
              </a:rPr>
              <a:t> and </a:t>
            </a:r>
            <a:r>
              <a:rPr lang="en-US" altLang="zh-CN" sz="2000" u="sng" dirty="0">
                <a:latin typeface="Arial" panose="020B0604020202020204" pitchFamily="34" charset="0"/>
                <a:cs typeface="Arial" panose="020B0604020202020204" pitchFamily="34" charset="0"/>
              </a:rPr>
              <a:t>Mind Clinical Imaging Consortium (MCIC)</a:t>
            </a:r>
            <a:r>
              <a:rPr lang="en-US" altLang="zh-CN" sz="2000" dirty="0">
                <a:latin typeface="Arial" panose="020B0604020202020204" pitchFamily="34" charset="0"/>
                <a:cs typeface="Arial" panose="020B0604020202020204" pitchFamily="34" charset="0"/>
              </a:rPr>
              <a:t>.  (</a:t>
            </a:r>
            <a:r>
              <a:rPr lang="zh-CN" altLang="en-US" sz="2000" b="1" dirty="0">
                <a:solidFill>
                  <a:srgbClr val="FF0000"/>
                </a:solidFill>
                <a:latin typeface="黑体" panose="02010609060101010101" pitchFamily="49" charset="-122"/>
                <a:ea typeface="黑体" panose="02010609060101010101" pitchFamily="49" charset="-122"/>
                <a:cs typeface="Arial" panose="020B0604020202020204" pitchFamily="34" charset="0"/>
              </a:rPr>
              <a:t>数据集</a:t>
            </a:r>
            <a:r>
              <a:rPr lang="en-US" altLang="zh-CN" sz="2000" dirty="0">
                <a:latin typeface="Arial" panose="020B0604020202020204" pitchFamily="34" charset="0"/>
                <a:cs typeface="Arial" panose="020B0604020202020204" pitchFamily="34" charset="0"/>
              </a:rPr>
              <a:t>)</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6</a:t>
            </a:fld>
            <a:endParaRPr lang="zh-CN" altLang="en-US" dirty="0"/>
          </a:p>
        </p:txBody>
      </p:sp>
    </p:spTree>
    <p:extLst>
      <p:ext uri="{BB962C8B-B14F-4D97-AF65-F5344CB8AC3E}">
        <p14:creationId xmlns:p14="http://schemas.microsoft.com/office/powerpoint/2010/main" val="145788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Material and Method</a:t>
            </a:r>
            <a:endParaRPr lang="zh-CN" altLang="en-US" dirty="0"/>
          </a:p>
        </p:txBody>
      </p:sp>
      <p:sp>
        <p:nvSpPr>
          <p:cNvPr id="3" name="内容占位符 2"/>
          <p:cNvSpPr>
            <a:spLocks noGrp="1"/>
          </p:cNvSpPr>
          <p:nvPr>
            <p:ph idx="1"/>
          </p:nvPr>
        </p:nvSpPr>
        <p:spPr>
          <a:xfrm>
            <a:off x="286603" y="908094"/>
            <a:ext cx="8630750" cy="5696609"/>
          </a:xfrm>
        </p:spPr>
        <p:txBody>
          <a:bodyPr>
            <a:normAutofit/>
          </a:bodyPr>
          <a:lstStyle/>
          <a:p>
            <a:pPr marL="0" indent="0">
              <a:lnSpc>
                <a:spcPct val="150000"/>
              </a:lnSpc>
              <a:spcBef>
                <a:spcPts val="500"/>
              </a:spcBef>
              <a:buNone/>
            </a:pPr>
            <a:r>
              <a:rPr lang="en-US" altLang="zh-CN" sz="2100" b="1" dirty="0">
                <a:latin typeface="Arial" panose="020B0604020202020204" pitchFamily="34" charset="0"/>
                <a:cs typeface="Arial" panose="020B0604020202020204" pitchFamily="34" charset="0"/>
              </a:rPr>
              <a:t>Participants</a:t>
            </a:r>
          </a:p>
          <a:p>
            <a:pPr>
              <a:lnSpc>
                <a:spcPct val="150000"/>
              </a:lnSpc>
              <a:spcBef>
                <a:spcPts val="500"/>
              </a:spcBef>
              <a:buFont typeface="Wingdings" panose="05000000000000000000" pitchFamily="2" charset="2"/>
              <a:buChar char="Ø"/>
            </a:pPr>
            <a:r>
              <a:rPr lang="en-US" altLang="zh-CN" sz="2100" dirty="0">
                <a:latin typeface="Arial" panose="020B0604020202020204" pitchFamily="34" charset="0"/>
                <a:cs typeface="Arial" panose="020B0604020202020204" pitchFamily="34" charset="0"/>
              </a:rPr>
              <a:t>All participants were between the ages of </a:t>
            </a:r>
            <a:r>
              <a:rPr lang="en-US" altLang="zh-CN" sz="2100" u="sng" dirty="0">
                <a:latin typeface="Arial" panose="020B0604020202020204" pitchFamily="34" charset="0"/>
                <a:cs typeface="Arial" panose="020B0604020202020204" pitchFamily="34" charset="0"/>
              </a:rPr>
              <a:t>14 and 72 years</a:t>
            </a:r>
            <a:r>
              <a:rPr lang="en-US" altLang="zh-CN" sz="2100" dirty="0">
                <a:latin typeface="Arial" panose="020B0604020202020204" pitchFamily="34" charset="0"/>
                <a:cs typeface="Arial" panose="020B0604020202020204" pitchFamily="34" charset="0"/>
              </a:rPr>
              <a:t>. </a:t>
            </a:r>
            <a:r>
              <a:rPr lang="en-US" altLang="zh-CN" sz="2100" dirty="0">
                <a:solidFill>
                  <a:srgbClr val="FF3300"/>
                </a:solidFill>
                <a:latin typeface="Arial" panose="020B0604020202020204" pitchFamily="34" charset="0"/>
                <a:cs typeface="Arial" panose="020B0604020202020204" pitchFamily="34" charset="0"/>
              </a:rPr>
              <a:t>Data quality </a:t>
            </a:r>
            <a:r>
              <a:rPr lang="en-US" altLang="zh-CN" sz="2100" dirty="0">
                <a:latin typeface="Arial" panose="020B0604020202020204" pitchFamily="34" charset="0"/>
                <a:cs typeface="Arial" panose="020B0604020202020204" pitchFamily="34" charset="0"/>
              </a:rPr>
              <a:t>was ensured by screening raw data, registration, segmentation, and normalization quality, as well as by excluding left-handers and by matching age and sex. (</a:t>
            </a:r>
            <a:r>
              <a:rPr lang="zh-CN" altLang="en-US" sz="2100" b="1" dirty="0">
                <a:solidFill>
                  <a:srgbClr val="FF0000"/>
                </a:solidFill>
                <a:latin typeface="黑体" panose="02010609060101010101" pitchFamily="49" charset="-122"/>
                <a:ea typeface="黑体" panose="02010609060101010101" pitchFamily="49" charset="-122"/>
                <a:cs typeface="Arial" panose="020B0604020202020204" pitchFamily="34" charset="0"/>
              </a:rPr>
              <a:t>质量控制</a:t>
            </a:r>
            <a:r>
              <a:rPr lang="en-US" altLang="zh-CN" sz="2100" dirty="0">
                <a:latin typeface="Arial" panose="020B0604020202020204" pitchFamily="34" charset="0"/>
                <a:cs typeface="Arial" panose="020B0604020202020204" pitchFamily="34" charset="0"/>
              </a:rPr>
              <a:t>)</a:t>
            </a:r>
          </a:p>
          <a:p>
            <a:pPr>
              <a:lnSpc>
                <a:spcPct val="150000"/>
              </a:lnSpc>
              <a:spcBef>
                <a:spcPts val="500"/>
              </a:spcBef>
              <a:buFont typeface="Wingdings" panose="05000000000000000000" pitchFamily="2" charset="2"/>
              <a:buChar char="Ø"/>
            </a:pPr>
            <a:r>
              <a:rPr lang="en-US" altLang="zh-CN" sz="2100" dirty="0">
                <a:latin typeface="Arial" panose="020B0604020202020204" pitchFamily="34" charset="0"/>
                <a:cs typeface="Arial" panose="020B0604020202020204" pitchFamily="34" charset="0"/>
              </a:rPr>
              <a:t>After quality control, </a:t>
            </a:r>
            <a:r>
              <a:rPr lang="en-US" altLang="zh-CN" sz="2100" b="1" dirty="0">
                <a:solidFill>
                  <a:srgbClr val="FF3300"/>
                </a:solidFill>
                <a:latin typeface="Arial" panose="020B0604020202020204" pitchFamily="34" charset="0"/>
                <a:cs typeface="Arial" panose="020B0604020202020204" pitchFamily="34" charset="0"/>
              </a:rPr>
              <a:t>1278 eligible subjects </a:t>
            </a:r>
            <a:r>
              <a:rPr lang="en-US" altLang="zh-CN" sz="2100" dirty="0">
                <a:latin typeface="Arial" panose="020B0604020202020204" pitchFamily="34" charset="0"/>
                <a:cs typeface="Arial" panose="020B0604020202020204" pitchFamily="34" charset="0"/>
              </a:rPr>
              <a:t>from different institutes completed their </a:t>
            </a:r>
            <a:r>
              <a:rPr lang="en-US" altLang="zh-CN" sz="2100" dirty="0">
                <a:solidFill>
                  <a:srgbClr val="FF0000"/>
                </a:solidFill>
                <a:latin typeface="Arial" panose="020B0604020202020204" pitchFamily="34" charset="0"/>
                <a:cs typeface="Arial" panose="020B0604020202020204" pitchFamily="34" charset="0"/>
              </a:rPr>
              <a:t>T1-weighted image </a:t>
            </a:r>
            <a:r>
              <a:rPr lang="en-US" altLang="zh-CN" sz="2100" dirty="0">
                <a:latin typeface="Arial" panose="020B0604020202020204" pitchFamily="34" charset="0"/>
                <a:cs typeface="Arial" panose="020B0604020202020204" pitchFamily="34" charset="0"/>
              </a:rPr>
              <a:t>scan and were involved in this study (</a:t>
            </a:r>
            <a:r>
              <a:rPr lang="en-US" altLang="zh-CN" sz="2100" u="sng" dirty="0">
                <a:solidFill>
                  <a:srgbClr val="2C91CE"/>
                </a:solidFill>
                <a:latin typeface="Arial" panose="020B0604020202020204" pitchFamily="34" charset="0"/>
                <a:cs typeface="Arial" panose="020B0604020202020204" pitchFamily="34" charset="0"/>
              </a:rPr>
              <a:t>320 first-episode drug-naive</a:t>
            </a:r>
            <a:r>
              <a:rPr lang="en-US" altLang="zh-CN" sz="2100" dirty="0">
                <a:solidFill>
                  <a:srgbClr val="2C91CE"/>
                </a:solidFill>
                <a:latin typeface="Arial" panose="020B0604020202020204" pitchFamily="34" charset="0"/>
                <a:cs typeface="Arial" panose="020B0604020202020204" pitchFamily="34" charset="0"/>
              </a:rPr>
              <a:t> and </a:t>
            </a:r>
            <a:r>
              <a:rPr lang="en-US" altLang="zh-CN" sz="2100" u="sng" dirty="0">
                <a:solidFill>
                  <a:srgbClr val="2C91CE"/>
                </a:solidFill>
                <a:latin typeface="Arial" panose="020B0604020202020204" pitchFamily="34" charset="0"/>
                <a:cs typeface="Arial" panose="020B0604020202020204" pitchFamily="34" charset="0"/>
              </a:rPr>
              <a:t>294 chronic schizophrenia patients</a:t>
            </a:r>
            <a:r>
              <a:rPr lang="en-US" altLang="zh-CN" sz="2100" dirty="0">
                <a:solidFill>
                  <a:srgbClr val="2C91CE"/>
                </a:solidFill>
                <a:latin typeface="Arial" panose="020B0604020202020204" pitchFamily="34" charset="0"/>
                <a:cs typeface="Arial" panose="020B0604020202020204" pitchFamily="34" charset="0"/>
              </a:rPr>
              <a:t>, </a:t>
            </a:r>
            <a:r>
              <a:rPr lang="en-US" altLang="zh-CN" sz="2100" u="sng" dirty="0">
                <a:solidFill>
                  <a:srgbClr val="2C91CE"/>
                </a:solidFill>
                <a:latin typeface="Arial" panose="020B0604020202020204" pitchFamily="34" charset="0"/>
                <a:cs typeface="Arial" panose="020B0604020202020204" pitchFamily="34" charset="0"/>
              </a:rPr>
              <a:t>99 CHR subjects</a:t>
            </a:r>
            <a:r>
              <a:rPr lang="en-US" altLang="zh-CN" sz="2100" dirty="0">
                <a:solidFill>
                  <a:srgbClr val="2C91CE"/>
                </a:solidFill>
                <a:latin typeface="Arial" panose="020B0604020202020204" pitchFamily="34" charset="0"/>
                <a:cs typeface="Arial" panose="020B0604020202020204" pitchFamily="34" charset="0"/>
              </a:rPr>
              <a:t> and </a:t>
            </a:r>
            <a:r>
              <a:rPr lang="en-US" altLang="zh-CN" sz="2100" u="sng" dirty="0">
                <a:solidFill>
                  <a:srgbClr val="2C91CE"/>
                </a:solidFill>
                <a:latin typeface="Arial" panose="020B0604020202020204" pitchFamily="34" charset="0"/>
                <a:cs typeface="Arial" panose="020B0604020202020204" pitchFamily="34" charset="0"/>
              </a:rPr>
              <a:t>565 matched health controls</a:t>
            </a:r>
            <a:r>
              <a:rPr lang="en-US" altLang="zh-CN" sz="2100" dirty="0">
                <a:latin typeface="Arial" panose="020B0604020202020204" pitchFamily="34" charset="0"/>
                <a:cs typeface="Arial" panose="020B0604020202020204" pitchFamily="34" charset="0"/>
              </a:rPr>
              <a:t>). </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7</a:t>
            </a:fld>
            <a:endParaRPr lang="zh-CN" altLang="en-US" dirty="0"/>
          </a:p>
        </p:txBody>
      </p:sp>
    </p:spTree>
    <p:extLst>
      <p:ext uri="{BB962C8B-B14F-4D97-AF65-F5344CB8AC3E}">
        <p14:creationId xmlns:p14="http://schemas.microsoft.com/office/powerpoint/2010/main" val="194164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Material and Method</a:t>
            </a:r>
            <a:endParaRPr lang="zh-CN" altLang="en-US" dirty="0"/>
          </a:p>
        </p:txBody>
      </p:sp>
      <p:sp>
        <p:nvSpPr>
          <p:cNvPr id="3" name="内容占位符 2"/>
          <p:cNvSpPr>
            <a:spLocks noGrp="1"/>
          </p:cNvSpPr>
          <p:nvPr>
            <p:ph idx="1"/>
          </p:nvPr>
        </p:nvSpPr>
        <p:spPr>
          <a:xfrm>
            <a:off x="286603" y="908094"/>
            <a:ext cx="8630750" cy="5813384"/>
          </a:xfrm>
        </p:spPr>
        <p:txBody>
          <a:bodyPr>
            <a:normAutofit fontScale="40000" lnSpcReduction="20000"/>
          </a:bodyPr>
          <a:lstStyle/>
          <a:p>
            <a:pPr marL="0" indent="0">
              <a:lnSpc>
                <a:spcPct val="150000"/>
              </a:lnSpc>
              <a:spcBef>
                <a:spcPts val="500"/>
              </a:spcBef>
              <a:buNone/>
            </a:pPr>
            <a:r>
              <a:rPr lang="en-US" altLang="zh-CN" sz="4500" b="1" dirty="0">
                <a:latin typeface="Arial" panose="020B0604020202020204" pitchFamily="34" charset="0"/>
                <a:cs typeface="Arial" panose="020B0604020202020204" pitchFamily="34" charset="0"/>
              </a:rPr>
              <a:t>Participants</a:t>
            </a:r>
            <a:endParaRPr lang="en-US" altLang="zh-CN" sz="3300" b="1" dirty="0">
              <a:latin typeface="Arial" panose="020B0604020202020204" pitchFamily="34" charset="0"/>
              <a:cs typeface="Arial" panose="020B0604020202020204" pitchFamily="34" charset="0"/>
            </a:endParaRPr>
          </a:p>
          <a:p>
            <a:pPr>
              <a:lnSpc>
                <a:spcPct val="150000"/>
              </a:lnSpc>
              <a:spcBef>
                <a:spcPts val="500"/>
              </a:spcBef>
              <a:buFont typeface="Wingdings" panose="05000000000000000000" pitchFamily="2" charset="2"/>
              <a:buChar char="Ø"/>
            </a:pPr>
            <a:r>
              <a:rPr lang="en-US" altLang="zh-CN" sz="4300" dirty="0">
                <a:latin typeface="Arial" panose="020B0604020202020204" pitchFamily="34" charset="0"/>
                <a:cs typeface="Arial" panose="020B0604020202020204" pitchFamily="34" charset="0"/>
              </a:rPr>
              <a:t>These involve </a:t>
            </a:r>
            <a:r>
              <a:rPr lang="en-US" altLang="zh-CN" sz="4300" b="1" dirty="0">
                <a:solidFill>
                  <a:srgbClr val="FF3300"/>
                </a:solidFill>
                <a:latin typeface="Arial" panose="020B0604020202020204" pitchFamily="34" charset="0"/>
                <a:cs typeface="Arial" panose="020B0604020202020204" pitchFamily="34" charset="0"/>
              </a:rPr>
              <a:t>seven datasets </a:t>
            </a:r>
            <a:r>
              <a:rPr lang="en-US" altLang="zh-CN" sz="4300" dirty="0">
                <a:latin typeface="Arial" panose="020B0604020202020204" pitchFamily="34" charset="0"/>
                <a:cs typeface="Arial" panose="020B0604020202020204" pitchFamily="34" charset="0"/>
              </a:rPr>
              <a:t>as follows: </a:t>
            </a:r>
          </a:p>
          <a:p>
            <a:pPr lvl="1">
              <a:lnSpc>
                <a:spcPct val="150000"/>
              </a:lnSpc>
              <a:spcBef>
                <a:spcPts val="500"/>
              </a:spcBef>
              <a:buFont typeface="Wingdings" panose="05000000000000000000" pitchFamily="2" charset="2"/>
              <a:buChar char="Ø"/>
            </a:pPr>
            <a:r>
              <a:rPr lang="en-US" altLang="zh-CN" sz="3900" dirty="0">
                <a:latin typeface="Arial" panose="020B0604020202020204" pitchFamily="34" charset="0"/>
                <a:cs typeface="Arial" panose="020B0604020202020204" pitchFamily="34" charset="0"/>
              </a:rPr>
              <a:t>our initial analysis was based on a primary </a:t>
            </a:r>
            <a:r>
              <a:rPr lang="en-US" altLang="zh-CN" sz="3900" u="sng" dirty="0">
                <a:solidFill>
                  <a:srgbClr val="2C91CE"/>
                </a:solidFill>
                <a:latin typeface="Arial" panose="020B0604020202020204" pitchFamily="34" charset="0"/>
                <a:cs typeface="Arial" panose="020B0604020202020204" pitchFamily="34" charset="0"/>
              </a:rPr>
              <a:t>FES dataset </a:t>
            </a:r>
            <a:r>
              <a:rPr lang="en-US" altLang="zh-CN" sz="3900" dirty="0">
                <a:latin typeface="Arial" panose="020B0604020202020204" pitchFamily="34" charset="0"/>
                <a:cs typeface="Arial" panose="020B0604020202020204" pitchFamily="34" charset="0"/>
              </a:rPr>
              <a:t>with genetic data (107 drug-naive patients and 71 healthy controls) collected from the Shanghai Mental Health Center. (</a:t>
            </a:r>
            <a:r>
              <a:rPr lang="zh-CN" altLang="en-US" sz="3900" b="1" dirty="0">
                <a:solidFill>
                  <a:srgbClr val="FF0000"/>
                </a:solidFill>
                <a:latin typeface="黑体" panose="02010609060101010101" pitchFamily="49" charset="-122"/>
                <a:ea typeface="黑体" panose="02010609060101010101" pitchFamily="49" charset="-122"/>
                <a:cs typeface="Arial" panose="020B0604020202020204" pitchFamily="34" charset="0"/>
              </a:rPr>
              <a:t>实验数据集</a:t>
            </a:r>
            <a:r>
              <a:rPr lang="en-US" altLang="zh-CN" sz="3900" dirty="0">
                <a:latin typeface="Arial" panose="020B0604020202020204" pitchFamily="34" charset="0"/>
                <a:cs typeface="Arial" panose="020B0604020202020204" pitchFamily="34" charset="0"/>
              </a:rPr>
              <a:t>)</a:t>
            </a:r>
          </a:p>
          <a:p>
            <a:pPr lvl="1">
              <a:lnSpc>
                <a:spcPct val="150000"/>
              </a:lnSpc>
              <a:spcBef>
                <a:spcPts val="500"/>
              </a:spcBef>
              <a:buFont typeface="Wingdings" panose="05000000000000000000" pitchFamily="2" charset="2"/>
              <a:buChar char="Ø"/>
            </a:pPr>
            <a:r>
              <a:rPr lang="en-US" altLang="zh-CN" sz="3900" u="sng" dirty="0">
                <a:solidFill>
                  <a:srgbClr val="2C91CE"/>
                </a:solidFill>
                <a:latin typeface="Arial" panose="020B0604020202020204" pitchFamily="34" charset="0"/>
                <a:cs typeface="Arial" panose="020B0604020202020204" pitchFamily="34" charset="0"/>
              </a:rPr>
              <a:t>Validation dataset #1 </a:t>
            </a:r>
            <a:r>
              <a:rPr lang="en-US" altLang="zh-CN" sz="3900" dirty="0">
                <a:latin typeface="Arial" panose="020B0604020202020204" pitchFamily="34" charset="0"/>
                <a:cs typeface="Arial" panose="020B0604020202020204" pitchFamily="34" charset="0"/>
              </a:rPr>
              <a:t>consists of 91 subjects (44 drug-naive FES patients, 47 health controls) also from the Shanghai Mental Health Center. </a:t>
            </a:r>
            <a:r>
              <a:rPr lang="en-US" altLang="zh-CN" sz="3900" u="sng" dirty="0">
                <a:solidFill>
                  <a:srgbClr val="2C91CE"/>
                </a:solidFill>
                <a:latin typeface="Arial" panose="020B0604020202020204" pitchFamily="34" charset="0"/>
                <a:cs typeface="Arial" panose="020B0604020202020204" pitchFamily="34" charset="0"/>
              </a:rPr>
              <a:t>Validation dataset #2 </a:t>
            </a:r>
            <a:r>
              <a:rPr lang="en-US" altLang="zh-CN" sz="3900" dirty="0">
                <a:latin typeface="Arial" panose="020B0604020202020204" pitchFamily="34" charset="0"/>
                <a:cs typeface="Arial" panose="020B0604020202020204" pitchFamily="34" charset="0"/>
              </a:rPr>
              <a:t>contains 224 subjects from of Zhengzhou University (166 drug-naive FES patients, 58 health controls). </a:t>
            </a:r>
            <a:r>
              <a:rPr lang="en-US" altLang="zh-CN" sz="3900" b="1" i="1" dirty="0">
                <a:latin typeface="Arial" panose="020B0604020202020204" pitchFamily="34" charset="0"/>
                <a:cs typeface="Arial" panose="020B0604020202020204" pitchFamily="34" charset="0"/>
              </a:rPr>
              <a:t>(</a:t>
            </a:r>
            <a:r>
              <a:rPr lang="zh-CN" altLang="en-US" sz="4000" b="1" dirty="0">
                <a:solidFill>
                  <a:srgbClr val="FF0000"/>
                </a:solidFill>
                <a:latin typeface="黑体" panose="02010609060101010101" pitchFamily="49" charset="-122"/>
                <a:ea typeface="黑体" panose="02010609060101010101" pitchFamily="49" charset="-122"/>
                <a:cs typeface="Arial" panose="020B0604020202020204" pitchFamily="34" charset="0"/>
              </a:rPr>
              <a:t>验证数据集</a:t>
            </a:r>
            <a:r>
              <a:rPr lang="en-US" altLang="zh-CN" sz="3900" b="1" i="1" dirty="0">
                <a:latin typeface="Arial" panose="020B0604020202020204" pitchFamily="34" charset="0"/>
                <a:cs typeface="Arial" panose="020B0604020202020204" pitchFamily="34" charset="0"/>
              </a:rPr>
              <a:t>)</a:t>
            </a:r>
          </a:p>
          <a:p>
            <a:pPr lvl="1">
              <a:lnSpc>
                <a:spcPct val="150000"/>
              </a:lnSpc>
              <a:spcBef>
                <a:spcPts val="500"/>
              </a:spcBef>
              <a:buFont typeface="Wingdings" panose="05000000000000000000" pitchFamily="2" charset="2"/>
              <a:buChar char="Ø"/>
            </a:pPr>
            <a:r>
              <a:rPr lang="en-US" altLang="zh-CN" sz="3900" dirty="0">
                <a:latin typeface="Arial" panose="020B0604020202020204" pitchFamily="34" charset="0"/>
                <a:cs typeface="Arial" panose="020B0604020202020204" pitchFamily="34" charset="0"/>
              </a:rPr>
              <a:t>Moreover, three chronic and one CHR datasets were used to explore the stability of our results across different disease stages. </a:t>
            </a:r>
            <a:r>
              <a:rPr lang="en-US" altLang="zh-CN" sz="3900" u="sng" dirty="0">
                <a:solidFill>
                  <a:srgbClr val="2C91CE"/>
                </a:solidFill>
                <a:latin typeface="Arial" panose="020B0604020202020204" pitchFamily="34" charset="0"/>
                <a:cs typeface="Arial" panose="020B0604020202020204" pitchFamily="34" charset="0"/>
              </a:rPr>
              <a:t>Chronic dataset #1 </a:t>
            </a:r>
            <a:r>
              <a:rPr lang="en-US" altLang="zh-CN" sz="3900" dirty="0">
                <a:latin typeface="Arial" panose="020B0604020202020204" pitchFamily="34" charset="0"/>
                <a:cs typeface="Arial" panose="020B0604020202020204" pitchFamily="34" charset="0"/>
              </a:rPr>
              <a:t>involves 256 subjects from Taipei Veteran General Hospital (124 schizophrenia patients, 132 health controls). </a:t>
            </a:r>
            <a:r>
              <a:rPr lang="en-US" altLang="zh-CN" sz="3900" u="sng" dirty="0">
                <a:solidFill>
                  <a:srgbClr val="2C91CE"/>
                </a:solidFill>
                <a:latin typeface="Arial" panose="020B0604020202020204" pitchFamily="34" charset="0"/>
                <a:cs typeface="Arial" panose="020B0604020202020204" pitchFamily="34" charset="0"/>
              </a:rPr>
              <a:t>Chronic dataset #2 </a:t>
            </a:r>
            <a:r>
              <a:rPr lang="en-US" altLang="zh-CN" sz="3900" dirty="0">
                <a:latin typeface="Arial" panose="020B0604020202020204" pitchFamily="34" charset="0"/>
                <a:cs typeface="Arial" panose="020B0604020202020204" pitchFamily="34" charset="0"/>
              </a:rPr>
              <a:t>involves 141 subjects from the COBRE (67 patients and 74 controls). </a:t>
            </a:r>
            <a:r>
              <a:rPr lang="en-US" altLang="zh-CN" sz="3900" u="sng" dirty="0">
                <a:solidFill>
                  <a:srgbClr val="2C91CE"/>
                </a:solidFill>
                <a:latin typeface="Arial" panose="020B0604020202020204" pitchFamily="34" charset="0"/>
                <a:cs typeface="Arial" panose="020B0604020202020204" pitchFamily="34" charset="0"/>
              </a:rPr>
              <a:t>Chronic dataset #3 </a:t>
            </a:r>
            <a:r>
              <a:rPr lang="en-US" altLang="zh-CN" sz="3900" dirty="0">
                <a:latin typeface="Arial" panose="020B0604020202020204" pitchFamily="34" charset="0"/>
                <a:cs typeface="Arial" panose="020B0604020202020204" pitchFamily="34" charset="0"/>
              </a:rPr>
              <a:t>involves 192 subjects from the MCIC (103 patients and 89 controls). Finally, a </a:t>
            </a:r>
            <a:r>
              <a:rPr lang="en-US" altLang="zh-CN" sz="3900" u="sng" dirty="0">
                <a:solidFill>
                  <a:srgbClr val="2C91CE"/>
                </a:solidFill>
                <a:latin typeface="Arial" panose="020B0604020202020204" pitchFamily="34" charset="0"/>
                <a:cs typeface="Arial" panose="020B0604020202020204" pitchFamily="34" charset="0"/>
              </a:rPr>
              <a:t>CHR dataset </a:t>
            </a:r>
            <a:r>
              <a:rPr lang="en-US" altLang="zh-CN" sz="3900" dirty="0">
                <a:latin typeface="Arial" panose="020B0604020202020204" pitchFamily="34" charset="0"/>
                <a:cs typeface="Arial" panose="020B0604020202020204" pitchFamily="34" charset="0"/>
              </a:rPr>
              <a:t>consists of 196 subjects from the Shanghai Mental Health Center (99 high-risk individuals, and 97 controls). </a:t>
            </a:r>
            <a:r>
              <a:rPr lang="en-US" altLang="zh-CN" sz="3900" b="1" dirty="0">
                <a:latin typeface="Arial" panose="020B0604020202020204" pitchFamily="34" charset="0"/>
                <a:cs typeface="Arial" panose="020B0604020202020204" pitchFamily="34" charset="0"/>
              </a:rPr>
              <a:t>(</a:t>
            </a:r>
            <a:r>
              <a:rPr lang="zh-CN" altLang="en-US" sz="4000" b="1" dirty="0">
                <a:solidFill>
                  <a:srgbClr val="FF0000"/>
                </a:solidFill>
                <a:latin typeface="黑体" panose="02010609060101010101" pitchFamily="49" charset="-122"/>
                <a:ea typeface="黑体" panose="02010609060101010101" pitchFamily="49" charset="-122"/>
                <a:cs typeface="Arial" panose="020B0604020202020204" pitchFamily="34" charset="0"/>
              </a:rPr>
              <a:t>敏感性分析数据集</a:t>
            </a:r>
            <a:r>
              <a:rPr lang="en-US" altLang="zh-CN" sz="3900" b="1" dirty="0">
                <a:latin typeface="Arial" panose="020B0604020202020204" pitchFamily="34" charset="0"/>
                <a:cs typeface="Arial" panose="020B0604020202020204" pitchFamily="34" charset="0"/>
              </a:rPr>
              <a:t>)</a:t>
            </a:r>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8</a:t>
            </a:fld>
            <a:endParaRPr lang="zh-CN" altLang="en-US" dirty="0"/>
          </a:p>
        </p:txBody>
      </p:sp>
    </p:spTree>
    <p:extLst>
      <p:ext uri="{BB962C8B-B14F-4D97-AF65-F5344CB8AC3E}">
        <p14:creationId xmlns:p14="http://schemas.microsoft.com/office/powerpoint/2010/main" val="259369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Material and Method</a:t>
            </a:r>
            <a:endParaRPr lang="zh-CN" altLang="en-US" dirty="0"/>
          </a:p>
        </p:txBody>
      </p:sp>
      <p:sp>
        <p:nvSpPr>
          <p:cNvPr id="5" name="灯片编号占位符 4">
            <a:extLst>
              <a:ext uri="{FF2B5EF4-FFF2-40B4-BE49-F238E27FC236}">
                <a16:creationId xmlns:a16="http://schemas.microsoft.com/office/drawing/2014/main" id="{F912C4CE-7DB6-45E3-8DA1-B0BDF122560D}"/>
              </a:ext>
            </a:extLst>
          </p:cNvPr>
          <p:cNvSpPr>
            <a:spLocks noGrp="1"/>
          </p:cNvSpPr>
          <p:nvPr>
            <p:ph type="sldNum" sz="quarter" idx="12"/>
          </p:nvPr>
        </p:nvSpPr>
        <p:spPr/>
        <p:txBody>
          <a:bodyPr/>
          <a:lstStyle/>
          <a:p>
            <a:fld id="{4F7F28AF-5BE0-4465-9148-1AC3FCF059DB}" type="slidenum">
              <a:rPr lang="zh-CN" altLang="en-US" smtClean="0"/>
              <a:t>9</a:t>
            </a:fld>
            <a:endParaRPr lang="zh-CN" altLang="en-US" dirty="0"/>
          </a:p>
        </p:txBody>
      </p:sp>
      <p:sp>
        <p:nvSpPr>
          <p:cNvPr id="6" name="内容占位符 5">
            <a:extLst>
              <a:ext uri="{FF2B5EF4-FFF2-40B4-BE49-F238E27FC236}">
                <a16:creationId xmlns:a16="http://schemas.microsoft.com/office/drawing/2014/main" id="{40383BF0-1133-4751-9E41-168C84730D15}"/>
              </a:ext>
            </a:extLst>
          </p:cNvPr>
          <p:cNvSpPr>
            <a:spLocks noGrp="1"/>
          </p:cNvSpPr>
          <p:nvPr>
            <p:ph idx="1"/>
          </p:nvPr>
        </p:nvSpPr>
        <p:spPr/>
        <p:txBody>
          <a:bodyPr/>
          <a:lstStyle/>
          <a:p>
            <a:pPr marL="0" indent="0">
              <a:buNone/>
            </a:pPr>
            <a:r>
              <a:rPr lang="en-US" b="1" dirty="0">
                <a:latin typeface="Arial" panose="020B0604020202020204" pitchFamily="34" charset="0"/>
                <a:cs typeface="Arial" panose="020B0604020202020204" pitchFamily="34" charset="0"/>
              </a:rPr>
              <a:t>Table 1</a:t>
            </a:r>
          </a:p>
        </p:txBody>
      </p:sp>
      <p:pic>
        <p:nvPicPr>
          <p:cNvPr id="7" name="图片 6">
            <a:extLst>
              <a:ext uri="{FF2B5EF4-FFF2-40B4-BE49-F238E27FC236}">
                <a16:creationId xmlns:a16="http://schemas.microsoft.com/office/drawing/2014/main" id="{D2340CA9-DA5D-4FDC-A39F-D6B125BC4965}"/>
              </a:ext>
            </a:extLst>
          </p:cNvPr>
          <p:cNvPicPr>
            <a:picLocks noChangeAspect="1"/>
          </p:cNvPicPr>
          <p:nvPr/>
        </p:nvPicPr>
        <p:blipFill>
          <a:blip r:embed="rId3"/>
          <a:stretch>
            <a:fillRect/>
          </a:stretch>
        </p:blipFill>
        <p:spPr>
          <a:xfrm rot="5400000">
            <a:off x="2437718" y="-1001833"/>
            <a:ext cx="4225094" cy="9173402"/>
          </a:xfrm>
          <a:prstGeom prst="rect">
            <a:avLst/>
          </a:prstGeom>
        </p:spPr>
      </p:pic>
    </p:spTree>
    <p:extLst>
      <p:ext uri="{BB962C8B-B14F-4D97-AF65-F5344CB8AC3E}">
        <p14:creationId xmlns:p14="http://schemas.microsoft.com/office/powerpoint/2010/main" val="31749795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7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77"/>
</p:tagLst>
</file>

<file path=ppt/theme/theme1.xml><?xml version="1.0" encoding="utf-8"?>
<a:theme xmlns:a="http://schemas.openxmlformats.org/drawingml/2006/main" name="1_Office 主题">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汇报专用">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2D05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19690</TotalTime>
  <Words>6514</Words>
  <Application>Microsoft Office PowerPoint</Application>
  <PresentationFormat>全屏显示(4:3)</PresentationFormat>
  <Paragraphs>332</Paragraphs>
  <Slides>44</Slides>
  <Notes>40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Microsoft YaHei UI</vt:lpstr>
      <vt:lpstr>等线</vt:lpstr>
      <vt:lpstr>黑体</vt:lpstr>
      <vt:lpstr>微软雅黑</vt:lpstr>
      <vt:lpstr>Arial</vt:lpstr>
      <vt:lpstr>Arial</vt:lpstr>
      <vt:lpstr>Calibri</vt:lpstr>
      <vt:lpstr>Times New Roman</vt:lpstr>
      <vt:lpstr>Wingdings</vt:lpstr>
      <vt:lpstr>1_Office 主题</vt:lpstr>
      <vt:lpstr>Resolving heterogeneity in schizophrenia through a novel systems approach to brain structure: individualized structural covariance network analysis</vt:lpstr>
      <vt:lpstr>Introduction</vt:lpstr>
      <vt:lpstr>Introduction</vt:lpstr>
      <vt:lpstr>Introduction</vt:lpstr>
      <vt:lpstr>Introduction</vt:lpstr>
      <vt:lpstr>Material and Method</vt:lpstr>
      <vt:lpstr>Material and Method</vt:lpstr>
      <vt:lpstr>Material and Method</vt:lpstr>
      <vt:lpstr>Material and Method</vt:lpstr>
      <vt:lpstr>Material and Method</vt:lpstr>
      <vt:lpstr>Material and Method</vt:lpstr>
      <vt:lpstr>Material and Method</vt:lpstr>
      <vt:lpstr>Material and Method</vt:lpstr>
      <vt:lpstr>Material and Method</vt:lpstr>
      <vt:lpstr>Material and Method</vt:lpstr>
      <vt:lpstr>Material and Method</vt:lpstr>
      <vt:lpstr>Material and Method</vt:lpstr>
      <vt:lpstr>Material and Method</vt:lpstr>
      <vt:lpstr>PowerPoint 演示文稿</vt:lpstr>
      <vt:lpstr>Material and Method</vt:lpstr>
      <vt:lpstr>Material and Method</vt:lpstr>
      <vt:lpstr>Material and Method</vt:lpstr>
      <vt:lpstr>Material and Method</vt:lpstr>
      <vt:lpstr>What is functional annotation</vt:lpstr>
      <vt:lpstr>What is functional annotation</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Thanks for your listening! Any question or comment?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Linli Zeqiang</cp:lastModifiedBy>
  <cp:revision>451</cp:revision>
  <dcterms:created xsi:type="dcterms:W3CDTF">2017-08-03T09:01:00Z</dcterms:created>
  <dcterms:modified xsi:type="dcterms:W3CDTF">2022-04-03T02:56:28Z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