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ECFF"/>
    <a:srgbClr val="99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Understanding </a:t>
            </a:r>
            <a:br>
              <a:rPr lang="en-US" altLang="ko-KR" smtClean="0"/>
            </a:br>
            <a:r>
              <a:rPr lang="en-US" altLang="ko-KR" smtClean="0"/>
              <a:t>Apache ActiveMQ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서명석 </a:t>
            </a:r>
            <a:r>
              <a:rPr lang="en-US" altLang="ko-KR" smtClean="0"/>
              <a:t>(ms29.seo@gmail.com)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Basic Message Queue</a:t>
            </a:r>
            <a:endParaRPr lang="ko-KR" altLang="en-US" b="1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68806" y="3158438"/>
            <a:ext cx="1620000" cy="57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JmsTemplate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892542" y="3158438"/>
            <a:ext cx="1620000" cy="57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@JmsListener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0674" y="3158438"/>
            <a:ext cx="1620000" cy="57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Broker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cxnSp>
        <p:nvCxnSpPr>
          <p:cNvPr id="7" name="직선 화살표 연결선 6"/>
          <p:cNvCxnSpPr>
            <a:stCxn id="4" idx="3"/>
            <a:endCxn id="16" idx="1"/>
          </p:cNvCxnSpPr>
          <p:nvPr/>
        </p:nvCxnSpPr>
        <p:spPr>
          <a:xfrm>
            <a:off x="3288806" y="3446438"/>
            <a:ext cx="2057054" cy="11942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6" idx="3"/>
            <a:endCxn id="5" idx="1"/>
          </p:cNvCxnSpPr>
          <p:nvPr/>
        </p:nvCxnSpPr>
        <p:spPr>
          <a:xfrm flipV="1">
            <a:off x="6835494" y="3446438"/>
            <a:ext cx="2057048" cy="1194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4370" y="3795514"/>
            <a:ext cx="133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Calibri" panose="020F0502020204030204" pitchFamily="34" charset="0"/>
              </a:rPr>
              <a:t>Apache ActiveMQ</a:t>
            </a:r>
            <a:endParaRPr lang="ko-KR" altLang="en-US" sz="1200" b="1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8753" y="3775474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latin typeface="Calibri" panose="020F0502020204030204" pitchFamily="34" charset="0"/>
              </a:rPr>
              <a:t>ActiveMQConnectionFactory</a:t>
            </a:r>
          </a:p>
          <a:p>
            <a:pPr algn="ctr"/>
            <a:r>
              <a:rPr lang="en-US" altLang="ko-KR" sz="1200" b="1" smtClean="0">
                <a:latin typeface="Calibri" panose="020F0502020204030204" pitchFamily="34" charset="0"/>
              </a:rPr>
              <a:t>Spring Framework</a:t>
            </a:r>
            <a:endParaRPr lang="ko-KR" altLang="en-US" sz="1200" b="1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2491" y="3795514"/>
            <a:ext cx="2020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latin typeface="Calibri" panose="020F0502020204030204" pitchFamily="34" charset="0"/>
              </a:rPr>
              <a:t>ActiveMQConnectionFactory</a:t>
            </a:r>
          </a:p>
          <a:p>
            <a:pPr algn="ctr"/>
            <a:r>
              <a:rPr lang="en-US" altLang="ko-KR" sz="1200" b="1" smtClean="0">
                <a:latin typeface="Calibri" panose="020F0502020204030204" pitchFamily="34" charset="0"/>
              </a:rPr>
              <a:t>Spring Framework</a:t>
            </a:r>
            <a:endParaRPr lang="ko-KR" altLang="en-US" sz="1200" b="1">
              <a:latin typeface="Calibri" panose="020F0502020204030204" pitchFamily="34" charset="0"/>
            </a:endParaRPr>
          </a:p>
        </p:txBody>
      </p:sp>
      <p:sp>
        <p:nvSpPr>
          <p:cNvPr id="16" name="원통 15"/>
          <p:cNvSpPr/>
          <p:nvPr/>
        </p:nvSpPr>
        <p:spPr>
          <a:xfrm rot="16200000">
            <a:off x="5977408" y="2713563"/>
            <a:ext cx="226537" cy="1489634"/>
          </a:xfrm>
          <a:prstGeom prst="can">
            <a:avLst>
              <a:gd name="adj" fmla="val 58328"/>
            </a:avLst>
          </a:prstGeom>
          <a:solidFill>
            <a:srgbClr val="CCE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33661" y="3529253"/>
            <a:ext cx="2085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Calibri" panose="020F0502020204030204" pitchFamily="34" charset="0"/>
              </a:rPr>
              <a:t>queue://excel.export.request.queue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98995" y="2819884"/>
            <a:ext cx="959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latin typeface="Calibri" panose="020F0502020204030204" pitchFamily="34" charset="0"/>
              </a:rPr>
              <a:t>Producer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475" y="2840866"/>
            <a:ext cx="75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latin typeface="Calibri" panose="020F0502020204030204" pitchFamily="34" charset="0"/>
              </a:rPr>
              <a:t>Broker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77398" y="2840866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latin typeface="Calibri" panose="020F0502020204030204" pitchFamily="34" charset="0"/>
              </a:rPr>
              <a:t>Consumer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0480" y="2567144"/>
            <a:ext cx="5160387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Calibri" panose="020F0502020204030204" pitchFamily="34" charset="0"/>
              </a:rPr>
              <a:t>tcp://0.0.0.0:61616?maximumConnections=1000&amp;amp;wireFormat.maxFrameSize=104857600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3032" y="4237139"/>
            <a:ext cx="1471546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Calibri" panose="020F0502020204030204" pitchFamily="34" charset="0"/>
              </a:rPr>
              <a:t>tcp</a:t>
            </a:r>
            <a:r>
              <a:rPr lang="en-US" altLang="ko-KR" sz="1000" smtClean="0">
                <a:latin typeface="Calibri" panose="020F0502020204030204" pitchFamily="34" charset="0"/>
              </a:rPr>
              <a:t>://broker-host:61616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6769" y="4257179"/>
            <a:ext cx="1471546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Calibri" panose="020F0502020204030204" pitchFamily="34" charset="0"/>
              </a:rPr>
              <a:t>tcp</a:t>
            </a:r>
            <a:r>
              <a:rPr lang="en-US" altLang="ko-KR" sz="1000" smtClean="0">
                <a:latin typeface="Calibri" panose="020F0502020204030204" pitchFamily="34" charset="0"/>
              </a:rPr>
              <a:t>://broker-host:61616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3386" y="1600090"/>
            <a:ext cx="429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Supported by Spring Framework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786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latin typeface="Calibri" panose="020F0502020204030204" pitchFamily="34" charset="0"/>
              </a:rPr>
              <a:t>Clustering - Networks of Brokers</a:t>
            </a:r>
            <a:endParaRPr lang="ko-KR" altLang="en-US" b="1">
              <a:latin typeface="Calibri" panose="020F0502020204030204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85584" y="3204594"/>
            <a:ext cx="1242176" cy="5704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Producer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0444" y="3204593"/>
            <a:ext cx="1242176" cy="5704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Broker-1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5304" y="3204592"/>
            <a:ext cx="1242176" cy="5704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Broker-2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530163" y="3204591"/>
            <a:ext cx="1242176" cy="57045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Consumer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 flipV="1">
            <a:off x="2927760" y="3489819"/>
            <a:ext cx="1372684" cy="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 flipV="1">
            <a:off x="5542620" y="3489818"/>
            <a:ext cx="1372684" cy="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7" idx="1"/>
          </p:cNvCxnSpPr>
          <p:nvPr/>
        </p:nvCxnSpPr>
        <p:spPr>
          <a:xfrm flipV="1">
            <a:off x="8157480" y="3489817"/>
            <a:ext cx="1372683" cy="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470108" y="3061977"/>
            <a:ext cx="275191" cy="303279"/>
            <a:chOff x="3349944" y="3115235"/>
            <a:chExt cx="275191" cy="303279"/>
          </a:xfrm>
        </p:grpSpPr>
        <p:sp>
          <p:nvSpPr>
            <p:cNvPr id="18" name="타원 17"/>
            <p:cNvSpPr/>
            <p:nvPr/>
          </p:nvSpPr>
          <p:spPr>
            <a:xfrm>
              <a:off x="3349944" y="3115235"/>
              <a:ext cx="122915" cy="12291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82522" y="3275901"/>
              <a:ext cx="142613" cy="14261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꺾인 연결선 20"/>
            <p:cNvCxnSpPr>
              <a:stCxn id="18" idx="4"/>
              <a:endCxn id="19" idx="1"/>
            </p:cNvCxnSpPr>
            <p:nvPr/>
          </p:nvCxnSpPr>
          <p:spPr>
            <a:xfrm rot="16200000" flipH="1">
              <a:off x="3392433" y="3257119"/>
              <a:ext cx="109058" cy="71120"/>
            </a:xfrm>
            <a:prstGeom prst="bentConnector2">
              <a:avLst/>
            </a:prstGeom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6090676" y="3052951"/>
            <a:ext cx="275191" cy="303279"/>
            <a:chOff x="3349944" y="3115235"/>
            <a:chExt cx="275191" cy="303279"/>
          </a:xfrm>
        </p:grpSpPr>
        <p:sp>
          <p:nvSpPr>
            <p:cNvPr id="28" name="타원 27"/>
            <p:cNvSpPr/>
            <p:nvPr/>
          </p:nvSpPr>
          <p:spPr>
            <a:xfrm>
              <a:off x="3349944" y="3115235"/>
              <a:ext cx="122915" cy="12291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82522" y="3275901"/>
              <a:ext cx="142613" cy="14261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꺾인 연결선 29"/>
            <p:cNvCxnSpPr>
              <a:stCxn id="28" idx="4"/>
              <a:endCxn id="29" idx="1"/>
            </p:cNvCxnSpPr>
            <p:nvPr/>
          </p:nvCxnSpPr>
          <p:spPr>
            <a:xfrm rot="16200000" flipH="1">
              <a:off x="3392433" y="3257119"/>
              <a:ext cx="109058" cy="71120"/>
            </a:xfrm>
            <a:prstGeom prst="bentConnector2">
              <a:avLst/>
            </a:prstGeom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8706226" y="3115232"/>
            <a:ext cx="275191" cy="303279"/>
            <a:chOff x="3349944" y="3115235"/>
            <a:chExt cx="275191" cy="303279"/>
          </a:xfrm>
        </p:grpSpPr>
        <p:sp>
          <p:nvSpPr>
            <p:cNvPr id="32" name="타원 31"/>
            <p:cNvSpPr/>
            <p:nvPr/>
          </p:nvSpPr>
          <p:spPr>
            <a:xfrm>
              <a:off x="3349944" y="3115235"/>
              <a:ext cx="122915" cy="12291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82522" y="3275901"/>
              <a:ext cx="142613" cy="14261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꺾인 연결선 33"/>
            <p:cNvCxnSpPr>
              <a:stCxn id="32" idx="4"/>
              <a:endCxn id="33" idx="1"/>
            </p:cNvCxnSpPr>
            <p:nvPr/>
          </p:nvCxnSpPr>
          <p:spPr>
            <a:xfrm rot="16200000" flipH="1">
              <a:off x="3392433" y="3257119"/>
              <a:ext cx="109058" cy="71120"/>
            </a:xfrm>
            <a:prstGeom prst="bentConnector2">
              <a:avLst/>
            </a:prstGeom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모서리가 둥근 사각형 설명선 34"/>
          <p:cNvSpPr/>
          <p:nvPr/>
        </p:nvSpPr>
        <p:spPr>
          <a:xfrm>
            <a:off x="3028427" y="4244829"/>
            <a:ext cx="1272018" cy="587230"/>
          </a:xfrm>
          <a:prstGeom prst="wedgeRoundRectCallout">
            <a:avLst>
              <a:gd name="adj1" fmla="val -2652"/>
              <a:gd name="adj2" fmla="val -171786"/>
              <a:gd name="adj3" fmla="val 16667"/>
            </a:avLst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Transport</a:t>
            </a:r>
          </a:p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Connector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274101" y="4244829"/>
            <a:ext cx="1272018" cy="587230"/>
          </a:xfrm>
          <a:prstGeom prst="wedgeRoundRectCallout">
            <a:avLst>
              <a:gd name="adj1" fmla="val -2652"/>
              <a:gd name="adj2" fmla="val -171786"/>
              <a:gd name="adj3" fmla="val 16667"/>
            </a:avLst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Transport</a:t>
            </a:r>
          </a:p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Connector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658551" y="4244829"/>
            <a:ext cx="1272018" cy="587230"/>
          </a:xfrm>
          <a:prstGeom prst="wedgeRoundRectCallout">
            <a:avLst>
              <a:gd name="adj1" fmla="val -2652"/>
              <a:gd name="adj2" fmla="val -171786"/>
              <a:gd name="adj3" fmla="val 16667"/>
            </a:avLst>
          </a:prstGeom>
          <a:solidFill>
            <a:srgbClr val="CCFFCC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Network</a:t>
            </a:r>
          </a:p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Connector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68730" y="1620816"/>
            <a:ext cx="483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Basic Networks of Brokers Concept Diagram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790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98947" y="3999758"/>
            <a:ext cx="1242176" cy="5704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Producer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76860" y="3356599"/>
            <a:ext cx="1242176" cy="5704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Broker-1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76860" y="4741357"/>
            <a:ext cx="1242176" cy="5704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Broker-2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112185" y="4741358"/>
            <a:ext cx="1242176" cy="57045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anose="020F0502020204030204" pitchFamily="34" charset="0"/>
              </a:rPr>
              <a:t>Consumer</a:t>
            </a:r>
            <a:endParaRPr lang="ko-KR" altLang="en-US" sz="1600" b="1">
              <a:latin typeface="Calibri" panose="020F0502020204030204" pitchFamily="34" charset="0"/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 flipV="1">
            <a:off x="3941123" y="3641825"/>
            <a:ext cx="1635737" cy="64315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>
            <a:off x="3941123" y="4284984"/>
            <a:ext cx="1635737" cy="74159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6819036" y="5026583"/>
            <a:ext cx="1293149" cy="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32010" y="3450430"/>
            <a:ext cx="275191" cy="303279"/>
            <a:chOff x="3349944" y="3115235"/>
            <a:chExt cx="275191" cy="303279"/>
          </a:xfrm>
        </p:grpSpPr>
        <p:sp>
          <p:nvSpPr>
            <p:cNvPr id="16" name="타원 15"/>
            <p:cNvSpPr/>
            <p:nvPr/>
          </p:nvSpPr>
          <p:spPr>
            <a:xfrm>
              <a:off x="3349944" y="3115235"/>
              <a:ext cx="122915" cy="12291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82522" y="3275901"/>
              <a:ext cx="142613" cy="14261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17"/>
            <p:cNvCxnSpPr>
              <a:stCxn id="16" idx="4"/>
              <a:endCxn id="17" idx="1"/>
            </p:cNvCxnSpPr>
            <p:nvPr/>
          </p:nvCxnSpPr>
          <p:spPr>
            <a:xfrm rot="16200000" flipH="1">
              <a:off x="3392433" y="3257119"/>
              <a:ext cx="109058" cy="71120"/>
            </a:xfrm>
            <a:prstGeom prst="bentConnector2">
              <a:avLst/>
            </a:prstGeom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761767" y="2947236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mtClean="0">
                <a:latin typeface="Calibri" panose="020F0502020204030204" pitchFamily="34" charset="0"/>
              </a:rPr>
              <a:t>Windows 10</a:t>
            </a:r>
          </a:p>
          <a:p>
            <a:pPr algn="ctr"/>
            <a:r>
              <a:rPr lang="en-US" altLang="ko-KR" sz="1000" smtClean="0">
                <a:latin typeface="Calibri" panose="020F0502020204030204" pitchFamily="34" charset="0"/>
              </a:rPr>
              <a:t>192.168.56.1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3565" y="5316452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mtClean="0">
                <a:latin typeface="Calibri" panose="020F0502020204030204" pitchFamily="34" charset="0"/>
              </a:rPr>
              <a:t>192.168.56.110</a:t>
            </a:r>
          </a:p>
          <a:p>
            <a:pPr algn="ctr"/>
            <a:r>
              <a:rPr lang="en-US" altLang="ko-KR" sz="1000" smtClean="0">
                <a:latin typeface="Calibri" panose="020F0502020204030204" pitchFamily="34" charset="0"/>
              </a:rPr>
              <a:t>Ubuntu on VirtualBox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cxnSp>
        <p:nvCxnSpPr>
          <p:cNvPr id="38" name="직선 화살표 연결선 37"/>
          <p:cNvCxnSpPr>
            <a:stCxn id="6" idx="0"/>
            <a:endCxn id="5" idx="2"/>
          </p:cNvCxnSpPr>
          <p:nvPr/>
        </p:nvCxnSpPr>
        <p:spPr>
          <a:xfrm flipV="1">
            <a:off x="6197948" y="3927050"/>
            <a:ext cx="0" cy="814307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7292964" y="4597727"/>
            <a:ext cx="275191" cy="303279"/>
            <a:chOff x="3349944" y="3115235"/>
            <a:chExt cx="275191" cy="303279"/>
          </a:xfrm>
        </p:grpSpPr>
        <p:sp>
          <p:nvSpPr>
            <p:cNvPr id="47" name="타원 46"/>
            <p:cNvSpPr/>
            <p:nvPr/>
          </p:nvSpPr>
          <p:spPr>
            <a:xfrm>
              <a:off x="3349944" y="3115235"/>
              <a:ext cx="122915" cy="12291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82522" y="3275901"/>
              <a:ext cx="142613" cy="14261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꺾인 연결선 48"/>
            <p:cNvCxnSpPr>
              <a:stCxn id="47" idx="4"/>
              <a:endCxn id="48" idx="1"/>
            </p:cNvCxnSpPr>
            <p:nvPr/>
          </p:nvCxnSpPr>
          <p:spPr>
            <a:xfrm rot="16200000" flipH="1">
              <a:off x="3392433" y="3257119"/>
              <a:ext cx="109058" cy="71120"/>
            </a:xfrm>
            <a:prstGeom prst="bentConnector2">
              <a:avLst/>
            </a:prstGeom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6258786" y="4185001"/>
            <a:ext cx="275191" cy="303279"/>
            <a:chOff x="3349944" y="3115235"/>
            <a:chExt cx="275191" cy="303279"/>
          </a:xfrm>
        </p:grpSpPr>
        <p:sp>
          <p:nvSpPr>
            <p:cNvPr id="51" name="타원 50"/>
            <p:cNvSpPr/>
            <p:nvPr/>
          </p:nvSpPr>
          <p:spPr>
            <a:xfrm>
              <a:off x="3349944" y="3115235"/>
              <a:ext cx="122915" cy="12291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82522" y="3275901"/>
              <a:ext cx="142613" cy="14261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꺾인 연결선 52"/>
            <p:cNvCxnSpPr>
              <a:stCxn id="51" idx="4"/>
              <a:endCxn id="52" idx="1"/>
            </p:cNvCxnSpPr>
            <p:nvPr/>
          </p:nvCxnSpPr>
          <p:spPr>
            <a:xfrm rot="16200000" flipH="1">
              <a:off x="3392433" y="3257119"/>
              <a:ext cx="109058" cy="71120"/>
            </a:xfrm>
            <a:prstGeom prst="bentConnector2">
              <a:avLst/>
            </a:prstGeom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249512" y="4565539"/>
            <a:ext cx="2131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Calibri" panose="020F0502020204030204" pitchFamily="34" charset="0"/>
              </a:rPr>
              <a:t>failover:(</a:t>
            </a:r>
            <a:r>
              <a:rPr lang="en-US" altLang="ko-KR" sz="1000">
                <a:latin typeface="Calibri" panose="020F0502020204030204" pitchFamily="34" charset="0"/>
              </a:rPr>
              <a:t>tcp:192.168.56.1:61616</a:t>
            </a:r>
            <a:r>
              <a:rPr lang="en-US" altLang="ko-KR" sz="1000" smtClean="0"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en-US" altLang="ko-KR" sz="1000" smtClean="0">
                <a:latin typeface="Calibri" panose="020F0502020204030204" pitchFamily="34" charset="0"/>
              </a:rPr>
              <a:t>tcp:192.168.56.110:61616)</a:t>
            </a:r>
          </a:p>
          <a:p>
            <a:pPr algn="ctr"/>
            <a:r>
              <a:rPr lang="en-US" altLang="ko-KR" sz="1000" smtClean="0">
                <a:latin typeface="Calibri" panose="020F0502020204030204" pitchFamily="34" charset="0"/>
              </a:rPr>
              <a:t>?randomize=false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91923" y="2421639"/>
            <a:ext cx="288252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Calibri" panose="020F0502020204030204" pitchFamily="34" charset="0"/>
              </a:rPr>
              <a:t>&lt;networkConnectors&gt;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&lt;networkConnector name="Q:broker1-&gt;broker2"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    uri="static:(tcp://192.168.56.110:61616)"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    duplex="false"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    decreaseNetworkConsumerPriority="true"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    networkTTL="2"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    dynamicOnly="true"&gt;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    &lt;excludedDestinations&gt;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        &lt;topic physicalName="&amp;gt;" /&gt;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    &lt;/excludedDestinations&gt;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    &lt;/networkConnector&gt;</a:t>
            </a:r>
          </a:p>
          <a:p>
            <a:r>
              <a:rPr lang="en-US" altLang="ko-KR" sz="1000">
                <a:latin typeface="Calibri" panose="020F0502020204030204" pitchFamily="34" charset="0"/>
              </a:rPr>
              <a:t>&lt;/networkConnectors&gt;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19124" y="5311808"/>
            <a:ext cx="156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latin typeface="Calibri" panose="020F0502020204030204" pitchFamily="34" charset="0"/>
              </a:rPr>
              <a:t>tcp:192.168.56.110:61616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 b="1" smtClean="0">
                <a:latin typeface="Calibri" panose="020F0502020204030204" pitchFamily="34" charset="0"/>
              </a:rPr>
              <a:t>Clustering - Networks of Brokers</a:t>
            </a:r>
            <a:endParaRPr lang="ko-KR" altLang="en-US" b="1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95244" y="1585573"/>
            <a:ext cx="240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Test Environment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062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-맑은고딕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142</TotalTime>
  <Words>151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</vt:lpstr>
      <vt:lpstr>Trebuchet MS</vt:lpstr>
      <vt:lpstr>Wingdings 2</vt:lpstr>
      <vt:lpstr>슬레이트</vt:lpstr>
      <vt:lpstr>Understanding  Apache ActiveMQ</vt:lpstr>
      <vt:lpstr>Basic Message Queue</vt:lpstr>
      <vt:lpstr>Clustering - Networks of Brokers</vt:lpstr>
      <vt:lpstr>Clustering - Networks of Brokers</vt:lpstr>
    </vt:vector>
  </TitlesOfParts>
  <Company>Topas여행정보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ms29.seo</dc:creator>
  <cp:lastModifiedBy>ms29.seo</cp:lastModifiedBy>
  <cp:revision>11</cp:revision>
  <dcterms:created xsi:type="dcterms:W3CDTF">2016-08-25T06:07:28Z</dcterms:created>
  <dcterms:modified xsi:type="dcterms:W3CDTF">2016-08-25T08:29:29Z</dcterms:modified>
</cp:coreProperties>
</file>