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1650600" y="1524960"/>
            <a:ext cx="5842800" cy="537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ac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30800" y="1991880"/>
            <a:ext cx="5882400" cy="1159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5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90C2814-4979-4407-BA98-B3997C5EFE91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3FF6ED8D-FD9A-4810-8712-CE6D778C2CCB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50600" y="1524960"/>
            <a:ext cx="58428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77847E51-FD81-42AF-8AE4-38F8899BD1A3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1404720" y="2161800"/>
            <a:ext cx="6334560" cy="81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93520" y="108612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979cb8"/>
                </a:solidFill>
                <a:latin typeface="Varela Round"/>
                <a:ea typeface="Varela Round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103640" y="1178280"/>
            <a:ext cx="985680" cy="869040"/>
          </a:xfrm>
          <a:custGeom>
            <a:avLst/>
            <a:gdLst/>
            <a:ahLst/>
            <a:rect l="l" t="t" r="r" b="b"/>
            <a:pathLst>
              <a:path w="59251" h="52447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4046400" y="1113840"/>
            <a:ext cx="1050840" cy="976680"/>
          </a:xfrm>
          <a:custGeom>
            <a:avLst/>
            <a:gdLst/>
            <a:ahLst/>
            <a:rect l="l" t="t" r="r" b="b"/>
            <a:pathLst>
              <a:path w="63157" h="58939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8CA9870-F429-447E-99C9-36CCA1D220C7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27800" y="517320"/>
            <a:ext cx="7087680" cy="682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070280" y="1438920"/>
            <a:ext cx="7056000" cy="3061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120840" y="1149840"/>
            <a:ext cx="3060000" cy="11160"/>
          </a:xfrm>
          <a:custGeom>
            <a:avLst/>
            <a:gdLst/>
            <a:ahLst/>
            <a:rect l="l" t="t" r="r" b="b"/>
            <a:pathLst>
              <a:path w="122413" h="6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068280" y="1183320"/>
            <a:ext cx="3226320" cy="11520"/>
          </a:xfrm>
          <a:custGeom>
            <a:avLst/>
            <a:gdLst/>
            <a:ahLst/>
            <a:rect l="l" t="t" r="r" b="b"/>
            <a:pathLst>
              <a:path w="129074" h="635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560439D-BBE6-45C3-BDB0-E297DB4F10FD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1109880" y="1373760"/>
            <a:ext cx="3265920" cy="3085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915440" y="1373760"/>
            <a:ext cx="3155040" cy="3085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1027800" y="517320"/>
            <a:ext cx="7087680" cy="682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120840" y="1149840"/>
            <a:ext cx="3060000" cy="11160"/>
          </a:xfrm>
          <a:custGeom>
            <a:avLst/>
            <a:gdLst/>
            <a:ahLst/>
            <a:rect l="l" t="t" r="r" b="b"/>
            <a:pathLst>
              <a:path w="122413" h="6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3068280" y="1183320"/>
            <a:ext cx="3226320" cy="11520"/>
          </a:xfrm>
          <a:custGeom>
            <a:avLst/>
            <a:gdLst/>
            <a:ahLst/>
            <a:rect l="l" t="t" r="r" b="b"/>
            <a:pathLst>
              <a:path w="129074" h="635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BB5F90F6-4B4F-4D73-B20C-FFA5DCB2A7CE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1014840" y="1427040"/>
            <a:ext cx="2297160" cy="3067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3430080" y="1427040"/>
            <a:ext cx="2297160" cy="3067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844960" y="1427040"/>
            <a:ext cx="2297160" cy="3067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title"/>
          </p:nvPr>
        </p:nvSpPr>
        <p:spPr>
          <a:xfrm>
            <a:off x="1027800" y="517320"/>
            <a:ext cx="7087680" cy="682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120840" y="1149840"/>
            <a:ext cx="3060000" cy="11160"/>
          </a:xfrm>
          <a:custGeom>
            <a:avLst/>
            <a:gdLst/>
            <a:ahLst/>
            <a:rect l="l" t="t" r="r" b="b"/>
            <a:pathLst>
              <a:path w="122413" h="6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3068280" y="1183320"/>
            <a:ext cx="3226320" cy="11520"/>
          </a:xfrm>
          <a:custGeom>
            <a:avLst/>
            <a:gdLst/>
            <a:ahLst/>
            <a:rect l="l" t="t" r="r" b="b"/>
            <a:pathLst>
              <a:path w="129074" h="635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7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DF19EC4-442A-420C-A175-A2F35BF6E811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27800" y="517320"/>
            <a:ext cx="7087680" cy="682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120840" y="1149840"/>
            <a:ext cx="3060000" cy="11160"/>
          </a:xfrm>
          <a:custGeom>
            <a:avLst/>
            <a:gdLst/>
            <a:ahLst/>
            <a:rect l="l" t="t" r="r" b="b"/>
            <a:pathLst>
              <a:path w="122413" h="6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3068280" y="1183320"/>
            <a:ext cx="3226320" cy="11520"/>
          </a:xfrm>
          <a:custGeom>
            <a:avLst/>
            <a:gdLst/>
            <a:ahLst/>
            <a:rect l="l" t="t" r="r" b="b"/>
            <a:pathLst>
              <a:path w="129074" h="635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360">
            <a:solidFill>
              <a:srgbClr val="979c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4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2505E43-C550-4B9C-9D71-EBCDEB9D95EA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980280" y="4120560"/>
            <a:ext cx="7182720" cy="519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/>
          </p:nvPr>
        </p:nvSpPr>
        <p:spPr>
          <a:xfrm>
            <a:off x="4348080" y="4726800"/>
            <a:ext cx="548280" cy="2988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B0ECA21E-8C32-4A27-8954-D7FE83C492FF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574200" y="2164680"/>
            <a:ext cx="79952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Shadows Into Light"/>
                <a:ea typeface="Shadows Into Light"/>
              </a:rPr>
              <a:t>Google Apps Item Segmentation and App Recommendation</a:t>
            </a:r>
            <a:br/>
            <a:br/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 rot="17825400">
            <a:off x="4491360" y="663840"/>
            <a:ext cx="316080" cy="1133640"/>
          </a:xfrm>
          <a:custGeom>
            <a:avLst/>
            <a:gdLst/>
            <a:ahLst/>
            <a:rect l="l" t="t" r="r" b="b"/>
            <a:pathLst>
              <a:path w="30959" h="8981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360">
            <a:solidFill>
              <a:srgbClr val="ffffff"/>
            </a:solidFill>
            <a:prstDash val="dash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1310040" y="2911320"/>
            <a:ext cx="6762960" cy="178200"/>
          </a:xfrm>
          <a:custGeom>
            <a:avLst/>
            <a:gdLst/>
            <a:ahLst/>
            <a:rect l="l" t="t" r="r" b="b"/>
            <a:pathLst>
              <a:path w="126135" h="138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1233360" y="2922120"/>
            <a:ext cx="6815160" cy="214200"/>
          </a:xfrm>
          <a:custGeom>
            <a:avLst/>
            <a:gdLst/>
            <a:ahLst/>
            <a:rect l="l" t="t" r="r" b="b"/>
            <a:pathLst>
              <a:path w="127108" h="1657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 flipH="1" rot="10800000">
            <a:off x="5830920" y="1135080"/>
            <a:ext cx="29160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prstDash val="dash"/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5066280" y="2922120"/>
            <a:ext cx="2112120" cy="828720"/>
          </a:xfrm>
          <a:custGeom>
            <a:avLst/>
            <a:gdLst/>
            <a:ahLst/>
            <a:rect l="l" t="t" r="r" b="b"/>
            <a:pathLst>
              <a:path w="53808" h="41004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650600" y="576360"/>
            <a:ext cx="5842800" cy="97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Parameter Model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FF8D93B2-423B-4524-B870-609DEA2EE3B3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822960" y="1776600"/>
            <a:ext cx="7554240" cy="197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650600" y="576360"/>
            <a:ext cx="5842800" cy="97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Evaluasi Model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0BAEC72E-DE9C-4997-99AC-F2EB600F49DC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1371600" y="1902960"/>
            <a:ext cx="6176160" cy="202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Elbow Methods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menghitung WCSS dengan jumlah cluster agar bisa dilakukan interpretasi data.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Silhoutte Analysis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Silhoutte Analysis dapat digunakan untuk mempelajari jarak pemisahan antara cluster yang dihasilkan.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027800" y="517320"/>
            <a:ext cx="7087680" cy="682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LATAR BElAKANG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070280" y="1438920"/>
            <a:ext cx="7056000" cy="3061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505670"/>
              </a:buClr>
              <a:buFont typeface="Varela Round"/>
              <a:buChar char="▧"/>
            </a:pPr>
            <a:r>
              <a:rPr b="0" lang="en-US" sz="2400" spc="-1" strike="noStrike">
                <a:solidFill>
                  <a:srgbClr val="505670"/>
                </a:solidFill>
                <a:latin typeface="Varela Round"/>
                <a:ea typeface="Varela Round"/>
              </a:rPr>
              <a:t>Gambaran data Market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05670"/>
              </a:buClr>
              <a:buFont typeface="Varela Round"/>
              <a:buChar char="▧"/>
            </a:pPr>
            <a:r>
              <a:rPr b="0" lang="en-US" sz="2400" spc="-1" strike="noStrike">
                <a:solidFill>
                  <a:srgbClr val="505670"/>
                </a:solidFill>
                <a:latin typeface="Varela Round"/>
                <a:ea typeface="Varela Round"/>
              </a:rPr>
              <a:t>Mempunyai contoh kasus yang umum terjadi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05670"/>
              </a:buClr>
              <a:buFont typeface="Varela Round"/>
              <a:buChar char="▧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15AFDA0F-497F-4D18-8605-6EB9FA46BD8B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650600" y="599760"/>
            <a:ext cx="5842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Tujuan Project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1650600" y="1759320"/>
            <a:ext cx="5842800" cy="2877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79cb8"/>
                </a:solidFill>
                <a:latin typeface="Varela Round"/>
                <a:ea typeface="Varela Round"/>
              </a:rPr>
              <a:t>MODEL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79cb8"/>
                </a:solidFill>
                <a:latin typeface="Varela Round"/>
                <a:ea typeface="Varela Round"/>
              </a:rPr>
              <a:t>Memisahkan Mana App yang Populer dengan yang kurang populer dengan Metode Clustering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79cb8"/>
                </a:solidFill>
                <a:latin typeface="Varela Round"/>
                <a:ea typeface="Varela Round"/>
              </a:rPr>
              <a:t>MODEL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79cb8"/>
                </a:solidFill>
                <a:latin typeface="Varela Round"/>
                <a:ea typeface="Varela Round"/>
              </a:rPr>
              <a:t>Membuat model untuk memberikan rekomendasi dari App favorit yang digunakan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1D4F277D-1D13-46F0-B006-89281D432129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838160" y="669240"/>
            <a:ext cx="5842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Dataset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066320" y="1896480"/>
            <a:ext cx="7112160" cy="224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79cb8"/>
                </a:solidFill>
                <a:latin typeface="Varela Round"/>
                <a:ea typeface="Varela Round"/>
              </a:rPr>
              <a:t>Google APP Dataset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79cb8"/>
                </a:solidFill>
                <a:latin typeface="Varela Round"/>
                <a:ea typeface="Varela Round"/>
              </a:rPr>
              <a:t>Dataset yang diperoleh dari kaggle mengenai list aplikasi di google. Dataset tersebut diperoleh diperoleh dari proses webscraping di tahun 2018 dan memiliki sedikit update di tahun 2019</a:t>
            </a:r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EE6A075B-353B-4252-A3EB-01460EFF0A9F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2834640" y="29160"/>
            <a:ext cx="5842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Deskripsi Feature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74816238-7682-457F-AE62-FC077F9B8D7E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1280160" y="1280160"/>
            <a:ext cx="6583680" cy="321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1380960" y="669240"/>
            <a:ext cx="66657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Diagram Proses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8849F996-544C-4509-9A36-E93B379659A0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731520" y="2011680"/>
            <a:ext cx="1280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2468880" y="2011680"/>
            <a:ext cx="18288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Data Preparation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4846320" y="2011680"/>
            <a:ext cx="1280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6766560" y="2011680"/>
            <a:ext cx="1280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1554480" y="3566160"/>
            <a:ext cx="164592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False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Line 8"/>
          <p:cNvSpPr/>
          <p:nvPr/>
        </p:nvSpPr>
        <p:spPr>
          <a:xfrm>
            <a:off x="2011680" y="237744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9"/>
          <p:cNvSpPr/>
          <p:nvPr/>
        </p:nvSpPr>
        <p:spPr>
          <a:xfrm>
            <a:off x="4297680" y="2377440"/>
            <a:ext cx="5486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0"/>
          <p:cNvSpPr/>
          <p:nvPr/>
        </p:nvSpPr>
        <p:spPr>
          <a:xfrm>
            <a:off x="6126480" y="237744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1"/>
          <p:cNvSpPr/>
          <p:nvPr/>
        </p:nvSpPr>
        <p:spPr>
          <a:xfrm flipH="1">
            <a:off x="2651760" y="2651760"/>
            <a:ext cx="274320" cy="914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2"/>
          <p:cNvSpPr/>
          <p:nvPr/>
        </p:nvSpPr>
        <p:spPr>
          <a:xfrm>
            <a:off x="3566160" y="3566160"/>
            <a:ext cx="146304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Missing 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Line 13"/>
          <p:cNvSpPr/>
          <p:nvPr/>
        </p:nvSpPr>
        <p:spPr>
          <a:xfrm>
            <a:off x="3840480" y="2651760"/>
            <a:ext cx="365760" cy="914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376280" y="574560"/>
            <a:ext cx="6213240" cy="97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Arsitektur Model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F78DCF3-D66E-47C5-884B-F8F3D7B59BCD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3854880" y="1573920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Model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TextShape 4"/>
          <p:cNvSpPr txBox="1"/>
          <p:nvPr/>
        </p:nvSpPr>
        <p:spPr>
          <a:xfrm>
            <a:off x="3840480" y="2926080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Model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548640" y="2194560"/>
            <a:ext cx="82296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6"/>
          <p:cNvSpPr/>
          <p:nvPr/>
        </p:nvSpPr>
        <p:spPr>
          <a:xfrm rot="21579600">
            <a:off x="1829520" y="2189520"/>
            <a:ext cx="19202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FeatureSelection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4206240" y="2194560"/>
            <a:ext cx="15544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FeatureScaling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8"/>
          <p:cNvSpPr/>
          <p:nvPr/>
        </p:nvSpPr>
        <p:spPr>
          <a:xfrm>
            <a:off x="6126480" y="2194560"/>
            <a:ext cx="1005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9"/>
          <p:cNvSpPr/>
          <p:nvPr/>
        </p:nvSpPr>
        <p:spPr>
          <a:xfrm>
            <a:off x="7498080" y="2194560"/>
            <a:ext cx="10972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Evaluation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Line 10"/>
          <p:cNvSpPr/>
          <p:nvPr/>
        </p:nvSpPr>
        <p:spPr>
          <a:xfrm>
            <a:off x="1371600" y="237744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1"/>
          <p:cNvSpPr/>
          <p:nvPr/>
        </p:nvSpPr>
        <p:spPr>
          <a:xfrm>
            <a:off x="3749040" y="237744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2"/>
          <p:cNvSpPr/>
          <p:nvPr/>
        </p:nvSpPr>
        <p:spPr>
          <a:xfrm>
            <a:off x="5760720" y="2377440"/>
            <a:ext cx="3657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13"/>
          <p:cNvSpPr/>
          <p:nvPr/>
        </p:nvSpPr>
        <p:spPr>
          <a:xfrm>
            <a:off x="7132320" y="2377440"/>
            <a:ext cx="3657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4"/>
          <p:cNvSpPr/>
          <p:nvPr/>
        </p:nvSpPr>
        <p:spPr>
          <a:xfrm>
            <a:off x="548640" y="3566160"/>
            <a:ext cx="82296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15"/>
          <p:cNvSpPr/>
          <p:nvPr/>
        </p:nvSpPr>
        <p:spPr>
          <a:xfrm rot="21579600">
            <a:off x="1829520" y="3560400"/>
            <a:ext cx="19202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FeatureSelection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CustomShape 16"/>
          <p:cNvSpPr/>
          <p:nvPr/>
        </p:nvSpPr>
        <p:spPr>
          <a:xfrm rot="54000">
            <a:off x="4203360" y="3549960"/>
            <a:ext cx="10972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Encoding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17"/>
          <p:cNvSpPr/>
          <p:nvPr/>
        </p:nvSpPr>
        <p:spPr>
          <a:xfrm>
            <a:off x="7223760" y="3566160"/>
            <a:ext cx="1005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18"/>
          <p:cNvSpPr/>
          <p:nvPr/>
        </p:nvSpPr>
        <p:spPr>
          <a:xfrm rot="54000">
            <a:off x="5757480" y="355716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Line 19"/>
          <p:cNvSpPr/>
          <p:nvPr/>
        </p:nvSpPr>
        <p:spPr>
          <a:xfrm>
            <a:off x="1371600" y="374904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20"/>
          <p:cNvSpPr/>
          <p:nvPr/>
        </p:nvSpPr>
        <p:spPr>
          <a:xfrm>
            <a:off x="3749040" y="3749040"/>
            <a:ext cx="4575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21"/>
          <p:cNvSpPr/>
          <p:nvPr/>
        </p:nvSpPr>
        <p:spPr>
          <a:xfrm>
            <a:off x="5303880" y="3749040"/>
            <a:ext cx="4568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22"/>
          <p:cNvSpPr/>
          <p:nvPr/>
        </p:nvSpPr>
        <p:spPr>
          <a:xfrm>
            <a:off x="6675120" y="3749040"/>
            <a:ext cx="5486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650600" y="576360"/>
            <a:ext cx="5842800" cy="97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aacf20"/>
                </a:solidFill>
                <a:latin typeface="Shadows Into Light"/>
                <a:ea typeface="Shadows Into Light"/>
              </a:rPr>
              <a:t>MinMax Scaler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1321920" y="2834640"/>
            <a:ext cx="617616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979cb8"/>
                </a:solidFill>
                <a:latin typeface="Varela Round"/>
                <a:ea typeface="Varela Round"/>
              </a:rPr>
              <a:t>Min-Max Scaling bekerja dengan scaling data/menyesuaikan data dalam rentang/range tertentu (range nilai minimum hingga nilai maksimum), dengan rentang yang biasa digunakan adalah 0 hingga 1.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C9DF1300-14B9-422D-AF72-9FE7C986CDEA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3657600" y="1825560"/>
            <a:ext cx="1761840" cy="5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2194560" y="1005840"/>
            <a:ext cx="5029200" cy="548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 yang Digunakan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371600" y="1902600"/>
            <a:ext cx="6176160" cy="202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KMEANS Clustering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Tujuan dari algoritma ini adalah untuk menemukan grup dalam data, dengan jumlah grup yang diwakili oleh variabel K. Variabel K sendiri adalah jumlah cluster yang kita inginkan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Content Based RS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79cb8"/>
                </a:solidFill>
                <a:latin typeface="Varela Round"/>
                <a:ea typeface="Varela Round"/>
              </a:rPr>
              <a:t>Merekomendasikan item berdasarkan item-item yang dipilih user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4348080" y="4726800"/>
            <a:ext cx="548280" cy="2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9F0F9E39-215A-4964-AFD0-71F97900C244}" type="slidenum">
              <a:rPr b="0" lang="en-US" sz="1300" spc="-1" strike="noStrike">
                <a:solidFill>
                  <a:srgbClr val="979cb8"/>
                </a:solidFill>
                <a:latin typeface="Shadows Into Light"/>
                <a:ea typeface="Shadows Into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Application>LibreOffice/6.3.6.2$Windows_X86_64 LibreOffice_project/2196df99b074d8a661f4036fca8fa0cbfa33a497</Application>
  <Words>1396</Words>
  <Paragraphs>301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Arviena</dc:creator>
  <dc:description/>
  <dc:language>en-US</dc:language>
  <cp:lastModifiedBy/>
  <dcterms:modified xsi:type="dcterms:W3CDTF">2020-06-01T14:10:22Z</dcterms:modified>
  <cp:revision>34</cp:revision>
  <dc:subject/>
  <dc:title>Klasifikasi pakaian menggunakan FMNIST dengan CNN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