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sldIdLst>
    <p:sldId id="256" r:id="rId2"/>
    <p:sldId id="257" r:id="rId3"/>
    <p:sldId id="304" r:id="rId4"/>
    <p:sldId id="258" r:id="rId5"/>
    <p:sldId id="259" r:id="rId6"/>
    <p:sldId id="260" r:id="rId7"/>
    <p:sldId id="261" r:id="rId8"/>
    <p:sldId id="263" r:id="rId9"/>
    <p:sldId id="264" r:id="rId10"/>
    <p:sldId id="265" r:id="rId11"/>
    <p:sldId id="276" r:id="rId12"/>
    <p:sldId id="262" r:id="rId13"/>
    <p:sldId id="277" r:id="rId14"/>
    <p:sldId id="266" r:id="rId15"/>
    <p:sldId id="278" r:id="rId16"/>
    <p:sldId id="279" r:id="rId17"/>
    <p:sldId id="291" r:id="rId18"/>
    <p:sldId id="292" r:id="rId19"/>
    <p:sldId id="293" r:id="rId20"/>
    <p:sldId id="294" r:id="rId21"/>
    <p:sldId id="295" r:id="rId22"/>
    <p:sldId id="296" r:id="rId23"/>
    <p:sldId id="297" r:id="rId24"/>
    <p:sldId id="298" r:id="rId25"/>
    <p:sldId id="282" r:id="rId26"/>
    <p:sldId id="268" r:id="rId27"/>
    <p:sldId id="269" r:id="rId28"/>
    <p:sldId id="285" r:id="rId29"/>
    <p:sldId id="286" r:id="rId30"/>
    <p:sldId id="287" r:id="rId31"/>
    <p:sldId id="270" r:id="rId32"/>
    <p:sldId id="288" r:id="rId33"/>
    <p:sldId id="271" r:id="rId34"/>
    <p:sldId id="289" r:id="rId35"/>
    <p:sldId id="272" r:id="rId36"/>
    <p:sldId id="299" r:id="rId37"/>
    <p:sldId id="300" r:id="rId38"/>
    <p:sldId id="310" r:id="rId39"/>
    <p:sldId id="311" r:id="rId40"/>
    <p:sldId id="312" r:id="rId41"/>
    <p:sldId id="313" r:id="rId42"/>
    <p:sldId id="314" r:id="rId43"/>
    <p:sldId id="315" r:id="rId44"/>
    <p:sldId id="316" r:id="rId45"/>
    <p:sldId id="318" r:id="rId46"/>
    <p:sldId id="319" r:id="rId47"/>
    <p:sldId id="320" r:id="rId48"/>
    <p:sldId id="306" r:id="rId49"/>
    <p:sldId id="307" r:id="rId50"/>
    <p:sldId id="273" r:id="rId51"/>
    <p:sldId id="27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20"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85042-762F-4199-BCEE-0D60B83DEA45}" type="datetimeFigureOut">
              <a:rPr lang="en-US" smtClean="0"/>
              <a:pPr/>
              <a:t>12/23/2019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717C47-B13C-44FF-9291-465E05CFE3F7}" type="slidenum">
              <a:rPr lang="en-US" smtClean="0"/>
              <a:pPr/>
              <a:t>‹N°›</a:t>
            </a:fld>
            <a:endParaRPr lang="en-US"/>
          </a:p>
        </p:txBody>
      </p:sp>
    </p:spTree>
    <p:extLst>
      <p:ext uri="{BB962C8B-B14F-4D97-AF65-F5344CB8AC3E}">
        <p14:creationId xmlns:p14="http://schemas.microsoft.com/office/powerpoint/2010/main" val="1065194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717C47-B13C-44FF-9291-465E05CFE3F7}" type="slidenum">
              <a:rPr lang="en-US" smtClean="0"/>
              <a:pPr/>
              <a:t>28</a:t>
            </a:fld>
            <a:endParaRPr lang="en-US"/>
          </a:p>
        </p:txBody>
      </p:sp>
    </p:spTree>
    <p:extLst>
      <p:ext uri="{BB962C8B-B14F-4D97-AF65-F5344CB8AC3E}">
        <p14:creationId xmlns:p14="http://schemas.microsoft.com/office/powerpoint/2010/main" val="162499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71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71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9A6FA5BD-9B51-4C4A-B181-53176CE50DAB}"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FDD1EB4-7FDD-4B2A-BDC5-B2953D006987}"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978C722-1E94-408E-9114-915C82B74C9B}"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DA865E6-3AA8-4303-82E9-A9B5A8FDD719}"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0ACE82D-FA65-48A5-8AFA-E7945723BE5C}"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9C5EE96-A905-41EC-9677-2393D2151224}"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21224167-9C5F-48A4-9911-AF732A61306B}"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3811D545-A063-449D-9FCF-BDCAB6332080}"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14736492-2A59-46AE-B239-C36292B9C145}"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C36697D-FAB6-42AC-9AC1-557CD57B6663}"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2E8C8E7-7BAF-472D-A4AB-E9F74AFC0BBA}"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614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615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15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615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57B105D-6A2C-4FAD-B3CE-DC101A73B477}"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solidFill>
                  <a:schemeClr val="accent2"/>
                </a:solidFill>
              </a:rPr>
              <a:t>Lecture 11</a:t>
            </a:r>
          </a:p>
        </p:txBody>
      </p:sp>
      <p:sp>
        <p:nvSpPr>
          <p:cNvPr id="3075" name="Rectangle 3"/>
          <p:cNvSpPr>
            <a:spLocks noGrp="1" noChangeArrowheads="1"/>
          </p:cNvSpPr>
          <p:nvPr>
            <p:ph type="subTitle" idx="1"/>
          </p:nvPr>
        </p:nvSpPr>
        <p:spPr/>
        <p:txBody>
          <a:bodyPr/>
          <a:lstStyle/>
          <a:p>
            <a:pPr algn="ctr" eaLnBrk="1" hangingPunct="1"/>
            <a:r>
              <a:rPr lang="en-US" sz="4000" smtClean="0">
                <a:solidFill>
                  <a:schemeClr val="hlink"/>
                </a:solidFill>
              </a:rPr>
              <a:t>Hash Tables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solidFill>
                  <a:schemeClr val="accent2"/>
                </a:solidFill>
              </a:rPr>
              <a:t>Hash Function: Examples</a:t>
            </a:r>
          </a:p>
        </p:txBody>
      </p:sp>
      <p:sp>
        <p:nvSpPr>
          <p:cNvPr id="11267" name="Rectangle 3"/>
          <p:cNvSpPr>
            <a:spLocks noGrp="1" noChangeArrowheads="1"/>
          </p:cNvSpPr>
          <p:nvPr>
            <p:ph type="body" idx="1"/>
          </p:nvPr>
        </p:nvSpPr>
        <p:spPr>
          <a:xfrm>
            <a:off x="566738" y="1752600"/>
            <a:ext cx="8001000" cy="4724400"/>
          </a:xfrm>
        </p:spPr>
        <p:txBody>
          <a:bodyPr/>
          <a:lstStyle/>
          <a:p>
            <a:pPr eaLnBrk="1" hangingPunct="1">
              <a:lnSpc>
                <a:spcPct val="80000"/>
              </a:lnSpc>
            </a:pPr>
            <a:r>
              <a:rPr lang="en-US" sz="2100" dirty="0" smtClean="0"/>
              <a:t>HFs generally take records whose key values come from a large range, and stores those records in a HT with a relatively small number of slots – Depends a lot of the keys set </a:t>
            </a:r>
          </a:p>
          <a:p>
            <a:pPr eaLnBrk="1" hangingPunct="1">
              <a:lnSpc>
                <a:spcPct val="80000"/>
              </a:lnSpc>
            </a:pPr>
            <a:r>
              <a:rPr lang="en-US" sz="2100" dirty="0" smtClean="0"/>
              <a:t>Some HF Examples:</a:t>
            </a:r>
          </a:p>
          <a:p>
            <a:pPr lvl="1" eaLnBrk="1" hangingPunct="1">
              <a:lnSpc>
                <a:spcPct val="80000"/>
              </a:lnSpc>
            </a:pPr>
            <a:r>
              <a:rPr lang="en-US" sz="1500" dirty="0" smtClean="0"/>
              <a:t>Division</a:t>
            </a:r>
          </a:p>
          <a:p>
            <a:pPr lvl="2" eaLnBrk="1" hangingPunct="1">
              <a:lnSpc>
                <a:spcPct val="80000"/>
              </a:lnSpc>
            </a:pPr>
            <a:r>
              <a:rPr lang="en-US" sz="1400" dirty="0" smtClean="0"/>
              <a:t>F(x) = x mod m; best value for m is prime</a:t>
            </a:r>
          </a:p>
          <a:p>
            <a:pPr lvl="1" eaLnBrk="1" hangingPunct="1">
              <a:lnSpc>
                <a:spcPct val="80000"/>
              </a:lnSpc>
            </a:pPr>
            <a:r>
              <a:rPr lang="en-US" sz="1500" dirty="0" smtClean="0"/>
              <a:t>Mid-Square:</a:t>
            </a:r>
          </a:p>
          <a:p>
            <a:pPr lvl="2" eaLnBrk="1" hangingPunct="1">
              <a:lnSpc>
                <a:spcPct val="80000"/>
              </a:lnSpc>
            </a:pPr>
            <a:r>
              <a:rPr lang="en-US" sz="1400" dirty="0" smtClean="0"/>
              <a:t>Middle K digits in X²</a:t>
            </a:r>
          </a:p>
          <a:p>
            <a:pPr lvl="1" eaLnBrk="1" hangingPunct="1">
              <a:lnSpc>
                <a:spcPct val="80000"/>
              </a:lnSpc>
            </a:pPr>
            <a:r>
              <a:rPr lang="en-US" sz="1500" dirty="0" smtClean="0"/>
              <a:t>Folding:</a:t>
            </a:r>
          </a:p>
          <a:p>
            <a:pPr lvl="2" eaLnBrk="1" hangingPunct="1">
              <a:lnSpc>
                <a:spcPct val="80000"/>
              </a:lnSpc>
            </a:pPr>
            <a:r>
              <a:rPr lang="en-US" sz="1400" dirty="0" smtClean="0"/>
              <a:t>Given a key x</a:t>
            </a:r>
            <a:r>
              <a:rPr lang="en-US" sz="1400" baseline="-25000" dirty="0" smtClean="0"/>
              <a:t>1</a:t>
            </a:r>
            <a:r>
              <a:rPr lang="en-US" sz="1400" dirty="0" smtClean="0"/>
              <a:t>x</a:t>
            </a:r>
            <a:r>
              <a:rPr lang="en-US" sz="1400" baseline="-25000" dirty="0" smtClean="0"/>
              <a:t>2</a:t>
            </a:r>
            <a:r>
              <a:rPr lang="en-US" sz="1400" dirty="0" smtClean="0"/>
              <a:t>… </a:t>
            </a:r>
            <a:r>
              <a:rPr lang="en-US" sz="1400" dirty="0" err="1" smtClean="0"/>
              <a:t>x</a:t>
            </a:r>
            <a:r>
              <a:rPr lang="en-US" sz="1400" baseline="-25000" dirty="0" err="1" smtClean="0"/>
              <a:t>r</a:t>
            </a:r>
            <a:endParaRPr lang="en-US" sz="1400" baseline="-25000" dirty="0" smtClean="0"/>
          </a:p>
          <a:p>
            <a:pPr lvl="2" eaLnBrk="1" hangingPunct="1">
              <a:lnSpc>
                <a:spcPct val="80000"/>
              </a:lnSpc>
            </a:pPr>
            <a:r>
              <a:rPr lang="en-US" sz="1400" dirty="0" smtClean="0"/>
              <a:t>F1(x</a:t>
            </a:r>
            <a:r>
              <a:rPr lang="en-US" sz="1400" baseline="-25000" dirty="0" smtClean="0"/>
              <a:t>1</a:t>
            </a:r>
            <a:r>
              <a:rPr lang="en-US" sz="1400" dirty="0" smtClean="0"/>
              <a:t>x</a:t>
            </a:r>
            <a:r>
              <a:rPr lang="en-US" sz="1400" baseline="-25000" dirty="0" smtClean="0"/>
              <a:t>2</a:t>
            </a:r>
            <a:r>
              <a:rPr lang="en-US" sz="1400" dirty="0" smtClean="0"/>
              <a:t>… </a:t>
            </a:r>
            <a:r>
              <a:rPr lang="en-US" sz="1400" dirty="0" err="1" smtClean="0"/>
              <a:t>x</a:t>
            </a:r>
            <a:r>
              <a:rPr lang="en-US" sz="1400" baseline="-25000" dirty="0" err="1" smtClean="0"/>
              <a:t>r</a:t>
            </a:r>
            <a:r>
              <a:rPr lang="en-US" sz="1400" dirty="0" smtClean="0"/>
              <a:t>) = x</a:t>
            </a:r>
            <a:r>
              <a:rPr lang="en-US" sz="1400" baseline="-25000" dirty="0" smtClean="0"/>
              <a:t>1</a:t>
            </a:r>
            <a:r>
              <a:rPr lang="en-US" sz="1400" dirty="0" smtClean="0"/>
              <a:t>x</a:t>
            </a:r>
            <a:r>
              <a:rPr lang="en-US" sz="1400" baseline="-25000" dirty="0" smtClean="0"/>
              <a:t>2</a:t>
            </a:r>
            <a:r>
              <a:rPr lang="en-US" sz="1400" dirty="0" smtClean="0"/>
              <a:t>+ x</a:t>
            </a:r>
            <a:r>
              <a:rPr lang="en-US" sz="1400" baseline="-25000" dirty="0" smtClean="0"/>
              <a:t>3</a:t>
            </a:r>
            <a:r>
              <a:rPr lang="en-US" sz="1400" dirty="0" smtClean="0"/>
              <a:t>x</a:t>
            </a:r>
            <a:r>
              <a:rPr lang="en-US" sz="1400" baseline="-25000" dirty="0" smtClean="0"/>
              <a:t>4</a:t>
            </a:r>
            <a:r>
              <a:rPr lang="en-US" sz="1400" dirty="0" smtClean="0"/>
              <a:t>…+ x</a:t>
            </a:r>
            <a:r>
              <a:rPr lang="en-US" sz="1400" baseline="-25000" dirty="0" smtClean="0"/>
              <a:t>r-1</a:t>
            </a:r>
            <a:r>
              <a:rPr lang="en-US" sz="1400" dirty="0" smtClean="0"/>
              <a:t>x</a:t>
            </a:r>
            <a:r>
              <a:rPr lang="en-US" sz="1400" baseline="-25000" dirty="0" smtClean="0"/>
              <a:t>r</a:t>
            </a:r>
          </a:p>
          <a:p>
            <a:pPr lvl="2" eaLnBrk="1" hangingPunct="1">
              <a:lnSpc>
                <a:spcPct val="80000"/>
              </a:lnSpc>
            </a:pPr>
            <a:r>
              <a:rPr lang="en-US" sz="1400" dirty="0" smtClean="0"/>
              <a:t>F2(x</a:t>
            </a:r>
            <a:r>
              <a:rPr lang="en-US" sz="1400" baseline="-25000" dirty="0" smtClean="0"/>
              <a:t>1</a:t>
            </a:r>
            <a:r>
              <a:rPr lang="en-US" sz="1400" dirty="0" smtClean="0"/>
              <a:t>x</a:t>
            </a:r>
            <a:r>
              <a:rPr lang="en-US" sz="1400" baseline="-25000" dirty="0" smtClean="0"/>
              <a:t>2</a:t>
            </a:r>
            <a:r>
              <a:rPr lang="en-US" sz="1400" dirty="0" smtClean="0"/>
              <a:t>… </a:t>
            </a:r>
            <a:r>
              <a:rPr lang="en-US" sz="1400" dirty="0" err="1" smtClean="0"/>
              <a:t>x</a:t>
            </a:r>
            <a:r>
              <a:rPr lang="en-US" sz="1400" baseline="-25000" dirty="0" err="1" smtClean="0"/>
              <a:t>r</a:t>
            </a:r>
            <a:r>
              <a:rPr lang="en-US" sz="1400" dirty="0" smtClean="0"/>
              <a:t>) = x</a:t>
            </a:r>
            <a:r>
              <a:rPr lang="en-US" sz="1400" baseline="-25000" dirty="0" smtClean="0"/>
              <a:t>2</a:t>
            </a:r>
            <a:r>
              <a:rPr lang="en-US" sz="1400" dirty="0" smtClean="0"/>
              <a:t>x</a:t>
            </a:r>
            <a:r>
              <a:rPr lang="en-US" sz="1400" baseline="-25000" dirty="0" smtClean="0"/>
              <a:t>1</a:t>
            </a:r>
            <a:r>
              <a:rPr lang="en-US" sz="1400" dirty="0" smtClean="0"/>
              <a:t>+ x</a:t>
            </a:r>
            <a:r>
              <a:rPr lang="en-US" sz="1400" baseline="-25000" dirty="0" smtClean="0"/>
              <a:t>4</a:t>
            </a:r>
            <a:r>
              <a:rPr lang="en-US" sz="1400" dirty="0" smtClean="0"/>
              <a:t>x</a:t>
            </a:r>
            <a:r>
              <a:rPr lang="en-US" sz="1400" baseline="-25000" dirty="0" smtClean="0"/>
              <a:t>3</a:t>
            </a:r>
            <a:r>
              <a:rPr lang="en-US" sz="1400" dirty="0" smtClean="0"/>
              <a:t>…+ x</a:t>
            </a:r>
            <a:r>
              <a:rPr lang="en-US" sz="1400" baseline="-25000" dirty="0" smtClean="0"/>
              <a:t>r</a:t>
            </a:r>
            <a:r>
              <a:rPr lang="en-US" sz="1400" dirty="0" smtClean="0"/>
              <a:t>x</a:t>
            </a:r>
            <a:r>
              <a:rPr lang="en-US" sz="1400" baseline="-25000" dirty="0" smtClean="0"/>
              <a:t>r-1</a:t>
            </a:r>
          </a:p>
          <a:p>
            <a:pPr lvl="2" eaLnBrk="1" hangingPunct="1">
              <a:lnSpc>
                <a:spcPct val="80000"/>
              </a:lnSpc>
            </a:pPr>
            <a:r>
              <a:rPr lang="en-US" sz="1400" dirty="0" smtClean="0"/>
              <a:t>Example: x = 251367</a:t>
            </a:r>
          </a:p>
          <a:p>
            <a:pPr lvl="3" eaLnBrk="1" hangingPunct="1">
              <a:lnSpc>
                <a:spcPct val="80000"/>
              </a:lnSpc>
            </a:pPr>
            <a:r>
              <a:rPr lang="en-US" sz="1200" dirty="0" smtClean="0"/>
              <a:t>F1(X) = 25 + 13 + 67 = 125</a:t>
            </a:r>
          </a:p>
          <a:p>
            <a:pPr lvl="3" eaLnBrk="1" hangingPunct="1">
              <a:lnSpc>
                <a:spcPct val="80000"/>
              </a:lnSpc>
            </a:pPr>
            <a:r>
              <a:rPr lang="en-US" sz="1200" dirty="0" smtClean="0"/>
              <a:t>F2(X) = 52 + 31 + 76 = 159</a:t>
            </a:r>
          </a:p>
          <a:p>
            <a:pPr lvl="1" eaLnBrk="1" hangingPunct="1">
              <a:lnSpc>
                <a:spcPct val="80000"/>
              </a:lnSpc>
            </a:pPr>
            <a:r>
              <a:rPr lang="en-US" sz="1500" dirty="0" smtClean="0"/>
              <a:t>Truncating:</a:t>
            </a:r>
          </a:p>
          <a:p>
            <a:pPr lvl="2" eaLnBrk="1" hangingPunct="1">
              <a:lnSpc>
                <a:spcPct val="80000"/>
              </a:lnSpc>
            </a:pPr>
            <a:r>
              <a:rPr lang="en-US" sz="1400" dirty="0" smtClean="0"/>
              <a:t>F(x) = last K digits of x or first K digits</a:t>
            </a:r>
          </a:p>
          <a:p>
            <a:pPr lvl="2" eaLnBrk="1" hangingPunct="1">
              <a:lnSpc>
                <a:spcPct val="80000"/>
              </a:lnSpc>
            </a:pPr>
            <a:endParaRPr lang="en-US" sz="1400" dirty="0" smtClean="0"/>
          </a:p>
          <a:p>
            <a:pPr eaLnBrk="1" hangingPunct="1">
              <a:lnSpc>
                <a:spcPct val="80000"/>
              </a:lnSpc>
              <a:buFont typeface="Wingdings" pitchFamily="2" charset="2"/>
              <a:buNone/>
            </a:pPr>
            <a:endParaRPr lang="en-US" sz="19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Summarize what we learnt so far….</a:t>
            </a:r>
            <a:endParaRPr lang="en-US" dirty="0">
              <a:solidFill>
                <a:schemeClr val="accent2"/>
              </a:solidFill>
            </a:endParaRPr>
          </a:p>
        </p:txBody>
      </p:sp>
      <p:sp>
        <p:nvSpPr>
          <p:cNvPr id="3" name="Content Placeholder 2"/>
          <p:cNvSpPr>
            <a:spLocks noGrp="1"/>
          </p:cNvSpPr>
          <p:nvPr>
            <p:ph idx="1"/>
          </p:nvPr>
        </p:nvSpPr>
        <p:spPr>
          <a:xfrm>
            <a:off x="457200" y="1676400"/>
            <a:ext cx="8001000" cy="4267200"/>
          </a:xfrm>
        </p:spPr>
        <p:txBody>
          <a:bodyPr/>
          <a:lstStyle/>
          <a:p>
            <a:r>
              <a:rPr lang="en-US" dirty="0" smtClean="0"/>
              <a:t>To add/retrieve an element from the hash table:</a:t>
            </a:r>
          </a:p>
          <a:p>
            <a:pPr marL="0" indent="0">
              <a:buNone/>
            </a:pPr>
            <a:r>
              <a:rPr lang="en-US" b="1" dirty="0" smtClean="0"/>
              <a:t>Algorithm to add:</a:t>
            </a:r>
          </a:p>
          <a:p>
            <a:pPr marL="0" indent="0">
              <a:buNone/>
            </a:pPr>
            <a:r>
              <a:rPr lang="en-US" sz="2800" dirty="0" smtClean="0"/>
              <a:t>Add (key, value){</a:t>
            </a:r>
          </a:p>
          <a:p>
            <a:pPr marL="0" indent="0">
              <a:buNone/>
            </a:pPr>
            <a:r>
              <a:rPr lang="en-US" sz="2800" dirty="0" smtClean="0"/>
              <a:t>Index=hash(key);</a:t>
            </a:r>
          </a:p>
          <a:p>
            <a:pPr marL="0" indent="0">
              <a:buNone/>
            </a:pPr>
            <a:r>
              <a:rPr lang="en-US" sz="2800" dirty="0" err="1" smtClean="0"/>
              <a:t>hashTable</a:t>
            </a:r>
            <a:r>
              <a:rPr lang="en-US" sz="2800" dirty="0" smtClean="0"/>
              <a:t>[Index]=value;</a:t>
            </a:r>
            <a:endParaRPr lang="en-US" sz="2800" dirty="0"/>
          </a:p>
          <a:p>
            <a:pPr marL="0" indent="0">
              <a:buNone/>
            </a:pPr>
            <a:r>
              <a:rPr lang="en-US" sz="2800" dirty="0" smtClean="0"/>
              <a:t>}</a:t>
            </a:r>
          </a:p>
          <a:p>
            <a:pPr marL="0" indent="0">
              <a:buNone/>
            </a:pPr>
            <a:r>
              <a:rPr lang="en-US" sz="2400" dirty="0" smtClean="0"/>
              <a:t>Will these algorithms always work? We can make them work if we know all possible </a:t>
            </a:r>
            <a:r>
              <a:rPr lang="en-US" sz="2400" dirty="0" smtClean="0">
                <a:solidFill>
                  <a:srgbClr val="FF0000"/>
                </a:solidFill>
              </a:rPr>
              <a:t>search keys, </a:t>
            </a:r>
            <a:r>
              <a:rPr lang="en-US" sz="2400" dirty="0" smtClean="0"/>
              <a:t>appropriate </a:t>
            </a:r>
            <a:r>
              <a:rPr lang="en-US" sz="2400" dirty="0" smtClean="0">
                <a:solidFill>
                  <a:srgbClr val="FF0000"/>
                </a:solidFill>
              </a:rPr>
              <a:t>Table size </a:t>
            </a:r>
            <a:r>
              <a:rPr lang="en-US" sz="2400" dirty="0" smtClean="0"/>
              <a:t>and </a:t>
            </a:r>
            <a:r>
              <a:rPr lang="en-US" sz="2400" dirty="0" smtClean="0">
                <a:solidFill>
                  <a:srgbClr val="FF0000"/>
                </a:solidFill>
              </a:rPr>
              <a:t>perfect hash function</a:t>
            </a:r>
            <a:endParaRPr lang="en-US" sz="2400" dirty="0">
              <a:solidFill>
                <a:srgbClr val="FF0000"/>
              </a:solidFill>
            </a:endParaRPr>
          </a:p>
        </p:txBody>
      </p:sp>
      <p:sp>
        <p:nvSpPr>
          <p:cNvPr id="4" name="TextBox 3"/>
          <p:cNvSpPr txBox="1"/>
          <p:nvPr/>
        </p:nvSpPr>
        <p:spPr>
          <a:xfrm>
            <a:off x="5029200" y="2743200"/>
            <a:ext cx="4267200" cy="3970318"/>
          </a:xfrm>
          <a:prstGeom prst="rect">
            <a:avLst/>
          </a:prstGeom>
          <a:noFill/>
        </p:spPr>
        <p:txBody>
          <a:bodyPr wrap="square" rtlCol="0">
            <a:spAutoFit/>
          </a:bodyPr>
          <a:lstStyle/>
          <a:p>
            <a:r>
              <a:rPr lang="en-US" sz="3000" b="1" dirty="0">
                <a:latin typeface="+mn-lt"/>
                <a:cs typeface="+mn-cs"/>
              </a:rPr>
              <a:t>Algorithm to get a </a:t>
            </a:r>
            <a:r>
              <a:rPr lang="en-US" sz="3000" b="1" dirty="0" smtClean="0">
                <a:latin typeface="+mn-lt"/>
                <a:cs typeface="+mn-cs"/>
              </a:rPr>
              <a:t>value:</a:t>
            </a:r>
          </a:p>
          <a:p>
            <a:r>
              <a:rPr lang="en-US" sz="2400" dirty="0" err="1">
                <a:latin typeface="+mn-lt"/>
                <a:cs typeface="+mn-cs"/>
              </a:rPr>
              <a:t>dataT</a:t>
            </a:r>
            <a:r>
              <a:rPr lang="en-US" sz="2400" dirty="0">
                <a:latin typeface="+mn-lt"/>
                <a:cs typeface="+mn-cs"/>
              </a:rPr>
              <a:t> </a:t>
            </a:r>
            <a:r>
              <a:rPr lang="en-US" sz="2400" dirty="0" err="1" smtClean="0">
                <a:latin typeface="+mn-lt"/>
                <a:cs typeface="+mn-cs"/>
              </a:rPr>
              <a:t>getValue</a:t>
            </a:r>
            <a:r>
              <a:rPr lang="en-US" sz="2400" dirty="0" smtClean="0">
                <a:latin typeface="+mn-lt"/>
                <a:cs typeface="+mn-cs"/>
              </a:rPr>
              <a:t>(key){</a:t>
            </a:r>
          </a:p>
          <a:p>
            <a:r>
              <a:rPr lang="en-US" sz="2400" dirty="0" smtClean="0">
                <a:latin typeface="+mn-lt"/>
                <a:cs typeface="+mn-cs"/>
              </a:rPr>
              <a:t>Index=hash(key);</a:t>
            </a:r>
          </a:p>
          <a:p>
            <a:r>
              <a:rPr lang="en-US" sz="2400" dirty="0" smtClean="0">
                <a:latin typeface="+mn-lt"/>
                <a:cs typeface="+mn-cs"/>
              </a:rPr>
              <a:t>return(</a:t>
            </a:r>
            <a:r>
              <a:rPr lang="en-US" sz="2400" dirty="0" err="1" smtClean="0">
                <a:latin typeface="+mn-lt"/>
                <a:cs typeface="+mn-cs"/>
              </a:rPr>
              <a:t>hashTable</a:t>
            </a:r>
            <a:r>
              <a:rPr lang="en-US" sz="2400" dirty="0" smtClean="0">
                <a:latin typeface="+mn-lt"/>
                <a:cs typeface="+mn-cs"/>
              </a:rPr>
              <a:t>[index])</a:t>
            </a:r>
          </a:p>
          <a:p>
            <a:r>
              <a:rPr lang="en-US" sz="3000" dirty="0" smtClean="0">
                <a:latin typeface="+mn-lt"/>
                <a:cs typeface="+mn-cs"/>
              </a:rPr>
              <a:t>}</a:t>
            </a:r>
            <a:endParaRPr lang="en-US" sz="3000" dirty="0">
              <a:latin typeface="+mn-lt"/>
              <a:cs typeface="+mn-cs"/>
            </a:endParaRPr>
          </a:p>
          <a:p>
            <a:endParaRPr lang="en-US" sz="3000" b="1" dirty="0" smtClean="0">
              <a:latin typeface="+mn-lt"/>
              <a:cs typeface="+mn-cs"/>
            </a:endParaRPr>
          </a:p>
          <a:p>
            <a:endParaRPr lang="en-US" sz="3000" b="1" dirty="0">
              <a:latin typeface="+mn-lt"/>
              <a:cs typeface="+mn-cs"/>
            </a:endParaRPr>
          </a:p>
          <a:p>
            <a:endParaRPr lang="en-US" sz="3000" b="1" dirty="0">
              <a:latin typeface="+mn-lt"/>
              <a:cs typeface="+mn-cs"/>
            </a:endParaRPr>
          </a:p>
        </p:txBody>
      </p:sp>
    </p:spTree>
    <p:extLst>
      <p:ext uri="{BB962C8B-B14F-4D97-AF65-F5344CB8AC3E}">
        <p14:creationId xmlns:p14="http://schemas.microsoft.com/office/powerpoint/2010/main" val="927283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solidFill>
                  <a:schemeClr val="accent2"/>
                </a:solidFill>
              </a:rPr>
              <a:t>Collision, Handling Collision </a:t>
            </a:r>
          </a:p>
        </p:txBody>
      </p:sp>
      <p:sp>
        <p:nvSpPr>
          <p:cNvPr id="12291" name="Rectangle 3"/>
          <p:cNvSpPr>
            <a:spLocks noGrp="1" noChangeArrowheads="1"/>
          </p:cNvSpPr>
          <p:nvPr>
            <p:ph type="body" idx="1"/>
          </p:nvPr>
        </p:nvSpPr>
        <p:spPr/>
        <p:txBody>
          <a:bodyPr/>
          <a:lstStyle/>
          <a:p>
            <a:pPr eaLnBrk="1" hangingPunct="1"/>
            <a:r>
              <a:rPr lang="en-US" dirty="0" smtClean="0"/>
              <a:t>The two ways of dealing with collisions are:</a:t>
            </a:r>
          </a:p>
          <a:p>
            <a:pPr lvl="1" eaLnBrk="1" hangingPunct="1"/>
            <a:r>
              <a:rPr lang="en-US" dirty="0" smtClean="0">
                <a:solidFill>
                  <a:srgbClr val="FF0000"/>
                </a:solidFill>
              </a:rPr>
              <a:t>Chaining</a:t>
            </a:r>
            <a:r>
              <a:rPr lang="en-US" dirty="0" smtClean="0"/>
              <a:t>: use linked list</a:t>
            </a:r>
          </a:p>
          <a:p>
            <a:pPr lvl="1" eaLnBrk="1" hangingPunct="1"/>
            <a:r>
              <a:rPr lang="en-US" dirty="0" smtClean="0">
                <a:solidFill>
                  <a:srgbClr val="FF0000"/>
                </a:solidFill>
              </a:rPr>
              <a:t>Open Addressing</a:t>
            </a:r>
            <a:r>
              <a:rPr lang="en-US" dirty="0" smtClean="0"/>
              <a:t>: Linear probing, Quadratic probing, and Double Hashing</a:t>
            </a:r>
          </a:p>
          <a:p>
            <a:pPr lvl="1" eaLnBrk="1" hangingPunct="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Problem</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Consider the following Hash table and the following hash function:</a:t>
            </a:r>
          </a:p>
          <a:p>
            <a:pPr>
              <a:buNone/>
            </a:pPr>
            <a:r>
              <a:rPr lang="en-US" dirty="0" smtClean="0"/>
              <a:t>H(x)=x² % 10</a:t>
            </a:r>
          </a:p>
          <a:p>
            <a:pPr>
              <a:buNone/>
            </a:pPr>
            <a:r>
              <a:rPr lang="en-US" dirty="0" smtClean="0"/>
              <a:t>What we want is to insert [1,9]</a:t>
            </a:r>
          </a:p>
          <a:p>
            <a:pPr>
              <a:buNone/>
            </a:pPr>
            <a:r>
              <a:rPr lang="en-US" dirty="0" smtClean="0"/>
              <a:t>4 Collisions! Because of the hash</a:t>
            </a:r>
          </a:p>
          <a:p>
            <a:pPr>
              <a:buNone/>
            </a:pPr>
            <a:r>
              <a:rPr lang="en-US" dirty="0" smtClean="0"/>
              <a:t>function </a:t>
            </a:r>
          </a:p>
          <a:p>
            <a:pPr>
              <a:buNone/>
            </a:pPr>
            <a:endParaRPr lang="en-US" dirty="0" smtClean="0"/>
          </a:p>
        </p:txBody>
      </p:sp>
      <p:graphicFrame>
        <p:nvGraphicFramePr>
          <p:cNvPr id="6" name="Table 5"/>
          <p:cNvGraphicFramePr>
            <a:graphicFrameLocks noGrp="1"/>
          </p:cNvGraphicFramePr>
          <p:nvPr/>
        </p:nvGraphicFramePr>
        <p:xfrm>
          <a:off x="7086600" y="2362200"/>
          <a:ext cx="1371600" cy="3708400"/>
        </p:xfrm>
        <a:graphic>
          <a:graphicData uri="http://schemas.openxmlformats.org/drawingml/2006/table">
            <a:tbl>
              <a:tblPr firstRow="1" bandRow="1">
                <a:tableStyleId>{5C22544A-7EE6-4342-B048-85BDC9FD1C3A}</a:tableStyleId>
              </a:tblPr>
              <a:tblGrid>
                <a:gridCol w="685800"/>
                <a:gridCol w="685800"/>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r>
                        <a:rPr lang="en-US" dirty="0" smtClean="0"/>
                        <a:t>1,9</a:t>
                      </a:r>
                      <a:endParaRPr lang="en-US" dirty="0"/>
                    </a:p>
                  </a:txBody>
                  <a:tcPr/>
                </a:tc>
              </a:tr>
              <a:tr h="370840">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smtClean="0"/>
                        <a:t>2,8</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4,6</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r>
                        <a:rPr lang="en-US" dirty="0" smtClean="0"/>
                        <a:t>3,7</a:t>
                      </a:r>
                      <a:endParaRPr lang="en-US" dirty="0"/>
                    </a:p>
                  </a:txBody>
                  <a:tcPr/>
                </a:tc>
              </a:tr>
            </a:tbl>
          </a:graphicData>
        </a:graphic>
      </p:graphicFrame>
      <p:cxnSp>
        <p:nvCxnSpPr>
          <p:cNvPr id="8" name="Straight Arrow Connector 7"/>
          <p:cNvCxnSpPr/>
          <p:nvPr/>
        </p:nvCxnSpPr>
        <p:spPr>
          <a:xfrm flipV="1">
            <a:off x="6400800" y="4800600"/>
            <a:ext cx="1447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6096000" y="3276600"/>
            <a:ext cx="2133600" cy="15240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400800" y="5105400"/>
            <a:ext cx="1524000" cy="9144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400800" y="4114800"/>
            <a:ext cx="1676400" cy="990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dirty="0" smtClean="0">
                <a:solidFill>
                  <a:schemeClr val="accent2"/>
                </a:solidFill>
              </a:rPr>
              <a:t>Solution 1: </a:t>
            </a:r>
            <a:r>
              <a:rPr lang="en-US" dirty="0" smtClean="0">
                <a:solidFill>
                  <a:schemeClr val="accent2"/>
                </a:solidFill>
              </a:rPr>
              <a:t>Use Separate Chaining</a:t>
            </a:r>
          </a:p>
        </p:txBody>
      </p:sp>
      <p:sp>
        <p:nvSpPr>
          <p:cNvPr id="13315" name="Rectangle 3"/>
          <p:cNvSpPr>
            <a:spLocks noGrp="1" noChangeArrowheads="1"/>
          </p:cNvSpPr>
          <p:nvPr>
            <p:ph type="body" idx="1"/>
          </p:nvPr>
        </p:nvSpPr>
        <p:spPr/>
        <p:txBody>
          <a:bodyPr/>
          <a:lstStyle/>
          <a:p>
            <a:pPr eaLnBrk="1" hangingPunct="1">
              <a:lnSpc>
                <a:spcPct val="80000"/>
              </a:lnSpc>
            </a:pPr>
            <a:r>
              <a:rPr lang="en-US" sz="2600" dirty="0" smtClean="0"/>
              <a:t>Colliding records are chained together in separate  linked lists</a:t>
            </a:r>
          </a:p>
          <a:p>
            <a:pPr eaLnBrk="1" hangingPunct="1">
              <a:lnSpc>
                <a:spcPct val="80000"/>
              </a:lnSpc>
            </a:pPr>
            <a:r>
              <a:rPr lang="en-US" sz="2600" dirty="0" smtClean="0"/>
              <a:t>HT slots don’t hold data, rather it stores pointers to the synonyms’ linked lists. </a:t>
            </a:r>
          </a:p>
          <a:p>
            <a:pPr eaLnBrk="1" hangingPunct="1">
              <a:lnSpc>
                <a:spcPct val="80000"/>
              </a:lnSpc>
            </a:pPr>
            <a:r>
              <a:rPr lang="en-US" sz="2600" dirty="0" smtClean="0"/>
              <a:t>If a collision happens, insert in the corresponding linked list - </a:t>
            </a:r>
            <a:r>
              <a:rPr lang="en-US" sz="2600" dirty="0" smtClean="0">
                <a:solidFill>
                  <a:srgbClr val="FF0000"/>
                </a:solidFill>
              </a:rPr>
              <a:t>O(1). </a:t>
            </a:r>
            <a:r>
              <a:rPr lang="en-US" sz="2600" dirty="0" smtClean="0"/>
              <a:t>(Insert always at the head)</a:t>
            </a:r>
          </a:p>
          <a:p>
            <a:pPr eaLnBrk="1" hangingPunct="1">
              <a:lnSpc>
                <a:spcPct val="80000"/>
              </a:lnSpc>
            </a:pPr>
            <a:r>
              <a:rPr lang="en-US" sz="2600" dirty="0" smtClean="0"/>
              <a:t>Search/Delete </a:t>
            </a:r>
            <a:r>
              <a:rPr lang="en-US" sz="2600" dirty="0" smtClean="0">
                <a:sym typeface="Wingdings 2" pitchFamily="18" charset="2"/>
              </a:rPr>
              <a:t>?</a:t>
            </a:r>
            <a:endParaRPr lang="en-US" sz="2600" dirty="0" smtClean="0"/>
          </a:p>
          <a:p>
            <a:pPr eaLnBrk="1" hangingPunct="1">
              <a:lnSpc>
                <a:spcPct val="80000"/>
              </a:lnSpc>
            </a:pPr>
            <a:r>
              <a:rPr lang="en-US" sz="2600" dirty="0" smtClean="0">
                <a:solidFill>
                  <a:srgbClr val="0070C0"/>
                </a:solidFill>
              </a:rPr>
              <a:t>Drawback</a:t>
            </a:r>
            <a:r>
              <a:rPr lang="en-US" sz="2600" dirty="0" smtClean="0"/>
              <a:t>: Use of another Data Structure, </a:t>
            </a:r>
            <a:r>
              <a:rPr lang="en-US" sz="2600" b="1" dirty="0" smtClean="0"/>
              <a:t>Linear search </a:t>
            </a:r>
            <a:r>
              <a:rPr lang="en-US" sz="2600" dirty="0" smtClean="0"/>
              <a:t>through the Linked Lists</a:t>
            </a:r>
          </a:p>
          <a:p>
            <a:pPr eaLnBrk="1" hangingPunct="1">
              <a:lnSpc>
                <a:spcPct val="80000"/>
              </a:lnSpc>
            </a:pPr>
            <a:endParaRPr lang="en-US" dirty="0" smtClean="0"/>
          </a:p>
          <a:p>
            <a:pPr eaLnBrk="1" hangingPunct="1">
              <a:lnSpc>
                <a:spcPct val="80000"/>
              </a:lnSpc>
              <a:buFont typeface="Wingdings" pitchFamily="2" charset="2"/>
              <a:buNone/>
            </a:pPr>
            <a:endParaRPr lang="en-US" sz="2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Advantages of Separate chaining</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Simple collision handling </a:t>
            </a:r>
          </a:p>
          <a:p>
            <a:r>
              <a:rPr lang="en-US" dirty="0" smtClean="0"/>
              <a:t>No Overflow: we can store more elements than the hash table size</a:t>
            </a:r>
          </a:p>
          <a:p>
            <a:r>
              <a:rPr lang="en-US" dirty="0" smtClean="0"/>
              <a:t>Deletion is done from the linked list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Example</a:t>
            </a:r>
            <a:endParaRPr lang="en-US" dirty="0">
              <a:solidFill>
                <a:schemeClr val="accent2"/>
              </a:solidFill>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85800" y="1752600"/>
            <a:ext cx="7772400" cy="45720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Separate Chaining an illustration </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Assume that we want to a list of students into a hash table using their IDs. The following program represent how collision is solved using separate chaining.  	</a:t>
            </a:r>
            <a:endParaRPr lang="en-US" dirty="0"/>
          </a:p>
        </p:txBody>
      </p:sp>
    </p:spTree>
    <p:extLst>
      <p:ext uri="{BB962C8B-B14F-4D97-AF65-F5344CB8AC3E}">
        <p14:creationId xmlns:p14="http://schemas.microsoft.com/office/powerpoint/2010/main" val="136767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5" name="Picture 4"/>
          <p:cNvPicPr>
            <a:picLocks noChangeAspect="1"/>
          </p:cNvPicPr>
          <p:nvPr/>
        </p:nvPicPr>
        <p:blipFill>
          <a:blip r:embed="rId2" cstate="print"/>
          <a:stretch>
            <a:fillRect/>
          </a:stretch>
        </p:blipFill>
        <p:spPr>
          <a:xfrm>
            <a:off x="1557337" y="928687"/>
            <a:ext cx="6029325" cy="5000625"/>
          </a:xfrm>
          <a:prstGeom prst="rect">
            <a:avLst/>
          </a:prstGeom>
          <a:ln>
            <a:solidFill>
              <a:schemeClr val="tx1"/>
            </a:solidFill>
          </a:ln>
        </p:spPr>
      </p:pic>
    </p:spTree>
    <p:extLst>
      <p:ext uri="{BB962C8B-B14F-4D97-AF65-F5344CB8AC3E}">
        <p14:creationId xmlns:p14="http://schemas.microsoft.com/office/powerpoint/2010/main" val="2583600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cstate="print"/>
          <a:stretch>
            <a:fillRect/>
          </a:stretch>
        </p:blipFill>
        <p:spPr>
          <a:xfrm>
            <a:off x="0" y="304800"/>
            <a:ext cx="9144000" cy="6400800"/>
          </a:xfrm>
          <a:prstGeom prst="rect">
            <a:avLst/>
          </a:prstGeom>
          <a:ln>
            <a:solidFill>
              <a:schemeClr val="tx1"/>
            </a:solidFill>
          </a:ln>
        </p:spPr>
      </p:pic>
    </p:spTree>
    <p:extLst>
      <p:ext uri="{BB962C8B-B14F-4D97-AF65-F5344CB8AC3E}">
        <p14:creationId xmlns:p14="http://schemas.microsoft.com/office/powerpoint/2010/main" val="1565522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solidFill>
                  <a:schemeClr val="accent2"/>
                </a:solidFill>
              </a:rPr>
              <a:t>Main Points</a:t>
            </a:r>
          </a:p>
        </p:txBody>
      </p:sp>
      <p:sp>
        <p:nvSpPr>
          <p:cNvPr id="4099" name="Rectangle 3"/>
          <p:cNvSpPr>
            <a:spLocks noGrp="1" noChangeArrowheads="1"/>
          </p:cNvSpPr>
          <p:nvPr>
            <p:ph type="body" idx="1"/>
          </p:nvPr>
        </p:nvSpPr>
        <p:spPr/>
        <p:txBody>
          <a:bodyPr/>
          <a:lstStyle/>
          <a:p>
            <a:pPr eaLnBrk="1" hangingPunct="1"/>
            <a:r>
              <a:rPr lang="en-US" dirty="0" smtClean="0"/>
              <a:t>Introduction</a:t>
            </a:r>
          </a:p>
          <a:p>
            <a:pPr eaLnBrk="1" hangingPunct="1"/>
            <a:r>
              <a:rPr lang="en-US" dirty="0" smtClean="0"/>
              <a:t>Hash Table, Hash Function, Collisions</a:t>
            </a:r>
          </a:p>
          <a:p>
            <a:pPr eaLnBrk="1" hangingPunct="1"/>
            <a:r>
              <a:rPr lang="en-US" dirty="0" smtClean="0"/>
              <a:t>Handling Collisions</a:t>
            </a:r>
          </a:p>
          <a:p>
            <a:pPr eaLnBrk="1" hangingPunct="1"/>
            <a:r>
              <a:rPr lang="en-US" dirty="0" smtClean="0"/>
              <a:t>Exercise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66738" y="1905000"/>
            <a:ext cx="8001000" cy="4267200"/>
          </a:xfrm>
        </p:spPr>
        <p:txBody>
          <a:bodyPr/>
          <a:lstStyle/>
          <a:p>
            <a:endParaRPr lang="en-US"/>
          </a:p>
        </p:txBody>
      </p:sp>
      <p:pic>
        <p:nvPicPr>
          <p:cNvPr id="5" name="Picture 4"/>
          <p:cNvPicPr>
            <a:picLocks noChangeAspect="1"/>
          </p:cNvPicPr>
          <p:nvPr/>
        </p:nvPicPr>
        <p:blipFill>
          <a:blip r:embed="rId2" cstate="print"/>
          <a:stretch>
            <a:fillRect/>
          </a:stretch>
        </p:blipFill>
        <p:spPr>
          <a:xfrm>
            <a:off x="0" y="685800"/>
            <a:ext cx="9144000" cy="5486400"/>
          </a:xfrm>
          <a:prstGeom prst="rect">
            <a:avLst/>
          </a:prstGeom>
          <a:ln>
            <a:solidFill>
              <a:schemeClr val="tx1"/>
            </a:solidFill>
          </a:ln>
        </p:spPr>
      </p:pic>
    </p:spTree>
    <p:extLst>
      <p:ext uri="{BB962C8B-B14F-4D97-AF65-F5344CB8AC3E}">
        <p14:creationId xmlns:p14="http://schemas.microsoft.com/office/powerpoint/2010/main" val="4031042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cstate="print"/>
          <a:stretch>
            <a:fillRect/>
          </a:stretch>
        </p:blipFill>
        <p:spPr>
          <a:xfrm>
            <a:off x="838200" y="93662"/>
            <a:ext cx="7115175" cy="1638300"/>
          </a:xfrm>
          <a:prstGeom prst="rect">
            <a:avLst/>
          </a:prstGeom>
          <a:ln>
            <a:solidFill>
              <a:schemeClr val="tx1"/>
            </a:solidFill>
          </a:ln>
        </p:spPr>
      </p:pic>
      <p:pic>
        <p:nvPicPr>
          <p:cNvPr id="7" name="Picture 6"/>
          <p:cNvPicPr>
            <a:picLocks noChangeAspect="1"/>
          </p:cNvPicPr>
          <p:nvPr/>
        </p:nvPicPr>
        <p:blipFill>
          <a:blip r:embed="rId3" cstate="print"/>
          <a:stretch>
            <a:fillRect/>
          </a:stretch>
        </p:blipFill>
        <p:spPr>
          <a:xfrm>
            <a:off x="771525" y="1819275"/>
            <a:ext cx="7305675" cy="5038725"/>
          </a:xfrm>
          <a:prstGeom prst="rect">
            <a:avLst/>
          </a:prstGeom>
          <a:ln>
            <a:solidFill>
              <a:schemeClr val="tx1"/>
            </a:solidFill>
          </a:ln>
        </p:spPr>
      </p:pic>
    </p:spTree>
    <p:extLst>
      <p:ext uri="{BB962C8B-B14F-4D97-AF65-F5344CB8AC3E}">
        <p14:creationId xmlns:p14="http://schemas.microsoft.com/office/powerpoint/2010/main" val="1522893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cstate="print"/>
          <a:stretch>
            <a:fillRect/>
          </a:stretch>
        </p:blipFill>
        <p:spPr>
          <a:xfrm>
            <a:off x="1066800" y="31750"/>
            <a:ext cx="6438900" cy="3209925"/>
          </a:xfrm>
          <a:prstGeom prst="rect">
            <a:avLst/>
          </a:prstGeom>
          <a:ln>
            <a:solidFill>
              <a:schemeClr val="tx1"/>
            </a:solidFill>
          </a:ln>
        </p:spPr>
      </p:pic>
      <p:pic>
        <p:nvPicPr>
          <p:cNvPr id="6" name="Picture 5"/>
          <p:cNvPicPr>
            <a:picLocks noChangeAspect="1"/>
          </p:cNvPicPr>
          <p:nvPr/>
        </p:nvPicPr>
        <p:blipFill>
          <a:blip r:embed="rId3" cstate="print"/>
          <a:stretch>
            <a:fillRect/>
          </a:stretch>
        </p:blipFill>
        <p:spPr>
          <a:xfrm>
            <a:off x="171450" y="3276600"/>
            <a:ext cx="8229600" cy="3619500"/>
          </a:xfrm>
          <a:prstGeom prst="rect">
            <a:avLst/>
          </a:prstGeom>
          <a:ln>
            <a:solidFill>
              <a:schemeClr val="tx1"/>
            </a:solidFill>
          </a:ln>
        </p:spPr>
      </p:pic>
    </p:spTree>
    <p:extLst>
      <p:ext uri="{BB962C8B-B14F-4D97-AF65-F5344CB8AC3E}">
        <p14:creationId xmlns:p14="http://schemas.microsoft.com/office/powerpoint/2010/main" val="793927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cstate="print"/>
          <a:stretch>
            <a:fillRect/>
          </a:stretch>
        </p:blipFill>
        <p:spPr>
          <a:xfrm>
            <a:off x="1447800" y="1304925"/>
            <a:ext cx="6248400" cy="4248150"/>
          </a:xfrm>
          <a:prstGeom prst="rect">
            <a:avLst/>
          </a:prstGeom>
          <a:ln>
            <a:solidFill>
              <a:schemeClr val="tx1"/>
            </a:solidFill>
          </a:ln>
        </p:spPr>
      </p:pic>
    </p:spTree>
    <p:extLst>
      <p:ext uri="{BB962C8B-B14F-4D97-AF65-F5344CB8AC3E}">
        <p14:creationId xmlns:p14="http://schemas.microsoft.com/office/powerpoint/2010/main" val="1588430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2" cstate="print"/>
          <a:stretch>
            <a:fillRect/>
          </a:stretch>
        </p:blipFill>
        <p:spPr>
          <a:xfrm>
            <a:off x="1552575" y="2524125"/>
            <a:ext cx="6038850" cy="1809750"/>
          </a:xfrm>
          <a:prstGeom prst="rect">
            <a:avLst/>
          </a:prstGeom>
          <a:ln>
            <a:solidFill>
              <a:schemeClr val="tx1"/>
            </a:solidFill>
          </a:ln>
        </p:spPr>
      </p:pic>
    </p:spTree>
    <p:extLst>
      <p:ext uri="{BB962C8B-B14F-4D97-AF65-F5344CB8AC3E}">
        <p14:creationId xmlns:p14="http://schemas.microsoft.com/office/powerpoint/2010/main" val="2947651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01000" cy="1216025"/>
          </a:xfrm>
        </p:spPr>
        <p:txBody>
          <a:bodyPr/>
          <a:lstStyle/>
          <a:p>
            <a:r>
              <a:rPr lang="en-US" b="1" dirty="0" smtClean="0">
                <a:solidFill>
                  <a:schemeClr val="accent2"/>
                </a:solidFill>
              </a:rPr>
              <a:t>Solution 2: Open addressing</a:t>
            </a:r>
            <a:br>
              <a:rPr lang="en-US" b="1" dirty="0" smtClean="0">
                <a:solidFill>
                  <a:schemeClr val="accent2"/>
                </a:solidFill>
              </a:rPr>
            </a:br>
            <a:endParaRPr lang="en-US" dirty="0">
              <a:solidFill>
                <a:schemeClr val="accent2"/>
              </a:solidFill>
            </a:endParaRPr>
          </a:p>
        </p:txBody>
      </p:sp>
      <p:sp>
        <p:nvSpPr>
          <p:cNvPr id="3" name="TextBox 2"/>
          <p:cNvSpPr txBox="1"/>
          <p:nvPr/>
        </p:nvSpPr>
        <p:spPr>
          <a:xfrm>
            <a:off x="228601" y="1828800"/>
            <a:ext cx="8305800" cy="4424737"/>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smtClean="0"/>
              <a:t>All </a:t>
            </a:r>
            <a:r>
              <a:rPr lang="en-US" sz="3200" dirty="0"/>
              <a:t>data go inside the table </a:t>
            </a:r>
            <a:r>
              <a:rPr lang="en-US" sz="3200" dirty="0" smtClean="0"/>
              <a:t>itself</a:t>
            </a:r>
          </a:p>
          <a:p>
            <a:pPr marL="457200" indent="-457200">
              <a:lnSpc>
                <a:spcPct val="150000"/>
              </a:lnSpc>
              <a:buFont typeface="Wingdings" panose="05000000000000000000" pitchFamily="2" charset="2"/>
              <a:buChar char="q"/>
            </a:pPr>
            <a:r>
              <a:rPr lang="en-US" sz="3200" dirty="0" smtClean="0"/>
              <a:t>Works </a:t>
            </a:r>
            <a:r>
              <a:rPr lang="en-US" sz="3200" dirty="0"/>
              <a:t>when load factor is below </a:t>
            </a:r>
            <a:r>
              <a:rPr lang="en-US" sz="3200" dirty="0" smtClean="0"/>
              <a:t>0.5</a:t>
            </a:r>
          </a:p>
          <a:p>
            <a:pPr marL="914400" lvl="1" indent="-457200">
              <a:lnSpc>
                <a:spcPct val="150000"/>
              </a:lnSpc>
              <a:buFont typeface="Wingdings" panose="05000000000000000000" pitchFamily="2" charset="2"/>
              <a:buChar char="Ø"/>
            </a:pPr>
            <a:r>
              <a:rPr lang="en-US" sz="3200" dirty="0" smtClean="0"/>
              <a:t>Load </a:t>
            </a:r>
            <a:r>
              <a:rPr lang="en-US" sz="3200" dirty="0"/>
              <a:t>factor?? In next </a:t>
            </a:r>
            <a:r>
              <a:rPr lang="en-US" sz="3200" dirty="0" smtClean="0"/>
              <a:t>slides</a:t>
            </a:r>
          </a:p>
          <a:p>
            <a:pPr marL="457200" indent="-457200">
              <a:lnSpc>
                <a:spcPct val="150000"/>
              </a:lnSpc>
              <a:buFont typeface="Wingdings" panose="05000000000000000000" pitchFamily="2" charset="2"/>
              <a:buChar char="q"/>
            </a:pPr>
            <a:r>
              <a:rPr lang="en-US" sz="3200" dirty="0" smtClean="0"/>
              <a:t>If </a:t>
            </a:r>
            <a:r>
              <a:rPr lang="en-US" sz="3200" dirty="0"/>
              <a:t>a collision </a:t>
            </a:r>
            <a:r>
              <a:rPr lang="en-US" sz="3200" dirty="0" smtClean="0"/>
              <a:t>happens</a:t>
            </a:r>
          </a:p>
          <a:p>
            <a:pPr marL="914400" lvl="1" indent="-457200">
              <a:lnSpc>
                <a:spcPct val="150000"/>
              </a:lnSpc>
              <a:buFont typeface="Wingdings" panose="05000000000000000000" pitchFamily="2" charset="2"/>
              <a:buChar char="q"/>
            </a:pPr>
            <a:r>
              <a:rPr lang="en-US" sz="3200" dirty="0" smtClean="0"/>
              <a:t>Alternative </a:t>
            </a:r>
            <a:r>
              <a:rPr lang="en-US" sz="3200" dirty="0"/>
              <a:t>cells are tried till and </a:t>
            </a:r>
            <a:r>
              <a:rPr lang="en-US" sz="3200" dirty="0">
                <a:solidFill>
                  <a:srgbClr val="C00000"/>
                </a:solidFill>
              </a:rPr>
              <a:t>empty</a:t>
            </a:r>
            <a:r>
              <a:rPr lang="en-US" sz="3200" dirty="0"/>
              <a:t> cell is found.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solidFill>
                  <a:schemeClr val="accent2"/>
                </a:solidFill>
              </a:rPr>
              <a:t>Open Addressing</a:t>
            </a:r>
          </a:p>
        </p:txBody>
      </p:sp>
      <p:sp>
        <p:nvSpPr>
          <p:cNvPr id="15363" name="Rectangle 3"/>
          <p:cNvSpPr>
            <a:spLocks noGrp="1" noChangeArrowheads="1"/>
          </p:cNvSpPr>
          <p:nvPr>
            <p:ph type="body" idx="1"/>
          </p:nvPr>
        </p:nvSpPr>
        <p:spPr/>
        <p:txBody>
          <a:bodyPr/>
          <a:lstStyle/>
          <a:p>
            <a:pPr eaLnBrk="1" hangingPunct="1">
              <a:lnSpc>
                <a:spcPct val="90000"/>
              </a:lnSpc>
            </a:pPr>
            <a:r>
              <a:rPr lang="en-US" sz="2100" smtClean="0"/>
              <a:t>No linked lists – All items are stored in the same HT</a:t>
            </a:r>
          </a:p>
          <a:p>
            <a:pPr eaLnBrk="1" hangingPunct="1">
              <a:lnSpc>
                <a:spcPct val="90000"/>
              </a:lnSpc>
            </a:pPr>
            <a:r>
              <a:rPr lang="en-US" sz="2100" smtClean="0"/>
              <a:t>Alternative cells ( h</a:t>
            </a:r>
            <a:r>
              <a:rPr lang="en-US" sz="2100" baseline="-25000" smtClean="0"/>
              <a:t>0</a:t>
            </a:r>
            <a:r>
              <a:rPr lang="en-US" sz="2100" smtClean="0"/>
              <a:t>(k), h</a:t>
            </a:r>
            <a:r>
              <a:rPr lang="en-US" sz="2100" baseline="-25000" smtClean="0"/>
              <a:t>1</a:t>
            </a:r>
            <a:r>
              <a:rPr lang="en-US" sz="2100" smtClean="0"/>
              <a:t>(k), .., h</a:t>
            </a:r>
            <a:r>
              <a:rPr lang="en-US" sz="2100" baseline="-25000" smtClean="0"/>
              <a:t>n</a:t>
            </a:r>
            <a:r>
              <a:rPr lang="en-US" sz="2100" smtClean="0"/>
              <a:t>(k)) are tried till an empty cell is found. Each try is called a </a:t>
            </a:r>
            <a:r>
              <a:rPr lang="en-US" sz="2100" smtClean="0">
                <a:solidFill>
                  <a:schemeClr val="accent2"/>
                </a:solidFill>
              </a:rPr>
              <a:t>Probe</a:t>
            </a:r>
          </a:p>
          <a:p>
            <a:pPr eaLnBrk="1" hangingPunct="1">
              <a:lnSpc>
                <a:spcPct val="90000"/>
              </a:lnSpc>
            </a:pPr>
            <a:r>
              <a:rPr lang="en-US" sz="2100" b="1" smtClean="0"/>
              <a:t>h</a:t>
            </a:r>
            <a:r>
              <a:rPr lang="en-US" sz="2100" b="1" baseline="-25000" smtClean="0"/>
              <a:t>i</a:t>
            </a:r>
            <a:r>
              <a:rPr lang="en-US" sz="2100" b="1" smtClean="0"/>
              <a:t>(k) = hash(k) + f</a:t>
            </a:r>
            <a:r>
              <a:rPr lang="en-US" sz="2100" b="1" baseline="-25000" smtClean="0"/>
              <a:t>i</a:t>
            </a:r>
            <a:r>
              <a:rPr lang="en-US" sz="2100" b="1" smtClean="0"/>
              <a:t>(k)</a:t>
            </a:r>
          </a:p>
          <a:p>
            <a:pPr eaLnBrk="1" hangingPunct="1">
              <a:lnSpc>
                <a:spcPct val="90000"/>
              </a:lnSpc>
            </a:pPr>
            <a:r>
              <a:rPr lang="en-US" sz="2100" smtClean="0"/>
              <a:t>The function f</a:t>
            </a:r>
            <a:r>
              <a:rPr lang="en-US" sz="2100" baseline="-25000" smtClean="0"/>
              <a:t>i</a:t>
            </a:r>
            <a:r>
              <a:rPr lang="en-US" sz="2100" smtClean="0"/>
              <a:t>(k) is the collision resolution strategy</a:t>
            </a:r>
          </a:p>
          <a:p>
            <a:pPr eaLnBrk="1" hangingPunct="1">
              <a:lnSpc>
                <a:spcPct val="90000"/>
              </a:lnSpc>
            </a:pPr>
            <a:r>
              <a:rPr lang="en-US" sz="2100" smtClean="0"/>
              <a:t>Since each cell in the HT can hold only one item. A bigger table is needed than in chaining </a:t>
            </a:r>
          </a:p>
          <a:p>
            <a:pPr eaLnBrk="1" hangingPunct="1">
              <a:lnSpc>
                <a:spcPct val="90000"/>
              </a:lnSpc>
            </a:pPr>
            <a:r>
              <a:rPr lang="en-US" sz="2100" smtClean="0"/>
              <a:t>Generally, HT Size &gt;= 2N</a:t>
            </a:r>
          </a:p>
          <a:p>
            <a:pPr eaLnBrk="1" hangingPunct="1">
              <a:lnSpc>
                <a:spcPct val="90000"/>
              </a:lnSpc>
            </a:pPr>
            <a:r>
              <a:rPr lang="en-US" sz="2100" smtClean="0"/>
              <a:t>Several Methods:</a:t>
            </a:r>
          </a:p>
          <a:p>
            <a:pPr lvl="1" eaLnBrk="1" hangingPunct="1">
              <a:lnSpc>
                <a:spcPct val="90000"/>
              </a:lnSpc>
            </a:pPr>
            <a:r>
              <a:rPr lang="en-US" sz="2000" smtClean="0"/>
              <a:t>Linear Probing</a:t>
            </a:r>
          </a:p>
          <a:p>
            <a:pPr lvl="1" eaLnBrk="1" hangingPunct="1">
              <a:lnSpc>
                <a:spcPct val="90000"/>
              </a:lnSpc>
            </a:pPr>
            <a:r>
              <a:rPr lang="en-US" sz="2000" smtClean="0"/>
              <a:t>Quadratic Probing</a:t>
            </a:r>
          </a:p>
          <a:p>
            <a:pPr lvl="1" eaLnBrk="1" hangingPunct="1">
              <a:lnSpc>
                <a:spcPct val="90000"/>
              </a:lnSpc>
            </a:pPr>
            <a:r>
              <a:rPr lang="en-US" sz="2000" smtClean="0"/>
              <a:t>Double Hashing</a:t>
            </a:r>
          </a:p>
          <a:p>
            <a:pPr eaLnBrk="1" hangingPunct="1">
              <a:lnSpc>
                <a:spcPct val="90000"/>
              </a:lnSpc>
            </a:pPr>
            <a:endParaRPr lang="en-US" sz="2500" smtClean="0"/>
          </a:p>
          <a:p>
            <a:pPr eaLnBrk="1" hangingPunct="1">
              <a:lnSpc>
                <a:spcPct val="90000"/>
              </a:lnSpc>
            </a:pPr>
            <a:endParaRPr lang="en-US" sz="2500" smtClean="0"/>
          </a:p>
          <a:p>
            <a:pPr eaLnBrk="1" hangingPunct="1">
              <a:lnSpc>
                <a:spcPct val="90000"/>
              </a:lnSpc>
            </a:pPr>
            <a:endParaRPr lang="en-US" sz="2500" smtClean="0"/>
          </a:p>
          <a:p>
            <a:pPr eaLnBrk="1" hangingPunct="1">
              <a:lnSpc>
                <a:spcPct val="90000"/>
              </a:lnSpc>
            </a:pPr>
            <a:endParaRPr lang="en-US" sz="21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solidFill>
                  <a:schemeClr val="accent2"/>
                </a:solidFill>
              </a:rPr>
              <a:t>Linear Probing </a:t>
            </a:r>
          </a:p>
        </p:txBody>
      </p:sp>
      <p:sp>
        <p:nvSpPr>
          <p:cNvPr id="16387" name="Rectangle 3"/>
          <p:cNvSpPr>
            <a:spLocks noGrp="1" noChangeArrowheads="1"/>
          </p:cNvSpPr>
          <p:nvPr>
            <p:ph type="body" idx="1"/>
          </p:nvPr>
        </p:nvSpPr>
        <p:spPr>
          <a:xfrm>
            <a:off x="76200" y="1752600"/>
            <a:ext cx="8001000" cy="4648200"/>
          </a:xfrm>
        </p:spPr>
        <p:txBody>
          <a:bodyPr/>
          <a:lstStyle/>
          <a:p>
            <a:pPr eaLnBrk="1" hangingPunct="1">
              <a:lnSpc>
                <a:spcPct val="80000"/>
              </a:lnSpc>
            </a:pPr>
            <a:r>
              <a:rPr lang="en-US" sz="2100" dirty="0" smtClean="0"/>
              <a:t>In this method,</a:t>
            </a:r>
            <a:r>
              <a:rPr lang="en-US" sz="2500" dirty="0" smtClean="0"/>
              <a:t> </a:t>
            </a:r>
            <a:r>
              <a:rPr lang="en-US" sz="2100" dirty="0" smtClean="0"/>
              <a:t>f</a:t>
            </a:r>
            <a:r>
              <a:rPr lang="en-US" sz="2100" baseline="-25000" dirty="0" smtClean="0"/>
              <a:t>i</a:t>
            </a:r>
            <a:r>
              <a:rPr lang="en-US" sz="2100" dirty="0" smtClean="0"/>
              <a:t>(k) is linear = </a:t>
            </a:r>
            <a:r>
              <a:rPr lang="en-US" sz="2100" dirty="0" err="1"/>
              <a:t>i</a:t>
            </a:r>
            <a:endParaRPr lang="en-US" sz="2100" dirty="0" smtClean="0"/>
          </a:p>
          <a:p>
            <a:pPr eaLnBrk="1" hangingPunct="1">
              <a:lnSpc>
                <a:spcPct val="80000"/>
              </a:lnSpc>
            </a:pPr>
            <a:r>
              <a:rPr lang="en-US" sz="2100" dirty="0" smtClean="0"/>
              <a:t>Linear probing Insert algorithm:</a:t>
            </a:r>
          </a:p>
          <a:p>
            <a:pPr lvl="1" eaLnBrk="1" hangingPunct="1">
              <a:lnSpc>
                <a:spcPct val="80000"/>
              </a:lnSpc>
            </a:pPr>
            <a:r>
              <a:rPr lang="en-US" sz="1700" dirty="0" smtClean="0"/>
              <a:t>If(table is full): error</a:t>
            </a:r>
          </a:p>
          <a:p>
            <a:pPr lvl="1" eaLnBrk="1" hangingPunct="1">
              <a:lnSpc>
                <a:spcPct val="80000"/>
              </a:lnSpc>
            </a:pPr>
            <a:r>
              <a:rPr lang="en-US" sz="1700" dirty="0" smtClean="0"/>
              <a:t>probe=h(k)</a:t>
            </a:r>
          </a:p>
          <a:p>
            <a:pPr lvl="1" eaLnBrk="1" hangingPunct="1">
              <a:lnSpc>
                <a:spcPct val="80000"/>
              </a:lnSpc>
            </a:pPr>
            <a:r>
              <a:rPr lang="en-US" sz="1700" dirty="0" smtClean="0"/>
              <a:t>While(table[probe] occupied)</a:t>
            </a:r>
          </a:p>
          <a:p>
            <a:pPr lvl="2" eaLnBrk="1" hangingPunct="1">
              <a:lnSpc>
                <a:spcPct val="80000"/>
              </a:lnSpc>
            </a:pPr>
            <a:r>
              <a:rPr lang="en-US" sz="1400" dirty="0" smtClean="0"/>
              <a:t>probe=(probe+1) mod m</a:t>
            </a:r>
          </a:p>
          <a:p>
            <a:pPr lvl="1" eaLnBrk="1" hangingPunct="1">
              <a:lnSpc>
                <a:spcPct val="80000"/>
              </a:lnSpc>
            </a:pPr>
            <a:r>
              <a:rPr lang="en-US" sz="1700" dirty="0" smtClean="0"/>
              <a:t>Table[probe]=k</a:t>
            </a:r>
          </a:p>
          <a:p>
            <a:pPr eaLnBrk="1" hangingPunct="1">
              <a:lnSpc>
                <a:spcPct val="80000"/>
              </a:lnSpc>
            </a:pPr>
            <a:r>
              <a:rPr lang="en-US" sz="1900" dirty="0" smtClean="0"/>
              <a:t>Search(k) Algorithm:</a:t>
            </a:r>
          </a:p>
          <a:p>
            <a:pPr lvl="1" eaLnBrk="1" hangingPunct="1">
              <a:lnSpc>
                <a:spcPct val="80000"/>
              </a:lnSpc>
            </a:pPr>
            <a:r>
              <a:rPr lang="en-US" sz="1700" dirty="0" smtClean="0"/>
              <a:t>Compute h(k)</a:t>
            </a:r>
          </a:p>
          <a:p>
            <a:pPr lvl="1" eaLnBrk="1" hangingPunct="1">
              <a:lnSpc>
                <a:spcPct val="80000"/>
              </a:lnSpc>
            </a:pPr>
            <a:r>
              <a:rPr lang="en-US" sz="1700" dirty="0" smtClean="0"/>
              <a:t>Look at HT[h(k)]:</a:t>
            </a:r>
          </a:p>
          <a:p>
            <a:pPr lvl="2" eaLnBrk="1" hangingPunct="1">
              <a:lnSpc>
                <a:spcPct val="80000"/>
              </a:lnSpc>
            </a:pPr>
            <a:r>
              <a:rPr lang="en-US" sz="1600" dirty="0" smtClean="0"/>
              <a:t>If empty (element does not exist)</a:t>
            </a:r>
          </a:p>
          <a:p>
            <a:pPr lvl="2" eaLnBrk="1" hangingPunct="1">
              <a:lnSpc>
                <a:spcPct val="80000"/>
              </a:lnSpc>
            </a:pPr>
            <a:r>
              <a:rPr lang="en-US" sz="1600" dirty="0" smtClean="0"/>
              <a:t>If full:</a:t>
            </a:r>
          </a:p>
          <a:p>
            <a:pPr lvl="3" eaLnBrk="1" hangingPunct="1">
              <a:lnSpc>
                <a:spcPct val="80000"/>
              </a:lnSpc>
            </a:pPr>
            <a:r>
              <a:rPr lang="en-US" sz="1400" dirty="0" smtClean="0"/>
              <a:t>Compare to K, if equal return it else:</a:t>
            </a:r>
          </a:p>
          <a:p>
            <a:pPr lvl="4" eaLnBrk="1" hangingPunct="1">
              <a:lnSpc>
                <a:spcPct val="80000"/>
              </a:lnSpc>
            </a:pPr>
            <a:r>
              <a:rPr lang="en-US" sz="1400" dirty="0" smtClean="0"/>
              <a:t>Loop/’circular linear search’ through successive slots</a:t>
            </a:r>
          </a:p>
          <a:p>
            <a:pPr lvl="4" eaLnBrk="1" hangingPunct="1">
              <a:lnSpc>
                <a:spcPct val="80000"/>
              </a:lnSpc>
            </a:pPr>
            <a:r>
              <a:rPr lang="en-US" sz="1400" dirty="0" smtClean="0"/>
              <a:t>If found return it</a:t>
            </a:r>
          </a:p>
          <a:p>
            <a:pPr lvl="4" eaLnBrk="1" hangingPunct="1">
              <a:lnSpc>
                <a:spcPct val="80000"/>
              </a:lnSpc>
            </a:pPr>
            <a:r>
              <a:rPr lang="en-US" sz="1400" dirty="0" smtClean="0"/>
              <a:t>If an empty slot found, element does not exist</a:t>
            </a:r>
          </a:p>
          <a:p>
            <a:pPr eaLnBrk="1" hangingPunct="1">
              <a:lnSpc>
                <a:spcPct val="80000"/>
              </a:lnSpc>
            </a:pPr>
            <a:r>
              <a:rPr lang="en-US" sz="1900" dirty="0" smtClean="0">
                <a:sym typeface="Wingdings 2" pitchFamily="18" charset="2"/>
              </a:rPr>
              <a:t>Drawback  Clustering</a:t>
            </a:r>
          </a:p>
          <a:p>
            <a:pPr lvl="1" eaLnBrk="1" hangingPunct="1">
              <a:lnSpc>
                <a:spcPct val="80000"/>
              </a:lnSpc>
            </a:pPr>
            <a:r>
              <a:rPr lang="en-US" sz="1900" dirty="0" smtClean="0"/>
              <a:t>Elements tend to cluster around full slots! Hence, resulting in very long probes</a:t>
            </a:r>
            <a:r>
              <a:rPr lang="en-US" sz="1700" dirty="0" smtClean="0">
                <a:sym typeface="Wingdings 2" pitchFamily="18" charset="2"/>
              </a:rPr>
              <a:t>. A Solution  Quadratic Probing</a:t>
            </a:r>
            <a:endParaRPr lang="en-US" sz="1700" dirty="0" smtClean="0"/>
          </a:p>
          <a:p>
            <a:pPr eaLnBrk="1" hangingPunct="1">
              <a:lnSpc>
                <a:spcPct val="80000"/>
              </a:lnSpc>
            </a:pPr>
            <a:endParaRPr lang="en-US" dirty="0" smtClean="0"/>
          </a:p>
          <a:p>
            <a:pPr eaLnBrk="1" hangingPunct="1">
              <a:lnSpc>
                <a:spcPct val="80000"/>
              </a:lnSpc>
            </a:pPr>
            <a:endParaRPr lang="en-US" sz="1900" dirty="0" smtClean="0"/>
          </a:p>
        </p:txBody>
      </p:sp>
      <p:pic>
        <p:nvPicPr>
          <p:cNvPr id="16388" name="Picture 4"/>
          <p:cNvPicPr>
            <a:picLocks noChangeAspect="1" noChangeArrowheads="1"/>
          </p:cNvPicPr>
          <p:nvPr/>
        </p:nvPicPr>
        <p:blipFill>
          <a:blip r:embed="rId2" cstate="print"/>
          <a:srcRect/>
          <a:stretch>
            <a:fillRect/>
          </a:stretch>
        </p:blipFill>
        <p:spPr bwMode="auto">
          <a:xfrm>
            <a:off x="7086600" y="2514600"/>
            <a:ext cx="1981200" cy="2895600"/>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Consider the following example</a:t>
            </a:r>
            <a:endParaRPr lang="en-US" dirty="0">
              <a:solidFill>
                <a:schemeClr val="accent2"/>
              </a:solidFill>
            </a:endParaRPr>
          </a:p>
        </p:txBody>
      </p:sp>
      <p:sp>
        <p:nvSpPr>
          <p:cNvPr id="3" name="Content Placeholder 2"/>
          <p:cNvSpPr>
            <a:spLocks noGrp="1"/>
          </p:cNvSpPr>
          <p:nvPr>
            <p:ph idx="1"/>
          </p:nvPr>
        </p:nvSpPr>
        <p:spPr>
          <a:xfrm>
            <a:off x="76200" y="1752600"/>
            <a:ext cx="8001000" cy="4267200"/>
          </a:xfrm>
        </p:spPr>
        <p:txBody>
          <a:bodyPr/>
          <a:lstStyle/>
          <a:p>
            <a:r>
              <a:rPr lang="en-US" dirty="0" smtClean="0"/>
              <a:t>H(x)= x%10</a:t>
            </a:r>
          </a:p>
          <a:p>
            <a:r>
              <a:rPr lang="en-US" dirty="0" smtClean="0"/>
              <a:t>F(</a:t>
            </a:r>
            <a:r>
              <a:rPr lang="en-US" dirty="0" err="1" smtClean="0"/>
              <a:t>i</a:t>
            </a:r>
            <a:r>
              <a:rPr lang="en-US" dirty="0" smtClean="0"/>
              <a:t>)=</a:t>
            </a:r>
            <a:r>
              <a:rPr lang="en-US" dirty="0" err="1" smtClean="0"/>
              <a:t>i</a:t>
            </a:r>
            <a:endParaRPr lang="en-US" dirty="0" smtClean="0"/>
          </a:p>
          <a:p>
            <a:pPr>
              <a:buNone/>
            </a:pPr>
            <a:r>
              <a:rPr lang="en-US" dirty="0" smtClean="0"/>
              <a:t>-Find 58(#tries?)</a:t>
            </a:r>
          </a:p>
          <a:p>
            <a:pPr>
              <a:buFontTx/>
              <a:buChar char="-"/>
            </a:pPr>
            <a:r>
              <a:rPr lang="en-US" dirty="0" smtClean="0"/>
              <a:t>Insert 19</a:t>
            </a:r>
          </a:p>
          <a:p>
            <a:pPr>
              <a:buFontTx/>
              <a:buChar char="-"/>
            </a:pPr>
            <a:r>
              <a:rPr lang="en-US" dirty="0" smtClean="0"/>
              <a:t>Find 19(#tries?)</a:t>
            </a:r>
          </a:p>
          <a:p>
            <a:pPr>
              <a:buNone/>
            </a:pP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33800" y="1676400"/>
            <a:ext cx="5400675" cy="43434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 </a:t>
            </a:r>
            <a:r>
              <a:rPr lang="en-US" dirty="0" smtClean="0">
                <a:solidFill>
                  <a:srgbClr val="FF0000"/>
                </a:solidFill>
              </a:rPr>
              <a:t>drawbacks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As long as the table is big enough, an empty cell can always be found but the time to do so can get quite large</a:t>
            </a:r>
          </a:p>
          <a:p>
            <a:r>
              <a:rPr lang="en-US" dirty="0" smtClean="0"/>
              <a:t>More, even if the table is relatively empty, blocks of occupied cells start forming </a:t>
            </a:r>
          </a:p>
          <a:p>
            <a:pPr lvl="1"/>
            <a:r>
              <a:rPr lang="en-US" dirty="0" smtClean="0"/>
              <a:t>Primary clustering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solidFill>
                  <a:schemeClr val="accent2"/>
                </a:solidFill>
              </a:rPr>
              <a:t>Let’s Look at this</a:t>
            </a:r>
          </a:p>
        </p:txBody>
      </p:sp>
      <p:sp>
        <p:nvSpPr>
          <p:cNvPr id="5123" name="Content Placeholder 2"/>
          <p:cNvSpPr>
            <a:spLocks noGrp="1"/>
          </p:cNvSpPr>
          <p:nvPr>
            <p:ph idx="1"/>
          </p:nvPr>
        </p:nvSpPr>
        <p:spPr/>
        <p:txBody>
          <a:bodyPr/>
          <a:lstStyle/>
          <a:p>
            <a:pPr eaLnBrk="1" hangingPunct="1"/>
            <a:endParaRPr lang="en-US" smtClean="0"/>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600200"/>
            <a:ext cx="7772400" cy="434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7857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Linear Searching Analysis</a:t>
            </a:r>
            <a:endParaRPr lang="en-US" dirty="0">
              <a:solidFill>
                <a:schemeClr val="accent2"/>
              </a:solidFill>
            </a:endParaRPr>
          </a:p>
        </p:txBody>
      </p:sp>
      <p:graphicFrame>
        <p:nvGraphicFramePr>
          <p:cNvPr id="4" name="Content Placeholder 3"/>
          <p:cNvGraphicFramePr>
            <a:graphicFrameLocks noGrp="1"/>
          </p:cNvGraphicFramePr>
          <p:nvPr>
            <p:ph idx="1"/>
          </p:nvPr>
        </p:nvGraphicFramePr>
        <p:xfrm>
          <a:off x="7620000" y="1676400"/>
          <a:ext cx="1524000" cy="4079240"/>
        </p:xfrm>
        <a:graphic>
          <a:graphicData uri="http://schemas.openxmlformats.org/drawingml/2006/table">
            <a:tbl>
              <a:tblPr firstRow="1" bandRow="1">
                <a:tableStyleId>{5C22544A-7EE6-4342-B048-85BDC9FD1C3A}</a:tableStyleId>
              </a:tblPr>
              <a:tblGrid>
                <a:gridCol w="762000"/>
                <a:gridCol w="762000"/>
              </a:tblGrid>
              <a:tr h="370840">
                <a:tc>
                  <a:txBody>
                    <a:bodyPr/>
                    <a:lstStyle/>
                    <a:p>
                      <a:r>
                        <a:rPr lang="en-US" dirty="0" smtClean="0"/>
                        <a:t>0</a:t>
                      </a:r>
                      <a:endParaRPr lang="en-US" dirty="0"/>
                    </a:p>
                  </a:txBody>
                  <a:tcPr/>
                </a:tc>
                <a:tc>
                  <a:txBody>
                    <a:bodyPr/>
                    <a:lstStyle/>
                    <a:p>
                      <a:r>
                        <a:rPr lang="en-US" dirty="0" smtClean="0"/>
                        <a:t>9</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13</a:t>
                      </a:r>
                      <a:endParaRPr lang="en-US" dirty="0"/>
                    </a:p>
                  </a:txBody>
                  <a:tcPr/>
                </a:tc>
              </a:tr>
              <a:tr h="370840">
                <a:tc>
                  <a:txBody>
                    <a:bodyPr/>
                    <a:lstStyle/>
                    <a:p>
                      <a:r>
                        <a:rPr lang="en-US" dirty="0" smtClean="0"/>
                        <a:t>4</a:t>
                      </a:r>
                      <a:endParaRPr lang="en-US" dirty="0"/>
                    </a:p>
                  </a:txBody>
                  <a:tcPr/>
                </a:tc>
                <a:tc>
                  <a:txBody>
                    <a:bodyPr/>
                    <a:lstStyle/>
                    <a:p>
                      <a:r>
                        <a:rPr lang="en-US" dirty="0" smtClean="0"/>
                        <a:t>25</a:t>
                      </a:r>
                      <a:endParaRPr lang="en-US" dirty="0"/>
                    </a:p>
                  </a:txBody>
                  <a:tcPr/>
                </a:tc>
              </a:tr>
              <a:tr h="370840">
                <a:tc>
                  <a:txBody>
                    <a:bodyPr/>
                    <a:lstStyle/>
                    <a:p>
                      <a:r>
                        <a:rPr lang="en-US" dirty="0" smtClean="0"/>
                        <a:t>5</a:t>
                      </a:r>
                      <a:endParaRPr lang="en-US" dirty="0"/>
                    </a:p>
                  </a:txBody>
                  <a:tcPr/>
                </a:tc>
                <a:tc>
                  <a:txBody>
                    <a:bodyPr/>
                    <a:lstStyle/>
                    <a:p>
                      <a:r>
                        <a:rPr lang="en-US" dirty="0" smtClean="0"/>
                        <a:t>24</a:t>
                      </a:r>
                      <a:endParaRPr lang="en-US" dirty="0"/>
                    </a:p>
                  </a:txBody>
                  <a:tcPr/>
                </a:tc>
              </a:tr>
              <a:tr h="370840">
                <a:tc>
                  <a:txBody>
                    <a:bodyPr/>
                    <a:lstStyle/>
                    <a:p>
                      <a:r>
                        <a:rPr lang="en-US" dirty="0" smtClean="0"/>
                        <a:t>6</a:t>
                      </a:r>
                      <a:endParaRPr lang="en-US" dirty="0"/>
                    </a:p>
                  </a:txBody>
                  <a:tcPr/>
                </a:tc>
                <a:tc>
                  <a:txBody>
                    <a:bodyPr/>
                    <a:lstStyle/>
                    <a:p>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r>
                        <a:rPr lang="en-US" dirty="0" smtClean="0"/>
                        <a:t>30</a:t>
                      </a:r>
                      <a:endParaRPr lang="en-US" dirty="0"/>
                    </a:p>
                  </a:txBody>
                  <a:tcPr/>
                </a:tc>
              </a:tr>
              <a:tr h="370840">
                <a:tc>
                  <a:txBody>
                    <a:bodyPr/>
                    <a:lstStyle/>
                    <a:p>
                      <a:r>
                        <a:rPr lang="en-US" dirty="0" smtClean="0"/>
                        <a:t>9</a:t>
                      </a:r>
                      <a:endParaRPr lang="en-US" dirty="0"/>
                    </a:p>
                  </a:txBody>
                  <a:tcPr/>
                </a:tc>
                <a:tc>
                  <a:txBody>
                    <a:bodyPr/>
                    <a:lstStyle/>
                    <a:p>
                      <a:r>
                        <a:rPr lang="en-US" dirty="0" smtClean="0"/>
                        <a:t>20</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5" name="Content Placeholder 2"/>
          <p:cNvSpPr txBox="1">
            <a:spLocks/>
          </p:cNvSpPr>
          <p:nvPr/>
        </p:nvSpPr>
        <p:spPr bwMode="auto">
          <a:xfrm>
            <a:off x="76200"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itchFamily="2" charset="2"/>
              <a:buChar char="o"/>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We</a:t>
            </a:r>
            <a:r>
              <a:rPr kumimoji="0" lang="en-US" sz="2000" b="0" i="0" u="none" strike="noStrike" kern="0" cap="none" spc="0" normalizeH="0" noProof="0" dirty="0" smtClean="0">
                <a:ln>
                  <a:noFill/>
                </a:ln>
                <a:solidFill>
                  <a:schemeClr val="tx1"/>
                </a:solidFill>
                <a:effectLst/>
                <a:uLnTx/>
                <a:uFillTx/>
                <a:latin typeface="+mn-lt"/>
                <a:ea typeface="+mn-ea"/>
                <a:cs typeface="+mn-cs"/>
              </a:rPr>
              <a:t> want to compute the average probes for a  successful and unsuccessful search for this hash </a:t>
            </a:r>
          </a:p>
          <a:p>
            <a:pPr marL="469900" marR="0" lvl="0" indent="-469900" algn="l" defTabSz="914400" rtl="0" eaLnBrk="0" fontAlgn="base" latinLnBrk="0" hangingPunct="0">
              <a:lnSpc>
                <a:spcPct val="100000"/>
              </a:lnSpc>
              <a:spcBef>
                <a:spcPct val="20000"/>
              </a:spcBef>
              <a:spcAft>
                <a:spcPct val="0"/>
              </a:spcAft>
              <a:buClr>
                <a:schemeClr val="accent2"/>
              </a:buClr>
              <a:buSzTx/>
              <a:tabLst/>
              <a:defRPr/>
            </a:pPr>
            <a:r>
              <a:rPr lang="en-US" sz="2000" kern="0" dirty="0" smtClean="0">
                <a:latin typeface="+mn-lt"/>
                <a:cs typeface="+mn-cs"/>
              </a:rPr>
              <a:t>      </a:t>
            </a:r>
            <a:r>
              <a:rPr kumimoji="0" lang="en-US" sz="2000" b="0" i="0" u="none" strike="noStrike" kern="0" cap="none" spc="0" normalizeH="0" noProof="0" dirty="0" smtClean="0">
                <a:ln>
                  <a:noFill/>
                </a:ln>
                <a:solidFill>
                  <a:schemeClr val="tx1"/>
                </a:solidFill>
                <a:effectLst/>
                <a:uLnTx/>
                <a:uFillTx/>
                <a:latin typeface="+mn-lt"/>
                <a:ea typeface="+mn-ea"/>
                <a:cs typeface="+mn-cs"/>
              </a:rPr>
              <a:t>table</a:t>
            </a:r>
          </a:p>
          <a:p>
            <a:pPr marL="469900" indent="-469900" eaLnBrk="0" hangingPunct="0">
              <a:spcBef>
                <a:spcPct val="20000"/>
              </a:spcBef>
              <a:buClr>
                <a:schemeClr val="accent2"/>
              </a:buClr>
              <a:buFont typeface="Wingdings" pitchFamily="2" charset="2"/>
              <a:buChar char="q"/>
            </a:pPr>
            <a:r>
              <a:rPr kumimoji="0" lang="en-US" sz="2000" b="0" i="0" u="none" strike="noStrike" kern="0" cap="none" spc="0" normalizeH="0" noProof="0" dirty="0" smtClean="0">
                <a:ln>
                  <a:noFill/>
                </a:ln>
                <a:solidFill>
                  <a:schemeClr val="tx1"/>
                </a:solidFill>
                <a:effectLst/>
                <a:uLnTx/>
                <a:uFillTx/>
                <a:latin typeface="+mn-lt"/>
                <a:ea typeface="+mn-ea"/>
                <a:cs typeface="+mn-cs"/>
              </a:rPr>
              <a:t>H(x)= x mod 11</a:t>
            </a:r>
          </a:p>
          <a:p>
            <a:pPr marL="469900" indent="-469900" eaLnBrk="0" hangingPunct="0">
              <a:spcBef>
                <a:spcPct val="20000"/>
              </a:spcBef>
              <a:buClr>
                <a:schemeClr val="accent2"/>
              </a:buClr>
              <a:buFont typeface="Wingdings" pitchFamily="2" charset="2"/>
              <a:buChar char="q"/>
            </a:pPr>
            <a:r>
              <a:rPr lang="en-US" sz="2000" b="1" kern="0" dirty="0" smtClean="0">
                <a:solidFill>
                  <a:srgbClr val="FF0000"/>
                </a:solidFill>
                <a:latin typeface="+mn-lt"/>
                <a:cs typeface="+mn-cs"/>
              </a:rPr>
              <a:t>Case 1: Successful Search</a:t>
            </a:r>
          </a:p>
          <a:p>
            <a:pPr marL="469900" indent="-469900" eaLnBrk="0" hangingPunct="0">
              <a:spcBef>
                <a:spcPct val="20000"/>
              </a:spcBef>
              <a:buClr>
                <a:schemeClr val="accent2"/>
              </a:buClr>
            </a:pPr>
            <a:r>
              <a:rPr kumimoji="0" lang="en-US" sz="2000" b="0" i="0" u="none" strike="noStrike" kern="0" cap="none" spc="0" normalizeH="0" noProof="0" dirty="0" smtClean="0">
                <a:ln>
                  <a:noFill/>
                </a:ln>
                <a:solidFill>
                  <a:schemeClr val="tx1"/>
                </a:solidFill>
                <a:effectLst/>
                <a:uLnTx/>
                <a:uFillTx/>
                <a:latin typeface="+mn-lt"/>
                <a:ea typeface="+mn-ea"/>
                <a:cs typeface="+mn-cs"/>
              </a:rPr>
              <a:t>20,30,2,13,25,24,10,9</a:t>
            </a:r>
          </a:p>
          <a:p>
            <a:pPr marL="469900" indent="-469900" eaLnBrk="0" hangingPunct="0">
              <a:spcBef>
                <a:spcPct val="20000"/>
              </a:spcBef>
              <a:buClr>
                <a:schemeClr val="accent2"/>
              </a:buClr>
            </a:pPr>
            <a:r>
              <a:rPr lang="en-US" sz="2000" kern="0" dirty="0" err="1" smtClean="0">
                <a:latin typeface="+mn-lt"/>
                <a:cs typeface="+mn-cs"/>
              </a:rPr>
              <a:t>Avg</a:t>
            </a:r>
            <a:r>
              <a:rPr lang="en-US" sz="2000" kern="0" dirty="0" smtClean="0">
                <a:latin typeface="+mn-lt"/>
                <a:cs typeface="+mn-cs"/>
              </a:rPr>
              <a:t>=(1+1+1+2+2+4+1+3)/8=15/8</a:t>
            </a:r>
          </a:p>
          <a:p>
            <a:pPr marL="469900" indent="-469900" eaLnBrk="0" hangingPunct="0">
              <a:spcBef>
                <a:spcPct val="20000"/>
              </a:spcBef>
              <a:buClr>
                <a:schemeClr val="accent2"/>
              </a:buClr>
            </a:pPr>
            <a:r>
              <a:rPr lang="en-US" sz="2000" kern="0" dirty="0" smtClean="0">
                <a:latin typeface="+mn-lt"/>
                <a:cs typeface="+mn-cs"/>
              </a:rPr>
              <a:t>(&lt;2: two search/each)</a:t>
            </a:r>
          </a:p>
          <a:p>
            <a:pPr marL="469900" indent="-469900" eaLnBrk="0" hangingPunct="0">
              <a:spcBef>
                <a:spcPct val="20000"/>
              </a:spcBef>
              <a:buClr>
                <a:schemeClr val="accent2"/>
              </a:buClr>
              <a:buFont typeface="Wingdings" pitchFamily="2" charset="2"/>
              <a:buChar char="q"/>
            </a:pPr>
            <a:r>
              <a:rPr lang="en-US" sz="2000" b="1" kern="0" dirty="0" smtClean="0">
                <a:solidFill>
                  <a:srgbClr val="FF0000"/>
                </a:solidFill>
              </a:rPr>
              <a:t>Case 2: Unsuccessful Search</a:t>
            </a:r>
          </a:p>
          <a:p>
            <a:pPr marL="469900" indent="-469900" eaLnBrk="0" hangingPunct="0">
              <a:spcBef>
                <a:spcPct val="20000"/>
              </a:spcBef>
              <a:buClr>
                <a:schemeClr val="accent2"/>
              </a:buClr>
            </a:pPr>
            <a:r>
              <a:rPr lang="en-US" sz="2000" kern="0" dirty="0" smtClean="0">
                <a:latin typeface="+mn-lt"/>
                <a:cs typeface="+mn-cs"/>
              </a:rPr>
              <a:t>we are searching for: 0,1,2,3,4,5,6,7,8,9,10 </a:t>
            </a:r>
          </a:p>
          <a:p>
            <a:pPr marL="469900" indent="-469900" eaLnBrk="0" hangingPunct="0">
              <a:spcBef>
                <a:spcPct val="20000"/>
              </a:spcBef>
              <a:buClr>
                <a:schemeClr val="accent2"/>
              </a:buClr>
            </a:pPr>
            <a:r>
              <a:rPr lang="en-US" sz="2000" kern="0" dirty="0" err="1" smtClean="0">
                <a:latin typeface="+mn-lt"/>
                <a:cs typeface="+mn-cs"/>
              </a:rPr>
              <a:t>Avg</a:t>
            </a:r>
            <a:r>
              <a:rPr lang="en-US" sz="2000" kern="0" dirty="0" smtClean="0">
                <a:latin typeface="+mn-lt"/>
                <a:cs typeface="+mn-cs"/>
              </a:rPr>
              <a:t>=(2+1+1+4+3+2+1+1+5+3+1)/11=24/11</a:t>
            </a:r>
          </a:p>
          <a:p>
            <a:pPr marL="469900" indent="-469900" eaLnBrk="0" hangingPunct="0">
              <a:spcBef>
                <a:spcPct val="20000"/>
              </a:spcBef>
              <a:buClr>
                <a:schemeClr val="accent2"/>
              </a:buClr>
              <a:buFont typeface="Wingdings" pitchFamily="2" charset="2"/>
              <a:buChar char="q"/>
            </a:pPr>
            <a:endParaRPr kumimoji="0" lang="en-US" sz="2000" b="0" i="0" u="none" strike="noStrike" kern="0" cap="none" spc="0" normalizeH="0" noProof="0" dirty="0" smtClean="0">
              <a:ln>
                <a:noFill/>
              </a:ln>
              <a:solidFill>
                <a:schemeClr val="tx1"/>
              </a:solidFill>
              <a:effectLst/>
              <a:uLnTx/>
              <a:uFillTx/>
              <a:latin typeface="+mn-lt"/>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smtClean="0">
                <a:solidFill>
                  <a:schemeClr val="accent2"/>
                </a:solidFill>
              </a:rPr>
              <a:t>Solution 3:</a:t>
            </a:r>
            <a:r>
              <a:rPr lang="en-US" dirty="0" smtClean="0">
                <a:solidFill>
                  <a:schemeClr val="accent2"/>
                </a:solidFill>
              </a:rPr>
              <a:t> Quadratic Probing</a:t>
            </a:r>
          </a:p>
        </p:txBody>
      </p:sp>
      <p:sp>
        <p:nvSpPr>
          <p:cNvPr id="17411" name="Rectangle 3"/>
          <p:cNvSpPr>
            <a:spLocks noGrp="1" noChangeArrowheads="1"/>
          </p:cNvSpPr>
          <p:nvPr>
            <p:ph type="body" idx="1"/>
          </p:nvPr>
        </p:nvSpPr>
        <p:spPr/>
        <p:txBody>
          <a:bodyPr/>
          <a:lstStyle/>
          <a:p>
            <a:pPr eaLnBrk="1" hangingPunct="1">
              <a:lnSpc>
                <a:spcPct val="90000"/>
              </a:lnSpc>
            </a:pPr>
            <a:r>
              <a:rPr lang="en-US" sz="2100" smtClean="0"/>
              <a:t>Eliminates Clustering by probing separated slots</a:t>
            </a:r>
          </a:p>
          <a:p>
            <a:pPr eaLnBrk="1" hangingPunct="1">
              <a:lnSpc>
                <a:spcPct val="90000"/>
              </a:lnSpc>
            </a:pPr>
            <a:r>
              <a:rPr lang="en-US" sz="2100" smtClean="0"/>
              <a:t>f</a:t>
            </a:r>
            <a:r>
              <a:rPr lang="en-US" sz="2100" baseline="-25000" smtClean="0"/>
              <a:t>i</a:t>
            </a:r>
            <a:r>
              <a:rPr lang="en-US" sz="2100" smtClean="0"/>
              <a:t>(k) is linear = i²</a:t>
            </a:r>
          </a:p>
          <a:p>
            <a:pPr eaLnBrk="1" hangingPunct="1">
              <a:lnSpc>
                <a:spcPct val="90000"/>
              </a:lnSpc>
            </a:pPr>
            <a:r>
              <a:rPr lang="en-US" sz="2100" smtClean="0"/>
              <a:t>If collision happens at HT[k], look successively at K+1², K+2², … till empty cell found</a:t>
            </a:r>
          </a:p>
          <a:p>
            <a:pPr eaLnBrk="1" hangingPunct="1">
              <a:lnSpc>
                <a:spcPct val="90000"/>
              </a:lnSpc>
            </a:pPr>
            <a:endParaRPr lang="en-US" sz="2100" smtClean="0"/>
          </a:p>
          <a:p>
            <a:pPr eaLnBrk="1" hangingPunct="1">
              <a:lnSpc>
                <a:spcPct val="90000"/>
              </a:lnSpc>
            </a:pPr>
            <a:endParaRPr lang="en-US" sz="2100" smtClean="0"/>
          </a:p>
          <a:p>
            <a:pPr eaLnBrk="1" hangingPunct="1">
              <a:lnSpc>
                <a:spcPct val="90000"/>
              </a:lnSpc>
            </a:pPr>
            <a:endParaRPr lang="en-US" sz="2100" smtClean="0"/>
          </a:p>
          <a:p>
            <a:pPr eaLnBrk="1" hangingPunct="1">
              <a:lnSpc>
                <a:spcPct val="90000"/>
              </a:lnSpc>
            </a:pPr>
            <a:r>
              <a:rPr lang="en-US" sz="2100" smtClean="0"/>
              <a:t>Theorem: Guarantees finding an empty slot - if any – when the array size is prime</a:t>
            </a:r>
          </a:p>
          <a:p>
            <a:pPr eaLnBrk="1" hangingPunct="1">
              <a:lnSpc>
                <a:spcPct val="90000"/>
              </a:lnSpc>
            </a:pPr>
            <a:r>
              <a:rPr lang="en-US" sz="2100" smtClean="0"/>
              <a:t>Solves the ‘Clustering’ BUT can lead to ‘Secondary Clustering’: </a:t>
            </a:r>
          </a:p>
          <a:p>
            <a:pPr lvl="1" eaLnBrk="1" hangingPunct="1">
              <a:lnSpc>
                <a:spcPct val="90000"/>
              </a:lnSpc>
            </a:pPr>
            <a:r>
              <a:rPr lang="en-US" sz="2000" smtClean="0"/>
              <a:t>I.e, Colliding Elements will try the same probes</a:t>
            </a:r>
          </a:p>
          <a:p>
            <a:pPr lvl="1" eaLnBrk="1" hangingPunct="1">
              <a:lnSpc>
                <a:spcPct val="90000"/>
              </a:lnSpc>
            </a:pPr>
            <a:endParaRPr lang="en-US" sz="2000" smtClean="0"/>
          </a:p>
          <a:p>
            <a:pPr eaLnBrk="1" hangingPunct="1">
              <a:lnSpc>
                <a:spcPct val="90000"/>
              </a:lnSpc>
              <a:buFont typeface="Wingdings" pitchFamily="2" charset="2"/>
              <a:buNone/>
            </a:pPr>
            <a:endParaRPr lang="en-US" sz="2100" smtClean="0"/>
          </a:p>
          <a:p>
            <a:pPr eaLnBrk="1" hangingPunct="1">
              <a:lnSpc>
                <a:spcPct val="90000"/>
              </a:lnSpc>
            </a:pPr>
            <a:endParaRPr lang="en-US" sz="2100" smtClean="0"/>
          </a:p>
          <a:p>
            <a:pPr eaLnBrk="1" hangingPunct="1">
              <a:lnSpc>
                <a:spcPct val="90000"/>
              </a:lnSpc>
            </a:pPr>
            <a:endParaRPr lang="en-US" sz="2100" smtClean="0"/>
          </a:p>
          <a:p>
            <a:pPr eaLnBrk="1" hangingPunct="1">
              <a:lnSpc>
                <a:spcPct val="90000"/>
              </a:lnSpc>
            </a:pPr>
            <a:endParaRPr lang="en-US" sz="2500" smtClean="0"/>
          </a:p>
          <a:p>
            <a:pPr eaLnBrk="1" hangingPunct="1">
              <a:lnSpc>
                <a:spcPct val="90000"/>
              </a:lnSpc>
            </a:pPr>
            <a:endParaRPr lang="en-US" sz="2100" smtClean="0"/>
          </a:p>
        </p:txBody>
      </p:sp>
      <p:pic>
        <p:nvPicPr>
          <p:cNvPr id="17412" name="Picture 5"/>
          <p:cNvPicPr>
            <a:picLocks noChangeAspect="1" noChangeArrowheads="1"/>
          </p:cNvPicPr>
          <p:nvPr/>
        </p:nvPicPr>
        <p:blipFill>
          <a:blip r:embed="rId2" cstate="print"/>
          <a:srcRect/>
          <a:stretch>
            <a:fillRect/>
          </a:stretch>
        </p:blipFill>
        <p:spPr bwMode="auto">
          <a:xfrm>
            <a:off x="838200" y="3143250"/>
            <a:ext cx="7535863" cy="104775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Example</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H(x)=x mod 10</a:t>
            </a:r>
          </a:p>
          <a:p>
            <a:r>
              <a:rPr lang="en-US" dirty="0" smtClean="0"/>
              <a:t>Insert: 3,5,13,24,33,45,54</a:t>
            </a:r>
          </a:p>
          <a:p>
            <a:r>
              <a:rPr lang="en-US" dirty="0" smtClean="0"/>
              <a:t>54?</a:t>
            </a:r>
            <a:endParaRPr lang="en-US" dirty="0"/>
          </a:p>
        </p:txBody>
      </p:sp>
      <p:graphicFrame>
        <p:nvGraphicFramePr>
          <p:cNvPr id="4" name="Table 3"/>
          <p:cNvGraphicFramePr>
            <a:graphicFrameLocks noGrp="1"/>
          </p:cNvGraphicFramePr>
          <p:nvPr/>
        </p:nvGraphicFramePr>
        <p:xfrm>
          <a:off x="6934200" y="1752600"/>
          <a:ext cx="1143000" cy="3708400"/>
        </p:xfrm>
        <a:graphic>
          <a:graphicData uri="http://schemas.openxmlformats.org/drawingml/2006/table">
            <a:tbl>
              <a:tblPr firstRow="1" bandRow="1">
                <a:tableStyleId>{5C22544A-7EE6-4342-B048-85BDC9FD1C3A}</a:tableStyleId>
              </a:tblPr>
              <a:tblGrid>
                <a:gridCol w="571500"/>
                <a:gridCol w="571500"/>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13</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45</a:t>
                      </a:r>
                      <a:endParaRPr lang="en-US" dirty="0"/>
                    </a:p>
                  </a:txBody>
                  <a:tcPr/>
                </a:tc>
              </a:tr>
              <a:tr h="370840">
                <a:tc>
                  <a:txBody>
                    <a:bodyPr/>
                    <a:lstStyle/>
                    <a:p>
                      <a:r>
                        <a:rPr lang="en-US" dirty="0" smtClean="0"/>
                        <a:t>7</a:t>
                      </a:r>
                      <a:endParaRPr lang="en-US" dirty="0"/>
                    </a:p>
                  </a:txBody>
                  <a:tcPr/>
                </a:tc>
                <a:tc>
                  <a:txBody>
                    <a:bodyPr/>
                    <a:lstStyle/>
                    <a:p>
                      <a:r>
                        <a:rPr lang="en-US" dirty="0" smtClean="0"/>
                        <a:t>33</a:t>
                      </a:r>
                      <a:endParaRPr lang="en-US" dirty="0"/>
                    </a:p>
                  </a:txBody>
                  <a:tcPr/>
                </a:tc>
              </a:tr>
              <a:tr h="370840">
                <a:tc>
                  <a:txBody>
                    <a:bodyPr/>
                    <a:lstStyle/>
                    <a:p>
                      <a:r>
                        <a:rPr lang="en-US" dirty="0" smtClean="0"/>
                        <a:t>8</a:t>
                      </a:r>
                      <a:endParaRPr lang="en-US" dirty="0"/>
                    </a:p>
                  </a:txBody>
                  <a:tcPr/>
                </a:tc>
                <a:tc>
                  <a:txBody>
                    <a:bodyPr/>
                    <a:lstStyle/>
                    <a:p>
                      <a:r>
                        <a:rPr lang="en-US" dirty="0" smtClean="0"/>
                        <a:t>24</a:t>
                      </a:r>
                      <a:endParaRPr lang="en-US" dirty="0"/>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dirty="0" smtClean="0">
                <a:solidFill>
                  <a:schemeClr val="accent2"/>
                </a:solidFill>
              </a:rPr>
              <a:t>Solution 4: </a:t>
            </a:r>
            <a:r>
              <a:rPr lang="en-US" dirty="0" smtClean="0">
                <a:solidFill>
                  <a:schemeClr val="accent2"/>
                </a:solidFill>
              </a:rPr>
              <a:t>Double Hashing</a:t>
            </a:r>
          </a:p>
        </p:txBody>
      </p:sp>
      <p:sp>
        <p:nvSpPr>
          <p:cNvPr id="18435" name="Rectangle 3"/>
          <p:cNvSpPr>
            <a:spLocks noGrp="1" noChangeArrowheads="1"/>
          </p:cNvSpPr>
          <p:nvPr>
            <p:ph type="body" idx="1"/>
          </p:nvPr>
        </p:nvSpPr>
        <p:spPr/>
        <p:txBody>
          <a:bodyPr/>
          <a:lstStyle/>
          <a:p>
            <a:pPr eaLnBrk="1" hangingPunct="1">
              <a:lnSpc>
                <a:spcPct val="90000"/>
              </a:lnSpc>
            </a:pPr>
            <a:r>
              <a:rPr lang="en-US" sz="2600" dirty="0" smtClean="0"/>
              <a:t>Avoids both Primary and Secondary Clustering</a:t>
            </a:r>
          </a:p>
          <a:p>
            <a:pPr eaLnBrk="1" hangingPunct="1">
              <a:lnSpc>
                <a:spcPct val="90000"/>
              </a:lnSpc>
            </a:pPr>
            <a:r>
              <a:rPr lang="en-US" sz="2600" dirty="0" smtClean="0"/>
              <a:t>Idea:</a:t>
            </a:r>
          </a:p>
          <a:p>
            <a:pPr lvl="1" eaLnBrk="1" hangingPunct="1">
              <a:lnSpc>
                <a:spcPct val="90000"/>
              </a:lnSpc>
            </a:pPr>
            <a:r>
              <a:rPr lang="en-US" sz="2200" dirty="0" smtClean="0"/>
              <a:t>The probe should depend on </a:t>
            </a:r>
            <a:r>
              <a:rPr lang="en-US" sz="2200" dirty="0" smtClean="0">
                <a:solidFill>
                  <a:schemeClr val="accent2"/>
                </a:solidFill>
              </a:rPr>
              <a:t>the key </a:t>
            </a:r>
            <a:r>
              <a:rPr lang="en-US" sz="2200" dirty="0" smtClean="0"/>
              <a:t>instead of being the same for all keys</a:t>
            </a:r>
          </a:p>
          <a:p>
            <a:pPr lvl="1" eaLnBrk="1" hangingPunct="1">
              <a:lnSpc>
                <a:spcPct val="90000"/>
              </a:lnSpc>
            </a:pPr>
            <a:r>
              <a:rPr lang="en-US" sz="2200" dirty="0" smtClean="0"/>
              <a:t>Use another Hash Function. Hence, the </a:t>
            </a:r>
            <a:r>
              <a:rPr lang="en-US" sz="2200" dirty="0" smtClean="0">
                <a:solidFill>
                  <a:srgbClr val="FF0000"/>
                </a:solidFill>
              </a:rPr>
              <a:t>increment</a:t>
            </a:r>
            <a:r>
              <a:rPr lang="en-US" sz="2200" dirty="0" smtClean="0"/>
              <a:t> is defined by second function</a:t>
            </a:r>
          </a:p>
          <a:p>
            <a:pPr eaLnBrk="1" hangingPunct="1">
              <a:lnSpc>
                <a:spcPct val="90000"/>
              </a:lnSpc>
            </a:pPr>
            <a:r>
              <a:rPr lang="en-US" sz="2600" dirty="0" smtClean="0"/>
              <a:t>The Second HF should:</a:t>
            </a:r>
          </a:p>
          <a:p>
            <a:pPr lvl="1" eaLnBrk="1" hangingPunct="1">
              <a:lnSpc>
                <a:spcPct val="90000"/>
              </a:lnSpc>
            </a:pPr>
            <a:r>
              <a:rPr lang="en-US" sz="2200" dirty="0" smtClean="0"/>
              <a:t>Depend on the key</a:t>
            </a:r>
          </a:p>
          <a:p>
            <a:pPr lvl="1" eaLnBrk="1" hangingPunct="1">
              <a:lnSpc>
                <a:spcPct val="90000"/>
              </a:lnSpc>
            </a:pPr>
            <a:r>
              <a:rPr lang="en-US" sz="2200" dirty="0" smtClean="0"/>
              <a:t>Be different from the first! Why?</a:t>
            </a:r>
          </a:p>
          <a:p>
            <a:pPr lvl="1" eaLnBrk="1" hangingPunct="1">
              <a:lnSpc>
                <a:spcPct val="90000"/>
              </a:lnSpc>
            </a:pPr>
            <a:r>
              <a:rPr lang="en-US" sz="2200" dirty="0" smtClean="0"/>
              <a:t>Not returning Zero</a:t>
            </a:r>
          </a:p>
          <a:p>
            <a:pPr lvl="1" eaLnBrk="1" hangingPunct="1">
              <a:lnSpc>
                <a:spcPct val="90000"/>
              </a:lnSpc>
            </a:pPr>
            <a:endParaRPr lang="en-US" sz="2200" dirty="0" smtClean="0"/>
          </a:p>
          <a:p>
            <a:pPr eaLnBrk="1" hangingPunct="1">
              <a:lnSpc>
                <a:spcPct val="90000"/>
              </a:lnSpc>
            </a:pPr>
            <a:endParaRPr lang="en-US" sz="2600" dirty="0" smtClean="0"/>
          </a:p>
          <a:p>
            <a:pPr eaLnBrk="1" hangingPunct="1">
              <a:lnSpc>
                <a:spcPct val="90000"/>
              </a:lnSpc>
            </a:pPr>
            <a:endParaRPr lang="en-US" sz="2600" dirty="0" smtClean="0"/>
          </a:p>
          <a:p>
            <a:pPr eaLnBrk="1" hangingPunct="1">
              <a:lnSpc>
                <a:spcPct val="90000"/>
              </a:lnSpc>
            </a:pPr>
            <a:endParaRPr lang="en-US" sz="26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416925" cy="1216025"/>
          </a:xfrm>
        </p:spPr>
        <p:txBody>
          <a:bodyPr/>
          <a:lstStyle/>
          <a:p>
            <a:r>
              <a:rPr lang="en-US" dirty="0" smtClean="0">
                <a:solidFill>
                  <a:schemeClr val="accent2"/>
                </a:solidFill>
              </a:rPr>
              <a:t>Double Hashing Insert Algorithm </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If (table is full) error</a:t>
            </a:r>
          </a:p>
          <a:p>
            <a:r>
              <a:rPr lang="en-US" dirty="0" smtClean="0"/>
              <a:t>probe=h1(key), offset=h2(k)</a:t>
            </a:r>
          </a:p>
          <a:p>
            <a:r>
              <a:rPr lang="en-US" dirty="0" smtClean="0"/>
              <a:t>While(table[probe] is occupied)</a:t>
            </a:r>
          </a:p>
          <a:p>
            <a:pPr lvl="1"/>
            <a:r>
              <a:rPr lang="en-US" dirty="0"/>
              <a:t>p</a:t>
            </a:r>
            <a:r>
              <a:rPr lang="en-US" dirty="0" smtClean="0"/>
              <a:t>robe=(</a:t>
            </a:r>
            <a:r>
              <a:rPr lang="en-US" dirty="0" err="1" smtClean="0"/>
              <a:t>probe+offset</a:t>
            </a:r>
            <a:r>
              <a:rPr lang="en-US" dirty="0" smtClean="0"/>
              <a:t>) mod m</a:t>
            </a:r>
          </a:p>
          <a:p>
            <a:r>
              <a:rPr lang="en-US" dirty="0" smtClean="0"/>
              <a:t>Table[probe]=k</a:t>
            </a:r>
          </a:p>
          <a:p>
            <a:pPr marL="469900" lvl="1" indent="-469900">
              <a:buFont typeface="Wingdings" pitchFamily="2" charset="2"/>
              <a:buChar char="o"/>
            </a:pPr>
            <a:r>
              <a:rPr lang="en-US" sz="2200" dirty="0"/>
              <a:t>The probe goes to </a:t>
            </a:r>
            <a:r>
              <a:rPr lang="en-US" sz="2200" dirty="0" smtClean="0"/>
              <a:t>probe, </a:t>
            </a:r>
            <a:r>
              <a:rPr lang="en-US" sz="2200" dirty="0" err="1" smtClean="0"/>
              <a:t>probe+offset</a:t>
            </a:r>
            <a:r>
              <a:rPr lang="en-US" sz="2200" dirty="0" smtClean="0"/>
              <a:t>, probe+2*offset, probe+3*offset…..</a:t>
            </a:r>
            <a:endParaRPr lang="en-US" sz="2200" dirty="0"/>
          </a:p>
          <a:p>
            <a:pPr marL="0" indent="0">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solidFill>
                  <a:schemeClr val="accent2"/>
                </a:solidFill>
              </a:rPr>
              <a:t>Double Hashing (Cont.)</a:t>
            </a:r>
          </a:p>
        </p:txBody>
      </p:sp>
      <p:sp>
        <p:nvSpPr>
          <p:cNvPr id="19459" name="Rectangle 3"/>
          <p:cNvSpPr>
            <a:spLocks noGrp="1" noChangeArrowheads="1"/>
          </p:cNvSpPr>
          <p:nvPr>
            <p:ph type="body" idx="1"/>
          </p:nvPr>
        </p:nvSpPr>
        <p:spPr/>
        <p:txBody>
          <a:bodyPr/>
          <a:lstStyle/>
          <a:p>
            <a:pPr eaLnBrk="1" hangingPunct="1"/>
            <a:r>
              <a:rPr lang="en-US" dirty="0" smtClean="0"/>
              <a:t>Ideal functions are of this format:</a:t>
            </a:r>
          </a:p>
          <a:p>
            <a:pPr lvl="1" eaLnBrk="1" hangingPunct="1"/>
            <a:r>
              <a:rPr lang="en-US" dirty="0" smtClean="0"/>
              <a:t>h</a:t>
            </a:r>
            <a:r>
              <a:rPr lang="en-US" baseline="-25000" dirty="0" smtClean="0"/>
              <a:t>2</a:t>
            </a:r>
            <a:r>
              <a:rPr lang="en-US" dirty="0" smtClean="0"/>
              <a:t>(Key) = </a:t>
            </a:r>
            <a:r>
              <a:rPr lang="en-US" dirty="0" err="1" smtClean="0"/>
              <a:t>Const</a:t>
            </a:r>
            <a:r>
              <a:rPr lang="en-US" dirty="0" smtClean="0"/>
              <a:t> – (Key % </a:t>
            </a:r>
            <a:r>
              <a:rPr lang="en-US" dirty="0" err="1" smtClean="0"/>
              <a:t>Const</a:t>
            </a:r>
            <a:r>
              <a:rPr lang="en-US" dirty="0" smtClean="0"/>
              <a:t>)</a:t>
            </a:r>
          </a:p>
          <a:p>
            <a:pPr lvl="1" eaLnBrk="1" hangingPunct="1"/>
            <a:r>
              <a:rPr lang="en-US" dirty="0" smtClean="0"/>
              <a:t>Where </a:t>
            </a:r>
            <a:r>
              <a:rPr lang="en-US" dirty="0" err="1" smtClean="0"/>
              <a:t>Const</a:t>
            </a:r>
            <a:r>
              <a:rPr lang="en-US" dirty="0" smtClean="0"/>
              <a:t> is a prime number less than HT size</a:t>
            </a:r>
          </a:p>
          <a:p>
            <a:pPr eaLnBrk="1" hangingPunct="1"/>
            <a:r>
              <a:rPr lang="en-US" dirty="0" smtClean="0"/>
              <a:t>Example: (</a:t>
            </a:r>
            <a:r>
              <a:rPr lang="en-US" dirty="0" err="1" smtClean="0"/>
              <a:t>Const</a:t>
            </a:r>
            <a:r>
              <a:rPr lang="en-US" dirty="0" smtClean="0"/>
              <a:t> = 5)</a:t>
            </a:r>
          </a:p>
          <a:p>
            <a:pPr eaLnBrk="1" hangingPunct="1">
              <a:buFont typeface="Wingdings" pitchFamily="2" charset="2"/>
              <a:buNone/>
            </a:pPr>
            <a:endParaRPr lang="en-US" dirty="0" smtClean="0"/>
          </a:p>
          <a:p>
            <a:pPr lvl="1" eaLnBrk="1" hangingPunct="1">
              <a:buFont typeface="Wingdings" pitchFamily="2" charset="2"/>
              <a:buNone/>
            </a:pPr>
            <a:endParaRPr lang="en-US" b="1" dirty="0" smtClean="0">
              <a:latin typeface="Courier New" pitchFamily="49" charset="0"/>
            </a:endParaRPr>
          </a:p>
          <a:p>
            <a:pPr eaLnBrk="1" hangingPunct="1"/>
            <a:endParaRPr lang="en-US" sz="3400" dirty="0" smtClean="0"/>
          </a:p>
          <a:p>
            <a:pPr eaLnBrk="1" hangingPunct="1"/>
            <a:endParaRPr lang="en-US" dirty="0" smtClean="0"/>
          </a:p>
        </p:txBody>
      </p:sp>
      <p:pic>
        <p:nvPicPr>
          <p:cNvPr id="19460" name="Picture 5"/>
          <p:cNvPicPr>
            <a:picLocks noChangeAspect="1" noChangeArrowheads="1"/>
          </p:cNvPicPr>
          <p:nvPr/>
        </p:nvPicPr>
        <p:blipFill>
          <a:blip r:embed="rId2" cstate="print"/>
          <a:srcRect/>
          <a:stretch>
            <a:fillRect/>
          </a:stretch>
        </p:blipFill>
        <p:spPr bwMode="auto">
          <a:xfrm>
            <a:off x="990600" y="4267200"/>
            <a:ext cx="7380288" cy="2438400"/>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38" y="-76200"/>
            <a:ext cx="8001000" cy="1216025"/>
          </a:xfrm>
        </p:spPr>
        <p:txBody>
          <a:bodyPr/>
          <a:lstStyle/>
          <a:p>
            <a:r>
              <a:rPr lang="en-US" dirty="0" smtClean="0">
                <a:solidFill>
                  <a:srgbClr val="FF0000"/>
                </a:solidFill>
              </a:rPr>
              <a:t>Illustration of linear probing</a:t>
            </a:r>
            <a:endParaRPr lang="en-US" dirty="0">
              <a:solidFill>
                <a:srgbClr val="FF0000"/>
              </a:solidFill>
            </a:endParaRPr>
          </a:p>
        </p:txBody>
      </p:sp>
      <p:sp>
        <p:nvSpPr>
          <p:cNvPr id="3" name="Content Placeholder 2"/>
          <p:cNvSpPr>
            <a:spLocks noGrp="1"/>
          </p:cNvSpPr>
          <p:nvPr>
            <p:ph idx="1"/>
          </p:nvPr>
        </p:nvSpPr>
        <p:spPr>
          <a:xfrm>
            <a:off x="609600" y="1752600"/>
            <a:ext cx="8001000" cy="4267200"/>
          </a:xfrm>
        </p:spPr>
        <p:txBody>
          <a:bodyPr/>
          <a:lstStyle/>
          <a:p>
            <a:endParaRPr lang="en-US" dirty="0"/>
          </a:p>
        </p:txBody>
      </p:sp>
      <p:pic>
        <p:nvPicPr>
          <p:cNvPr id="6" name="Picture 5"/>
          <p:cNvPicPr>
            <a:picLocks noChangeAspect="1"/>
          </p:cNvPicPr>
          <p:nvPr/>
        </p:nvPicPr>
        <p:blipFill>
          <a:blip r:embed="rId2"/>
          <a:stretch>
            <a:fillRect/>
          </a:stretch>
        </p:blipFill>
        <p:spPr>
          <a:xfrm>
            <a:off x="1262063" y="1262062"/>
            <a:ext cx="6610350" cy="5248275"/>
          </a:xfrm>
          <a:prstGeom prst="rect">
            <a:avLst/>
          </a:prstGeom>
          <a:ln>
            <a:solidFill>
              <a:schemeClr val="tx1"/>
            </a:solidFill>
          </a:ln>
        </p:spPr>
      </p:pic>
    </p:spTree>
    <p:extLst>
      <p:ext uri="{BB962C8B-B14F-4D97-AF65-F5344CB8AC3E}">
        <p14:creationId xmlns:p14="http://schemas.microsoft.com/office/powerpoint/2010/main" val="2242448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19075" y="378725"/>
            <a:ext cx="8696325" cy="5219700"/>
          </a:xfrm>
          <a:prstGeom prst="rect">
            <a:avLst/>
          </a:prstGeom>
          <a:ln>
            <a:solidFill>
              <a:schemeClr val="tx1"/>
            </a:solidFill>
          </a:ln>
        </p:spPr>
      </p:pic>
    </p:spTree>
    <p:extLst>
      <p:ext uri="{BB962C8B-B14F-4D97-AF65-F5344CB8AC3E}">
        <p14:creationId xmlns:p14="http://schemas.microsoft.com/office/powerpoint/2010/main" val="3175036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881865"/>
            <a:ext cx="9144000" cy="5094270"/>
          </a:xfrm>
          <a:prstGeom prst="rect">
            <a:avLst/>
          </a:prstGeom>
          <a:ln>
            <a:solidFill>
              <a:schemeClr val="tx1"/>
            </a:solidFill>
          </a:ln>
        </p:spPr>
      </p:pic>
    </p:spTree>
    <p:extLst>
      <p:ext uri="{BB962C8B-B14F-4D97-AF65-F5344CB8AC3E}">
        <p14:creationId xmlns:p14="http://schemas.microsoft.com/office/powerpoint/2010/main" val="3124240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1475" y="447675"/>
            <a:ext cx="8401050" cy="5962650"/>
          </a:xfrm>
          <a:prstGeom prst="rect">
            <a:avLst/>
          </a:prstGeom>
          <a:ln>
            <a:solidFill>
              <a:schemeClr val="tx1"/>
            </a:solidFill>
          </a:ln>
        </p:spPr>
      </p:pic>
    </p:spTree>
    <p:extLst>
      <p:ext uri="{BB962C8B-B14F-4D97-AF65-F5344CB8AC3E}">
        <p14:creationId xmlns:p14="http://schemas.microsoft.com/office/powerpoint/2010/main" val="245625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solidFill>
                  <a:schemeClr val="accent2"/>
                </a:solidFill>
              </a:rPr>
              <a:t>Hash Tables: An introduction </a:t>
            </a:r>
          </a:p>
        </p:txBody>
      </p:sp>
      <p:sp>
        <p:nvSpPr>
          <p:cNvPr id="5123" name="Rectangle 3"/>
          <p:cNvSpPr>
            <a:spLocks noGrp="1" noChangeArrowheads="1"/>
          </p:cNvSpPr>
          <p:nvPr>
            <p:ph type="body" idx="1"/>
          </p:nvPr>
        </p:nvSpPr>
        <p:spPr>
          <a:xfrm>
            <a:off x="566738" y="1752600"/>
            <a:ext cx="8001000" cy="4724400"/>
          </a:xfrm>
        </p:spPr>
        <p:txBody>
          <a:bodyPr/>
          <a:lstStyle/>
          <a:p>
            <a:pPr eaLnBrk="1" hangingPunct="1">
              <a:lnSpc>
                <a:spcPct val="90000"/>
              </a:lnSpc>
            </a:pPr>
            <a:r>
              <a:rPr lang="en-US" sz="2100" dirty="0" smtClean="0"/>
              <a:t>Goal: Is it possible to design a search of O(1): a constant search time no mater where the element is located in the list</a:t>
            </a:r>
          </a:p>
          <a:p>
            <a:pPr eaLnBrk="1" hangingPunct="1">
              <a:lnSpc>
                <a:spcPct val="90000"/>
              </a:lnSpc>
            </a:pPr>
            <a:r>
              <a:rPr lang="en-US" sz="2100" dirty="0" smtClean="0"/>
              <a:t>Example: Consider a list of employees in a small company. Each of 100 employees has an ID number in the range 0-99. If we store the elements( employee records) in the array, then each employee’s ID number will be an index to the array element where record will be stored </a:t>
            </a:r>
          </a:p>
          <a:p>
            <a:pPr lvl="1" eaLnBrk="1" hangingPunct="1">
              <a:lnSpc>
                <a:spcPct val="90000"/>
              </a:lnSpc>
            </a:pPr>
            <a:r>
              <a:rPr lang="en-US" sz="2000" dirty="0" smtClean="0"/>
              <a:t>There is a one to one correspondence between the element key and the array index</a:t>
            </a:r>
          </a:p>
          <a:p>
            <a:pPr lvl="1" eaLnBrk="1" hangingPunct="1">
              <a:lnSpc>
                <a:spcPct val="90000"/>
              </a:lnSpc>
            </a:pPr>
            <a:r>
              <a:rPr lang="en-US" sz="2000" dirty="0" smtClean="0"/>
              <a:t>What about if the company want to use a 5 digit ID number as the primary key. </a:t>
            </a:r>
          </a:p>
          <a:p>
            <a:pPr lvl="2" eaLnBrk="1" hangingPunct="1">
              <a:lnSpc>
                <a:spcPct val="90000"/>
              </a:lnSpc>
            </a:pPr>
            <a:r>
              <a:rPr lang="en-US" sz="1800" dirty="0" smtClean="0"/>
              <a:t>Compare the size of the array with the number of employees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9662" y="304800"/>
            <a:ext cx="6505575" cy="3829050"/>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304800" y="4213225"/>
            <a:ext cx="8115300" cy="2038350"/>
          </a:xfrm>
          <a:prstGeom prst="rect">
            <a:avLst/>
          </a:prstGeom>
          <a:ln>
            <a:solidFill>
              <a:schemeClr val="tx1"/>
            </a:solidFill>
          </a:ln>
        </p:spPr>
      </p:pic>
    </p:spTree>
    <p:extLst>
      <p:ext uri="{BB962C8B-B14F-4D97-AF65-F5344CB8AC3E}">
        <p14:creationId xmlns:p14="http://schemas.microsoft.com/office/powerpoint/2010/main" val="3448739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04950" y="1133475"/>
            <a:ext cx="6134100" cy="4591050"/>
          </a:xfrm>
          <a:prstGeom prst="rect">
            <a:avLst/>
          </a:prstGeom>
          <a:ln>
            <a:solidFill>
              <a:schemeClr val="tx1"/>
            </a:solidFill>
          </a:ln>
        </p:spPr>
      </p:pic>
    </p:spTree>
    <p:extLst>
      <p:ext uri="{BB962C8B-B14F-4D97-AF65-F5344CB8AC3E}">
        <p14:creationId xmlns:p14="http://schemas.microsoft.com/office/powerpoint/2010/main" val="3589213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0" y="2095500"/>
            <a:ext cx="6543675" cy="3581400"/>
          </a:xfrm>
          <a:prstGeom prst="rect">
            <a:avLst/>
          </a:prstGeom>
          <a:ln>
            <a:solidFill>
              <a:schemeClr val="tx1"/>
            </a:solidFill>
          </a:ln>
        </p:spPr>
      </p:pic>
    </p:spTree>
    <p:extLst>
      <p:ext uri="{BB962C8B-B14F-4D97-AF65-F5344CB8AC3E}">
        <p14:creationId xmlns:p14="http://schemas.microsoft.com/office/powerpoint/2010/main" val="3540950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Illustration </a:t>
            </a:r>
            <a:r>
              <a:rPr lang="en-US" dirty="0" smtClean="0">
                <a:solidFill>
                  <a:schemeClr val="accent2"/>
                </a:solidFill>
              </a:rPr>
              <a:t>of Double Hashing</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Important points to consider:</a:t>
            </a:r>
          </a:p>
          <a:p>
            <a:pPr lvl="1" eaLnBrk="1" hangingPunct="1"/>
            <a:r>
              <a:rPr lang="en-US" dirty="0"/>
              <a:t>Ideal functions are of this format:</a:t>
            </a:r>
          </a:p>
          <a:p>
            <a:pPr lvl="2" eaLnBrk="1" hangingPunct="1"/>
            <a:r>
              <a:rPr lang="en-US" dirty="0"/>
              <a:t>h</a:t>
            </a:r>
            <a:r>
              <a:rPr lang="en-US" baseline="-25000" dirty="0"/>
              <a:t>2</a:t>
            </a:r>
            <a:r>
              <a:rPr lang="en-US" dirty="0"/>
              <a:t>(Key) = </a:t>
            </a:r>
            <a:r>
              <a:rPr lang="en-US" dirty="0" err="1"/>
              <a:t>Const</a:t>
            </a:r>
            <a:r>
              <a:rPr lang="en-US" dirty="0"/>
              <a:t> – (Key % </a:t>
            </a:r>
            <a:r>
              <a:rPr lang="en-US" dirty="0" err="1"/>
              <a:t>Const</a:t>
            </a:r>
            <a:r>
              <a:rPr lang="en-US" dirty="0"/>
              <a:t>)</a:t>
            </a:r>
          </a:p>
          <a:p>
            <a:pPr lvl="2" eaLnBrk="1" hangingPunct="1"/>
            <a:r>
              <a:rPr lang="en-US" dirty="0"/>
              <a:t>Where </a:t>
            </a:r>
            <a:r>
              <a:rPr lang="en-US" dirty="0" err="1">
                <a:solidFill>
                  <a:srgbClr val="FF0000"/>
                </a:solidFill>
              </a:rPr>
              <a:t>Const</a:t>
            </a:r>
            <a:r>
              <a:rPr lang="en-US" dirty="0">
                <a:solidFill>
                  <a:srgbClr val="FF0000"/>
                </a:solidFill>
              </a:rPr>
              <a:t> is a prime number less than HT </a:t>
            </a:r>
            <a:r>
              <a:rPr lang="en-US" dirty="0" smtClean="0">
                <a:solidFill>
                  <a:srgbClr val="FF0000"/>
                </a:solidFill>
              </a:rPr>
              <a:t>size</a:t>
            </a:r>
          </a:p>
          <a:p>
            <a:pPr lvl="2" eaLnBrk="1" hangingPunct="1"/>
            <a:r>
              <a:rPr lang="en-US" dirty="0" smtClean="0"/>
              <a:t>When you refer to the code, you will find a function used to get the prime number</a:t>
            </a:r>
          </a:p>
          <a:p>
            <a:pPr marL="909637" lvl="2" indent="0" eaLnBrk="1" hangingPunct="1">
              <a:buNone/>
            </a:pPr>
            <a:r>
              <a:rPr lang="en-US" dirty="0" smtClean="0"/>
              <a:t> </a:t>
            </a:r>
            <a:endParaRPr lang="en-US" dirty="0"/>
          </a:p>
          <a:p>
            <a:pPr lvl="1"/>
            <a:endParaRPr lang="en-US" dirty="0" smtClean="0"/>
          </a:p>
          <a:p>
            <a:pPr lvl="1"/>
            <a:endParaRPr lang="en-US" dirty="0"/>
          </a:p>
        </p:txBody>
      </p:sp>
    </p:spTree>
    <p:extLst>
      <p:ext uri="{BB962C8B-B14F-4D97-AF65-F5344CB8AC3E}">
        <p14:creationId xmlns:p14="http://schemas.microsoft.com/office/powerpoint/2010/main" val="4018339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Function to find prime to use in the second hash function</a:t>
            </a:r>
            <a:endParaRPr lang="en-US" dirty="0">
              <a:solidFill>
                <a:schemeClr val="accent2"/>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4800" y="1752600"/>
            <a:ext cx="3733800" cy="340042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200526" y="2562224"/>
            <a:ext cx="4629150" cy="1781175"/>
          </a:xfrm>
          <a:prstGeom prst="rect">
            <a:avLst/>
          </a:prstGeom>
          <a:ln>
            <a:solidFill>
              <a:schemeClr val="tx1"/>
            </a:solidFill>
          </a:ln>
        </p:spPr>
      </p:pic>
    </p:spTree>
    <p:extLst>
      <p:ext uri="{BB962C8B-B14F-4D97-AF65-F5344CB8AC3E}">
        <p14:creationId xmlns:p14="http://schemas.microsoft.com/office/powerpoint/2010/main" val="1433326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Insert an element to HT</a:t>
            </a:r>
            <a:endParaRPr lang="en-US" dirty="0">
              <a:solidFill>
                <a:schemeClr val="accent2"/>
              </a:solidFill>
            </a:endParaRPr>
          </a:p>
        </p:txBody>
      </p:sp>
      <p:pic>
        <p:nvPicPr>
          <p:cNvPr id="4" name="Content Placeholder 3"/>
          <p:cNvPicPr>
            <a:picLocks noGrp="1" noChangeAspect="1"/>
          </p:cNvPicPr>
          <p:nvPr>
            <p:ph idx="1"/>
          </p:nvPr>
        </p:nvPicPr>
        <p:blipFill>
          <a:blip r:embed="rId2"/>
          <a:stretch>
            <a:fillRect/>
          </a:stretch>
        </p:blipFill>
        <p:spPr>
          <a:xfrm>
            <a:off x="1662192" y="1752600"/>
            <a:ext cx="5810092" cy="4267200"/>
          </a:xfrm>
          <a:prstGeom prst="rect">
            <a:avLst/>
          </a:prstGeom>
          <a:ln>
            <a:solidFill>
              <a:schemeClr val="tx1"/>
            </a:solidFill>
          </a:ln>
        </p:spPr>
      </p:pic>
    </p:spTree>
    <p:extLst>
      <p:ext uri="{BB962C8B-B14F-4D97-AF65-F5344CB8AC3E}">
        <p14:creationId xmlns:p14="http://schemas.microsoft.com/office/powerpoint/2010/main" val="3947406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8261"/>
            <a:ext cx="2819400" cy="1216025"/>
          </a:xfrm>
        </p:spPr>
        <p:txBody>
          <a:bodyPr/>
          <a:lstStyle/>
          <a:p>
            <a:r>
              <a:rPr lang="en-US" dirty="0" smtClean="0">
                <a:solidFill>
                  <a:schemeClr val="accent2"/>
                </a:solidFill>
              </a:rPr>
              <a:t>Delete an element from HT</a:t>
            </a:r>
            <a:endParaRPr lang="en-US" dirty="0">
              <a:solidFill>
                <a:schemeClr val="accent2"/>
              </a:solidFill>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19400" y="457200"/>
            <a:ext cx="6191250" cy="5819775"/>
          </a:xfrm>
          <a:prstGeom prst="rect">
            <a:avLst/>
          </a:prstGeom>
          <a:ln>
            <a:solidFill>
              <a:schemeClr val="tx1"/>
            </a:solidFill>
          </a:ln>
        </p:spPr>
      </p:pic>
    </p:spTree>
    <p:extLst>
      <p:ext uri="{BB962C8B-B14F-4D97-AF65-F5344CB8AC3E}">
        <p14:creationId xmlns:p14="http://schemas.microsoft.com/office/powerpoint/2010/main" val="2737270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Search for an element in the HT</a:t>
            </a:r>
            <a:endParaRPr lang="en-US" dirty="0">
              <a:solidFill>
                <a:schemeClr val="accent2"/>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03350" y="2076450"/>
            <a:ext cx="6343650" cy="3619500"/>
          </a:xfrm>
          <a:prstGeom prst="rect">
            <a:avLst/>
          </a:prstGeom>
          <a:ln>
            <a:solidFill>
              <a:schemeClr val="tx1"/>
            </a:solidFill>
          </a:ln>
        </p:spPr>
      </p:pic>
    </p:spTree>
    <p:extLst>
      <p:ext uri="{BB962C8B-B14F-4D97-AF65-F5344CB8AC3E}">
        <p14:creationId xmlns:p14="http://schemas.microsoft.com/office/powerpoint/2010/main" val="3291276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38" y="2286000"/>
            <a:ext cx="8001000" cy="1216025"/>
          </a:xfrm>
        </p:spPr>
        <p:txBody>
          <a:bodyPr/>
          <a:lstStyle/>
          <a:p>
            <a:r>
              <a:rPr lang="en-US" dirty="0" smtClean="0">
                <a:solidFill>
                  <a:srgbClr val="FF0000"/>
                </a:solidFill>
              </a:rPr>
              <a:t>Load Factor and Hash Tables</a:t>
            </a:r>
            <a:endParaRPr lang="en-US" dirty="0">
              <a:solidFill>
                <a:srgbClr val="FF0000"/>
              </a:solidFill>
            </a:endParaRPr>
          </a:p>
        </p:txBody>
      </p:sp>
    </p:spTree>
    <p:extLst>
      <p:ext uri="{BB962C8B-B14F-4D97-AF65-F5344CB8AC3E}">
        <p14:creationId xmlns:p14="http://schemas.microsoft.com/office/powerpoint/2010/main" val="2713703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Separate Chaining </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Load factor </a:t>
            </a:r>
            <a:r>
              <a:rPr lang="el-GR" dirty="0" smtClean="0"/>
              <a:t>λ</a:t>
            </a:r>
            <a:r>
              <a:rPr lang="en-US" dirty="0" smtClean="0"/>
              <a:t> definition:</a:t>
            </a:r>
          </a:p>
          <a:p>
            <a:pPr lvl="1"/>
            <a:r>
              <a:rPr lang="en-US" dirty="0" smtClean="0"/>
              <a:t>Ratio of number elements (N) in a hash table to hash table size</a:t>
            </a:r>
          </a:p>
          <a:p>
            <a:pPr lvl="2"/>
            <a:r>
              <a:rPr lang="en-US" dirty="0" err="1" smtClean="0"/>
              <a:t>i.e</a:t>
            </a:r>
            <a:r>
              <a:rPr lang="en-US" dirty="0" smtClean="0"/>
              <a:t>: </a:t>
            </a:r>
            <a:r>
              <a:rPr lang="el-GR" dirty="0" smtClean="0"/>
              <a:t>λ</a:t>
            </a:r>
            <a:r>
              <a:rPr lang="en-US" dirty="0" smtClean="0"/>
              <a:t>= N/</a:t>
            </a:r>
            <a:r>
              <a:rPr lang="en-US" dirty="0" err="1" smtClean="0"/>
              <a:t>TableSize</a:t>
            </a:r>
            <a:endParaRPr lang="en-US" dirty="0" smtClean="0"/>
          </a:p>
          <a:p>
            <a:pPr lvl="1"/>
            <a:r>
              <a:rPr lang="en-US" dirty="0" smtClean="0"/>
              <a:t>The </a:t>
            </a:r>
            <a:r>
              <a:rPr lang="en-US" dirty="0" smtClean="0">
                <a:solidFill>
                  <a:srgbClr val="00B0F0"/>
                </a:solidFill>
              </a:rPr>
              <a:t>average length </a:t>
            </a:r>
            <a:r>
              <a:rPr lang="en-US" dirty="0" smtClean="0"/>
              <a:t>of a list is also </a:t>
            </a:r>
            <a:r>
              <a:rPr lang="el-GR" dirty="0" smtClean="0"/>
              <a:t>λ</a:t>
            </a:r>
            <a:endParaRPr lang="en-US" dirty="0" smtClean="0"/>
          </a:p>
          <a:p>
            <a:pPr lvl="1"/>
            <a:r>
              <a:rPr lang="en-US" dirty="0" smtClean="0"/>
              <a:t>For chaining </a:t>
            </a:r>
            <a:r>
              <a:rPr lang="el-GR" dirty="0" smtClean="0"/>
              <a:t>λ</a:t>
            </a:r>
            <a:r>
              <a:rPr lang="en-US" dirty="0" smtClean="0"/>
              <a:t> is not bound by 1, it can be &gt;1 (Hash Table size is 10 but N=100)</a:t>
            </a:r>
          </a:p>
          <a:p>
            <a:pPr lvl="1"/>
            <a:r>
              <a:rPr lang="en-US" dirty="0" smtClean="0"/>
              <a:t>So to delete/search an element: time to compute hash function + length of the chain: </a:t>
            </a:r>
            <a:r>
              <a:rPr lang="el-GR" dirty="0" smtClean="0"/>
              <a:t>λ</a:t>
            </a:r>
            <a:r>
              <a:rPr lang="en-US" dirty="0" smtClean="0"/>
              <a:t> so search and delete: O(1+</a:t>
            </a:r>
            <a:r>
              <a:rPr lang="el-GR" dirty="0" smtClean="0"/>
              <a:t>λ</a:t>
            </a:r>
            <a:r>
              <a:rPr lang="en-US" dirty="0" smtClean="0"/>
              <a:t>)=O(</a:t>
            </a:r>
            <a:r>
              <a:rPr lang="el-GR" dirty="0" smtClean="0"/>
              <a:t>λ</a:t>
            </a:r>
            <a:r>
              <a:rPr lang="en-US" dirty="0" smtClean="0"/>
              <a:t>)</a:t>
            </a:r>
            <a:endParaRPr lang="en-US" dirty="0"/>
          </a:p>
        </p:txBody>
      </p:sp>
    </p:spTree>
    <p:extLst>
      <p:ext uri="{BB962C8B-B14F-4D97-AF65-F5344CB8AC3E}">
        <p14:creationId xmlns:p14="http://schemas.microsoft.com/office/powerpoint/2010/main" val="128216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400" dirty="0" smtClean="0">
                <a:solidFill>
                  <a:schemeClr val="accent2"/>
                </a:solidFill>
              </a:rPr>
              <a:t>One solution to the previous problem</a:t>
            </a:r>
          </a:p>
        </p:txBody>
      </p:sp>
      <p:sp>
        <p:nvSpPr>
          <p:cNvPr id="6147" name="Rectangle 3"/>
          <p:cNvSpPr>
            <a:spLocks noGrp="1" noChangeArrowheads="1"/>
          </p:cNvSpPr>
          <p:nvPr>
            <p:ph type="body" idx="1"/>
          </p:nvPr>
        </p:nvSpPr>
        <p:spPr>
          <a:xfrm>
            <a:off x="566738" y="1752600"/>
            <a:ext cx="8001000" cy="4495800"/>
          </a:xfrm>
        </p:spPr>
        <p:txBody>
          <a:bodyPr/>
          <a:lstStyle/>
          <a:p>
            <a:pPr eaLnBrk="1" hangingPunct="1"/>
            <a:r>
              <a:rPr lang="en-US" sz="2600" smtClean="0"/>
              <a:t>What if we keep the array size down to the size that we will actually be using (100 elements) and we use just the last two digits of key to identify each employee?</a:t>
            </a:r>
          </a:p>
          <a:p>
            <a:pPr lvl="1" eaLnBrk="1" hangingPunct="1"/>
            <a:r>
              <a:rPr lang="en-US" sz="2200" smtClean="0"/>
              <a:t>For example the employee with the key number 45678 will be stored in the element of the array with index 78 and employee with 23456 will be stored in array index 56</a:t>
            </a:r>
          </a:p>
          <a:p>
            <a:pPr lvl="2" eaLnBrk="1" hangingPunct="1"/>
            <a:r>
              <a:rPr lang="en-US" sz="2100" smtClean="0"/>
              <a:t>We are looking for a way to convert a 5 digit number into a two digit array index: some function need to do the transformation: a hash function to use a hash table (array)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Hash Tables: A Summary </a:t>
            </a:r>
          </a:p>
        </p:txBody>
      </p:sp>
      <p:sp>
        <p:nvSpPr>
          <p:cNvPr id="21507" name="Rectangle 3"/>
          <p:cNvSpPr>
            <a:spLocks noGrp="1" noChangeArrowheads="1"/>
          </p:cNvSpPr>
          <p:nvPr>
            <p:ph type="body" idx="1"/>
          </p:nvPr>
        </p:nvSpPr>
        <p:spPr/>
        <p:txBody>
          <a:bodyPr/>
          <a:lstStyle/>
          <a:p>
            <a:pPr eaLnBrk="1" hangingPunct="1">
              <a:lnSpc>
                <a:spcPct val="90000"/>
              </a:lnSpc>
            </a:pPr>
            <a:r>
              <a:rPr lang="en-US" sz="2100" dirty="0" smtClean="0">
                <a:sym typeface="Wingdings 2" pitchFamily="18" charset="2"/>
              </a:rPr>
              <a:t>A hash table is based on an array</a:t>
            </a:r>
          </a:p>
          <a:p>
            <a:pPr eaLnBrk="1" hangingPunct="1">
              <a:lnSpc>
                <a:spcPct val="90000"/>
              </a:lnSpc>
            </a:pPr>
            <a:r>
              <a:rPr lang="en-US" sz="2100" dirty="0" smtClean="0">
                <a:sym typeface="Wingdings 2" pitchFamily="18" charset="2"/>
              </a:rPr>
              <a:t>The range of key values is usually greater than the size of the array</a:t>
            </a:r>
          </a:p>
          <a:p>
            <a:pPr eaLnBrk="1" hangingPunct="1">
              <a:lnSpc>
                <a:spcPct val="90000"/>
              </a:lnSpc>
            </a:pPr>
            <a:r>
              <a:rPr lang="en-US" sz="2100" dirty="0" smtClean="0">
                <a:sym typeface="Wingdings 2" pitchFamily="18" charset="2"/>
              </a:rPr>
              <a:t>A key value is hashed to an array index by a hash function</a:t>
            </a:r>
          </a:p>
          <a:p>
            <a:pPr eaLnBrk="1" hangingPunct="1">
              <a:lnSpc>
                <a:spcPct val="90000"/>
              </a:lnSpc>
            </a:pPr>
            <a:r>
              <a:rPr lang="en-US" sz="2100" dirty="0" smtClean="0">
                <a:sym typeface="Wingdings 2" pitchFamily="18" charset="2"/>
              </a:rPr>
              <a:t>The hashing of a key to an already filled cell is called a collision </a:t>
            </a:r>
          </a:p>
          <a:p>
            <a:pPr eaLnBrk="1" hangingPunct="1">
              <a:lnSpc>
                <a:spcPct val="90000"/>
              </a:lnSpc>
            </a:pPr>
            <a:r>
              <a:rPr lang="en-US" sz="2100" dirty="0" smtClean="0">
                <a:sym typeface="Wingdings 2" pitchFamily="18" charset="2"/>
              </a:rPr>
              <a:t>Collision can be handled using open addressing or separate chaining </a:t>
            </a:r>
          </a:p>
          <a:p>
            <a:pPr eaLnBrk="1" hangingPunct="1">
              <a:lnSpc>
                <a:spcPct val="90000"/>
              </a:lnSpc>
            </a:pPr>
            <a:r>
              <a:rPr lang="en-US" sz="2100" dirty="0" smtClean="0">
                <a:sym typeface="Wingdings 2" pitchFamily="18" charset="2"/>
              </a:rPr>
              <a:t>In open addressing, data items that hash to a full array cell are placed in another cell in the array</a:t>
            </a:r>
          </a:p>
          <a:p>
            <a:pPr eaLnBrk="1" hangingPunct="1">
              <a:lnSpc>
                <a:spcPct val="90000"/>
              </a:lnSpc>
            </a:pPr>
            <a:r>
              <a:rPr lang="en-US" sz="2100" dirty="0" smtClean="0">
                <a:sym typeface="Wingdings 2" pitchFamily="18" charset="2"/>
              </a:rPr>
              <a:t>In separate chaining, each array element consist of a linked list</a:t>
            </a:r>
          </a:p>
          <a:p>
            <a:pPr eaLnBrk="1" hangingPunct="1">
              <a:lnSpc>
                <a:spcPct val="90000"/>
              </a:lnSpc>
              <a:buFont typeface="Wingdings" pitchFamily="2" charset="2"/>
              <a:buNone/>
            </a:pPr>
            <a:endParaRPr lang="en-US" sz="2100" dirty="0" smtClean="0">
              <a:sym typeface="Wingdings 2" pitchFamily="18" charset="2"/>
            </a:endParaRPr>
          </a:p>
          <a:p>
            <a:pPr eaLnBrk="1" hangingPunct="1">
              <a:lnSpc>
                <a:spcPct val="90000"/>
              </a:lnSpc>
            </a:pPr>
            <a:endParaRPr lang="en-US" sz="2100" dirty="0" smtClean="0">
              <a:sym typeface="Wingdings 2" pitchFamily="18" charset="2"/>
            </a:endParaRPr>
          </a:p>
          <a:p>
            <a:pPr lvl="1" eaLnBrk="1" hangingPunct="1">
              <a:lnSpc>
                <a:spcPct val="90000"/>
              </a:lnSpc>
              <a:buFont typeface="Wingdings" pitchFamily="2" charset="2"/>
              <a:buNone/>
            </a:pPr>
            <a:endParaRPr lang="en-US" sz="2000" dirty="0" smtClean="0">
              <a:sym typeface="Wingdings 2" pitchFamily="18" charset="2"/>
            </a:endParaRPr>
          </a:p>
          <a:p>
            <a:pPr eaLnBrk="1" hangingPunct="1">
              <a:lnSpc>
                <a:spcPct val="90000"/>
              </a:lnSpc>
            </a:pPr>
            <a:endParaRPr lang="en-US" sz="2100" dirty="0" smtClean="0">
              <a:sym typeface="Wingdings 2" pitchFamily="18" charset="2"/>
            </a:endParaRPr>
          </a:p>
          <a:p>
            <a:pPr eaLnBrk="1" hangingPunct="1">
              <a:lnSpc>
                <a:spcPct val="90000"/>
              </a:lnSpc>
            </a:pPr>
            <a:endParaRPr lang="en-US" sz="2100" dirty="0" smtClean="0"/>
          </a:p>
          <a:p>
            <a:pPr eaLnBrk="1" hangingPunct="1">
              <a:lnSpc>
                <a:spcPct val="90000"/>
              </a:lnSpc>
            </a:pPr>
            <a:endParaRPr lang="en-US" sz="21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Hash Tables: A Summary</a:t>
            </a:r>
          </a:p>
        </p:txBody>
      </p:sp>
      <p:sp>
        <p:nvSpPr>
          <p:cNvPr id="22531" name="Rectangle 3"/>
          <p:cNvSpPr>
            <a:spLocks noGrp="1" noChangeArrowheads="1"/>
          </p:cNvSpPr>
          <p:nvPr>
            <p:ph type="body" idx="1"/>
          </p:nvPr>
        </p:nvSpPr>
        <p:spPr/>
        <p:txBody>
          <a:bodyPr/>
          <a:lstStyle/>
          <a:p>
            <a:pPr eaLnBrk="1" hangingPunct="1">
              <a:lnSpc>
                <a:spcPct val="80000"/>
              </a:lnSpc>
            </a:pPr>
            <a:r>
              <a:rPr lang="en-US" sz="2600" dirty="0" smtClean="0"/>
              <a:t>In linear probing the step size is always 1</a:t>
            </a:r>
          </a:p>
          <a:p>
            <a:pPr lvl="1" eaLnBrk="1" hangingPunct="1">
              <a:lnSpc>
                <a:spcPct val="80000"/>
              </a:lnSpc>
            </a:pPr>
            <a:r>
              <a:rPr lang="en-US" sz="2200" dirty="0" smtClean="0"/>
              <a:t>The number of tries required to find an item is called the </a:t>
            </a:r>
            <a:r>
              <a:rPr lang="en-US" sz="2200" dirty="0" smtClean="0">
                <a:solidFill>
                  <a:srgbClr val="FF0000"/>
                </a:solidFill>
              </a:rPr>
              <a:t>probe length </a:t>
            </a:r>
          </a:p>
          <a:p>
            <a:pPr eaLnBrk="1" hangingPunct="1">
              <a:lnSpc>
                <a:spcPct val="80000"/>
              </a:lnSpc>
            </a:pPr>
            <a:r>
              <a:rPr lang="en-US" sz="2600" dirty="0" smtClean="0"/>
              <a:t>In linear probing, contiguous sequence of filled cells appear: primary cluster </a:t>
            </a:r>
          </a:p>
          <a:p>
            <a:pPr eaLnBrk="1" hangingPunct="1">
              <a:lnSpc>
                <a:spcPct val="80000"/>
              </a:lnSpc>
            </a:pPr>
            <a:r>
              <a:rPr lang="en-US" sz="2600" dirty="0" smtClean="0"/>
              <a:t>Quadratic probing eliminates primary clustering but suffers from less severe secondary clustering </a:t>
            </a:r>
          </a:p>
          <a:p>
            <a:pPr eaLnBrk="1" hangingPunct="1">
              <a:lnSpc>
                <a:spcPct val="80000"/>
              </a:lnSpc>
            </a:pPr>
            <a:r>
              <a:rPr lang="en-US" sz="2600" dirty="0" smtClean="0"/>
              <a:t>In double hashing the step depends on the key and is obtained from a second hash function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400" dirty="0" smtClean="0">
                <a:solidFill>
                  <a:schemeClr val="accent2"/>
                </a:solidFill>
              </a:rPr>
              <a:t>Hash Table, Hash Function, Collisions</a:t>
            </a:r>
          </a:p>
        </p:txBody>
      </p:sp>
      <p:sp>
        <p:nvSpPr>
          <p:cNvPr id="7171" name="Rectangle 3"/>
          <p:cNvSpPr>
            <a:spLocks noGrp="1" noChangeArrowheads="1"/>
          </p:cNvSpPr>
          <p:nvPr>
            <p:ph type="body" idx="1"/>
          </p:nvPr>
        </p:nvSpPr>
        <p:spPr>
          <a:xfrm>
            <a:off x="566738" y="1752600"/>
            <a:ext cx="8001000" cy="4648200"/>
          </a:xfrm>
        </p:spPr>
        <p:txBody>
          <a:bodyPr/>
          <a:lstStyle/>
          <a:p>
            <a:pPr eaLnBrk="1" hangingPunct="1"/>
            <a:r>
              <a:rPr lang="en-US" sz="2600" dirty="0" smtClean="0"/>
              <a:t>A </a:t>
            </a:r>
            <a:r>
              <a:rPr lang="en-US" sz="2600" b="1" dirty="0" smtClean="0"/>
              <a:t>Hash Table </a:t>
            </a:r>
            <a:r>
              <a:rPr lang="en-US" sz="2600" dirty="0" smtClean="0"/>
              <a:t>is a data structure in which keys are mapped to array positions by a hash function </a:t>
            </a:r>
          </a:p>
          <a:p>
            <a:pPr eaLnBrk="1" hangingPunct="1"/>
            <a:r>
              <a:rPr lang="en-US" sz="2600" dirty="0" smtClean="0"/>
              <a:t>A </a:t>
            </a:r>
            <a:r>
              <a:rPr lang="en-US" sz="2600" b="1" dirty="0" smtClean="0"/>
              <a:t>Hash Function</a:t>
            </a:r>
            <a:r>
              <a:rPr lang="en-US" sz="2600" dirty="0" smtClean="0"/>
              <a:t>, is a function which, when applied to the key, produces an integer which can be used as an address (index) in the hash table </a:t>
            </a:r>
          </a:p>
          <a:p>
            <a:pPr lvl="1" eaLnBrk="1" hangingPunct="1"/>
            <a:r>
              <a:rPr lang="en-US" sz="2200" dirty="0" smtClean="0"/>
              <a:t>For our previous example: </a:t>
            </a:r>
          </a:p>
          <a:p>
            <a:pPr lvl="2" eaLnBrk="1" hangingPunct="1">
              <a:buFont typeface="Wingdings" pitchFamily="2" charset="2"/>
              <a:buNone/>
            </a:pPr>
            <a:r>
              <a:rPr lang="en-US" sz="2100" dirty="0" err="1" smtClean="0"/>
              <a:t>int</a:t>
            </a:r>
            <a:r>
              <a:rPr lang="en-US" sz="2100" dirty="0" smtClean="0"/>
              <a:t> </a:t>
            </a:r>
            <a:r>
              <a:rPr lang="en-US" sz="2100" dirty="0" err="1" smtClean="0"/>
              <a:t>HashFunction</a:t>
            </a:r>
            <a:r>
              <a:rPr lang="en-US" sz="2100" dirty="0" smtClean="0"/>
              <a:t> (</a:t>
            </a:r>
            <a:r>
              <a:rPr lang="en-US" sz="2100" dirty="0" err="1" smtClean="0"/>
              <a:t>int</a:t>
            </a:r>
            <a:r>
              <a:rPr lang="en-US" sz="2100" dirty="0" smtClean="0"/>
              <a:t> </a:t>
            </a:r>
            <a:r>
              <a:rPr lang="en-US" sz="2100" dirty="0" err="1" smtClean="0"/>
              <a:t>id_number</a:t>
            </a:r>
            <a:r>
              <a:rPr lang="en-US" sz="2100" dirty="0" smtClean="0"/>
              <a:t>){</a:t>
            </a:r>
          </a:p>
          <a:p>
            <a:pPr lvl="2" eaLnBrk="1" hangingPunct="1">
              <a:buFont typeface="Wingdings" pitchFamily="2" charset="2"/>
              <a:buNone/>
            </a:pPr>
            <a:r>
              <a:rPr lang="en-US" sz="2100" dirty="0" smtClean="0"/>
              <a:t>   return( </a:t>
            </a:r>
            <a:r>
              <a:rPr lang="en-US" sz="2100" dirty="0" err="1" smtClean="0"/>
              <a:t>id_number</a:t>
            </a:r>
            <a:r>
              <a:rPr lang="en-US" sz="2100" dirty="0" smtClean="0"/>
              <a:t> % </a:t>
            </a:r>
            <a:r>
              <a:rPr lang="en-US" sz="2100" dirty="0" err="1" smtClean="0"/>
              <a:t>table_size</a:t>
            </a:r>
            <a:r>
              <a:rPr lang="en-US" sz="2100" dirty="0" smtClean="0"/>
              <a:t>);</a:t>
            </a:r>
          </a:p>
          <a:p>
            <a:pPr lvl="2" eaLnBrk="1" hangingPunct="1">
              <a:buFont typeface="Wingdings" pitchFamily="2" charset="2"/>
              <a:buNone/>
            </a:pPr>
            <a:r>
              <a:rPr lang="en-US" sz="21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400" dirty="0" smtClean="0">
                <a:solidFill>
                  <a:schemeClr val="accent2"/>
                </a:solidFill>
              </a:rPr>
              <a:t>Hash Table, Hash Function, Collisions: continue…</a:t>
            </a:r>
          </a:p>
        </p:txBody>
      </p:sp>
      <p:sp>
        <p:nvSpPr>
          <p:cNvPr id="8195" name="Rectangle 3"/>
          <p:cNvSpPr>
            <a:spLocks noGrp="1" noChangeArrowheads="1"/>
          </p:cNvSpPr>
          <p:nvPr>
            <p:ph type="body" idx="1"/>
          </p:nvPr>
        </p:nvSpPr>
        <p:spPr/>
        <p:txBody>
          <a:bodyPr/>
          <a:lstStyle/>
          <a:p>
            <a:pPr eaLnBrk="1" hangingPunct="1"/>
            <a:r>
              <a:rPr lang="en-US" sz="2600" smtClean="0"/>
              <a:t>Suppose that the hash table contains records of two employees with IDs  45678 and 23456 respectively. </a:t>
            </a:r>
          </a:p>
          <a:p>
            <a:pPr lvl="1" eaLnBrk="1" hangingPunct="1"/>
            <a:r>
              <a:rPr lang="en-US" sz="2200" smtClean="0"/>
              <a:t>We need to add another employee whose ID is 34878!!</a:t>
            </a:r>
          </a:p>
          <a:p>
            <a:pPr lvl="1" eaLnBrk="1" hangingPunct="1"/>
            <a:r>
              <a:rPr lang="en-US" sz="2200" smtClean="0"/>
              <a:t>The array element with index 78 has already a value. </a:t>
            </a:r>
          </a:p>
          <a:p>
            <a:pPr lvl="1" eaLnBrk="1" hangingPunct="1"/>
            <a:r>
              <a:rPr lang="en-US" sz="2200" smtClean="0"/>
              <a:t>When more than one element tries to occupy the same array position, we have a </a:t>
            </a:r>
            <a:r>
              <a:rPr lang="en-US" sz="2200" b="1" smtClean="0"/>
              <a:t>collision </a:t>
            </a:r>
          </a:p>
          <a:p>
            <a:pPr lvl="1" eaLnBrk="1" hangingPunct="1"/>
            <a:r>
              <a:rPr lang="en-US" sz="2200" b="1" smtClean="0"/>
              <a:t>Collision</a:t>
            </a:r>
            <a:r>
              <a:rPr lang="en-US" sz="2200" smtClean="0"/>
              <a:t> is a condition resulting when two or more keys produce the same hash location </a:t>
            </a:r>
            <a:endParaRPr lang="en-US" sz="2200" b="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solidFill>
                  <a:schemeClr val="accent2"/>
                </a:solidFill>
              </a:rPr>
              <a:t>Issues surrounding Hashing</a:t>
            </a:r>
          </a:p>
        </p:txBody>
      </p:sp>
      <p:sp>
        <p:nvSpPr>
          <p:cNvPr id="9219" name="Rectangle 3"/>
          <p:cNvSpPr>
            <a:spLocks noGrp="1" noChangeArrowheads="1"/>
          </p:cNvSpPr>
          <p:nvPr>
            <p:ph type="body" idx="1"/>
          </p:nvPr>
        </p:nvSpPr>
        <p:spPr/>
        <p:txBody>
          <a:bodyPr/>
          <a:lstStyle/>
          <a:p>
            <a:pPr eaLnBrk="1" hangingPunct="1">
              <a:lnSpc>
                <a:spcPct val="80000"/>
              </a:lnSpc>
            </a:pPr>
            <a:r>
              <a:rPr lang="en-US" sz="2100" smtClean="0"/>
              <a:t>Which HF to use?</a:t>
            </a:r>
          </a:p>
          <a:p>
            <a:pPr lvl="1" eaLnBrk="1" hangingPunct="1">
              <a:lnSpc>
                <a:spcPct val="80000"/>
              </a:lnSpc>
            </a:pPr>
            <a:r>
              <a:rPr lang="en-US" sz="2000" smtClean="0"/>
              <a:t>The Big Challenge</a:t>
            </a:r>
          </a:p>
          <a:p>
            <a:pPr lvl="1" eaLnBrk="1" hangingPunct="1">
              <a:lnSpc>
                <a:spcPct val="80000"/>
              </a:lnSpc>
            </a:pPr>
            <a:r>
              <a:rPr lang="en-US" sz="2000" smtClean="0"/>
              <a:t>Easy to compute. If the ‘Hash Algorithm’ is too inefficient it will overshadow the advantages of the technique</a:t>
            </a:r>
          </a:p>
          <a:p>
            <a:pPr lvl="1" eaLnBrk="1" hangingPunct="1">
              <a:lnSpc>
                <a:spcPct val="80000"/>
              </a:lnSpc>
            </a:pPr>
            <a:r>
              <a:rPr lang="en-US" sz="2000" smtClean="0"/>
              <a:t>Should distribute entries uniformly through the HT slots</a:t>
            </a:r>
          </a:p>
          <a:p>
            <a:pPr lvl="1" eaLnBrk="1" hangingPunct="1">
              <a:lnSpc>
                <a:spcPct val="80000"/>
              </a:lnSpc>
            </a:pPr>
            <a:r>
              <a:rPr lang="en-US" sz="2000" smtClean="0"/>
              <a:t>Should minimize Collisions</a:t>
            </a:r>
          </a:p>
          <a:p>
            <a:pPr lvl="1" eaLnBrk="1" hangingPunct="1">
              <a:lnSpc>
                <a:spcPct val="80000"/>
              </a:lnSpc>
            </a:pPr>
            <a:endParaRPr lang="en-US" sz="2000" smtClean="0"/>
          </a:p>
          <a:p>
            <a:pPr eaLnBrk="1" hangingPunct="1">
              <a:lnSpc>
                <a:spcPct val="80000"/>
              </a:lnSpc>
            </a:pPr>
            <a:r>
              <a:rPr lang="en-US" sz="2100" smtClean="0"/>
              <a:t>Can we avoid collisions?</a:t>
            </a:r>
          </a:p>
          <a:p>
            <a:pPr lvl="1" eaLnBrk="1" hangingPunct="1">
              <a:lnSpc>
                <a:spcPct val="80000"/>
              </a:lnSpc>
            </a:pPr>
            <a:r>
              <a:rPr lang="en-US" sz="2000" b="1" smtClean="0"/>
              <a:t>No - Collisions are inherent!</a:t>
            </a:r>
            <a:r>
              <a:rPr lang="en-US" sz="2000" smtClean="0"/>
              <a:t> </a:t>
            </a:r>
            <a:r>
              <a:rPr lang="en-US" sz="2000" smtClean="0">
                <a:sym typeface="Wingdings 2" pitchFamily="18" charset="2"/>
              </a:rPr>
              <a:t> </a:t>
            </a:r>
            <a:r>
              <a:rPr lang="en-US" sz="2000" smtClean="0"/>
              <a:t>Regardless of the type of the HF, we will likely experience collisions because the domain of keys is usually larger than the number of buckets</a:t>
            </a:r>
          </a:p>
          <a:p>
            <a:pPr lvl="1" eaLnBrk="1" hangingPunct="1">
              <a:lnSpc>
                <a:spcPct val="8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solidFill>
                  <a:schemeClr val="accent2"/>
                </a:solidFill>
              </a:rPr>
              <a:t>Other examples</a:t>
            </a:r>
          </a:p>
        </p:txBody>
      </p:sp>
      <p:sp>
        <p:nvSpPr>
          <p:cNvPr id="10243" name="Rectangle 3"/>
          <p:cNvSpPr>
            <a:spLocks noGrp="1" noChangeArrowheads="1"/>
          </p:cNvSpPr>
          <p:nvPr>
            <p:ph type="body" idx="1"/>
          </p:nvPr>
        </p:nvSpPr>
        <p:spPr>
          <a:xfrm>
            <a:off x="566738" y="1752600"/>
            <a:ext cx="8001000" cy="5105400"/>
          </a:xfrm>
        </p:spPr>
        <p:txBody>
          <a:bodyPr/>
          <a:lstStyle/>
          <a:p>
            <a:pPr eaLnBrk="1" hangingPunct="1">
              <a:lnSpc>
                <a:spcPct val="80000"/>
              </a:lnSpc>
            </a:pPr>
            <a:r>
              <a:rPr lang="en-US" sz="1900" dirty="0" smtClean="0"/>
              <a:t>Implementing a Dictionary:</a:t>
            </a:r>
          </a:p>
          <a:p>
            <a:pPr lvl="1" eaLnBrk="1" hangingPunct="1">
              <a:lnSpc>
                <a:spcPct val="80000"/>
              </a:lnSpc>
            </a:pPr>
            <a:r>
              <a:rPr lang="en-US" sz="1700" dirty="0" smtClean="0"/>
              <a:t>HF: Sum the ASCII codes for the letters then mod n (n is HT size!)</a:t>
            </a:r>
          </a:p>
          <a:p>
            <a:pPr lvl="1" eaLnBrk="1" hangingPunct="1">
              <a:lnSpc>
                <a:spcPct val="80000"/>
              </a:lnSpc>
            </a:pPr>
            <a:r>
              <a:rPr lang="en-US" sz="1700" dirty="0" smtClean="0"/>
              <a:t>raw and war would have the same key!</a:t>
            </a:r>
          </a:p>
          <a:p>
            <a:pPr eaLnBrk="1" hangingPunct="1">
              <a:lnSpc>
                <a:spcPct val="80000"/>
              </a:lnSpc>
            </a:pPr>
            <a:r>
              <a:rPr lang="en-US" sz="1900" dirty="0" smtClean="0"/>
              <a:t>How to implement a ‘Spelling Checker’?</a:t>
            </a:r>
          </a:p>
          <a:p>
            <a:pPr lvl="1" eaLnBrk="1" hangingPunct="1">
              <a:lnSpc>
                <a:spcPct val="80000"/>
              </a:lnSpc>
            </a:pPr>
            <a:r>
              <a:rPr lang="en-US" sz="1700" dirty="0" smtClean="0"/>
              <a:t>Create a HT for all the words in a dictionary</a:t>
            </a:r>
          </a:p>
          <a:p>
            <a:pPr lvl="1" eaLnBrk="1" hangingPunct="1">
              <a:lnSpc>
                <a:spcPct val="80000"/>
              </a:lnSpc>
            </a:pPr>
            <a:r>
              <a:rPr lang="en-US" sz="1700" dirty="0" smtClean="0"/>
              <a:t>When you encounter a word, whose spelling you want to check, just hash it and see if it exists in the table. </a:t>
            </a:r>
          </a:p>
          <a:p>
            <a:pPr lvl="1" eaLnBrk="1" hangingPunct="1">
              <a:lnSpc>
                <a:spcPct val="80000"/>
              </a:lnSpc>
            </a:pPr>
            <a:r>
              <a:rPr lang="en-US" sz="1700" dirty="0" smtClean="0"/>
              <a:t>If it does, then you've spelled it correctly.</a:t>
            </a:r>
          </a:p>
          <a:p>
            <a:pPr lvl="1" eaLnBrk="1" hangingPunct="1">
              <a:lnSpc>
                <a:spcPct val="80000"/>
              </a:lnSpc>
            </a:pPr>
            <a:r>
              <a:rPr lang="en-US" sz="1700" dirty="0" smtClean="0"/>
              <a:t>If not, then you haven't. </a:t>
            </a:r>
          </a:p>
          <a:p>
            <a:pPr lvl="1" eaLnBrk="1" hangingPunct="1">
              <a:lnSpc>
                <a:spcPct val="80000"/>
              </a:lnSpc>
            </a:pPr>
            <a:r>
              <a:rPr lang="en-US" sz="1700" dirty="0" smtClean="0"/>
              <a:t>This allows you to look up a word in O(1) time rather than O(n) time, which, in a dictionary on the order of 800,000 words, is a big time saver.</a:t>
            </a:r>
          </a:p>
          <a:p>
            <a:pPr eaLnBrk="1" hangingPunct="1">
              <a:lnSpc>
                <a:spcPct val="80000"/>
              </a:lnSpc>
            </a:pPr>
            <a:r>
              <a:rPr lang="en-US" sz="1900" dirty="0" smtClean="0"/>
              <a:t>Cryptography: Use a hash function to encrypt your passwords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27438</TotalTime>
  <Words>2045</Words>
  <Application>Microsoft Office PowerPoint</Application>
  <PresentationFormat>Affichage à l'écran (4:3)</PresentationFormat>
  <Paragraphs>295</Paragraphs>
  <Slides>51</Slides>
  <Notes>1</Notes>
  <HiddenSlides>0</HiddenSlides>
  <MMClips>0</MMClips>
  <ScaleCrop>false</ScaleCrop>
  <HeadingPairs>
    <vt:vector size="4" baseType="variant">
      <vt:variant>
        <vt:lpstr>Thème</vt:lpstr>
      </vt:variant>
      <vt:variant>
        <vt:i4>1</vt:i4>
      </vt:variant>
      <vt:variant>
        <vt:lpstr>Titres des diapositives</vt:lpstr>
      </vt:variant>
      <vt:variant>
        <vt:i4>51</vt:i4>
      </vt:variant>
    </vt:vector>
  </HeadingPairs>
  <TitlesOfParts>
    <vt:vector size="52" baseType="lpstr">
      <vt:lpstr>Profile</vt:lpstr>
      <vt:lpstr>Lecture 11</vt:lpstr>
      <vt:lpstr>Main Points</vt:lpstr>
      <vt:lpstr>Let’s Look at this</vt:lpstr>
      <vt:lpstr>Hash Tables: An introduction </vt:lpstr>
      <vt:lpstr>One solution to the previous problem</vt:lpstr>
      <vt:lpstr>Hash Table, Hash Function, Collisions</vt:lpstr>
      <vt:lpstr>Hash Table, Hash Function, Collisions: continue…</vt:lpstr>
      <vt:lpstr>Issues surrounding Hashing</vt:lpstr>
      <vt:lpstr>Other examples</vt:lpstr>
      <vt:lpstr>Hash Function: Examples</vt:lpstr>
      <vt:lpstr>Summarize what we learnt so far….</vt:lpstr>
      <vt:lpstr>Collision, Handling Collision </vt:lpstr>
      <vt:lpstr>Problem</vt:lpstr>
      <vt:lpstr>Solution 1: Use Separate Chaining</vt:lpstr>
      <vt:lpstr>Advantages of Separate chaining</vt:lpstr>
      <vt:lpstr>Example</vt:lpstr>
      <vt:lpstr>Separate Chaining an illustration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Solution 2: Open addressing </vt:lpstr>
      <vt:lpstr>Open Addressing</vt:lpstr>
      <vt:lpstr>Linear Probing </vt:lpstr>
      <vt:lpstr>Consider the following example</vt:lpstr>
      <vt:lpstr>Linear probing: drawbacks</vt:lpstr>
      <vt:lpstr>Linear Searching Analysis</vt:lpstr>
      <vt:lpstr>Solution 3: Quadratic Probing</vt:lpstr>
      <vt:lpstr>Example</vt:lpstr>
      <vt:lpstr>Solution 4: Double Hashing</vt:lpstr>
      <vt:lpstr>Double Hashing Insert Algorithm </vt:lpstr>
      <vt:lpstr>Double Hashing (Cont.)</vt:lpstr>
      <vt:lpstr>Illustration of linear probing</vt:lpstr>
      <vt:lpstr>Présentation PowerPoint</vt:lpstr>
      <vt:lpstr>Présentation PowerPoint</vt:lpstr>
      <vt:lpstr>Présentation PowerPoint</vt:lpstr>
      <vt:lpstr>Présentation PowerPoint</vt:lpstr>
      <vt:lpstr>Présentation PowerPoint</vt:lpstr>
      <vt:lpstr>Présentation PowerPoint</vt:lpstr>
      <vt:lpstr>Illustration of Double Hashing</vt:lpstr>
      <vt:lpstr>Function to find prime to use in the second hash function</vt:lpstr>
      <vt:lpstr>Insert an element to HT</vt:lpstr>
      <vt:lpstr>Delete an element from HT</vt:lpstr>
      <vt:lpstr>Search for an element in the HT</vt:lpstr>
      <vt:lpstr>Load Factor and Hash Tables</vt:lpstr>
      <vt:lpstr>Analysis of Separate Chaining </vt:lpstr>
      <vt:lpstr>Hash Tables: A Summary </vt:lpstr>
      <vt:lpstr>Hash Tables: A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PC imane</cp:lastModifiedBy>
  <cp:revision>119</cp:revision>
  <cp:lastPrinted>1601-01-01T00:00:00Z</cp:lastPrinted>
  <dcterms:created xsi:type="dcterms:W3CDTF">1601-01-01T00:00:00Z</dcterms:created>
  <dcterms:modified xsi:type="dcterms:W3CDTF">2019-12-23T21:29:22Z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