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4" r:id="rId14"/>
    <p:sldId id="268" r:id="rId15"/>
    <p:sldId id="269" r:id="rId16"/>
    <p:sldId id="270" r:id="rId17"/>
    <p:sldId id="271" r:id="rId18"/>
    <p:sldId id="273" r:id="rId19"/>
    <p:sldId id="274" r:id="rId20"/>
    <p:sldId id="295" r:id="rId21"/>
    <p:sldId id="279" r:id="rId22"/>
    <p:sldId id="280" r:id="rId23"/>
    <p:sldId id="281" r:id="rId24"/>
    <p:sldId id="275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297" r:id="rId33"/>
    <p:sldId id="283" r:id="rId34"/>
    <p:sldId id="284" r:id="rId35"/>
    <p:sldId id="285" r:id="rId36"/>
    <p:sldId id="298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20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3931160-60FC-46C4-98FF-2F1FF94D14E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15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10459-E7D0-4EA6-B6B7-7D3D7E8CCA6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E3EA5-FED0-4791-B55E-89159C74322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8CC92-4F6A-4A7B-B7B9-235AF56EAE7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775CA-D828-4285-8DD9-121B8FD4F9C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17CF-C704-4E25-A666-2034ED4B1C2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9155B-1AC1-44E9-A401-E91BC58C021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59812-9FF1-4F62-8989-C3995006E4C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02263-19EF-4B5B-9E23-B2B56C86B78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CBDE9-8985-4BA6-83A2-01B6C245BD0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C765F-E5A3-4D58-B342-442E1BEA7C9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939A3-0799-4186-9DD9-87BDE432B17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F455AB4-1E6F-4A08-8A2A-F3E865088E2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D616AB1-2A30-4C4E-B090-46AE0024B50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Lecture2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429000"/>
            <a:ext cx="7010400" cy="16002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accent2"/>
                </a:solidFill>
              </a:rPr>
              <a:t>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9F7BB2E-4F45-497A-9E37-06705C567B1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Structures as input/output parameters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752600"/>
            <a:ext cx="8915400" cy="4267200"/>
          </a:xfrm>
        </p:spPr>
        <p:txBody>
          <a:bodyPr/>
          <a:lstStyle/>
          <a:p>
            <a:pPr eaLnBrk="1" hangingPunct="1"/>
            <a:r>
              <a:rPr lang="en-US" sz="2600" smtClean="0"/>
              <a:t>When a structured variable is passed as input argument to a function, all of its component values </a:t>
            </a:r>
            <a:r>
              <a:rPr lang="en-US" sz="2600" smtClean="0">
                <a:solidFill>
                  <a:schemeClr val="accent2"/>
                </a:solidFill>
              </a:rPr>
              <a:t>are copied </a:t>
            </a:r>
            <a:r>
              <a:rPr lang="en-US" sz="2600" smtClean="0"/>
              <a:t>into the components of the function’s corresponding formal parameter.</a:t>
            </a:r>
          </a:p>
          <a:p>
            <a:pPr eaLnBrk="1" hangingPunct="1"/>
            <a:r>
              <a:rPr lang="en-US" sz="2600" smtClean="0"/>
              <a:t>When such a variable is used as an output parameter, </a:t>
            </a:r>
            <a:r>
              <a:rPr lang="en-US" sz="2600" smtClean="0">
                <a:solidFill>
                  <a:schemeClr val="accent2"/>
                </a:solidFill>
              </a:rPr>
              <a:t>the address of operator</a:t>
            </a:r>
            <a:r>
              <a:rPr lang="en-US" sz="2600" smtClean="0"/>
              <a:t> must be applied same way that would pass an output of type char, int, and double</a:t>
            </a:r>
          </a:p>
          <a:p>
            <a:pPr eaLnBrk="1" hangingPunct="1"/>
            <a:r>
              <a:rPr lang="en-US" sz="2600" smtClean="0"/>
              <a:t>As with other data types, structures can be passed by value or by reference.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3E7820A-9C1B-421A-AB7E-97A7A8BB514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Structures: Passing by value/reference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91440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u="sng" smtClean="0">
                <a:solidFill>
                  <a:schemeClr val="accent2"/>
                </a:solidFill>
              </a:rPr>
              <a:t>By value: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void display_course(courses c1){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smtClean="0"/>
              <a:t>printf("%s %d  %s  %d\n", c1.course_code,c1.n_crd,c1.instructor_name,c1.n_students);</a:t>
            </a:r>
            <a:endParaRPr lang="en-US" sz="20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u="sng" smtClean="0">
                <a:solidFill>
                  <a:schemeClr val="accent2"/>
                </a:solidFill>
              </a:rPr>
              <a:t>By Reference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void fill_course(courses *c1){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strcpy((*c1).course_code,”Phy1401”);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(*c1).n_crd=4;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strcpy((*c1).instructor_name,”Dr.Darhmaoui”);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(*c1).n_students=32;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This code can be written using the </a:t>
            </a:r>
            <a:r>
              <a:rPr lang="en-US" sz="2000" smtClean="0">
                <a:solidFill>
                  <a:schemeClr val="accent2"/>
                </a:solidFill>
              </a:rPr>
              <a:t>indirect component selection operator</a:t>
            </a:r>
            <a:r>
              <a:rPr lang="en-US" sz="2000" smtClean="0"/>
              <a:t> (see the next slide)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7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E2A80C-5147-4847-AE9F-1FBE668CBD8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28600"/>
            <a:ext cx="8001000" cy="1216025"/>
          </a:xfrm>
        </p:spPr>
        <p:txBody>
          <a:bodyPr/>
          <a:lstStyle/>
          <a:p>
            <a:pPr eaLnBrk="1" hangingPunct="1"/>
            <a:r>
              <a:rPr lang="en-US" sz="3400" smtClean="0"/>
              <a:t>Direct Vs Indirect component selection operator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434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6905625" cy="579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066800" y="4267200"/>
            <a:ext cx="4191000" cy="1143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486400" y="4343400"/>
            <a:ext cx="3200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This piece of code can be changed to </a:t>
            </a:r>
            <a:r>
              <a:rPr lang="en-US" sz="1400">
                <a:solidFill>
                  <a:srgbClr val="00B050"/>
                </a:solidFill>
              </a:rPr>
              <a:t>indirect component selection operator</a:t>
            </a:r>
            <a:r>
              <a:rPr lang="en-US" sz="1400"/>
              <a:t>: refer to the next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001000" cy="1216025"/>
          </a:xfrm>
        </p:spPr>
        <p:txBody>
          <a:bodyPr/>
          <a:lstStyle/>
          <a:p>
            <a:r>
              <a:rPr lang="en-US" sz="4000" smtClean="0"/>
              <a:t>Indirect component selection operator</a:t>
            </a: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19F4395-4F84-424D-9ABB-C6DD419E6957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1536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06513" y="1219200"/>
            <a:ext cx="6242050" cy="5638800"/>
          </a:xfrm>
          <a:noFill/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295400" y="4343400"/>
            <a:ext cx="3886200" cy="1066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A0C6D24-8D40-41F5-BF61-E6DCCDE2142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a C program that swaps the content of two courses. Use the following functions</a:t>
            </a:r>
          </a:p>
          <a:p>
            <a:pPr lvl="1" eaLnBrk="1" hangingPunct="1"/>
            <a:r>
              <a:rPr lang="en-US" smtClean="0"/>
              <a:t>Fill_courses()</a:t>
            </a:r>
          </a:p>
          <a:p>
            <a:pPr lvl="1" eaLnBrk="1" hangingPunct="1"/>
            <a:r>
              <a:rPr lang="en-US" smtClean="0"/>
              <a:t>Display_courses()</a:t>
            </a:r>
          </a:p>
          <a:p>
            <a:pPr lvl="1" eaLnBrk="1" hangingPunct="1"/>
            <a:r>
              <a:rPr lang="en-US" smtClean="0"/>
              <a:t>Swap_courses()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AC868F5-6367-45B7-8C0A-23E55600D67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(Part1)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88" y="1743075"/>
            <a:ext cx="8913812" cy="4962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D9B702A-8BAE-42A5-8030-3C19F42DAC7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(Part2)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50" y="1905000"/>
            <a:ext cx="8828088" cy="472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A4E389-46A6-4A5E-8ED3-B24BB12D02E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Structures as return values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 with other data types, a structure can be returned by a function.</a:t>
            </a:r>
          </a:p>
          <a:p>
            <a:pPr eaLnBrk="1" hangingPunct="1"/>
            <a:r>
              <a:rPr lang="en-US" smtClean="0"/>
              <a:t>Example: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938" y="3276600"/>
            <a:ext cx="8856662" cy="3505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924118-6D62-4A5B-8DB8-68E86DCAAC0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Hierarchical structures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339138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Structures can be members of other structures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typedef struct{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char s_name[20];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int s_id;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address s_address;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}student_info;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4876800" y="3276600"/>
            <a:ext cx="373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3886200" y="3048000"/>
            <a:ext cx="5638800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000"/>
              <a:t>typedef struct{</a:t>
            </a:r>
          </a:p>
          <a:p>
            <a:pPr eaLnBrk="1" hangingPunct="1"/>
            <a:r>
              <a:rPr lang="en-US" sz="3000"/>
              <a:t>  char city[20];</a:t>
            </a:r>
          </a:p>
          <a:p>
            <a:pPr eaLnBrk="1" hangingPunct="1"/>
            <a:r>
              <a:rPr lang="en-US" sz="3000"/>
              <a:t>  char street_name[30];</a:t>
            </a:r>
          </a:p>
          <a:p>
            <a:pPr eaLnBrk="1" hangingPunct="1"/>
            <a:r>
              <a:rPr lang="en-US" sz="3000"/>
              <a:t>  char residence_name[20] </a:t>
            </a:r>
          </a:p>
          <a:p>
            <a:pPr eaLnBrk="1" hangingPunct="1"/>
            <a:r>
              <a:rPr lang="en-US" sz="3000"/>
              <a:t>   int appart_num; </a:t>
            </a:r>
          </a:p>
          <a:p>
            <a:pPr eaLnBrk="1" hangingPunct="1"/>
            <a:r>
              <a:rPr lang="en-US" sz="3000"/>
              <a:t>}address;</a:t>
            </a:r>
          </a:p>
          <a:p>
            <a:pPr eaLnBrk="1" hangingPunct="1">
              <a:spcBef>
                <a:spcPct val="50000"/>
              </a:spcBef>
            </a:pPr>
            <a:endParaRPr lang="en-US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0FA5AB8-BEE6-4B44-8686-FBF680DAD1C8}" type="slidenum">
              <a:rPr lang="en-US" smtClean="0"/>
              <a:pPr/>
              <a:t>19</a:t>
            </a:fld>
            <a:endParaRPr lang="en-US" smtClean="0"/>
          </a:p>
        </p:txBody>
      </p:sp>
      <p:pic>
        <p:nvPicPr>
          <p:cNvPr id="2150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304800"/>
            <a:ext cx="4659313" cy="4267200"/>
          </a:xfrm>
          <a:noFill/>
          <a:ln>
            <a:solidFill>
              <a:schemeClr val="tx1"/>
            </a:solidFill>
          </a:ln>
        </p:spPr>
      </p:pic>
      <p:pic>
        <p:nvPicPr>
          <p:cNvPr id="2150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4572000"/>
            <a:ext cx="5867400" cy="2255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2060575"/>
            <a:ext cx="4419600" cy="1216025"/>
          </a:xfrm>
        </p:spPr>
        <p:txBody>
          <a:bodyPr/>
          <a:lstStyle/>
          <a:p>
            <a:pPr eaLnBrk="1" hangingPunct="1"/>
            <a:r>
              <a:rPr lang="en-US" sz="3600" smtClean="0"/>
              <a:t>Hierarchical structures(Cont..)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83FB98C-F9CC-462C-97BF-532939B8105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Main Points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 Defined Structure Types</a:t>
            </a:r>
          </a:p>
          <a:p>
            <a:pPr eaLnBrk="1" hangingPunct="1"/>
            <a:r>
              <a:rPr lang="en-US" smtClean="0"/>
              <a:t>Direct/indirect component selection operator</a:t>
            </a:r>
          </a:p>
          <a:p>
            <a:pPr eaLnBrk="1" hangingPunct="1"/>
            <a:r>
              <a:rPr lang="en-US" smtClean="0"/>
              <a:t>Passing structures as input/output parameters</a:t>
            </a:r>
          </a:p>
          <a:p>
            <a:pPr eaLnBrk="1" hangingPunct="1"/>
            <a:r>
              <a:rPr lang="en-US" smtClean="0"/>
              <a:t>Array of Structures</a:t>
            </a:r>
          </a:p>
          <a:p>
            <a:pPr eaLnBrk="1" hangingPunct="1"/>
            <a:r>
              <a:rPr lang="en-US" smtClean="0"/>
              <a:t>C Exercises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99D0504-383A-43E6-97A0-D209E1AB2773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2253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7572375" cy="415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Hierarchical structures (Cont..)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4BFD0C-D11A-4955-B26C-1261ECFE81F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smtClean="0"/>
              <a:t>A straight line is an object connecting two points. Therefore, a line can be represented by a hierarchical structure having two structures of type point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Write a function that accepts two parameters of type point and returns a structure of type line representing that line.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Write another function that accepts a structure of type line and returns an integer (1, 2, 3), where 1 means vertical, 2 means horizontal, and 3 means oblique.</a:t>
            </a:r>
          </a:p>
          <a:p>
            <a:pPr eaLnBrk="1" hangingPunct="1">
              <a:lnSpc>
                <a:spcPct val="90000"/>
              </a:lnSpc>
            </a:pPr>
            <a:endParaRPr lang="en-US" sz="2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E7C5B47-A205-4691-8FA1-6900EF49143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304800"/>
            <a:ext cx="8001000" cy="1216025"/>
          </a:xfrm>
        </p:spPr>
        <p:txBody>
          <a:bodyPr/>
          <a:lstStyle/>
          <a:p>
            <a:pPr eaLnBrk="1" hangingPunct="1"/>
            <a:r>
              <a:rPr lang="en-US" smtClean="0"/>
              <a:t>Illustration(1)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27113"/>
            <a:ext cx="9144000" cy="56022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697D45E-BCD3-4CF3-BD45-B1BDE10AA5C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533400"/>
            <a:ext cx="8001000" cy="1216025"/>
          </a:xfrm>
        </p:spPr>
        <p:txBody>
          <a:bodyPr/>
          <a:lstStyle/>
          <a:p>
            <a:pPr eaLnBrk="1" hangingPunct="1"/>
            <a:r>
              <a:rPr lang="en-US" smtClean="0"/>
              <a:t>Illustration(2)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09638"/>
            <a:ext cx="5105400" cy="52720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7150" y="228600"/>
            <a:ext cx="4016375" cy="3886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4791075"/>
            <a:ext cx="5076825" cy="2066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EC6503D-7FA4-4847-B97B-129BC3DE194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of Structures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 to the code I posted last week</a:t>
            </a:r>
          </a:p>
          <a:p>
            <a:pPr eaLnBrk="1" hangingPunct="1"/>
            <a:r>
              <a:rPr lang="en-US" dirty="0" smtClean="0"/>
              <a:t>We will change the code so that we use only one array to hold students information: ID, Grade and Name. </a:t>
            </a:r>
          </a:p>
          <a:p>
            <a:pPr eaLnBrk="1" hangingPunct="1"/>
            <a:r>
              <a:rPr lang="en-US" dirty="0" smtClean="0"/>
              <a:t>Refer to the next slides to compare the two versions of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76200"/>
            <a:ext cx="8001000" cy="1216025"/>
          </a:xfrm>
        </p:spPr>
        <p:txBody>
          <a:bodyPr/>
          <a:lstStyle/>
          <a:p>
            <a:r>
              <a:rPr lang="en-US" dirty="0" smtClean="0"/>
              <a:t>Functions to use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001000" cy="27908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775CA-D828-4285-8DD9-121B8FD4F9C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008" y="2627312"/>
            <a:ext cx="7600950" cy="42672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657600" y="2971800"/>
            <a:ext cx="2667000" cy="4572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029200" y="3429000"/>
            <a:ext cx="1295400" cy="16764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486400" y="3429000"/>
            <a:ext cx="838200" cy="19050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34101" y="3429000"/>
            <a:ext cx="190499" cy="219789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24600" y="3429000"/>
            <a:ext cx="990600" cy="26670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505200" y="3429000"/>
            <a:ext cx="2819400" cy="28811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343650" y="3505200"/>
            <a:ext cx="381001" cy="23403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775CA-D828-4285-8DD9-121B8FD4F9C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520825"/>
            <a:ext cx="8972550" cy="5010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907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8" y="1855670"/>
            <a:ext cx="8001000" cy="4061059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775CA-D828-4285-8DD9-121B8FD4F9C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-381000"/>
            <a:ext cx="8001000" cy="1216025"/>
          </a:xfrm>
        </p:spPr>
        <p:txBody>
          <a:bodyPr/>
          <a:lstStyle/>
          <a:p>
            <a:r>
              <a:rPr lang="en-US" dirty="0" smtClean="0"/>
              <a:t>End of the main() function+…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38743"/>
            <a:ext cx="8001000" cy="2261657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775CA-D828-4285-8DD9-121B8FD4F9C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4" y="3180837"/>
            <a:ext cx="7744906" cy="36771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61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5575"/>
            <a:ext cx="8001000" cy="1216025"/>
          </a:xfrm>
        </p:spPr>
        <p:txBody>
          <a:bodyPr/>
          <a:lstStyle/>
          <a:p>
            <a:r>
              <a:rPr lang="en-US" dirty="0" smtClean="0"/>
              <a:t>More about functions..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842341" cy="4453092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775CA-D828-4285-8DD9-121B8FD4F9C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33D7814-DB96-4474-94DC-3699F184948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Structures: Overview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A new Derived Data_Type/Data_Structure</a:t>
            </a:r>
          </a:p>
          <a:p>
            <a:pPr eaLnBrk="1" hangingPunct="1"/>
            <a:r>
              <a:rPr lang="en-US" sz="2600" smtClean="0"/>
              <a:t>Data_Types you have seen so far:</a:t>
            </a:r>
          </a:p>
          <a:p>
            <a:pPr lvl="1" eaLnBrk="1" hangingPunct="1"/>
            <a:r>
              <a:rPr lang="en-US" sz="2200" smtClean="0"/>
              <a:t>Integer</a:t>
            </a:r>
          </a:p>
          <a:p>
            <a:pPr lvl="1" eaLnBrk="1" hangingPunct="1"/>
            <a:r>
              <a:rPr lang="en-US" sz="2200" smtClean="0"/>
              <a:t>Double, Float</a:t>
            </a:r>
          </a:p>
          <a:p>
            <a:pPr lvl="1" eaLnBrk="1" hangingPunct="1"/>
            <a:r>
              <a:rPr lang="en-US" sz="2200" smtClean="0"/>
              <a:t>Char, strings (Arrays) .</a:t>
            </a:r>
          </a:p>
          <a:p>
            <a:pPr eaLnBrk="1" hangingPunct="1"/>
            <a:r>
              <a:rPr lang="en-US" sz="2600" u="sng" smtClean="0"/>
              <a:t>Structures </a:t>
            </a:r>
            <a:r>
              <a:rPr lang="en-US" sz="2600" smtClean="0"/>
              <a:t>: Used a lot! (Stacks, Linked Lists,Trees,  ..)</a:t>
            </a:r>
          </a:p>
          <a:p>
            <a:pPr lvl="1" eaLnBrk="1" hangingPunct="1"/>
            <a:r>
              <a:rPr lang="en-US" sz="2200" smtClean="0"/>
              <a:t>A data type for a record composed of multiple components</a:t>
            </a:r>
          </a:p>
          <a:p>
            <a:pPr eaLnBrk="1" hangingPunct="1"/>
            <a:r>
              <a:rPr lang="en-US" sz="2600" smtClean="0"/>
              <a:t>Why a need for such a new Data_Type?</a:t>
            </a:r>
          </a:p>
          <a:p>
            <a:pPr eaLnBrk="1" hangingPunct="1"/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functions..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7" y="1600200"/>
            <a:ext cx="8122177" cy="4968875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775CA-D828-4285-8DD9-121B8FD4F9C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functions..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8" y="1981200"/>
            <a:ext cx="8001000" cy="3084139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775CA-D828-4285-8DD9-121B8FD4F9C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Programming project from your book: Exercise 5 page 642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Class Discussion</a:t>
            </a:r>
          </a:p>
          <a:p>
            <a:pPr lvl="1"/>
            <a:r>
              <a:rPr lang="en-US" smtClean="0"/>
              <a:t>IP addresses</a:t>
            </a:r>
          </a:p>
          <a:p>
            <a:pPr lvl="1"/>
            <a:r>
              <a:rPr lang="en-US" smtClean="0"/>
              <a:t>Same Locality</a:t>
            </a:r>
          </a:p>
          <a:p>
            <a:r>
              <a:rPr lang="en-US" smtClean="0"/>
              <a:t>Your C program should display a list of messages identifying each pair of computers from the same locality.</a:t>
            </a:r>
          </a:p>
          <a:p>
            <a:r>
              <a:rPr lang="en-US" smtClean="0"/>
              <a:t>Follow the messages by a display of the full list of addresses and names.  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273BAE0-756A-4786-82FD-3CDAE2B121CC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0E48906-19B8-4480-BACB-1896E70FB1F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33400"/>
            <a:ext cx="8001000" cy="1216025"/>
          </a:xfrm>
        </p:spPr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20188" cy="617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9DBDFD0-39A2-4E9D-B2E3-7274AE26FA4F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828800"/>
            <a:ext cx="8001000" cy="42672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" y="304800"/>
            <a:ext cx="9109075" cy="624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EF26FD1-FFEA-4298-863D-33B3F88264F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533400"/>
            <a:ext cx="8001000" cy="1216025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Solution (Cont)</a:t>
            </a: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04313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574675" y="76200"/>
            <a:ext cx="8001000" cy="1216025"/>
          </a:xfrm>
        </p:spPr>
        <p:txBody>
          <a:bodyPr/>
          <a:lstStyle/>
          <a:p>
            <a:r>
              <a:rPr lang="en-US" smtClean="0"/>
              <a:t>Solution (Cont)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92EE372-F620-4854-8D9B-0089ECA75596}" type="slidenum">
              <a:rPr lang="en-US" smtClean="0"/>
              <a:pPr/>
              <a:t>36</a:t>
            </a:fld>
            <a:endParaRPr lang="en-US" smtClean="0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85900"/>
            <a:ext cx="80772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44F571D-87D4-4CBE-A1BE-51E88017685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Structures: Continue..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600" b="1" smtClean="0">
                <a:solidFill>
                  <a:schemeClr val="accent2"/>
                </a:solidFill>
              </a:rPr>
              <a:t>Main point:</a:t>
            </a:r>
            <a:r>
              <a:rPr lang="en-US" sz="2600" b="1" smtClean="0"/>
              <a:t> A Need to aggregate data of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smtClean="0"/>
              <a:t>different types</a:t>
            </a:r>
          </a:p>
          <a:p>
            <a:pPr eaLnBrk="1" hangingPunct="1"/>
            <a:r>
              <a:rPr lang="en-US" sz="2600" u="sng" smtClean="0"/>
              <a:t>Arrays:</a:t>
            </a:r>
            <a:r>
              <a:rPr lang="en-US" sz="2600" smtClean="0"/>
              <a:t> gather Data elements of a same Data_Type.</a:t>
            </a:r>
          </a:p>
          <a:p>
            <a:pPr eaLnBrk="1" hangingPunct="1"/>
            <a:r>
              <a:rPr lang="en-US" sz="2600" u="sng" smtClean="0"/>
              <a:t>Records</a:t>
            </a:r>
            <a:r>
              <a:rPr lang="en-US" sz="2600" smtClean="0"/>
              <a:t>: gather Data elements of different type.</a:t>
            </a:r>
          </a:p>
          <a:p>
            <a:pPr eaLnBrk="1" hangingPunct="1"/>
            <a:r>
              <a:rPr lang="en-US" sz="2600" smtClean="0"/>
              <a:t>In C/C++ a record is called a </a:t>
            </a:r>
            <a:r>
              <a:rPr lang="en-US" sz="2600" u="sng" smtClean="0"/>
              <a:t>structure</a:t>
            </a:r>
            <a:r>
              <a:rPr lang="en-US" sz="2600" smtClean="0"/>
              <a:t>.</a:t>
            </a:r>
          </a:p>
          <a:p>
            <a:pPr eaLnBrk="1" hangingPunct="1"/>
            <a:r>
              <a:rPr lang="en-US" sz="2600" smtClean="0"/>
              <a:t>A typical use of structures is representing DataBases records </a:t>
            </a:r>
          </a:p>
          <a:p>
            <a:pPr eaLnBrk="1" hangingPunct="1"/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F1F335E-CB51-46C6-830F-F13BE85C39C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Structures: How to use them?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400" smtClean="0"/>
              <a:t>Typedef struct 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/>
              <a:t>		Data_type1   member_1;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/>
              <a:t>		Data_type1   member_2;</a:t>
            </a:r>
          </a:p>
          <a:p>
            <a:pPr eaLnBrk="1" hangingPunct="1">
              <a:lnSpc>
                <a:spcPct val="20000"/>
              </a:lnSpc>
              <a:buFont typeface="Wingdings" pitchFamily="2" charset="2"/>
              <a:buNone/>
            </a:pPr>
            <a:r>
              <a:rPr lang="en-US" sz="2400" smtClean="0"/>
              <a:t>                                             .</a:t>
            </a:r>
          </a:p>
          <a:p>
            <a:pPr eaLnBrk="1" hangingPunct="1">
              <a:lnSpc>
                <a:spcPct val="20000"/>
              </a:lnSpc>
              <a:buFont typeface="Wingdings" pitchFamily="2" charset="2"/>
              <a:buNone/>
            </a:pPr>
            <a:r>
              <a:rPr lang="en-US" sz="2400" smtClean="0"/>
              <a:t>                                             .</a:t>
            </a:r>
          </a:p>
          <a:p>
            <a:pPr eaLnBrk="1" hangingPunct="1">
              <a:lnSpc>
                <a:spcPct val="20000"/>
              </a:lnSpc>
              <a:buFont typeface="Wingdings" pitchFamily="2" charset="2"/>
              <a:buNone/>
            </a:pPr>
            <a:r>
              <a:rPr lang="en-US" sz="2400" smtClean="0"/>
              <a:t>                                             .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/>
              <a:t>		Data_type1   member_n;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/>
              <a:t>     } struct_name;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400" smtClean="0"/>
              <a:t> 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400" smtClean="0"/>
              <a:t>struct_name Var1, Var2;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60000"/>
              </a:lnSpc>
            </a:pPr>
            <a:r>
              <a:rPr lang="en-US" sz="2400" smtClean="0"/>
              <a:t>Var1  &amp;  Var2 are two variables of type struct_Name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u="sng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Members  </a:t>
            </a:r>
            <a:r>
              <a:rPr lang="en-US" sz="2400" smtClean="0">
                <a:sym typeface="Wingdings 2" pitchFamily="18" charset="2"/>
              </a:rPr>
              <a:t> </a:t>
            </a:r>
            <a:r>
              <a:rPr lang="en-US" sz="2400" smtClean="0"/>
              <a:t>elements of a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0F6D10D-825B-4196-A330-BB4D8715C25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Structures: an example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Typedef struct{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     char course_code[7];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     int n_crd;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     char instructor_name[20];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     int n_students;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    }courses;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courses course1,course2;</a:t>
            </a:r>
          </a:p>
          <a:p>
            <a:pPr eaLnBrk="1" hangingPunct="1"/>
            <a:r>
              <a:rPr lang="en-US" sz="2600" smtClean="0"/>
              <a:t>You can use courses as a regular data type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0F4317E-1249-4D98-B671-BC13F69368A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typedef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80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Important:</a:t>
            </a:r>
            <a:r>
              <a:rPr lang="en-US" smtClean="0"/>
              <a:t> the typedef statement itself allocates no memory.</a:t>
            </a:r>
          </a:p>
          <a:p>
            <a:pPr lvl="1" eaLnBrk="1" hangingPunct="1"/>
            <a:r>
              <a:rPr lang="en-US" sz="3000" smtClean="0"/>
              <a:t>A variable declaration is required to allocate storage space for structured data object.</a:t>
            </a:r>
          </a:p>
          <a:p>
            <a:pPr lvl="2" eaLnBrk="1" hangingPunct="1"/>
            <a:r>
              <a:rPr lang="en-US" sz="3000" smtClean="0"/>
              <a:t>The memory allocated for course1 consists of 4 distinct values</a:t>
            </a:r>
          </a:p>
          <a:p>
            <a:pPr eaLnBrk="1" hangingPunct="1"/>
            <a:endParaRPr lang="en-US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E39EAE0-76A0-4623-9F53-075C94640F0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57200"/>
            <a:ext cx="8001000" cy="1216025"/>
          </a:xfrm>
        </p:spPr>
        <p:txBody>
          <a:bodyPr/>
          <a:lstStyle/>
          <a:p>
            <a:pPr eaLnBrk="1" hangingPunct="1"/>
            <a:r>
              <a:rPr lang="en-US" sz="3400" smtClean="0"/>
              <a:t>Manipulating Individual Components of a Structured Data Object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905000"/>
            <a:ext cx="8001000" cy="4267200"/>
          </a:xfrm>
        </p:spPr>
        <p:txBody>
          <a:bodyPr/>
          <a:lstStyle/>
          <a:p>
            <a:pPr eaLnBrk="1" hangingPunct="1"/>
            <a:r>
              <a:rPr lang="en-US" smtClean="0"/>
              <a:t>We can reference an element of a structure using the </a:t>
            </a:r>
            <a:r>
              <a:rPr lang="en-US" smtClean="0">
                <a:solidFill>
                  <a:schemeClr val="accent2"/>
                </a:solidFill>
              </a:rPr>
              <a:t>direct component selection operator: </a:t>
            </a:r>
            <a:r>
              <a:rPr lang="en-US" smtClean="0">
                <a:solidFill>
                  <a:schemeClr val="hlink"/>
                </a:solidFill>
              </a:rPr>
              <a:t>a period</a:t>
            </a:r>
          </a:p>
          <a:p>
            <a:pPr lvl="1" eaLnBrk="1" hangingPunct="1"/>
            <a:r>
              <a:rPr lang="en-US" smtClean="0"/>
              <a:t>The period should be preceded by the name of a structure type variable and then followed by the name of the component</a:t>
            </a:r>
          </a:p>
          <a:p>
            <a:pPr lvl="1" eaLnBrk="1" hangingPunct="1"/>
            <a:r>
              <a:rPr lang="en-US" smtClean="0"/>
              <a:t>Refer to the next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C770A4A-A05D-4A94-8D5F-C4BC84BFCF6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8" y="1628775"/>
            <a:ext cx="8888412" cy="5000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5252</TotalTime>
  <Words>824</Words>
  <Application>Microsoft Office PowerPoint</Application>
  <PresentationFormat>Affichage à l'écran (4:3)</PresentationFormat>
  <Paragraphs>166</Paragraphs>
  <Slides>36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7" baseType="lpstr">
      <vt:lpstr>Profile</vt:lpstr>
      <vt:lpstr>Lecture2</vt:lpstr>
      <vt:lpstr>Main Points</vt:lpstr>
      <vt:lpstr>Structures: Overview </vt:lpstr>
      <vt:lpstr>Structures: Continue..</vt:lpstr>
      <vt:lpstr>Structures: How to use them?</vt:lpstr>
      <vt:lpstr>Structures: an example</vt:lpstr>
      <vt:lpstr>typedef</vt:lpstr>
      <vt:lpstr>Manipulating Individual Components of a Structured Data Object</vt:lpstr>
      <vt:lpstr>Example</vt:lpstr>
      <vt:lpstr>Structures as input/output parameters</vt:lpstr>
      <vt:lpstr>Structures: Passing by value/reference</vt:lpstr>
      <vt:lpstr>Direct Vs Indirect component selection operator </vt:lpstr>
      <vt:lpstr>Indirect component selection operator</vt:lpstr>
      <vt:lpstr>Exercise</vt:lpstr>
      <vt:lpstr>Solution (Part1)</vt:lpstr>
      <vt:lpstr>Solution (Part2)</vt:lpstr>
      <vt:lpstr>Structures as return values</vt:lpstr>
      <vt:lpstr>Hierarchical structures</vt:lpstr>
      <vt:lpstr>Hierarchical structures(Cont..)</vt:lpstr>
      <vt:lpstr>Hierarchical structures (Cont..)</vt:lpstr>
      <vt:lpstr>Exercise</vt:lpstr>
      <vt:lpstr>Illustration(1)</vt:lpstr>
      <vt:lpstr>Illustration(2)</vt:lpstr>
      <vt:lpstr>Array of Structures</vt:lpstr>
      <vt:lpstr>Functions to use</vt:lpstr>
      <vt:lpstr>Main() function</vt:lpstr>
      <vt:lpstr>Cont..</vt:lpstr>
      <vt:lpstr>End of the main() function+…</vt:lpstr>
      <vt:lpstr>More about functions..</vt:lpstr>
      <vt:lpstr>More about functions..</vt:lpstr>
      <vt:lpstr>More about functions..</vt:lpstr>
      <vt:lpstr>Programming project from your book: Exercise 5 page 642</vt:lpstr>
      <vt:lpstr>Solution</vt:lpstr>
      <vt:lpstr>Présentation PowerPoint</vt:lpstr>
      <vt:lpstr>Solution (Cont)</vt:lpstr>
      <vt:lpstr>Solution (Cont)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PC imane</cp:lastModifiedBy>
  <cp:revision>85</cp:revision>
  <cp:lastPrinted>1601-01-01T00:00:00Z</cp:lastPrinted>
  <dcterms:created xsi:type="dcterms:W3CDTF">1601-01-01T00:00:00Z</dcterms:created>
  <dcterms:modified xsi:type="dcterms:W3CDTF">2019-12-23T21:21:44Z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