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020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F5AAA90-E4A6-4670-8F0B-12EDE4DE9F76}" type="datetimeFigureOut">
              <a:rPr lang="en-US"/>
              <a:pPr>
                <a:defRPr/>
              </a:pPr>
              <a:t>12/23/2019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E6841B4-83DA-401A-8876-DC054323A2F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7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89EE5E-508D-4841-AD1F-83B7B2CE608D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693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DF047-3996-4680-980D-B6D2D2F3881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683CB-E740-4761-A2D7-28AC5A46223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56DF-5D70-4035-9EFB-C6A6CD1C665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BA97-F2B4-4449-A886-66015B6F974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2565B-94E0-49DF-9F8D-A1D949EC39A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8D999-C5C4-4A18-8881-0BC7D6F3563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9F0F0-01A9-41EA-AA0B-8FCAED3AD7A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6B61D-CEE8-4DE6-97A9-877A05CBF77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A050E-6EB9-4312-82DF-32E84E8E0D4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90B25-CEFA-4021-A16D-3661687B7D2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4E4CE-703F-41F6-91EF-6D772F22F03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31DEFF2-5A76-4846-B9F0-B507CFBB096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Lecture 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accent2"/>
                </a:solidFill>
              </a:rPr>
              <a:t>Dynamic Memory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What do you think of these codes?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733800"/>
            <a:ext cx="502285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038600" y="685800"/>
            <a:ext cx="4848225" cy="2981325"/>
          </a:xfrm>
          <a:noFill/>
          <a:ln>
            <a:solidFill>
              <a:schemeClr val="tx1"/>
            </a:solidFill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1175" y="1571625"/>
            <a:ext cx="5581650" cy="371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 to the code in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Illustration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19250"/>
            <a:ext cx="8907462" cy="501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2400" y="2362200"/>
            <a:ext cx="1295400" cy="304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33400" y="4648200"/>
            <a:ext cx="3810000" cy="228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Same code: include memory checking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8" y="1676400"/>
            <a:ext cx="8723312" cy="480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28600" y="2057400"/>
            <a:ext cx="1295400" cy="228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066800" y="4419600"/>
            <a:ext cx="3810000" cy="609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Garamond" pitchFamily="18" charset="0"/>
              </a:rPr>
              <a:t>Main Points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Garamond" pitchFamily="18" charset="0"/>
              </a:rPr>
              <a:t>Difference between dynamic and static memory allocation</a:t>
            </a:r>
          </a:p>
          <a:p>
            <a:pPr eaLnBrk="1" hangingPunct="1"/>
            <a:r>
              <a:rPr lang="en-US" sz="3600" smtClean="0">
                <a:latin typeface="Garamond" pitchFamily="18" charset="0"/>
              </a:rPr>
              <a:t>malloc, calloc, and free functions</a:t>
            </a:r>
          </a:p>
          <a:p>
            <a:pPr eaLnBrk="1" hangingPunct="1"/>
            <a:r>
              <a:rPr lang="en-US" sz="3600" smtClean="0">
                <a:latin typeface="Garamond" pitchFamily="18" charset="0"/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aramond" pitchFamily="18" charset="0"/>
              </a:rPr>
              <a:t>Static vs Dynamic Memory Allocation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0200"/>
            <a:ext cx="80010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Garamond" pitchFamily="18" charset="0"/>
              </a:rPr>
              <a:t>When declaring an Array, a structure …, the programmer has to guess the largest size hence memory space is reserved till the program is over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Garamond" pitchFamily="18" charset="0"/>
              </a:rPr>
              <a:t>Especially, for arrays, the Max_Size has to be defined in advance.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>
                <a:latin typeface="Garamond" pitchFamily="18" charset="0"/>
              </a:rPr>
              <a:t>“What if the array is not completely used?” - “What if the element of an array is deleted?” : Space is still there </a:t>
            </a:r>
            <a:r>
              <a:rPr lang="en-US" sz="2800" smtClean="0">
                <a:latin typeface="Garamond" pitchFamily="18" charset="0"/>
                <a:sym typeface="Wingdings 2" pitchFamily="18" charset="2"/>
              </a:rPr>
              <a:t> Waste of memory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latin typeface="Garamond" pitchFamily="18" charset="0"/>
                <a:sym typeface="Wingdings 2" pitchFamily="18" charset="2"/>
              </a:rPr>
              <a:t>C does not have this limitation because of Dynamic Memory Allocation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>
                <a:latin typeface="Garamond" pitchFamily="18" charset="0"/>
                <a:sym typeface="Wingdings 2" pitchFamily="18" charset="2"/>
              </a:rPr>
              <a:t>DMA is meant to make optimal use of memory.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>
                <a:latin typeface="Garamond" pitchFamily="18" charset="0"/>
                <a:sym typeface="Wingdings 2" pitchFamily="18" charset="2"/>
              </a:rPr>
              <a:t>Allocate and de-allocate memory as needed.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latin typeface="Garamond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>
                <a:latin typeface="Garamond" pitchFamily="18" charset="0"/>
              </a:rPr>
              <a:t>Static vs Dynamic Memory Allocation (Cont..)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aramond" pitchFamily="18" charset="0"/>
              </a:rPr>
              <a:t>SMA requires that the number of bytes reserved for a variable cannot be changed during run time.</a:t>
            </a:r>
          </a:p>
          <a:p>
            <a:pPr lvl="1" eaLnBrk="1" hangingPunct="1"/>
            <a:r>
              <a:rPr lang="en-US" smtClean="0">
                <a:latin typeface="Garamond" pitchFamily="18" charset="0"/>
              </a:rPr>
              <a:t>Exp: char name[20], 20 bytes are reserved for the array through the whole program execution time.</a:t>
            </a:r>
          </a:p>
          <a:p>
            <a:pPr eaLnBrk="1" hangingPunct="1"/>
            <a:r>
              <a:rPr lang="en-US" smtClean="0">
                <a:latin typeface="Garamond" pitchFamily="18" charset="0"/>
              </a:rPr>
              <a:t>DMA uses predefined functions to allocate &amp; release memory for data while the program is running.</a:t>
            </a:r>
          </a:p>
          <a:p>
            <a:pPr lvl="1" eaLnBrk="1" hangingPunct="1"/>
            <a:r>
              <a:rPr lang="en-US" sz="2400" smtClean="0">
                <a:latin typeface="Garamond" pitchFamily="18" charset="0"/>
              </a:rPr>
              <a:t> </a:t>
            </a:r>
            <a:r>
              <a:rPr lang="en-US" sz="2400" smtClean="0">
                <a:latin typeface="Garamond" pitchFamily="18" charset="0"/>
                <a:sym typeface="Wingdings 2" pitchFamily="18" charset="2"/>
              </a:rPr>
              <a:t> SMA uses declarations &amp; definitions</a:t>
            </a:r>
          </a:p>
          <a:p>
            <a:pPr lvl="1" eaLnBrk="1" hangingPunct="1"/>
            <a:r>
              <a:rPr lang="en-US" sz="2400" smtClean="0">
                <a:latin typeface="Garamond" pitchFamily="18" charset="0"/>
              </a:rPr>
              <a:t> </a:t>
            </a:r>
            <a:r>
              <a:rPr lang="en-US" sz="2400" smtClean="0">
                <a:latin typeface="Garamond" pitchFamily="18" charset="0"/>
                <a:sym typeface="Wingdings 2" pitchFamily="18" charset="2"/>
              </a:rPr>
              <a:t> DMA uses predefined functions</a:t>
            </a:r>
            <a:endParaRPr lang="en-US" smtClean="0">
              <a:latin typeface="Garamond" pitchFamily="18" charset="0"/>
            </a:endParaRPr>
          </a:p>
          <a:p>
            <a:pPr eaLnBrk="1" hangingPunct="1"/>
            <a:endParaRPr lang="en-US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Memory Management Functions malloc / calloc / free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You can “dynamically” control the memory as you need it: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If you need memory </a:t>
            </a:r>
            <a:r>
              <a:rPr lang="en-US" sz="2000" smtClean="0"/>
              <a:t> </a:t>
            </a:r>
            <a:r>
              <a:rPr lang="en-US" sz="2000" smtClean="0">
                <a:sym typeface="Wingdings 2" pitchFamily="18" charset="2"/>
              </a:rPr>
              <a:t></a:t>
            </a:r>
            <a:r>
              <a:rPr lang="en-US" sz="2200" smtClean="0"/>
              <a:t> you ask for it.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Once you do not need it any more </a:t>
            </a:r>
            <a:r>
              <a:rPr lang="en-US" sz="2000" smtClean="0"/>
              <a:t> </a:t>
            </a:r>
            <a:r>
              <a:rPr lang="en-US" sz="2000" smtClean="0">
                <a:sym typeface="Wingdings 2" pitchFamily="18" charset="2"/>
              </a:rPr>
              <a:t></a:t>
            </a:r>
            <a:r>
              <a:rPr lang="en-US" sz="2200" smtClean="0"/>
              <a:t> you free it.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Two C functions for </a:t>
            </a:r>
            <a:r>
              <a:rPr lang="en-US" sz="2600" smtClean="0">
                <a:solidFill>
                  <a:srgbClr val="FF0000"/>
                </a:solidFill>
              </a:rPr>
              <a:t>allocating memory</a:t>
            </a:r>
            <a:r>
              <a:rPr lang="en-US" sz="26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malloc (</a:t>
            </a:r>
            <a:r>
              <a:rPr lang="en-US" b="1" smtClean="0"/>
              <a:t>M</a:t>
            </a:r>
            <a:r>
              <a:rPr lang="en-US" smtClean="0"/>
              <a:t>emory </a:t>
            </a:r>
            <a:r>
              <a:rPr lang="en-US" b="1" smtClean="0"/>
              <a:t>Alloc</a:t>
            </a:r>
            <a:r>
              <a:rPr lang="en-US" smtClean="0"/>
              <a:t>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calloc (</a:t>
            </a:r>
            <a:r>
              <a:rPr lang="en-US" b="1" smtClean="0"/>
              <a:t>C</a:t>
            </a:r>
            <a:r>
              <a:rPr lang="en-US" smtClean="0"/>
              <a:t>ontiguous Memory </a:t>
            </a:r>
            <a:r>
              <a:rPr lang="en-US" b="1" smtClean="0"/>
              <a:t>Alloc</a:t>
            </a:r>
            <a:r>
              <a:rPr lang="en-US" smtClean="0"/>
              <a:t>ation)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One C function to </a:t>
            </a:r>
            <a:r>
              <a:rPr lang="en-US" sz="2600" smtClean="0">
                <a:solidFill>
                  <a:srgbClr val="FF0000"/>
                </a:solidFill>
              </a:rPr>
              <a:t>release/free the memory</a:t>
            </a:r>
            <a:r>
              <a:rPr lang="en-US" sz="26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free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three  functions are defined in &lt;stdlib.h&gt;</a:t>
            </a:r>
          </a:p>
          <a:p>
            <a:pPr eaLnBrk="1" hangingPunct="1">
              <a:lnSpc>
                <a:spcPct val="8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malloc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Used to allocate a single memory block of any </a:t>
            </a:r>
            <a:r>
              <a:rPr lang="en-US" sz="2600" dirty="0" smtClean="0">
                <a:solidFill>
                  <a:schemeClr val="accent2"/>
                </a:solidFill>
              </a:rPr>
              <a:t>built-in</a:t>
            </a:r>
            <a:r>
              <a:rPr lang="en-US" sz="2600" dirty="0" smtClean="0"/>
              <a:t> or </a:t>
            </a:r>
            <a:r>
              <a:rPr lang="en-US" sz="2600" dirty="0" smtClean="0">
                <a:solidFill>
                  <a:schemeClr val="accent2"/>
                </a:solidFill>
              </a:rPr>
              <a:t>user-defined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Syntax: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 smtClean="0"/>
              <a:t>       </a:t>
            </a:r>
            <a:r>
              <a:rPr lang="en-US" sz="2600" b="1" dirty="0" err="1" smtClean="0"/>
              <a:t>malloc</a:t>
            </a:r>
            <a:r>
              <a:rPr lang="en-US" sz="2600" b="1" dirty="0" smtClean="0"/>
              <a:t> (</a:t>
            </a:r>
            <a:r>
              <a:rPr lang="en-US" sz="2600" b="1" dirty="0" err="1" smtClean="0"/>
              <a:t>sizeof</a:t>
            </a:r>
            <a:r>
              <a:rPr lang="en-US" sz="2600" b="1" dirty="0" smtClean="0"/>
              <a:t> (</a:t>
            </a:r>
            <a:r>
              <a:rPr lang="en-US" sz="2600" b="1" dirty="0" err="1" smtClean="0"/>
              <a:t>data_type</a:t>
            </a:r>
            <a:r>
              <a:rPr lang="en-US" sz="2600" b="1" dirty="0" smtClean="0"/>
              <a:t>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Remember </a:t>
            </a:r>
            <a:r>
              <a:rPr lang="en-US" sz="2200" dirty="0" err="1" smtClean="0">
                <a:solidFill>
                  <a:srgbClr val="FF0000"/>
                </a:solidFill>
              </a:rPr>
              <a:t>sizeof</a:t>
            </a:r>
            <a:r>
              <a:rPr lang="en-US" sz="2200" dirty="0" smtClean="0">
                <a:solidFill>
                  <a:srgbClr val="FF0000"/>
                </a:solidFill>
              </a:rPr>
              <a:t>() </a:t>
            </a:r>
            <a:r>
              <a:rPr lang="en-US" sz="2200" dirty="0" smtClean="0"/>
              <a:t>returns the number of bytes need for the declared data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err="1" smtClean="0"/>
              <a:t>Exp</a:t>
            </a:r>
            <a:r>
              <a:rPr lang="en-US" sz="26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ptr_1 = (char *) </a:t>
            </a:r>
            <a:r>
              <a:rPr lang="en-US" sz="2200" dirty="0" err="1" smtClean="0"/>
              <a:t>malloc</a:t>
            </a:r>
            <a:r>
              <a:rPr lang="en-US" sz="2200" dirty="0" smtClean="0"/>
              <a:t> ( </a:t>
            </a:r>
            <a:r>
              <a:rPr lang="en-US" sz="2200" dirty="0" err="1" smtClean="0"/>
              <a:t>sizeof</a:t>
            </a:r>
            <a:r>
              <a:rPr lang="en-US" sz="2200" dirty="0" smtClean="0"/>
              <a:t> (char));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 smtClean="0"/>
              <a:t>Allocates exactly enough space to hold one type char value and returns a “pointer” to the address of the block allocated. The returned pointer is of type </a:t>
            </a:r>
            <a:r>
              <a:rPr lang="en-US" sz="1900" dirty="0" smtClean="0">
                <a:solidFill>
                  <a:srgbClr val="0070C0"/>
                </a:solidFill>
              </a:rPr>
              <a:t>void*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900" dirty="0" smtClean="0"/>
              <a:t>Don’t forget to cast! </a:t>
            </a:r>
            <a:r>
              <a:rPr lang="en-US" sz="1900" dirty="0" smtClean="0">
                <a:solidFill>
                  <a:srgbClr val="FF0000"/>
                </a:solidFill>
              </a:rPr>
              <a:t>Casting???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ptr_2 = (stud *) </a:t>
            </a:r>
            <a:r>
              <a:rPr lang="en-US" sz="2200" dirty="0" err="1" smtClean="0"/>
              <a:t>malloc</a:t>
            </a:r>
            <a:r>
              <a:rPr lang="en-US" sz="2200" dirty="0" smtClean="0"/>
              <a:t> ( </a:t>
            </a:r>
            <a:r>
              <a:rPr lang="en-US" sz="2200" dirty="0" err="1" smtClean="0"/>
              <a:t>sizeof</a:t>
            </a:r>
            <a:r>
              <a:rPr lang="en-US" sz="2200" dirty="0" smtClean="0"/>
              <a:t> (stud))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100" dirty="0" smtClean="0"/>
              <a:t>(stud is a structure)</a:t>
            </a:r>
          </a:p>
          <a:p>
            <a:pPr eaLnBrk="1" hangingPunct="1">
              <a:lnSpc>
                <a:spcPct val="8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Calloc Function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Used to allocate memory for arrays of elements of any built-in or user-defined type.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It takes two arguments: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The number of elements in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The size of the data type of elements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Syntax: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="1" smtClean="0"/>
              <a:t>calloc ( n, sizeof( data_type))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calloc should be cast too as with malloc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Exp: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array_1 = (char *) calloc(20, sizeof ( char))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array_2 = (stud *) calloc(100, sizeof (stud))</a:t>
            </a:r>
          </a:p>
          <a:p>
            <a:pPr lvl="1" eaLnBrk="1" hangingPunct="1">
              <a:lnSpc>
                <a:spcPct val="80000"/>
              </a:lnSpc>
            </a:pPr>
            <a:endParaRPr lang="en-US" sz="2200" smtClean="0"/>
          </a:p>
          <a:p>
            <a:pPr eaLnBrk="1" hangingPunct="1">
              <a:lnSpc>
                <a:spcPct val="8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Free Function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/>
              <a:t>When memory allocated by malloc &amp; calloc are no longer needed, they should be freed using the </a:t>
            </a:r>
            <a:r>
              <a:rPr lang="en-US" sz="2200" b="1" smtClean="0"/>
              <a:t>free</a:t>
            </a:r>
            <a:r>
              <a:rPr lang="en-US" sz="2200" smtClean="0"/>
              <a:t>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Syntax: </a:t>
            </a:r>
            <a:r>
              <a:rPr lang="en-US" smtClean="0"/>
              <a:t>free (name of the pointer)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memory space is not available, malloc &amp; calloc return a NULL pointer.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Useful: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if (ptr = (type *)malloc(sizeof(type)) == NULL)   	printf(“Could not allocate memory);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948738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8697913" cy="502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8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do you think of these codes?</a:t>
            </a:r>
            <a:endParaRPr lang="en-US" sz="3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5793</TotalTime>
  <Words>563</Words>
  <Application>Microsoft Office PowerPoint</Application>
  <PresentationFormat>Affichage à l'écran (4:3)</PresentationFormat>
  <Paragraphs>65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Profile</vt:lpstr>
      <vt:lpstr>Lecture 4</vt:lpstr>
      <vt:lpstr>Main Points</vt:lpstr>
      <vt:lpstr>Static vs Dynamic Memory Allocation</vt:lpstr>
      <vt:lpstr>Static vs Dynamic Memory Allocation (Cont..)</vt:lpstr>
      <vt:lpstr>Memory Management Functions malloc / calloc / free</vt:lpstr>
      <vt:lpstr>malloc Function</vt:lpstr>
      <vt:lpstr>Calloc Function</vt:lpstr>
      <vt:lpstr>Free Function</vt:lpstr>
      <vt:lpstr>Présentation PowerPoint</vt:lpstr>
      <vt:lpstr>What do you think of these codes?</vt:lpstr>
      <vt:lpstr>Example</vt:lpstr>
      <vt:lpstr>Illustration</vt:lpstr>
      <vt:lpstr>Same code: include memory checking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PC imane</cp:lastModifiedBy>
  <cp:revision>23</cp:revision>
  <cp:lastPrinted>1601-01-01T00:00:00Z</cp:lastPrinted>
  <dcterms:created xsi:type="dcterms:W3CDTF">1601-01-01T00:00:00Z</dcterms:created>
  <dcterms:modified xsi:type="dcterms:W3CDTF">2019-12-23T21:22:31Z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