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286" r:id="rId36"/>
    <p:sldId id="287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294" r:id="rId46"/>
    <p:sldId id="295" r:id="rId47"/>
    <p:sldId id="296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2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D2B1FFF-104C-47D2-B7F7-BC7F6D78F72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72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B5FC8D-93E4-406F-BD75-AB22EBD1379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C28A6-CE6C-4EF0-8C45-4F98C08D41D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5DB34-D115-405E-AAF1-FC69499902C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EE06B-C61F-4BA2-8864-7A494456C5E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E2699-0A00-45AC-92D6-B7288EF2B1B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98A75-4C0E-42A5-B4E4-A88541EE169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1D44-D775-462D-9FEB-FB2892B3F29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8F30-BF6D-4FD1-BB78-1929C3E784F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981D0-EF45-4DC3-B4E6-B741B2373B7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99D2D-7BFE-40EC-AD38-46156A07002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AA847-46FF-4263-BC0B-7DAB516286C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0C170C4-0B06-48F9-9D25-1038736A72C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45C25E-5457-439E-94C7-A799CE74A6D7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Lecture 6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3429000"/>
            <a:ext cx="7010400" cy="16002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</a:rPr>
              <a:t>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657C63-DE7A-4C8A-B828-C8D4F5F6873D}" type="slidenum">
              <a:rPr lang="en-US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Representing a node using a structure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90000"/>
              </a:lnSpc>
            </a:pPr>
            <a:r>
              <a:rPr lang="en-US" smtClean="0"/>
              <a:t>In previous chapters, we used the following structure definition:</a:t>
            </a:r>
          </a:p>
          <a:p>
            <a:pPr marL="966788" lvl="1" indent="-4953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typedef struct{</a:t>
            </a:r>
          </a:p>
          <a:p>
            <a:pPr marL="966788" lvl="1" indent="-4953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element1;</a:t>
            </a:r>
          </a:p>
          <a:p>
            <a:pPr marL="966788" lvl="1" indent="-4953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element2</a:t>
            </a:r>
          </a:p>
          <a:p>
            <a:pPr marL="966788" lvl="1" indent="-4953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}structure_name;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en-US" smtClean="0"/>
              <a:t>In our case, declaring a node, we need a component of a </a:t>
            </a:r>
            <a:r>
              <a:rPr lang="en-US" smtClean="0">
                <a:solidFill>
                  <a:schemeClr val="accent2"/>
                </a:solidFill>
              </a:rPr>
              <a:t>node pointing to another node of the same type!!!!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BB83D7-3422-497F-BBB6-D528F8FAD2C0}" type="slidenum">
              <a:rPr lang="en-US"/>
              <a:pPr/>
              <a:t>11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216025"/>
          </a:xfrm>
        </p:spPr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5834063" cy="4267200"/>
          </a:xfrm>
        </p:spPr>
        <p:txBody>
          <a:bodyPr/>
          <a:lstStyle/>
          <a:p>
            <a:pPr eaLnBrk="1" hangingPunct="1"/>
            <a:r>
              <a:rPr lang="en-US" smtClean="0"/>
              <a:t>Use the following defintion: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</a:t>
            </a:r>
            <a:r>
              <a:rPr lang="en-US" sz="2400" smtClean="0"/>
              <a:t>typedef struct </a:t>
            </a:r>
            <a:r>
              <a:rPr lang="en-US" sz="2400" smtClean="0">
                <a:solidFill>
                  <a:schemeClr val="accent2"/>
                </a:solidFill>
              </a:rPr>
              <a:t>tag{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chemeClr val="accent2"/>
                </a:solidFill>
              </a:rPr>
              <a:t>   </a:t>
            </a:r>
            <a:r>
              <a:rPr lang="en-US" sz="2400" smtClean="0"/>
              <a:t>element1;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   element2;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   . 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chemeClr val="accent2"/>
                </a:solidFill>
              </a:rPr>
              <a:t>   struct tag *name_ptr;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chemeClr val="accent2"/>
                </a:solidFill>
              </a:rPr>
              <a:t>  }YourStructureName;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495800" y="2214563"/>
            <a:ext cx="4267200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folHlink"/>
                </a:solidFill>
              </a:rPr>
              <a:t>Example:</a:t>
            </a:r>
          </a:p>
          <a:p>
            <a:pPr>
              <a:spcBef>
                <a:spcPct val="50000"/>
              </a:spcBef>
            </a:pPr>
            <a:r>
              <a:rPr lang="en-US" sz="2400"/>
              <a:t>Typedef struct node_s{</a:t>
            </a:r>
          </a:p>
          <a:p>
            <a:pPr>
              <a:spcBef>
                <a:spcPct val="50000"/>
              </a:spcBef>
            </a:pPr>
            <a:r>
              <a:rPr lang="en-US" sz="2400"/>
              <a:t> char current_type[3];</a:t>
            </a:r>
          </a:p>
          <a:p>
            <a:pPr>
              <a:spcBef>
                <a:spcPct val="50000"/>
              </a:spcBef>
            </a:pPr>
            <a:r>
              <a:rPr lang="en-US" sz="2400"/>
              <a:t> int n_volts;</a:t>
            </a:r>
          </a:p>
          <a:p>
            <a:pPr>
              <a:spcBef>
                <a:spcPct val="50000"/>
              </a:spcBef>
            </a:pPr>
            <a:r>
              <a:rPr lang="en-US" sz="2400"/>
              <a:t> struct node_s *linkp;</a:t>
            </a:r>
          </a:p>
          <a:p>
            <a:pPr>
              <a:spcBef>
                <a:spcPct val="50000"/>
              </a:spcBef>
            </a:pPr>
            <a:r>
              <a:rPr lang="en-US" sz="2400"/>
              <a:t>}node_t;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762000" y="5715000"/>
            <a:ext cx="762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85800" y="5365750"/>
            <a:ext cx="7467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Important: </a:t>
            </a:r>
            <a:r>
              <a:rPr lang="en-US" sz="2400"/>
              <a:t>We use struct node_s* instead of node_t* because the compiler has not seen yet the name node_t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EF7BD3-6C62-4467-8459-E2772185FA4E}" type="slidenum">
              <a:rPr lang="en-US"/>
              <a:pPr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Allocate and initialize the data component of two nodes: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node_t *n1, *n2,*n3;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n1=(node_t*)malloc(sizeof(node_t));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strcpy((*n1).current_type,”AC”);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(*n1).n_volts=120;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n2=(node_t*)malloc(sizeof(node_t));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strcpy(n2-&gt;current_type,”DC”);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n2-&gt;n_volts=12;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What will happen if you make n3=n2??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5F4132-32EC-4A24-8AD8-7D7FCA17C9B2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Connecting Nodes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648200"/>
          </a:xfrm>
        </p:spPr>
        <p:txBody>
          <a:bodyPr/>
          <a:lstStyle/>
          <a:p>
            <a:pPr eaLnBrk="1" hangingPunct="1"/>
            <a:r>
              <a:rPr lang="en-US" sz="2600" smtClean="0"/>
              <a:t>One main purpose of DA nodes is to enable us to grow data structures of varying size</a:t>
            </a:r>
          </a:p>
          <a:p>
            <a:pPr lvl="1" eaLnBrk="1" hangingPunct="1"/>
            <a:r>
              <a:rPr lang="en-US" sz="2200" smtClean="0"/>
              <a:t>We need to connect individual nodes</a:t>
            </a:r>
          </a:p>
          <a:p>
            <a:pPr eaLnBrk="1" hangingPunct="1"/>
            <a:r>
              <a:rPr lang="en-US" sz="2600" smtClean="0"/>
              <a:t>In the previous example, link_p component were not defined.</a:t>
            </a:r>
          </a:p>
          <a:p>
            <a:pPr eaLnBrk="1" hangingPunct="1"/>
            <a:r>
              <a:rPr lang="en-US" sz="2600" smtClean="0"/>
              <a:t>Link_p of node n1 for instance will be used to store the address of the next node n2</a:t>
            </a:r>
          </a:p>
          <a:p>
            <a:pPr eaLnBrk="1" hangingPunct="1"/>
            <a:r>
              <a:rPr lang="en-US" sz="2600" smtClean="0"/>
              <a:t>How can we do that?? </a:t>
            </a:r>
          </a:p>
          <a:p>
            <a:pPr lvl="1" eaLnBrk="1" hangingPunct="1"/>
            <a:r>
              <a:rPr lang="en-US" sz="2200" smtClean="0">
                <a:solidFill>
                  <a:schemeClr val="accent2"/>
                </a:solidFill>
              </a:rPr>
              <a:t>(*n1).link_p=n2;</a:t>
            </a:r>
          </a:p>
          <a:p>
            <a:pPr lvl="1" eaLnBrk="1" hangingPunct="1"/>
            <a:r>
              <a:rPr lang="en-US" sz="2200" smtClean="0">
                <a:solidFill>
                  <a:schemeClr val="accent2"/>
                </a:solidFill>
              </a:rPr>
              <a:t>Or: n1-&gt;link_p=n2;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2C74ED-73F7-43FF-B675-F7D95A28C58D}" type="slidenum">
              <a:rPr lang="en-US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List Operators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must process each node in the list in sequence: </a:t>
            </a:r>
            <a:r>
              <a:rPr lang="en-US" smtClean="0">
                <a:solidFill>
                  <a:schemeClr val="accent2"/>
                </a:solidFill>
              </a:rPr>
              <a:t>traversing the list</a:t>
            </a:r>
          </a:p>
          <a:p>
            <a:pPr lvl="1" eaLnBrk="1" hangingPunct="1"/>
            <a:r>
              <a:rPr lang="en-US" smtClean="0"/>
              <a:t>We must start at the list head and follow the list pointers</a:t>
            </a:r>
          </a:p>
          <a:p>
            <a:pPr lvl="2" eaLnBrk="1" hangingPunct="1"/>
            <a:r>
              <a:rPr lang="en-US" smtClean="0"/>
              <a:t>You need to stop at??</a:t>
            </a:r>
          </a:p>
          <a:p>
            <a:pPr lvl="2" eaLnBrk="1" hangingPunct="1"/>
            <a:r>
              <a:rPr lang="en-US" smtClean="0"/>
              <a:t>The case for printing the content of the list</a:t>
            </a:r>
          </a:p>
          <a:p>
            <a:pPr lvl="3" eaLnBrk="1" hangingPunct="1"/>
            <a:r>
              <a:rPr lang="en-US" smtClean="0"/>
              <a:t>Display the content of all the elements except the pointers fields 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A4D0BC-C09B-4AFA-B76A-8C382F12A7E8}" type="slidenum">
              <a:rPr lang="en-US"/>
              <a:pPr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Linked list</a:t>
            </a:r>
            <a:br>
              <a:rPr lang="en-US" smtClean="0"/>
            </a:br>
            <a:r>
              <a:rPr lang="en-US" smtClean="0"/>
              <a:t>How it looks like?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The figure above shows  a linked list containing four nodes.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The link in each node, except the last, points to its successor.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The link in last node contains a NULL pointer, indicating the end of the list.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Head is a pointer to the first element in the list</a:t>
            </a:r>
            <a:endParaRPr lang="en-US" smtClean="0"/>
          </a:p>
        </p:txBody>
      </p:sp>
      <p:pic>
        <p:nvPicPr>
          <p:cNvPr id="17413" name="Picture 4" descr="linked_li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05000"/>
            <a:ext cx="5410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0A4B2A-C277-48A2-A59D-8ECFE9EA12CE}" type="slidenum">
              <a:rPr lang="en-US"/>
              <a:pPr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Pointers to linked lists</a:t>
            </a:r>
            <a:br>
              <a:rPr lang="en-US" smtClean="0"/>
            </a:br>
            <a:r>
              <a:rPr lang="en-US" smtClean="0"/>
              <a:t>Why a head pointer?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One of the attributes of a linked list is that it is not stored contiguously!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With arrays, we know where the list begins: The successor to each element is simply the next element in the array.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But, in a linked list, there is no physical relationship between nodes.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Without this physical relationship, we need a way to distinguish/point the beginning of the list. This pointer is known as the </a:t>
            </a:r>
            <a:r>
              <a:rPr lang="en-US" sz="2600" smtClean="0">
                <a:solidFill>
                  <a:schemeClr val="accent2"/>
                </a:solidFill>
              </a:rPr>
              <a:t>Head pointer</a:t>
            </a:r>
            <a:r>
              <a:rPr lang="en-US" sz="2600" b="1" smtClean="0"/>
              <a:t> </a:t>
            </a:r>
            <a:r>
              <a:rPr lang="en-US" sz="2600" smtClean="0"/>
              <a:t>because it points to the node at the head of the list.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F05740-500D-4424-879E-A8F3C2E51B61}" type="slidenum">
              <a:rPr lang="en-US"/>
              <a:pPr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Linked List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u="sng" smtClean="0"/>
              <a:t>First step:</a:t>
            </a:r>
            <a:r>
              <a:rPr lang="en-US" sz="2600" smtClean="0"/>
              <a:t> Create the head pointer</a:t>
            </a:r>
          </a:p>
          <a:p>
            <a:pPr eaLnBrk="1" hangingPunct="1"/>
            <a:r>
              <a:rPr lang="en-US" sz="2600" u="sng" smtClean="0"/>
              <a:t>Second:</a:t>
            </a:r>
            <a:r>
              <a:rPr lang="en-US" sz="2600" smtClean="0"/>
              <a:t> Create the first node and insert it by simply attaching it to head.</a:t>
            </a:r>
          </a:p>
          <a:p>
            <a:pPr eaLnBrk="1" hangingPunct="1"/>
            <a:r>
              <a:rPr lang="en-US" sz="2600" smtClean="0"/>
              <a:t>To add a second node, append it by attaching it to the first node</a:t>
            </a:r>
          </a:p>
          <a:p>
            <a:pPr eaLnBrk="1" hangingPunct="1"/>
            <a:r>
              <a:rPr lang="en-US" sz="2600" smtClean="0"/>
              <a:t>To add a third node, append it by attaching it to the second node. </a:t>
            </a:r>
          </a:p>
          <a:p>
            <a:pPr eaLnBrk="1" hangingPunct="1"/>
            <a:r>
              <a:rPr lang="en-US" sz="2600" smtClean="0"/>
              <a:t>You continue appending nodes in this way till you have placed all the data in your linked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637BE0-E87D-4039-920C-3641109E4C4D}" type="slidenum">
              <a:rPr lang="en-US"/>
              <a:pPr/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linked lists (Cont.)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In addition to the head pointer, you will need another pointer that keeps track of the last node in the list: </a:t>
            </a:r>
            <a:r>
              <a:rPr lang="en-US" sz="2600" dirty="0" smtClean="0">
                <a:solidFill>
                  <a:schemeClr val="accent2"/>
                </a:solidFill>
              </a:rPr>
              <a:t>The rear</a:t>
            </a:r>
            <a:endParaRPr lang="en-US" sz="2600" dirty="0" smtClean="0"/>
          </a:p>
          <a:p>
            <a:pPr eaLnBrk="1" hangingPunct="1"/>
            <a:r>
              <a:rPr lang="en-US" sz="2600" dirty="0" smtClean="0"/>
              <a:t>The next slide demonstrates the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12AD4A-3D0C-4CFD-BD7C-6082FE33D970}" type="slidenum">
              <a:rPr lang="en-US"/>
              <a:pPr/>
              <a:t>19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z="34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67649" cy="640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27A870-98E7-4433-8BAA-89B0168E8780}" type="slidenum">
              <a:rPr lang="en-US"/>
              <a:pPr/>
              <a:t>2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 Points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 points to know by heart</a:t>
            </a:r>
          </a:p>
          <a:p>
            <a:pPr lvl="1" eaLnBrk="1" hangingPunct="1"/>
            <a:r>
              <a:rPr lang="en-US" smtClean="0"/>
              <a:t>Pointers</a:t>
            </a:r>
          </a:p>
          <a:p>
            <a:pPr lvl="1" eaLnBrk="1" hangingPunct="1"/>
            <a:r>
              <a:rPr lang="en-US" smtClean="0"/>
              <a:t>Dynamic Memory Allocation</a:t>
            </a:r>
          </a:p>
          <a:p>
            <a:pPr eaLnBrk="1" hangingPunct="1"/>
            <a:r>
              <a:rPr lang="en-US" smtClean="0"/>
              <a:t>Linked Lists</a:t>
            </a:r>
          </a:p>
          <a:p>
            <a:pPr eaLnBrk="1" hangingPunct="1"/>
            <a:r>
              <a:rPr lang="en-US" smtClean="0"/>
              <a:t>Linked List Operators</a:t>
            </a:r>
          </a:p>
          <a:p>
            <a:pPr eaLnBrk="1" hangingPunct="1"/>
            <a:r>
              <a:rPr lang="en-US" smtClean="0"/>
              <a:t>Doubly Linked List</a:t>
            </a:r>
          </a:p>
          <a:p>
            <a:pPr eaLnBrk="1" hangingPunct="1"/>
            <a:r>
              <a:rPr lang="en-US" smtClean="0"/>
              <a:t>Exercises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033D7B-11C3-4C72-8E85-E9724BFCABE4}" type="slidenum">
              <a:rPr lang="en-US"/>
              <a:pPr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Traversing the list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The program in the previous slide seems to be valid, but how can we assess it?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One simple way to do so is to traverse the list and print the data in each  node.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Algorithm: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1. Set pointer to the first node in the list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2. While (you did not reach the end of the list)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2.1 process node (current node)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2.2 move to next</a:t>
            </a:r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83563A-5596-4024-B342-C3BC0B7EC366}" type="slidenum">
              <a:rPr lang="en-US"/>
              <a:pPr/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Traversing the List: Illustration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90800"/>
            <a:ext cx="7467436" cy="197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C9A20E-EB6A-4E87-89CF-9E2249749B98}" type="slidenum">
              <a:rPr lang="en-US"/>
              <a:pPr/>
              <a:t>22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Inserting a node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u="sng" smtClean="0"/>
              <a:t>Algorithm:</a:t>
            </a:r>
            <a:endParaRPr lang="en-US" sz="260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1. Allocate memory for the new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2. Determine the insertion point: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That is the position within the list where the new data are to be placed.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To identify the insertion position, you need to know </a:t>
            </a:r>
            <a:r>
              <a:rPr lang="en-US" sz="1800" b="1" smtClean="0"/>
              <a:t>only </a:t>
            </a:r>
            <a:r>
              <a:rPr lang="en-US" sz="1800" smtClean="0"/>
              <a:t>the new node’s logical </a:t>
            </a:r>
            <a:r>
              <a:rPr lang="en-US" sz="1800" b="1" smtClean="0"/>
              <a:t>predecessor</a:t>
            </a: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3. Point the new node to its successor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4. Point the predecessor to the new node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u="sng" smtClean="0"/>
              <a:t>Important:</a:t>
            </a:r>
            <a:r>
              <a:rPr lang="en-US" sz="2600" smtClean="0"/>
              <a:t> </a:t>
            </a:r>
            <a:r>
              <a:rPr lang="en-US" sz="2200" smtClean="0"/>
              <a:t>Adding to the beginning of the list is a special case not conforming to the algorithm above since this later tracks always the predecessor!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B94F33-61C1-46C8-BAEA-3F0B95853E2F}" type="slidenum">
              <a:rPr lang="en-US"/>
              <a:pPr/>
              <a:t>23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 a Node Illustration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We will represent a student with the followings: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First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Last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Gpa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 will create a link list of students using their GPA (ascending order)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Initial list is not an ordered one: we will use appropriate input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5118B0-73F2-467C-A4E4-B8842C5D0798}" type="slidenum">
              <a:rPr lang="en-US"/>
              <a:pPr/>
              <a:t>24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Illustration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077200" cy="472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0FDAAF-AE2C-4FEC-80F0-0B29EE8DE9E7}" type="slidenum">
              <a:rPr lang="en-US"/>
              <a:pPr/>
              <a:t>25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Delete a Node from the List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To delete a node, you must first locate the node to delete identified by current and its predecessor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u="sng" dirty="0" smtClean="0"/>
              <a:t>Algorithm: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Locate the node to delete and its predecessor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Point the predecessor to successor(current-&gt; next)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Release the node used memory by using free.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u="sng" dirty="0" smtClean="0"/>
              <a:t>Tip: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Deleting the head is a special case to be treated separately.</a:t>
            </a:r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A725FD-2323-4130-A08C-CD87AB786A21}" type="slidenum">
              <a:rPr lang="en-US"/>
              <a:pPr/>
              <a:t>26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Illustration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7" y="1642944"/>
            <a:ext cx="9105900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001000" cy="1216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Put everything together using examples!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3D8F30-BF6D-4FD1-BB78-1929C3E784F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a Linked List using set of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3D8F30-BF6D-4FD1-BB78-1929C3E784F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auction is a very good example to use </a:t>
            </a:r>
            <a:r>
              <a:rPr lang="en-US" sz="2600" kern="0" dirty="0" smtClean="0">
                <a:latin typeface="+mn-lt"/>
                <a:cs typeface="+mn-cs"/>
              </a:rPr>
              <a:t>to manage a linked list. </a:t>
            </a:r>
          </a:p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should be able to create a linked list by adding, removing and updating participants and finally state the winner. 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3D8F30-BF6D-4FD1-BB78-1929C3E784F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"/>
            <a:ext cx="847725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438401"/>
            <a:ext cx="8458200" cy="4419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E3F575-2C93-4C6A-BCCE-F33DF0B4697A}" type="slidenum">
              <a:rPr lang="en-US"/>
              <a:pPr/>
              <a:t>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Pointers: a review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Remember: a pointer variable contains not data value, but rather an address of a cell that contains a data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Direct vs indirect value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Arrays: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Array name is the address of the initial array element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Structures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Structures types are handled by C in exactly the same manner as built in types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100" smtClean="0"/>
              <a:t>Structure variable can be passed by reference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100" smtClean="0"/>
              <a:t>We could represent an array of structures: name is pointer to the first array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3D8F30-BF6D-4FD1-BB78-1929C3E784F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214847" cy="6857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3D8F30-BF6D-4FD1-BB78-1929C3E784F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9143999" cy="670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3D8F30-BF6D-4FD1-BB78-1929C3E784F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8553450" cy="3590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886200"/>
            <a:ext cx="7429500" cy="273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3D8F30-BF6D-4FD1-BB78-1929C3E784F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8943975" cy="433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3D8F30-BF6D-4FD1-BB78-1929C3E784F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6577207" cy="38385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56D5B8-25AA-40F7-A299-78A0648B079E}" type="slidenum">
              <a:rPr lang="en-US"/>
              <a:pPr/>
              <a:t>35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00200"/>
            <a:ext cx="8001000" cy="4267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During the graduation ceremony, students belonging to a school are called on stage using their GPAs. The first student called is the one that has the highest GPA (Valedictorian)</a:t>
            </a:r>
          </a:p>
          <a:p>
            <a:pPr eaLnBrk="1" hangingPunct="1"/>
            <a:r>
              <a:rPr lang="en-US" sz="2800" dirty="0" smtClean="0"/>
              <a:t>We want to write a C program where we create a student list based on GPAs (descending order). </a:t>
            </a:r>
          </a:p>
          <a:p>
            <a:pPr eaLnBrk="1" hangingPunct="1"/>
            <a:r>
              <a:rPr lang="en-US" sz="2800" dirty="0" smtClean="0"/>
              <a:t>For a specific student X, we would like to know the students GPAs classified  before and after X GPA.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7E9259-3FF7-4C3C-BD05-71E9370665F4}" type="slidenum">
              <a:rPr lang="en-US"/>
              <a:pPr/>
              <a:t>36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2743200" y="2667000"/>
            <a:ext cx="3505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>
            <a:off x="3276600" y="2667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5715000" y="2667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6096000" y="3352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Line 9"/>
          <p:cNvSpPr>
            <a:spLocks noChangeShapeType="1"/>
          </p:cNvSpPr>
          <p:nvPr/>
        </p:nvSpPr>
        <p:spPr bwMode="auto">
          <a:xfrm flipH="1">
            <a:off x="2133600" y="33528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EE06B-C61F-4BA2-8864-7A494456C5E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07015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EE06B-C61F-4BA2-8864-7A494456C5E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81000"/>
            <a:ext cx="9143999" cy="617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EE06B-C61F-4BA2-8864-7A494456C5E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2400"/>
            <a:ext cx="9143999" cy="647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D00F24-DB2B-486D-8A06-7963398A7183}" type="slidenum">
              <a:rPr lang="en-US"/>
              <a:pPr/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Memory Allocation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3 function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/>
              <a:t>m</a:t>
            </a:r>
            <a:r>
              <a:rPr lang="en-US" sz="2200" dirty="0" err="1" smtClean="0"/>
              <a:t>alloc</a:t>
            </a:r>
            <a:r>
              <a:rPr lang="en-US" sz="2200" dirty="0" smtClean="0"/>
              <a:t>, </a:t>
            </a:r>
            <a:r>
              <a:rPr lang="en-US" sz="2200" dirty="0" err="1" smtClean="0"/>
              <a:t>calloc</a:t>
            </a:r>
            <a:r>
              <a:rPr lang="en-US" sz="2200" dirty="0" smtClean="0"/>
              <a:t> and free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100" dirty="0" smtClean="0"/>
              <a:t>Reside in </a:t>
            </a:r>
            <a:r>
              <a:rPr lang="en-US" sz="2100" dirty="0" err="1" smtClean="0"/>
              <a:t>stdlib.h</a:t>
            </a: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err="1" smtClean="0"/>
              <a:t>malloc</a:t>
            </a:r>
            <a:endParaRPr lang="en-US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Requires a single argument: a number indicating the amount of memory needed: use </a:t>
            </a:r>
            <a:r>
              <a:rPr lang="en-US" sz="2200" dirty="0" err="1" smtClean="0"/>
              <a:t>sizeof</a:t>
            </a:r>
            <a:r>
              <a:rPr lang="en-US" sz="2200" dirty="0" smtClean="0"/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err="1" smtClean="0"/>
              <a:t>calloc</a:t>
            </a:r>
            <a:endParaRPr lang="en-US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Requires two arguments: the number of array elements needed and the size of an element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Both </a:t>
            </a:r>
            <a:r>
              <a:rPr lang="en-US" sz="2600" dirty="0" err="1" smtClean="0"/>
              <a:t>malloc</a:t>
            </a:r>
            <a:r>
              <a:rPr lang="en-US" sz="2600" dirty="0" smtClean="0"/>
              <a:t> and </a:t>
            </a:r>
            <a:r>
              <a:rPr lang="en-US" sz="2600" dirty="0" err="1" smtClean="0"/>
              <a:t>calloc</a:t>
            </a:r>
            <a:r>
              <a:rPr lang="en-US" sz="2600" dirty="0" smtClean="0"/>
              <a:t> return a pointer to the bloc allocated:  of type (void*): you should cast to the specific type you need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EE06B-C61F-4BA2-8864-7A494456C5E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3" y="238125"/>
            <a:ext cx="8982075" cy="638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EE06B-C61F-4BA2-8864-7A494456C5E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8524875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429000"/>
            <a:ext cx="7600950" cy="292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EE06B-C61F-4BA2-8864-7A494456C5E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0"/>
            <a:ext cx="9191625" cy="666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EE06B-C61F-4BA2-8864-7A494456C5E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096753" cy="617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variations of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EE06B-C61F-4BA2-8864-7A494456C5E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09800"/>
            <a:ext cx="5915025" cy="158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114800"/>
            <a:ext cx="4800600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8678" name="AutoShape 6" descr="Image result for project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AutoShape 8" descr="Image result for project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483442-BC90-4477-BC68-AF825030015E}" type="slidenum">
              <a:rPr lang="en-US"/>
              <a:pPr/>
              <a:t>45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List vs Arrays</a:t>
            </a:r>
          </a:p>
          <a:p>
            <a:pPr lvl="1" eaLnBrk="1" hangingPunct="1"/>
            <a:r>
              <a:rPr lang="en-US" smtClean="0"/>
              <a:t>Advantages</a:t>
            </a:r>
          </a:p>
          <a:p>
            <a:pPr lvl="1" eaLnBrk="1" hangingPunct="1"/>
            <a:r>
              <a:rPr lang="en-US" smtClean="0"/>
              <a:t>Disadvantages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8C5048-3911-4CAD-8216-6136059169CD}" type="slidenum">
              <a:rPr lang="en-US"/>
              <a:pPr/>
              <a:t>46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</a:t>
            </a:r>
          </a:p>
          <a:p>
            <a:pPr lvl="1" eaLnBrk="1" hangingPunct="1"/>
            <a:r>
              <a:rPr lang="en-US" smtClean="0"/>
              <a:t>Easier to use and access</a:t>
            </a:r>
          </a:p>
          <a:p>
            <a:pPr lvl="1" eaLnBrk="1" hangingPunct="1"/>
            <a:r>
              <a:rPr lang="en-US" smtClean="0"/>
              <a:t>Faster access to the elements</a:t>
            </a:r>
          </a:p>
          <a:p>
            <a:pPr eaLnBrk="1" hangingPunct="1"/>
            <a:r>
              <a:rPr lang="en-US" smtClean="0"/>
              <a:t>Disadvantages</a:t>
            </a:r>
          </a:p>
          <a:p>
            <a:pPr lvl="1" eaLnBrk="1" hangingPunct="1"/>
            <a:r>
              <a:rPr lang="en-US" smtClean="0"/>
              <a:t>Fixed size - the size of the array is static</a:t>
            </a:r>
          </a:p>
          <a:p>
            <a:pPr lvl="2" eaLnBrk="1" hangingPunct="1"/>
            <a:r>
              <a:rPr lang="en-US" smtClean="0"/>
              <a:t>Improper utilization of memory </a:t>
            </a:r>
          </a:p>
          <a:p>
            <a:pPr lvl="1" eaLnBrk="1" hangingPunct="1"/>
            <a:r>
              <a:rPr lang="en-US" smtClean="0"/>
              <a:t>Complex position-based 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EA627F-5C5C-4847-8012-D7E26AC74FC9}" type="slidenum">
              <a:rPr lang="en-US"/>
              <a:pPr/>
              <a:t>47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List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smtClean="0"/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smtClean="0"/>
              <a:t>Dynamic allocation - the size is not required to be known in advance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No single allocation of memory needed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Linked list can grow or shrink according to the user requirement.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Memory gets properly utilized as the allocation and de-allocation of the memory is done whenever it is required.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smtClean="0"/>
              <a:t>Flexibility - insert at (or delete from) any position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/>
              <a:t>Disadvantages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smtClean="0"/>
              <a:t>Complex to use and access - relatively complex as compared to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smtClean="0"/>
              <a:t>Extra memory used for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smtClean="0"/>
              <a:t>Linked list have slower access time than arrays as it has to traverse from one node to another.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EA7615-E284-479A-9A12-71CCF614200F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Accessing a Component of a Dynamically Allocated Structure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can use the </a:t>
            </a:r>
            <a:r>
              <a:rPr lang="en-US" b="1" smtClean="0">
                <a:solidFill>
                  <a:srgbClr val="FF0000"/>
                </a:solidFill>
              </a:rPr>
              <a:t>direct component </a:t>
            </a:r>
            <a:r>
              <a:rPr lang="en-US" smtClean="0"/>
              <a:t>(ex: course</a:t>
            </a:r>
            <a:r>
              <a:rPr lang="en-US" smtClean="0">
                <a:solidFill>
                  <a:srgbClr val="FF0000"/>
                </a:solidFill>
              </a:rPr>
              <a:t>.</a:t>
            </a:r>
            <a:r>
              <a:rPr lang="en-US" smtClean="0"/>
              <a:t>course_name or the </a:t>
            </a:r>
            <a:r>
              <a:rPr lang="en-US" smtClean="0">
                <a:solidFill>
                  <a:srgbClr val="0070C0"/>
                </a:solidFill>
              </a:rPr>
              <a:t>indirect component </a:t>
            </a:r>
            <a:r>
              <a:rPr lang="en-US" smtClean="0"/>
              <a:t>(ex: (</a:t>
            </a:r>
            <a:r>
              <a:rPr lang="en-US" smtClean="0">
                <a:solidFill>
                  <a:srgbClr val="0070C0"/>
                </a:solidFill>
              </a:rPr>
              <a:t>*</a:t>
            </a:r>
            <a:r>
              <a:rPr lang="en-US" smtClean="0"/>
              <a:t>course)</a:t>
            </a:r>
            <a:r>
              <a:rPr lang="en-US" smtClean="0">
                <a:solidFill>
                  <a:srgbClr val="0070C0"/>
                </a:solidFill>
              </a:rPr>
              <a:t>.</a:t>
            </a:r>
            <a:r>
              <a:rPr lang="en-US" smtClean="0"/>
              <a:t>course_name or        course</a:t>
            </a:r>
            <a:r>
              <a:rPr lang="en-US" smtClean="0">
                <a:solidFill>
                  <a:srgbClr val="0070C0"/>
                </a:solidFill>
              </a:rPr>
              <a:t>-&gt;</a:t>
            </a:r>
            <a:r>
              <a:rPr lang="en-US" smtClean="0"/>
              <a:t>course_name)</a:t>
            </a:r>
          </a:p>
          <a:p>
            <a:pPr lvl="1" eaLnBrk="1" hangingPunct="1"/>
            <a:r>
              <a:rPr lang="en-US" smtClean="0"/>
              <a:t>Either notation can be used to access a component of a dynamically allocated structure: </a:t>
            </a:r>
            <a:r>
              <a:rPr lang="en-US" smtClean="0">
                <a:solidFill>
                  <a:srgbClr val="00B050"/>
                </a:solidFill>
              </a:rPr>
              <a:t>the more concise one is the -&gt;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28A346-C885-47AC-BEBF-F085E7C0C737}" type="slidenum">
              <a:rPr lang="en-US"/>
              <a:pPr/>
              <a:t>6</a:t>
            </a:fld>
            <a:endParaRPr lang="en-US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2822575"/>
            <a:ext cx="8001000" cy="1216025"/>
          </a:xfrm>
        </p:spPr>
        <p:txBody>
          <a:bodyPr/>
          <a:lstStyle/>
          <a:p>
            <a:pPr eaLnBrk="1" hangingPunct="1"/>
            <a:r>
              <a:rPr lang="en-US" smtClean="0"/>
              <a:t>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ACB5FF-99BB-4A6B-9F8D-EE7702781528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73100" y="2524125"/>
          <a:ext cx="779938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3" imgW="7800000" imgH="1809524" progId="PBrush">
                  <p:embed/>
                </p:oleObj>
              </mc:Choice>
              <mc:Fallback>
                <p:oleObj name="Bitmap Image" r:id="rId3" imgW="7800000" imgH="1809524" progId="PBrush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24125"/>
                        <a:ext cx="7799388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CB954E-4A23-4102-8B2E-4F6940F6999C}" type="slidenum">
              <a:rPr lang="en-US"/>
              <a:pPr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list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A sequence of nodes in which each node is linked, or connected, to the node following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can connect or disconnect a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Assume that we have a chain that consists of three nodes Z, Y and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can remove Y by disconnecting the two beads at both its end and then connecting Z and X together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can add a node M to the chain by connecting it to the bead at either end of the chain, or break the chain it somewhere in the middle and insert M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nodes will be connected to another node except the last one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Each node will contain the address of the next node except the last one: will contain no address (address will be NULL!!)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088CEA-405F-4DFC-9168-308083B7876D}" type="slidenum">
              <a:rPr lang="en-US"/>
              <a:pPr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Structures with Pointer Components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construct a dynamic list, we need to use nodes that have pointer components.</a:t>
            </a:r>
          </a:p>
          <a:p>
            <a:pPr eaLnBrk="1" hangingPunct="1"/>
            <a:r>
              <a:rPr lang="en-US" smtClean="0"/>
              <a:t>As we may not know in advances how many nodes will be in the list (chain), we will allocate storage for each node as needed </a:t>
            </a:r>
            <a:r>
              <a:rPr lang="en-US" smtClean="0">
                <a:solidFill>
                  <a:srgbClr val="00B050"/>
                </a:solidFill>
              </a:rPr>
              <a:t>(malloc or calloc??)</a:t>
            </a:r>
          </a:p>
          <a:p>
            <a:pPr lvl="1" eaLnBrk="1" hangingPunct="1"/>
            <a:r>
              <a:rPr lang="en-US" smtClean="0"/>
              <a:t>We will use its pointer component to connect it to the next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3613</TotalTime>
  <Words>1639</Words>
  <Application>Microsoft Office PowerPoint</Application>
  <PresentationFormat>Affichage à l'écran (4:3)</PresentationFormat>
  <Paragraphs>227</Paragraphs>
  <Slides>47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49" baseType="lpstr">
      <vt:lpstr>Profile</vt:lpstr>
      <vt:lpstr>Bitmap Image</vt:lpstr>
      <vt:lpstr>Lecture 6</vt:lpstr>
      <vt:lpstr>Main Points</vt:lpstr>
      <vt:lpstr>Pointers: a review</vt:lpstr>
      <vt:lpstr>Dynamic Memory Allocation</vt:lpstr>
      <vt:lpstr>Accessing a Component of a Dynamically Allocated Structure</vt:lpstr>
      <vt:lpstr>Linked List</vt:lpstr>
      <vt:lpstr>Présentation PowerPoint</vt:lpstr>
      <vt:lpstr>Linked list</vt:lpstr>
      <vt:lpstr>Structures with Pointer Components</vt:lpstr>
      <vt:lpstr>Representing a node using a structure</vt:lpstr>
      <vt:lpstr>Solution</vt:lpstr>
      <vt:lpstr>Allocate and initialize the data component of two nodes: example</vt:lpstr>
      <vt:lpstr>Connecting Nodes</vt:lpstr>
      <vt:lpstr>Linked List Operators</vt:lpstr>
      <vt:lpstr>Linked list How it looks like?</vt:lpstr>
      <vt:lpstr>Pointers to linked lists Why a head pointer?</vt:lpstr>
      <vt:lpstr>Creating a Linked List</vt:lpstr>
      <vt:lpstr>Creating linked lists (Cont.)</vt:lpstr>
      <vt:lpstr>Présentation PowerPoint</vt:lpstr>
      <vt:lpstr>Traversing the list</vt:lpstr>
      <vt:lpstr>Traversing the List: Illustration</vt:lpstr>
      <vt:lpstr>Inserting a node</vt:lpstr>
      <vt:lpstr>Insert a Node Illustration</vt:lpstr>
      <vt:lpstr>Illustration</vt:lpstr>
      <vt:lpstr>Delete a Node from the List</vt:lpstr>
      <vt:lpstr>Illustration</vt:lpstr>
      <vt:lpstr>Put everything together using examples!</vt:lpstr>
      <vt:lpstr>Managing a Linked List using set of functions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Exercise</vt:lpstr>
      <vt:lpstr>Solution</vt:lpstr>
      <vt:lpstr>Solution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Other variations of Linked lists</vt:lpstr>
      <vt:lpstr>Conclusion</vt:lpstr>
      <vt:lpstr>Arrays</vt:lpstr>
      <vt:lpstr>Linked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PC imane</cp:lastModifiedBy>
  <cp:revision>88</cp:revision>
  <cp:lastPrinted>1601-01-01T00:00:00Z</cp:lastPrinted>
  <dcterms:created xsi:type="dcterms:W3CDTF">1601-01-01T00:00:00Z</dcterms:created>
  <dcterms:modified xsi:type="dcterms:W3CDTF">2019-12-23T21:27:19Z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