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6"/>
  </p:notesMasterIdLst>
  <p:sldIdLst>
    <p:sldId id="256" r:id="rId2"/>
    <p:sldId id="257" r:id="rId3"/>
    <p:sldId id="258" r:id="rId4"/>
    <p:sldId id="259" r:id="rId5"/>
    <p:sldId id="260" r:id="rId6"/>
    <p:sldId id="262" r:id="rId7"/>
    <p:sldId id="263" r:id="rId8"/>
    <p:sldId id="266" r:id="rId9"/>
    <p:sldId id="304" r:id="rId10"/>
    <p:sldId id="261" r:id="rId11"/>
    <p:sldId id="265" r:id="rId12"/>
    <p:sldId id="267" r:id="rId13"/>
    <p:sldId id="268" r:id="rId14"/>
    <p:sldId id="272" r:id="rId15"/>
    <p:sldId id="273" r:id="rId16"/>
    <p:sldId id="271" r:id="rId17"/>
    <p:sldId id="274" r:id="rId18"/>
    <p:sldId id="279" r:id="rId19"/>
    <p:sldId id="284" r:id="rId20"/>
    <p:sldId id="285" r:id="rId21"/>
    <p:sldId id="275" r:id="rId22"/>
    <p:sldId id="280" r:id="rId23"/>
    <p:sldId id="276" r:id="rId24"/>
    <p:sldId id="282" r:id="rId25"/>
    <p:sldId id="283" r:id="rId26"/>
    <p:sldId id="277" r:id="rId27"/>
    <p:sldId id="278" r:id="rId28"/>
    <p:sldId id="281" r:id="rId29"/>
    <p:sldId id="286" r:id="rId30"/>
    <p:sldId id="288" r:id="rId31"/>
    <p:sldId id="289" r:id="rId32"/>
    <p:sldId id="305" r:id="rId33"/>
    <p:sldId id="287" r:id="rId34"/>
    <p:sldId id="290" r:id="rId35"/>
    <p:sldId id="291" r:id="rId36"/>
    <p:sldId id="293" r:id="rId37"/>
    <p:sldId id="299" r:id="rId38"/>
    <p:sldId id="300" r:id="rId39"/>
    <p:sldId id="306" r:id="rId40"/>
    <p:sldId id="297" r:id="rId41"/>
    <p:sldId id="298" r:id="rId42"/>
    <p:sldId id="301" r:id="rId43"/>
    <p:sldId id="302" r:id="rId44"/>
    <p:sldId id="303" r:id="rId45"/>
  </p:sldIdLst>
  <p:sldSz cx="9144000" cy="6858000" type="screen4x3"/>
  <p:notesSz cx="7053263" cy="9309100"/>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1020"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055938" cy="465138"/>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lvl1pPr defTabSz="935038">
              <a:defRPr sz="1200">
                <a:latin typeface="Arial" charset="0"/>
              </a:defRPr>
            </a:lvl1pPr>
          </a:lstStyle>
          <a:p>
            <a:pPr>
              <a:defRPr/>
            </a:pPr>
            <a:endParaRPr lang="en-US"/>
          </a:p>
        </p:txBody>
      </p:sp>
      <p:sp>
        <p:nvSpPr>
          <p:cNvPr id="37891" name="Rectangle 3"/>
          <p:cNvSpPr>
            <a:spLocks noGrp="1" noChangeArrowheads="1"/>
          </p:cNvSpPr>
          <p:nvPr>
            <p:ph type="dt" idx="1"/>
          </p:nvPr>
        </p:nvSpPr>
        <p:spPr bwMode="auto">
          <a:xfrm>
            <a:off x="3995738" y="0"/>
            <a:ext cx="3055937" cy="465138"/>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lvl1pPr algn="r" defTabSz="935038">
              <a:defRPr sz="1200">
                <a:latin typeface="Arial" charset="0"/>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98563" y="698500"/>
            <a:ext cx="4654550" cy="3490913"/>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704850" y="4421188"/>
            <a:ext cx="5643563" cy="4189412"/>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894" name="Rectangle 6"/>
          <p:cNvSpPr>
            <a:spLocks noGrp="1" noChangeArrowheads="1"/>
          </p:cNvSpPr>
          <p:nvPr>
            <p:ph type="ftr" sz="quarter" idx="4"/>
          </p:nvPr>
        </p:nvSpPr>
        <p:spPr bwMode="auto">
          <a:xfrm>
            <a:off x="0" y="8842375"/>
            <a:ext cx="3055938" cy="465138"/>
          </a:xfrm>
          <a:prstGeom prst="rect">
            <a:avLst/>
          </a:prstGeom>
          <a:noFill/>
          <a:ln w="9525">
            <a:noFill/>
            <a:miter lim="800000"/>
            <a:headEnd/>
            <a:tailEnd/>
          </a:ln>
          <a:effectLst/>
        </p:spPr>
        <p:txBody>
          <a:bodyPr vert="horz" wrap="square" lIns="93497" tIns="46749" rIns="93497" bIns="46749" numCol="1" anchor="b" anchorCtr="0" compatLnSpc="1">
            <a:prstTxWarp prst="textNoShape">
              <a:avLst/>
            </a:prstTxWarp>
          </a:bodyPr>
          <a:lstStyle>
            <a:lvl1pPr defTabSz="935038">
              <a:defRPr sz="1200">
                <a:latin typeface="Arial" charset="0"/>
              </a:defRPr>
            </a:lvl1pPr>
          </a:lstStyle>
          <a:p>
            <a:pPr>
              <a:defRPr/>
            </a:pPr>
            <a:endParaRPr lang="en-US"/>
          </a:p>
        </p:txBody>
      </p:sp>
      <p:sp>
        <p:nvSpPr>
          <p:cNvPr id="37895" name="Rectangle 7"/>
          <p:cNvSpPr>
            <a:spLocks noGrp="1" noChangeArrowheads="1"/>
          </p:cNvSpPr>
          <p:nvPr>
            <p:ph type="sldNum" sz="quarter" idx="5"/>
          </p:nvPr>
        </p:nvSpPr>
        <p:spPr bwMode="auto">
          <a:xfrm>
            <a:off x="3995738" y="8842375"/>
            <a:ext cx="3055937" cy="465138"/>
          </a:xfrm>
          <a:prstGeom prst="rect">
            <a:avLst/>
          </a:prstGeom>
          <a:noFill/>
          <a:ln w="9525">
            <a:noFill/>
            <a:miter lim="800000"/>
            <a:headEnd/>
            <a:tailEnd/>
          </a:ln>
          <a:effectLst/>
        </p:spPr>
        <p:txBody>
          <a:bodyPr vert="horz" wrap="square" lIns="93497" tIns="46749" rIns="93497" bIns="46749" numCol="1" anchor="b" anchorCtr="0" compatLnSpc="1">
            <a:prstTxWarp prst="textNoShape">
              <a:avLst/>
            </a:prstTxWarp>
          </a:bodyPr>
          <a:lstStyle>
            <a:lvl1pPr algn="r" defTabSz="935038">
              <a:defRPr sz="1200">
                <a:latin typeface="Arial" charset="0"/>
              </a:defRPr>
            </a:lvl1pPr>
          </a:lstStyle>
          <a:p>
            <a:pPr>
              <a:defRPr/>
            </a:pPr>
            <a:fld id="{0BA43056-5DEC-4914-9B55-A4AEA820456F}" type="slidenum">
              <a:rPr lang="en-US"/>
              <a:pPr>
                <a:defRPr/>
              </a:pPr>
              <a:t>‹N°›</a:t>
            </a:fld>
            <a:endParaRPr lang="en-US"/>
          </a:p>
        </p:txBody>
      </p:sp>
    </p:spTree>
    <p:extLst>
      <p:ext uri="{BB962C8B-B14F-4D97-AF65-F5344CB8AC3E}">
        <p14:creationId xmlns:p14="http://schemas.microsoft.com/office/powerpoint/2010/main" val="32699809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n-US" sz="2400">
              <a:latin typeface="Times New Roman" charset="0"/>
            </a:endParaRPr>
          </a:p>
        </p:txBody>
      </p:sp>
      <p:sp>
        <p:nvSpPr>
          <p:cNvPr id="7170"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717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A2D2555A-2B8A-4AFA-A15D-641216EA659F}" type="slidenum">
              <a:rPr lang="en-US"/>
              <a:pPr>
                <a:defRPr/>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20718EC0-9CF8-4C47-8F39-9ACBF90ED467}" type="slidenum">
              <a:rPr lang="en-US"/>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8DA24F55-F612-4BD9-8C2E-D594756B4172}" type="slidenum">
              <a:rPr lang="en-US"/>
              <a:pPr>
                <a:defRPr/>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C0F9DAFE-1EC0-4F30-B9E4-38E0E5B25DAC}" type="slidenum">
              <a:rPr lang="en-US"/>
              <a:pPr>
                <a:defRPr/>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CA98DF7-858F-4262-B6DD-64A4A8A2FACB}"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627D1455-31B0-48E6-91A0-8A78FC364516}" type="slidenum">
              <a:rPr lang="en-US"/>
              <a:pPr>
                <a:defRPr/>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D5C7C7A6-0C3E-4EAD-9A78-84C84FAFA44E}" type="slidenum">
              <a:rPr lang="en-US"/>
              <a:pPr>
                <a:defRPr/>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EAEAA993-676C-4608-9CD0-19987996126D}" type="slidenum">
              <a:rPr lang="en-US"/>
              <a:pPr>
                <a:defRPr/>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E3B99E8B-4110-4CAB-805B-EB0A9E48BDF3}" type="slidenum">
              <a:rPr lang="en-US"/>
              <a:pPr>
                <a:defRPr/>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31D84E23-C871-4286-B973-DDAFCF5B316B}" type="slidenum">
              <a:rPr lang="en-US"/>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835D3CB2-6BB0-40AC-B898-B223853AE9C5}" type="slidenum">
              <a:rPr lang="en-US"/>
              <a:pPr>
                <a:defRPr/>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87FAC9C7-D81E-4E93-B0F9-2B11E805B79B}" type="slidenum">
              <a:rPr lang="en-US"/>
              <a:pPr>
                <a:defRPr/>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n-US" sz="2400">
              <a:latin typeface="Times New Roman" charset="0"/>
            </a:endParaRPr>
          </a:p>
        </p:txBody>
      </p:sp>
      <p:sp>
        <p:nvSpPr>
          <p:cNvPr id="614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en-US"/>
          </a:p>
        </p:txBody>
      </p:sp>
      <p:sp>
        <p:nvSpPr>
          <p:cNvPr id="6150"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p>
        </p:txBody>
      </p:sp>
      <p:sp>
        <p:nvSpPr>
          <p:cNvPr id="615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5D9A6622-48F7-447D-9326-D97C9FF8DCDE}"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3713"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p:spPr>
        <p:txBody>
          <a:bodyPr/>
          <a:lstStyle/>
          <a:p>
            <a:fld id="{679185B4-EE58-4C0C-8131-9C7173DF768B}" type="slidenum">
              <a:rPr lang="en-US" smtClean="0"/>
              <a:pPr/>
              <a:t>1</a:t>
            </a:fld>
            <a:endParaRPr lang="en-US" smtClean="0"/>
          </a:p>
        </p:txBody>
      </p:sp>
      <p:sp>
        <p:nvSpPr>
          <p:cNvPr id="3075" name="Rectangle 2"/>
          <p:cNvSpPr>
            <a:spLocks noGrp="1" noChangeArrowheads="1"/>
          </p:cNvSpPr>
          <p:nvPr>
            <p:ph type="ctrTitle"/>
          </p:nvPr>
        </p:nvSpPr>
        <p:spPr/>
        <p:txBody>
          <a:bodyPr/>
          <a:lstStyle/>
          <a:p>
            <a:pPr eaLnBrk="1" hangingPunct="1"/>
            <a:r>
              <a:rPr lang="en-US" smtClean="0">
                <a:solidFill>
                  <a:schemeClr val="folHlink"/>
                </a:solidFill>
              </a:rPr>
              <a:t>Lecture 7</a:t>
            </a:r>
          </a:p>
        </p:txBody>
      </p:sp>
      <p:sp>
        <p:nvSpPr>
          <p:cNvPr id="3076" name="Rectangle 3"/>
          <p:cNvSpPr>
            <a:spLocks noGrp="1" noChangeArrowheads="1"/>
          </p:cNvSpPr>
          <p:nvPr>
            <p:ph type="subTitle" idx="1"/>
          </p:nvPr>
        </p:nvSpPr>
        <p:spPr>
          <a:xfrm>
            <a:off x="2209800" y="3429000"/>
            <a:ext cx="7010400" cy="1600200"/>
          </a:xfrm>
        </p:spPr>
        <p:txBody>
          <a:bodyPr/>
          <a:lstStyle/>
          <a:p>
            <a:pPr eaLnBrk="1" hangingPunct="1"/>
            <a:r>
              <a:rPr lang="en-US" sz="4000" smtClean="0">
                <a:solidFill>
                  <a:schemeClr val="accent2"/>
                </a:solidFill>
              </a:rPr>
              <a:t>Stacks &amp; Queues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56BA465F-F451-4BAB-95A2-63BE60655905}" type="slidenum">
              <a:rPr lang="en-US" smtClean="0"/>
              <a:pPr/>
              <a:t>10</a:t>
            </a:fld>
            <a:endParaRPr lang="en-US" smtClean="0"/>
          </a:p>
        </p:txBody>
      </p:sp>
      <p:sp>
        <p:nvSpPr>
          <p:cNvPr id="12291" name="Rectangle 2"/>
          <p:cNvSpPr>
            <a:spLocks noGrp="1" noChangeArrowheads="1"/>
          </p:cNvSpPr>
          <p:nvPr>
            <p:ph type="title"/>
          </p:nvPr>
        </p:nvSpPr>
        <p:spPr/>
        <p:txBody>
          <a:bodyPr/>
          <a:lstStyle/>
          <a:p>
            <a:pPr eaLnBrk="1" hangingPunct="1"/>
            <a:r>
              <a:rPr lang="en-US" sz="3400" smtClean="0"/>
              <a:t>Time Complexity and problems!!</a:t>
            </a:r>
          </a:p>
        </p:txBody>
      </p:sp>
      <p:sp>
        <p:nvSpPr>
          <p:cNvPr id="12292" name="Rectangle 3"/>
          <p:cNvSpPr>
            <a:spLocks noGrp="1" noChangeArrowheads="1"/>
          </p:cNvSpPr>
          <p:nvPr>
            <p:ph type="body" idx="1"/>
          </p:nvPr>
        </p:nvSpPr>
        <p:spPr/>
        <p:txBody>
          <a:bodyPr/>
          <a:lstStyle/>
          <a:p>
            <a:pPr eaLnBrk="1" hangingPunct="1">
              <a:lnSpc>
                <a:spcPct val="90000"/>
              </a:lnSpc>
            </a:pPr>
            <a:r>
              <a:rPr lang="en-US" sz="2100" smtClean="0"/>
              <a:t>Popping or pushing an element from/to stack is of </a:t>
            </a:r>
            <a:r>
              <a:rPr lang="en-US" sz="2100" smtClean="0">
                <a:sym typeface="Wingdings 2" pitchFamily="18" charset="2"/>
              </a:rPr>
              <a:t>O(1)</a:t>
            </a:r>
            <a:endParaRPr lang="en-US" sz="2100" smtClean="0"/>
          </a:p>
          <a:p>
            <a:pPr eaLnBrk="1" hangingPunct="1">
              <a:lnSpc>
                <a:spcPct val="90000"/>
              </a:lnSpc>
            </a:pPr>
            <a:r>
              <a:rPr lang="en-US" sz="2100" smtClean="0"/>
              <a:t>Drawbacks:</a:t>
            </a:r>
          </a:p>
          <a:p>
            <a:pPr lvl="1" eaLnBrk="1" hangingPunct="1">
              <a:lnSpc>
                <a:spcPct val="90000"/>
              </a:lnSpc>
            </a:pPr>
            <a:r>
              <a:rPr lang="en-US" sz="2000" smtClean="0"/>
              <a:t>the programmer has to guess the max size of the array</a:t>
            </a:r>
          </a:p>
          <a:p>
            <a:pPr lvl="1" eaLnBrk="1" hangingPunct="1">
              <a:lnSpc>
                <a:spcPct val="90000"/>
              </a:lnSpc>
            </a:pPr>
            <a:r>
              <a:rPr lang="en-US" sz="2000" smtClean="0"/>
              <a:t>when elements are popped, the corresponding rooms are not freed (No dynamic memory allocation)</a:t>
            </a:r>
          </a:p>
          <a:p>
            <a:pPr lvl="1" eaLnBrk="1" hangingPunct="1">
              <a:lnSpc>
                <a:spcPct val="90000"/>
              </a:lnSpc>
            </a:pPr>
            <a:r>
              <a:rPr lang="en-US" sz="2000" smtClean="0"/>
              <a:t>There is always a limit on the size of the stack</a:t>
            </a:r>
          </a:p>
          <a:p>
            <a:pPr lvl="1" eaLnBrk="1" hangingPunct="1">
              <a:lnSpc>
                <a:spcPct val="90000"/>
              </a:lnSpc>
            </a:pPr>
            <a:r>
              <a:rPr lang="en-US" sz="2000" smtClean="0"/>
              <a:t>A better implementation:</a:t>
            </a:r>
          </a:p>
          <a:p>
            <a:pPr lvl="2" eaLnBrk="1" hangingPunct="1">
              <a:lnSpc>
                <a:spcPct val="90000"/>
              </a:lnSpc>
            </a:pPr>
            <a:r>
              <a:rPr lang="en-US" sz="1800" smtClean="0"/>
              <a:t>Linked Lists</a:t>
            </a:r>
          </a:p>
          <a:p>
            <a:pPr eaLnBrk="1" hangingPunct="1">
              <a:lnSpc>
                <a:spcPct val="90000"/>
              </a:lnSpc>
            </a:pPr>
            <a:r>
              <a:rPr lang="en-US" sz="2100" smtClean="0"/>
              <a:t>However, the array implementation is very suitable for small sized stacks which is usually the case.</a:t>
            </a:r>
          </a:p>
          <a:p>
            <a:pPr eaLnBrk="1" hangingPunct="1">
              <a:lnSpc>
                <a:spcPct val="90000"/>
              </a:lnSpc>
            </a:pPr>
            <a:r>
              <a:rPr lang="en-US" sz="2100" smtClean="0"/>
              <a:t>The same time complexity for both implementations</a:t>
            </a:r>
          </a:p>
          <a:p>
            <a:pPr eaLnBrk="1" hangingPunct="1">
              <a:lnSpc>
                <a:spcPct val="90000"/>
              </a:lnSpc>
            </a:pPr>
            <a:endParaRPr lang="en-US" sz="2500" smtClean="0"/>
          </a:p>
          <a:p>
            <a:pPr eaLnBrk="1" hangingPunct="1">
              <a:lnSpc>
                <a:spcPct val="90000"/>
              </a:lnSpc>
            </a:pPr>
            <a:endParaRPr lang="en-US" sz="21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p:spPr>
        <p:txBody>
          <a:bodyPr/>
          <a:lstStyle/>
          <a:p>
            <a:fld id="{2F8E95E6-4CD1-46BC-9B98-A5799FD49F3B}" type="slidenum">
              <a:rPr lang="en-US" smtClean="0"/>
              <a:pPr/>
              <a:t>11</a:t>
            </a:fld>
            <a:endParaRPr lang="en-US" smtClean="0"/>
          </a:p>
        </p:txBody>
      </p:sp>
      <p:sp>
        <p:nvSpPr>
          <p:cNvPr id="13315" name="Rectangle 4"/>
          <p:cNvSpPr>
            <a:spLocks noGrp="1" noChangeArrowheads="1"/>
          </p:cNvSpPr>
          <p:nvPr>
            <p:ph type="title"/>
          </p:nvPr>
        </p:nvSpPr>
        <p:spPr>
          <a:xfrm>
            <a:off x="574675" y="2593975"/>
            <a:ext cx="8001000" cy="1216025"/>
          </a:xfrm>
        </p:spPr>
        <p:txBody>
          <a:bodyPr/>
          <a:lstStyle/>
          <a:p>
            <a:pPr eaLnBrk="1" hangingPunct="1"/>
            <a:r>
              <a:rPr lang="en-US" smtClean="0">
                <a:solidFill>
                  <a:schemeClr val="accent2"/>
                </a:solidFill>
              </a:rPr>
              <a:t>Stack: Using a Linked List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207A7CBD-343B-4688-9C17-40150BEF1F28}" type="slidenum">
              <a:rPr lang="en-US" smtClean="0"/>
              <a:pPr/>
              <a:t>12</a:t>
            </a:fld>
            <a:endParaRPr lang="en-US" smtClean="0"/>
          </a:p>
        </p:txBody>
      </p:sp>
      <p:sp>
        <p:nvSpPr>
          <p:cNvPr id="14339" name="Rectangle 2"/>
          <p:cNvSpPr>
            <a:spLocks noGrp="1" noChangeArrowheads="1"/>
          </p:cNvSpPr>
          <p:nvPr>
            <p:ph type="title"/>
          </p:nvPr>
        </p:nvSpPr>
        <p:spPr/>
        <p:txBody>
          <a:bodyPr/>
          <a:lstStyle/>
          <a:p>
            <a:pPr eaLnBrk="1" hangingPunct="1"/>
            <a:r>
              <a:rPr lang="en-US" smtClean="0"/>
              <a:t>Stack: using a Linked List</a:t>
            </a:r>
          </a:p>
        </p:txBody>
      </p:sp>
      <p:sp>
        <p:nvSpPr>
          <p:cNvPr id="14340" name="Rectangle 3"/>
          <p:cNvSpPr>
            <a:spLocks noGrp="1" noChangeArrowheads="1"/>
          </p:cNvSpPr>
          <p:nvPr>
            <p:ph type="body" idx="1"/>
          </p:nvPr>
        </p:nvSpPr>
        <p:spPr>
          <a:xfrm>
            <a:off x="566738" y="1752600"/>
            <a:ext cx="8001000" cy="4800600"/>
          </a:xfrm>
        </p:spPr>
        <p:txBody>
          <a:bodyPr/>
          <a:lstStyle/>
          <a:p>
            <a:pPr eaLnBrk="1" hangingPunct="1"/>
            <a:r>
              <a:rPr lang="en-US" sz="2600" smtClean="0"/>
              <a:t>A stack can also be implemented as a Linked list in which all the insertions and deletions are performed at the list head.</a:t>
            </a:r>
          </a:p>
          <a:p>
            <a:pPr lvl="1" eaLnBrk="1" hangingPunct="1"/>
            <a:r>
              <a:rPr lang="en-US" smtClean="0"/>
              <a:t>The nodes that hold elements of the stack are typical linked list node structures with an information plus a pointer that points to the next node</a:t>
            </a:r>
          </a:p>
          <a:p>
            <a:pPr lvl="1" eaLnBrk="1" hangingPunct="1"/>
            <a:r>
              <a:rPr lang="en-US" smtClean="0"/>
              <a:t>What about the top??</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594BA8BA-FDDA-4BCB-9F9F-B8B2166536FA}" type="slidenum">
              <a:rPr lang="en-US" smtClean="0"/>
              <a:pPr/>
              <a:t>13</a:t>
            </a:fld>
            <a:endParaRPr lang="en-US" smtClean="0"/>
          </a:p>
        </p:txBody>
      </p:sp>
      <p:sp>
        <p:nvSpPr>
          <p:cNvPr id="15363" name="Rectangle 2"/>
          <p:cNvSpPr>
            <a:spLocks noGrp="1" noChangeArrowheads="1"/>
          </p:cNvSpPr>
          <p:nvPr>
            <p:ph type="title"/>
          </p:nvPr>
        </p:nvSpPr>
        <p:spPr>
          <a:xfrm>
            <a:off x="574675" y="-381000"/>
            <a:ext cx="8001000" cy="1216025"/>
          </a:xfrm>
        </p:spPr>
        <p:txBody>
          <a:bodyPr/>
          <a:lstStyle/>
          <a:p>
            <a:pPr eaLnBrk="1" hangingPunct="1"/>
            <a:r>
              <a:rPr lang="en-US" sz="3400" smtClean="0"/>
              <a:t>Stack of Integers using Linked List</a:t>
            </a:r>
          </a:p>
        </p:txBody>
      </p:sp>
      <p:sp>
        <p:nvSpPr>
          <p:cNvPr id="15364" name="Rectangle 3"/>
          <p:cNvSpPr>
            <a:spLocks noGrp="1" noChangeArrowheads="1"/>
          </p:cNvSpPr>
          <p:nvPr>
            <p:ph type="body" idx="1"/>
          </p:nvPr>
        </p:nvSpPr>
        <p:spPr/>
        <p:txBody>
          <a:bodyPr/>
          <a:lstStyle/>
          <a:p>
            <a:pPr eaLnBrk="1" hangingPunct="1"/>
            <a:endParaRPr lang="en-US" smtClean="0"/>
          </a:p>
        </p:txBody>
      </p:sp>
      <p:pic>
        <p:nvPicPr>
          <p:cNvPr id="15365" name="Picture 5"/>
          <p:cNvPicPr>
            <a:picLocks noChangeAspect="1" noChangeArrowheads="1"/>
          </p:cNvPicPr>
          <p:nvPr/>
        </p:nvPicPr>
        <p:blipFill>
          <a:blip r:embed="rId2"/>
          <a:srcRect/>
          <a:stretch>
            <a:fillRect/>
          </a:stretch>
        </p:blipFill>
        <p:spPr bwMode="auto">
          <a:xfrm>
            <a:off x="1524000" y="838200"/>
            <a:ext cx="5486400" cy="577215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20303B79-05AF-4F53-9644-7F5CBCA7C552}" type="slidenum">
              <a:rPr lang="en-US" smtClean="0"/>
              <a:pPr/>
              <a:t>14</a:t>
            </a:fld>
            <a:endParaRPr lang="en-US" smtClean="0"/>
          </a:p>
        </p:txBody>
      </p:sp>
      <p:sp>
        <p:nvSpPr>
          <p:cNvPr id="16387" name="Rectangle 2"/>
          <p:cNvSpPr>
            <a:spLocks noGrp="1" noChangeArrowheads="1"/>
          </p:cNvSpPr>
          <p:nvPr>
            <p:ph type="title"/>
          </p:nvPr>
        </p:nvSpPr>
        <p:spPr>
          <a:xfrm>
            <a:off x="574675" y="-76200"/>
            <a:ext cx="8001000" cy="1216025"/>
          </a:xfrm>
        </p:spPr>
        <p:txBody>
          <a:bodyPr/>
          <a:lstStyle/>
          <a:p>
            <a:pPr eaLnBrk="1" hangingPunct="1"/>
            <a:r>
              <a:rPr lang="en-US" sz="3400" smtClean="0"/>
              <a:t>Stack of Integers using Linked List</a:t>
            </a:r>
          </a:p>
        </p:txBody>
      </p:sp>
      <p:sp>
        <p:nvSpPr>
          <p:cNvPr id="16388" name="Rectangle 3"/>
          <p:cNvSpPr>
            <a:spLocks noGrp="1" noChangeArrowheads="1"/>
          </p:cNvSpPr>
          <p:nvPr>
            <p:ph type="body" idx="1"/>
          </p:nvPr>
        </p:nvSpPr>
        <p:spPr/>
        <p:txBody>
          <a:bodyPr/>
          <a:lstStyle/>
          <a:p>
            <a:pPr eaLnBrk="1" hangingPunct="1"/>
            <a:endParaRPr lang="en-US" smtClean="0"/>
          </a:p>
        </p:txBody>
      </p:sp>
      <p:pic>
        <p:nvPicPr>
          <p:cNvPr id="16389" name="Picture 6"/>
          <p:cNvPicPr>
            <a:picLocks noChangeAspect="1" noChangeArrowheads="1"/>
          </p:cNvPicPr>
          <p:nvPr/>
        </p:nvPicPr>
        <p:blipFill>
          <a:blip r:embed="rId2"/>
          <a:srcRect/>
          <a:stretch>
            <a:fillRect/>
          </a:stretch>
        </p:blipFill>
        <p:spPr bwMode="auto">
          <a:xfrm>
            <a:off x="304800" y="1752600"/>
            <a:ext cx="8334375" cy="46101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3B9EFAF6-662C-42E0-9778-6E66F72231FD}" type="slidenum">
              <a:rPr lang="en-US" smtClean="0"/>
              <a:pPr/>
              <a:t>15</a:t>
            </a:fld>
            <a:endParaRPr lang="en-US" smtClean="0"/>
          </a:p>
        </p:txBody>
      </p:sp>
      <p:sp>
        <p:nvSpPr>
          <p:cNvPr id="17411" name="Rectangle 3"/>
          <p:cNvSpPr>
            <a:spLocks noGrp="1" noChangeArrowheads="1"/>
          </p:cNvSpPr>
          <p:nvPr>
            <p:ph type="body" idx="1"/>
          </p:nvPr>
        </p:nvSpPr>
        <p:spPr/>
        <p:txBody>
          <a:bodyPr/>
          <a:lstStyle/>
          <a:p>
            <a:pPr eaLnBrk="1" hangingPunct="1"/>
            <a:endParaRPr lang="en-US" smtClean="0"/>
          </a:p>
        </p:txBody>
      </p:sp>
      <p:sp>
        <p:nvSpPr>
          <p:cNvPr id="17412" name="Title 8"/>
          <p:cNvSpPr>
            <a:spLocks noGrp="1"/>
          </p:cNvSpPr>
          <p:nvPr>
            <p:ph type="title"/>
          </p:nvPr>
        </p:nvSpPr>
        <p:spPr/>
        <p:txBody>
          <a:bodyPr/>
          <a:lstStyle/>
          <a:p>
            <a:pPr eaLnBrk="1" hangingPunct="1"/>
            <a:endParaRPr lang="en-US" smtClean="0"/>
          </a:p>
        </p:txBody>
      </p:sp>
      <p:pic>
        <p:nvPicPr>
          <p:cNvPr id="17413" name="Picture 7"/>
          <p:cNvPicPr>
            <a:picLocks noChangeAspect="1" noChangeArrowheads="1"/>
          </p:cNvPicPr>
          <p:nvPr/>
        </p:nvPicPr>
        <p:blipFill>
          <a:blip r:embed="rId2"/>
          <a:srcRect/>
          <a:stretch>
            <a:fillRect/>
          </a:stretch>
        </p:blipFill>
        <p:spPr bwMode="auto">
          <a:xfrm>
            <a:off x="0" y="0"/>
            <a:ext cx="6219825" cy="3952875"/>
          </a:xfrm>
          <a:prstGeom prst="rect">
            <a:avLst/>
          </a:prstGeom>
          <a:noFill/>
          <a:ln w="9525">
            <a:solidFill>
              <a:schemeClr val="tx1"/>
            </a:solidFill>
            <a:miter lim="800000"/>
            <a:headEnd/>
            <a:tailEnd/>
          </a:ln>
        </p:spPr>
      </p:pic>
      <p:pic>
        <p:nvPicPr>
          <p:cNvPr id="17414" name="Picture 8"/>
          <p:cNvPicPr>
            <a:picLocks noChangeAspect="1" noChangeArrowheads="1"/>
          </p:cNvPicPr>
          <p:nvPr/>
        </p:nvPicPr>
        <p:blipFill>
          <a:blip r:embed="rId3"/>
          <a:srcRect/>
          <a:stretch>
            <a:fillRect/>
          </a:stretch>
        </p:blipFill>
        <p:spPr bwMode="auto">
          <a:xfrm>
            <a:off x="2857500" y="1962150"/>
            <a:ext cx="6286500" cy="489585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681A31EF-F535-43FA-8F0F-364317CF5B94}" type="slidenum">
              <a:rPr lang="en-US" smtClean="0"/>
              <a:pPr/>
              <a:t>16</a:t>
            </a:fld>
            <a:endParaRPr lang="en-US" smtClean="0"/>
          </a:p>
        </p:txBody>
      </p:sp>
      <p:sp>
        <p:nvSpPr>
          <p:cNvPr id="18435" name="Rectangle 2"/>
          <p:cNvSpPr>
            <a:spLocks noGrp="1" noChangeArrowheads="1"/>
          </p:cNvSpPr>
          <p:nvPr>
            <p:ph type="title"/>
          </p:nvPr>
        </p:nvSpPr>
        <p:spPr/>
        <p:txBody>
          <a:bodyPr/>
          <a:lstStyle/>
          <a:p>
            <a:pPr eaLnBrk="1" hangingPunct="1"/>
            <a:r>
              <a:rPr lang="en-US" sz="3400" smtClean="0"/>
              <a:t>Typical Usage of Stacks: </a:t>
            </a:r>
            <a:br>
              <a:rPr lang="en-US" sz="3400" smtClean="0"/>
            </a:br>
            <a:r>
              <a:rPr lang="en-US" sz="3400" smtClean="0"/>
              <a:t>1. Reversing a List</a:t>
            </a:r>
          </a:p>
        </p:txBody>
      </p:sp>
      <p:sp>
        <p:nvSpPr>
          <p:cNvPr id="18436" name="Rectangle 3"/>
          <p:cNvSpPr>
            <a:spLocks noGrp="1" noChangeArrowheads="1"/>
          </p:cNvSpPr>
          <p:nvPr>
            <p:ph type="body" idx="1"/>
          </p:nvPr>
        </p:nvSpPr>
        <p:spPr/>
        <p:txBody>
          <a:bodyPr/>
          <a:lstStyle/>
          <a:p>
            <a:pPr eaLnBrk="1" hangingPunct="1"/>
            <a:r>
              <a:rPr lang="en-US" smtClean="0"/>
              <a:t>Algorithm:</a:t>
            </a:r>
          </a:p>
          <a:p>
            <a:pPr lvl="1" eaLnBrk="1" hangingPunct="1"/>
            <a:r>
              <a:rPr lang="en-US" smtClean="0"/>
              <a:t>Push all elements of the concerned list on a stack</a:t>
            </a:r>
          </a:p>
          <a:p>
            <a:pPr lvl="1" eaLnBrk="1" hangingPunct="1"/>
            <a:r>
              <a:rPr lang="en-US" smtClean="0"/>
              <a:t>Pop element by element and store on a new list</a:t>
            </a:r>
          </a:p>
          <a:p>
            <a:pPr eaLnBrk="1" hangingPunct="1"/>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AC582F85-5688-472E-BD07-2047C4305DED}" type="slidenum">
              <a:rPr lang="en-US" smtClean="0"/>
              <a:pPr/>
              <a:t>17</a:t>
            </a:fld>
            <a:endParaRPr lang="en-US" smtClean="0"/>
          </a:p>
        </p:txBody>
      </p:sp>
      <p:sp>
        <p:nvSpPr>
          <p:cNvPr id="19459" name="Rectangle 2"/>
          <p:cNvSpPr>
            <a:spLocks noGrp="1" noChangeArrowheads="1"/>
          </p:cNvSpPr>
          <p:nvPr>
            <p:ph type="title"/>
          </p:nvPr>
        </p:nvSpPr>
        <p:spPr/>
        <p:txBody>
          <a:bodyPr/>
          <a:lstStyle/>
          <a:p>
            <a:pPr eaLnBrk="1" hangingPunct="1"/>
            <a:r>
              <a:rPr lang="en-US" smtClean="0"/>
              <a:t>Typical usage of Stacks</a:t>
            </a:r>
            <a:br>
              <a:rPr lang="en-US" smtClean="0"/>
            </a:br>
            <a:r>
              <a:rPr lang="en-US" smtClean="0"/>
              <a:t>2. </a:t>
            </a:r>
            <a:r>
              <a:rPr lang="en-US" sz="3400" smtClean="0"/>
              <a:t>Compiling Balanced parentheses</a:t>
            </a:r>
          </a:p>
        </p:txBody>
      </p:sp>
      <p:sp>
        <p:nvSpPr>
          <p:cNvPr id="19460" name="Rectangle 3"/>
          <p:cNvSpPr>
            <a:spLocks noGrp="1" noChangeArrowheads="1"/>
          </p:cNvSpPr>
          <p:nvPr>
            <p:ph type="body" idx="1"/>
          </p:nvPr>
        </p:nvSpPr>
        <p:spPr/>
        <p:txBody>
          <a:bodyPr/>
          <a:lstStyle/>
          <a:p>
            <a:pPr eaLnBrk="1" hangingPunct="1"/>
            <a:r>
              <a:rPr lang="en-US" sz="2600" smtClean="0"/>
              <a:t>Algorithm:</a:t>
            </a:r>
          </a:p>
          <a:p>
            <a:pPr lvl="1" eaLnBrk="1" hangingPunct="1"/>
            <a:r>
              <a:rPr lang="en-US" sz="2200" smtClean="0"/>
              <a:t>Scan the characters you have:</a:t>
            </a:r>
          </a:p>
          <a:p>
            <a:pPr lvl="2" eaLnBrk="1" hangingPunct="1"/>
            <a:r>
              <a:rPr lang="en-US" sz="2100" smtClean="0"/>
              <a:t>If a character (, [ is read, push it on the stack</a:t>
            </a:r>
          </a:p>
          <a:p>
            <a:pPr lvl="2" eaLnBrk="1" hangingPunct="1"/>
            <a:r>
              <a:rPr lang="en-US" sz="2100" smtClean="0"/>
              <a:t>Else if a character ), ] is read, pop a character from the stack:</a:t>
            </a:r>
          </a:p>
          <a:p>
            <a:pPr lvl="3" eaLnBrk="1" hangingPunct="1"/>
            <a:r>
              <a:rPr lang="en-US" sz="1800" smtClean="0"/>
              <a:t>If the 2 characters are of the same type – exp.: a ‘[‘ and a ‘]’, proceed the next character</a:t>
            </a:r>
          </a:p>
          <a:p>
            <a:pPr lvl="3" eaLnBrk="1" hangingPunct="1"/>
            <a:r>
              <a:rPr lang="en-US" sz="1800" smtClean="0"/>
              <a:t>Else: The syntax is incorrect</a:t>
            </a:r>
          </a:p>
          <a:p>
            <a:pPr lvl="1" eaLnBrk="1" hangingPunct="1"/>
            <a:r>
              <a:rPr lang="en-US" sz="2200" smtClean="0"/>
              <a:t>Once the whole file is read:</a:t>
            </a:r>
          </a:p>
          <a:p>
            <a:pPr lvl="2" eaLnBrk="1" hangingPunct="1"/>
            <a:r>
              <a:rPr lang="en-US" sz="2100" smtClean="0"/>
              <a:t>If stack is empty: Correctly balanced</a:t>
            </a:r>
          </a:p>
          <a:p>
            <a:pPr lvl="2" eaLnBrk="1" hangingPunct="1"/>
            <a:r>
              <a:rPr lang="en-US" sz="2100" smtClean="0"/>
              <a:t>Else: Incorrectly balanced</a:t>
            </a:r>
          </a:p>
          <a:p>
            <a:pPr lvl="3" eaLnBrk="1" hangingPunct="1"/>
            <a:endParaRPr lang="en-US" sz="1800" smtClean="0"/>
          </a:p>
          <a:p>
            <a:pPr eaLnBrk="1" hangingPunct="1"/>
            <a:endParaRPr lang="en-US" sz="26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B00CDE11-1936-4B72-9C92-62F5DA48D8EA}" type="slidenum">
              <a:rPr lang="en-US" smtClean="0"/>
              <a:pPr/>
              <a:t>18</a:t>
            </a:fld>
            <a:endParaRPr lang="en-US" smtClean="0"/>
          </a:p>
        </p:txBody>
      </p:sp>
      <p:sp>
        <p:nvSpPr>
          <p:cNvPr id="20483" name="Rectangle 2"/>
          <p:cNvSpPr>
            <a:spLocks noGrp="1" noChangeArrowheads="1"/>
          </p:cNvSpPr>
          <p:nvPr>
            <p:ph type="title"/>
          </p:nvPr>
        </p:nvSpPr>
        <p:spPr>
          <a:noFill/>
        </p:spPr>
        <p:txBody>
          <a:bodyPr/>
          <a:lstStyle/>
          <a:p>
            <a:pPr eaLnBrk="1" hangingPunct="1"/>
            <a:r>
              <a:rPr lang="en-US" smtClean="0"/>
              <a:t>Exercise:</a:t>
            </a:r>
          </a:p>
        </p:txBody>
      </p:sp>
      <p:sp>
        <p:nvSpPr>
          <p:cNvPr id="20484" name="Rectangle 3"/>
          <p:cNvSpPr>
            <a:spLocks noGrp="1" noChangeArrowheads="1"/>
          </p:cNvSpPr>
          <p:nvPr>
            <p:ph type="body" idx="1"/>
          </p:nvPr>
        </p:nvSpPr>
        <p:spPr/>
        <p:txBody>
          <a:bodyPr/>
          <a:lstStyle/>
          <a:p>
            <a:pPr eaLnBrk="1" hangingPunct="1"/>
            <a:r>
              <a:rPr lang="en-US" smtClean="0"/>
              <a:t>Assume that you have a math expression saved in a txt file</a:t>
            </a:r>
          </a:p>
          <a:p>
            <a:pPr eaLnBrk="1" hangingPunct="1"/>
            <a:r>
              <a:rPr lang="en-US" smtClean="0"/>
              <a:t>Using a stack (implemented using an array), check whether your math expression is a balanced one or not </a:t>
            </a:r>
          </a:p>
          <a:p>
            <a:pPr eaLnBrk="1" hangingPunct="1"/>
            <a:r>
              <a:rPr lang="en-US" smtClean="0"/>
              <a:t>You should test your program for a math expression that contains parentheses ‘( )’ and brackets ‘[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9543A7AF-F8DE-4F62-9B05-E59ED09C83F8}" type="slidenum">
              <a:rPr lang="en-US" smtClean="0"/>
              <a:pPr/>
              <a:t>19</a:t>
            </a:fld>
            <a:endParaRPr lang="en-US" smtClean="0"/>
          </a:p>
        </p:txBody>
      </p:sp>
      <p:sp>
        <p:nvSpPr>
          <p:cNvPr id="21507" name="Rectangle 3"/>
          <p:cNvSpPr>
            <a:spLocks noGrp="1" noChangeArrowheads="1"/>
          </p:cNvSpPr>
          <p:nvPr>
            <p:ph type="body" idx="1"/>
          </p:nvPr>
        </p:nvSpPr>
        <p:spPr/>
        <p:txBody>
          <a:bodyPr/>
          <a:lstStyle/>
          <a:p>
            <a:pPr eaLnBrk="1" hangingPunct="1"/>
            <a:endParaRPr lang="en-US" smtClean="0"/>
          </a:p>
        </p:txBody>
      </p:sp>
      <p:pic>
        <p:nvPicPr>
          <p:cNvPr id="21508" name="Picture 6"/>
          <p:cNvPicPr>
            <a:picLocks noChangeAspect="1" noChangeArrowheads="1"/>
          </p:cNvPicPr>
          <p:nvPr/>
        </p:nvPicPr>
        <p:blipFill>
          <a:blip r:embed="rId2"/>
          <a:srcRect/>
          <a:stretch>
            <a:fillRect/>
          </a:stretch>
        </p:blipFill>
        <p:spPr bwMode="auto">
          <a:xfrm>
            <a:off x="152400" y="838200"/>
            <a:ext cx="4905375" cy="5381625"/>
          </a:xfrm>
          <a:prstGeom prst="rect">
            <a:avLst/>
          </a:prstGeom>
          <a:noFill/>
          <a:ln w="9525">
            <a:solidFill>
              <a:schemeClr val="tx1"/>
            </a:solidFill>
            <a:miter lim="800000"/>
            <a:headEnd/>
            <a:tailEnd/>
          </a:ln>
        </p:spPr>
      </p:pic>
      <p:pic>
        <p:nvPicPr>
          <p:cNvPr id="21509" name="Picture 7"/>
          <p:cNvPicPr>
            <a:picLocks noChangeAspect="1" noChangeArrowheads="1"/>
          </p:cNvPicPr>
          <p:nvPr/>
        </p:nvPicPr>
        <p:blipFill>
          <a:blip r:embed="rId3"/>
          <a:srcRect/>
          <a:stretch>
            <a:fillRect/>
          </a:stretch>
        </p:blipFill>
        <p:spPr bwMode="auto">
          <a:xfrm>
            <a:off x="3200400" y="990600"/>
            <a:ext cx="6154738" cy="214312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CFD3CFFD-8B02-40C3-9890-7B5891BD5943}" type="slidenum">
              <a:rPr lang="en-US" smtClean="0"/>
              <a:pPr/>
              <a:t>2</a:t>
            </a:fld>
            <a:endParaRPr lang="en-US" smtClean="0"/>
          </a:p>
        </p:txBody>
      </p:sp>
      <p:sp>
        <p:nvSpPr>
          <p:cNvPr id="4099" name="Rectangle 2"/>
          <p:cNvSpPr>
            <a:spLocks noGrp="1" noChangeArrowheads="1"/>
          </p:cNvSpPr>
          <p:nvPr>
            <p:ph type="title"/>
          </p:nvPr>
        </p:nvSpPr>
        <p:spPr/>
        <p:txBody>
          <a:bodyPr/>
          <a:lstStyle/>
          <a:p>
            <a:pPr eaLnBrk="1" hangingPunct="1"/>
            <a:r>
              <a:rPr lang="en-US" smtClean="0"/>
              <a:t>Main Points</a:t>
            </a:r>
          </a:p>
        </p:txBody>
      </p:sp>
      <p:sp>
        <p:nvSpPr>
          <p:cNvPr id="4100" name="Rectangle 3"/>
          <p:cNvSpPr>
            <a:spLocks noGrp="1" noChangeArrowheads="1"/>
          </p:cNvSpPr>
          <p:nvPr>
            <p:ph type="body" idx="1"/>
          </p:nvPr>
        </p:nvSpPr>
        <p:spPr/>
        <p:txBody>
          <a:bodyPr/>
          <a:lstStyle/>
          <a:p>
            <a:pPr eaLnBrk="1" hangingPunct="1"/>
            <a:r>
              <a:rPr lang="en-US" smtClean="0"/>
              <a:t>Implementing a Stack:</a:t>
            </a:r>
          </a:p>
          <a:p>
            <a:pPr lvl="1" eaLnBrk="1" hangingPunct="1"/>
            <a:r>
              <a:rPr lang="en-US" smtClean="0"/>
              <a:t>Using an array</a:t>
            </a:r>
          </a:p>
          <a:p>
            <a:pPr lvl="1" eaLnBrk="1" hangingPunct="1"/>
            <a:r>
              <a:rPr lang="en-US" smtClean="0"/>
              <a:t>Using a linked list</a:t>
            </a:r>
          </a:p>
          <a:p>
            <a:pPr eaLnBrk="1" hangingPunct="1"/>
            <a:r>
              <a:rPr lang="en-US" smtClean="0"/>
              <a:t>Implementing a Queue</a:t>
            </a:r>
          </a:p>
          <a:p>
            <a:pPr lvl="1" eaLnBrk="1" hangingPunct="1"/>
            <a:r>
              <a:rPr lang="en-US" smtClean="0"/>
              <a:t>Using an array</a:t>
            </a:r>
          </a:p>
          <a:p>
            <a:pPr lvl="1" eaLnBrk="1" hangingPunct="1"/>
            <a:r>
              <a:rPr lang="en-US" smtClean="0"/>
              <a:t>Using a linked list</a:t>
            </a:r>
          </a:p>
          <a:p>
            <a:pPr eaLnBrk="1" hangingPunct="1"/>
            <a:r>
              <a:rPr lang="en-US" smtClean="0"/>
              <a:t>Typical use of Stack and Queue </a:t>
            </a:r>
          </a:p>
          <a:p>
            <a:pPr lvl="1" eaLnBrk="1" hangingPunct="1"/>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8842B449-8810-4E62-BE48-1854723BEFD9}" type="slidenum">
              <a:rPr lang="en-US" smtClean="0"/>
              <a:pPr/>
              <a:t>20</a:t>
            </a:fld>
            <a:endParaRPr lang="en-US" smtClean="0"/>
          </a:p>
        </p:txBody>
      </p:sp>
      <p:sp>
        <p:nvSpPr>
          <p:cNvPr id="22531" name="Rectangle 2"/>
          <p:cNvSpPr>
            <a:spLocks noGrp="1" noChangeArrowheads="1"/>
          </p:cNvSpPr>
          <p:nvPr>
            <p:ph type="title"/>
          </p:nvPr>
        </p:nvSpPr>
        <p:spPr/>
        <p:txBody>
          <a:bodyPr/>
          <a:lstStyle/>
          <a:p>
            <a:pPr eaLnBrk="1" hangingPunct="1"/>
            <a:endParaRPr lang="en-US" smtClean="0"/>
          </a:p>
        </p:txBody>
      </p:sp>
      <p:sp>
        <p:nvSpPr>
          <p:cNvPr id="22532" name="Rectangle 3"/>
          <p:cNvSpPr>
            <a:spLocks noGrp="1" noChangeArrowheads="1"/>
          </p:cNvSpPr>
          <p:nvPr>
            <p:ph type="body" idx="1"/>
          </p:nvPr>
        </p:nvSpPr>
        <p:spPr/>
        <p:txBody>
          <a:bodyPr/>
          <a:lstStyle/>
          <a:p>
            <a:pPr eaLnBrk="1" hangingPunct="1"/>
            <a:endParaRPr lang="en-US" smtClean="0"/>
          </a:p>
        </p:txBody>
      </p:sp>
      <p:pic>
        <p:nvPicPr>
          <p:cNvPr id="22533" name="Picture 7"/>
          <p:cNvPicPr>
            <a:picLocks noChangeAspect="1" noChangeArrowheads="1"/>
          </p:cNvPicPr>
          <p:nvPr/>
        </p:nvPicPr>
        <p:blipFill>
          <a:blip r:embed="rId2"/>
          <a:srcRect/>
          <a:stretch>
            <a:fillRect/>
          </a:stretch>
        </p:blipFill>
        <p:spPr bwMode="auto">
          <a:xfrm>
            <a:off x="0" y="457200"/>
            <a:ext cx="5429250" cy="5991225"/>
          </a:xfrm>
          <a:prstGeom prst="rect">
            <a:avLst/>
          </a:prstGeom>
          <a:noFill/>
          <a:ln w="9525">
            <a:solidFill>
              <a:schemeClr val="tx1"/>
            </a:solidFill>
            <a:miter lim="800000"/>
            <a:headEnd/>
            <a:tailEnd/>
          </a:ln>
        </p:spPr>
      </p:pic>
      <p:pic>
        <p:nvPicPr>
          <p:cNvPr id="22534" name="Picture 8"/>
          <p:cNvPicPr>
            <a:picLocks noChangeAspect="1" noChangeArrowheads="1"/>
          </p:cNvPicPr>
          <p:nvPr/>
        </p:nvPicPr>
        <p:blipFill>
          <a:blip r:embed="rId3"/>
          <a:srcRect/>
          <a:stretch>
            <a:fillRect/>
          </a:stretch>
        </p:blipFill>
        <p:spPr bwMode="auto">
          <a:xfrm>
            <a:off x="3810000" y="1981200"/>
            <a:ext cx="5057775" cy="272415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5F5AD773-2C66-4901-88B2-3BA073C32522}" type="slidenum">
              <a:rPr lang="en-US" smtClean="0"/>
              <a:pPr/>
              <a:t>21</a:t>
            </a:fld>
            <a:endParaRPr lang="en-US" smtClean="0"/>
          </a:p>
        </p:txBody>
      </p:sp>
      <p:sp>
        <p:nvSpPr>
          <p:cNvPr id="23555" name="Rectangle 2"/>
          <p:cNvSpPr>
            <a:spLocks noGrp="1" noChangeArrowheads="1"/>
          </p:cNvSpPr>
          <p:nvPr>
            <p:ph type="title"/>
          </p:nvPr>
        </p:nvSpPr>
        <p:spPr/>
        <p:txBody>
          <a:bodyPr/>
          <a:lstStyle/>
          <a:p>
            <a:pPr eaLnBrk="1" hangingPunct="1"/>
            <a:r>
              <a:rPr lang="en-US" sz="3400" smtClean="0"/>
              <a:t>Typical usage of stacks</a:t>
            </a:r>
            <a:br>
              <a:rPr lang="en-US" sz="3400" smtClean="0"/>
            </a:br>
            <a:r>
              <a:rPr lang="en-US" sz="3400" smtClean="0"/>
              <a:t>3.Postfix Notation</a:t>
            </a:r>
          </a:p>
        </p:txBody>
      </p:sp>
      <p:sp>
        <p:nvSpPr>
          <p:cNvPr id="23556" name="Rectangle 3"/>
          <p:cNvSpPr>
            <a:spLocks noGrp="1" noChangeArrowheads="1"/>
          </p:cNvSpPr>
          <p:nvPr>
            <p:ph type="body" idx="1"/>
          </p:nvPr>
        </p:nvSpPr>
        <p:spPr/>
        <p:txBody>
          <a:bodyPr/>
          <a:lstStyle/>
          <a:p>
            <a:pPr eaLnBrk="1" hangingPunct="1">
              <a:lnSpc>
                <a:spcPct val="90000"/>
              </a:lnSpc>
            </a:pPr>
            <a:r>
              <a:rPr lang="en-US" sz="2500" smtClean="0"/>
              <a:t>Usual algebraic notation is termed </a:t>
            </a:r>
            <a:r>
              <a:rPr lang="en-US" sz="2500" i="1" smtClean="0"/>
              <a:t>infix </a:t>
            </a:r>
            <a:r>
              <a:rPr lang="en-US" sz="2500" smtClean="0"/>
              <a:t>operation</a:t>
            </a:r>
          </a:p>
          <a:p>
            <a:pPr lvl="1" eaLnBrk="1" hangingPunct="1">
              <a:lnSpc>
                <a:spcPct val="90000"/>
              </a:lnSpc>
            </a:pPr>
            <a:r>
              <a:rPr lang="en-US" sz="2100" smtClean="0"/>
              <a:t>Operator appears between the two operands</a:t>
            </a:r>
          </a:p>
          <a:p>
            <a:pPr lvl="1" eaLnBrk="1" hangingPunct="1">
              <a:lnSpc>
                <a:spcPct val="90000"/>
              </a:lnSpc>
            </a:pPr>
            <a:r>
              <a:rPr lang="en-US" sz="2100" smtClean="0"/>
              <a:t>Infix notation may require parentheses to specify a desired order of operations</a:t>
            </a:r>
          </a:p>
          <a:p>
            <a:pPr eaLnBrk="1" hangingPunct="1">
              <a:lnSpc>
                <a:spcPct val="90000"/>
              </a:lnSpc>
            </a:pPr>
            <a:r>
              <a:rPr lang="en-US" sz="2500" smtClean="0"/>
              <a:t>Using postfix notation, the need for parentheses is eliminated as the operator is placed directly after the two operands to which it applies </a:t>
            </a:r>
          </a:p>
          <a:p>
            <a:pPr lvl="1" eaLnBrk="1" hangingPunct="1">
              <a:lnSpc>
                <a:spcPct val="90000"/>
              </a:lnSpc>
            </a:pPr>
            <a:r>
              <a:rPr lang="en-US" sz="2100" smtClean="0"/>
              <a:t>A/B+C </a:t>
            </a:r>
            <a:r>
              <a:rPr lang="en-US" sz="2100" smtClean="0">
                <a:sym typeface="Wingdings 2" pitchFamily="18" charset="2"/>
              </a:rPr>
              <a:t>  AB/C+</a:t>
            </a:r>
          </a:p>
          <a:p>
            <a:pPr lvl="1" eaLnBrk="1" hangingPunct="1">
              <a:lnSpc>
                <a:spcPct val="90000"/>
              </a:lnSpc>
            </a:pPr>
            <a:r>
              <a:rPr lang="en-US" sz="2100" smtClean="0">
                <a:sym typeface="Wingdings 2" pitchFamily="18" charset="2"/>
              </a:rPr>
              <a:t>A/(B+C)  ABC+/</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271A3E1A-8CF2-4EA0-8AC4-92BF6E380EBC}" type="slidenum">
              <a:rPr lang="en-US" smtClean="0"/>
              <a:pPr/>
              <a:t>22</a:t>
            </a:fld>
            <a:endParaRPr lang="en-US" smtClean="0"/>
          </a:p>
        </p:txBody>
      </p:sp>
      <p:sp>
        <p:nvSpPr>
          <p:cNvPr id="24579" name="Rectangle 2"/>
          <p:cNvSpPr>
            <a:spLocks noGrp="1" noChangeArrowheads="1"/>
          </p:cNvSpPr>
          <p:nvPr>
            <p:ph type="title"/>
          </p:nvPr>
        </p:nvSpPr>
        <p:spPr/>
        <p:txBody>
          <a:bodyPr/>
          <a:lstStyle/>
          <a:p>
            <a:pPr eaLnBrk="1" hangingPunct="1"/>
            <a:r>
              <a:rPr lang="en-US" smtClean="0"/>
              <a:t>From infix to postfix</a:t>
            </a:r>
          </a:p>
        </p:txBody>
      </p:sp>
      <p:sp>
        <p:nvSpPr>
          <p:cNvPr id="24580" name="Rectangle 3"/>
          <p:cNvSpPr>
            <a:spLocks noGrp="1" noChangeArrowheads="1"/>
          </p:cNvSpPr>
          <p:nvPr>
            <p:ph type="body" idx="1"/>
          </p:nvPr>
        </p:nvSpPr>
        <p:spPr/>
        <p:txBody>
          <a:bodyPr/>
          <a:lstStyle/>
          <a:p>
            <a:pPr eaLnBrk="1" hangingPunct="1">
              <a:lnSpc>
                <a:spcPct val="90000"/>
              </a:lnSpc>
            </a:pPr>
            <a:r>
              <a:rPr lang="en-US" smtClean="0"/>
              <a:t>We need a systematic method for complex expressions</a:t>
            </a:r>
          </a:p>
          <a:p>
            <a:pPr lvl="1" eaLnBrk="1" hangingPunct="1">
              <a:lnSpc>
                <a:spcPct val="90000"/>
              </a:lnSpc>
            </a:pPr>
            <a:r>
              <a:rPr lang="en-US" smtClean="0"/>
              <a:t>Algorithm:</a:t>
            </a:r>
          </a:p>
          <a:p>
            <a:pPr lvl="2" eaLnBrk="1" hangingPunct="1">
              <a:lnSpc>
                <a:spcPct val="90000"/>
              </a:lnSpc>
            </a:pPr>
            <a:r>
              <a:rPr lang="en-US" smtClean="0"/>
              <a:t>1. Completely parenthesize the infix expression to specify the order of the operations </a:t>
            </a:r>
          </a:p>
          <a:p>
            <a:pPr lvl="2" eaLnBrk="1" hangingPunct="1">
              <a:lnSpc>
                <a:spcPct val="90000"/>
              </a:lnSpc>
            </a:pPr>
            <a:r>
              <a:rPr lang="en-US" smtClean="0"/>
              <a:t>2. Move each operator to the space held by its corresponding right (closing) parenthesis </a:t>
            </a:r>
          </a:p>
          <a:p>
            <a:pPr lvl="2" eaLnBrk="1" hangingPunct="1">
              <a:lnSpc>
                <a:spcPct val="90000"/>
              </a:lnSpc>
            </a:pPr>
            <a:r>
              <a:rPr lang="en-US" smtClean="0"/>
              <a:t>Remove parentheses </a:t>
            </a:r>
          </a:p>
          <a:p>
            <a:pPr lvl="1" eaLnBrk="1" hangingPunct="1">
              <a:lnSpc>
                <a:spcPct val="90000"/>
              </a:lnSpc>
            </a:pPr>
            <a:r>
              <a:rPr lang="en-US" smtClean="0"/>
              <a:t>Refer to the next example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55B91D39-9AC6-4306-BFE7-63A18EF150B5}" type="slidenum">
              <a:rPr lang="en-US" smtClean="0"/>
              <a:pPr/>
              <a:t>23</a:t>
            </a:fld>
            <a:endParaRPr lang="en-US" smtClean="0"/>
          </a:p>
        </p:txBody>
      </p:sp>
      <p:sp>
        <p:nvSpPr>
          <p:cNvPr id="25603" name="Rectangle 2"/>
          <p:cNvSpPr>
            <a:spLocks noGrp="1" noChangeArrowheads="1"/>
          </p:cNvSpPr>
          <p:nvPr>
            <p:ph type="title"/>
          </p:nvPr>
        </p:nvSpPr>
        <p:spPr/>
        <p:txBody>
          <a:bodyPr/>
          <a:lstStyle/>
          <a:p>
            <a:pPr eaLnBrk="1" hangingPunct="1"/>
            <a:r>
              <a:rPr lang="en-US" sz="3400" smtClean="0"/>
              <a:t>From Infix to Postfix: an example</a:t>
            </a:r>
          </a:p>
        </p:txBody>
      </p:sp>
      <p:sp>
        <p:nvSpPr>
          <p:cNvPr id="84995" name="Rectangle 3"/>
          <p:cNvSpPr>
            <a:spLocks noGrp="1" noChangeArrowheads="1"/>
          </p:cNvSpPr>
          <p:nvPr>
            <p:ph type="body" idx="1"/>
          </p:nvPr>
        </p:nvSpPr>
        <p:spPr/>
        <p:txBody>
          <a:bodyPr/>
          <a:lstStyle/>
          <a:p>
            <a:pPr eaLnBrk="1" hangingPunct="1"/>
            <a:r>
              <a:rPr lang="en-US" sz="2600" dirty="0" smtClean="0"/>
              <a:t>a/</a:t>
            </a:r>
            <a:r>
              <a:rPr lang="en-US" sz="2600" dirty="0" err="1" smtClean="0"/>
              <a:t>b-c+d</a:t>
            </a:r>
            <a:r>
              <a:rPr lang="en-US" sz="2600" dirty="0" smtClean="0"/>
              <a:t>*e-a*c</a:t>
            </a:r>
            <a:endParaRPr lang="en-US" sz="2600" dirty="0" smtClean="0">
              <a:sym typeface="Wingdings 2" pitchFamily="18" charset="2"/>
            </a:endParaRPr>
          </a:p>
          <a:p>
            <a:pPr eaLnBrk="1" hangingPunct="1"/>
            <a:r>
              <a:rPr lang="en-US" sz="2600" dirty="0" smtClean="0">
                <a:sym typeface="Wingdings 2" pitchFamily="18" charset="2"/>
              </a:rPr>
              <a:t>Steps:</a:t>
            </a:r>
          </a:p>
          <a:p>
            <a:pPr lvl="1" eaLnBrk="1" hangingPunct="1"/>
            <a:r>
              <a:rPr lang="en-US" sz="2200" dirty="0" smtClean="0">
                <a:sym typeface="Wingdings 2" pitchFamily="18" charset="2"/>
              </a:rPr>
              <a:t>((((a/b)-c)+(d*e))-(a*c))</a:t>
            </a:r>
          </a:p>
          <a:p>
            <a:pPr lvl="1" eaLnBrk="1" hangingPunct="1"/>
            <a:r>
              <a:rPr lang="en-US" sz="2200" dirty="0" smtClean="0">
                <a:sym typeface="Wingdings 2" pitchFamily="18" charset="2"/>
              </a:rPr>
              <a:t>((ab/-c)+(de*)-(ac*))</a:t>
            </a:r>
          </a:p>
          <a:p>
            <a:pPr lvl="1" eaLnBrk="1" hangingPunct="1"/>
            <a:r>
              <a:rPr lang="en-US" sz="2200" dirty="0" smtClean="0">
                <a:sym typeface="Wingdings 2" pitchFamily="18" charset="2"/>
              </a:rPr>
              <a:t>((ab/c-+(de*))-(ac*))</a:t>
            </a:r>
          </a:p>
          <a:p>
            <a:pPr lvl="1" eaLnBrk="1" hangingPunct="1"/>
            <a:r>
              <a:rPr lang="en-US" sz="2200" dirty="0" smtClean="0">
                <a:sym typeface="Wingdings 2" pitchFamily="18" charset="2"/>
              </a:rPr>
              <a:t>((ab/c-de*+)-(ac*))</a:t>
            </a:r>
          </a:p>
          <a:p>
            <a:pPr lvl="1" eaLnBrk="1" hangingPunct="1"/>
            <a:r>
              <a:rPr lang="en-US" sz="2200" dirty="0" smtClean="0">
                <a:sym typeface="Wingdings 2" pitchFamily="18" charset="2"/>
              </a:rPr>
              <a:t>(ab/c-de*+ac*-)</a:t>
            </a:r>
          </a:p>
          <a:p>
            <a:pPr lvl="1" eaLnBrk="1" hangingPunct="1"/>
            <a:r>
              <a:rPr lang="en-US" sz="2200" dirty="0" smtClean="0">
                <a:sym typeface="Wingdings 2" pitchFamily="18" charset="2"/>
              </a:rPr>
              <a:t>ab/c-de*+ac*-</a:t>
            </a:r>
          </a:p>
          <a:p>
            <a:pPr eaLnBrk="1" hangingPunct="1"/>
            <a:r>
              <a:rPr lang="en-US" sz="2600" dirty="0" smtClean="0"/>
              <a:t>What about </a:t>
            </a:r>
            <a:r>
              <a:rPr lang="en-US" sz="2600" dirty="0" err="1" smtClean="0">
                <a:sym typeface="Wingdings 2" pitchFamily="18" charset="2"/>
              </a:rPr>
              <a:t>a+b</a:t>
            </a:r>
            <a:r>
              <a:rPr lang="en-US" sz="2600" dirty="0" smtClean="0">
                <a:sym typeface="Wingdings 2" pitchFamily="18" charset="2"/>
              </a:rPr>
              <a:t>*c/d-e/f?</a:t>
            </a:r>
          </a:p>
          <a:p>
            <a:pPr lvl="1" eaLnBrk="1" hangingPunct="1"/>
            <a:r>
              <a:rPr lang="en-US" sz="2200" dirty="0" err="1" smtClean="0">
                <a:solidFill>
                  <a:schemeClr val="accent2"/>
                </a:solidFill>
                <a:sym typeface="Wingdings 2" pitchFamily="18" charset="2"/>
              </a:rPr>
              <a:t>abc</a:t>
            </a:r>
            <a:r>
              <a:rPr lang="en-US" sz="2200" dirty="0" smtClean="0">
                <a:solidFill>
                  <a:schemeClr val="accent2"/>
                </a:solidFill>
                <a:sym typeface="Wingdings 2" pitchFamily="18" charset="2"/>
              </a:rPr>
              <a:t>*d/+</a:t>
            </a:r>
            <a:r>
              <a:rPr lang="en-US" sz="2200" dirty="0" err="1" smtClean="0">
                <a:solidFill>
                  <a:schemeClr val="accent2"/>
                </a:solidFill>
                <a:sym typeface="Wingdings 2" pitchFamily="18" charset="2"/>
              </a:rPr>
              <a:t>ef</a:t>
            </a:r>
            <a:r>
              <a:rPr lang="en-US" sz="2200" dirty="0" smtClean="0">
                <a:solidFill>
                  <a:schemeClr val="accent2"/>
                </a:solidFill>
                <a:sym typeface="Wingdings 2" pitchFamily="18" charset="2"/>
              </a:rPr>
              <a:t>/-</a:t>
            </a:r>
          </a:p>
          <a:p>
            <a:pPr eaLnBrk="1" hangingPunct="1"/>
            <a:endParaRPr lang="en-US" sz="2600" dirty="0" smtClean="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animEffect transition="in" filter="blinds(horizontal)">
                                      <p:cBhvr>
                                        <p:cTn id="7" dur="500"/>
                                        <p:tgtEl>
                                          <p:spTgt spid="849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4995">
                                            <p:txEl>
                                              <p:pRg st="2" end="2"/>
                                            </p:txEl>
                                          </p:spTgt>
                                        </p:tgtEl>
                                        <p:attrNameLst>
                                          <p:attrName>style.visibility</p:attrName>
                                        </p:attrNameLst>
                                      </p:cBhvr>
                                      <p:to>
                                        <p:strVal val="visible"/>
                                      </p:to>
                                    </p:set>
                                    <p:animEffect transition="in" filter="blinds(horizontal)">
                                      <p:cBhvr>
                                        <p:cTn id="10" dur="500"/>
                                        <p:tgtEl>
                                          <p:spTgt spid="8499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4995">
                                            <p:txEl>
                                              <p:pRg st="3" end="3"/>
                                            </p:txEl>
                                          </p:spTgt>
                                        </p:tgtEl>
                                        <p:attrNameLst>
                                          <p:attrName>style.visibility</p:attrName>
                                        </p:attrNameLst>
                                      </p:cBhvr>
                                      <p:to>
                                        <p:strVal val="visible"/>
                                      </p:to>
                                    </p:set>
                                    <p:animEffect transition="in" filter="blinds(horizontal)">
                                      <p:cBhvr>
                                        <p:cTn id="13" dur="500"/>
                                        <p:tgtEl>
                                          <p:spTgt spid="8499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4995">
                                            <p:txEl>
                                              <p:pRg st="4" end="4"/>
                                            </p:txEl>
                                          </p:spTgt>
                                        </p:tgtEl>
                                        <p:attrNameLst>
                                          <p:attrName>style.visibility</p:attrName>
                                        </p:attrNameLst>
                                      </p:cBhvr>
                                      <p:to>
                                        <p:strVal val="visible"/>
                                      </p:to>
                                    </p:set>
                                    <p:animEffect transition="in" filter="blinds(horizontal)">
                                      <p:cBhvr>
                                        <p:cTn id="16" dur="500"/>
                                        <p:tgtEl>
                                          <p:spTgt spid="8499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84995">
                                            <p:txEl>
                                              <p:pRg st="5" end="5"/>
                                            </p:txEl>
                                          </p:spTgt>
                                        </p:tgtEl>
                                        <p:attrNameLst>
                                          <p:attrName>style.visibility</p:attrName>
                                        </p:attrNameLst>
                                      </p:cBhvr>
                                      <p:to>
                                        <p:strVal val="visible"/>
                                      </p:to>
                                    </p:set>
                                    <p:animEffect transition="in" filter="blinds(horizontal)">
                                      <p:cBhvr>
                                        <p:cTn id="19" dur="500"/>
                                        <p:tgtEl>
                                          <p:spTgt spid="8499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84995">
                                            <p:txEl>
                                              <p:pRg st="6" end="6"/>
                                            </p:txEl>
                                          </p:spTgt>
                                        </p:tgtEl>
                                        <p:attrNameLst>
                                          <p:attrName>style.visibility</p:attrName>
                                        </p:attrNameLst>
                                      </p:cBhvr>
                                      <p:to>
                                        <p:strVal val="visible"/>
                                      </p:to>
                                    </p:set>
                                    <p:animEffect transition="in" filter="blinds(horizontal)">
                                      <p:cBhvr>
                                        <p:cTn id="22" dur="500"/>
                                        <p:tgtEl>
                                          <p:spTgt spid="84995">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84995">
                                            <p:txEl>
                                              <p:pRg st="7" end="7"/>
                                            </p:txEl>
                                          </p:spTgt>
                                        </p:tgtEl>
                                        <p:attrNameLst>
                                          <p:attrName>style.visibility</p:attrName>
                                        </p:attrNameLst>
                                      </p:cBhvr>
                                      <p:to>
                                        <p:strVal val="visible"/>
                                      </p:to>
                                    </p:set>
                                    <p:animEffect transition="in" filter="blinds(horizontal)">
                                      <p:cBhvr>
                                        <p:cTn id="25" dur="500"/>
                                        <p:tgtEl>
                                          <p:spTgt spid="84995">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4995">
                                            <p:txEl>
                                              <p:pRg st="9" end="9"/>
                                            </p:txEl>
                                          </p:spTgt>
                                        </p:tgtEl>
                                        <p:attrNameLst>
                                          <p:attrName>style.visibility</p:attrName>
                                        </p:attrNameLst>
                                      </p:cBhvr>
                                      <p:to>
                                        <p:strVal val="visible"/>
                                      </p:to>
                                    </p:set>
                                    <p:animEffect transition="in" filter="blinds(horizontal)">
                                      <p:cBhvr>
                                        <p:cTn id="30" dur="500"/>
                                        <p:tgtEl>
                                          <p:spTgt spid="849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967A48A5-4FB4-4AC1-926A-964B35B6CF87}" type="slidenum">
              <a:rPr lang="en-US" smtClean="0"/>
              <a:pPr/>
              <a:t>24</a:t>
            </a:fld>
            <a:endParaRPr lang="en-US" smtClean="0"/>
          </a:p>
        </p:txBody>
      </p:sp>
      <p:sp>
        <p:nvSpPr>
          <p:cNvPr id="26627" name="Rectangle 2"/>
          <p:cNvSpPr>
            <a:spLocks noGrp="1" noChangeArrowheads="1"/>
          </p:cNvSpPr>
          <p:nvPr>
            <p:ph type="title"/>
          </p:nvPr>
        </p:nvSpPr>
        <p:spPr/>
        <p:txBody>
          <a:bodyPr/>
          <a:lstStyle/>
          <a:p>
            <a:pPr eaLnBrk="1" hangingPunct="1"/>
            <a:r>
              <a:rPr lang="en-US" sz="3000" dirty="0" smtClean="0"/>
              <a:t>Automating Infix to Postfix Conversion: an expression </a:t>
            </a:r>
            <a:r>
              <a:rPr lang="en-US" sz="3000" dirty="0" smtClean="0">
                <a:solidFill>
                  <a:srgbClr val="0070C0"/>
                </a:solidFill>
              </a:rPr>
              <a:t>without parentheses </a:t>
            </a:r>
            <a:r>
              <a:rPr lang="en-US" sz="3000" dirty="0" smtClean="0">
                <a:solidFill>
                  <a:srgbClr val="FF0000"/>
                </a:solidFill>
              </a:rPr>
              <a:t>Homework, Refer to the code on portal</a:t>
            </a:r>
            <a:r>
              <a:rPr lang="en-US" sz="3400" dirty="0" smtClean="0"/>
              <a:t> </a:t>
            </a:r>
          </a:p>
        </p:txBody>
      </p:sp>
      <p:sp>
        <p:nvSpPr>
          <p:cNvPr id="26628" name="Rectangle 3"/>
          <p:cNvSpPr>
            <a:spLocks noGrp="1" noChangeArrowheads="1"/>
          </p:cNvSpPr>
          <p:nvPr>
            <p:ph type="body" idx="1"/>
          </p:nvPr>
        </p:nvSpPr>
        <p:spPr/>
        <p:txBody>
          <a:bodyPr/>
          <a:lstStyle/>
          <a:p>
            <a:pPr marL="571500" indent="-571500" eaLnBrk="1" hangingPunct="1">
              <a:lnSpc>
                <a:spcPct val="80000"/>
              </a:lnSpc>
            </a:pPr>
            <a:r>
              <a:rPr lang="en-US" sz="1900" smtClean="0"/>
              <a:t>Scan the Infix string from left to right.</a:t>
            </a:r>
          </a:p>
          <a:p>
            <a:pPr marL="571500" indent="-571500" eaLnBrk="1" hangingPunct="1">
              <a:lnSpc>
                <a:spcPct val="80000"/>
              </a:lnSpc>
            </a:pPr>
            <a:r>
              <a:rPr lang="en-US" sz="1900" smtClean="0"/>
              <a:t>If the scanned character is an operand, add it to the Postfix string. If the scanned character is an operator and if the stack is empty Push the character to stack.</a:t>
            </a:r>
          </a:p>
          <a:p>
            <a:pPr marL="966788" lvl="1" indent="-495300" eaLnBrk="1" hangingPunct="1">
              <a:lnSpc>
                <a:spcPct val="80000"/>
              </a:lnSpc>
            </a:pPr>
            <a:r>
              <a:rPr lang="en-US" sz="1700" smtClean="0"/>
              <a:t>If the scanned character is an operator and the stack is not empty, compare the precedence of the character with the element on top of the stack (topStack). If topStack has higher or equal precedence over the scanned character Pop the stack else Push the scanned character to stack. Repeat this step as long as stack is not empty and topStack has precedence over the character.</a:t>
            </a:r>
          </a:p>
          <a:p>
            <a:pPr marL="571500" indent="-571500" eaLnBrk="1" hangingPunct="1">
              <a:lnSpc>
                <a:spcPct val="80000"/>
              </a:lnSpc>
            </a:pPr>
            <a:r>
              <a:rPr lang="en-US" sz="1900" smtClean="0"/>
              <a:t> After all characters are scanned, we have to add any character that the stack may have to the Postfix string. If stack is not empty add topStack to Postfix string and Pop the stack. Repeat this step as long as stack is not empty.</a:t>
            </a:r>
          </a:p>
          <a:p>
            <a:pPr marL="571500" indent="-571500" eaLnBrk="1" hangingPunct="1">
              <a:lnSpc>
                <a:spcPct val="80000"/>
              </a:lnSpc>
            </a:pPr>
            <a:r>
              <a:rPr lang="en-US" sz="1900" smtClean="0"/>
              <a:t>Refer to the next example</a:t>
            </a:r>
          </a:p>
          <a:p>
            <a:pPr marL="571500" indent="-571500" eaLnBrk="1" hangingPunct="1">
              <a:lnSpc>
                <a:spcPct val="80000"/>
              </a:lnSpc>
            </a:pPr>
            <a:endParaRPr lang="en-US" sz="19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9D91ECFC-F89C-4AE8-B7BA-62DAE2B6EEFC}" type="slidenum">
              <a:rPr lang="en-US" smtClean="0"/>
              <a:pPr/>
              <a:t>25</a:t>
            </a:fld>
            <a:endParaRPr lang="en-US" smtClean="0"/>
          </a:p>
        </p:txBody>
      </p:sp>
      <p:sp>
        <p:nvSpPr>
          <p:cNvPr id="27651" name="Rectangle 2"/>
          <p:cNvSpPr>
            <a:spLocks noGrp="1" noChangeArrowheads="1"/>
          </p:cNvSpPr>
          <p:nvPr>
            <p:ph type="title"/>
          </p:nvPr>
        </p:nvSpPr>
        <p:spPr/>
        <p:txBody>
          <a:bodyPr/>
          <a:lstStyle/>
          <a:p>
            <a:pPr eaLnBrk="1" hangingPunct="1"/>
            <a:r>
              <a:rPr lang="en-US" smtClean="0"/>
              <a:t>Example</a:t>
            </a:r>
          </a:p>
        </p:txBody>
      </p:sp>
      <p:sp>
        <p:nvSpPr>
          <p:cNvPr id="27652" name="Rectangle 3"/>
          <p:cNvSpPr>
            <a:spLocks noGrp="1" noChangeArrowheads="1"/>
          </p:cNvSpPr>
          <p:nvPr>
            <p:ph type="body" idx="1"/>
          </p:nvPr>
        </p:nvSpPr>
        <p:spPr>
          <a:xfrm>
            <a:off x="566738" y="1752600"/>
            <a:ext cx="8001000" cy="4724400"/>
          </a:xfrm>
        </p:spPr>
        <p:txBody>
          <a:bodyPr/>
          <a:lstStyle/>
          <a:p>
            <a:pPr marL="571500" indent="-571500" eaLnBrk="1" hangingPunct="1">
              <a:lnSpc>
                <a:spcPct val="80000"/>
              </a:lnSpc>
            </a:pPr>
            <a:r>
              <a:rPr lang="en-US" sz="1700" smtClean="0"/>
              <a:t>We will apply the discussed algorithm above to </a:t>
            </a:r>
            <a:r>
              <a:rPr lang="en-US" sz="1700" b="1" smtClean="0"/>
              <a:t>a+b*c-d </a:t>
            </a:r>
          </a:p>
          <a:p>
            <a:pPr marL="571500" indent="-571500" eaLnBrk="1" hangingPunct="1">
              <a:lnSpc>
                <a:spcPct val="80000"/>
              </a:lnSpc>
              <a:buFont typeface="Wingdings" pitchFamily="2" charset="2"/>
              <a:buAutoNum type="arabicPeriod"/>
            </a:pPr>
            <a:r>
              <a:rPr lang="en-US" sz="1700" smtClean="0"/>
              <a:t>Stack is empty and our Postfix string has no characters. The first character scanned is 'a'. 'a' is added to the Postfix string. The next character scanned is '+'. It being an operator, it is pushed to the stack. </a:t>
            </a:r>
          </a:p>
          <a:p>
            <a:pPr marL="571500" indent="-571500" eaLnBrk="1" hangingPunct="1">
              <a:lnSpc>
                <a:spcPct val="80000"/>
              </a:lnSpc>
              <a:buFont typeface="Wingdings" pitchFamily="2" charset="2"/>
              <a:buAutoNum type="arabicPeriod"/>
            </a:pPr>
            <a:r>
              <a:rPr lang="en-US" sz="1700" smtClean="0"/>
              <a:t>Next character scanned is 'b' which will be placed in the Postfix string. Next character is '*' which is an operator. Now, the top element of the stack is '+' which has lower precedence than '*', so '*' will be pushed to the stack. </a:t>
            </a:r>
          </a:p>
          <a:p>
            <a:pPr marL="571500" indent="-571500" eaLnBrk="1" hangingPunct="1">
              <a:lnSpc>
                <a:spcPct val="80000"/>
              </a:lnSpc>
              <a:buFont typeface="Wingdings" pitchFamily="2" charset="2"/>
              <a:buAutoNum type="arabicPeriod"/>
            </a:pPr>
            <a:r>
              <a:rPr lang="en-US" sz="1700" smtClean="0"/>
              <a:t>The next character is 'c' which is placed in the Postfix string. Next character scanned is '-'. The topmost character in the stack is '*' which has a higher precedence than '-'. Thus '*' will be popped out from the stack and added to the Postfix string. The topmost element of the stack is '+' which has equal priority to '-'. So pop the '+' from the stack and add it to the Postfix string. The '-' will be pushed to the stack. </a:t>
            </a:r>
          </a:p>
          <a:p>
            <a:pPr marL="571500" indent="-571500" eaLnBrk="1" hangingPunct="1">
              <a:lnSpc>
                <a:spcPct val="80000"/>
              </a:lnSpc>
              <a:buFont typeface="Wingdings" pitchFamily="2" charset="2"/>
              <a:buAutoNum type="arabicPeriod"/>
            </a:pPr>
            <a:r>
              <a:rPr lang="en-US" sz="1700" smtClean="0"/>
              <a:t>Next character is 'd' which is added to Postfix string. Now all characters have been scanned-&gt;pop the remaining elements from the stack and add it to the Postfix string. At this stage we have only a '-' in the stack. It is popped out and added to the Postfix string.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00D1F6D-A443-406C-A14B-710D9251878D}" type="slidenum">
              <a:rPr lang="en-US" smtClean="0"/>
              <a:pPr/>
              <a:t>26</a:t>
            </a:fld>
            <a:endParaRPr lang="en-US" smtClean="0"/>
          </a:p>
        </p:txBody>
      </p:sp>
      <p:sp>
        <p:nvSpPr>
          <p:cNvPr id="28675" name="Rectangle 2"/>
          <p:cNvSpPr>
            <a:spLocks noGrp="1" noChangeArrowheads="1"/>
          </p:cNvSpPr>
          <p:nvPr>
            <p:ph type="title"/>
          </p:nvPr>
        </p:nvSpPr>
        <p:spPr/>
        <p:txBody>
          <a:bodyPr/>
          <a:lstStyle/>
          <a:p>
            <a:pPr eaLnBrk="1" hangingPunct="1"/>
            <a:r>
              <a:rPr lang="en-US" sz="3000" dirty="0" smtClean="0"/>
              <a:t>Automating Infix to Postfix Conversion: expression </a:t>
            </a:r>
            <a:r>
              <a:rPr lang="en-US" sz="3000" dirty="0" smtClean="0">
                <a:solidFill>
                  <a:srgbClr val="0070C0"/>
                </a:solidFill>
              </a:rPr>
              <a:t>with parenthesis</a:t>
            </a:r>
          </a:p>
        </p:txBody>
      </p:sp>
      <p:sp>
        <p:nvSpPr>
          <p:cNvPr id="28676" name="Rectangle 3"/>
          <p:cNvSpPr>
            <a:spLocks noGrp="1" noChangeArrowheads="1"/>
          </p:cNvSpPr>
          <p:nvPr>
            <p:ph type="body" idx="1"/>
          </p:nvPr>
        </p:nvSpPr>
        <p:spPr>
          <a:xfrm>
            <a:off x="566738" y="1752600"/>
            <a:ext cx="8001000" cy="4800600"/>
          </a:xfrm>
        </p:spPr>
        <p:txBody>
          <a:bodyPr/>
          <a:lstStyle/>
          <a:p>
            <a:pPr eaLnBrk="1" hangingPunct="1">
              <a:lnSpc>
                <a:spcPct val="80000"/>
              </a:lnSpc>
            </a:pPr>
            <a:r>
              <a:rPr lang="en-US" sz="2000" dirty="0" smtClean="0"/>
              <a:t>Using a stack to hold operators</a:t>
            </a:r>
          </a:p>
          <a:p>
            <a:pPr eaLnBrk="1" hangingPunct="1">
              <a:lnSpc>
                <a:spcPct val="80000"/>
              </a:lnSpc>
            </a:pPr>
            <a:r>
              <a:rPr lang="en-US" sz="2000" dirty="0" smtClean="0"/>
              <a:t>Algorithm:</a:t>
            </a:r>
          </a:p>
          <a:p>
            <a:pPr lvl="1" eaLnBrk="1" hangingPunct="1">
              <a:lnSpc>
                <a:spcPct val="80000"/>
              </a:lnSpc>
            </a:pPr>
            <a:r>
              <a:rPr lang="en-US" sz="2200" dirty="0" smtClean="0"/>
              <a:t>Read character by character:</a:t>
            </a:r>
          </a:p>
          <a:p>
            <a:pPr lvl="2" eaLnBrk="1" hangingPunct="1">
              <a:lnSpc>
                <a:spcPct val="80000"/>
              </a:lnSpc>
            </a:pPr>
            <a:r>
              <a:rPr lang="en-US" sz="1700" dirty="0" smtClean="0"/>
              <a:t>If it is a number then write it to output</a:t>
            </a:r>
          </a:p>
          <a:p>
            <a:pPr lvl="2" eaLnBrk="1" hangingPunct="1">
              <a:lnSpc>
                <a:spcPct val="80000"/>
              </a:lnSpc>
            </a:pPr>
            <a:r>
              <a:rPr lang="en-US" sz="1700" dirty="0" smtClean="0"/>
              <a:t>If it is a left parenthesis then push it on stack</a:t>
            </a:r>
          </a:p>
          <a:p>
            <a:pPr lvl="2" eaLnBrk="1" hangingPunct="1">
              <a:lnSpc>
                <a:spcPct val="80000"/>
              </a:lnSpc>
            </a:pPr>
            <a:r>
              <a:rPr lang="en-US" sz="1700" dirty="0" smtClean="0"/>
              <a:t>If it is an operator:</a:t>
            </a:r>
          </a:p>
          <a:p>
            <a:pPr lvl="3" eaLnBrk="1" hangingPunct="1">
              <a:lnSpc>
                <a:spcPct val="80000"/>
              </a:lnSpc>
            </a:pPr>
            <a:r>
              <a:rPr lang="en-US" sz="1600" dirty="0" smtClean="0"/>
              <a:t>If the top of the stack is an operator of ‘lower’ priority OR the stack is empty then push the operator on the stack</a:t>
            </a:r>
          </a:p>
          <a:p>
            <a:pPr lvl="3" eaLnBrk="1" hangingPunct="1">
              <a:lnSpc>
                <a:spcPct val="80000"/>
              </a:lnSpc>
            </a:pPr>
            <a:r>
              <a:rPr lang="en-US" sz="1600" dirty="0" smtClean="0"/>
              <a:t>Else, </a:t>
            </a:r>
            <a:r>
              <a:rPr lang="en-US" sz="1600" b="1" dirty="0" smtClean="0">
                <a:solidFill>
                  <a:srgbClr val="00B050"/>
                </a:solidFill>
              </a:rPr>
              <a:t>as long as the stack is not empty</a:t>
            </a:r>
            <a:r>
              <a:rPr lang="en-US" sz="1600" dirty="0" smtClean="0"/>
              <a:t>, pop all operators from the stack – till encountering an operator of lower priority (strictly less) OR till a left parenthesis is encountered / this later should not be popped - and write them to output; then push the read operator onto stack </a:t>
            </a:r>
          </a:p>
          <a:p>
            <a:pPr lvl="3" eaLnBrk="1" hangingPunct="1">
              <a:lnSpc>
                <a:spcPct val="80000"/>
              </a:lnSpc>
            </a:pPr>
            <a:r>
              <a:rPr lang="en-US" sz="1600" dirty="0" smtClean="0"/>
              <a:t>NB: The parenthesis is of less priority than operators</a:t>
            </a:r>
          </a:p>
          <a:p>
            <a:pPr lvl="2" eaLnBrk="1" hangingPunct="1">
              <a:lnSpc>
                <a:spcPct val="80000"/>
              </a:lnSpc>
            </a:pPr>
            <a:r>
              <a:rPr lang="en-US" sz="1700" dirty="0" smtClean="0"/>
              <a:t>Else if it is a right parenthesis:</a:t>
            </a:r>
          </a:p>
          <a:p>
            <a:pPr lvl="3" eaLnBrk="1" hangingPunct="1">
              <a:lnSpc>
                <a:spcPct val="80000"/>
              </a:lnSpc>
            </a:pPr>
            <a:r>
              <a:rPr lang="en-US" sz="1600" dirty="0" smtClean="0"/>
              <a:t>Pop all operators till a left parenthesis is popped and write them to </a:t>
            </a:r>
            <a:r>
              <a:rPr lang="en-US" sz="1600" smtClean="0"/>
              <a:t>the output– </a:t>
            </a:r>
            <a:r>
              <a:rPr lang="en-US" sz="1600" dirty="0" smtClean="0"/>
              <a:t>Do not write parentheses to output</a:t>
            </a:r>
          </a:p>
          <a:p>
            <a:pPr lvl="1" eaLnBrk="1" hangingPunct="1">
              <a:lnSpc>
                <a:spcPct val="80000"/>
              </a:lnSpc>
            </a:pPr>
            <a:r>
              <a:rPr lang="en-US" sz="1700" dirty="0" smtClean="0"/>
              <a:t>When all characters are read, pop the remaining operators and write them to output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9358E807-3A64-4C4E-87F3-2D20045399D2}" type="slidenum">
              <a:rPr lang="en-US" smtClean="0"/>
              <a:pPr/>
              <a:t>27</a:t>
            </a:fld>
            <a:endParaRPr lang="en-US" smtClean="0"/>
          </a:p>
        </p:txBody>
      </p:sp>
      <p:sp>
        <p:nvSpPr>
          <p:cNvPr id="29699" name="Rectangle 2"/>
          <p:cNvSpPr>
            <a:spLocks noGrp="1" noChangeArrowheads="1"/>
          </p:cNvSpPr>
          <p:nvPr>
            <p:ph type="title"/>
          </p:nvPr>
        </p:nvSpPr>
        <p:spPr/>
        <p:txBody>
          <a:bodyPr/>
          <a:lstStyle/>
          <a:p>
            <a:pPr eaLnBrk="1" hangingPunct="1"/>
            <a:r>
              <a:rPr lang="en-US" sz="3400" smtClean="0"/>
              <a:t>Automating the Evaluation of Postfix Expressions</a:t>
            </a:r>
          </a:p>
        </p:txBody>
      </p:sp>
      <p:sp>
        <p:nvSpPr>
          <p:cNvPr id="29700" name="Rectangle 3"/>
          <p:cNvSpPr>
            <a:spLocks noGrp="1" noChangeArrowheads="1"/>
          </p:cNvSpPr>
          <p:nvPr>
            <p:ph type="body" idx="1"/>
          </p:nvPr>
        </p:nvSpPr>
        <p:spPr/>
        <p:txBody>
          <a:bodyPr/>
          <a:lstStyle/>
          <a:p>
            <a:pPr eaLnBrk="1" hangingPunct="1"/>
            <a:r>
              <a:rPr lang="en-US" smtClean="0"/>
              <a:t>Algorithm:</a:t>
            </a:r>
          </a:p>
          <a:p>
            <a:pPr lvl="1" eaLnBrk="1" hangingPunct="1"/>
            <a:r>
              <a:rPr lang="en-US" smtClean="0"/>
              <a:t>Read character by character</a:t>
            </a:r>
          </a:p>
          <a:p>
            <a:pPr lvl="2" eaLnBrk="1" hangingPunct="1"/>
            <a:r>
              <a:rPr lang="en-US" smtClean="0"/>
              <a:t>IF a number then push it on stack</a:t>
            </a:r>
          </a:p>
          <a:p>
            <a:pPr lvl="2" eaLnBrk="1" hangingPunct="1"/>
            <a:r>
              <a:rPr lang="en-US" smtClean="0"/>
              <a:t>Else if an operator</a:t>
            </a:r>
          </a:p>
          <a:p>
            <a:pPr lvl="3" eaLnBrk="1" hangingPunct="1"/>
            <a:r>
              <a:rPr lang="en-US" smtClean="0"/>
              <a:t>Pop 2 numbers from stack</a:t>
            </a:r>
          </a:p>
          <a:p>
            <a:pPr lvl="3" eaLnBrk="1" hangingPunct="1"/>
            <a:r>
              <a:rPr lang="en-US" smtClean="0"/>
              <a:t>Apply the operator to the 2 numbers </a:t>
            </a:r>
          </a:p>
          <a:p>
            <a:pPr lvl="3" eaLnBrk="1" hangingPunct="1"/>
            <a:r>
              <a:rPr lang="en-US" smtClean="0"/>
              <a:t>Push the result in the stack</a:t>
            </a:r>
          </a:p>
          <a:p>
            <a:pPr eaLnBrk="1" hangingPunct="1"/>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A6DB4AA5-A713-4BFF-B0D3-53522DA21126}" type="slidenum">
              <a:rPr lang="en-US" smtClean="0"/>
              <a:pPr/>
              <a:t>28</a:t>
            </a:fld>
            <a:endParaRPr lang="en-US" smtClean="0"/>
          </a:p>
        </p:txBody>
      </p:sp>
      <p:sp>
        <p:nvSpPr>
          <p:cNvPr id="30723" name="Rectangle 2"/>
          <p:cNvSpPr>
            <a:spLocks noGrp="1" noChangeArrowheads="1"/>
          </p:cNvSpPr>
          <p:nvPr>
            <p:ph type="title"/>
          </p:nvPr>
        </p:nvSpPr>
        <p:spPr/>
        <p:txBody>
          <a:bodyPr/>
          <a:lstStyle/>
          <a:p>
            <a:pPr eaLnBrk="1" hangingPunct="1"/>
            <a:r>
              <a:rPr lang="en-US" smtClean="0"/>
              <a:t>Exercise</a:t>
            </a:r>
          </a:p>
        </p:txBody>
      </p:sp>
      <p:sp>
        <p:nvSpPr>
          <p:cNvPr id="30724" name="Rectangle 3"/>
          <p:cNvSpPr>
            <a:spLocks noGrp="1" noChangeArrowheads="1"/>
          </p:cNvSpPr>
          <p:nvPr>
            <p:ph type="body" idx="1"/>
          </p:nvPr>
        </p:nvSpPr>
        <p:spPr/>
        <p:txBody>
          <a:bodyPr/>
          <a:lstStyle/>
          <a:p>
            <a:pPr eaLnBrk="1" hangingPunct="1"/>
            <a:r>
              <a:rPr lang="en-US" smtClean="0"/>
              <a:t>Write a program that reads an infix notation, displays the corresponding postfix notation, then evaluates the postfix notation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E566A288-63D7-4731-99F1-1257F631CDBE}" type="slidenum">
              <a:rPr lang="en-US" smtClean="0"/>
              <a:pPr/>
              <a:t>29</a:t>
            </a:fld>
            <a:endParaRPr lang="en-US" smtClean="0"/>
          </a:p>
        </p:txBody>
      </p:sp>
      <p:sp>
        <p:nvSpPr>
          <p:cNvPr id="31747" name="Rectangle 2"/>
          <p:cNvSpPr>
            <a:spLocks noGrp="1" noChangeArrowheads="1"/>
          </p:cNvSpPr>
          <p:nvPr>
            <p:ph type="title"/>
          </p:nvPr>
        </p:nvSpPr>
        <p:spPr>
          <a:xfrm>
            <a:off x="574675" y="-533400"/>
            <a:ext cx="8001000" cy="1216025"/>
          </a:xfrm>
        </p:spPr>
        <p:txBody>
          <a:bodyPr/>
          <a:lstStyle/>
          <a:p>
            <a:pPr eaLnBrk="1" hangingPunct="1"/>
            <a:r>
              <a:rPr lang="en-US" smtClean="0"/>
              <a:t>Illustration</a:t>
            </a:r>
          </a:p>
        </p:txBody>
      </p:sp>
      <p:sp>
        <p:nvSpPr>
          <p:cNvPr id="31748" name="Rectangle 3"/>
          <p:cNvSpPr>
            <a:spLocks noGrp="1" noChangeArrowheads="1"/>
          </p:cNvSpPr>
          <p:nvPr>
            <p:ph type="body" idx="1"/>
          </p:nvPr>
        </p:nvSpPr>
        <p:spPr/>
        <p:txBody>
          <a:bodyPr/>
          <a:lstStyle/>
          <a:p>
            <a:pPr eaLnBrk="1" hangingPunct="1"/>
            <a:endParaRPr lang="en-US" smtClean="0"/>
          </a:p>
        </p:txBody>
      </p:sp>
      <p:pic>
        <p:nvPicPr>
          <p:cNvPr id="31750" name="Picture 6"/>
          <p:cNvPicPr>
            <a:picLocks noChangeAspect="1" noChangeArrowheads="1"/>
          </p:cNvPicPr>
          <p:nvPr/>
        </p:nvPicPr>
        <p:blipFill>
          <a:blip r:embed="rId2"/>
          <a:srcRect/>
          <a:stretch>
            <a:fillRect/>
          </a:stretch>
        </p:blipFill>
        <p:spPr bwMode="auto">
          <a:xfrm>
            <a:off x="0" y="152400"/>
            <a:ext cx="9144000" cy="6257925"/>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4FAF7CB0-8736-4D9A-B070-76AB205242FF}"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mtClean="0"/>
              <a:t>Stack</a:t>
            </a:r>
          </a:p>
        </p:txBody>
      </p:sp>
      <p:sp>
        <p:nvSpPr>
          <p:cNvPr id="5124" name="Rectangle 3"/>
          <p:cNvSpPr>
            <a:spLocks noGrp="1" noChangeArrowheads="1"/>
          </p:cNvSpPr>
          <p:nvPr>
            <p:ph type="body" idx="1"/>
          </p:nvPr>
        </p:nvSpPr>
        <p:spPr/>
        <p:txBody>
          <a:bodyPr/>
          <a:lstStyle/>
          <a:p>
            <a:pPr eaLnBrk="1" hangingPunct="1">
              <a:lnSpc>
                <a:spcPct val="90000"/>
              </a:lnSpc>
            </a:pPr>
            <a:r>
              <a:rPr lang="en-US" smtClean="0"/>
              <a:t>Remember:</a:t>
            </a:r>
          </a:p>
          <a:p>
            <a:pPr lvl="1" eaLnBrk="1" hangingPunct="1">
              <a:lnSpc>
                <a:spcPct val="90000"/>
              </a:lnSpc>
            </a:pPr>
            <a:r>
              <a:rPr lang="en-US" smtClean="0">
                <a:sym typeface="Wingdings 2" pitchFamily="18" charset="2"/>
              </a:rPr>
              <a:t>A list in which only </a:t>
            </a:r>
            <a:r>
              <a:rPr lang="en-US" u="sng" smtClean="0">
                <a:sym typeface="Wingdings 2" pitchFamily="18" charset="2"/>
              </a:rPr>
              <a:t>2 operations</a:t>
            </a:r>
            <a:r>
              <a:rPr lang="en-US" smtClean="0">
                <a:sym typeface="Wingdings 2" pitchFamily="18" charset="2"/>
              </a:rPr>
              <a:t> are allowed Insertion &amp; Deletion: push and pop</a:t>
            </a:r>
          </a:p>
          <a:p>
            <a:pPr lvl="1" eaLnBrk="1" hangingPunct="1">
              <a:lnSpc>
                <a:spcPct val="90000"/>
              </a:lnSpc>
            </a:pPr>
            <a:r>
              <a:rPr lang="en-US" smtClean="0">
                <a:sym typeface="Wingdings 2" pitchFamily="18" charset="2"/>
              </a:rPr>
              <a:t>Components are inserted and deleted in a  LIFO manner: Last In First Out</a:t>
            </a:r>
          </a:p>
          <a:p>
            <a:pPr eaLnBrk="1" hangingPunct="1">
              <a:lnSpc>
                <a:spcPct val="90000"/>
              </a:lnSpc>
            </a:pPr>
            <a:r>
              <a:rPr lang="en-US" smtClean="0"/>
              <a:t>There are 2 basic stack implementations:</a:t>
            </a:r>
          </a:p>
          <a:p>
            <a:pPr lvl="1" eaLnBrk="1" hangingPunct="1">
              <a:lnSpc>
                <a:spcPct val="90000"/>
              </a:lnSpc>
            </a:pPr>
            <a:r>
              <a:rPr lang="en-US" smtClean="0"/>
              <a:t>Using Arrays</a:t>
            </a:r>
          </a:p>
          <a:p>
            <a:pPr lvl="1" eaLnBrk="1" hangingPunct="1">
              <a:lnSpc>
                <a:spcPct val="90000"/>
              </a:lnSpc>
            </a:pPr>
            <a:r>
              <a:rPr lang="en-US" smtClean="0"/>
              <a:t>Using Linked Lists</a:t>
            </a:r>
          </a:p>
          <a:p>
            <a:pPr eaLnBrk="1" hangingPunct="1">
              <a:lnSpc>
                <a:spcPct val="90000"/>
              </a:lnSpc>
            </a:pPr>
            <a:endParaRPr lang="en-US" smtClean="0">
              <a:sym typeface="Wingdings 2" pitchFamily="18" charset="2"/>
            </a:endParaRPr>
          </a:p>
          <a:p>
            <a:pPr eaLnBrk="1" hangingPunct="1">
              <a:lnSpc>
                <a:spcPct val="90000"/>
              </a:lnSpc>
              <a:buFont typeface="Wingdings 2" pitchFamily="18" charset="2"/>
              <a:buNone/>
            </a:pPr>
            <a:endParaRPr lang="en-US" smtClean="0">
              <a:sym typeface="Wingdings 2" pitchFamily="18" charset="2"/>
            </a:endParaRPr>
          </a:p>
          <a:p>
            <a:pPr lvl="1"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94CE6CAD-3D33-4C5D-89CF-7896E13562C1}" type="slidenum">
              <a:rPr lang="en-US" smtClean="0"/>
              <a:pPr/>
              <a:t>30</a:t>
            </a:fld>
            <a:endParaRPr lang="en-US" smtClean="0"/>
          </a:p>
        </p:txBody>
      </p:sp>
      <p:sp>
        <p:nvSpPr>
          <p:cNvPr id="32771" name="Rectangle 2"/>
          <p:cNvSpPr>
            <a:spLocks noGrp="1" noChangeArrowheads="1"/>
          </p:cNvSpPr>
          <p:nvPr>
            <p:ph type="title"/>
          </p:nvPr>
        </p:nvSpPr>
        <p:spPr/>
        <p:txBody>
          <a:bodyPr/>
          <a:lstStyle/>
          <a:p>
            <a:pPr eaLnBrk="1" hangingPunct="1"/>
            <a:endParaRPr lang="en-US" smtClean="0"/>
          </a:p>
        </p:txBody>
      </p:sp>
      <p:sp>
        <p:nvSpPr>
          <p:cNvPr id="32772" name="Rectangle 3"/>
          <p:cNvSpPr>
            <a:spLocks noGrp="1" noChangeArrowheads="1"/>
          </p:cNvSpPr>
          <p:nvPr>
            <p:ph type="body" idx="1"/>
          </p:nvPr>
        </p:nvSpPr>
        <p:spPr/>
        <p:txBody>
          <a:bodyPr/>
          <a:lstStyle/>
          <a:p>
            <a:pPr eaLnBrk="1" hangingPunct="1"/>
            <a:endParaRPr lang="en-US" smtClean="0"/>
          </a:p>
        </p:txBody>
      </p:sp>
      <p:pic>
        <p:nvPicPr>
          <p:cNvPr id="32775" name="Picture 7"/>
          <p:cNvPicPr>
            <a:picLocks noChangeAspect="1" noChangeArrowheads="1"/>
          </p:cNvPicPr>
          <p:nvPr/>
        </p:nvPicPr>
        <p:blipFill>
          <a:blip r:embed="rId2"/>
          <a:srcRect/>
          <a:stretch>
            <a:fillRect/>
          </a:stretch>
        </p:blipFill>
        <p:spPr bwMode="auto">
          <a:xfrm>
            <a:off x="757238" y="514350"/>
            <a:ext cx="7629525" cy="58293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EF030D4C-5CDC-49F6-9289-1A3CF14E0E5E}" type="slidenum">
              <a:rPr lang="en-US" smtClean="0"/>
              <a:pPr/>
              <a:t>31</a:t>
            </a:fld>
            <a:endParaRPr lang="en-US" smtClean="0"/>
          </a:p>
        </p:txBody>
      </p:sp>
      <p:sp>
        <p:nvSpPr>
          <p:cNvPr id="33795" name="Rectangle 2"/>
          <p:cNvSpPr>
            <a:spLocks noGrp="1" noChangeArrowheads="1"/>
          </p:cNvSpPr>
          <p:nvPr>
            <p:ph type="title"/>
          </p:nvPr>
        </p:nvSpPr>
        <p:spPr/>
        <p:txBody>
          <a:bodyPr/>
          <a:lstStyle/>
          <a:p>
            <a:pPr eaLnBrk="1" hangingPunct="1"/>
            <a:endParaRPr lang="en-US" dirty="0" smtClean="0"/>
          </a:p>
        </p:txBody>
      </p:sp>
      <p:sp>
        <p:nvSpPr>
          <p:cNvPr id="33796" name="Rectangle 3"/>
          <p:cNvSpPr>
            <a:spLocks noGrp="1" noChangeArrowheads="1"/>
          </p:cNvSpPr>
          <p:nvPr>
            <p:ph type="body" idx="1"/>
          </p:nvPr>
        </p:nvSpPr>
        <p:spPr/>
        <p:txBody>
          <a:bodyPr/>
          <a:lstStyle/>
          <a:p>
            <a:pPr eaLnBrk="1" hangingPunct="1"/>
            <a:endParaRPr lang="en-US" dirty="0" smtClean="0"/>
          </a:p>
        </p:txBody>
      </p:sp>
      <p:pic>
        <p:nvPicPr>
          <p:cNvPr id="33799" name="Picture 7"/>
          <p:cNvPicPr>
            <a:picLocks noChangeAspect="1" noChangeArrowheads="1"/>
          </p:cNvPicPr>
          <p:nvPr/>
        </p:nvPicPr>
        <p:blipFill>
          <a:blip r:embed="rId2"/>
          <a:srcRect/>
          <a:stretch>
            <a:fillRect/>
          </a:stretch>
        </p:blipFill>
        <p:spPr bwMode="auto">
          <a:xfrm>
            <a:off x="0" y="0"/>
            <a:ext cx="4648200" cy="3876675"/>
          </a:xfrm>
          <a:prstGeom prst="rect">
            <a:avLst/>
          </a:prstGeom>
          <a:noFill/>
          <a:ln w="9525">
            <a:solidFill>
              <a:schemeClr val="tx1"/>
            </a:solidFill>
            <a:miter lim="800000"/>
            <a:headEnd/>
            <a:tailEnd/>
          </a:ln>
          <a:effectLst/>
        </p:spPr>
      </p:pic>
      <p:pic>
        <p:nvPicPr>
          <p:cNvPr id="33800" name="Picture 8"/>
          <p:cNvPicPr>
            <a:picLocks noChangeAspect="1" noChangeArrowheads="1"/>
          </p:cNvPicPr>
          <p:nvPr/>
        </p:nvPicPr>
        <p:blipFill>
          <a:blip r:embed="rId3"/>
          <a:srcRect/>
          <a:stretch>
            <a:fillRect/>
          </a:stretch>
        </p:blipFill>
        <p:spPr bwMode="auto">
          <a:xfrm>
            <a:off x="4419600" y="1676400"/>
            <a:ext cx="4724400" cy="5095875"/>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CA98DF7-858F-4262-B6DD-64A4A8A2FACB}" type="slidenum">
              <a:rPr lang="en-US" smtClean="0"/>
              <a:pPr>
                <a:defRPr/>
              </a:pPr>
              <a:t>32</a:t>
            </a:fld>
            <a:endParaRPr lang="en-US"/>
          </a:p>
        </p:txBody>
      </p:sp>
      <p:pic>
        <p:nvPicPr>
          <p:cNvPr id="59394" name="Picture 2"/>
          <p:cNvPicPr>
            <a:picLocks noChangeAspect="1" noChangeArrowheads="1"/>
          </p:cNvPicPr>
          <p:nvPr/>
        </p:nvPicPr>
        <p:blipFill>
          <a:blip r:embed="rId2"/>
          <a:srcRect/>
          <a:stretch>
            <a:fillRect/>
          </a:stretch>
        </p:blipFill>
        <p:spPr bwMode="auto">
          <a:xfrm>
            <a:off x="152400" y="152400"/>
            <a:ext cx="5619750" cy="4238625"/>
          </a:xfrm>
          <a:prstGeom prst="rect">
            <a:avLst/>
          </a:prstGeom>
          <a:noFill/>
          <a:ln w="9525">
            <a:solidFill>
              <a:schemeClr val="tx1"/>
            </a:solidFill>
            <a:miter lim="800000"/>
            <a:headEnd/>
            <a:tailEnd/>
          </a:ln>
          <a:effectLst/>
        </p:spPr>
      </p:pic>
      <p:pic>
        <p:nvPicPr>
          <p:cNvPr id="59395" name="Picture 3"/>
          <p:cNvPicPr>
            <a:picLocks noChangeAspect="1" noChangeArrowheads="1"/>
          </p:cNvPicPr>
          <p:nvPr/>
        </p:nvPicPr>
        <p:blipFill>
          <a:blip r:embed="rId3"/>
          <a:srcRect/>
          <a:stretch>
            <a:fillRect/>
          </a:stretch>
        </p:blipFill>
        <p:spPr bwMode="auto">
          <a:xfrm>
            <a:off x="3657600" y="3895725"/>
            <a:ext cx="5210175" cy="2962275"/>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a:noFill/>
        </p:spPr>
        <p:txBody>
          <a:bodyPr/>
          <a:lstStyle/>
          <a:p>
            <a:fld id="{4A28BED2-8C06-4B5C-955A-36108605B690}" type="slidenum">
              <a:rPr lang="en-US" smtClean="0"/>
              <a:pPr/>
              <a:t>33</a:t>
            </a:fld>
            <a:endParaRPr lang="en-US" smtClean="0"/>
          </a:p>
        </p:txBody>
      </p:sp>
      <p:sp>
        <p:nvSpPr>
          <p:cNvPr id="34819" name="Rectangle 4"/>
          <p:cNvSpPr>
            <a:spLocks noGrp="1" noChangeArrowheads="1"/>
          </p:cNvSpPr>
          <p:nvPr>
            <p:ph type="title"/>
          </p:nvPr>
        </p:nvSpPr>
        <p:spPr>
          <a:xfrm>
            <a:off x="574675" y="2974975"/>
            <a:ext cx="8001000" cy="1216025"/>
          </a:xfrm>
        </p:spPr>
        <p:txBody>
          <a:bodyPr/>
          <a:lstStyle/>
          <a:p>
            <a:pPr eaLnBrk="1" hangingPunct="1"/>
            <a:r>
              <a:rPr lang="en-US" smtClean="0">
                <a:solidFill>
                  <a:schemeClr val="accent2"/>
                </a:solidFill>
              </a:rPr>
              <a:t>Queues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F71B91AD-F3B1-4EEC-89B1-E60022FE59BA}" type="slidenum">
              <a:rPr lang="en-US" smtClean="0"/>
              <a:pPr/>
              <a:t>34</a:t>
            </a:fld>
            <a:endParaRPr lang="en-US" smtClean="0"/>
          </a:p>
        </p:txBody>
      </p:sp>
      <p:sp>
        <p:nvSpPr>
          <p:cNvPr id="35843" name="Rectangle 2"/>
          <p:cNvSpPr>
            <a:spLocks noGrp="1" noChangeArrowheads="1"/>
          </p:cNvSpPr>
          <p:nvPr>
            <p:ph type="title"/>
          </p:nvPr>
        </p:nvSpPr>
        <p:spPr/>
        <p:txBody>
          <a:bodyPr/>
          <a:lstStyle/>
          <a:p>
            <a:pPr eaLnBrk="1" hangingPunct="1"/>
            <a:r>
              <a:rPr lang="en-US" smtClean="0"/>
              <a:t>Queues </a:t>
            </a:r>
          </a:p>
        </p:txBody>
      </p:sp>
      <p:sp>
        <p:nvSpPr>
          <p:cNvPr id="35844" name="Rectangle 3"/>
          <p:cNvSpPr>
            <a:spLocks noGrp="1" noChangeArrowheads="1"/>
          </p:cNvSpPr>
          <p:nvPr>
            <p:ph type="body" idx="1"/>
          </p:nvPr>
        </p:nvSpPr>
        <p:spPr/>
        <p:txBody>
          <a:bodyPr/>
          <a:lstStyle/>
          <a:p>
            <a:pPr eaLnBrk="1" hangingPunct="1"/>
            <a:r>
              <a:rPr lang="en-US" smtClean="0">
                <a:sym typeface="Wingdings 2" pitchFamily="18" charset="2"/>
              </a:rPr>
              <a:t> an ADT</a:t>
            </a:r>
            <a:endParaRPr lang="en-US" smtClean="0"/>
          </a:p>
          <a:p>
            <a:pPr eaLnBrk="1" hangingPunct="1"/>
            <a:r>
              <a:rPr lang="en-US" smtClean="0"/>
              <a:t>Elements are inserted and deleted in a FIFO (First-in, First-out) manner</a:t>
            </a:r>
          </a:p>
          <a:p>
            <a:pPr eaLnBrk="1" hangingPunct="1"/>
            <a:r>
              <a:rPr lang="en-US" smtClean="0"/>
              <a:t>2 basic implementations:</a:t>
            </a:r>
          </a:p>
          <a:p>
            <a:pPr lvl="1" eaLnBrk="1" hangingPunct="1"/>
            <a:r>
              <a:rPr lang="en-US" smtClean="0"/>
              <a:t>Using arrays</a:t>
            </a:r>
          </a:p>
          <a:p>
            <a:pPr lvl="1" eaLnBrk="1" hangingPunct="1"/>
            <a:r>
              <a:rPr lang="en-US" smtClean="0"/>
              <a:t>Using linked lists</a:t>
            </a:r>
          </a:p>
          <a:p>
            <a:pPr eaLnBrk="1" hangingPunct="1"/>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149B0A60-B8F2-4810-8A58-08280E332A9E}" type="slidenum">
              <a:rPr lang="en-US" smtClean="0"/>
              <a:pPr/>
              <a:t>35</a:t>
            </a:fld>
            <a:endParaRPr lang="en-US" smtClean="0"/>
          </a:p>
        </p:txBody>
      </p:sp>
      <p:sp>
        <p:nvSpPr>
          <p:cNvPr id="36867" name="Rectangle 2"/>
          <p:cNvSpPr>
            <a:spLocks noGrp="1" noChangeArrowheads="1"/>
          </p:cNvSpPr>
          <p:nvPr>
            <p:ph type="title"/>
          </p:nvPr>
        </p:nvSpPr>
        <p:spPr/>
        <p:txBody>
          <a:bodyPr/>
          <a:lstStyle/>
          <a:p>
            <a:pPr eaLnBrk="1" hangingPunct="1"/>
            <a:r>
              <a:rPr lang="en-US" sz="3400" smtClean="0"/>
              <a:t>Queue: implemented using an array</a:t>
            </a:r>
          </a:p>
        </p:txBody>
      </p:sp>
      <p:sp>
        <p:nvSpPr>
          <p:cNvPr id="103427" name="Rectangle 3"/>
          <p:cNvSpPr>
            <a:spLocks noGrp="1" noChangeArrowheads="1"/>
          </p:cNvSpPr>
          <p:nvPr>
            <p:ph type="body" idx="1"/>
          </p:nvPr>
        </p:nvSpPr>
        <p:spPr/>
        <p:txBody>
          <a:bodyPr/>
          <a:lstStyle/>
          <a:p>
            <a:pPr eaLnBrk="1" hangingPunct="1">
              <a:lnSpc>
                <a:spcPct val="80000"/>
              </a:lnSpc>
            </a:pPr>
            <a:r>
              <a:rPr lang="en-US" sz="2600" dirty="0" smtClean="0"/>
              <a:t>Void </a:t>
            </a:r>
            <a:r>
              <a:rPr lang="en-US" sz="2600" dirty="0" err="1" smtClean="0"/>
              <a:t>Enqueue</a:t>
            </a:r>
            <a:r>
              <a:rPr lang="en-US" sz="2600" dirty="0" smtClean="0"/>
              <a:t>(element E) {</a:t>
            </a:r>
          </a:p>
          <a:p>
            <a:pPr lvl="1" eaLnBrk="1" hangingPunct="1">
              <a:lnSpc>
                <a:spcPct val="80000"/>
              </a:lnSpc>
              <a:buFont typeface="Wingdings" pitchFamily="2" charset="2"/>
              <a:buNone/>
            </a:pPr>
            <a:r>
              <a:rPr lang="en-US" dirty="0" smtClean="0"/>
              <a:t>//check if array is full</a:t>
            </a:r>
          </a:p>
          <a:p>
            <a:pPr lvl="1" eaLnBrk="1" hangingPunct="1">
              <a:lnSpc>
                <a:spcPct val="80000"/>
              </a:lnSpc>
              <a:buFont typeface="Wingdings" pitchFamily="2" charset="2"/>
              <a:buNone/>
            </a:pPr>
            <a:r>
              <a:rPr lang="en-US" dirty="0" smtClean="0"/>
              <a:t>//else </a:t>
            </a:r>
            <a:r>
              <a:rPr lang="en-US" dirty="0" err="1" smtClean="0"/>
              <a:t>Arr</a:t>
            </a:r>
            <a:r>
              <a:rPr lang="en-US" dirty="0" smtClean="0"/>
              <a:t>[rear++] = E;</a:t>
            </a:r>
          </a:p>
          <a:p>
            <a:pPr eaLnBrk="1" hangingPunct="1">
              <a:lnSpc>
                <a:spcPct val="80000"/>
              </a:lnSpc>
              <a:buFont typeface="Wingdings" pitchFamily="2" charset="2"/>
              <a:buNone/>
            </a:pPr>
            <a:r>
              <a:rPr lang="en-US" sz="2600" dirty="0" smtClean="0"/>
              <a:t>	}</a:t>
            </a:r>
          </a:p>
          <a:p>
            <a:pPr eaLnBrk="1" hangingPunct="1">
              <a:lnSpc>
                <a:spcPct val="80000"/>
              </a:lnSpc>
            </a:pPr>
            <a:r>
              <a:rPr lang="en-US" sz="2600" dirty="0" smtClean="0"/>
              <a:t>Element </a:t>
            </a:r>
            <a:r>
              <a:rPr lang="en-US" sz="2600" dirty="0" err="1" smtClean="0"/>
              <a:t>dequeue</a:t>
            </a:r>
            <a:r>
              <a:rPr lang="en-US" sz="2600" dirty="0" smtClean="0"/>
              <a:t>( ) {</a:t>
            </a:r>
          </a:p>
          <a:p>
            <a:pPr eaLnBrk="1" hangingPunct="1">
              <a:lnSpc>
                <a:spcPct val="80000"/>
              </a:lnSpc>
              <a:buFont typeface="Wingdings" pitchFamily="2" charset="2"/>
              <a:buNone/>
            </a:pPr>
            <a:r>
              <a:rPr lang="en-US" sz="2600" dirty="0" smtClean="0"/>
              <a:t>   //Check if the array is empty</a:t>
            </a:r>
          </a:p>
          <a:p>
            <a:pPr eaLnBrk="1" hangingPunct="1">
              <a:lnSpc>
                <a:spcPct val="80000"/>
              </a:lnSpc>
              <a:buFont typeface="Wingdings" pitchFamily="2" charset="2"/>
              <a:buNone/>
            </a:pPr>
            <a:r>
              <a:rPr lang="en-US" sz="2600" dirty="0" smtClean="0"/>
              <a:t>  //else{ return </a:t>
            </a:r>
            <a:r>
              <a:rPr lang="en-US" sz="2600" dirty="0" err="1" smtClean="0"/>
              <a:t>Arr</a:t>
            </a:r>
            <a:r>
              <a:rPr lang="en-US" sz="2600" dirty="0" smtClean="0"/>
              <a:t>[front];</a:t>
            </a:r>
          </a:p>
          <a:p>
            <a:pPr eaLnBrk="1" hangingPunct="1">
              <a:lnSpc>
                <a:spcPct val="80000"/>
              </a:lnSpc>
              <a:buFont typeface="Wingdings" pitchFamily="2" charset="2"/>
              <a:buNone/>
            </a:pPr>
            <a:r>
              <a:rPr lang="en-US" sz="2600" dirty="0" smtClean="0"/>
              <a:t>             //and then?</a:t>
            </a:r>
          </a:p>
          <a:p>
            <a:pPr eaLnBrk="1" hangingPunct="1">
              <a:lnSpc>
                <a:spcPct val="80000"/>
              </a:lnSpc>
              <a:buFont typeface="Wingdings" pitchFamily="2" charset="2"/>
              <a:buNone/>
            </a:pPr>
            <a:r>
              <a:rPr lang="en-US" sz="2600" dirty="0" smtClean="0"/>
              <a:t>           }</a:t>
            </a:r>
          </a:p>
          <a:p>
            <a:pPr eaLnBrk="1" hangingPunct="1">
              <a:lnSpc>
                <a:spcPct val="80000"/>
              </a:lnSpc>
              <a:buFont typeface="Wingdings" pitchFamily="2" charset="2"/>
              <a:buNone/>
            </a:pPr>
            <a:r>
              <a:rPr lang="en-US" sz="2600" dirty="0" smtClean="0"/>
              <a:t>	}</a:t>
            </a:r>
          </a:p>
          <a:p>
            <a:pPr eaLnBrk="1" hangingPunct="1">
              <a:lnSpc>
                <a:spcPct val="80000"/>
              </a:lnSpc>
            </a:pPr>
            <a:r>
              <a:rPr lang="en-US" sz="2600" dirty="0" smtClean="0"/>
              <a:t>Time Complexity?</a:t>
            </a:r>
          </a:p>
          <a:p>
            <a:pPr lvl="1" eaLnBrk="1" hangingPunct="1">
              <a:lnSpc>
                <a:spcPct val="80000"/>
              </a:lnSpc>
            </a:pPr>
            <a:r>
              <a:rPr lang="en-US" sz="2200" dirty="0" smtClean="0"/>
              <a:t>Insert/delete: O(1)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3427">
                                            <p:txEl>
                                              <p:pRg st="11" end="11"/>
                                            </p:txEl>
                                          </p:spTgt>
                                        </p:tgtEl>
                                        <p:attrNameLst>
                                          <p:attrName>style.visibility</p:attrName>
                                        </p:attrNameLst>
                                      </p:cBhvr>
                                      <p:to>
                                        <p:strVal val="visible"/>
                                      </p:to>
                                    </p:set>
                                    <p:animEffect transition="in" filter="blinds(horizontal)">
                                      <p:cBhvr>
                                        <p:cTn id="7" dur="500"/>
                                        <p:tgtEl>
                                          <p:spTgt spid="10342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54BED45A-9D92-45A8-8EF8-8098CB9F6A8C}" type="slidenum">
              <a:rPr lang="en-US" smtClean="0"/>
              <a:pPr/>
              <a:t>36</a:t>
            </a:fld>
            <a:endParaRPr lang="en-US" smtClean="0"/>
          </a:p>
        </p:txBody>
      </p:sp>
      <p:sp>
        <p:nvSpPr>
          <p:cNvPr id="37891" name="Rectangle 2"/>
          <p:cNvSpPr>
            <a:spLocks noGrp="1" noChangeArrowheads="1"/>
          </p:cNvSpPr>
          <p:nvPr>
            <p:ph type="title"/>
          </p:nvPr>
        </p:nvSpPr>
        <p:spPr>
          <a:xfrm>
            <a:off x="304800" y="-457200"/>
            <a:ext cx="8001000" cy="1216025"/>
          </a:xfrm>
        </p:spPr>
        <p:txBody>
          <a:bodyPr/>
          <a:lstStyle/>
          <a:p>
            <a:pPr eaLnBrk="1" hangingPunct="1"/>
            <a:r>
              <a:rPr lang="en-US" smtClean="0"/>
              <a:t>Illustration</a:t>
            </a:r>
          </a:p>
        </p:txBody>
      </p:sp>
      <p:sp>
        <p:nvSpPr>
          <p:cNvPr id="37892" name="Rectangle 3"/>
          <p:cNvSpPr>
            <a:spLocks noGrp="1" noChangeArrowheads="1"/>
          </p:cNvSpPr>
          <p:nvPr>
            <p:ph type="body" idx="1"/>
          </p:nvPr>
        </p:nvSpPr>
        <p:spPr/>
        <p:txBody>
          <a:bodyPr/>
          <a:lstStyle/>
          <a:p>
            <a:pPr eaLnBrk="1" hangingPunct="1"/>
            <a:endParaRPr lang="en-US"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804862"/>
            <a:ext cx="8991600" cy="5291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F2726E91-77F9-4276-BB73-9E538FE63EB6}" type="slidenum">
              <a:rPr lang="en-US" smtClean="0"/>
              <a:pPr/>
              <a:t>37</a:t>
            </a:fld>
            <a:endParaRPr lang="en-US" smtClean="0"/>
          </a:p>
        </p:txBody>
      </p:sp>
      <p:sp>
        <p:nvSpPr>
          <p:cNvPr id="38915" name="Rectangle 2"/>
          <p:cNvSpPr>
            <a:spLocks noGrp="1" noChangeArrowheads="1"/>
          </p:cNvSpPr>
          <p:nvPr>
            <p:ph type="title"/>
          </p:nvPr>
        </p:nvSpPr>
        <p:spPr/>
        <p:txBody>
          <a:bodyPr/>
          <a:lstStyle/>
          <a:p>
            <a:pPr eaLnBrk="1" hangingPunct="1"/>
            <a:endParaRPr lang="en-US" smtClean="0"/>
          </a:p>
        </p:txBody>
      </p:sp>
      <p:sp>
        <p:nvSpPr>
          <p:cNvPr id="38916" name="Rectangle 3"/>
          <p:cNvSpPr>
            <a:spLocks noGrp="1" noChangeArrowheads="1"/>
          </p:cNvSpPr>
          <p:nvPr>
            <p:ph type="body" idx="1"/>
          </p:nvPr>
        </p:nvSpPr>
        <p:spPr/>
        <p:txBody>
          <a:bodyPr/>
          <a:lstStyle/>
          <a:p>
            <a:pPr eaLnBrk="1" hangingPunct="1"/>
            <a:endParaRPr lang="en-US"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819150"/>
            <a:ext cx="9048750" cy="5219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p>
            <a:fld id="{5C25CC69-5805-4BA0-A5D4-CDBD671147AB}" type="slidenum">
              <a:rPr lang="en-US" smtClean="0"/>
              <a:pPr/>
              <a:t>38</a:t>
            </a:fld>
            <a:endParaRPr lang="en-US" smtClean="0"/>
          </a:p>
        </p:txBody>
      </p:sp>
      <p:sp>
        <p:nvSpPr>
          <p:cNvPr id="39939" name="Rectangle 2"/>
          <p:cNvSpPr>
            <a:spLocks noGrp="1" noChangeArrowheads="1"/>
          </p:cNvSpPr>
          <p:nvPr>
            <p:ph type="title"/>
          </p:nvPr>
        </p:nvSpPr>
        <p:spPr/>
        <p:txBody>
          <a:bodyPr/>
          <a:lstStyle/>
          <a:p>
            <a:pPr eaLnBrk="1" hangingPunct="1"/>
            <a:endParaRPr lang="en-US" smtClean="0"/>
          </a:p>
        </p:txBody>
      </p:sp>
      <p:sp>
        <p:nvSpPr>
          <p:cNvPr id="39940" name="Rectangle 3"/>
          <p:cNvSpPr>
            <a:spLocks noGrp="1" noChangeArrowheads="1"/>
          </p:cNvSpPr>
          <p:nvPr>
            <p:ph type="body" idx="1"/>
          </p:nvPr>
        </p:nvSpPr>
        <p:spPr/>
        <p:txBody>
          <a:bodyPr/>
          <a:lstStyle/>
          <a:p>
            <a:pPr eaLnBrk="1" hangingPunct="1"/>
            <a:endParaRPr lang="en-US"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144000" cy="5924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5CA98DF7-858F-4262-B6DD-64A4A8A2FACB}" type="slidenum">
              <a:rPr lang="en-US" smtClean="0"/>
              <a:pPr>
                <a:defRPr/>
              </a:pPr>
              <a:t>39</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33400"/>
            <a:ext cx="9144000" cy="563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9774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6"/>
          <p:cNvSpPr>
            <a:spLocks noGrp="1"/>
          </p:cNvSpPr>
          <p:nvPr>
            <p:ph type="sldNum" sz="quarter" idx="12"/>
          </p:nvPr>
        </p:nvSpPr>
        <p:spPr>
          <a:noFill/>
        </p:spPr>
        <p:txBody>
          <a:bodyPr/>
          <a:lstStyle/>
          <a:p>
            <a:fld id="{EFE6C85A-EDA1-4452-918B-22596B93B1ED}" type="slidenum">
              <a:rPr lang="en-US" smtClean="0"/>
              <a:pPr/>
              <a:t>4</a:t>
            </a:fld>
            <a:endParaRPr lang="en-US" smtClean="0"/>
          </a:p>
        </p:txBody>
      </p:sp>
      <p:sp>
        <p:nvSpPr>
          <p:cNvPr id="6147" name="Rectangle 2"/>
          <p:cNvSpPr>
            <a:spLocks noGrp="1" noChangeArrowheads="1"/>
          </p:cNvSpPr>
          <p:nvPr>
            <p:ph type="title"/>
          </p:nvPr>
        </p:nvSpPr>
        <p:spPr/>
        <p:txBody>
          <a:bodyPr/>
          <a:lstStyle/>
          <a:p>
            <a:pPr eaLnBrk="1" hangingPunct="1"/>
            <a:r>
              <a:rPr lang="en-US" smtClean="0"/>
              <a:t>Stack as an Array</a:t>
            </a:r>
          </a:p>
        </p:txBody>
      </p:sp>
      <p:sp>
        <p:nvSpPr>
          <p:cNvPr id="6148" name="Rectangle 3"/>
          <p:cNvSpPr>
            <a:spLocks noGrp="1" noChangeArrowheads="1"/>
          </p:cNvSpPr>
          <p:nvPr>
            <p:ph type="body" sz="half" idx="1"/>
          </p:nvPr>
        </p:nvSpPr>
        <p:spPr/>
        <p:txBody>
          <a:bodyPr/>
          <a:lstStyle/>
          <a:p>
            <a:pPr eaLnBrk="1" hangingPunct="1">
              <a:lnSpc>
                <a:spcPct val="90000"/>
              </a:lnSpc>
            </a:pPr>
            <a:r>
              <a:rPr lang="en-US" sz="2600" smtClean="0"/>
              <a:t>A variable ‘top’ tracks always the last element in the stack. The initial value of top is ‘-1’: the stack is empty.</a:t>
            </a:r>
          </a:p>
          <a:p>
            <a:pPr eaLnBrk="1" hangingPunct="1">
              <a:lnSpc>
                <a:spcPct val="90000"/>
              </a:lnSpc>
            </a:pPr>
            <a:r>
              <a:rPr lang="en-US" sz="2600" smtClean="0"/>
              <a:t>The value of top should not exceed the Max, otherwise there would be an overflow</a:t>
            </a:r>
          </a:p>
        </p:txBody>
      </p:sp>
      <p:graphicFrame>
        <p:nvGraphicFramePr>
          <p:cNvPr id="64547" name="Group 35"/>
          <p:cNvGraphicFramePr>
            <a:graphicFrameLocks noGrp="1"/>
          </p:cNvGraphicFramePr>
          <p:nvPr>
            <p:ph sz="half" idx="2"/>
          </p:nvPr>
        </p:nvGraphicFramePr>
        <p:xfrm>
          <a:off x="5757863" y="1752600"/>
          <a:ext cx="2319337" cy="3962400"/>
        </p:xfrm>
        <a:graphic>
          <a:graphicData uri="http://schemas.openxmlformats.org/drawingml/2006/table">
            <a:tbl>
              <a:tblPr/>
              <a:tblGrid>
                <a:gridCol w="2319337"/>
              </a:tblGrid>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Verdana" pitchFamily="34" charset="0"/>
                          <a:cs typeface="Arial"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Verdana" pitchFamily="34" charset="0"/>
                          <a:cs typeface="Arial" charset="0"/>
                        </a:rPr>
                        <a:t>       .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Verdana" pitchFamily="34" charset="0"/>
                          <a:cs typeface="Arial" charset="0"/>
                        </a:rPr>
                        <a:t>       .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Verdana" pitchFamily="34" charset="0"/>
                          <a:cs typeface="Arial" charset="0"/>
                        </a:rPr>
                        <a:t>Element 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Verdana" pitchFamily="34" charset="0"/>
                          <a:cs typeface="Arial" charset="0"/>
                        </a:rPr>
                        <a:t>Element 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Verdana" pitchFamily="34" charset="0"/>
                          <a:cs typeface="Arial" charset="0"/>
                        </a:rPr>
                        <a:t>Element 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65" name="Line 36"/>
          <p:cNvSpPr>
            <a:spLocks noChangeShapeType="1"/>
          </p:cNvSpPr>
          <p:nvPr/>
        </p:nvSpPr>
        <p:spPr bwMode="auto">
          <a:xfrm>
            <a:off x="5029200" y="3962400"/>
            <a:ext cx="685800" cy="0"/>
          </a:xfrm>
          <a:prstGeom prst="line">
            <a:avLst/>
          </a:prstGeom>
          <a:noFill/>
          <a:ln w="57150">
            <a:solidFill>
              <a:schemeClr val="tx1"/>
            </a:solidFill>
            <a:round/>
            <a:headEnd/>
            <a:tailEnd type="triangle" w="med" len="med"/>
          </a:ln>
        </p:spPr>
        <p:txBody>
          <a:bodyPr/>
          <a:lstStyle/>
          <a:p>
            <a:endParaRPr lang="en-US"/>
          </a:p>
        </p:txBody>
      </p:sp>
      <p:sp>
        <p:nvSpPr>
          <p:cNvPr id="6166" name="Text Box 37"/>
          <p:cNvSpPr txBox="1">
            <a:spLocks noChangeArrowheads="1"/>
          </p:cNvSpPr>
          <p:nvPr/>
        </p:nvSpPr>
        <p:spPr bwMode="auto">
          <a:xfrm>
            <a:off x="4419600" y="3748088"/>
            <a:ext cx="762000" cy="366712"/>
          </a:xfrm>
          <a:prstGeom prst="rect">
            <a:avLst/>
          </a:prstGeom>
          <a:noFill/>
          <a:ln w="9525">
            <a:noFill/>
            <a:miter lim="800000"/>
            <a:headEnd/>
            <a:tailEnd/>
          </a:ln>
        </p:spPr>
        <p:txBody>
          <a:bodyPr>
            <a:spAutoFit/>
          </a:bodyPr>
          <a:lstStyle/>
          <a:p>
            <a:pPr>
              <a:spcBef>
                <a:spcPct val="50000"/>
              </a:spcBef>
            </a:pPr>
            <a:r>
              <a:rPr lang="en-US" b="1">
                <a:solidFill>
                  <a:schemeClr val="accent2"/>
                </a:solidFill>
              </a:rPr>
              <a:t>Top</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40754E57-B43A-48B4-8354-46FD51EBCCB6}" type="slidenum">
              <a:rPr lang="en-US" smtClean="0"/>
              <a:pPr/>
              <a:t>40</a:t>
            </a:fld>
            <a:endParaRPr lang="en-US" smtClean="0"/>
          </a:p>
        </p:txBody>
      </p:sp>
      <p:sp>
        <p:nvSpPr>
          <p:cNvPr id="40963" name="Rectangle 2"/>
          <p:cNvSpPr>
            <a:spLocks noGrp="1" noChangeArrowheads="1"/>
          </p:cNvSpPr>
          <p:nvPr>
            <p:ph type="title"/>
          </p:nvPr>
        </p:nvSpPr>
        <p:spPr/>
        <p:txBody>
          <a:bodyPr/>
          <a:lstStyle/>
          <a:p>
            <a:pPr eaLnBrk="1" hangingPunct="1"/>
            <a:r>
              <a:rPr lang="en-US" sz="3400" dirty="0" smtClean="0"/>
              <a:t>Queue implemented using an array: </a:t>
            </a:r>
            <a:r>
              <a:rPr lang="en-US" sz="3400" dirty="0" smtClean="0">
                <a:solidFill>
                  <a:srgbClr val="FF0000"/>
                </a:solidFill>
              </a:rPr>
              <a:t>Drawbacks</a:t>
            </a:r>
            <a:r>
              <a:rPr lang="en-US" sz="3400" dirty="0" smtClean="0"/>
              <a:t> </a:t>
            </a:r>
          </a:p>
        </p:txBody>
      </p:sp>
      <p:sp>
        <p:nvSpPr>
          <p:cNvPr id="40964" name="Rectangle 3"/>
          <p:cNvSpPr>
            <a:spLocks noGrp="1" noChangeArrowheads="1"/>
          </p:cNvSpPr>
          <p:nvPr>
            <p:ph type="body" idx="1"/>
          </p:nvPr>
        </p:nvSpPr>
        <p:spPr/>
        <p:txBody>
          <a:bodyPr/>
          <a:lstStyle/>
          <a:p>
            <a:pPr eaLnBrk="1" hangingPunct="1"/>
            <a:r>
              <a:rPr lang="en-US" smtClean="0">
                <a:sym typeface="Wingdings 2" pitchFamily="18" charset="2"/>
              </a:rPr>
              <a:t>Again the drawbacks with the ‘Array Implementation’ are basically the Dynamic Memory Allocation. I.e:</a:t>
            </a:r>
          </a:p>
          <a:p>
            <a:pPr lvl="1" eaLnBrk="1" hangingPunct="1"/>
            <a:r>
              <a:rPr lang="en-US" smtClean="0"/>
              <a:t>MaxSize has to be guessed</a:t>
            </a:r>
          </a:p>
          <a:p>
            <a:pPr lvl="1" eaLnBrk="1" hangingPunct="1"/>
            <a:r>
              <a:rPr lang="en-US" smtClean="0"/>
              <a:t>Memory is still there even though elements are dequeued</a:t>
            </a:r>
          </a:p>
          <a:p>
            <a:pPr lvl="1" eaLnBrk="1" hangingPunct="1"/>
            <a:r>
              <a:rPr lang="en-US" smtClean="0"/>
              <a:t>There is a limit for ‘enqueing’ which depends on the size of the queue!</a:t>
            </a:r>
          </a:p>
          <a:p>
            <a:pPr eaLnBrk="1" hangingPunct="1"/>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5C445F98-1BF0-43EE-846D-26088D275A83}" type="slidenum">
              <a:rPr lang="en-US" smtClean="0"/>
              <a:pPr/>
              <a:t>41</a:t>
            </a:fld>
            <a:endParaRPr lang="en-US" smtClean="0"/>
          </a:p>
        </p:txBody>
      </p:sp>
      <p:sp>
        <p:nvSpPr>
          <p:cNvPr id="41987" name="Rectangle 2"/>
          <p:cNvSpPr>
            <a:spLocks noGrp="1" noChangeArrowheads="1"/>
          </p:cNvSpPr>
          <p:nvPr>
            <p:ph type="title"/>
          </p:nvPr>
        </p:nvSpPr>
        <p:spPr/>
        <p:txBody>
          <a:bodyPr/>
          <a:lstStyle/>
          <a:p>
            <a:pPr eaLnBrk="1" hangingPunct="1"/>
            <a:r>
              <a:rPr lang="en-US" sz="3400" smtClean="0"/>
              <a:t>Queues: implemented using a Linked List</a:t>
            </a:r>
          </a:p>
        </p:txBody>
      </p:sp>
      <p:sp>
        <p:nvSpPr>
          <p:cNvPr id="41988" name="Rectangle 3"/>
          <p:cNvSpPr>
            <a:spLocks noGrp="1" noChangeArrowheads="1"/>
          </p:cNvSpPr>
          <p:nvPr>
            <p:ph type="body" idx="1"/>
          </p:nvPr>
        </p:nvSpPr>
        <p:spPr/>
        <p:txBody>
          <a:bodyPr/>
          <a:lstStyle/>
          <a:p>
            <a:pPr eaLnBrk="1" hangingPunct="1"/>
            <a:r>
              <a:rPr lang="en-US" smtClean="0"/>
              <a:t>Queue Functions</a:t>
            </a:r>
          </a:p>
          <a:p>
            <a:pPr lvl="1" eaLnBrk="1" hangingPunct="1"/>
            <a:r>
              <a:rPr lang="en-US" smtClean="0"/>
              <a:t>void enqueue(node **, element*)</a:t>
            </a:r>
          </a:p>
          <a:p>
            <a:pPr lvl="1" eaLnBrk="1" hangingPunct="1"/>
            <a:r>
              <a:rPr lang="en-US" smtClean="0"/>
              <a:t>element* dequeue(node **);</a:t>
            </a:r>
          </a:p>
          <a:p>
            <a:pPr lvl="1"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6E105156-70B0-4E45-88A8-83D0C4DF9C22}" type="slidenum">
              <a:rPr lang="en-US" smtClean="0"/>
              <a:pPr/>
              <a:t>42</a:t>
            </a:fld>
            <a:endParaRPr lang="en-US" smtClean="0"/>
          </a:p>
        </p:txBody>
      </p:sp>
      <p:sp>
        <p:nvSpPr>
          <p:cNvPr id="43011" name="Rectangle 2"/>
          <p:cNvSpPr>
            <a:spLocks noGrp="1" noChangeArrowheads="1"/>
          </p:cNvSpPr>
          <p:nvPr>
            <p:ph type="title"/>
          </p:nvPr>
        </p:nvSpPr>
        <p:spPr/>
        <p:txBody>
          <a:bodyPr/>
          <a:lstStyle/>
          <a:p>
            <a:pPr eaLnBrk="1" hangingPunct="1"/>
            <a:endParaRPr lang="en-US" smtClean="0"/>
          </a:p>
        </p:txBody>
      </p:sp>
      <p:sp>
        <p:nvSpPr>
          <p:cNvPr id="43012" name="Rectangle 3"/>
          <p:cNvSpPr>
            <a:spLocks noGrp="1" noChangeArrowheads="1"/>
          </p:cNvSpPr>
          <p:nvPr>
            <p:ph type="body" idx="1"/>
          </p:nvPr>
        </p:nvSpPr>
        <p:spPr/>
        <p:txBody>
          <a:bodyPr/>
          <a:lstStyle/>
          <a:p>
            <a:pPr eaLnBrk="1" hangingPunct="1"/>
            <a:endParaRPr lang="en-US" smtClean="0"/>
          </a:p>
        </p:txBody>
      </p:sp>
      <p:pic>
        <p:nvPicPr>
          <p:cNvPr id="43013" name="Picture 4"/>
          <p:cNvPicPr>
            <a:picLocks noChangeAspect="1" noChangeArrowheads="1"/>
          </p:cNvPicPr>
          <p:nvPr/>
        </p:nvPicPr>
        <p:blipFill>
          <a:blip r:embed="rId2"/>
          <a:srcRect/>
          <a:stretch>
            <a:fillRect/>
          </a:stretch>
        </p:blipFill>
        <p:spPr bwMode="auto">
          <a:xfrm>
            <a:off x="125413" y="258763"/>
            <a:ext cx="8894762" cy="6446837"/>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963E9AD2-8EFA-435F-AAE6-2F1E27DB2545}" type="slidenum">
              <a:rPr lang="en-US" smtClean="0"/>
              <a:pPr/>
              <a:t>43</a:t>
            </a:fld>
            <a:endParaRPr lang="en-US" smtClean="0"/>
          </a:p>
        </p:txBody>
      </p:sp>
      <p:sp>
        <p:nvSpPr>
          <p:cNvPr id="44035" name="Rectangle 2"/>
          <p:cNvSpPr>
            <a:spLocks noGrp="1" noChangeArrowheads="1"/>
          </p:cNvSpPr>
          <p:nvPr>
            <p:ph type="title"/>
          </p:nvPr>
        </p:nvSpPr>
        <p:spPr/>
        <p:txBody>
          <a:bodyPr/>
          <a:lstStyle/>
          <a:p>
            <a:pPr eaLnBrk="1" hangingPunct="1"/>
            <a:endParaRPr lang="en-US" smtClean="0"/>
          </a:p>
        </p:txBody>
      </p:sp>
      <p:sp>
        <p:nvSpPr>
          <p:cNvPr id="44036" name="Rectangle 3"/>
          <p:cNvSpPr>
            <a:spLocks noGrp="1" noChangeArrowheads="1"/>
          </p:cNvSpPr>
          <p:nvPr>
            <p:ph type="body" idx="1"/>
          </p:nvPr>
        </p:nvSpPr>
        <p:spPr/>
        <p:txBody>
          <a:bodyPr/>
          <a:lstStyle/>
          <a:p>
            <a:pPr eaLnBrk="1" hangingPunct="1"/>
            <a:endParaRPr lang="en-US" smtClean="0"/>
          </a:p>
        </p:txBody>
      </p:sp>
      <p:pic>
        <p:nvPicPr>
          <p:cNvPr id="44037" name="Picture 4"/>
          <p:cNvPicPr>
            <a:picLocks noChangeAspect="1" noChangeArrowheads="1"/>
          </p:cNvPicPr>
          <p:nvPr/>
        </p:nvPicPr>
        <p:blipFill>
          <a:blip r:embed="rId2"/>
          <a:srcRect/>
          <a:stretch>
            <a:fillRect/>
          </a:stretch>
        </p:blipFill>
        <p:spPr bwMode="auto">
          <a:xfrm>
            <a:off x="53975" y="533400"/>
            <a:ext cx="9037638" cy="5792788"/>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1FF53B66-EC2C-4E12-BC7D-21250FBA7D9C}" type="slidenum">
              <a:rPr lang="en-US" smtClean="0"/>
              <a:pPr/>
              <a:t>44</a:t>
            </a:fld>
            <a:endParaRPr lang="en-US" smtClean="0"/>
          </a:p>
        </p:txBody>
      </p:sp>
      <p:sp>
        <p:nvSpPr>
          <p:cNvPr id="45059" name="Rectangle 2"/>
          <p:cNvSpPr>
            <a:spLocks noGrp="1" noChangeArrowheads="1"/>
          </p:cNvSpPr>
          <p:nvPr>
            <p:ph type="title"/>
          </p:nvPr>
        </p:nvSpPr>
        <p:spPr/>
        <p:txBody>
          <a:bodyPr/>
          <a:lstStyle/>
          <a:p>
            <a:pPr eaLnBrk="1" hangingPunct="1"/>
            <a:endParaRPr lang="en-US" smtClean="0"/>
          </a:p>
        </p:txBody>
      </p:sp>
      <p:sp>
        <p:nvSpPr>
          <p:cNvPr id="45060" name="Rectangle 3"/>
          <p:cNvSpPr>
            <a:spLocks noGrp="1" noChangeArrowheads="1"/>
          </p:cNvSpPr>
          <p:nvPr>
            <p:ph type="body" idx="1"/>
          </p:nvPr>
        </p:nvSpPr>
        <p:spPr/>
        <p:txBody>
          <a:bodyPr/>
          <a:lstStyle/>
          <a:p>
            <a:pPr eaLnBrk="1" hangingPunct="1"/>
            <a:endParaRPr lang="en-US" smtClean="0"/>
          </a:p>
        </p:txBody>
      </p:sp>
      <p:pic>
        <p:nvPicPr>
          <p:cNvPr id="45061" name="Picture 5"/>
          <p:cNvPicPr>
            <a:picLocks noChangeAspect="1" noChangeArrowheads="1"/>
          </p:cNvPicPr>
          <p:nvPr/>
        </p:nvPicPr>
        <p:blipFill>
          <a:blip r:embed="rId2"/>
          <a:srcRect/>
          <a:stretch>
            <a:fillRect/>
          </a:stretch>
        </p:blipFill>
        <p:spPr bwMode="auto">
          <a:xfrm>
            <a:off x="0" y="152400"/>
            <a:ext cx="7551738" cy="5505450"/>
          </a:xfrm>
          <a:prstGeom prst="rect">
            <a:avLst/>
          </a:prstGeom>
          <a:noFill/>
          <a:ln w="19050">
            <a:solidFill>
              <a:schemeClr val="tx1"/>
            </a:solidFill>
            <a:miter lim="800000"/>
            <a:headEnd/>
            <a:tailEnd/>
          </a:ln>
        </p:spPr>
      </p:pic>
      <p:pic>
        <p:nvPicPr>
          <p:cNvPr id="45062" name="Picture 6"/>
          <p:cNvPicPr>
            <a:picLocks noChangeAspect="1" noChangeArrowheads="1"/>
          </p:cNvPicPr>
          <p:nvPr/>
        </p:nvPicPr>
        <p:blipFill>
          <a:blip r:embed="rId3"/>
          <a:srcRect/>
          <a:stretch>
            <a:fillRect/>
          </a:stretch>
        </p:blipFill>
        <p:spPr bwMode="auto">
          <a:xfrm>
            <a:off x="0" y="5676900"/>
            <a:ext cx="5372100" cy="952500"/>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4F7CE5D3-5DC0-4DF7-A692-7045A10B5B6E}" type="slidenum">
              <a:rPr lang="en-US" smtClean="0"/>
              <a:pPr/>
              <a:t>5</a:t>
            </a:fld>
            <a:endParaRPr lang="en-US" smtClean="0"/>
          </a:p>
        </p:txBody>
      </p:sp>
      <p:sp>
        <p:nvSpPr>
          <p:cNvPr id="7171" name="Rectangle 2"/>
          <p:cNvSpPr>
            <a:spLocks noGrp="1" noChangeArrowheads="1"/>
          </p:cNvSpPr>
          <p:nvPr>
            <p:ph type="title"/>
          </p:nvPr>
        </p:nvSpPr>
        <p:spPr/>
        <p:txBody>
          <a:bodyPr/>
          <a:lstStyle/>
          <a:p>
            <a:pPr eaLnBrk="1" hangingPunct="1"/>
            <a:r>
              <a:rPr lang="en-US" sz="3400" smtClean="0"/>
              <a:t>Stack as an Array: Implementation</a:t>
            </a:r>
          </a:p>
        </p:txBody>
      </p:sp>
      <p:sp>
        <p:nvSpPr>
          <p:cNvPr id="7172" name="Rectangle 3"/>
          <p:cNvSpPr>
            <a:spLocks noGrp="1" noChangeArrowheads="1"/>
          </p:cNvSpPr>
          <p:nvPr>
            <p:ph type="body" idx="1"/>
          </p:nvPr>
        </p:nvSpPr>
        <p:spPr/>
        <p:txBody>
          <a:bodyPr/>
          <a:lstStyle/>
          <a:p>
            <a:pPr eaLnBrk="1" hangingPunct="1">
              <a:lnSpc>
                <a:spcPct val="90000"/>
              </a:lnSpc>
            </a:pPr>
            <a:r>
              <a:rPr lang="en-US" smtClean="0"/>
              <a:t>Two main functions:</a:t>
            </a:r>
          </a:p>
          <a:p>
            <a:pPr lvl="1" eaLnBrk="1" hangingPunct="1">
              <a:lnSpc>
                <a:spcPct val="90000"/>
              </a:lnSpc>
            </a:pPr>
            <a:r>
              <a:rPr lang="en-US" smtClean="0"/>
              <a:t>Element pop(){</a:t>
            </a:r>
          </a:p>
          <a:p>
            <a:pPr lvl="1" eaLnBrk="1" hangingPunct="1">
              <a:lnSpc>
                <a:spcPct val="90000"/>
              </a:lnSpc>
              <a:buFont typeface="Wingdings" pitchFamily="2" charset="2"/>
              <a:buNone/>
            </a:pPr>
            <a:r>
              <a:rPr lang="en-US" smtClean="0"/>
              <a:t>   //check if the stack is empty</a:t>
            </a:r>
          </a:p>
          <a:p>
            <a:pPr lvl="1" eaLnBrk="1" hangingPunct="1">
              <a:lnSpc>
                <a:spcPct val="90000"/>
              </a:lnSpc>
              <a:buFont typeface="Wingdings" pitchFamily="2" charset="2"/>
              <a:buNone/>
            </a:pPr>
            <a:r>
              <a:rPr lang="en-US" smtClean="0"/>
              <a:t>   //else return stack[top--];</a:t>
            </a:r>
          </a:p>
          <a:p>
            <a:pPr lvl="1" eaLnBrk="1" hangingPunct="1">
              <a:lnSpc>
                <a:spcPct val="90000"/>
              </a:lnSpc>
              <a:buFont typeface="Wingdings" pitchFamily="2" charset="2"/>
              <a:buNone/>
            </a:pPr>
            <a:r>
              <a:rPr lang="en-US" smtClean="0"/>
              <a:t>}</a:t>
            </a:r>
          </a:p>
          <a:p>
            <a:pPr lvl="1" eaLnBrk="1" hangingPunct="1">
              <a:lnSpc>
                <a:spcPct val="90000"/>
              </a:lnSpc>
            </a:pPr>
            <a:r>
              <a:rPr lang="en-US" smtClean="0"/>
              <a:t>push(element N){</a:t>
            </a:r>
          </a:p>
          <a:p>
            <a:pPr lvl="1" eaLnBrk="1" hangingPunct="1">
              <a:lnSpc>
                <a:spcPct val="90000"/>
              </a:lnSpc>
              <a:buFont typeface="Wingdings" pitchFamily="2" charset="2"/>
              <a:buNone/>
            </a:pPr>
            <a:r>
              <a:rPr lang="en-US" smtClean="0"/>
              <a:t>    //check if the stack is full</a:t>
            </a:r>
          </a:p>
          <a:p>
            <a:pPr lvl="1" eaLnBrk="1" hangingPunct="1">
              <a:lnSpc>
                <a:spcPct val="90000"/>
              </a:lnSpc>
              <a:buFont typeface="Wingdings" pitchFamily="2" charset="2"/>
              <a:buNone/>
            </a:pPr>
            <a:r>
              <a:rPr lang="en-US" smtClean="0"/>
              <a:t>   // else stack[++top]=N;</a:t>
            </a:r>
          </a:p>
          <a:p>
            <a:pPr lvl="1" eaLnBrk="1" hangingPunct="1">
              <a:lnSpc>
                <a:spcPct val="90000"/>
              </a:lnSpc>
              <a:buFont typeface="Wingdings" pitchFamily="2" charset="2"/>
              <a:buNone/>
            </a:pPr>
            <a:r>
              <a:rPr lang="en-US"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80B002D9-967D-4929-926F-D1F5B756845F}" type="slidenum">
              <a:rPr lang="en-US" smtClean="0"/>
              <a:pPr/>
              <a:t>6</a:t>
            </a:fld>
            <a:endParaRPr lang="en-US" smtClean="0"/>
          </a:p>
        </p:txBody>
      </p:sp>
      <p:sp>
        <p:nvSpPr>
          <p:cNvPr id="8195" name="Rectangle 2"/>
          <p:cNvSpPr>
            <a:spLocks noGrp="1" noChangeArrowheads="1"/>
          </p:cNvSpPr>
          <p:nvPr>
            <p:ph type="title"/>
          </p:nvPr>
        </p:nvSpPr>
        <p:spPr/>
        <p:txBody>
          <a:bodyPr/>
          <a:lstStyle/>
          <a:p>
            <a:pPr eaLnBrk="1" hangingPunct="1"/>
            <a:r>
              <a:rPr lang="en-US" smtClean="0">
                <a:solidFill>
                  <a:schemeClr val="tx1"/>
                </a:solidFill>
              </a:rPr>
              <a:t>Stack :Illustration (1)</a:t>
            </a:r>
          </a:p>
        </p:txBody>
      </p:sp>
      <p:sp>
        <p:nvSpPr>
          <p:cNvPr id="8196" name="Content Placeholder 8"/>
          <p:cNvSpPr>
            <a:spLocks noGrp="1"/>
          </p:cNvSpPr>
          <p:nvPr>
            <p:ph idx="1"/>
          </p:nvPr>
        </p:nvSpPr>
        <p:spPr/>
        <p:txBody>
          <a:bodyPr/>
          <a:lstStyle/>
          <a:p>
            <a:pPr eaLnBrk="1" hangingPunct="1"/>
            <a:endParaRPr lang="en-US" smtClean="0"/>
          </a:p>
        </p:txBody>
      </p:sp>
      <p:pic>
        <p:nvPicPr>
          <p:cNvPr id="8197" name="Picture 10"/>
          <p:cNvPicPr>
            <a:picLocks noChangeAspect="1" noChangeArrowheads="1"/>
          </p:cNvPicPr>
          <p:nvPr/>
        </p:nvPicPr>
        <p:blipFill>
          <a:blip r:embed="rId2"/>
          <a:srcRect/>
          <a:stretch>
            <a:fillRect/>
          </a:stretch>
        </p:blipFill>
        <p:spPr bwMode="auto">
          <a:xfrm>
            <a:off x="0" y="304800"/>
            <a:ext cx="9139238" cy="65532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17007FCF-0716-4FFD-BAC4-53A7056F47C6}" type="slidenum">
              <a:rPr lang="en-US" smtClean="0"/>
              <a:pPr/>
              <a:t>7</a:t>
            </a:fld>
            <a:endParaRPr lang="en-US" smtClean="0"/>
          </a:p>
        </p:txBody>
      </p:sp>
      <p:sp>
        <p:nvSpPr>
          <p:cNvPr id="9219" name="Rectangle 2"/>
          <p:cNvSpPr>
            <a:spLocks noGrp="1" noChangeArrowheads="1"/>
          </p:cNvSpPr>
          <p:nvPr>
            <p:ph type="title"/>
          </p:nvPr>
        </p:nvSpPr>
        <p:spPr/>
        <p:txBody>
          <a:bodyPr/>
          <a:lstStyle/>
          <a:p>
            <a:pPr eaLnBrk="1" hangingPunct="1"/>
            <a:r>
              <a:rPr lang="en-US" smtClean="0">
                <a:solidFill>
                  <a:schemeClr val="tx1"/>
                </a:solidFill>
              </a:rPr>
              <a:t>Illustration (2)</a:t>
            </a:r>
          </a:p>
        </p:txBody>
      </p:sp>
      <p:sp>
        <p:nvSpPr>
          <p:cNvPr id="9220" name="Rectangle 3"/>
          <p:cNvSpPr>
            <a:spLocks noGrp="1" noChangeArrowheads="1"/>
          </p:cNvSpPr>
          <p:nvPr>
            <p:ph type="body" idx="1"/>
          </p:nvPr>
        </p:nvSpPr>
        <p:spPr/>
        <p:txBody>
          <a:bodyPr/>
          <a:lstStyle/>
          <a:p>
            <a:pPr eaLnBrk="1" hangingPunct="1"/>
            <a:endParaRPr lang="en-US" smtClean="0"/>
          </a:p>
        </p:txBody>
      </p:sp>
      <p:pic>
        <p:nvPicPr>
          <p:cNvPr id="9221" name="Picture 8"/>
          <p:cNvPicPr>
            <a:picLocks noChangeAspect="1" noChangeArrowheads="1"/>
          </p:cNvPicPr>
          <p:nvPr/>
        </p:nvPicPr>
        <p:blipFill>
          <a:blip r:embed="rId2"/>
          <a:srcRect/>
          <a:stretch>
            <a:fillRect/>
          </a:stretch>
        </p:blipFill>
        <p:spPr bwMode="auto">
          <a:xfrm>
            <a:off x="0" y="152400"/>
            <a:ext cx="9183688" cy="67056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90D7F528-00F9-4751-9B8E-395FC6409B2D}" type="slidenum">
              <a:rPr lang="en-US" smtClean="0"/>
              <a:pPr/>
              <a:t>8</a:t>
            </a:fld>
            <a:endParaRPr lang="en-US" smtClean="0"/>
          </a:p>
        </p:txBody>
      </p:sp>
      <p:sp>
        <p:nvSpPr>
          <p:cNvPr id="10243" name="Rectangle 2"/>
          <p:cNvSpPr>
            <a:spLocks noGrp="1" noChangeArrowheads="1"/>
          </p:cNvSpPr>
          <p:nvPr>
            <p:ph type="title"/>
          </p:nvPr>
        </p:nvSpPr>
        <p:spPr/>
        <p:txBody>
          <a:bodyPr/>
          <a:lstStyle/>
          <a:p>
            <a:pPr eaLnBrk="1" hangingPunct="1"/>
            <a:r>
              <a:rPr lang="en-US" smtClean="0"/>
              <a:t>Illustration(3)</a:t>
            </a:r>
          </a:p>
        </p:txBody>
      </p:sp>
      <p:sp>
        <p:nvSpPr>
          <p:cNvPr id="10244" name="Rectangle 3"/>
          <p:cNvSpPr>
            <a:spLocks noGrp="1" noChangeArrowheads="1"/>
          </p:cNvSpPr>
          <p:nvPr>
            <p:ph type="body" idx="1"/>
          </p:nvPr>
        </p:nvSpPr>
        <p:spPr/>
        <p:txBody>
          <a:bodyPr/>
          <a:lstStyle/>
          <a:p>
            <a:pPr eaLnBrk="1" hangingPunct="1"/>
            <a:endParaRPr lang="en-US" smtClean="0"/>
          </a:p>
        </p:txBody>
      </p:sp>
      <p:pic>
        <p:nvPicPr>
          <p:cNvPr id="10245" name="Picture 5"/>
          <p:cNvPicPr>
            <a:picLocks noChangeAspect="1" noChangeArrowheads="1"/>
          </p:cNvPicPr>
          <p:nvPr/>
        </p:nvPicPr>
        <p:blipFill>
          <a:blip r:embed="rId2"/>
          <a:srcRect/>
          <a:stretch>
            <a:fillRect/>
          </a:stretch>
        </p:blipFill>
        <p:spPr bwMode="auto">
          <a:xfrm>
            <a:off x="0" y="152400"/>
            <a:ext cx="9144000" cy="65532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endParaRPr lang="en-US" smtClean="0"/>
          </a:p>
        </p:txBody>
      </p:sp>
      <p:sp>
        <p:nvSpPr>
          <p:cNvPr id="11267" name="Content Placeholder 2"/>
          <p:cNvSpPr>
            <a:spLocks noGrp="1"/>
          </p:cNvSpPr>
          <p:nvPr>
            <p:ph idx="1"/>
          </p:nvPr>
        </p:nvSpPr>
        <p:spPr/>
        <p:txBody>
          <a:bodyPr/>
          <a:lstStyle/>
          <a:p>
            <a:pPr eaLnBrk="1" hangingPunct="1"/>
            <a:endParaRPr lang="en-US" smtClean="0"/>
          </a:p>
        </p:txBody>
      </p:sp>
      <p:sp>
        <p:nvSpPr>
          <p:cNvPr id="11268" name="Slide Number Placeholder 3"/>
          <p:cNvSpPr>
            <a:spLocks noGrp="1"/>
          </p:cNvSpPr>
          <p:nvPr>
            <p:ph type="sldNum" sz="quarter" idx="12"/>
          </p:nvPr>
        </p:nvSpPr>
        <p:spPr>
          <a:noFill/>
        </p:spPr>
        <p:txBody>
          <a:bodyPr/>
          <a:lstStyle/>
          <a:p>
            <a:fld id="{4C80E8D9-4B1B-439A-BA71-816A23B40790}" type="slidenum">
              <a:rPr lang="en-US" smtClean="0"/>
              <a:pPr/>
              <a:t>9</a:t>
            </a:fld>
            <a:endParaRPr lang="en-US" smtClean="0"/>
          </a:p>
        </p:txBody>
      </p:sp>
      <p:pic>
        <p:nvPicPr>
          <p:cNvPr id="11269" name="Picture 2"/>
          <p:cNvPicPr>
            <a:picLocks noChangeAspect="1" noChangeArrowheads="1"/>
          </p:cNvPicPr>
          <p:nvPr/>
        </p:nvPicPr>
        <p:blipFill>
          <a:blip r:embed="rId2"/>
          <a:srcRect/>
          <a:stretch>
            <a:fillRect/>
          </a:stretch>
        </p:blipFill>
        <p:spPr bwMode="auto">
          <a:xfrm>
            <a:off x="0" y="1214438"/>
            <a:ext cx="8991600" cy="5033962"/>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7168</TotalTime>
  <Words>1564</Words>
  <Application>Microsoft Office PowerPoint</Application>
  <PresentationFormat>Affichage à l'écran (4:3)</PresentationFormat>
  <Paragraphs>211</Paragraphs>
  <Slides>44</Slides>
  <Notes>0</Notes>
  <HiddenSlides>0</HiddenSlides>
  <MMClips>0</MMClips>
  <ScaleCrop>false</ScaleCrop>
  <HeadingPairs>
    <vt:vector size="4" baseType="variant">
      <vt:variant>
        <vt:lpstr>Thème</vt:lpstr>
      </vt:variant>
      <vt:variant>
        <vt:i4>1</vt:i4>
      </vt:variant>
      <vt:variant>
        <vt:lpstr>Titres des diapositives</vt:lpstr>
      </vt:variant>
      <vt:variant>
        <vt:i4>44</vt:i4>
      </vt:variant>
    </vt:vector>
  </HeadingPairs>
  <TitlesOfParts>
    <vt:vector size="45" baseType="lpstr">
      <vt:lpstr>Profile</vt:lpstr>
      <vt:lpstr>Lecture 7</vt:lpstr>
      <vt:lpstr>Main Points</vt:lpstr>
      <vt:lpstr>Stack</vt:lpstr>
      <vt:lpstr>Stack as an Array</vt:lpstr>
      <vt:lpstr>Stack as an Array: Implementation</vt:lpstr>
      <vt:lpstr>Stack :Illustration (1)</vt:lpstr>
      <vt:lpstr>Illustration (2)</vt:lpstr>
      <vt:lpstr>Illustration(3)</vt:lpstr>
      <vt:lpstr>Présentation PowerPoint</vt:lpstr>
      <vt:lpstr>Time Complexity and problems!!</vt:lpstr>
      <vt:lpstr>Stack: Using a Linked List</vt:lpstr>
      <vt:lpstr>Stack: using a Linked List</vt:lpstr>
      <vt:lpstr>Stack of Integers using Linked List</vt:lpstr>
      <vt:lpstr>Stack of Integers using Linked List</vt:lpstr>
      <vt:lpstr>Présentation PowerPoint</vt:lpstr>
      <vt:lpstr>Typical Usage of Stacks:  1. Reversing a List</vt:lpstr>
      <vt:lpstr>Typical usage of Stacks 2. Compiling Balanced parentheses</vt:lpstr>
      <vt:lpstr>Exercise:</vt:lpstr>
      <vt:lpstr>Présentation PowerPoint</vt:lpstr>
      <vt:lpstr>Présentation PowerPoint</vt:lpstr>
      <vt:lpstr>Typical usage of stacks 3.Postfix Notation</vt:lpstr>
      <vt:lpstr>From infix to postfix</vt:lpstr>
      <vt:lpstr>From Infix to Postfix: an example</vt:lpstr>
      <vt:lpstr>Automating Infix to Postfix Conversion: an expression without parentheses Homework, Refer to the code on portal </vt:lpstr>
      <vt:lpstr>Example</vt:lpstr>
      <vt:lpstr>Automating Infix to Postfix Conversion: expression with parenthesis</vt:lpstr>
      <vt:lpstr>Automating the Evaluation of Postfix Expressions</vt:lpstr>
      <vt:lpstr>Exercise</vt:lpstr>
      <vt:lpstr>Illustration</vt:lpstr>
      <vt:lpstr>Présentation PowerPoint</vt:lpstr>
      <vt:lpstr>Présentation PowerPoint</vt:lpstr>
      <vt:lpstr>Présentation PowerPoint</vt:lpstr>
      <vt:lpstr>Queues</vt:lpstr>
      <vt:lpstr>Queues </vt:lpstr>
      <vt:lpstr>Queue: implemented using an array</vt:lpstr>
      <vt:lpstr>Illustration</vt:lpstr>
      <vt:lpstr>Présentation PowerPoint</vt:lpstr>
      <vt:lpstr>Présentation PowerPoint</vt:lpstr>
      <vt:lpstr>Présentation PowerPoint</vt:lpstr>
      <vt:lpstr>Queue implemented using an array: Drawbacks </vt:lpstr>
      <vt:lpstr>Queues: implemented using a Linked List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PC imane</cp:lastModifiedBy>
  <cp:revision>139</cp:revision>
  <cp:lastPrinted>1601-01-01T00:00:00Z</cp:lastPrinted>
  <dcterms:created xsi:type="dcterms:W3CDTF">1601-01-01T00:00:00Z</dcterms:created>
  <dcterms:modified xsi:type="dcterms:W3CDTF">2019-12-23T21:27:40Z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