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sldIdLst>
    <p:sldId id="256" r:id="rId2"/>
    <p:sldId id="257" r:id="rId3"/>
    <p:sldId id="30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301" r:id="rId17"/>
    <p:sldId id="298" r:id="rId18"/>
    <p:sldId id="299" r:id="rId19"/>
    <p:sldId id="30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79" r:id="rId30"/>
    <p:sldId id="282" r:id="rId31"/>
    <p:sldId id="283" r:id="rId32"/>
    <p:sldId id="284" r:id="rId33"/>
    <p:sldId id="285" r:id="rId34"/>
    <p:sldId id="286" r:id="rId35"/>
    <p:sldId id="287" r:id="rId36"/>
    <p:sldId id="293" r:id="rId37"/>
    <p:sldId id="294" r:id="rId38"/>
    <p:sldId id="291" r:id="rId39"/>
    <p:sldId id="292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EEFB8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0" autoAdjust="0"/>
  </p:normalViewPr>
  <p:slideViewPr>
    <p:cSldViewPr>
      <p:cViewPr>
        <p:scale>
          <a:sx n="74" d="100"/>
          <a:sy n="74" d="100"/>
        </p:scale>
        <p:origin x="-125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5A61-451A-442E-9C82-C4FEDA150D23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F6971-4F04-4A51-A397-88A741C1D36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F6971-4F04-4A51-A397-88A741C1D3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F6971-4F04-4A51-A397-88A741C1D36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2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F6971-4F04-4A51-A397-88A741C1D36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6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2147483647 w 8042"/>
              <a:gd name="T1" fmla="*/ 2147483647 h 10000"/>
              <a:gd name="T2" fmla="*/ 2147483647 w 8042"/>
              <a:gd name="T3" fmla="*/ 2147483647 h 10000"/>
              <a:gd name="T4" fmla="*/ 2147483647 w 8042"/>
              <a:gd name="T5" fmla="*/ 2147483647 h 10000"/>
              <a:gd name="T6" fmla="*/ 2147483647 w 8042"/>
              <a:gd name="T7" fmla="*/ 2147483647 h 10000"/>
              <a:gd name="T8" fmla="*/ 2147483647 w 8042"/>
              <a:gd name="T9" fmla="*/ 2147483647 h 10000"/>
              <a:gd name="T10" fmla="*/ 2147483647 w 8042"/>
              <a:gd name="T11" fmla="*/ 105298818 h 10000"/>
              <a:gd name="T12" fmla="*/ 2147483647 w 8042"/>
              <a:gd name="T13" fmla="*/ 76236572 h 10000"/>
              <a:gd name="T14" fmla="*/ 2147483647 w 8042"/>
              <a:gd name="T15" fmla="*/ 19533436 h 10000"/>
              <a:gd name="T16" fmla="*/ 94026232 w 8042"/>
              <a:gd name="T17" fmla="*/ 0 h 10000"/>
              <a:gd name="T18" fmla="*/ 0 w 8042"/>
              <a:gd name="T19" fmla="*/ 2147483647 h 10000"/>
              <a:gd name="T20" fmla="*/ 2147483647 w 8042"/>
              <a:gd name="T21" fmla="*/ 2147483647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54DB-4762-4A9A-9F7F-B52E549192F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7935A-74FA-4ABC-99FB-55558F91196D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8E207-9EBD-495E-A615-229DE4D7577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1BB8D-F4FA-4034-BD13-3BF2C370C45A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1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C973-0518-476F-B73A-A67515FDE7A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4160B-3EB4-4FDC-8BCF-CF5906B846C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A1D9B-A11D-46A3-9530-D84BA9A1155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FDAD-861D-4A96-A271-6339154167E3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40667-EE5B-491B-B47D-6E345853FF5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924D4-1142-4FB0-8A52-A6E17BEB103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F24B-69DE-457E-8EBE-C6233AB1D35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E36E6-C2B4-439F-9E19-6A86CBDD2D3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9BA74-BFF9-4FE1-BE9E-8595129237F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88C6-5F8A-46DD-AC86-CDE87A7AD72B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C4E7-7FA2-4EF2-98B6-6D0460241B2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1BB3D-066A-41F7-A286-E28137C1F98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7 w 22"/>
                <a:gd name="T1" fmla="*/ 2147483647 h 136"/>
                <a:gd name="T2" fmla="*/ 2147483647 w 22"/>
                <a:gd name="T3" fmla="*/ 2147483647 h 136"/>
                <a:gd name="T4" fmla="*/ 0 w 22"/>
                <a:gd name="T5" fmla="*/ 0 h 136"/>
                <a:gd name="T6" fmla="*/ 0 w 22"/>
                <a:gd name="T7" fmla="*/ 2147483647 h 136"/>
                <a:gd name="T8" fmla="*/ 2147483647 w 22"/>
                <a:gd name="T9" fmla="*/ 2147483647 h 136"/>
                <a:gd name="T10" fmla="*/ 2147483647 w 22"/>
                <a:gd name="T11" fmla="*/ 2147483647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7 w 140"/>
                <a:gd name="T1" fmla="*/ 2147483647 h 504"/>
                <a:gd name="T2" fmla="*/ 2147483647 w 140"/>
                <a:gd name="T3" fmla="*/ 2147483647 h 504"/>
                <a:gd name="T4" fmla="*/ 2147483647 w 140"/>
                <a:gd name="T5" fmla="*/ 2147483647 h 504"/>
                <a:gd name="T6" fmla="*/ 2147483647 w 140"/>
                <a:gd name="T7" fmla="*/ 2147483647 h 504"/>
                <a:gd name="T8" fmla="*/ 0 w 140"/>
                <a:gd name="T9" fmla="*/ 0 h 504"/>
                <a:gd name="T10" fmla="*/ 2147483647 w 140"/>
                <a:gd name="T11" fmla="*/ 2147483647 h 504"/>
                <a:gd name="T12" fmla="*/ 2147483647 w 140"/>
                <a:gd name="T13" fmla="*/ 2147483647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7 w 132"/>
                <a:gd name="T1" fmla="*/ 2147483647 h 308"/>
                <a:gd name="T2" fmla="*/ 0 w 132"/>
                <a:gd name="T3" fmla="*/ 0 h 308"/>
                <a:gd name="T4" fmla="*/ 0 w 132"/>
                <a:gd name="T5" fmla="*/ 2147483647 h 308"/>
                <a:gd name="T6" fmla="*/ 2147483647 w 132"/>
                <a:gd name="T7" fmla="*/ 2147483647 h 308"/>
                <a:gd name="T8" fmla="*/ 2147483647 w 132"/>
                <a:gd name="T9" fmla="*/ 2147483647 h 308"/>
                <a:gd name="T10" fmla="*/ 2147483647 w 132"/>
                <a:gd name="T11" fmla="*/ 2147483647 h 308"/>
                <a:gd name="T12" fmla="*/ 2147483647 w 132"/>
                <a:gd name="T13" fmla="*/ 2147483647 h 308"/>
                <a:gd name="T14" fmla="*/ 2147483647 w 132"/>
                <a:gd name="T15" fmla="*/ 214748364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7 w 37"/>
                <a:gd name="T1" fmla="*/ 2147483647 h 79"/>
                <a:gd name="T2" fmla="*/ 2147483647 w 37"/>
                <a:gd name="T3" fmla="*/ 2147483647 h 79"/>
                <a:gd name="T4" fmla="*/ 0 w 37"/>
                <a:gd name="T5" fmla="*/ 0 h 79"/>
                <a:gd name="T6" fmla="*/ 2147483647 w 37"/>
                <a:gd name="T7" fmla="*/ 2147483647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7 w 178"/>
                <a:gd name="T1" fmla="*/ 2147483647 h 722"/>
                <a:gd name="T2" fmla="*/ 2147483647 w 178"/>
                <a:gd name="T3" fmla="*/ 2147483647 h 722"/>
                <a:gd name="T4" fmla="*/ 2147483647 w 178"/>
                <a:gd name="T5" fmla="*/ 2147483647 h 722"/>
                <a:gd name="T6" fmla="*/ 2147483647 w 178"/>
                <a:gd name="T7" fmla="*/ 2147483647 h 722"/>
                <a:gd name="T8" fmla="*/ 0 w 178"/>
                <a:gd name="T9" fmla="*/ 0 h 722"/>
                <a:gd name="T10" fmla="*/ 2147483647 w 178"/>
                <a:gd name="T11" fmla="*/ 2147483647 h 722"/>
                <a:gd name="T12" fmla="*/ 2147483647 w 178"/>
                <a:gd name="T13" fmla="*/ 2147483647 h 722"/>
                <a:gd name="T14" fmla="*/ 2147483647 w 178"/>
                <a:gd name="T15" fmla="*/ 2147483647 h 722"/>
                <a:gd name="T16" fmla="*/ 2147483647 w 178"/>
                <a:gd name="T17" fmla="*/ 2147483647 h 722"/>
                <a:gd name="T18" fmla="*/ 2147483647 w 178"/>
                <a:gd name="T19" fmla="*/ 2147483647 h 722"/>
                <a:gd name="T20" fmla="*/ 2147483647 w 178"/>
                <a:gd name="T21" fmla="*/ 2147483647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7 w 23"/>
                <a:gd name="T1" fmla="*/ 2147483647 h 635"/>
                <a:gd name="T2" fmla="*/ 2147483647 w 23"/>
                <a:gd name="T3" fmla="*/ 2147483647 h 635"/>
                <a:gd name="T4" fmla="*/ 2147483647 w 23"/>
                <a:gd name="T5" fmla="*/ 2147483647 h 635"/>
                <a:gd name="T6" fmla="*/ 2147483647 w 23"/>
                <a:gd name="T7" fmla="*/ 2147483647 h 635"/>
                <a:gd name="T8" fmla="*/ 2147483647 w 23"/>
                <a:gd name="T9" fmla="*/ 2147483647 h 635"/>
                <a:gd name="T10" fmla="*/ 2147483647 w 23"/>
                <a:gd name="T11" fmla="*/ 2147483647 h 635"/>
                <a:gd name="T12" fmla="*/ 2147483647 w 23"/>
                <a:gd name="T13" fmla="*/ 0 h 635"/>
                <a:gd name="T14" fmla="*/ 2147483647 w 23"/>
                <a:gd name="T15" fmla="*/ 0 h 635"/>
                <a:gd name="T16" fmla="*/ 2147483647 w 23"/>
                <a:gd name="T17" fmla="*/ 2147483647 h 635"/>
                <a:gd name="T18" fmla="*/ 2147483647 w 23"/>
                <a:gd name="T19" fmla="*/ 2147483647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2147483647 w 17"/>
                <a:gd name="T9" fmla="*/ 2147483647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7 w 41"/>
                <a:gd name="T3" fmla="*/ 2147483647 h 222"/>
                <a:gd name="T4" fmla="*/ 2147483647 w 41"/>
                <a:gd name="T5" fmla="*/ 2147483647 h 222"/>
                <a:gd name="T6" fmla="*/ 2147483647 w 41"/>
                <a:gd name="T7" fmla="*/ 2147483647 h 222"/>
                <a:gd name="T8" fmla="*/ 2147483647 w 41"/>
                <a:gd name="T9" fmla="*/ 2147483647 h 222"/>
                <a:gd name="T10" fmla="*/ 2147483647 w 41"/>
                <a:gd name="T11" fmla="*/ 2147483647 h 222"/>
                <a:gd name="T12" fmla="*/ 2147483647 w 41"/>
                <a:gd name="T13" fmla="*/ 2147483647 h 222"/>
                <a:gd name="T14" fmla="*/ 2147483647 w 41"/>
                <a:gd name="T15" fmla="*/ 2147483647 h 222"/>
                <a:gd name="T16" fmla="*/ 2147483647 w 41"/>
                <a:gd name="T17" fmla="*/ 2147483647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7 w 450"/>
                <a:gd name="T1" fmla="*/ 2147483647 h 878"/>
                <a:gd name="T2" fmla="*/ 2147483647 w 450"/>
                <a:gd name="T3" fmla="*/ 2147483647 h 878"/>
                <a:gd name="T4" fmla="*/ 2147483647 w 450"/>
                <a:gd name="T5" fmla="*/ 2147483647 h 878"/>
                <a:gd name="T6" fmla="*/ 2147483647 w 450"/>
                <a:gd name="T7" fmla="*/ 2147483647 h 878"/>
                <a:gd name="T8" fmla="*/ 2147483647 w 450"/>
                <a:gd name="T9" fmla="*/ 2147483647 h 878"/>
                <a:gd name="T10" fmla="*/ 2147483647 w 450"/>
                <a:gd name="T11" fmla="*/ 2147483647 h 878"/>
                <a:gd name="T12" fmla="*/ 2147483647 w 450"/>
                <a:gd name="T13" fmla="*/ 2147483647 h 878"/>
                <a:gd name="T14" fmla="*/ 2147483647 w 450"/>
                <a:gd name="T15" fmla="*/ 0 h 878"/>
                <a:gd name="T16" fmla="*/ 2147483647 w 450"/>
                <a:gd name="T17" fmla="*/ 2147483647 h 878"/>
                <a:gd name="T18" fmla="*/ 2147483647 w 450"/>
                <a:gd name="T19" fmla="*/ 2147483647 h 878"/>
                <a:gd name="T20" fmla="*/ 2147483647 w 450"/>
                <a:gd name="T21" fmla="*/ 2147483647 h 878"/>
                <a:gd name="T22" fmla="*/ 2147483647 w 450"/>
                <a:gd name="T23" fmla="*/ 2147483647 h 878"/>
                <a:gd name="T24" fmla="*/ 2147483647 w 450"/>
                <a:gd name="T25" fmla="*/ 2147483647 h 878"/>
                <a:gd name="T26" fmla="*/ 0 w 450"/>
                <a:gd name="T27" fmla="*/ 2147483647 h 878"/>
                <a:gd name="T28" fmla="*/ 0 w 450"/>
                <a:gd name="T29" fmla="*/ 2147483647 h 878"/>
                <a:gd name="T30" fmla="*/ 2147483647 w 450"/>
                <a:gd name="T31" fmla="*/ 2147483647 h 878"/>
                <a:gd name="T32" fmla="*/ 2147483647 w 450"/>
                <a:gd name="T33" fmla="*/ 2147483647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7 w 35"/>
                <a:gd name="T3" fmla="*/ 2147483647 h 73"/>
                <a:gd name="T4" fmla="*/ 2147483647 w 35"/>
                <a:gd name="T5" fmla="*/ 2147483647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7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0 h 48"/>
                <a:gd name="T8" fmla="*/ 0 w 8"/>
                <a:gd name="T9" fmla="*/ 2147483647 h 48"/>
                <a:gd name="T10" fmla="*/ 2147483647 w 8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7 w 52"/>
                <a:gd name="T1" fmla="*/ 2147483647 h 135"/>
                <a:gd name="T2" fmla="*/ 0 w 52"/>
                <a:gd name="T3" fmla="*/ 0 h 135"/>
                <a:gd name="T4" fmla="*/ 2147483647 w 52"/>
                <a:gd name="T5" fmla="*/ 2147483647 h 135"/>
                <a:gd name="T6" fmla="*/ 2147483647 w 52"/>
                <a:gd name="T7" fmla="*/ 2147483647 h 135"/>
                <a:gd name="T8" fmla="*/ 2147483647 w 52"/>
                <a:gd name="T9" fmla="*/ 2147483647 h 135"/>
                <a:gd name="T10" fmla="*/ 2147483647 w 52"/>
                <a:gd name="T11" fmla="*/ 2147483647 h 135"/>
                <a:gd name="T12" fmla="*/ 2147483647 w 52"/>
                <a:gd name="T13" fmla="*/ 2147483647 h 135"/>
                <a:gd name="T14" fmla="*/ 2147483647 w 52"/>
                <a:gd name="T15" fmla="*/ 214748364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2147483647 w 103"/>
                <a:gd name="T1" fmla="*/ 2147483647 h 920"/>
                <a:gd name="T2" fmla="*/ 2147483647 w 103"/>
                <a:gd name="T3" fmla="*/ 2147483647 h 920"/>
                <a:gd name="T4" fmla="*/ 2147483647 w 103"/>
                <a:gd name="T5" fmla="*/ 2147483647 h 920"/>
                <a:gd name="T6" fmla="*/ 2147483647 w 103"/>
                <a:gd name="T7" fmla="*/ 2147483647 h 920"/>
                <a:gd name="T8" fmla="*/ 2147483647 w 103"/>
                <a:gd name="T9" fmla="*/ 2147483647 h 920"/>
                <a:gd name="T10" fmla="*/ 2147483647 w 103"/>
                <a:gd name="T11" fmla="*/ 2147483647 h 920"/>
                <a:gd name="T12" fmla="*/ 2147483647 w 103"/>
                <a:gd name="T13" fmla="*/ 2147483647 h 920"/>
                <a:gd name="T14" fmla="*/ 2147483647 w 103"/>
                <a:gd name="T15" fmla="*/ 2147483647 h 920"/>
                <a:gd name="T16" fmla="*/ 2147483647 w 103"/>
                <a:gd name="T17" fmla="*/ 2147483647 h 920"/>
                <a:gd name="T18" fmla="*/ 2147483647 w 103"/>
                <a:gd name="T19" fmla="*/ 2147483647 h 920"/>
                <a:gd name="T20" fmla="*/ 2147483647 w 103"/>
                <a:gd name="T21" fmla="*/ 2147483647 h 920"/>
                <a:gd name="T22" fmla="*/ 2147483647 w 103"/>
                <a:gd name="T23" fmla="*/ 0 h 920"/>
                <a:gd name="T24" fmla="*/ 0 w 103"/>
                <a:gd name="T25" fmla="*/ 0 h 920"/>
                <a:gd name="T26" fmla="*/ 2147483647 w 103"/>
                <a:gd name="T27" fmla="*/ 2147483647 h 920"/>
                <a:gd name="T28" fmla="*/ 2147483647 w 103"/>
                <a:gd name="T29" fmla="*/ 2147483647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7 w 88"/>
                <a:gd name="T1" fmla="*/ 2147483647 h 330"/>
                <a:gd name="T2" fmla="*/ 2147483647 w 88"/>
                <a:gd name="T3" fmla="*/ 2147483647 h 330"/>
                <a:gd name="T4" fmla="*/ 2147483647 w 88"/>
                <a:gd name="T5" fmla="*/ 2147483647 h 330"/>
                <a:gd name="T6" fmla="*/ 2147483647 w 88"/>
                <a:gd name="T7" fmla="*/ 2147483647 h 330"/>
                <a:gd name="T8" fmla="*/ 2147483647 w 88"/>
                <a:gd name="T9" fmla="*/ 2147483647 h 330"/>
                <a:gd name="T10" fmla="*/ 0 w 88"/>
                <a:gd name="T11" fmla="*/ 0 h 330"/>
                <a:gd name="T12" fmla="*/ 2147483647 w 88"/>
                <a:gd name="T13" fmla="*/ 2147483647 h 330"/>
                <a:gd name="T14" fmla="*/ 2147483647 w 88"/>
                <a:gd name="T15" fmla="*/ 2147483647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7 w 90"/>
                <a:gd name="T1" fmla="*/ 2147483647 h 207"/>
                <a:gd name="T2" fmla="*/ 0 w 90"/>
                <a:gd name="T3" fmla="*/ 0 h 207"/>
                <a:gd name="T4" fmla="*/ 2147483647 w 90"/>
                <a:gd name="T5" fmla="*/ 2147483647 h 207"/>
                <a:gd name="T6" fmla="*/ 2147483647 w 90"/>
                <a:gd name="T7" fmla="*/ 2147483647 h 207"/>
                <a:gd name="T8" fmla="*/ 2147483647 w 90"/>
                <a:gd name="T9" fmla="*/ 2147483647 h 207"/>
                <a:gd name="T10" fmla="*/ 2147483647 w 90"/>
                <a:gd name="T11" fmla="*/ 2147483647 h 207"/>
                <a:gd name="T12" fmla="*/ 2147483647 w 90"/>
                <a:gd name="T13" fmla="*/ 2147483647 h 207"/>
                <a:gd name="T14" fmla="*/ 2147483647 w 90"/>
                <a:gd name="T15" fmla="*/ 2147483647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7 w 115"/>
                <a:gd name="T1" fmla="*/ 2147483647 h 467"/>
                <a:gd name="T2" fmla="*/ 2147483647 w 115"/>
                <a:gd name="T3" fmla="*/ 2147483647 h 467"/>
                <a:gd name="T4" fmla="*/ 2147483647 w 115"/>
                <a:gd name="T5" fmla="*/ 2147483647 h 467"/>
                <a:gd name="T6" fmla="*/ 2147483647 w 115"/>
                <a:gd name="T7" fmla="*/ 2147483647 h 467"/>
                <a:gd name="T8" fmla="*/ 0 w 115"/>
                <a:gd name="T9" fmla="*/ 0 h 467"/>
                <a:gd name="T10" fmla="*/ 2147483647 w 115"/>
                <a:gd name="T11" fmla="*/ 2147483647 h 467"/>
                <a:gd name="T12" fmla="*/ 2147483647 w 115"/>
                <a:gd name="T13" fmla="*/ 2147483647 h 467"/>
                <a:gd name="T14" fmla="*/ 2147483647 w 115"/>
                <a:gd name="T15" fmla="*/ 2147483647 h 467"/>
                <a:gd name="T16" fmla="*/ 2147483647 w 115"/>
                <a:gd name="T17" fmla="*/ 2147483647 h 467"/>
                <a:gd name="T18" fmla="*/ 2147483647 w 115"/>
                <a:gd name="T19" fmla="*/ 2147483647 h 467"/>
                <a:gd name="T20" fmla="*/ 2147483647 w 115"/>
                <a:gd name="T21" fmla="*/ 2147483647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7 w 36"/>
                <a:gd name="T1" fmla="*/ 2147483647 h 633"/>
                <a:gd name="T2" fmla="*/ 2147483647 w 36"/>
                <a:gd name="T3" fmla="*/ 2147483647 h 633"/>
                <a:gd name="T4" fmla="*/ 2147483647 w 36"/>
                <a:gd name="T5" fmla="*/ 2147483647 h 633"/>
                <a:gd name="T6" fmla="*/ 2147483647 w 36"/>
                <a:gd name="T7" fmla="*/ 2147483647 h 633"/>
                <a:gd name="T8" fmla="*/ 2147483647 w 36"/>
                <a:gd name="T9" fmla="*/ 2147483647 h 633"/>
                <a:gd name="T10" fmla="*/ 2147483647 w 36"/>
                <a:gd name="T11" fmla="*/ 0 h 633"/>
                <a:gd name="T12" fmla="*/ 2147483647 w 36"/>
                <a:gd name="T13" fmla="*/ 0 h 633"/>
                <a:gd name="T14" fmla="*/ 2147483647 w 36"/>
                <a:gd name="T15" fmla="*/ 2147483647 h 633"/>
                <a:gd name="T16" fmla="*/ 2147483647 w 36"/>
                <a:gd name="T17" fmla="*/ 2147483647 h 633"/>
                <a:gd name="T18" fmla="*/ 2147483647 w 36"/>
                <a:gd name="T19" fmla="*/ 2147483647 h 633"/>
                <a:gd name="T20" fmla="*/ 2147483647 w 36"/>
                <a:gd name="T21" fmla="*/ 2147483647 h 633"/>
                <a:gd name="T22" fmla="*/ 2147483647 w 36"/>
                <a:gd name="T23" fmla="*/ 2147483647 h 633"/>
                <a:gd name="T24" fmla="*/ 2147483647 w 36"/>
                <a:gd name="T25" fmla="*/ 2147483647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7 w 28"/>
                <a:gd name="T1" fmla="*/ 2147483647 h 59"/>
                <a:gd name="T2" fmla="*/ 2147483647 w 28"/>
                <a:gd name="T3" fmla="*/ 2147483647 h 59"/>
                <a:gd name="T4" fmla="*/ 0 w 28"/>
                <a:gd name="T5" fmla="*/ 0 h 59"/>
                <a:gd name="T6" fmla="*/ 2147483647 w 28"/>
                <a:gd name="T7" fmla="*/ 2147483647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7 w 17"/>
                <a:gd name="T1" fmla="*/ 2147483647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0 w 17"/>
                <a:gd name="T9" fmla="*/ 0 h 107"/>
                <a:gd name="T10" fmla="*/ 0 w 17"/>
                <a:gd name="T11" fmla="*/ 2147483647 h 107"/>
                <a:gd name="T12" fmla="*/ 2147483647 w 17"/>
                <a:gd name="T13" fmla="*/ 2147483647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7 w 294"/>
                <a:gd name="T1" fmla="*/ 2147483647 h 568"/>
                <a:gd name="T2" fmla="*/ 2147483647 w 294"/>
                <a:gd name="T3" fmla="*/ 2147483647 h 568"/>
                <a:gd name="T4" fmla="*/ 2147483647 w 294"/>
                <a:gd name="T5" fmla="*/ 2147483647 h 568"/>
                <a:gd name="T6" fmla="*/ 2147483647 w 294"/>
                <a:gd name="T7" fmla="*/ 2147483647 h 568"/>
                <a:gd name="T8" fmla="*/ 2147483647 w 294"/>
                <a:gd name="T9" fmla="*/ 2147483647 h 568"/>
                <a:gd name="T10" fmla="*/ 2147483647 w 294"/>
                <a:gd name="T11" fmla="*/ 2147483647 h 568"/>
                <a:gd name="T12" fmla="*/ 2147483647 w 294"/>
                <a:gd name="T13" fmla="*/ 0 h 568"/>
                <a:gd name="T14" fmla="*/ 2147483647 w 294"/>
                <a:gd name="T15" fmla="*/ 0 h 568"/>
                <a:gd name="T16" fmla="*/ 2147483647 w 294"/>
                <a:gd name="T17" fmla="*/ 2147483647 h 568"/>
                <a:gd name="T18" fmla="*/ 2147483647 w 294"/>
                <a:gd name="T19" fmla="*/ 2147483647 h 568"/>
                <a:gd name="T20" fmla="*/ 2147483647 w 294"/>
                <a:gd name="T21" fmla="*/ 2147483647 h 568"/>
                <a:gd name="T22" fmla="*/ 2147483647 w 294"/>
                <a:gd name="T23" fmla="*/ 2147483647 h 568"/>
                <a:gd name="T24" fmla="*/ 2147483647 w 294"/>
                <a:gd name="T25" fmla="*/ 2147483647 h 568"/>
                <a:gd name="T26" fmla="*/ 0 w 294"/>
                <a:gd name="T27" fmla="*/ 2147483647 h 568"/>
                <a:gd name="T28" fmla="*/ 2147483647 w 294"/>
                <a:gd name="T29" fmla="*/ 2147483647 h 568"/>
                <a:gd name="T30" fmla="*/ 2147483647 w 294"/>
                <a:gd name="T31" fmla="*/ 2147483647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7 w 25"/>
                <a:gd name="T3" fmla="*/ 2147483647 h 53"/>
                <a:gd name="T4" fmla="*/ 2147483647 w 25"/>
                <a:gd name="T5" fmla="*/ 2147483647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7 w 29"/>
                <a:gd name="T3" fmla="*/ 2147483647 h 141"/>
                <a:gd name="T4" fmla="*/ 2147483647 w 29"/>
                <a:gd name="T5" fmla="*/ 2147483647 h 141"/>
                <a:gd name="T6" fmla="*/ 2147483647 w 29"/>
                <a:gd name="T7" fmla="*/ 2147483647 h 141"/>
                <a:gd name="T8" fmla="*/ 2147483647 w 29"/>
                <a:gd name="T9" fmla="*/ 2147483647 h 141"/>
                <a:gd name="T10" fmla="*/ 2147483647 w 29"/>
                <a:gd name="T11" fmla="*/ 2147483647 h 141"/>
                <a:gd name="T12" fmla="*/ 2147483647 w 29"/>
                <a:gd name="T13" fmla="*/ 2147483647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2147483647 h 48"/>
                <a:gd name="T8" fmla="*/ 0 w 8"/>
                <a:gd name="T9" fmla="*/ 0 h 48"/>
                <a:gd name="T10" fmla="*/ 0 w 8"/>
                <a:gd name="T11" fmla="*/ 2147483647 h 48"/>
                <a:gd name="T12" fmla="*/ 0 w 8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7 w 44"/>
                <a:gd name="T1" fmla="*/ 2147483647 h 111"/>
                <a:gd name="T2" fmla="*/ 0 w 44"/>
                <a:gd name="T3" fmla="*/ 0 h 111"/>
                <a:gd name="T4" fmla="*/ 2147483647 w 44"/>
                <a:gd name="T5" fmla="*/ 2147483647 h 111"/>
                <a:gd name="T6" fmla="*/ 2147483647 w 44"/>
                <a:gd name="T7" fmla="*/ 2147483647 h 111"/>
                <a:gd name="T8" fmla="*/ 2147483647 w 44"/>
                <a:gd name="T9" fmla="*/ 2147483647 h 111"/>
                <a:gd name="T10" fmla="*/ 2147483647 w 44"/>
                <a:gd name="T11" fmla="*/ 2147483647 h 111"/>
                <a:gd name="T12" fmla="*/ 2147483647 w 44"/>
                <a:gd name="T13" fmla="*/ 2147483647 h 111"/>
                <a:gd name="T14" fmla="*/ 2147483647 w 44"/>
                <a:gd name="T15" fmla="*/ 2147483647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70333D9-CDA2-4276-8C08-369F74F0F84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ＭＳ Ｐゴシック" pitchFamily="34" charset="-128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772400" cy="1470025"/>
          </a:xfrm>
          <a:ln w="6350">
            <a:noFill/>
            <a:prstDash val="solid"/>
          </a:ln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Structures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600451" cy="112628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ata Structures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Bouchaib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Falah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18333" r="72006" b="68542"/>
          <a:stretch/>
        </p:blipFill>
        <p:spPr bwMode="auto">
          <a:xfrm>
            <a:off x="3352800" y="533400"/>
            <a:ext cx="2438400" cy="115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ym typeface="Wingdings 2" pitchFamily="18" charset="2"/>
              </a:rPr>
              <a:t> Defining Structures: </a:t>
            </a:r>
            <a:r>
              <a:rPr lang="en-US" dirty="0" smtClean="0"/>
              <a:t>Syntax (2)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92250"/>
            <a:ext cx="7543800" cy="5105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It is possible to declare a structure without a name: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</a:t>
            </a:r>
            <a:r>
              <a:rPr lang="en-US" sz="20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2000" b="1" dirty="0" smtClean="0">
                <a:latin typeface="Lucida Console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</a:t>
            </a:r>
            <a:r>
              <a:rPr lang="en-US" sz="2000" b="1" dirty="0" err="1" smtClean="0">
                <a:latin typeface="Lucida Console" pitchFamily="49" charset="0"/>
              </a:rPr>
              <a:t>int</a:t>
            </a:r>
            <a:r>
              <a:rPr lang="en-US" sz="2000" b="1" dirty="0" smtClean="0">
                <a:latin typeface="Lucida Console" pitchFamily="49" charset="0"/>
              </a:rPr>
              <a:t> a, b;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} </a:t>
            </a:r>
            <a:r>
              <a:rPr lang="en-US" sz="2000" b="1" dirty="0" smtClean="0">
                <a:solidFill>
                  <a:srgbClr val="00CC00"/>
                </a:solidFill>
                <a:latin typeface="Lucida Console" pitchFamily="49" charset="0"/>
              </a:rPr>
              <a:t>var1</a:t>
            </a:r>
            <a:r>
              <a:rPr lang="en-US" sz="2000" b="1" dirty="0" smtClean="0">
                <a:latin typeface="Lucida Console" pitchFamily="49" charset="0"/>
              </a:rPr>
              <a:t>, </a:t>
            </a:r>
            <a:r>
              <a:rPr lang="en-US" sz="2000" b="1" dirty="0" smtClean="0">
                <a:solidFill>
                  <a:srgbClr val="00CC00"/>
                </a:solidFill>
                <a:latin typeface="Lucida Console" pitchFamily="49" charset="0"/>
              </a:rPr>
              <a:t>var2</a:t>
            </a:r>
            <a:r>
              <a:rPr lang="en-US" sz="2000" b="1" dirty="0" smtClean="0">
                <a:latin typeface="Lucida Console" pitchFamily="49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</a:t>
            </a:r>
          </a:p>
          <a:p>
            <a:pPr eaLnBrk="1" hangingPunct="1"/>
            <a:r>
              <a:rPr lang="en-US" sz="2400" dirty="0" smtClean="0"/>
              <a:t>but it is not very useful....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5D81C47-CE36-49BB-B0E9-822C53BCEBF9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2743200"/>
            <a:ext cx="60960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2000" b="1" dirty="0" smtClean="0">
                <a:latin typeface="Lucida Console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</a:t>
            </a:r>
            <a:r>
              <a:rPr lang="en-US" sz="2000" b="1" dirty="0" err="1" smtClean="0">
                <a:latin typeface="Lucida Console" pitchFamily="49" charset="0"/>
              </a:rPr>
              <a:t>int</a:t>
            </a:r>
            <a:r>
              <a:rPr lang="en-US" sz="2000" b="1" dirty="0" smtClean="0">
                <a:latin typeface="Lucida Console" pitchFamily="49" charset="0"/>
              </a:rPr>
              <a:t> a,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} </a:t>
            </a:r>
            <a:r>
              <a:rPr lang="en-US" sz="2000" b="1" dirty="0" smtClean="0">
                <a:solidFill>
                  <a:srgbClr val="00CC00"/>
                </a:solidFill>
                <a:latin typeface="Lucida Console" pitchFamily="49" charset="0"/>
              </a:rPr>
              <a:t>var1</a:t>
            </a:r>
            <a:r>
              <a:rPr lang="en-US" sz="2000" b="1" dirty="0" smtClean="0">
                <a:latin typeface="Lucida Console" pitchFamily="49" charset="0"/>
              </a:rPr>
              <a:t>, </a:t>
            </a:r>
            <a:r>
              <a:rPr lang="en-US" sz="2000" b="1" dirty="0" smtClean="0">
                <a:solidFill>
                  <a:srgbClr val="00CC00"/>
                </a:solidFill>
                <a:latin typeface="Lucida Console" pitchFamily="49" charset="0"/>
              </a:rPr>
              <a:t>var2</a:t>
            </a:r>
            <a:r>
              <a:rPr lang="en-US" sz="2000" b="1" dirty="0" smtClean="0">
                <a:latin typeface="Lucida Console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2000" b="1" i="1" dirty="0" smtClean="0">
                <a:solidFill>
                  <a:srgbClr val="FF660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</a:t>
            </a:r>
            <a:r>
              <a:rPr lang="en-US" sz="2000" b="1" dirty="0" err="1" smtClean="0">
                <a:latin typeface="Lucida Console" pitchFamily="49" charset="0"/>
              </a:rPr>
              <a:t>int</a:t>
            </a:r>
            <a:r>
              <a:rPr lang="en-US" sz="2000" b="1" dirty="0" smtClean="0">
                <a:latin typeface="Lucida Console" pitchFamily="49" charset="0"/>
              </a:rPr>
              <a:t> a,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} </a:t>
            </a:r>
            <a:r>
              <a:rPr lang="en-US" sz="2000" b="1" dirty="0" smtClean="0">
                <a:solidFill>
                  <a:srgbClr val="00CC00"/>
                </a:solidFill>
                <a:latin typeface="Lucida Console" pitchFamily="49" charset="0"/>
              </a:rPr>
              <a:t>var3</a:t>
            </a:r>
            <a:r>
              <a:rPr lang="en-US" sz="2000" b="1" dirty="0" smtClean="0">
                <a:latin typeface="Lucida Console" pitchFamily="49" charset="0"/>
              </a:rPr>
              <a:t>;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…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 smtClean="0">
                <a:solidFill>
                  <a:schemeClr val="accent2"/>
                </a:solidFill>
                <a:latin typeface="Lucida Console" pitchFamily="49" charset="0"/>
              </a:rPr>
              <a:t>var1 = var2;  // okay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0066"/>
                </a:solidFill>
                <a:latin typeface="Lucida Console" pitchFamily="49" charset="0"/>
              </a:rPr>
              <a:t>var3 = var1;  // ERROR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A5A28C8-5577-423C-BF27-AADB9B194D13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90600" y="14478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404040"/>
                </a:solidFill>
                <a:ea typeface="ＭＳ Ｐゴシック" pitchFamily="34" charset="-128"/>
              </a:rPr>
              <a:t>It creates incompatible types unless the </a:t>
            </a:r>
            <a:r>
              <a:rPr lang="en-US" sz="2400" dirty="0" err="1">
                <a:solidFill>
                  <a:srgbClr val="404040"/>
                </a:solidFill>
                <a:ea typeface="ＭＳ Ｐゴシック" pitchFamily="34" charset="-128"/>
              </a:rPr>
              <a:t>vars</a:t>
            </a:r>
            <a:r>
              <a:rPr lang="en-US" sz="2400" dirty="0">
                <a:solidFill>
                  <a:srgbClr val="404040"/>
                </a:solidFill>
                <a:ea typeface="ＭＳ Ｐゴシック" pitchFamily="34" charset="-128"/>
              </a:rPr>
              <a:t> are declared on the same line, even if the types are structurally identical.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553849"/>
            <a:ext cx="8458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1581AA"/>
                </a:solidFill>
                <a:latin typeface="+mj-lt"/>
                <a:ea typeface="ＭＳ Ｐゴシック" pitchFamily="34" charset="-128"/>
                <a:cs typeface="+mj-cs"/>
                <a:sym typeface="Wingdings 2" pitchFamily="18" charset="2"/>
              </a:rPr>
              <a:t>Defining Structures: </a:t>
            </a:r>
            <a:r>
              <a:rPr lang="en-US" sz="4000" dirty="0">
                <a:solidFill>
                  <a:srgbClr val="1581AA"/>
                </a:solidFill>
                <a:latin typeface="+mj-lt"/>
                <a:ea typeface="ＭＳ Ｐゴシック" pitchFamily="34" charset="-128"/>
                <a:cs typeface="+mj-cs"/>
              </a:rPr>
              <a:t>Syntax (2)</a:t>
            </a:r>
          </a:p>
        </p:txBody>
      </p:sp>
    </p:spTree>
    <p:extLst>
      <p:ext uri="{BB962C8B-B14F-4D97-AF65-F5344CB8AC3E}">
        <p14:creationId xmlns:p14="http://schemas.microsoft.com/office/powerpoint/2010/main" val="5526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ym typeface="Wingdings 2" pitchFamily="18" charset="2"/>
              </a:rPr>
              <a:t>Defining Structures: </a:t>
            </a:r>
            <a:r>
              <a:rPr lang="en-US" sz="4800" dirty="0" smtClean="0"/>
              <a:t>Syntax (3)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990600"/>
            <a:ext cx="7543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So, give the structure a name: a </a:t>
            </a:r>
            <a:r>
              <a:rPr lang="en-US" sz="2400" b="1" u="sng" dirty="0" smtClean="0"/>
              <a:t>compound </a:t>
            </a:r>
            <a:r>
              <a:rPr lang="en-US" sz="2400" b="1" dirty="0" smtClean="0"/>
              <a:t>name</a:t>
            </a:r>
            <a:endParaRPr lang="en-US" sz="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	</a:t>
            </a:r>
            <a:r>
              <a:rPr lang="en-US" sz="16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Lucida Console" pitchFamily="49" charset="0"/>
              </a:rPr>
              <a:t>mystruct1</a:t>
            </a:r>
            <a:r>
              <a:rPr lang="en-US" sz="1600" b="1" dirty="0" smtClean="0">
                <a:latin typeface="Lucida Console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Lucida Console" pitchFamily="49" charset="0"/>
              </a:rPr>
              <a:t>		</a:t>
            </a:r>
            <a:r>
              <a:rPr lang="en-US" sz="1600" b="1" dirty="0" err="1" smtClean="0">
                <a:latin typeface="Lucida Console" pitchFamily="49" charset="0"/>
              </a:rPr>
              <a:t>int</a:t>
            </a:r>
            <a:r>
              <a:rPr lang="en-US" sz="1600" b="1" dirty="0" smtClean="0">
                <a:latin typeface="Lucida Console" pitchFamily="49" charset="0"/>
              </a:rPr>
              <a:t> a; char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Lucida Console" pitchFamily="49" charset="0"/>
              </a:rPr>
              <a:t>	}; </a:t>
            </a:r>
            <a:endParaRPr 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Lucida Console" pitchFamily="49" charset="0"/>
              </a:rPr>
              <a:t>	</a:t>
            </a:r>
            <a:r>
              <a:rPr lang="en-US" sz="16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Lucida Console" pitchFamily="49" charset="0"/>
              </a:rPr>
              <a:t>mystruct1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CC00"/>
                </a:solidFill>
                <a:latin typeface="Lucida Console" pitchFamily="49" charset="0"/>
              </a:rPr>
              <a:t>var1</a:t>
            </a:r>
            <a:r>
              <a:rPr lang="en-US" sz="1600" b="1" dirty="0" smtClean="0">
                <a:latin typeface="Lucida Console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i="1" dirty="0" smtClean="0">
                <a:solidFill>
                  <a:srgbClr val="FF6600"/>
                </a:solidFill>
                <a:latin typeface="Lucida Console" pitchFamily="49" charset="0"/>
              </a:rPr>
              <a:t>	</a:t>
            </a:r>
            <a:r>
              <a:rPr lang="en-US" sz="16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Lucida Console" pitchFamily="49" charset="0"/>
              </a:rPr>
              <a:t>mystruct1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CC00"/>
                </a:solidFill>
                <a:latin typeface="Lucida Console" pitchFamily="49" charset="0"/>
              </a:rPr>
              <a:t>var2</a:t>
            </a:r>
            <a:r>
              <a:rPr lang="en-US" sz="1600" b="1" dirty="0" smtClean="0">
                <a:latin typeface="Lucida Console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rgbClr val="00CC00"/>
                </a:solidFill>
                <a:latin typeface="Lucida Console" pitchFamily="49" charset="0"/>
              </a:rPr>
              <a:t>var1</a:t>
            </a:r>
            <a:r>
              <a:rPr lang="en-US" sz="1600" b="1" dirty="0" smtClean="0">
                <a:latin typeface="Lucida Console" pitchFamily="49" charset="0"/>
              </a:rPr>
              <a:t> = </a:t>
            </a:r>
            <a:r>
              <a:rPr lang="en-US" sz="1600" b="1" dirty="0" smtClean="0">
                <a:solidFill>
                  <a:srgbClr val="00CC00"/>
                </a:solidFill>
                <a:latin typeface="Lucida Console" pitchFamily="49" charset="0"/>
              </a:rPr>
              <a:t>var2</a:t>
            </a:r>
            <a:r>
              <a:rPr lang="en-US" sz="1600" b="1" dirty="0" smtClean="0">
                <a:latin typeface="Lucida Console" pitchFamily="49" charset="0"/>
              </a:rPr>
              <a:t>;  // this is okay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 smtClean="0">
              <a:solidFill>
                <a:srgbClr val="FFFF00"/>
              </a:solidFill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	</a:t>
            </a:r>
            <a:r>
              <a:rPr lang="en-US" sz="16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Lucida Console" pitchFamily="49" charset="0"/>
              </a:rPr>
              <a:t>mystruct2</a:t>
            </a:r>
            <a:r>
              <a:rPr lang="en-US" sz="1600" b="1" dirty="0" smtClean="0">
                <a:latin typeface="Lucida Console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Lucida Console" pitchFamily="49" charset="0"/>
              </a:rPr>
              <a:t>		</a:t>
            </a:r>
            <a:r>
              <a:rPr lang="en-US" sz="1600" b="1" dirty="0" err="1" smtClean="0">
                <a:latin typeface="Lucida Console" pitchFamily="49" charset="0"/>
              </a:rPr>
              <a:t>int</a:t>
            </a:r>
            <a:r>
              <a:rPr lang="en-US" sz="1600" b="1" dirty="0" smtClean="0">
                <a:latin typeface="Lucida Console" pitchFamily="49" charset="0"/>
              </a:rPr>
              <a:t> c; char 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Lucida Console" pitchFamily="49" charset="0"/>
              </a:rPr>
              <a:t>	} </a:t>
            </a:r>
            <a:r>
              <a:rPr lang="en-US" sz="1600" b="1" dirty="0" smtClean="0">
                <a:solidFill>
                  <a:srgbClr val="00CC00"/>
                </a:solidFill>
                <a:latin typeface="Lucida Console" pitchFamily="49" charset="0"/>
              </a:rPr>
              <a:t>var3</a:t>
            </a:r>
            <a:r>
              <a:rPr lang="en-US" sz="1600" b="1" dirty="0" smtClean="0">
                <a:latin typeface="Lucida Console" pitchFamily="49" charset="0"/>
              </a:rPr>
              <a:t>;</a:t>
            </a:r>
            <a:endParaRPr lang="en-US" sz="12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Lucida Console" pitchFamily="49" charset="0"/>
              </a:rPr>
              <a:t>	</a:t>
            </a:r>
            <a:r>
              <a:rPr lang="en-US" sz="16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Lucida Console" pitchFamily="49" charset="0"/>
              </a:rPr>
              <a:t>mystruct2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CC00"/>
                </a:solidFill>
                <a:latin typeface="Lucida Console" pitchFamily="49" charset="0"/>
              </a:rPr>
              <a:t>var4</a:t>
            </a:r>
            <a:r>
              <a:rPr lang="en-US" sz="1600" b="1" dirty="0" smtClean="0">
                <a:latin typeface="Lucida Console" pitchFamily="49" charset="0"/>
              </a:rPr>
              <a:t>;</a:t>
            </a:r>
            <a:endParaRPr lang="en-US" sz="600" b="1" dirty="0" smtClean="0">
              <a:solidFill>
                <a:srgbClr val="FFFF00"/>
              </a:solidFill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smtClean="0">
                <a:solidFill>
                  <a:srgbClr val="00CC00"/>
                </a:solidFill>
                <a:latin typeface="Lucida Console" pitchFamily="49" charset="0"/>
              </a:rPr>
              <a:t>var3</a:t>
            </a:r>
            <a:r>
              <a:rPr lang="en-US" sz="1600" b="1" dirty="0" smtClean="0">
                <a:latin typeface="Lucida Console" pitchFamily="49" charset="0"/>
              </a:rPr>
              <a:t> = </a:t>
            </a:r>
            <a:r>
              <a:rPr lang="en-US" sz="1600" b="1" dirty="0" smtClean="0">
                <a:solidFill>
                  <a:srgbClr val="00CC00"/>
                </a:solidFill>
                <a:latin typeface="Lucida Console" pitchFamily="49" charset="0"/>
              </a:rPr>
              <a:t>var4</a:t>
            </a:r>
            <a:r>
              <a:rPr lang="en-US" sz="1600" b="1" dirty="0" smtClean="0">
                <a:latin typeface="Lucida Console" pitchFamily="49" charset="0"/>
              </a:rPr>
              <a:t>; // this is okay too</a:t>
            </a:r>
            <a:br>
              <a:rPr lang="en-US" sz="1600" b="1" dirty="0" smtClean="0">
                <a:latin typeface="Lucida Console" pitchFamily="49" charset="0"/>
              </a:rPr>
            </a:br>
            <a:endParaRPr lang="en-US" sz="1600" b="1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So, we have to keep using </a:t>
            </a:r>
            <a:r>
              <a:rPr lang="en-US" sz="24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Lucida Console" pitchFamily="49" charset="0"/>
              </a:rPr>
              <a:t>mystruct1 </a:t>
            </a:r>
            <a:r>
              <a:rPr lang="en-US" sz="2400" b="1" dirty="0" smtClean="0"/>
              <a:t>or</a:t>
            </a:r>
            <a:r>
              <a:rPr lang="en-US" sz="2400" b="1" dirty="0" smtClean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en-US" sz="24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Lucida Console" pitchFamily="49" charset="0"/>
              </a:rPr>
              <a:t>mystruct2 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7E9B40E-E25E-473E-B060-7651C05660C4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8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3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3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8229600" cy="838200"/>
          </a:xfrm>
          <a:noFill/>
        </p:spPr>
        <p:txBody>
          <a:bodyPr/>
          <a:lstStyle/>
          <a:p>
            <a:pPr algn="ctr" eaLnBrk="1" hangingPunct="1"/>
            <a:r>
              <a:rPr lang="en-US" dirty="0" smtClean="0">
                <a:sym typeface="Wingdings 2" pitchFamily="18" charset="2"/>
              </a:rPr>
              <a:t>Defining Structures: </a:t>
            </a:r>
            <a:r>
              <a:rPr lang="en-US" dirty="0" smtClean="0"/>
              <a:t>Syntax (4)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6200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i="1" dirty="0" err="1" smtClean="0">
                <a:solidFill>
                  <a:schemeClr val="hlink"/>
                </a:solidFill>
                <a:latin typeface="Lucida Console" pitchFamily="49" charset="0"/>
              </a:rPr>
              <a:t>typedef</a:t>
            </a:r>
            <a:r>
              <a:rPr lang="en-US" b="1" i="1" dirty="0" smtClean="0">
                <a:latin typeface="Lucida Console" pitchFamily="49" charset="0"/>
              </a:rPr>
              <a:t> </a:t>
            </a:r>
            <a:r>
              <a:rPr lang="en-US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Lucida Console" pitchFamily="49" charset="0"/>
              </a:rPr>
              <a:t>mystruct3</a:t>
            </a:r>
            <a:r>
              <a:rPr lang="en-US" b="1" dirty="0" smtClean="0">
                <a:latin typeface="Lucida Console" pitchFamily="49" charset="0"/>
              </a:rPr>
              <a:t> {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Lucida Console" pitchFamily="49" charset="0"/>
              </a:rPr>
              <a:t>	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 smtClean="0">
                <a:latin typeface="Lucida Console" pitchFamily="49" charset="0"/>
              </a:rPr>
              <a:t> c;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Lucida Console" pitchFamily="49" charset="0"/>
              </a:rPr>
              <a:t>	char d;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Lucida Console" pitchFamily="49" charset="0"/>
              </a:rPr>
              <a:t>} </a:t>
            </a:r>
            <a:r>
              <a:rPr lang="en-US" b="1" dirty="0" err="1" smtClean="0">
                <a:solidFill>
                  <a:schemeClr val="hlink"/>
                </a:solidFill>
                <a:latin typeface="Lucida Console" pitchFamily="49" charset="0"/>
              </a:rPr>
              <a:t>mystruct_t</a:t>
            </a:r>
            <a:r>
              <a:rPr lang="en-US" b="1" dirty="0" smtClean="0">
                <a:latin typeface="Lucida Console" pitchFamily="49" charset="0"/>
              </a:rPr>
              <a:t>;  // this is a type name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1" dirty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Lucida Console" pitchFamily="49" charset="0"/>
              </a:rPr>
              <a:t>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Lucida Console" pitchFamily="49" charset="0"/>
              </a:rPr>
              <a:t>    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err="1" smtClean="0">
                <a:solidFill>
                  <a:schemeClr val="hlink"/>
                </a:solidFill>
                <a:latin typeface="Lucida Console" pitchFamily="49" charset="0"/>
              </a:rPr>
              <a:t>mystruct_t</a:t>
            </a:r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00CC00"/>
                </a:solidFill>
                <a:latin typeface="Lucida Console" pitchFamily="49" charset="0"/>
              </a:rPr>
              <a:t>var5</a:t>
            </a:r>
            <a:r>
              <a:rPr lang="en-US" b="1" dirty="0" smtClean="0">
                <a:latin typeface="Lucida Console" pitchFamily="49" charset="0"/>
              </a:rPr>
              <a:t>;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Lucida Console" pitchFamily="49" charset="0"/>
              </a:rPr>
              <a:t>mystruct3</a:t>
            </a:r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00CC00"/>
                </a:solidFill>
                <a:latin typeface="Lucida Console" pitchFamily="49" charset="0"/>
              </a:rPr>
              <a:t>var6</a:t>
            </a:r>
            <a:r>
              <a:rPr lang="en-US" b="1" dirty="0" smtClean="0">
                <a:latin typeface="Lucida Console" pitchFamily="49" charset="0"/>
              </a:rPr>
              <a:t>;</a:t>
            </a:r>
            <a:r>
              <a:rPr lang="en-US" dirty="0" smtClean="0">
                <a:latin typeface="Lucida Console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00CC00"/>
                </a:solidFill>
                <a:latin typeface="Lucida Console" pitchFamily="49" charset="0"/>
              </a:rPr>
              <a:t>var6</a:t>
            </a:r>
            <a:r>
              <a:rPr lang="en-US" b="1" dirty="0" smtClean="0">
                <a:latin typeface="Lucida Console" pitchFamily="49" charset="0"/>
              </a:rPr>
              <a:t> = </a:t>
            </a:r>
            <a:r>
              <a:rPr lang="en-US" b="1" dirty="0" smtClean="0">
                <a:solidFill>
                  <a:srgbClr val="00CC00"/>
                </a:solidFill>
                <a:latin typeface="Lucida Console" pitchFamily="49" charset="0"/>
              </a:rPr>
              <a:t>var5</a:t>
            </a:r>
            <a:r>
              <a:rPr lang="en-US" b="1" dirty="0" smtClean="0">
                <a:latin typeface="Lucida Console" pitchFamily="49" charset="0"/>
              </a:rPr>
              <a:t>; // this is okay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00CC00"/>
                </a:solidFill>
                <a:latin typeface="Lucida Console" pitchFamily="49" charset="0"/>
              </a:rPr>
              <a:t>var3</a:t>
            </a:r>
            <a:r>
              <a:rPr lang="en-US" b="1" dirty="0" smtClean="0">
                <a:latin typeface="Lucida Console" pitchFamily="49" charset="0"/>
              </a:rPr>
              <a:t> = </a:t>
            </a:r>
            <a:r>
              <a:rPr lang="en-US" b="1" dirty="0" smtClean="0">
                <a:solidFill>
                  <a:srgbClr val="00CC00"/>
                </a:solidFill>
                <a:latin typeface="Lucida Console" pitchFamily="49" charset="0"/>
              </a:rPr>
              <a:t>var5</a:t>
            </a:r>
            <a:r>
              <a:rPr lang="en-US" b="1" dirty="0" smtClean="0">
                <a:latin typeface="Lucida Console" pitchFamily="49" charset="0"/>
              </a:rPr>
              <a:t>; // this is an error (see </a:t>
            </a:r>
            <a:r>
              <a:rPr lang="en-US" b="1" dirty="0" err="1" smtClean="0">
                <a:latin typeface="Lucida Console" pitchFamily="49" charset="0"/>
              </a:rPr>
              <a:t>prev</a:t>
            </a:r>
            <a:r>
              <a:rPr lang="en-US" b="1" dirty="0" smtClean="0">
                <a:latin typeface="Lucida Console" pitchFamily="49" charset="0"/>
              </a:rPr>
              <a:t> slide) </a:t>
            </a:r>
            <a:endParaRPr lang="en-US" sz="2000" b="1" dirty="0" smtClean="0">
              <a:latin typeface="Lucida Console" pitchFamily="49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4095F41-B242-437D-8078-012842253970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5799" y="914400"/>
            <a:ext cx="900999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Or </a:t>
            </a:r>
            <a:r>
              <a:rPr lang="en-US" sz="2400" dirty="0"/>
              <a:t>.. Use both the structure name </a:t>
            </a:r>
            <a:r>
              <a:rPr lang="en-US" sz="2400" u="sng" dirty="0"/>
              <a:t>and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chemeClr val="hlink"/>
                </a:solidFill>
                <a:latin typeface="Lucida Console" pitchFamily="49" charset="0"/>
              </a:rPr>
              <a:t>typedef</a:t>
            </a:r>
            <a:endParaRPr lang="en-US" sz="2400" b="1" i="1" dirty="0">
              <a:solidFill>
                <a:schemeClr val="hlink"/>
              </a:solidFill>
              <a:latin typeface="Lucida Console" pitchFamily="49" charset="0"/>
            </a:endParaRP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685799" y="3505200"/>
            <a:ext cx="807194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Here  </a:t>
            </a:r>
            <a:r>
              <a:rPr lang="en-US" sz="2400" dirty="0" err="1"/>
              <a:t>typedef</a:t>
            </a:r>
            <a:r>
              <a:rPr lang="en-US" sz="2400" dirty="0"/>
              <a:t>  is creating another name for the type already named </a:t>
            </a:r>
            <a:r>
              <a:rPr lang="en-US" sz="2400" dirty="0" err="1"/>
              <a:t>struct</a:t>
            </a:r>
            <a:r>
              <a:rPr lang="en-US" sz="2400" dirty="0"/>
              <a:t> mystruct3. It’s okay but redundant.</a:t>
            </a:r>
          </a:p>
        </p:txBody>
      </p:sp>
    </p:spTree>
    <p:extLst>
      <p:ext uri="{BB962C8B-B14F-4D97-AF65-F5344CB8AC3E}">
        <p14:creationId xmlns:p14="http://schemas.microsoft.com/office/powerpoint/2010/main" val="295387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Initializing Structures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90601" y="1828800"/>
            <a:ext cx="7543800" cy="408242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You can assign values to each member of a structure </a:t>
            </a:r>
            <a:r>
              <a:rPr lang="en-US" sz="2400" u="sng" dirty="0" smtClean="0"/>
              <a:t>when you first declare it</a:t>
            </a:r>
            <a:r>
              <a:rPr lang="en-US" sz="2400" dirty="0" smtClean="0"/>
              <a:t>. E.g.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 smtClean="0">
                <a:solidFill>
                  <a:schemeClr val="hlink"/>
                </a:solidFill>
                <a:latin typeface="Lucida Console" pitchFamily="49" charset="0"/>
              </a:rPr>
              <a:t>	</a:t>
            </a:r>
            <a:r>
              <a:rPr lang="en-US" sz="2400" b="1" i="1" dirty="0" err="1" smtClean="0">
                <a:solidFill>
                  <a:schemeClr val="hlink"/>
                </a:solidFill>
                <a:latin typeface="Lucida Console" pitchFamily="49" charset="0"/>
              </a:rPr>
              <a:t>typedef</a:t>
            </a:r>
            <a:r>
              <a:rPr lang="en-US" sz="2400" b="1" i="1" dirty="0" smtClean="0">
                <a:latin typeface="Lucida Console" pitchFamily="49" charset="0"/>
              </a:rPr>
              <a:t> </a:t>
            </a:r>
            <a:r>
              <a:rPr lang="en-US" sz="24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2400" b="1" dirty="0" smtClean="0">
                <a:latin typeface="Lucida Console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		</a:t>
            </a:r>
            <a:r>
              <a:rPr lang="en-US" sz="2400" b="1" i="1" dirty="0" smtClean="0">
                <a:latin typeface="Lucida Console" pitchFamily="49" charset="0"/>
              </a:rPr>
              <a:t>char</a:t>
            </a:r>
            <a:r>
              <a:rPr lang="en-US" sz="2400" b="1" dirty="0" smtClean="0">
                <a:latin typeface="Lucida Console" pitchFamily="49" charset="0"/>
              </a:rPr>
              <a:t>	   name[20];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		</a:t>
            </a:r>
            <a:r>
              <a:rPr lang="en-US" sz="2400" b="1" i="1" dirty="0" err="1" smtClean="0">
                <a:latin typeface="Lucida Console" pitchFamily="49" charset="0"/>
              </a:rPr>
              <a:t>int</a:t>
            </a:r>
            <a:r>
              <a:rPr lang="en-US" sz="2400" b="1" dirty="0" smtClean="0">
                <a:latin typeface="Lucida Console" pitchFamily="49" charset="0"/>
              </a:rPr>
              <a:t>     </a:t>
            </a:r>
            <a:r>
              <a:rPr lang="en-US" sz="2400" b="1" dirty="0" err="1" smtClean="0">
                <a:latin typeface="Lucida Console" pitchFamily="49" charset="0"/>
              </a:rPr>
              <a:t>credits_num</a:t>
            </a:r>
            <a:r>
              <a:rPr lang="en-US" sz="2400" b="1" dirty="0" smtClean="0">
                <a:latin typeface="Lucida Console" pitchFamily="49" charset="0"/>
              </a:rPr>
              <a:t>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		</a:t>
            </a:r>
            <a:r>
              <a:rPr lang="en-US" sz="2400" b="1" i="1" dirty="0" smtClean="0">
                <a:latin typeface="Lucida Console" pitchFamily="49" charset="0"/>
              </a:rPr>
              <a:t>double</a:t>
            </a:r>
            <a:r>
              <a:rPr lang="en-US" sz="2400" b="1" dirty="0" smtClean="0">
                <a:latin typeface="Lucida Console" pitchFamily="49" charset="0"/>
              </a:rPr>
              <a:t>  g1, g2, g3;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		</a:t>
            </a:r>
            <a:r>
              <a:rPr lang="en-US" sz="2400" b="1" i="1" dirty="0" smtClean="0">
                <a:latin typeface="Lucida Console" pitchFamily="49" charset="0"/>
              </a:rPr>
              <a:t>char</a:t>
            </a:r>
            <a:r>
              <a:rPr lang="en-US" sz="2400" b="1" dirty="0" smtClean="0">
                <a:latin typeface="Lucida Console" pitchFamily="49" charset="0"/>
              </a:rPr>
              <a:t>    grade;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	} </a:t>
            </a:r>
            <a:r>
              <a:rPr lang="en-US" sz="2400" b="1" dirty="0" smtClean="0">
                <a:solidFill>
                  <a:schemeClr val="hlink"/>
                </a:solidFill>
                <a:latin typeface="Lucida Console" pitchFamily="49" charset="0"/>
              </a:rPr>
              <a:t>student</a:t>
            </a:r>
            <a:r>
              <a:rPr lang="en-US" sz="2400" b="1" dirty="0" smtClean="0">
                <a:latin typeface="Lucida Console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hlink"/>
                </a:solidFill>
                <a:latin typeface="Lucida Console" pitchFamily="49" charset="0"/>
              </a:rPr>
              <a:t>student</a:t>
            </a:r>
            <a:r>
              <a:rPr lang="en-US" sz="2400" b="1" dirty="0" smtClean="0">
                <a:latin typeface="Lucida Console" pitchFamily="49" charset="0"/>
                <a:cs typeface="Courier New" pitchFamily="49" charset="0"/>
              </a:rPr>
              <a:t> s1 = {"Ann Ying", 60, </a:t>
            </a:r>
            <a:br>
              <a:rPr lang="en-US" sz="2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2400" b="1" dirty="0" smtClean="0">
                <a:latin typeface="Lucida Console" pitchFamily="49" charset="0"/>
                <a:cs typeface="Courier New" pitchFamily="49" charset="0"/>
              </a:rPr>
              <a:t>              80.0, 75.5, 92.0, 'B'};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5039F969-3764-4724-95AE-CF2FE4D588CF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Assigning to members of structures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0866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You can assign to members of structures with a normal assignment statement, </a:t>
            </a:r>
            <a:br>
              <a:rPr lang="en-US" sz="2400" dirty="0" smtClean="0"/>
            </a:br>
            <a:r>
              <a:rPr lang="en-US" sz="2400" dirty="0" smtClean="0"/>
              <a:t>e.g.</a:t>
            </a:r>
          </a:p>
          <a:p>
            <a:pPr>
              <a:lnSpc>
                <a:spcPct val="80000"/>
              </a:lnSpc>
              <a:buNone/>
            </a:pPr>
            <a:r>
              <a:rPr lang="en-US" b="1" i="1" dirty="0" err="1">
                <a:solidFill>
                  <a:schemeClr val="hlink"/>
                </a:solidFill>
                <a:latin typeface="Lucida Console" pitchFamily="49" charset="0"/>
              </a:rPr>
              <a:t>typedef</a:t>
            </a:r>
            <a:r>
              <a:rPr lang="en-US" b="1" i="1" dirty="0">
                <a:latin typeface="Lucida Console" pitchFamily="49" charset="0"/>
              </a:rPr>
              <a:t> </a:t>
            </a:r>
            <a:r>
              <a:rPr lang="en-US" b="1" i="1" dirty="0" err="1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b="1" dirty="0">
                <a:latin typeface="Lucida Console" pitchFamily="49" charset="0"/>
              </a:rPr>
              <a:t>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Lucida Console" pitchFamily="49" charset="0"/>
              </a:rPr>
              <a:t>		</a:t>
            </a:r>
            <a:r>
              <a:rPr lang="en-US" b="1" i="1" dirty="0">
                <a:latin typeface="Lucida Console" pitchFamily="49" charset="0"/>
              </a:rPr>
              <a:t>char</a:t>
            </a:r>
            <a:r>
              <a:rPr lang="en-US" b="1" dirty="0">
                <a:latin typeface="Lucida Console" pitchFamily="49" charset="0"/>
              </a:rPr>
              <a:t>	   name[20];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Lucida Console" pitchFamily="49" charset="0"/>
              </a:rPr>
              <a:t>		</a:t>
            </a:r>
            <a:r>
              <a:rPr lang="en-US" b="1" i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    </a:t>
            </a:r>
            <a:r>
              <a:rPr lang="en-US" b="1" dirty="0" err="1">
                <a:latin typeface="Lucida Console" pitchFamily="49" charset="0"/>
              </a:rPr>
              <a:t>credits_num</a:t>
            </a:r>
            <a:r>
              <a:rPr lang="en-US" b="1" dirty="0">
                <a:latin typeface="Lucida Console" pitchFamily="49" charset="0"/>
              </a:rPr>
              <a:t>;  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Lucida Console" pitchFamily="49" charset="0"/>
              </a:rPr>
              <a:t>		</a:t>
            </a:r>
            <a:r>
              <a:rPr lang="en-US" b="1" i="1" dirty="0">
                <a:latin typeface="Lucida Console" pitchFamily="49" charset="0"/>
              </a:rPr>
              <a:t>double</a:t>
            </a:r>
            <a:r>
              <a:rPr lang="en-US" b="1" dirty="0">
                <a:latin typeface="Lucida Console" pitchFamily="49" charset="0"/>
              </a:rPr>
              <a:t>  g1, g2, g3;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Lucida Console" pitchFamily="49" charset="0"/>
              </a:rPr>
              <a:t>		</a:t>
            </a:r>
            <a:r>
              <a:rPr lang="en-US" b="1" i="1" dirty="0">
                <a:latin typeface="Lucida Console" pitchFamily="49" charset="0"/>
              </a:rPr>
              <a:t>char</a:t>
            </a:r>
            <a:r>
              <a:rPr lang="en-US" b="1" dirty="0">
                <a:latin typeface="Lucida Console" pitchFamily="49" charset="0"/>
              </a:rPr>
              <a:t>    grade;		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Lucida Console" pitchFamily="49" charset="0"/>
              </a:rPr>
              <a:t>	} </a:t>
            </a:r>
            <a:r>
              <a:rPr lang="en-US" b="1" dirty="0">
                <a:solidFill>
                  <a:schemeClr val="hlink"/>
                </a:solidFill>
                <a:latin typeface="Lucida Console" pitchFamily="49" charset="0"/>
              </a:rPr>
              <a:t>student</a:t>
            </a:r>
            <a:r>
              <a:rPr lang="en-US" b="1" dirty="0">
                <a:latin typeface="Lucida Console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b="1" dirty="0" smtClean="0">
                <a:solidFill>
                  <a:srgbClr val="CC0066"/>
                </a:solidFill>
                <a:latin typeface="Lucida Console" pitchFamily="49" charset="0"/>
                <a:cs typeface="Courier New" pitchFamily="49" charset="0"/>
              </a:rPr>
              <a:t>student s1;</a:t>
            </a:r>
            <a:br>
              <a:rPr lang="en-US" sz="2400" b="1" dirty="0" smtClean="0">
                <a:solidFill>
                  <a:srgbClr val="CC0066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rgbClr val="CC0066"/>
                </a:solidFill>
                <a:latin typeface="Lucida Console" pitchFamily="49" charset="0"/>
                <a:cs typeface="Courier New" pitchFamily="49" charset="0"/>
              </a:rPr>
              <a:t>s1.g1 = 90.5;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03A0A863-2F51-44B1-B2F7-D03A44000CA0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8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Assigning to members of structures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752600"/>
            <a:ext cx="7696199" cy="4724400"/>
          </a:xfrm>
        </p:spPr>
        <p:txBody>
          <a:bodyPr/>
          <a:lstStyle/>
          <a:p>
            <a:r>
              <a:rPr lang="en-US" sz="2400" dirty="0"/>
              <a:t>To access the members of the structure, we must use a dot between the structure name and the variable name if the variable is not an array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Structure’s Variable. </a:t>
            </a:r>
            <a:r>
              <a:rPr lang="en-US" sz="2400" smtClean="0">
                <a:solidFill>
                  <a:srgbClr val="FF0000"/>
                </a:solidFill>
              </a:rPr>
              <a:t>Member’s Name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400" b="1" dirty="0" smtClean="0">
                <a:solidFill>
                  <a:schemeClr val="accent2"/>
                </a:solidFill>
              </a:rPr>
              <a:t>EXCEPTION</a:t>
            </a:r>
            <a:r>
              <a:rPr lang="en-US" sz="2400" dirty="0" smtClean="0"/>
              <a:t>: When the member is an array of character, you cannot assign to it.  You must use </a:t>
            </a:r>
            <a:r>
              <a:rPr lang="en-US" sz="2400" b="1" dirty="0" err="1" smtClean="0">
                <a:latin typeface="Lucida Console" pitchFamily="49" charset="0"/>
                <a:cs typeface="Courier New" pitchFamily="49" charset="0"/>
              </a:rPr>
              <a:t>strcpy</a:t>
            </a:r>
            <a:r>
              <a:rPr lang="en-US" sz="2400" b="1" dirty="0" smtClean="0">
                <a:latin typeface="Lucida Console" pitchFamily="49" charset="0"/>
                <a:cs typeface="Courier New" pitchFamily="49" charset="0"/>
              </a:rPr>
              <a:t>(…)</a:t>
            </a:r>
            <a:r>
              <a:rPr lang="en-US" sz="2400" dirty="0" smtClean="0"/>
              <a:t> in &lt;</a:t>
            </a:r>
            <a:r>
              <a:rPr lang="en-US" sz="2400" dirty="0" err="1" smtClean="0"/>
              <a:t>string.h</a:t>
            </a:r>
            <a:r>
              <a:rPr lang="en-US" sz="2400" dirty="0" smtClean="0"/>
              <a:t>&gt;, e.g.</a:t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CC0066"/>
                </a:solidFill>
                <a:latin typeface="Lucida Console" pitchFamily="49" charset="0"/>
                <a:cs typeface="Courier New" pitchFamily="49" charset="0"/>
              </a:rPr>
              <a:t>strcpy</a:t>
            </a:r>
            <a:r>
              <a:rPr lang="en-US" sz="2400" b="1" dirty="0" smtClean="0">
                <a:solidFill>
                  <a:srgbClr val="CC0066"/>
                </a:solidFill>
                <a:latin typeface="Lucida Console" pitchFamily="49" charset="0"/>
                <a:cs typeface="Courier New" pitchFamily="49" charset="0"/>
              </a:rPr>
              <a:t>(s1.name, “John Doe”);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03A0A863-2F51-44B1-B2F7-D03A44000CA0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Example: Create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010401" cy="4463422"/>
          </a:xfrm>
        </p:spPr>
        <p:txBody>
          <a:bodyPr/>
          <a:lstStyle/>
          <a:p>
            <a:r>
              <a:rPr lang="en-US" sz="2400" dirty="0"/>
              <a:t>C</a:t>
            </a:r>
            <a:r>
              <a:rPr lang="en-US" sz="2400" dirty="0" smtClean="0"/>
              <a:t>reate </a:t>
            </a:r>
            <a:r>
              <a:rPr lang="en-US" sz="2400" dirty="0"/>
              <a:t>a structure “telephone”: which is made up of a string (that is used to hold the name of the person) and an integer (that is used to hold the telephone number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90875"/>
            <a:ext cx="5715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5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Example: Create a Structure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315201" cy="3930022"/>
          </a:xfrm>
        </p:spPr>
        <p:txBody>
          <a:bodyPr/>
          <a:lstStyle/>
          <a:p>
            <a:pPr marL="228600" lvl="1" indent="-228600">
              <a:buFont typeface="Wingdings" pitchFamily="2" charset="2"/>
              <a:buChar char="§"/>
            </a:pPr>
            <a:r>
              <a:rPr lang="en-US" sz="2400" dirty="0"/>
              <a:t>W</a:t>
            </a:r>
            <a:r>
              <a:rPr lang="en-US" sz="2400" dirty="0" smtClean="0"/>
              <a:t>rite </a:t>
            </a:r>
            <a:r>
              <a:rPr lang="en-US" sz="2400" dirty="0"/>
              <a:t>the main function </a:t>
            </a:r>
            <a:r>
              <a:rPr lang="en-US" sz="2400" dirty="0" smtClean="0"/>
              <a:t>in which you create a variable, index, of data structure, telephone.</a:t>
            </a:r>
          </a:p>
          <a:p>
            <a:pPr marL="228600" lvl="1" indent="-228600">
              <a:buFont typeface="Wingdings" pitchFamily="2" charset="2"/>
              <a:buChar char="§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43225"/>
            <a:ext cx="66294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2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848600" cy="685800"/>
          </a:xfrm>
        </p:spPr>
        <p:txBody>
          <a:bodyPr/>
          <a:lstStyle/>
          <a:p>
            <a:pPr algn="ctr"/>
            <a:r>
              <a:rPr lang="en-US" dirty="0" smtClean="0"/>
              <a:t>Example: Access Structure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4038600"/>
          </a:xfrm>
        </p:spPr>
        <p:txBody>
          <a:bodyPr/>
          <a:lstStyle/>
          <a:p>
            <a:r>
              <a:rPr lang="en-US" sz="2400" dirty="0" smtClean="0"/>
              <a:t>Assign the person’s name to “Jane Doe” and the telephone number to 12345 and then print the name and the phone number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746759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5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219199" y="1295400"/>
            <a:ext cx="7937695" cy="505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	To distinguish structures from other C types and motivate their use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define structure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To be aware that there are different ways of doing so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declare and initialize variables of structure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access members of structures in order to read and write their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pass structure types as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By reference and by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return structure types as results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use structures as parts of other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Including other structures and arrays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3635656-4509-498B-84CC-A920AE5B9743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1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Exercise_1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716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Write a program that prompts the user to input the current </a:t>
            </a:r>
            <a:r>
              <a:rPr lang="en-US" sz="2400" dirty="0" smtClean="0">
                <a:solidFill>
                  <a:srgbClr val="FF0000"/>
                </a:solidFill>
              </a:rPr>
              <a:t>month</a:t>
            </a:r>
            <a:r>
              <a:rPr lang="en-US" sz="2400" dirty="0" smtClean="0"/>
              <a:t> (as text), </a:t>
            </a:r>
            <a:r>
              <a:rPr lang="en-US" sz="2400" dirty="0" smtClean="0">
                <a:solidFill>
                  <a:srgbClr val="FF0000"/>
                </a:solidFill>
              </a:rPr>
              <a:t>day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year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Store the data entered in a suitably defined structure called </a:t>
            </a:r>
            <a:r>
              <a:rPr lang="en-US" sz="2400" dirty="0" err="1" smtClean="0">
                <a:solidFill>
                  <a:srgbClr val="FF0000"/>
                </a:solidFill>
              </a:rPr>
              <a:t>date_t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and display the date in an appropriate format (Ex: 27-February-1880)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2000" dirty="0" smtClean="0"/>
              <a:t>write the structure definition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2000" dirty="0" smtClean="0"/>
              <a:t>declare the variable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en-US" sz="2000" dirty="0" smtClean="0"/>
              <a:t>write the main function to input the values and output them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EA93E69-BF36-49BE-8C34-FC337BD33FF3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Hierarchical structures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95400"/>
            <a:ext cx="76200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Structures can be members of other structures.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i="1" dirty="0" err="1" smtClean="0">
                <a:solidFill>
                  <a:schemeClr val="hlink"/>
                </a:solidFill>
                <a:latin typeface="Lucida Console" pitchFamily="49" charset="0"/>
              </a:rPr>
              <a:t>typedef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4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2400" b="1" dirty="0" smtClean="0">
                <a:latin typeface="Lucida Console" pitchFamily="49" charset="0"/>
              </a:rPr>
              <a:t>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i="1" dirty="0" smtClean="0">
                <a:latin typeface="Lucida Console" pitchFamily="49" charset="0"/>
              </a:rPr>
              <a:t>double</a:t>
            </a:r>
            <a:r>
              <a:rPr lang="en-US" b="1" dirty="0" smtClean="0">
                <a:latin typeface="Lucida Console" pitchFamily="49" charset="0"/>
              </a:rPr>
              <a:t> midterm;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i="1" dirty="0" smtClean="0">
                <a:latin typeface="Lucida Console" pitchFamily="49" charset="0"/>
              </a:rPr>
              <a:t>double</a:t>
            </a:r>
            <a:r>
              <a:rPr lang="en-US" b="1" dirty="0" smtClean="0">
                <a:latin typeface="Lucida Console" pitchFamily="49" charset="0"/>
              </a:rPr>
              <a:t> final;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i="1" dirty="0" smtClean="0">
                <a:latin typeface="Lucida Console" pitchFamily="49" charset="0"/>
              </a:rPr>
              <a:t>char</a:t>
            </a:r>
            <a:r>
              <a:rPr lang="en-US" b="1" dirty="0" smtClean="0">
                <a:latin typeface="Lucida Console" pitchFamily="49" charset="0"/>
              </a:rPr>
              <a:t> grade;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} </a:t>
            </a:r>
            <a:r>
              <a:rPr lang="en-US" sz="2400" b="1" dirty="0" err="1" smtClean="0">
                <a:solidFill>
                  <a:schemeClr val="hlink"/>
                </a:solidFill>
                <a:latin typeface="Lucida Console" pitchFamily="49" charset="0"/>
              </a:rPr>
              <a:t>grade_t</a:t>
            </a:r>
            <a:r>
              <a:rPr lang="en-US" sz="2400" b="1" dirty="0" smtClean="0">
                <a:latin typeface="Lucida Console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i="1" dirty="0" err="1" smtClean="0">
                <a:solidFill>
                  <a:schemeClr val="hlink"/>
                </a:solidFill>
                <a:latin typeface="Lucida Console" pitchFamily="49" charset="0"/>
              </a:rPr>
              <a:t>typedef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400" b="1" i="1" dirty="0" err="1" smtClean="0">
                <a:latin typeface="Lucida Console" pitchFamily="49" charset="0"/>
              </a:rPr>
              <a:t>struct</a:t>
            </a:r>
            <a:r>
              <a:rPr lang="en-US" sz="2400" b="1" dirty="0" smtClean="0">
                <a:latin typeface="Lucida Console" pitchFamily="49" charset="0"/>
              </a:rPr>
              <a:t>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i="1" dirty="0" smtClean="0">
                <a:latin typeface="Lucida Console" pitchFamily="49" charset="0"/>
              </a:rPr>
              <a:t>char</a:t>
            </a:r>
            <a:r>
              <a:rPr lang="en-US" b="1" dirty="0" smtClean="0">
                <a:latin typeface="Lucida Console" pitchFamily="49" charset="0"/>
              </a:rPr>
              <a:t> name[20];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err="1" smtClean="0">
                <a:latin typeface="Lucida Console" pitchFamily="49" charset="0"/>
              </a:rPr>
              <a:t>grade_t</a:t>
            </a:r>
            <a:r>
              <a:rPr lang="en-US" b="1" dirty="0" smtClean="0">
                <a:latin typeface="Lucida Console" pitchFamily="49" charset="0"/>
              </a:rPr>
              <a:t> gr;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} </a:t>
            </a:r>
            <a:r>
              <a:rPr lang="en-US" sz="2400" b="1" dirty="0" smtClean="0">
                <a:solidFill>
                  <a:schemeClr val="hlink"/>
                </a:solidFill>
                <a:latin typeface="Lucida Console" pitchFamily="49" charset="0"/>
              </a:rPr>
              <a:t>student</a:t>
            </a:r>
            <a:r>
              <a:rPr lang="en-US" sz="2400" b="1" dirty="0" smtClean="0">
                <a:latin typeface="Lucida Console" pitchFamily="49" charset="0"/>
              </a:rPr>
              <a:t>;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hlink"/>
                </a:solidFill>
                <a:latin typeface="Lucida Console" pitchFamily="49" charset="0"/>
              </a:rPr>
              <a:t>student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A50021"/>
                </a:solidFill>
                <a:latin typeface="Lucida Console" pitchFamily="49" charset="0"/>
              </a:rPr>
              <a:t>s</a:t>
            </a:r>
            <a:r>
              <a:rPr lang="en-US" sz="2400" b="1" dirty="0" smtClean="0">
                <a:latin typeface="Lucida Console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To access the member “final”: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 err="1" smtClean="0">
                <a:solidFill>
                  <a:srgbClr val="CC0066"/>
                </a:solidFill>
                <a:latin typeface="Lucida Console" pitchFamily="49" charset="0"/>
              </a:rPr>
              <a:t>s.gr.final</a:t>
            </a:r>
            <a:endParaRPr lang="en-US" sz="2800" dirty="0" smtClean="0">
              <a:solidFill>
                <a:srgbClr val="CC0066"/>
              </a:solidFill>
              <a:latin typeface="Lucida Console" pitchFamily="49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E831599-BF8A-4988-8B74-364D67121F5B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010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Exercise_2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696200" cy="464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Define a structure type called </a:t>
            </a:r>
            <a:r>
              <a:rPr lang="en-US" sz="2800" dirty="0" err="1" smtClean="0">
                <a:solidFill>
                  <a:srgbClr val="FF0000"/>
                </a:solidFill>
              </a:rPr>
              <a:t>time_t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to store a time using </a:t>
            </a:r>
            <a:r>
              <a:rPr lang="en-US" dirty="0" smtClean="0"/>
              <a:t>integer </a:t>
            </a:r>
            <a:r>
              <a:rPr lang="en-US" sz="2800" dirty="0" smtClean="0"/>
              <a:t>members</a:t>
            </a:r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>
                <a:solidFill>
                  <a:srgbClr val="00CC00"/>
                </a:solidFill>
              </a:rPr>
              <a:t>hours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>
                <a:solidFill>
                  <a:srgbClr val="00CC00"/>
                </a:solidFill>
              </a:rPr>
              <a:t>minutes</a:t>
            </a:r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/>
              <a:t>and</a:t>
            </a:r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>
                <a:solidFill>
                  <a:srgbClr val="00CC00"/>
                </a:solidFill>
              </a:rPr>
              <a:t>seconds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/>
              <a:t>Use 24-hour time.</a:t>
            </a:r>
          </a:p>
          <a:p>
            <a:pPr eaLnBrk="1" hangingPunct="1"/>
            <a:r>
              <a:rPr lang="en-US" sz="2800" dirty="0" smtClean="0"/>
              <a:t>Define a structure called </a:t>
            </a:r>
            <a:r>
              <a:rPr lang="en-US" sz="2800" dirty="0" err="1" smtClean="0">
                <a:solidFill>
                  <a:srgbClr val="FF0000"/>
                </a:solidFill>
              </a:rPr>
              <a:t>event_t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that includes as members:</a:t>
            </a:r>
          </a:p>
          <a:p>
            <a:pPr lvl="1" eaLnBrk="1" hangingPunct="1"/>
            <a:r>
              <a:rPr lang="en-US" sz="2400" dirty="0" err="1" smtClean="0">
                <a:solidFill>
                  <a:srgbClr val="00CC00"/>
                </a:solidFill>
              </a:rPr>
              <a:t>event_name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string</a:t>
            </a:r>
          </a:p>
          <a:p>
            <a:pPr lvl="1" eaLnBrk="1" hangingPunct="1"/>
            <a:r>
              <a:rPr lang="en-US" sz="2400" dirty="0" smtClean="0">
                <a:solidFill>
                  <a:srgbClr val="00CC00"/>
                </a:solidFill>
              </a:rPr>
              <a:t>date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date_t</a:t>
            </a:r>
            <a:r>
              <a:rPr lang="en-US" sz="2400" dirty="0" smtClean="0">
                <a:solidFill>
                  <a:schemeClr val="accent2"/>
                </a:solidFill>
              </a:rPr>
              <a:t> (The one used in Exercise 1)</a:t>
            </a:r>
          </a:p>
          <a:p>
            <a:pPr lvl="1" eaLnBrk="1" hangingPunct="1"/>
            <a:r>
              <a:rPr lang="en-US" sz="2400" dirty="0" smtClean="0">
                <a:solidFill>
                  <a:srgbClr val="00CC00"/>
                </a:solidFill>
              </a:rPr>
              <a:t>time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time_t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800" dirty="0" smtClean="0"/>
              <a:t>Write the main function to input values for all members and print out what was entered.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7C8044E-675F-4FC5-ADEC-E1B7229F34C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Structures as </a:t>
            </a:r>
            <a:r>
              <a:rPr lang="en-US" dirty="0" err="1" smtClean="0"/>
              <a:t>Input/Output</a:t>
            </a:r>
            <a:r>
              <a:rPr lang="en-US" dirty="0" smtClean="0"/>
              <a:t> Parameters (1)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47800"/>
            <a:ext cx="7620000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Can be passed by Value or by reference</a:t>
            </a:r>
          </a:p>
          <a:p>
            <a:pPr eaLnBrk="1" hangingPunct="1"/>
            <a:r>
              <a:rPr lang="en-US" sz="2000" u="sng" dirty="0" smtClean="0">
                <a:solidFill>
                  <a:srgbClr val="FF0000"/>
                </a:solidFill>
              </a:rPr>
              <a:t>Passed By Value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u="sng" dirty="0" smtClean="0">
                <a:solidFill>
                  <a:srgbClr val="FF0000"/>
                </a:solidFill>
              </a:rPr>
              <a:t> </a:t>
            </a:r>
            <a:r>
              <a:rPr lang="en-US" sz="2000" u="sng" dirty="0" smtClean="0"/>
              <a:t/>
            </a:r>
            <a:br>
              <a:rPr lang="en-US" sz="2000" u="sng" dirty="0" smtClean="0"/>
            </a:br>
            <a:r>
              <a:rPr lang="en-US" sz="2000" u="sng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2000" b="1" i="1" dirty="0" smtClean="0">
                <a:latin typeface="Lucida Console" pitchFamily="49" charset="0"/>
              </a:rPr>
              <a:t>void</a:t>
            </a:r>
            <a:r>
              <a:rPr lang="en-US" sz="2000" b="1" dirty="0" smtClean="0">
                <a:latin typeface="Lucida Console" pitchFamily="49" charset="0"/>
              </a:rPr>
              <a:t> print(student S) {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    </a:t>
            </a:r>
            <a:r>
              <a:rPr lang="en-US" sz="2000" b="1" dirty="0" err="1" smtClean="0">
                <a:latin typeface="Lucida Console" pitchFamily="49" charset="0"/>
              </a:rPr>
              <a:t>printf</a:t>
            </a:r>
            <a:r>
              <a:rPr lang="en-US" sz="2000" b="1" dirty="0" smtClean="0">
                <a:latin typeface="Lucida Console" pitchFamily="49" charset="0"/>
              </a:rPr>
              <a:t>(“Name: %s\n Grade: %c”, </a:t>
            </a:r>
            <a:br>
              <a:rPr lang="en-US" sz="2000" b="1" dirty="0" smtClean="0">
                <a:latin typeface="Lucida Console" pitchFamily="49" charset="0"/>
              </a:rPr>
            </a:br>
            <a:r>
              <a:rPr lang="en-US" sz="2000" b="1" dirty="0" smtClean="0">
                <a:latin typeface="Lucida Console" pitchFamily="49" charset="0"/>
              </a:rPr>
              <a:t>          S.name, </a:t>
            </a:r>
            <a:r>
              <a:rPr lang="en-US" sz="2000" b="1" dirty="0" err="1" smtClean="0">
                <a:latin typeface="Lucida Console" pitchFamily="49" charset="0"/>
              </a:rPr>
              <a:t>S.gr.grade</a:t>
            </a:r>
            <a:r>
              <a:rPr lang="en-US" sz="2000" b="1" dirty="0" smtClean="0">
                <a:latin typeface="Lucida Console" pitchFamily="49" charset="0"/>
              </a:rPr>
              <a:t>); 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b="1" u="sng" dirty="0" smtClean="0">
                <a:latin typeface="Lucida Console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student s1;</a:t>
            </a:r>
          </a:p>
          <a:p>
            <a:pPr eaLnBrk="1" hangingPunct="1">
              <a:buFontTx/>
              <a:buNone/>
            </a:pPr>
            <a:endParaRPr lang="en-US" sz="2000" b="1" u="sng" dirty="0" smtClean="0">
              <a:latin typeface="Lucida Console" pitchFamily="49" charset="0"/>
            </a:endParaRPr>
          </a:p>
          <a:p>
            <a:pPr lvl="1" eaLnBrk="1" hangingPunct="1">
              <a:buFontTx/>
              <a:buNone/>
            </a:pPr>
            <a:r>
              <a:rPr lang="fr-FR" sz="2000" b="1" dirty="0" err="1" smtClean="0">
                <a:latin typeface="Lucida Console" pitchFamily="49" charset="0"/>
              </a:rPr>
              <a:t>print</a:t>
            </a:r>
            <a:r>
              <a:rPr lang="fr-FR" sz="2000" b="1" dirty="0" smtClean="0">
                <a:latin typeface="Lucida Console" pitchFamily="49" charset="0"/>
              </a:rPr>
              <a:t>(s1); </a:t>
            </a:r>
            <a:endParaRPr lang="en-US" sz="2000" b="1" dirty="0" smtClean="0">
              <a:solidFill>
                <a:srgbClr val="FFFF00"/>
              </a:solidFill>
              <a:latin typeface="Lucida Console" pitchFamily="49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F394D6C-8240-40E2-BACF-390FF72D68E3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Structures as </a:t>
            </a:r>
            <a:r>
              <a:rPr lang="en-US" dirty="0" err="1"/>
              <a:t>Input/Output</a:t>
            </a:r>
            <a:r>
              <a:rPr lang="en-US" dirty="0"/>
              <a:t> </a:t>
            </a:r>
            <a:r>
              <a:rPr lang="en-US" dirty="0" smtClean="0"/>
              <a:t>Parameters (2)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696200" cy="5410200"/>
          </a:xfrm>
        </p:spPr>
        <p:txBody>
          <a:bodyPr/>
          <a:lstStyle/>
          <a:p>
            <a:pPr eaLnBrk="1" hangingPunct="1"/>
            <a:r>
              <a:rPr lang="en-US" sz="2000" u="sng" dirty="0" smtClean="0">
                <a:solidFill>
                  <a:srgbClr val="FF0000"/>
                </a:solidFill>
              </a:rPr>
              <a:t>Passed by Reference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endParaRPr lang="en-US" sz="2000" b="1" u="sng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i="1" dirty="0" smtClean="0">
                <a:latin typeface="Lucida Console" pitchFamily="49" charset="0"/>
              </a:rPr>
              <a:t>void</a:t>
            </a:r>
            <a:r>
              <a:rPr lang="en-US" sz="2000" b="1" dirty="0" smtClean="0">
                <a:latin typeface="Lucida Console" pitchFamily="49" charset="0"/>
              </a:rPr>
              <a:t> </a:t>
            </a:r>
            <a:r>
              <a:rPr lang="en-US" sz="2000" b="1" dirty="0" err="1" smtClean="0">
                <a:latin typeface="Lucida Console" pitchFamily="49" charset="0"/>
              </a:rPr>
              <a:t>fill_up</a:t>
            </a:r>
            <a:r>
              <a:rPr lang="en-US" sz="2000" b="1" dirty="0" smtClean="0">
                <a:latin typeface="Lucida Console" pitchFamily="49" charset="0"/>
              </a:rPr>
              <a:t>(student  *S) {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</a:t>
            </a:r>
            <a:r>
              <a:rPr lang="en-US" sz="2000" b="1" dirty="0" err="1" smtClean="0">
                <a:latin typeface="Lucida Console" pitchFamily="49" charset="0"/>
              </a:rPr>
              <a:t>printf</a:t>
            </a:r>
            <a:r>
              <a:rPr lang="en-US" sz="2000" b="1" dirty="0" smtClean="0">
                <a:latin typeface="Lucida Console" pitchFamily="49" charset="0"/>
              </a:rPr>
              <a:t>(“Enter Name &amp; GPA: ”);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</a:t>
            </a:r>
            <a:r>
              <a:rPr lang="en-US" sz="2000" b="1" dirty="0" err="1" smtClean="0">
                <a:latin typeface="Lucida Console" pitchFamily="49" charset="0"/>
              </a:rPr>
              <a:t>scanf</a:t>
            </a:r>
            <a:r>
              <a:rPr lang="en-US" sz="2000" b="1" dirty="0" smtClean="0">
                <a:latin typeface="Lucida Console" pitchFamily="49" charset="0"/>
              </a:rPr>
              <a:t>( “%s %c”, 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         </a:t>
            </a:r>
            <a:r>
              <a:rPr lang="en-US" sz="2000" b="1" dirty="0" smtClean="0">
                <a:solidFill>
                  <a:srgbClr val="00CC00"/>
                </a:solidFill>
                <a:latin typeface="Lucida Console" pitchFamily="49" charset="0"/>
              </a:rPr>
              <a:t>(*S).name</a:t>
            </a:r>
            <a:r>
              <a:rPr lang="en-US" sz="2000" b="1" dirty="0" smtClean="0">
                <a:latin typeface="Lucida Console" pitchFamily="49" charset="0"/>
              </a:rPr>
              <a:t>, &amp;(*S).</a:t>
            </a:r>
            <a:r>
              <a:rPr lang="en-US" sz="2000" b="1" dirty="0" err="1" smtClean="0">
                <a:latin typeface="Lucida Console" pitchFamily="49" charset="0"/>
              </a:rPr>
              <a:t>gr.grade</a:t>
            </a:r>
            <a:r>
              <a:rPr lang="en-US" sz="2000" b="1" dirty="0" smtClean="0">
                <a:latin typeface="Lucida Console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 } 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  </a:t>
            </a:r>
            <a:r>
              <a:rPr lang="en-US" sz="2000" b="1" u="sng" dirty="0" smtClean="0">
                <a:latin typeface="Lucida Console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  student s1;</a:t>
            </a:r>
            <a:endParaRPr lang="en-US" sz="2000" b="1" u="sng" dirty="0" smtClean="0">
              <a:latin typeface="Lucida Console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  </a:t>
            </a:r>
            <a:r>
              <a:rPr lang="en-US" sz="2000" b="1" dirty="0" err="1" smtClean="0">
                <a:latin typeface="Lucida Console" pitchFamily="49" charset="0"/>
              </a:rPr>
              <a:t>fill_up</a:t>
            </a:r>
            <a:r>
              <a:rPr lang="en-US" sz="2000" b="1" dirty="0" smtClean="0">
                <a:latin typeface="Lucida Console" pitchFamily="49" charset="0"/>
              </a:rPr>
              <a:t>(&amp;s1); </a:t>
            </a:r>
          </a:p>
          <a:p>
            <a:pPr eaLnBrk="1" hangingPunct="1">
              <a:buFontTx/>
              <a:buNone/>
            </a:pPr>
            <a:r>
              <a:rPr lang="en-US" sz="2000" u="sng" dirty="0" smtClean="0">
                <a:solidFill>
                  <a:srgbClr val="00CC00"/>
                </a:solidFill>
              </a:rPr>
              <a:t>NOTE</a:t>
            </a:r>
            <a:r>
              <a:rPr lang="en-US" sz="2000" dirty="0" smtClean="0">
                <a:solidFill>
                  <a:srgbClr val="00CC00"/>
                </a:solidFill>
              </a:rPr>
              <a:t>: S.name is an array.  No &amp; needed.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8FB6770-2A50-43DC-B6E9-78509ABFF98A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3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Pointers and Structures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7848600" cy="4987925"/>
          </a:xfrm>
        </p:spPr>
        <p:txBody>
          <a:bodyPr/>
          <a:lstStyle/>
          <a:p>
            <a:pPr eaLnBrk="1" hangingPunct="1"/>
            <a:endParaRPr lang="en-US" sz="2400" b="1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pPr eaLnBrk="1" hangingPunct="1"/>
            <a:r>
              <a:rPr lang="en-US" sz="2400" b="1" dirty="0" err="1" smtClean="0">
                <a:solidFill>
                  <a:schemeClr val="tx2"/>
                </a:solidFill>
                <a:latin typeface="Lucida Console" pitchFamily="49" charset="0"/>
              </a:rPr>
              <a:t>Exs</a:t>
            </a:r>
            <a:r>
              <a:rPr lang="en-US" sz="2400" b="1" dirty="0" smtClean="0">
                <a:solidFill>
                  <a:schemeClr val="tx2"/>
                </a:solidFill>
                <a:latin typeface="Lucida Console" pitchFamily="49" charset="0"/>
              </a:rPr>
              <a:t>: (*S).name</a:t>
            </a:r>
            <a:r>
              <a:rPr lang="en-US" sz="2400" b="1" dirty="0" smtClean="0">
                <a:latin typeface="Lucida Console" pitchFamily="49" charset="0"/>
              </a:rPr>
              <a:t>, &amp;(*S).</a:t>
            </a:r>
            <a:r>
              <a:rPr lang="en-US" sz="2400" b="1" dirty="0" err="1" smtClean="0">
                <a:latin typeface="Lucida Console" pitchFamily="49" charset="0"/>
              </a:rPr>
              <a:t>gr.grade</a:t>
            </a:r>
            <a:r>
              <a:rPr lang="en-US" sz="2400" b="1" dirty="0" smtClean="0">
                <a:latin typeface="Lucida Console" pitchFamily="49" charset="0"/>
              </a:rPr>
              <a:t>;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latin typeface="Lucida Console" pitchFamily="49" charset="0"/>
              </a:rPr>
              <a:t>*S</a:t>
            </a:r>
            <a:r>
              <a:rPr lang="en-US" sz="2400" dirty="0" smtClean="0"/>
              <a:t> means that the pointer to </a:t>
            </a:r>
            <a:r>
              <a:rPr lang="en-US" sz="2400" dirty="0" smtClean="0">
                <a:latin typeface="Lucida Console" pitchFamily="49" charset="0"/>
              </a:rPr>
              <a:t>S</a:t>
            </a:r>
            <a:r>
              <a:rPr lang="en-US" sz="2400" dirty="0" smtClean="0"/>
              <a:t> is being </a:t>
            </a:r>
            <a:r>
              <a:rPr lang="en-US" sz="2400" b="1" dirty="0" smtClean="0">
                <a:solidFill>
                  <a:srgbClr val="00CC00"/>
                </a:solidFill>
              </a:rPr>
              <a:t>dereferenced</a:t>
            </a:r>
            <a:r>
              <a:rPr lang="en-US" sz="2400" dirty="0" smtClean="0"/>
              <a:t>, that is, we are using the address stored in the pointer variable to access the value stored at that address.</a:t>
            </a:r>
          </a:p>
          <a:p>
            <a:pPr eaLnBrk="1" hangingPunct="1"/>
            <a:r>
              <a:rPr lang="en-US" sz="2400" dirty="0" smtClean="0"/>
              <a:t>The parentheses around </a:t>
            </a:r>
            <a:r>
              <a:rPr lang="en-US" sz="2400" dirty="0" smtClean="0">
                <a:latin typeface="Lucida Console" pitchFamily="49" charset="0"/>
              </a:rPr>
              <a:t>*S</a:t>
            </a:r>
            <a:r>
              <a:rPr lang="en-US" sz="2400" dirty="0" smtClean="0"/>
              <a:t> make sure that the pointer </a:t>
            </a:r>
            <a:r>
              <a:rPr lang="en-US" sz="2400" dirty="0" smtClean="0">
                <a:latin typeface="Lucida Console" pitchFamily="49" charset="0"/>
              </a:rPr>
              <a:t>S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CC00"/>
                </a:solidFill>
              </a:rPr>
              <a:t>dereferenced</a:t>
            </a:r>
            <a:r>
              <a:rPr lang="en-US" sz="2400" dirty="0" smtClean="0"/>
              <a:t> first, </a:t>
            </a:r>
            <a:r>
              <a:rPr lang="en-US" sz="2400" u="sng" dirty="0" smtClean="0"/>
              <a:t>before applying the dot operator to access the member</a:t>
            </a:r>
          </a:p>
          <a:p>
            <a:pPr eaLnBrk="1" hangingPunct="1"/>
            <a:r>
              <a:rPr lang="en-US" sz="2400" u="sng" dirty="0" smtClean="0">
                <a:solidFill>
                  <a:srgbClr val="FF0000"/>
                </a:solidFill>
              </a:rPr>
              <a:t>Alternative Notation</a:t>
            </a:r>
            <a:r>
              <a:rPr lang="en-US" sz="2400" dirty="0" smtClean="0">
                <a:solidFill>
                  <a:srgbClr val="FF0000"/>
                </a:solidFill>
              </a:rPr>
              <a:t>:          </a:t>
            </a:r>
            <a:r>
              <a:rPr lang="en-US" sz="2400" dirty="0" smtClean="0">
                <a:solidFill>
                  <a:srgbClr val="FF6600"/>
                </a:solidFill>
              </a:rPr>
              <a:t/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Lucida Console" pitchFamily="49" charset="0"/>
              </a:rPr>
              <a:t>S-&gt;member </a:t>
            </a:r>
            <a:r>
              <a:rPr lang="en-US" sz="2400" dirty="0" smtClean="0"/>
              <a:t>is equivalent to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Lucida Console" pitchFamily="49" charset="0"/>
              </a:rPr>
              <a:t>(*S).member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2930FB0-4E63-4A75-AE84-572DBB471FA0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Exercise_3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391401" cy="423482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Write a program that would fill up two student records, swap them, then display them again.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Wingdings 2" pitchFamily="18" charset="2"/>
              </a:rPr>
              <a:t> Use three functions:</a:t>
            </a:r>
          </a:p>
          <a:p>
            <a:pPr lvl="2" eaLnBrk="1" hangingPunct="1"/>
            <a:r>
              <a:rPr lang="en-US" sz="2400" b="1" dirty="0" err="1" smtClean="0"/>
              <a:t>fill_up</a:t>
            </a:r>
            <a:endParaRPr lang="en-US" sz="2400" b="1" dirty="0" smtClean="0"/>
          </a:p>
          <a:p>
            <a:pPr lvl="2" eaLnBrk="1" hangingPunct="1"/>
            <a:r>
              <a:rPr lang="en-US" sz="2400" b="1" dirty="0" smtClean="0"/>
              <a:t>swap</a:t>
            </a:r>
          </a:p>
          <a:p>
            <a:pPr lvl="2" eaLnBrk="1" hangingPunct="1"/>
            <a:r>
              <a:rPr lang="en-US" sz="2400" b="1" dirty="0" smtClean="0"/>
              <a:t>display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Wingdings 2" pitchFamily="18" charset="2"/>
              </a:rPr>
              <a:t> Use a </a:t>
            </a:r>
            <a:r>
              <a:rPr lang="en-US" sz="2400" b="1" dirty="0" smtClean="0">
                <a:sym typeface="Wingdings 2" pitchFamily="18" charset="2"/>
              </a:rPr>
              <a:t>student</a:t>
            </a:r>
            <a:r>
              <a:rPr lang="en-US" sz="2400" i="1" dirty="0" smtClean="0">
                <a:sym typeface="Wingdings 2" pitchFamily="18" charset="2"/>
              </a:rPr>
              <a:t> </a:t>
            </a:r>
            <a:r>
              <a:rPr lang="en-US" sz="2400" dirty="0" smtClean="0">
                <a:sym typeface="Wingdings 2" pitchFamily="18" charset="2"/>
              </a:rPr>
              <a:t>structure that</a:t>
            </a:r>
            <a:r>
              <a:rPr lang="en-US" sz="2400" i="1" dirty="0" smtClean="0">
                <a:sym typeface="Wingdings 2" pitchFamily="18" charset="2"/>
              </a:rPr>
              <a:t> </a:t>
            </a:r>
            <a:r>
              <a:rPr lang="en-US" sz="2400" dirty="0" smtClean="0">
                <a:sym typeface="Wingdings 2" pitchFamily="18" charset="2"/>
              </a:rPr>
              <a:t>contains a </a:t>
            </a:r>
            <a:r>
              <a:rPr lang="en-US" sz="2400" b="1" dirty="0" smtClean="0">
                <a:sym typeface="Wingdings 2" pitchFamily="18" charset="2"/>
              </a:rPr>
              <a:t>name</a:t>
            </a:r>
            <a:r>
              <a:rPr lang="en-US" sz="2400" dirty="0" smtClean="0">
                <a:sym typeface="Wingdings 2" pitchFamily="18" charset="2"/>
              </a:rPr>
              <a:t> string and a </a:t>
            </a:r>
            <a:r>
              <a:rPr lang="en-US" sz="2400" i="1" dirty="0" smtClean="0">
                <a:sym typeface="Wingdings 2" pitchFamily="18" charset="2"/>
              </a:rPr>
              <a:t>double</a:t>
            </a:r>
            <a:r>
              <a:rPr lang="en-US" sz="2400" dirty="0" smtClean="0">
                <a:sym typeface="Wingdings 2" pitchFamily="18" charset="2"/>
              </a:rPr>
              <a:t> </a:t>
            </a:r>
            <a:r>
              <a:rPr lang="en-US" sz="2400" b="1" dirty="0" smtClean="0">
                <a:sym typeface="Wingdings 2" pitchFamily="18" charset="2"/>
              </a:rPr>
              <a:t>GPA</a:t>
            </a:r>
            <a:endParaRPr lang="en-US" sz="2400" dirty="0" smtClean="0">
              <a:sym typeface="Wingdings 2" pitchFamily="18" charset="2"/>
            </a:endParaRPr>
          </a:p>
          <a:p>
            <a:pPr lvl="2" eaLnBrk="1" hangingPunct="1"/>
            <a:endParaRPr lang="en-US" sz="2400" b="1" dirty="0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31EC1A3-09D8-43ED-85F6-BE646EA1FB29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848600" cy="76200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Exercise_3 Output: Contents are swapped 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6ED324A-808D-4325-8745-FF90FBBAAAD0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/>
          <a:srcRect l="3214" t="7280" r="75603" b="71521"/>
          <a:stretch>
            <a:fillRect/>
          </a:stretch>
        </p:blipFill>
        <p:spPr bwMode="auto">
          <a:xfrm>
            <a:off x="1295400" y="1891927"/>
            <a:ext cx="7162800" cy="432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490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766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/>
              <a:t>Pointers and Structures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964324"/>
            <a:ext cx="84582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closer look at </a:t>
            </a:r>
            <a:r>
              <a:rPr lang="en-US" sz="2400" b="1" dirty="0" smtClean="0"/>
              <a:t>swap</a:t>
            </a:r>
            <a:r>
              <a:rPr lang="en-US" sz="2400" dirty="0" smtClean="0"/>
              <a:t>:</a:t>
            </a:r>
            <a:r>
              <a:rPr lang="en-US" sz="2000" b="1" dirty="0" smtClean="0">
                <a:latin typeface="Lucida Console" pitchFamily="49" charset="0"/>
              </a:rPr>
              <a:t/>
            </a:r>
            <a:br>
              <a:rPr lang="en-US" sz="2000" b="1" dirty="0" smtClean="0">
                <a:latin typeface="Lucida Console" pitchFamily="49" charset="0"/>
              </a:rPr>
            </a:br>
            <a:endParaRPr lang="en-US" sz="2000" b="1" dirty="0" smtClean="0">
              <a:latin typeface="Lucida Console" pitchFamily="49" charset="0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B45FCED-BB8B-4CBC-A5F6-EEC5F8604BF6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676400" y="1981200"/>
            <a:ext cx="7467600" cy="431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88" indent="-1588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>
                <a:solidFill>
                  <a:srgbClr val="00CC00"/>
                </a:solidFill>
                <a:latin typeface="Lucida Console" pitchFamily="49" charset="0"/>
              </a:rPr>
              <a:t>// declare temp</a:t>
            </a:r>
          </a:p>
          <a:p>
            <a:pPr marL="1588" indent="-1588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>
                <a:latin typeface="Lucida Console" pitchFamily="49" charset="0"/>
              </a:rPr>
              <a:t>student temp;</a:t>
            </a:r>
          </a:p>
          <a:p>
            <a:pPr marL="1588" indent="-1588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>
                <a:solidFill>
                  <a:srgbClr val="00CC00"/>
                </a:solidFill>
                <a:latin typeface="Lucida Console" pitchFamily="49" charset="0"/>
              </a:rPr>
              <a:t>// dereference s1, assign its contents to temp</a:t>
            </a:r>
          </a:p>
          <a:p>
            <a:pPr marL="1588" indent="-1588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>
                <a:latin typeface="Lucida Console" pitchFamily="49" charset="0"/>
              </a:rPr>
              <a:t>temp = *s1; </a:t>
            </a:r>
          </a:p>
          <a:p>
            <a:pPr marL="1588" indent="-1588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>
                <a:solidFill>
                  <a:srgbClr val="00CC00"/>
                </a:solidFill>
                <a:latin typeface="Lucida Console" pitchFamily="49" charset="0"/>
              </a:rPr>
              <a:t>// dereference s2, assign its contents to s1</a:t>
            </a:r>
          </a:p>
          <a:p>
            <a:pPr marL="1588" indent="-1588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>
                <a:solidFill>
                  <a:srgbClr val="00CC00"/>
                </a:solidFill>
                <a:latin typeface="Lucida Console" pitchFamily="49" charset="0"/>
              </a:rPr>
              <a:t>// after dereferencing s1</a:t>
            </a:r>
          </a:p>
          <a:p>
            <a:pPr marL="1588" indent="-1588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>
                <a:latin typeface="Lucida Console" pitchFamily="49" charset="0"/>
              </a:rPr>
              <a:t>*s1 = *s2;</a:t>
            </a:r>
          </a:p>
          <a:p>
            <a:pPr marL="1588" indent="-1588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>
                <a:solidFill>
                  <a:srgbClr val="00CC00"/>
                </a:solidFill>
                <a:latin typeface="Lucida Console" pitchFamily="49" charset="0"/>
              </a:rPr>
              <a:t>// dereference s2, assign to it the contents</a:t>
            </a:r>
          </a:p>
          <a:p>
            <a:pPr marL="1588" indent="-1588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>
                <a:solidFill>
                  <a:srgbClr val="00CC00"/>
                </a:solidFill>
                <a:latin typeface="Lucida Console" pitchFamily="49" charset="0"/>
              </a:rPr>
              <a:t>// of temp (old s1)</a:t>
            </a:r>
          </a:p>
          <a:p>
            <a:pPr marL="1588" indent="-1588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>
                <a:latin typeface="Lucida Console" pitchFamily="49" charset="0"/>
              </a:rPr>
              <a:t>*s2 = temp;</a:t>
            </a:r>
          </a:p>
        </p:txBody>
      </p:sp>
    </p:spTree>
    <p:extLst>
      <p:ext uri="{BB962C8B-B14F-4D97-AF65-F5344CB8AC3E}">
        <p14:creationId xmlns:p14="http://schemas.microsoft.com/office/powerpoint/2010/main" val="6870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Exercise_3 Solution</a:t>
            </a:r>
          </a:p>
        </p:txBody>
      </p:sp>
      <p:pic>
        <p:nvPicPr>
          <p:cNvPr id="2560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1981200"/>
            <a:ext cx="7467600" cy="4332393"/>
          </a:xfrm>
        </p:spPr>
      </p:pic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19DB81C2-2358-4A7F-AB58-880FAA82DA48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and Other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896785" cy="3777622"/>
          </a:xfrm>
        </p:spPr>
        <p:txBody>
          <a:bodyPr/>
          <a:lstStyle/>
          <a:p>
            <a:r>
              <a:rPr lang="en-US" sz="2400" dirty="0"/>
              <a:t>Data types you have seen so far: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Simple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i="1" dirty="0" err="1"/>
              <a:t>int</a:t>
            </a:r>
            <a:r>
              <a:rPr lang="en-US" sz="2000" i="1" dirty="0"/>
              <a:t>, double</a:t>
            </a:r>
            <a:r>
              <a:rPr lang="en-US" sz="2000" dirty="0"/>
              <a:t>, </a:t>
            </a:r>
            <a:r>
              <a:rPr lang="en-US" sz="2000" i="1" dirty="0"/>
              <a:t>float, char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Structured</a:t>
            </a:r>
            <a:r>
              <a:rPr lang="en-US" sz="2000" i="1" dirty="0"/>
              <a:t>: </a:t>
            </a:r>
            <a:r>
              <a:rPr lang="en-US" sz="2000" dirty="0"/>
              <a:t>arrays, strings  </a:t>
            </a:r>
          </a:p>
          <a:p>
            <a:r>
              <a:rPr lang="en-US" sz="2400" u="sng" dirty="0">
                <a:solidFill>
                  <a:srgbClr val="FF0000"/>
                </a:solidFill>
              </a:rPr>
              <a:t>Structures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sz="2000" dirty="0"/>
              <a:t>A new derived data type / data structure</a:t>
            </a:r>
          </a:p>
          <a:p>
            <a:pPr lvl="1"/>
            <a:r>
              <a:rPr lang="en-US" sz="2000" dirty="0"/>
              <a:t>Used a lot! (Stacks, Queues, Linked </a:t>
            </a:r>
            <a:r>
              <a:rPr lang="en-US" sz="2000" dirty="0" err="1"/>
              <a:t>Lists,Trees</a:t>
            </a:r>
            <a:r>
              <a:rPr lang="en-US" sz="2000" dirty="0"/>
              <a:t>,  ..)</a:t>
            </a:r>
          </a:p>
          <a:p>
            <a:r>
              <a:rPr lang="en-US" sz="2400" dirty="0"/>
              <a:t>Why a need for such a new data type?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404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8077200" cy="6858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Exercise_3: someone asked </a:t>
            </a:r>
            <a:br>
              <a:rPr lang="en-US" sz="4000" dirty="0" smtClean="0"/>
            </a:br>
            <a:r>
              <a:rPr lang="en-US" sz="4000" dirty="0" smtClean="0"/>
              <a:t>“Why not just swap pointers?”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FEF24FF-E250-4A51-9263-75C9E48B754A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1524000" y="2209800"/>
            <a:ext cx="7086600" cy="4391350"/>
            <a:chOff x="336" y="816"/>
            <a:chExt cx="5088" cy="3254"/>
          </a:xfrm>
        </p:grpSpPr>
        <p:pic>
          <p:nvPicPr>
            <p:cNvPr id="28677" name="Picture 4"/>
            <p:cNvPicPr>
              <a:picLocks noChangeAspect="1" noChangeArrowheads="1"/>
            </p:cNvPicPr>
            <p:nvPr/>
          </p:nvPicPr>
          <p:blipFill>
            <a:blip r:embed="rId2"/>
            <a:srcRect l="20546" t="58031" r="55746" b="31477"/>
            <a:stretch>
              <a:fillRect/>
            </a:stretch>
          </p:blipFill>
          <p:spPr bwMode="auto">
            <a:xfrm>
              <a:off x="528" y="816"/>
              <a:ext cx="4512" cy="1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336" y="2496"/>
              <a:ext cx="2256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FF0066"/>
                  </a:solidFill>
                </a:rPr>
                <a:t>This obviously doesn’t do what we want it to.</a:t>
              </a:r>
            </a:p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FF0066"/>
                  </a:solidFill>
                </a:rPr>
                <a:t>But what does it do?</a:t>
              </a:r>
            </a:p>
          </p:txBody>
        </p:sp>
        <p:pic>
          <p:nvPicPr>
            <p:cNvPr id="28679" name="Picture 6"/>
            <p:cNvPicPr>
              <a:picLocks noChangeAspect="1" noChangeArrowheads="1"/>
            </p:cNvPicPr>
            <p:nvPr/>
          </p:nvPicPr>
          <p:blipFill>
            <a:blip r:embed="rId3"/>
            <a:srcRect l="1926" t="3854" r="75566" b="73233"/>
            <a:stretch>
              <a:fillRect/>
            </a:stretch>
          </p:blipFill>
          <p:spPr bwMode="auto">
            <a:xfrm>
              <a:off x="2736" y="1968"/>
              <a:ext cx="2688" cy="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664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Exercise_3 modified: Explanation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752600"/>
            <a:ext cx="6591985" cy="377762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At the start of </a:t>
            </a:r>
            <a:r>
              <a:rPr lang="en-US" sz="2200" b="1" dirty="0" smtClean="0"/>
              <a:t>swap</a:t>
            </a:r>
            <a:r>
              <a:rPr lang="en-US" sz="22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s1 == address of s1 structure in main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s2 == address of s2 structure in main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In </a:t>
            </a:r>
            <a:r>
              <a:rPr lang="en-US" sz="2200" b="1" dirty="0" smtClean="0"/>
              <a:t>swap</a:t>
            </a:r>
            <a:r>
              <a:rPr lang="en-US" sz="22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temp = s1 : temp == address of s1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in main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s1 = s2 : s1 == address of s2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in main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s2 = s1 : s2 == address of s1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in main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But... these changes happen only locally: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dirty="0" smtClean="0">
                <a:solidFill>
                  <a:srgbClr val="00CC00"/>
                </a:solidFill>
              </a:rPr>
              <a:t>The pointers themselves are being treated as local variables (passed in by value)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dirty="0" smtClean="0">
                <a:solidFill>
                  <a:srgbClr val="FF6600"/>
                </a:solidFill>
              </a:rPr>
              <a:t>Since no dereferencing is happening, nothing outside swap is affected</a:t>
            </a:r>
            <a:r>
              <a:rPr lang="en-US" sz="2200" dirty="0" smtClean="0">
                <a:solidFill>
                  <a:srgbClr val="FF6600"/>
                </a:solidFill>
              </a:rPr>
              <a:t>.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357D83D-ADAA-4261-904D-124DFCEE37BF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01000" cy="6858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Exercise_3 modified: </a:t>
            </a:r>
            <a:br>
              <a:rPr lang="en-US" sz="4000" dirty="0" smtClean="0"/>
            </a:br>
            <a:r>
              <a:rPr lang="en-US" sz="4000" dirty="0" smtClean="0"/>
              <a:t>How do we know?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Try displaying the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 that s1 and s2 point to right before exiting </a:t>
            </a:r>
            <a:r>
              <a:rPr lang="en-US" sz="2400" b="1" dirty="0" smtClean="0"/>
              <a:t>swap</a:t>
            </a:r>
            <a:r>
              <a:rPr lang="en-US" sz="2400" dirty="0" smtClean="0"/>
              <a:t>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3B33A95-8322-4947-BF78-2DEEBCBE339A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/>
          <a:srcRect l="16373" t="58673" r="54575" b="26338"/>
          <a:stretch>
            <a:fillRect/>
          </a:stretch>
        </p:blipFill>
        <p:spPr bwMode="auto">
          <a:xfrm>
            <a:off x="1905000" y="3581400"/>
            <a:ext cx="6558756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89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6"/>
          <p:cNvSpPr>
            <a:spLocks noGrp="1" noChangeArrowheads="1"/>
          </p:cNvSpPr>
          <p:nvPr>
            <p:ph type="title"/>
          </p:nvPr>
        </p:nvSpPr>
        <p:spPr>
          <a:xfrm>
            <a:off x="1676400" y="502416"/>
            <a:ext cx="8077200" cy="685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Exercise_3 modified: Evidence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5939499-7B08-4B3D-82E8-C47FBA2BEC85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152400" y="1447800"/>
            <a:ext cx="8991600" cy="5410200"/>
            <a:chOff x="240" y="770"/>
            <a:chExt cx="5520" cy="3070"/>
          </a:xfrm>
        </p:grpSpPr>
        <p:pic>
          <p:nvPicPr>
            <p:cNvPr id="31749" name="Picture 3"/>
            <p:cNvPicPr>
              <a:picLocks noChangeAspect="1" noChangeArrowheads="1"/>
            </p:cNvPicPr>
            <p:nvPr/>
          </p:nvPicPr>
          <p:blipFill>
            <a:blip r:embed="rId2"/>
            <a:srcRect l="7704" t="18629" r="70467" b="48822"/>
            <a:stretch>
              <a:fillRect/>
            </a:stretch>
          </p:blipFill>
          <p:spPr bwMode="auto">
            <a:xfrm>
              <a:off x="240" y="770"/>
              <a:ext cx="3120" cy="3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0" name="Text Box 4"/>
            <p:cNvSpPr txBox="1">
              <a:spLocks noChangeArrowheads="1"/>
            </p:cNvSpPr>
            <p:nvPr/>
          </p:nvSpPr>
          <p:spPr bwMode="auto">
            <a:xfrm>
              <a:off x="3444" y="1776"/>
              <a:ext cx="19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66"/>
                  </a:solidFill>
                </a:rPr>
                <a:t>Swapped in </a:t>
              </a:r>
              <a:r>
                <a:rPr lang="en-US" sz="2800" b="1" dirty="0">
                  <a:solidFill>
                    <a:srgbClr val="FF0066"/>
                  </a:solidFill>
                </a:rPr>
                <a:t>swap</a:t>
              </a:r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3444" y="2935"/>
              <a:ext cx="2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66"/>
                  </a:solidFill>
                </a:rPr>
                <a:t>Not swapped in </a:t>
              </a:r>
              <a:r>
                <a:rPr lang="en-US" sz="2800" b="1">
                  <a:solidFill>
                    <a:srgbClr val="FF0066"/>
                  </a:solidFill>
                </a:rPr>
                <a:t>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6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Structures as return values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467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value of </a:t>
            </a:r>
            <a:r>
              <a:rPr lang="en-US" sz="2400" i="1" dirty="0" err="1" smtClean="0"/>
              <a:t>struct</a:t>
            </a:r>
            <a:r>
              <a:rPr lang="en-US" sz="2400" dirty="0" smtClean="0"/>
              <a:t> type can be returned from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Like simple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Unlike 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Rewrite the </a:t>
            </a:r>
            <a:r>
              <a:rPr lang="en-US" sz="2400" b="1" dirty="0" err="1" smtClean="0">
                <a:latin typeface="Lucida Console" pitchFamily="49" charset="0"/>
              </a:rPr>
              <a:t>fill_up</a:t>
            </a:r>
            <a:r>
              <a:rPr lang="en-US" sz="2400" dirty="0" smtClean="0"/>
              <a:t> function (see below) with the student record  as a returned parameter.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dirty="0" smtClean="0"/>
              <a:t>	</a:t>
            </a:r>
            <a:r>
              <a:rPr lang="en-US" sz="2000" b="1" i="1" dirty="0" smtClean="0">
                <a:latin typeface="Lucida Console" pitchFamily="49" charset="0"/>
              </a:rPr>
              <a:t>void</a:t>
            </a:r>
            <a:r>
              <a:rPr lang="en-US" sz="2000" b="1" dirty="0" smtClean="0">
                <a:latin typeface="Lucida Console" pitchFamily="49" charset="0"/>
              </a:rPr>
              <a:t> </a:t>
            </a:r>
            <a:r>
              <a:rPr lang="en-US" sz="2000" b="1" dirty="0" err="1" smtClean="0">
                <a:latin typeface="Lucida Console" pitchFamily="49" charset="0"/>
              </a:rPr>
              <a:t>fill_up</a:t>
            </a:r>
            <a:r>
              <a:rPr lang="en-US" sz="2000" b="1" dirty="0" smtClean="0">
                <a:latin typeface="Lucida Console" pitchFamily="49" charset="0"/>
              </a:rPr>
              <a:t>( student *s) {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  </a:t>
            </a:r>
            <a:r>
              <a:rPr lang="en-US" sz="2000" b="1" dirty="0" err="1" smtClean="0">
                <a:latin typeface="Lucida Console" pitchFamily="49" charset="0"/>
              </a:rPr>
              <a:t>printf</a:t>
            </a:r>
            <a:r>
              <a:rPr lang="en-US" sz="2000" b="1" dirty="0" smtClean="0">
                <a:latin typeface="Lucida Console" pitchFamily="49" charset="0"/>
              </a:rPr>
              <a:t>(“Name:); </a:t>
            </a:r>
            <a:r>
              <a:rPr lang="en-US" sz="2000" b="1" dirty="0" err="1" smtClean="0">
                <a:latin typeface="Lucida Console" pitchFamily="49" charset="0"/>
              </a:rPr>
              <a:t>scanf</a:t>
            </a:r>
            <a:r>
              <a:rPr lang="en-US" sz="2000" b="1" dirty="0" smtClean="0">
                <a:latin typeface="Lucida Console" pitchFamily="49" charset="0"/>
              </a:rPr>
              <a:t>(“%s”, s-&gt;name);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  </a:t>
            </a:r>
            <a:r>
              <a:rPr lang="en-US" sz="2000" b="1" dirty="0" err="1" smtClean="0">
                <a:latin typeface="Lucida Console" pitchFamily="49" charset="0"/>
              </a:rPr>
              <a:t>printf</a:t>
            </a:r>
            <a:r>
              <a:rPr lang="en-US" sz="2000" b="1" dirty="0" smtClean="0">
                <a:latin typeface="Lucida Console" pitchFamily="49" charset="0"/>
              </a:rPr>
              <a:t>(“GPA:); </a:t>
            </a:r>
            <a:r>
              <a:rPr lang="en-US" sz="2000" b="1" dirty="0" err="1" smtClean="0">
                <a:latin typeface="Lucida Console" pitchFamily="49" charset="0"/>
              </a:rPr>
              <a:t>scanf</a:t>
            </a:r>
            <a:r>
              <a:rPr lang="en-US" sz="2000" b="1" dirty="0" smtClean="0">
                <a:latin typeface="Lucida Console" pitchFamily="49" charset="0"/>
              </a:rPr>
              <a:t>(“%lf”, &amp;s-&gt;</a:t>
            </a:r>
            <a:r>
              <a:rPr lang="en-US" sz="2000" b="1" dirty="0" err="1" smtClean="0"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);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4CF2E84-596D-4186-B7BF-D662EDAF6C1D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3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Structures as return values: Solution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391400" cy="4530725"/>
          </a:xfrm>
        </p:spPr>
        <p:txBody>
          <a:bodyPr/>
          <a:lstStyle/>
          <a:p>
            <a:pPr indent="-1588" eaLnBrk="1" hangingPunct="1">
              <a:buFontTx/>
              <a:buNone/>
              <a:tabLst>
                <a:tab pos="738188" algn="l"/>
              </a:tabLst>
            </a:pPr>
            <a:r>
              <a:rPr lang="en-US" sz="2200" b="1" dirty="0" smtClean="0">
                <a:latin typeface="Lucida Console" pitchFamily="49" charset="0"/>
              </a:rPr>
              <a:t>student </a:t>
            </a:r>
            <a:r>
              <a:rPr lang="en-US" sz="2200" b="1" dirty="0" err="1" smtClean="0">
                <a:latin typeface="Lucida Console" pitchFamily="49" charset="0"/>
              </a:rPr>
              <a:t>fill_up</a:t>
            </a:r>
            <a:r>
              <a:rPr lang="en-US" sz="2200" b="1" dirty="0" smtClean="0">
                <a:latin typeface="Lucida Console" pitchFamily="49" charset="0"/>
              </a:rPr>
              <a:t>( ) {</a:t>
            </a:r>
          </a:p>
          <a:p>
            <a:pPr indent="-1588" eaLnBrk="1" hangingPunct="1">
              <a:buFontTx/>
              <a:buNone/>
              <a:tabLst>
                <a:tab pos="738188" algn="l"/>
              </a:tabLst>
            </a:pPr>
            <a:r>
              <a:rPr lang="en-US" sz="2200" b="1" dirty="0" smtClean="0">
                <a:latin typeface="Lucida Console" pitchFamily="49" charset="0"/>
              </a:rPr>
              <a:t>		student s;</a:t>
            </a:r>
          </a:p>
          <a:p>
            <a:pPr indent="-1588" eaLnBrk="1" hangingPunct="1">
              <a:buFontTx/>
              <a:buNone/>
              <a:tabLst>
                <a:tab pos="738188" algn="l"/>
              </a:tabLst>
            </a:pPr>
            <a:r>
              <a:rPr lang="en-US" sz="2200" b="1" dirty="0" smtClean="0">
                <a:latin typeface="Lucida Console" pitchFamily="49" charset="0"/>
              </a:rPr>
              <a:t>		</a:t>
            </a:r>
            <a:r>
              <a:rPr lang="en-US" sz="2200" b="1" dirty="0" err="1" smtClean="0">
                <a:latin typeface="Lucida Console" pitchFamily="49" charset="0"/>
              </a:rPr>
              <a:t>printf</a:t>
            </a:r>
            <a:r>
              <a:rPr lang="en-US" sz="2200" b="1" dirty="0" smtClean="0">
                <a:latin typeface="Lucida Console" pitchFamily="49" charset="0"/>
              </a:rPr>
              <a:t>(“name:”); </a:t>
            </a:r>
            <a:r>
              <a:rPr lang="en-US" sz="2200" b="1" dirty="0" err="1" smtClean="0">
                <a:latin typeface="Lucida Console" pitchFamily="49" charset="0"/>
              </a:rPr>
              <a:t>scanf</a:t>
            </a:r>
            <a:r>
              <a:rPr lang="en-US" sz="2200" b="1" dirty="0" smtClean="0">
                <a:latin typeface="Lucida Console" pitchFamily="49" charset="0"/>
              </a:rPr>
              <a:t>(“%s”, s.name);</a:t>
            </a:r>
          </a:p>
          <a:p>
            <a:pPr indent="-1588" eaLnBrk="1" hangingPunct="1">
              <a:buFontTx/>
              <a:buNone/>
              <a:tabLst>
                <a:tab pos="738188" algn="l"/>
              </a:tabLst>
            </a:pPr>
            <a:r>
              <a:rPr lang="en-US" sz="2200" b="1" dirty="0" smtClean="0">
                <a:latin typeface="Lucida Console" pitchFamily="49" charset="0"/>
              </a:rPr>
              <a:t>		</a:t>
            </a:r>
            <a:r>
              <a:rPr lang="en-US" sz="2200" b="1" dirty="0" err="1" smtClean="0">
                <a:latin typeface="Lucida Console" pitchFamily="49" charset="0"/>
              </a:rPr>
              <a:t>printf</a:t>
            </a:r>
            <a:r>
              <a:rPr lang="en-US" sz="2200" b="1" dirty="0" smtClean="0">
                <a:latin typeface="Lucida Console" pitchFamily="49" charset="0"/>
              </a:rPr>
              <a:t>(“</a:t>
            </a:r>
            <a:r>
              <a:rPr lang="en-US" sz="2200" b="1" dirty="0" err="1" smtClean="0">
                <a:latin typeface="Lucida Console" pitchFamily="49" charset="0"/>
              </a:rPr>
              <a:t>gpa</a:t>
            </a:r>
            <a:r>
              <a:rPr lang="en-US" sz="2200" b="1" dirty="0" smtClean="0">
                <a:latin typeface="Lucida Console" pitchFamily="49" charset="0"/>
              </a:rPr>
              <a:t>:”); </a:t>
            </a:r>
            <a:r>
              <a:rPr lang="en-US" sz="2200" b="1" dirty="0" err="1" smtClean="0">
                <a:latin typeface="Lucida Console" pitchFamily="49" charset="0"/>
              </a:rPr>
              <a:t>scanf</a:t>
            </a:r>
            <a:r>
              <a:rPr lang="en-US" sz="2200" b="1" dirty="0" smtClean="0">
                <a:latin typeface="Lucida Console" pitchFamily="49" charset="0"/>
              </a:rPr>
              <a:t>(“%lf”, &amp;</a:t>
            </a:r>
            <a:r>
              <a:rPr lang="en-US" sz="2200" b="1" dirty="0" err="1" smtClean="0">
                <a:latin typeface="Lucida Console" pitchFamily="49" charset="0"/>
              </a:rPr>
              <a:t>s.gpa</a:t>
            </a:r>
            <a:r>
              <a:rPr lang="en-US" sz="2200" b="1" dirty="0" smtClean="0">
                <a:latin typeface="Lucida Console" pitchFamily="49" charset="0"/>
              </a:rPr>
              <a:t>);</a:t>
            </a:r>
          </a:p>
          <a:p>
            <a:pPr indent="-1588" eaLnBrk="1" hangingPunct="1">
              <a:buFontTx/>
              <a:buNone/>
              <a:tabLst>
                <a:tab pos="738188" algn="l"/>
              </a:tabLst>
            </a:pPr>
            <a:r>
              <a:rPr lang="en-US" sz="2200" b="1" i="1" dirty="0" smtClean="0">
                <a:latin typeface="Lucida Console" pitchFamily="49" charset="0"/>
              </a:rPr>
              <a:t>		return</a:t>
            </a:r>
            <a:r>
              <a:rPr lang="en-US" sz="2200" b="1" dirty="0" smtClean="0">
                <a:latin typeface="Lucida Console" pitchFamily="49" charset="0"/>
              </a:rPr>
              <a:t> s;</a:t>
            </a:r>
          </a:p>
          <a:p>
            <a:pPr indent="-1588" eaLnBrk="1" hangingPunct="1">
              <a:buFontTx/>
              <a:buNone/>
              <a:tabLst>
                <a:tab pos="738188" algn="l"/>
              </a:tabLst>
            </a:pPr>
            <a:r>
              <a:rPr lang="en-US" sz="2200" b="1" dirty="0" smtClean="0">
                <a:latin typeface="Lucida Console" pitchFamily="49" charset="0"/>
              </a:rPr>
              <a:t>}</a:t>
            </a:r>
          </a:p>
          <a:p>
            <a:pPr indent="-1588" eaLnBrk="1" hangingPunct="1">
              <a:buFontTx/>
              <a:buNone/>
              <a:tabLst>
                <a:tab pos="738188" algn="l"/>
              </a:tabLst>
            </a:pPr>
            <a:endParaRPr lang="en-US" sz="1000" dirty="0" smtClean="0"/>
          </a:p>
          <a:p>
            <a:pPr indent="-1588" eaLnBrk="1" hangingPunct="1">
              <a:buFontTx/>
              <a:buNone/>
              <a:tabLst>
                <a:tab pos="738188" algn="l"/>
              </a:tabLst>
            </a:pPr>
            <a:r>
              <a:rPr lang="en-US" sz="2400" dirty="0" smtClean="0"/>
              <a:t>Then you can fill students like so:   </a:t>
            </a:r>
          </a:p>
          <a:p>
            <a:pPr indent="-1588" eaLnBrk="1" hangingPunct="1">
              <a:buFontTx/>
              <a:buNone/>
              <a:tabLst>
                <a:tab pos="738188" algn="l"/>
              </a:tabLst>
            </a:pPr>
            <a:r>
              <a:rPr lang="en-US" sz="2600" b="1" dirty="0" smtClean="0">
                <a:latin typeface="Lucida Console" pitchFamily="49" charset="0"/>
              </a:rPr>
              <a:t>	</a:t>
            </a:r>
            <a:endParaRPr lang="en-US" sz="1000" dirty="0" smtClean="0"/>
          </a:p>
          <a:p>
            <a:pPr indent="-1588" eaLnBrk="1" hangingPunct="1">
              <a:buFontTx/>
              <a:buNone/>
              <a:tabLst>
                <a:tab pos="738188" algn="l"/>
              </a:tabLst>
            </a:pPr>
            <a:r>
              <a:rPr lang="en-US" sz="2600" b="1" dirty="0" smtClean="0">
                <a:latin typeface="Lucida Console" pitchFamily="49" charset="0"/>
              </a:rPr>
              <a:t>S1 = </a:t>
            </a:r>
            <a:r>
              <a:rPr lang="en-US" sz="2600" b="1" dirty="0" err="1" smtClean="0">
                <a:latin typeface="Lucida Console" pitchFamily="49" charset="0"/>
              </a:rPr>
              <a:t>fill_up</a:t>
            </a:r>
            <a:r>
              <a:rPr lang="en-US" sz="2600" b="1" dirty="0" smtClean="0">
                <a:latin typeface="Lucida Console" pitchFamily="49" charset="0"/>
              </a:rPr>
              <a:t>( );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3C49A32-056F-4177-AAFF-62DA90448C8A}" type="slidenum">
              <a:rPr lang="en-US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Arrays of Structures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95400"/>
            <a:ext cx="7620000" cy="5257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Assume you have a structure type: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dirty="0" smtClean="0"/>
              <a:t>	</a:t>
            </a:r>
            <a:r>
              <a:rPr lang="en-US" sz="2400" i="1" dirty="0" err="1" smtClean="0"/>
              <a:t>typedef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struct</a:t>
            </a:r>
            <a:r>
              <a:rPr lang="en-US" sz="2400" i="1" dirty="0" smtClean="0"/>
              <a:t> </a:t>
            </a:r>
            <a:r>
              <a:rPr lang="en-US" sz="2400" dirty="0" smtClean="0"/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sz="2400" dirty="0"/>
              <a:t>char name[20];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double salary;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rank;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} </a:t>
            </a:r>
            <a:r>
              <a:rPr lang="en-US" sz="2400" dirty="0" err="1"/>
              <a:t>employee_t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An array of employees’ structures is declared: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sz="2000" dirty="0" err="1" smtClean="0"/>
              <a:t>employee_t</a:t>
            </a:r>
            <a:r>
              <a:rPr lang="en-US" sz="2000" dirty="0" smtClean="0"/>
              <a:t>   </a:t>
            </a:r>
            <a:r>
              <a:rPr lang="en-US" sz="2000" dirty="0" err="1" smtClean="0"/>
              <a:t>emp_array</a:t>
            </a:r>
            <a:r>
              <a:rPr lang="en-US" sz="2000" dirty="0" smtClean="0"/>
              <a:t>[ MAX ];</a:t>
            </a:r>
          </a:p>
          <a:p>
            <a:pPr eaLnBrk="1" hangingPunct="1"/>
            <a:r>
              <a:rPr lang="en-US" sz="2400" dirty="0" smtClean="0"/>
              <a:t>Accessing elements: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emp_array</a:t>
            </a:r>
            <a:r>
              <a:rPr lang="en-US" sz="2000" dirty="0" smtClean="0"/>
              <a:t>[e].salary = 7000;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emp_array</a:t>
            </a:r>
            <a:r>
              <a:rPr lang="en-US" sz="2000" dirty="0" smtClean="0"/>
              <a:t>[e].name[0];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19B5D77-C8C3-4A07-8130-31CEECBA30A4}" type="slidenum">
              <a:rPr lang="en-US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>
                <a:solidFill>
                  <a:srgbClr val="FFC000"/>
                </a:solidFill>
              </a:rPr>
              <a:t>typedef</a:t>
            </a:r>
            <a:r>
              <a:rPr lang="en-US" dirty="0" smtClean="0"/>
              <a:t>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8001000" cy="5334000"/>
          </a:xfrm>
        </p:spPr>
        <p:txBody>
          <a:bodyPr/>
          <a:lstStyle/>
          <a:p>
            <a:r>
              <a:rPr lang="en-US" sz="2400" dirty="0" smtClean="0"/>
              <a:t>General syntax of </a:t>
            </a:r>
            <a:r>
              <a:rPr lang="en-US" sz="2400" dirty="0" err="1" smtClean="0"/>
              <a:t>typedef</a:t>
            </a:r>
            <a:r>
              <a:rPr lang="en-US" sz="2400" dirty="0" smtClean="0"/>
              <a:t> is: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C000"/>
                </a:solidFill>
              </a:rPr>
              <a:t>typedef</a:t>
            </a:r>
            <a:r>
              <a:rPr lang="en-US" sz="2400" dirty="0" smtClean="0"/>
              <a:t> </a:t>
            </a:r>
            <a:r>
              <a:rPr lang="en-US" sz="2400" i="1" dirty="0" err="1" smtClean="0"/>
              <a:t>typedefinition</a:t>
            </a:r>
            <a:r>
              <a:rPr lang="en-US" sz="2400" dirty="0" smtClean="0"/>
              <a:t> </a:t>
            </a:r>
            <a:r>
              <a:rPr lang="en-US" sz="2400" i="1" dirty="0" err="1" smtClean="0">
                <a:solidFill>
                  <a:srgbClr val="0070C0"/>
                </a:solidFill>
              </a:rPr>
              <a:t>typename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 Examples: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C000"/>
                </a:solidFill>
              </a:rPr>
              <a:t>typedef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struct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{ … } </a:t>
            </a:r>
            <a:r>
              <a:rPr lang="en-US" sz="2400" dirty="0" smtClean="0">
                <a:solidFill>
                  <a:srgbClr val="0070C0"/>
                </a:solidFill>
              </a:rPr>
              <a:t>student</a:t>
            </a:r>
            <a:r>
              <a:rPr lang="en-US" sz="2400" dirty="0" smtClean="0"/>
              <a:t>; // name the type</a:t>
            </a:r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r>
              <a:rPr lang="en-US" sz="2400" dirty="0" smtClean="0"/>
              <a:t>With arrays it’s a bit different: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C000"/>
                </a:solidFill>
              </a:rPr>
              <a:t>typedef</a:t>
            </a:r>
            <a:r>
              <a:rPr lang="en-US" sz="2400" dirty="0" smtClean="0"/>
              <a:t> </a:t>
            </a:r>
            <a:r>
              <a:rPr lang="en-US" sz="2400" i="1" dirty="0" err="1" smtClean="0"/>
              <a:t>basetype</a:t>
            </a:r>
            <a:r>
              <a:rPr lang="en-US" sz="2400" i="1" dirty="0" smtClean="0"/>
              <a:t> </a:t>
            </a:r>
            <a:r>
              <a:rPr lang="en-US" sz="2400" i="1" dirty="0" err="1" smtClean="0">
                <a:solidFill>
                  <a:srgbClr val="0070C0"/>
                </a:solidFill>
              </a:rPr>
              <a:t>typename</a:t>
            </a:r>
            <a:r>
              <a:rPr lang="en-US" sz="2400" i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[ </a:t>
            </a:r>
            <a:r>
              <a:rPr lang="en-US" sz="2400" i="1" dirty="0" smtClean="0"/>
              <a:t>size</a:t>
            </a:r>
            <a:r>
              <a:rPr lang="en-US" sz="2400" dirty="0" smtClean="0"/>
              <a:t> ];</a:t>
            </a:r>
          </a:p>
          <a:p>
            <a:pPr>
              <a:buNone/>
            </a:pPr>
            <a:r>
              <a:rPr lang="en-US" sz="2400" dirty="0" smtClean="0"/>
              <a:t>	 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  </a:t>
            </a:r>
            <a:r>
              <a:rPr lang="en-US" sz="2400" dirty="0" err="1" smtClean="0">
                <a:solidFill>
                  <a:srgbClr val="FFC000"/>
                </a:solidFill>
              </a:rPr>
              <a:t>typedef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intarray10 </a:t>
            </a:r>
            <a:r>
              <a:rPr lang="en-US" sz="2400" dirty="0" smtClean="0"/>
              <a:t>[10];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  </a:t>
            </a:r>
            <a:r>
              <a:rPr lang="en-US" sz="2400" dirty="0" err="1" smtClean="0">
                <a:solidFill>
                  <a:srgbClr val="FFC000"/>
                </a:solidFill>
              </a:rPr>
              <a:t>typedef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 smtClean="0"/>
              <a:t>employee_t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0070C0"/>
                </a:solidFill>
              </a:rPr>
              <a:t>employeearray_t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[ MAX ];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26C72E-E462-406A-B77F-8BBBB24BB53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1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6589199" cy="1280890"/>
          </a:xfrm>
        </p:spPr>
        <p:txBody>
          <a:bodyPr/>
          <a:lstStyle/>
          <a:p>
            <a:pPr algn="ctr" eaLnBrk="1" hangingPunct="1"/>
            <a:r>
              <a:rPr lang="en-US" dirty="0"/>
              <a:t>Exercise_4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620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straight line is an object connecting two points. Therefore, a </a:t>
            </a:r>
            <a:r>
              <a:rPr lang="en-US" sz="2400" b="1" dirty="0" smtClean="0">
                <a:solidFill>
                  <a:srgbClr val="00CC00"/>
                </a:solidFill>
              </a:rPr>
              <a:t>line</a:t>
            </a:r>
            <a:r>
              <a:rPr lang="en-US" sz="2400" dirty="0" smtClean="0"/>
              <a:t> can be represented by a hierarchical structure having two structures of type </a:t>
            </a:r>
            <a:r>
              <a:rPr lang="en-US" sz="2400" b="1" dirty="0" smtClean="0">
                <a:solidFill>
                  <a:srgbClr val="00CC00"/>
                </a:solidFill>
              </a:rPr>
              <a:t>point</a:t>
            </a:r>
            <a:r>
              <a:rPr lang="en-US" sz="2400" dirty="0" smtClean="0"/>
              <a:t> (the </a:t>
            </a:r>
            <a:r>
              <a:rPr lang="en-US" sz="2400" b="1" dirty="0" smtClean="0"/>
              <a:t>beginning</a:t>
            </a:r>
            <a:r>
              <a:rPr lang="en-US" sz="2400" dirty="0" smtClean="0"/>
              <a:t> and the </a:t>
            </a:r>
            <a:r>
              <a:rPr lang="en-US" sz="2400" b="1" dirty="0" smtClean="0"/>
              <a:t>end</a:t>
            </a:r>
            <a:r>
              <a:rPr lang="en-US" sz="2400" dirty="0" smtClean="0"/>
              <a:t>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CC00"/>
                </a:solidFill>
              </a:rPr>
              <a:t>QUESTION: What should these two structure definitions look like (for </a:t>
            </a:r>
            <a:r>
              <a:rPr lang="en-US" sz="2000" b="1" dirty="0" smtClean="0">
                <a:solidFill>
                  <a:srgbClr val="00CC00"/>
                </a:solidFill>
              </a:rPr>
              <a:t>line</a:t>
            </a:r>
            <a:r>
              <a:rPr lang="en-US" sz="2000" dirty="0" smtClean="0">
                <a:solidFill>
                  <a:srgbClr val="00CC00"/>
                </a:solidFill>
              </a:rPr>
              <a:t> and </a:t>
            </a:r>
            <a:r>
              <a:rPr lang="en-US" sz="2000" b="1" dirty="0" smtClean="0">
                <a:solidFill>
                  <a:srgbClr val="00CC00"/>
                </a:solidFill>
              </a:rPr>
              <a:t>point</a:t>
            </a:r>
            <a:r>
              <a:rPr lang="en-US" sz="2000" dirty="0" smtClean="0">
                <a:solidFill>
                  <a:srgbClr val="00CC00"/>
                </a:solidFill>
              </a:rPr>
              <a:t>)?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Write a function called </a:t>
            </a:r>
            <a:r>
              <a:rPr lang="en-US" sz="2400" b="1" dirty="0" err="1" smtClean="0">
                <a:solidFill>
                  <a:srgbClr val="00CC00"/>
                </a:solidFill>
              </a:rPr>
              <a:t>get_line</a:t>
            </a:r>
            <a:r>
              <a:rPr lang="en-US" sz="2400" dirty="0" smtClean="0"/>
              <a:t> that accepts two parameters of type </a:t>
            </a:r>
            <a:r>
              <a:rPr lang="en-US" sz="2400" b="1" dirty="0" smtClean="0">
                <a:solidFill>
                  <a:srgbClr val="00CC00"/>
                </a:solidFill>
              </a:rPr>
              <a:t>point</a:t>
            </a:r>
            <a:r>
              <a:rPr lang="en-US" sz="2400" dirty="0" smtClean="0"/>
              <a:t> and returns a structure of type </a:t>
            </a:r>
            <a:r>
              <a:rPr lang="en-US" sz="2400" b="1" dirty="0" smtClean="0">
                <a:solidFill>
                  <a:srgbClr val="00CC00"/>
                </a:solidFill>
              </a:rPr>
              <a:t>line</a:t>
            </a:r>
            <a:r>
              <a:rPr lang="en-US" sz="2400" dirty="0" smtClean="0"/>
              <a:t> representing that line.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Write another function called </a:t>
            </a:r>
            <a:r>
              <a:rPr lang="en-US" sz="2400" b="1" dirty="0" err="1" smtClean="0">
                <a:solidFill>
                  <a:srgbClr val="00CC00"/>
                </a:solidFill>
              </a:rPr>
              <a:t>check_line</a:t>
            </a:r>
            <a:r>
              <a:rPr lang="en-US" sz="2400" dirty="0" smtClean="0"/>
              <a:t> that accepts a parameter of type </a:t>
            </a:r>
            <a:r>
              <a:rPr lang="en-US" sz="2400" b="1" dirty="0" smtClean="0"/>
              <a:t>line</a:t>
            </a:r>
            <a:r>
              <a:rPr lang="en-US" sz="2400" dirty="0" smtClean="0"/>
              <a:t> and returns an integer (1, 2, or 3, where 1 means vertical, 2 means horizontal, and 3 means oblique).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4580625-2909-4286-9AA7-A6F83BF73780}" type="slidenum">
              <a:rPr lang="en-US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Exercise_4 Solution</a:t>
            </a:r>
          </a:p>
        </p:txBody>
      </p:sp>
      <p:pic>
        <p:nvPicPr>
          <p:cNvPr id="3891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6004983" cy="4503738"/>
          </a:xfrm>
        </p:spPr>
      </p:pic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58DFD27-DCC0-43AF-BE32-12BB0473F47E}" type="slidenum">
              <a:rPr lang="en-US" smtClean="0">
                <a:latin typeface="Arial" pitchFamily="34" charset="0"/>
                <a:cs typeface="Arial" pitchFamily="34" charset="0"/>
              </a:rPr>
              <a:pPr/>
              <a:t>39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Why Structures?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524001" y="1752600"/>
            <a:ext cx="7010400" cy="41586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u="sng" dirty="0" smtClean="0"/>
              <a:t>Need to aggregate data of different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FF0000"/>
                </a:solidFill>
              </a:rPr>
              <a:t>Arrays: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gather data elements of the </a:t>
            </a:r>
            <a:r>
              <a:rPr lang="en-US" sz="2400" dirty="0" smtClean="0">
                <a:solidFill>
                  <a:srgbClr val="FF0000"/>
                </a:solidFill>
              </a:rPr>
              <a:t>same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data type (homogeneous)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FF0000"/>
                </a:solidFill>
              </a:rPr>
              <a:t>Structures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gather data elements of </a:t>
            </a:r>
            <a:r>
              <a:rPr lang="en-US" sz="2400" dirty="0" smtClean="0">
                <a:solidFill>
                  <a:srgbClr val="FF0000"/>
                </a:solidFill>
              </a:rPr>
              <a:t>different </a:t>
            </a:r>
            <a:r>
              <a:rPr lang="en-US" sz="2400" dirty="0" smtClean="0"/>
              <a:t>types (heterogeneous)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the C language structures are used to group together different types of variables under the same </a:t>
            </a:r>
            <a:r>
              <a:rPr lang="en-US" sz="2400" dirty="0" smtClean="0"/>
              <a:t>name.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C/C++ </a:t>
            </a:r>
            <a:r>
              <a:rPr lang="en-US" sz="2400" i="1" u="sng" dirty="0" smtClean="0">
                <a:solidFill>
                  <a:srgbClr val="FF0000"/>
                </a:solidFill>
              </a:rPr>
              <a:t>struct</a:t>
            </a:r>
            <a:r>
              <a:rPr lang="en-US" sz="2400" u="sng" dirty="0" smtClean="0">
                <a:solidFill>
                  <a:srgbClr val="FF0000"/>
                </a:solidFill>
              </a:rPr>
              <a:t>ures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are called </a:t>
            </a:r>
            <a:r>
              <a:rPr lang="en-US" sz="2400" i="1" u="sng" dirty="0" smtClean="0">
                <a:solidFill>
                  <a:srgbClr val="FF0000"/>
                </a:solidFill>
              </a:rPr>
              <a:t>records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 some other languages.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typical use of structures is representing database records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3200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00C9D99-348C-4C24-A0E7-C0DA3056D8AE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447800"/>
            <a:ext cx="7315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 structures: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Are a user-defined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be named using </a:t>
            </a:r>
            <a:r>
              <a:rPr lang="en-US" sz="1800" b="1" dirty="0" err="1" smtClean="0"/>
              <a:t>typedef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Gather together different types of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simple built-in or user-defined types, arrays, and other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be used as the base element type of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be used as members of other C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be accessed/modified through their members using the </a:t>
            </a:r>
            <a:r>
              <a:rPr lang="en-US" sz="1800" b="1" dirty="0" smtClean="0"/>
              <a:t>dot</a:t>
            </a:r>
            <a:r>
              <a:rPr lang="en-US" sz="1800" dirty="0" smtClean="0"/>
              <a:t> operator.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be assigned to variables or memory locations of the same structure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be passed as parameters by reference/value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be returned as values of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 structures and arrays give you a lot of power in organizing data since you can embed them into each other almost indefinitely but be aware of their size.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A099469-DFAE-4378-9B9F-A7EC7E749477}" type="slidenum">
              <a:rPr lang="en-US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" y="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371600"/>
            <a:ext cx="7162799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DB/Table is composed of a set of records (rows).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Each record contains a set of fields (columns).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2400" dirty="0"/>
          </a:p>
          <a:p>
            <a:pPr eaLnBrk="1" hangingPunct="1">
              <a:lnSpc>
                <a:spcPct val="70000"/>
              </a:lnSpc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So</a:t>
            </a:r>
            <a:r>
              <a:rPr lang="en-US" sz="2400" dirty="0"/>
              <a:t>, to implement a DB you need a data type that can gather elements of different types</a:t>
            </a:r>
            <a:r>
              <a:rPr lang="en-US" sz="2400" dirty="0" smtClean="0"/>
              <a:t>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2913767-7852-4AF4-A0A3-EAE18A7D3860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49" name="Group 13"/>
          <p:cNvGrpSpPr>
            <a:grpSpLocks/>
          </p:cNvGrpSpPr>
          <p:nvPr/>
        </p:nvGrpSpPr>
        <p:grpSpPr bwMode="auto">
          <a:xfrm>
            <a:off x="592015" y="2815661"/>
            <a:ext cx="8210550" cy="2581275"/>
            <a:chOff x="240" y="1632"/>
            <a:chExt cx="5172" cy="1626"/>
          </a:xfrm>
        </p:grpSpPr>
        <p:pic>
          <p:nvPicPr>
            <p:cNvPr id="6150" name="Picture 4" descr="DBMS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2" y="1632"/>
              <a:ext cx="4260" cy="1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336" y="1776"/>
              <a:ext cx="585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Fields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52" name="Line 6"/>
            <p:cNvSpPr>
              <a:spLocks noChangeShapeType="1"/>
            </p:cNvSpPr>
            <p:nvPr/>
          </p:nvSpPr>
          <p:spPr bwMode="auto">
            <a:xfrm>
              <a:off x="971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3" name="Line 7"/>
            <p:cNvSpPr>
              <a:spLocks noChangeShapeType="1"/>
            </p:cNvSpPr>
            <p:nvPr/>
          </p:nvSpPr>
          <p:spPr bwMode="auto">
            <a:xfrm>
              <a:off x="971" y="26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4" name="Line 8"/>
            <p:cNvSpPr>
              <a:spLocks noChangeShapeType="1"/>
            </p:cNvSpPr>
            <p:nvPr/>
          </p:nvSpPr>
          <p:spPr bwMode="auto">
            <a:xfrm>
              <a:off x="971" y="2688"/>
              <a:ext cx="192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5" name="Line 9"/>
            <p:cNvSpPr>
              <a:spLocks noChangeShapeType="1"/>
            </p:cNvSpPr>
            <p:nvPr/>
          </p:nvSpPr>
          <p:spPr bwMode="auto">
            <a:xfrm>
              <a:off x="912" y="1920"/>
              <a:ext cx="220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6" name="Line 10"/>
            <p:cNvSpPr>
              <a:spLocks noChangeShapeType="1"/>
            </p:cNvSpPr>
            <p:nvPr/>
          </p:nvSpPr>
          <p:spPr bwMode="auto">
            <a:xfrm>
              <a:off x="2448" y="1920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>
              <a:off x="3120" y="1920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>
              <a:off x="240" y="2448"/>
              <a:ext cx="745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Records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65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ym typeface="Wingdings 2" pitchFamily="18" charset="2"/>
              </a:rPr>
              <a:t/>
            </a:r>
            <a:br>
              <a:rPr lang="en-US" sz="4000" dirty="0" smtClean="0">
                <a:sym typeface="Wingdings 2" pitchFamily="18" charset="2"/>
              </a:rPr>
            </a:br>
            <a:r>
              <a:rPr lang="en-US" sz="4000" dirty="0" smtClean="0">
                <a:sym typeface="Wingdings 2" pitchFamily="18" charset="2"/>
              </a:rPr>
              <a:t>Defining Structures: </a:t>
            </a:r>
            <a:r>
              <a:rPr lang="en-US" dirty="0" smtClean="0"/>
              <a:t>Syntax (1)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924800" cy="4876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i="1" dirty="0" err="1" smtClean="0">
                <a:solidFill>
                  <a:schemeClr val="hlink"/>
                </a:solidFill>
                <a:latin typeface="Lucida Console" pitchFamily="49" charset="0"/>
              </a:rPr>
              <a:t>typedef</a:t>
            </a:r>
            <a:r>
              <a:rPr lang="en-US" sz="2000" b="1" i="1" dirty="0" smtClean="0">
                <a:latin typeface="Lucida Console" pitchFamily="49" charset="0"/>
              </a:rPr>
              <a:t> </a:t>
            </a:r>
            <a:r>
              <a:rPr lang="en-US" sz="20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2000" b="1" dirty="0" smtClean="0">
                <a:latin typeface="Lucida Console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data_type_1   member_1;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data_type_2   member_2;</a:t>
            </a:r>
          </a:p>
          <a:p>
            <a:pPr eaLnBrk="1" hangingPunct="1">
              <a:lnSpc>
                <a:spcPct val="2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     ...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</a:t>
            </a:r>
            <a:r>
              <a:rPr lang="en-US" sz="2000" b="1" dirty="0" err="1" smtClean="0">
                <a:latin typeface="Lucida Console" pitchFamily="49" charset="0"/>
              </a:rPr>
              <a:t>data_type_n</a:t>
            </a:r>
            <a:r>
              <a:rPr lang="en-US" sz="2000" b="1" dirty="0" smtClean="0">
                <a:latin typeface="Lucida Console" pitchFamily="49" charset="0"/>
              </a:rPr>
              <a:t>   </a:t>
            </a:r>
            <a:r>
              <a:rPr lang="en-US" sz="2000" b="1" dirty="0" err="1" smtClean="0">
                <a:latin typeface="Lucida Console" pitchFamily="49" charset="0"/>
              </a:rPr>
              <a:t>member_n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} </a:t>
            </a:r>
            <a:r>
              <a:rPr lang="en-US" sz="2000" b="1" dirty="0" err="1" smtClean="0">
                <a:solidFill>
                  <a:schemeClr val="hlink"/>
                </a:solidFill>
                <a:latin typeface="Lucida Console" pitchFamily="49" charset="0"/>
              </a:rPr>
              <a:t>struct_name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b="1" dirty="0" err="1" smtClean="0">
                <a:solidFill>
                  <a:schemeClr val="hlink"/>
                </a:solidFill>
                <a:latin typeface="Lucida Console" pitchFamily="49" charset="0"/>
              </a:rPr>
              <a:t>struct_name</a:t>
            </a:r>
            <a:r>
              <a:rPr lang="en-US" sz="2000" b="1" dirty="0" smtClean="0">
                <a:latin typeface="Lucida Console" pitchFamily="49" charset="0"/>
              </a:rPr>
              <a:t> Var_1, Var_2;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000" b="1" dirty="0" smtClean="0"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v</a:t>
            </a:r>
            <a:r>
              <a:rPr lang="en-US" sz="2400" dirty="0" smtClean="0"/>
              <a:t>ar_1  &amp;  var_2 are two variables of type </a:t>
            </a:r>
            <a:r>
              <a:rPr lang="en-US" sz="2400" b="1" dirty="0" err="1" smtClean="0">
                <a:solidFill>
                  <a:schemeClr val="hlink"/>
                </a:solidFill>
                <a:latin typeface="Lucida Console" pitchFamily="49" charset="0"/>
              </a:rPr>
              <a:t>struct_name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u="sng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dirty="0" err="1" smtClean="0"/>
              <a:t>Def</a:t>
            </a:r>
            <a:r>
              <a:rPr lang="en-US" sz="2400" u="sng" dirty="0" smtClean="0"/>
              <a:t>:</a:t>
            </a:r>
            <a:r>
              <a:rPr lang="en-US" sz="2400" i="1" dirty="0" smtClean="0"/>
              <a:t>  Members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 2" pitchFamily="18" charset="2"/>
              </a:rPr>
              <a:t> </a:t>
            </a:r>
            <a:r>
              <a:rPr lang="en-US" sz="2400" dirty="0" smtClean="0"/>
              <a:t>elements of a structure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Also use </a:t>
            </a:r>
            <a:r>
              <a:rPr lang="en-US" sz="2400" i="1" dirty="0" smtClean="0"/>
              <a:t>records</a:t>
            </a:r>
            <a:r>
              <a:rPr lang="en-US" sz="2400" dirty="0" smtClean="0"/>
              <a:t> for </a:t>
            </a:r>
            <a:r>
              <a:rPr lang="en-US" sz="2400" i="1" dirty="0" smtClean="0"/>
              <a:t>structures  </a:t>
            </a:r>
            <a:r>
              <a:rPr lang="en-US" sz="2400" dirty="0" smtClean="0"/>
              <a:t>and </a:t>
            </a:r>
            <a:r>
              <a:rPr lang="en-US" sz="2400" i="1" dirty="0" smtClean="0"/>
              <a:t>fields</a:t>
            </a:r>
            <a:r>
              <a:rPr lang="en-US" sz="2400" dirty="0" smtClean="0"/>
              <a:t> for </a:t>
            </a:r>
            <a:r>
              <a:rPr lang="en-US" sz="2400" i="1" dirty="0" smtClean="0"/>
              <a:t>members</a:t>
            </a:r>
            <a:r>
              <a:rPr lang="en-US" sz="2400" dirty="0" smtClean="0"/>
              <a:t> (terminology used in DBs and other PLs </a:t>
            </a:r>
            <a:r>
              <a:rPr lang="en-US" sz="2000" dirty="0" smtClean="0"/>
              <a:t>)  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1FBB3AF-A582-4C23-B95F-48E246EB5FC5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0"/>
            <a:ext cx="6589199" cy="128089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Example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52600"/>
            <a:ext cx="7315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 err="1" smtClean="0">
                <a:solidFill>
                  <a:schemeClr val="hlink"/>
                </a:solidFill>
                <a:latin typeface="Lucida Console" pitchFamily="49" charset="0"/>
              </a:rPr>
              <a:t>typedef</a:t>
            </a:r>
            <a:r>
              <a:rPr lang="en-US" sz="2400" b="1" i="1" dirty="0" smtClean="0">
                <a:latin typeface="Lucida Console" pitchFamily="49" charset="0"/>
              </a:rPr>
              <a:t> </a:t>
            </a:r>
            <a:r>
              <a:rPr lang="en-US" sz="2400" b="1" i="1" dirty="0" err="1" smtClean="0">
                <a:solidFill>
                  <a:srgbClr val="FF6600"/>
                </a:solidFill>
                <a:latin typeface="Lucida Console" pitchFamily="49" charset="0"/>
              </a:rPr>
              <a:t>struct</a:t>
            </a:r>
            <a:r>
              <a:rPr lang="en-US" sz="2400" b="1" dirty="0" smtClean="0">
                <a:latin typeface="Lucida Console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		</a:t>
            </a:r>
            <a:r>
              <a:rPr lang="en-US" sz="2400" b="1" i="1" dirty="0" smtClean="0">
                <a:latin typeface="Lucida Console" pitchFamily="49" charset="0"/>
              </a:rPr>
              <a:t>char</a:t>
            </a:r>
            <a:r>
              <a:rPr lang="en-US" sz="2400" b="1" dirty="0" smtClean="0">
                <a:latin typeface="Lucida Console" pitchFamily="49" charset="0"/>
              </a:rPr>
              <a:t>	   name[20];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		</a:t>
            </a:r>
            <a:r>
              <a:rPr lang="en-US" sz="2400" b="1" i="1" dirty="0" err="1" smtClean="0">
                <a:latin typeface="Lucida Console" pitchFamily="49" charset="0"/>
              </a:rPr>
              <a:t>int</a:t>
            </a:r>
            <a:r>
              <a:rPr lang="en-US" sz="2400" b="1" dirty="0" smtClean="0">
                <a:latin typeface="Lucida Console" pitchFamily="49" charset="0"/>
              </a:rPr>
              <a:t>    </a:t>
            </a:r>
            <a:r>
              <a:rPr lang="en-US" sz="2400" b="1" dirty="0" err="1" smtClean="0">
                <a:latin typeface="Lucida Console" pitchFamily="49" charset="0"/>
              </a:rPr>
              <a:t>credits_num</a:t>
            </a:r>
            <a:r>
              <a:rPr lang="en-US" sz="2400" b="1" dirty="0" smtClean="0">
                <a:latin typeface="Lucida Console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		</a:t>
            </a:r>
            <a:r>
              <a:rPr lang="en-US" sz="2400" b="1" i="1" dirty="0" smtClean="0">
                <a:latin typeface="Lucida Console" pitchFamily="49" charset="0"/>
              </a:rPr>
              <a:t>double</a:t>
            </a:r>
            <a:r>
              <a:rPr lang="en-US" sz="2400" b="1" dirty="0" smtClean="0">
                <a:latin typeface="Lucida Console" pitchFamily="49" charset="0"/>
              </a:rPr>
              <a:t> g1, g2, g3;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		</a:t>
            </a:r>
            <a:r>
              <a:rPr lang="en-US" sz="2400" b="1" i="1" dirty="0" smtClean="0">
                <a:latin typeface="Lucida Console" pitchFamily="49" charset="0"/>
              </a:rPr>
              <a:t>char</a:t>
            </a:r>
            <a:r>
              <a:rPr lang="en-US" sz="2400" b="1" dirty="0" smtClean="0">
                <a:latin typeface="Lucida Console" pitchFamily="49" charset="0"/>
              </a:rPr>
              <a:t>   grade;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Lucida Console" pitchFamily="49" charset="0"/>
              </a:rPr>
              <a:t>} </a:t>
            </a:r>
            <a:r>
              <a:rPr lang="en-US" sz="2400" b="1" dirty="0" smtClean="0">
                <a:solidFill>
                  <a:schemeClr val="hlink"/>
                </a:solidFill>
                <a:latin typeface="Lucida Console" pitchFamily="49" charset="0"/>
              </a:rPr>
              <a:t>student</a:t>
            </a:r>
            <a:r>
              <a:rPr lang="en-US" sz="2400" b="1" dirty="0" smtClean="0">
                <a:latin typeface="Lucida Console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chemeClr val="hlink"/>
                </a:solidFill>
                <a:latin typeface="Lucida Console" pitchFamily="49" charset="0"/>
              </a:rPr>
              <a:t>student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1600" b="1" dirty="0">
                <a:latin typeface="Lucida Console" pitchFamily="49" charset="0"/>
              </a:rPr>
              <a:t>x</a:t>
            </a:r>
            <a:r>
              <a:rPr lang="en-US" sz="2400" b="1" dirty="0" smtClean="0">
                <a:latin typeface="Lucida Console" pitchFamily="49" charset="0"/>
              </a:rPr>
              <a:t>, 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ym typeface="Wingdings 2" pitchFamily="18" charset="2"/>
              </a:rPr>
              <a:t> </a:t>
            </a:r>
            <a:r>
              <a:rPr lang="en-US" sz="2400" dirty="0" smtClean="0">
                <a:solidFill>
                  <a:schemeClr val="hlink"/>
                </a:solidFill>
              </a:rPr>
              <a:t>student</a:t>
            </a:r>
            <a:r>
              <a:rPr lang="en-US" sz="2400" dirty="0" smtClean="0"/>
              <a:t> has become a regular data type!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A71110F-DE55-40B2-AF39-16AB54730F2A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3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72400" cy="685800"/>
          </a:xfrm>
        </p:spPr>
        <p:txBody>
          <a:bodyPr/>
          <a:lstStyle/>
          <a:p>
            <a:pPr algn="ctr"/>
            <a:r>
              <a:rPr lang="en-US" dirty="0">
                <a:sym typeface="Wingdings 2" pitchFamily="18" charset="2"/>
              </a:rPr>
              <a:t>Defining Structures: </a:t>
            </a:r>
            <a:r>
              <a:rPr lang="en-US" dirty="0"/>
              <a:t>Syntax (1)</a:t>
            </a:r>
            <a:endParaRPr lang="en-US" b="1" i="1" dirty="0" smtClean="0">
              <a:solidFill>
                <a:srgbClr val="FF6600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76400"/>
            <a:ext cx="7619999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i="1" dirty="0" err="1" smtClean="0">
                <a:solidFill>
                  <a:srgbClr val="FF6600"/>
                </a:solidFill>
              </a:rPr>
              <a:t>struct</a:t>
            </a:r>
            <a:r>
              <a:rPr lang="en-US" sz="2400" dirty="0" smtClean="0"/>
              <a:t> allocates no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It just defines a “template”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Memory is allocated after declaring specific variables.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Ex.  </a:t>
            </a:r>
            <a:r>
              <a:rPr lang="en-US" sz="2000" dirty="0" smtClean="0">
                <a:latin typeface="Lucida Console" pitchFamily="49" charset="0"/>
              </a:rPr>
              <a:t>student x, </a:t>
            </a:r>
            <a:r>
              <a:rPr lang="en-US" sz="2000" dirty="0">
                <a:latin typeface="Lucida Console" pitchFamily="49" charset="0"/>
              </a:rPr>
              <a:t>y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x &amp; </a:t>
            </a:r>
            <a:r>
              <a:rPr lang="en-US" sz="2000" dirty="0">
                <a:latin typeface="Lucida Console" pitchFamily="49" charset="0"/>
              </a:rPr>
              <a:t>y</a:t>
            </a:r>
            <a:r>
              <a:rPr lang="en-US" sz="2000" dirty="0" smtClean="0"/>
              <a:t> will have the same amount of memory space allocated as they are of the same data structure (data type).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i="1" dirty="0" err="1" smtClean="0">
                <a:solidFill>
                  <a:schemeClr val="hlink"/>
                </a:solidFill>
              </a:rPr>
              <a:t>typedef</a:t>
            </a:r>
            <a:r>
              <a:rPr lang="en-US" sz="2400" dirty="0" smtClean="0"/>
              <a:t> gives the template a name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5432FE7-0A6D-4C25-8380-79759560897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67000"/>
            <a:ext cx="7391400" cy="1905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Actually … there are a few more ways to define structures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2CD2192-4EDC-49CB-91BB-CFBE608037EF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5242</TotalTime>
  <Words>1427</Words>
  <Application>Microsoft Office PowerPoint</Application>
  <PresentationFormat>Affichage à l'écran (4:3)</PresentationFormat>
  <Paragraphs>347</Paragraphs>
  <Slides>40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Theme1</vt:lpstr>
      <vt:lpstr>C Structures</vt:lpstr>
      <vt:lpstr> Objectives</vt:lpstr>
      <vt:lpstr>Structures and Other Data Types</vt:lpstr>
      <vt:lpstr>Why Structures?</vt:lpstr>
      <vt:lpstr> Databases</vt:lpstr>
      <vt:lpstr> Defining Structures: Syntax (1)</vt:lpstr>
      <vt:lpstr>Example</vt:lpstr>
      <vt:lpstr>Defining Structures: Syntax (1)</vt:lpstr>
      <vt:lpstr>Actually … there are a few more ways to define structures</vt:lpstr>
      <vt:lpstr> Defining Structures: Syntax (2)</vt:lpstr>
      <vt:lpstr>Présentation PowerPoint</vt:lpstr>
      <vt:lpstr>Defining Structures: Syntax (3)</vt:lpstr>
      <vt:lpstr>Defining Structures: Syntax (4)</vt:lpstr>
      <vt:lpstr>Initializing Structures</vt:lpstr>
      <vt:lpstr>Assigning to members of structures</vt:lpstr>
      <vt:lpstr>Assigning to members of structures</vt:lpstr>
      <vt:lpstr>Example: Create a Structure</vt:lpstr>
      <vt:lpstr>Example: Create a Structure Variable</vt:lpstr>
      <vt:lpstr>Example: Access Structure Members</vt:lpstr>
      <vt:lpstr>Exercise_1 </vt:lpstr>
      <vt:lpstr>Hierarchical structures</vt:lpstr>
      <vt:lpstr>Exercise_2 </vt:lpstr>
      <vt:lpstr>Structures as Input/Output Parameters (1)</vt:lpstr>
      <vt:lpstr>Structures as Input/Output Parameters (2)</vt:lpstr>
      <vt:lpstr>Pointers and Structures</vt:lpstr>
      <vt:lpstr>Exercise_3 </vt:lpstr>
      <vt:lpstr>Exercise_3 Output: Contents are swapped  </vt:lpstr>
      <vt:lpstr> Pointers and Structures</vt:lpstr>
      <vt:lpstr>Exercise_3 Solution</vt:lpstr>
      <vt:lpstr>Exercise_3: someone asked  “Why not just swap pointers?”</vt:lpstr>
      <vt:lpstr>Exercise_3 modified: Explanation</vt:lpstr>
      <vt:lpstr>Exercise_3 modified:  How do we know?</vt:lpstr>
      <vt:lpstr>Exercise_3 modified: Evidence</vt:lpstr>
      <vt:lpstr>Structures as return values </vt:lpstr>
      <vt:lpstr>Structures as return values: Solution</vt:lpstr>
      <vt:lpstr>Arrays of Structures</vt:lpstr>
      <vt:lpstr> Using typedef with Arrays</vt:lpstr>
      <vt:lpstr>Exercise_4</vt:lpstr>
      <vt:lpstr>Exercise_4 Solution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Concepts: Objects and Classes</dc:title>
  <dc:creator>Chouaib Falah</dc:creator>
  <cp:lastModifiedBy>PC imane</cp:lastModifiedBy>
  <cp:revision>341</cp:revision>
  <dcterms:created xsi:type="dcterms:W3CDTF">2011-08-21T04:32:44Z</dcterms:created>
  <dcterms:modified xsi:type="dcterms:W3CDTF">2020-03-24T20:08:33Z</dcterms:modified>
</cp:coreProperties>
</file>