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54"/>
  </p:notesMasterIdLst>
  <p:sldIdLst>
    <p:sldId id="256" r:id="rId2"/>
    <p:sldId id="659" r:id="rId3"/>
    <p:sldId id="660" r:id="rId4"/>
    <p:sldId id="661" r:id="rId5"/>
    <p:sldId id="662" r:id="rId6"/>
    <p:sldId id="663" r:id="rId7"/>
    <p:sldId id="664" r:id="rId8"/>
    <p:sldId id="658" r:id="rId9"/>
    <p:sldId id="665" r:id="rId10"/>
    <p:sldId id="646" r:id="rId11"/>
    <p:sldId id="666" r:id="rId12"/>
    <p:sldId id="643" r:id="rId13"/>
    <p:sldId id="647" r:id="rId14"/>
    <p:sldId id="648" r:id="rId15"/>
    <p:sldId id="649" r:id="rId16"/>
    <p:sldId id="650" r:id="rId17"/>
    <p:sldId id="651" r:id="rId18"/>
    <p:sldId id="653" r:id="rId19"/>
    <p:sldId id="701" r:id="rId20"/>
    <p:sldId id="667" r:id="rId21"/>
    <p:sldId id="669" r:id="rId22"/>
    <p:sldId id="702" r:id="rId23"/>
    <p:sldId id="670" r:id="rId24"/>
    <p:sldId id="671" r:id="rId25"/>
    <p:sldId id="672" r:id="rId26"/>
    <p:sldId id="673" r:id="rId27"/>
    <p:sldId id="674" r:id="rId28"/>
    <p:sldId id="675" r:id="rId29"/>
    <p:sldId id="676" r:id="rId30"/>
    <p:sldId id="677" r:id="rId31"/>
    <p:sldId id="681" r:id="rId32"/>
    <p:sldId id="682" r:id="rId33"/>
    <p:sldId id="683" r:id="rId34"/>
    <p:sldId id="684" r:id="rId35"/>
    <p:sldId id="685" r:id="rId36"/>
    <p:sldId id="686" r:id="rId37"/>
    <p:sldId id="687" r:id="rId38"/>
    <p:sldId id="688" r:id="rId39"/>
    <p:sldId id="689" r:id="rId40"/>
    <p:sldId id="690" r:id="rId41"/>
    <p:sldId id="691" r:id="rId42"/>
    <p:sldId id="692" r:id="rId43"/>
    <p:sldId id="693" r:id="rId44"/>
    <p:sldId id="694" r:id="rId45"/>
    <p:sldId id="695" r:id="rId46"/>
    <p:sldId id="696" r:id="rId47"/>
    <p:sldId id="697" r:id="rId48"/>
    <p:sldId id="698" r:id="rId49"/>
    <p:sldId id="699" r:id="rId50"/>
    <p:sldId id="655" r:id="rId51"/>
    <p:sldId id="700" r:id="rId52"/>
    <p:sldId id="656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FB8"/>
    <a:srgbClr val="990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00" autoAdjust="0"/>
  </p:normalViewPr>
  <p:slideViewPr>
    <p:cSldViewPr>
      <p:cViewPr>
        <p:scale>
          <a:sx n="76" d="100"/>
          <a:sy n="76" d="100"/>
        </p:scale>
        <p:origin x="-1194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85A61-451A-442E-9C82-C4FEDA150D23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F6971-4F04-4A51-A397-88A741C1D363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915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F6971-4F04-4A51-A397-88A741C1D363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8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3"/>
          <p:cNvSpPr>
            <a:spLocks/>
          </p:cNvSpPr>
          <p:nvPr/>
        </p:nvSpPr>
        <p:spPr bwMode="auto">
          <a:xfrm>
            <a:off x="-31750" y="4321175"/>
            <a:ext cx="1395413" cy="781050"/>
          </a:xfrm>
          <a:custGeom>
            <a:avLst/>
            <a:gdLst>
              <a:gd name="T0" fmla="*/ 2147483647 w 8042"/>
              <a:gd name="T1" fmla="*/ 2147483647 h 10000"/>
              <a:gd name="T2" fmla="*/ 2147483647 w 8042"/>
              <a:gd name="T3" fmla="*/ 2147483647 h 10000"/>
              <a:gd name="T4" fmla="*/ 2147483647 w 8042"/>
              <a:gd name="T5" fmla="*/ 2147483647 h 10000"/>
              <a:gd name="T6" fmla="*/ 2147483647 w 8042"/>
              <a:gd name="T7" fmla="*/ 2147483647 h 10000"/>
              <a:gd name="T8" fmla="*/ 2147483647 w 8042"/>
              <a:gd name="T9" fmla="*/ 2147483647 h 10000"/>
              <a:gd name="T10" fmla="*/ 2147483647 w 8042"/>
              <a:gd name="T11" fmla="*/ 105298818 h 10000"/>
              <a:gd name="T12" fmla="*/ 2147483647 w 8042"/>
              <a:gd name="T13" fmla="*/ 76236572 h 10000"/>
              <a:gd name="T14" fmla="*/ 2147483647 w 8042"/>
              <a:gd name="T15" fmla="*/ 19533436 h 10000"/>
              <a:gd name="T16" fmla="*/ 94026232 w 8042"/>
              <a:gd name="T17" fmla="*/ 0 h 10000"/>
              <a:gd name="T18" fmla="*/ 0 w 8042"/>
              <a:gd name="T19" fmla="*/ 2147483647 h 10000"/>
              <a:gd name="T20" fmla="*/ 2147483647 w 8042"/>
              <a:gd name="T21" fmla="*/ 2147483647 h 100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F54DB-4762-4A9A-9F7F-B52E549192F9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863" y="4529138"/>
            <a:ext cx="584200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856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67935A-74FA-4ABC-99FB-55558F91196D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0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ja-JP" altLang="en-US" sz="8000" smtClean="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  <a:endParaRPr lang="en-US" sz="8000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2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ja-JP" altLang="en-US" sz="8000" smtClean="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  <a:endParaRPr lang="en-US" sz="8000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8E207-9EBD-495E-A615-229DE4D75775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474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1BB8D-F4FA-4034-BD13-3BF2C370C45A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18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ja-JP" altLang="en-US" sz="8000" smtClean="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  <a:endParaRPr lang="en-US" sz="8000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2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ja-JP" altLang="en-US" sz="8000" smtClean="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  <a:endParaRPr lang="en-US" sz="8000" smtClean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3C973-0518-476F-B73A-A67515FDE7A1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147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84160B-3EB4-4FDC-8BCF-CF5906B846C9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22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A1D9B-A11D-46A3-9530-D84BA9A11551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508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5FDAD-861D-4A96-A271-6339154167E3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73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16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5240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100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92950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fall2006,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csc2302 - (c) R.Abid,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05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9922469-847D-4573-8A02-2DB3D19CE335}" type="slidenum">
              <a:rPr lang="en-US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9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40667-EE5B-491B-B47D-6E345853FF57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9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924D4-1142-4FB0-8A52-A6E17BEB1037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20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1F24B-69DE-457E-8EBE-C6233AB1D35C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773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E36E6-C2B4-439F-9E19-6A86CBDD2D3E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93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9BA74-BFF9-4FE1-BE9E-8595129237F5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2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F88C6-5F8A-46DD-AC86-CDE87A7AD72B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9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6C4E7-7FA2-4EF2-98B6-6D0460241B2C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02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2147483647 w 7908"/>
              <a:gd name="T1" fmla="*/ 615366511 h 10000"/>
              <a:gd name="T2" fmla="*/ 2147483647 w 7908"/>
              <a:gd name="T3" fmla="*/ 24645112 h 10000"/>
              <a:gd name="T4" fmla="*/ 2147483647 w 7908"/>
              <a:gd name="T5" fmla="*/ 12322556 h 10000"/>
              <a:gd name="T6" fmla="*/ 2147483647 w 7908"/>
              <a:gd name="T7" fmla="*/ 0 h 10000"/>
              <a:gd name="T8" fmla="*/ 2147483647 w 7908"/>
              <a:gd name="T9" fmla="*/ 0 h 10000"/>
              <a:gd name="T10" fmla="*/ 0 w 7908"/>
              <a:gd name="T11" fmla="*/ 8129016 h 10000"/>
              <a:gd name="T12" fmla="*/ 0 w 7908"/>
              <a:gd name="T13" fmla="*/ 1310965120 h 10000"/>
              <a:gd name="T14" fmla="*/ 2147483647 w 7908"/>
              <a:gd name="T15" fmla="*/ 1304673540 h 10000"/>
              <a:gd name="T16" fmla="*/ 2147483647 w 7908"/>
              <a:gd name="T17" fmla="*/ 1304673540 h 10000"/>
              <a:gd name="T18" fmla="*/ 2147483647 w 7908"/>
              <a:gd name="T19" fmla="*/ 1292480016 h 10000"/>
              <a:gd name="T20" fmla="*/ 2147483647 w 7908"/>
              <a:gd name="T21" fmla="*/ 1280025837 h 10000"/>
              <a:gd name="T22" fmla="*/ 2147483647 w 7908"/>
              <a:gd name="T23" fmla="*/ 689304438 h 10000"/>
              <a:gd name="T24" fmla="*/ 2147483647 w 7908"/>
              <a:gd name="T25" fmla="*/ 615366511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1BB3D-066A-41F7-A286-E28137C1F98E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 smtClean="0"/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89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5"/>
          <p:cNvGrpSpPr>
            <a:grpSpLocks/>
          </p:cNvGrpSpPr>
          <p:nvPr/>
        </p:nvGrpSpPr>
        <p:grpSpPr bwMode="auto"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1046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2147483647 w 22"/>
                <a:gd name="T1" fmla="*/ 2147483647 h 136"/>
                <a:gd name="T2" fmla="*/ 2147483647 w 22"/>
                <a:gd name="T3" fmla="*/ 2147483647 h 136"/>
                <a:gd name="T4" fmla="*/ 0 w 22"/>
                <a:gd name="T5" fmla="*/ 0 h 136"/>
                <a:gd name="T6" fmla="*/ 0 w 22"/>
                <a:gd name="T7" fmla="*/ 2147483647 h 136"/>
                <a:gd name="T8" fmla="*/ 2147483647 w 22"/>
                <a:gd name="T9" fmla="*/ 2147483647 h 136"/>
                <a:gd name="T10" fmla="*/ 2147483647 w 22"/>
                <a:gd name="T11" fmla="*/ 2147483647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2147483647 w 140"/>
                <a:gd name="T1" fmla="*/ 2147483647 h 504"/>
                <a:gd name="T2" fmla="*/ 2147483647 w 140"/>
                <a:gd name="T3" fmla="*/ 2147483647 h 504"/>
                <a:gd name="T4" fmla="*/ 2147483647 w 140"/>
                <a:gd name="T5" fmla="*/ 2147483647 h 504"/>
                <a:gd name="T6" fmla="*/ 2147483647 w 140"/>
                <a:gd name="T7" fmla="*/ 2147483647 h 504"/>
                <a:gd name="T8" fmla="*/ 0 w 140"/>
                <a:gd name="T9" fmla="*/ 0 h 504"/>
                <a:gd name="T10" fmla="*/ 2147483647 w 140"/>
                <a:gd name="T11" fmla="*/ 2147483647 h 504"/>
                <a:gd name="T12" fmla="*/ 2147483647 w 140"/>
                <a:gd name="T13" fmla="*/ 2147483647 h 5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2147483647 w 132"/>
                <a:gd name="T1" fmla="*/ 2147483647 h 308"/>
                <a:gd name="T2" fmla="*/ 0 w 132"/>
                <a:gd name="T3" fmla="*/ 0 h 308"/>
                <a:gd name="T4" fmla="*/ 0 w 132"/>
                <a:gd name="T5" fmla="*/ 2147483647 h 308"/>
                <a:gd name="T6" fmla="*/ 2147483647 w 132"/>
                <a:gd name="T7" fmla="*/ 2147483647 h 308"/>
                <a:gd name="T8" fmla="*/ 2147483647 w 132"/>
                <a:gd name="T9" fmla="*/ 2147483647 h 308"/>
                <a:gd name="T10" fmla="*/ 2147483647 w 132"/>
                <a:gd name="T11" fmla="*/ 2147483647 h 308"/>
                <a:gd name="T12" fmla="*/ 2147483647 w 132"/>
                <a:gd name="T13" fmla="*/ 2147483647 h 308"/>
                <a:gd name="T14" fmla="*/ 2147483647 w 132"/>
                <a:gd name="T15" fmla="*/ 2147483647 h 3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2147483647 w 37"/>
                <a:gd name="T1" fmla="*/ 2147483647 h 79"/>
                <a:gd name="T2" fmla="*/ 2147483647 w 37"/>
                <a:gd name="T3" fmla="*/ 2147483647 h 79"/>
                <a:gd name="T4" fmla="*/ 0 w 37"/>
                <a:gd name="T5" fmla="*/ 0 h 79"/>
                <a:gd name="T6" fmla="*/ 2147483647 w 37"/>
                <a:gd name="T7" fmla="*/ 2147483647 h 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2147483647 w 178"/>
                <a:gd name="T1" fmla="*/ 2147483647 h 722"/>
                <a:gd name="T2" fmla="*/ 2147483647 w 178"/>
                <a:gd name="T3" fmla="*/ 2147483647 h 722"/>
                <a:gd name="T4" fmla="*/ 2147483647 w 178"/>
                <a:gd name="T5" fmla="*/ 2147483647 h 722"/>
                <a:gd name="T6" fmla="*/ 2147483647 w 178"/>
                <a:gd name="T7" fmla="*/ 2147483647 h 722"/>
                <a:gd name="T8" fmla="*/ 0 w 178"/>
                <a:gd name="T9" fmla="*/ 0 h 722"/>
                <a:gd name="T10" fmla="*/ 2147483647 w 178"/>
                <a:gd name="T11" fmla="*/ 2147483647 h 722"/>
                <a:gd name="T12" fmla="*/ 2147483647 w 178"/>
                <a:gd name="T13" fmla="*/ 2147483647 h 722"/>
                <a:gd name="T14" fmla="*/ 2147483647 w 178"/>
                <a:gd name="T15" fmla="*/ 2147483647 h 722"/>
                <a:gd name="T16" fmla="*/ 2147483647 w 178"/>
                <a:gd name="T17" fmla="*/ 2147483647 h 722"/>
                <a:gd name="T18" fmla="*/ 2147483647 w 178"/>
                <a:gd name="T19" fmla="*/ 2147483647 h 722"/>
                <a:gd name="T20" fmla="*/ 2147483647 w 178"/>
                <a:gd name="T21" fmla="*/ 2147483647 h 7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2147483647 w 23"/>
                <a:gd name="T1" fmla="*/ 2147483647 h 635"/>
                <a:gd name="T2" fmla="*/ 2147483647 w 23"/>
                <a:gd name="T3" fmla="*/ 2147483647 h 635"/>
                <a:gd name="T4" fmla="*/ 2147483647 w 23"/>
                <a:gd name="T5" fmla="*/ 2147483647 h 635"/>
                <a:gd name="T6" fmla="*/ 2147483647 w 23"/>
                <a:gd name="T7" fmla="*/ 2147483647 h 635"/>
                <a:gd name="T8" fmla="*/ 2147483647 w 23"/>
                <a:gd name="T9" fmla="*/ 2147483647 h 635"/>
                <a:gd name="T10" fmla="*/ 2147483647 w 23"/>
                <a:gd name="T11" fmla="*/ 2147483647 h 635"/>
                <a:gd name="T12" fmla="*/ 2147483647 w 23"/>
                <a:gd name="T13" fmla="*/ 0 h 635"/>
                <a:gd name="T14" fmla="*/ 2147483647 w 23"/>
                <a:gd name="T15" fmla="*/ 0 h 635"/>
                <a:gd name="T16" fmla="*/ 2147483647 w 23"/>
                <a:gd name="T17" fmla="*/ 2147483647 h 635"/>
                <a:gd name="T18" fmla="*/ 2147483647 w 23"/>
                <a:gd name="T19" fmla="*/ 2147483647 h 6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2147483647 w 17"/>
                <a:gd name="T3" fmla="*/ 2147483647 h 107"/>
                <a:gd name="T4" fmla="*/ 2147483647 w 17"/>
                <a:gd name="T5" fmla="*/ 2147483647 h 107"/>
                <a:gd name="T6" fmla="*/ 2147483647 w 17"/>
                <a:gd name="T7" fmla="*/ 2147483647 h 107"/>
                <a:gd name="T8" fmla="*/ 2147483647 w 17"/>
                <a:gd name="T9" fmla="*/ 2147483647 h 107"/>
                <a:gd name="T10" fmla="*/ 0 w 17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2147483647 w 41"/>
                <a:gd name="T3" fmla="*/ 2147483647 h 222"/>
                <a:gd name="T4" fmla="*/ 2147483647 w 41"/>
                <a:gd name="T5" fmla="*/ 2147483647 h 222"/>
                <a:gd name="T6" fmla="*/ 2147483647 w 41"/>
                <a:gd name="T7" fmla="*/ 2147483647 h 222"/>
                <a:gd name="T8" fmla="*/ 2147483647 w 41"/>
                <a:gd name="T9" fmla="*/ 2147483647 h 222"/>
                <a:gd name="T10" fmla="*/ 2147483647 w 41"/>
                <a:gd name="T11" fmla="*/ 2147483647 h 222"/>
                <a:gd name="T12" fmla="*/ 2147483647 w 41"/>
                <a:gd name="T13" fmla="*/ 2147483647 h 222"/>
                <a:gd name="T14" fmla="*/ 2147483647 w 41"/>
                <a:gd name="T15" fmla="*/ 2147483647 h 222"/>
                <a:gd name="T16" fmla="*/ 2147483647 w 41"/>
                <a:gd name="T17" fmla="*/ 2147483647 h 222"/>
                <a:gd name="T18" fmla="*/ 0 w 41"/>
                <a:gd name="T19" fmla="*/ 0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2147483647 w 450"/>
                <a:gd name="T1" fmla="*/ 2147483647 h 878"/>
                <a:gd name="T2" fmla="*/ 2147483647 w 450"/>
                <a:gd name="T3" fmla="*/ 2147483647 h 878"/>
                <a:gd name="T4" fmla="*/ 2147483647 w 450"/>
                <a:gd name="T5" fmla="*/ 2147483647 h 878"/>
                <a:gd name="T6" fmla="*/ 2147483647 w 450"/>
                <a:gd name="T7" fmla="*/ 2147483647 h 878"/>
                <a:gd name="T8" fmla="*/ 2147483647 w 450"/>
                <a:gd name="T9" fmla="*/ 2147483647 h 878"/>
                <a:gd name="T10" fmla="*/ 2147483647 w 450"/>
                <a:gd name="T11" fmla="*/ 2147483647 h 878"/>
                <a:gd name="T12" fmla="*/ 2147483647 w 450"/>
                <a:gd name="T13" fmla="*/ 2147483647 h 878"/>
                <a:gd name="T14" fmla="*/ 2147483647 w 450"/>
                <a:gd name="T15" fmla="*/ 0 h 878"/>
                <a:gd name="T16" fmla="*/ 2147483647 w 450"/>
                <a:gd name="T17" fmla="*/ 2147483647 h 878"/>
                <a:gd name="T18" fmla="*/ 2147483647 w 450"/>
                <a:gd name="T19" fmla="*/ 2147483647 h 878"/>
                <a:gd name="T20" fmla="*/ 2147483647 w 450"/>
                <a:gd name="T21" fmla="*/ 2147483647 h 878"/>
                <a:gd name="T22" fmla="*/ 2147483647 w 450"/>
                <a:gd name="T23" fmla="*/ 2147483647 h 878"/>
                <a:gd name="T24" fmla="*/ 2147483647 w 450"/>
                <a:gd name="T25" fmla="*/ 2147483647 h 878"/>
                <a:gd name="T26" fmla="*/ 0 w 450"/>
                <a:gd name="T27" fmla="*/ 2147483647 h 878"/>
                <a:gd name="T28" fmla="*/ 0 w 450"/>
                <a:gd name="T29" fmla="*/ 2147483647 h 878"/>
                <a:gd name="T30" fmla="*/ 2147483647 w 450"/>
                <a:gd name="T31" fmla="*/ 2147483647 h 878"/>
                <a:gd name="T32" fmla="*/ 2147483647 w 450"/>
                <a:gd name="T33" fmla="*/ 2147483647 h 8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2147483647 w 35"/>
                <a:gd name="T3" fmla="*/ 2147483647 h 73"/>
                <a:gd name="T4" fmla="*/ 2147483647 w 35"/>
                <a:gd name="T5" fmla="*/ 2147483647 h 73"/>
                <a:gd name="T6" fmla="*/ 0 w 35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2147483647 w 8"/>
                <a:gd name="T1" fmla="*/ 2147483647 h 48"/>
                <a:gd name="T2" fmla="*/ 2147483647 w 8"/>
                <a:gd name="T3" fmla="*/ 2147483647 h 48"/>
                <a:gd name="T4" fmla="*/ 2147483647 w 8"/>
                <a:gd name="T5" fmla="*/ 2147483647 h 48"/>
                <a:gd name="T6" fmla="*/ 2147483647 w 8"/>
                <a:gd name="T7" fmla="*/ 0 h 48"/>
                <a:gd name="T8" fmla="*/ 0 w 8"/>
                <a:gd name="T9" fmla="*/ 2147483647 h 48"/>
                <a:gd name="T10" fmla="*/ 2147483647 w 8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2147483647 w 52"/>
                <a:gd name="T1" fmla="*/ 2147483647 h 135"/>
                <a:gd name="T2" fmla="*/ 0 w 52"/>
                <a:gd name="T3" fmla="*/ 0 h 135"/>
                <a:gd name="T4" fmla="*/ 2147483647 w 52"/>
                <a:gd name="T5" fmla="*/ 2147483647 h 135"/>
                <a:gd name="T6" fmla="*/ 2147483647 w 52"/>
                <a:gd name="T7" fmla="*/ 2147483647 h 135"/>
                <a:gd name="T8" fmla="*/ 2147483647 w 52"/>
                <a:gd name="T9" fmla="*/ 2147483647 h 135"/>
                <a:gd name="T10" fmla="*/ 2147483647 w 52"/>
                <a:gd name="T11" fmla="*/ 2147483647 h 135"/>
                <a:gd name="T12" fmla="*/ 2147483647 w 52"/>
                <a:gd name="T13" fmla="*/ 2147483647 h 135"/>
                <a:gd name="T14" fmla="*/ 2147483647 w 52"/>
                <a:gd name="T15" fmla="*/ 2147483647 h 1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7" name="Group 48"/>
          <p:cNvGrpSpPr>
            <a:grpSpLocks/>
          </p:cNvGrpSpPr>
          <p:nvPr/>
        </p:nvGrpSpPr>
        <p:grpSpPr bwMode="auto">
          <a:xfrm>
            <a:off x="20638" y="0"/>
            <a:ext cx="1952625" cy="6853238"/>
            <a:chOff x="6627813" y="196102"/>
            <a:chExt cx="1952625" cy="5677649"/>
          </a:xfrm>
        </p:grpSpPr>
        <p:sp>
          <p:nvSpPr>
            <p:cNvPr id="1034" name="Freeform 27"/>
            <p:cNvSpPr>
              <a:spLocks/>
            </p:cNvSpPr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>
                <a:gd name="T0" fmla="*/ 2147483647 w 103"/>
                <a:gd name="T1" fmla="*/ 2147483647 h 920"/>
                <a:gd name="T2" fmla="*/ 2147483647 w 103"/>
                <a:gd name="T3" fmla="*/ 2147483647 h 920"/>
                <a:gd name="T4" fmla="*/ 2147483647 w 103"/>
                <a:gd name="T5" fmla="*/ 2147483647 h 920"/>
                <a:gd name="T6" fmla="*/ 2147483647 w 103"/>
                <a:gd name="T7" fmla="*/ 2147483647 h 920"/>
                <a:gd name="T8" fmla="*/ 2147483647 w 103"/>
                <a:gd name="T9" fmla="*/ 2147483647 h 920"/>
                <a:gd name="T10" fmla="*/ 2147483647 w 103"/>
                <a:gd name="T11" fmla="*/ 2147483647 h 920"/>
                <a:gd name="T12" fmla="*/ 2147483647 w 103"/>
                <a:gd name="T13" fmla="*/ 2147483647 h 920"/>
                <a:gd name="T14" fmla="*/ 2147483647 w 103"/>
                <a:gd name="T15" fmla="*/ 2147483647 h 920"/>
                <a:gd name="T16" fmla="*/ 2147483647 w 103"/>
                <a:gd name="T17" fmla="*/ 2147483647 h 920"/>
                <a:gd name="T18" fmla="*/ 2147483647 w 103"/>
                <a:gd name="T19" fmla="*/ 2147483647 h 920"/>
                <a:gd name="T20" fmla="*/ 2147483647 w 103"/>
                <a:gd name="T21" fmla="*/ 2147483647 h 920"/>
                <a:gd name="T22" fmla="*/ 2147483647 w 103"/>
                <a:gd name="T23" fmla="*/ 0 h 920"/>
                <a:gd name="T24" fmla="*/ 0 w 103"/>
                <a:gd name="T25" fmla="*/ 0 h 920"/>
                <a:gd name="T26" fmla="*/ 2147483647 w 103"/>
                <a:gd name="T27" fmla="*/ 2147483647 h 920"/>
                <a:gd name="T28" fmla="*/ 2147483647 w 103"/>
                <a:gd name="T29" fmla="*/ 2147483647 h 9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2147483647 w 88"/>
                <a:gd name="T1" fmla="*/ 2147483647 h 330"/>
                <a:gd name="T2" fmla="*/ 2147483647 w 88"/>
                <a:gd name="T3" fmla="*/ 2147483647 h 330"/>
                <a:gd name="T4" fmla="*/ 2147483647 w 88"/>
                <a:gd name="T5" fmla="*/ 2147483647 h 330"/>
                <a:gd name="T6" fmla="*/ 2147483647 w 88"/>
                <a:gd name="T7" fmla="*/ 2147483647 h 330"/>
                <a:gd name="T8" fmla="*/ 2147483647 w 88"/>
                <a:gd name="T9" fmla="*/ 2147483647 h 330"/>
                <a:gd name="T10" fmla="*/ 0 w 88"/>
                <a:gd name="T11" fmla="*/ 0 h 330"/>
                <a:gd name="T12" fmla="*/ 2147483647 w 88"/>
                <a:gd name="T13" fmla="*/ 2147483647 h 330"/>
                <a:gd name="T14" fmla="*/ 2147483647 w 88"/>
                <a:gd name="T15" fmla="*/ 2147483647 h 3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2147483647 w 90"/>
                <a:gd name="T1" fmla="*/ 2147483647 h 207"/>
                <a:gd name="T2" fmla="*/ 0 w 90"/>
                <a:gd name="T3" fmla="*/ 0 h 207"/>
                <a:gd name="T4" fmla="*/ 2147483647 w 90"/>
                <a:gd name="T5" fmla="*/ 2147483647 h 207"/>
                <a:gd name="T6" fmla="*/ 2147483647 w 90"/>
                <a:gd name="T7" fmla="*/ 2147483647 h 207"/>
                <a:gd name="T8" fmla="*/ 2147483647 w 90"/>
                <a:gd name="T9" fmla="*/ 2147483647 h 207"/>
                <a:gd name="T10" fmla="*/ 2147483647 w 90"/>
                <a:gd name="T11" fmla="*/ 2147483647 h 207"/>
                <a:gd name="T12" fmla="*/ 2147483647 w 90"/>
                <a:gd name="T13" fmla="*/ 2147483647 h 207"/>
                <a:gd name="T14" fmla="*/ 2147483647 w 90"/>
                <a:gd name="T15" fmla="*/ 2147483647 h 2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2147483647 w 115"/>
                <a:gd name="T1" fmla="*/ 2147483647 h 467"/>
                <a:gd name="T2" fmla="*/ 2147483647 w 115"/>
                <a:gd name="T3" fmla="*/ 2147483647 h 467"/>
                <a:gd name="T4" fmla="*/ 2147483647 w 115"/>
                <a:gd name="T5" fmla="*/ 2147483647 h 467"/>
                <a:gd name="T6" fmla="*/ 2147483647 w 115"/>
                <a:gd name="T7" fmla="*/ 2147483647 h 467"/>
                <a:gd name="T8" fmla="*/ 0 w 115"/>
                <a:gd name="T9" fmla="*/ 0 h 467"/>
                <a:gd name="T10" fmla="*/ 2147483647 w 115"/>
                <a:gd name="T11" fmla="*/ 2147483647 h 467"/>
                <a:gd name="T12" fmla="*/ 2147483647 w 115"/>
                <a:gd name="T13" fmla="*/ 2147483647 h 467"/>
                <a:gd name="T14" fmla="*/ 2147483647 w 115"/>
                <a:gd name="T15" fmla="*/ 2147483647 h 467"/>
                <a:gd name="T16" fmla="*/ 2147483647 w 115"/>
                <a:gd name="T17" fmla="*/ 2147483647 h 467"/>
                <a:gd name="T18" fmla="*/ 2147483647 w 115"/>
                <a:gd name="T19" fmla="*/ 2147483647 h 467"/>
                <a:gd name="T20" fmla="*/ 2147483647 w 115"/>
                <a:gd name="T21" fmla="*/ 2147483647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2147483647 w 36"/>
                <a:gd name="T1" fmla="*/ 2147483647 h 633"/>
                <a:gd name="T2" fmla="*/ 2147483647 w 36"/>
                <a:gd name="T3" fmla="*/ 2147483647 h 633"/>
                <a:gd name="T4" fmla="*/ 2147483647 w 36"/>
                <a:gd name="T5" fmla="*/ 2147483647 h 633"/>
                <a:gd name="T6" fmla="*/ 2147483647 w 36"/>
                <a:gd name="T7" fmla="*/ 2147483647 h 633"/>
                <a:gd name="T8" fmla="*/ 2147483647 w 36"/>
                <a:gd name="T9" fmla="*/ 2147483647 h 633"/>
                <a:gd name="T10" fmla="*/ 2147483647 w 36"/>
                <a:gd name="T11" fmla="*/ 0 h 633"/>
                <a:gd name="T12" fmla="*/ 2147483647 w 36"/>
                <a:gd name="T13" fmla="*/ 0 h 633"/>
                <a:gd name="T14" fmla="*/ 2147483647 w 36"/>
                <a:gd name="T15" fmla="*/ 2147483647 h 633"/>
                <a:gd name="T16" fmla="*/ 2147483647 w 36"/>
                <a:gd name="T17" fmla="*/ 2147483647 h 633"/>
                <a:gd name="T18" fmla="*/ 2147483647 w 36"/>
                <a:gd name="T19" fmla="*/ 2147483647 h 633"/>
                <a:gd name="T20" fmla="*/ 2147483647 w 36"/>
                <a:gd name="T21" fmla="*/ 2147483647 h 633"/>
                <a:gd name="T22" fmla="*/ 2147483647 w 36"/>
                <a:gd name="T23" fmla="*/ 2147483647 h 633"/>
                <a:gd name="T24" fmla="*/ 2147483647 w 36"/>
                <a:gd name="T25" fmla="*/ 2147483647 h 6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2147483647 w 28"/>
                <a:gd name="T1" fmla="*/ 2147483647 h 59"/>
                <a:gd name="T2" fmla="*/ 2147483647 w 28"/>
                <a:gd name="T3" fmla="*/ 2147483647 h 59"/>
                <a:gd name="T4" fmla="*/ 0 w 28"/>
                <a:gd name="T5" fmla="*/ 0 h 59"/>
                <a:gd name="T6" fmla="*/ 2147483647 w 28"/>
                <a:gd name="T7" fmla="*/ 2147483647 h 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2147483647 w 17"/>
                <a:gd name="T1" fmla="*/ 2147483647 h 107"/>
                <a:gd name="T2" fmla="*/ 2147483647 w 17"/>
                <a:gd name="T3" fmla="*/ 2147483647 h 107"/>
                <a:gd name="T4" fmla="*/ 2147483647 w 17"/>
                <a:gd name="T5" fmla="*/ 2147483647 h 107"/>
                <a:gd name="T6" fmla="*/ 2147483647 w 17"/>
                <a:gd name="T7" fmla="*/ 2147483647 h 107"/>
                <a:gd name="T8" fmla="*/ 0 w 17"/>
                <a:gd name="T9" fmla="*/ 0 h 107"/>
                <a:gd name="T10" fmla="*/ 0 w 17"/>
                <a:gd name="T11" fmla="*/ 2147483647 h 107"/>
                <a:gd name="T12" fmla="*/ 2147483647 w 17"/>
                <a:gd name="T13" fmla="*/ 2147483647 h 1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2147483647 w 294"/>
                <a:gd name="T1" fmla="*/ 2147483647 h 568"/>
                <a:gd name="T2" fmla="*/ 2147483647 w 294"/>
                <a:gd name="T3" fmla="*/ 2147483647 h 568"/>
                <a:gd name="T4" fmla="*/ 2147483647 w 294"/>
                <a:gd name="T5" fmla="*/ 2147483647 h 568"/>
                <a:gd name="T6" fmla="*/ 2147483647 w 294"/>
                <a:gd name="T7" fmla="*/ 2147483647 h 568"/>
                <a:gd name="T8" fmla="*/ 2147483647 w 294"/>
                <a:gd name="T9" fmla="*/ 2147483647 h 568"/>
                <a:gd name="T10" fmla="*/ 2147483647 w 294"/>
                <a:gd name="T11" fmla="*/ 2147483647 h 568"/>
                <a:gd name="T12" fmla="*/ 2147483647 w 294"/>
                <a:gd name="T13" fmla="*/ 0 h 568"/>
                <a:gd name="T14" fmla="*/ 2147483647 w 294"/>
                <a:gd name="T15" fmla="*/ 0 h 568"/>
                <a:gd name="T16" fmla="*/ 2147483647 w 294"/>
                <a:gd name="T17" fmla="*/ 2147483647 h 568"/>
                <a:gd name="T18" fmla="*/ 2147483647 w 294"/>
                <a:gd name="T19" fmla="*/ 2147483647 h 568"/>
                <a:gd name="T20" fmla="*/ 2147483647 w 294"/>
                <a:gd name="T21" fmla="*/ 2147483647 h 568"/>
                <a:gd name="T22" fmla="*/ 2147483647 w 294"/>
                <a:gd name="T23" fmla="*/ 2147483647 h 568"/>
                <a:gd name="T24" fmla="*/ 2147483647 w 294"/>
                <a:gd name="T25" fmla="*/ 2147483647 h 568"/>
                <a:gd name="T26" fmla="*/ 0 w 294"/>
                <a:gd name="T27" fmla="*/ 2147483647 h 568"/>
                <a:gd name="T28" fmla="*/ 2147483647 w 294"/>
                <a:gd name="T29" fmla="*/ 2147483647 h 568"/>
                <a:gd name="T30" fmla="*/ 2147483647 w 294"/>
                <a:gd name="T31" fmla="*/ 2147483647 h 5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2147483647 w 25"/>
                <a:gd name="T3" fmla="*/ 2147483647 h 53"/>
                <a:gd name="T4" fmla="*/ 2147483647 w 25"/>
                <a:gd name="T5" fmla="*/ 2147483647 h 53"/>
                <a:gd name="T6" fmla="*/ 0 w 25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2147483647 w 29"/>
                <a:gd name="T3" fmla="*/ 2147483647 h 141"/>
                <a:gd name="T4" fmla="*/ 2147483647 w 29"/>
                <a:gd name="T5" fmla="*/ 2147483647 h 141"/>
                <a:gd name="T6" fmla="*/ 2147483647 w 29"/>
                <a:gd name="T7" fmla="*/ 2147483647 h 141"/>
                <a:gd name="T8" fmla="*/ 2147483647 w 29"/>
                <a:gd name="T9" fmla="*/ 2147483647 h 141"/>
                <a:gd name="T10" fmla="*/ 2147483647 w 29"/>
                <a:gd name="T11" fmla="*/ 2147483647 h 141"/>
                <a:gd name="T12" fmla="*/ 2147483647 w 29"/>
                <a:gd name="T13" fmla="*/ 2147483647 h 141"/>
                <a:gd name="T14" fmla="*/ 0 w 29"/>
                <a:gd name="T15" fmla="*/ 0 h 1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2147483647 h 48"/>
                <a:gd name="T2" fmla="*/ 2147483647 w 8"/>
                <a:gd name="T3" fmla="*/ 2147483647 h 48"/>
                <a:gd name="T4" fmla="*/ 2147483647 w 8"/>
                <a:gd name="T5" fmla="*/ 2147483647 h 48"/>
                <a:gd name="T6" fmla="*/ 2147483647 w 8"/>
                <a:gd name="T7" fmla="*/ 2147483647 h 48"/>
                <a:gd name="T8" fmla="*/ 0 w 8"/>
                <a:gd name="T9" fmla="*/ 0 h 48"/>
                <a:gd name="T10" fmla="*/ 0 w 8"/>
                <a:gd name="T11" fmla="*/ 2147483647 h 48"/>
                <a:gd name="T12" fmla="*/ 0 w 8"/>
                <a:gd name="T13" fmla="*/ 2147483647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2147483647 w 44"/>
                <a:gd name="T1" fmla="*/ 2147483647 h 111"/>
                <a:gd name="T2" fmla="*/ 0 w 44"/>
                <a:gd name="T3" fmla="*/ 0 h 111"/>
                <a:gd name="T4" fmla="*/ 2147483647 w 44"/>
                <a:gd name="T5" fmla="*/ 2147483647 h 111"/>
                <a:gd name="T6" fmla="*/ 2147483647 w 44"/>
                <a:gd name="T7" fmla="*/ 2147483647 h 111"/>
                <a:gd name="T8" fmla="*/ 2147483647 w 44"/>
                <a:gd name="T9" fmla="*/ 2147483647 h 111"/>
                <a:gd name="T10" fmla="*/ 2147483647 w 44"/>
                <a:gd name="T11" fmla="*/ 2147483647 h 111"/>
                <a:gd name="T12" fmla="*/ 2147483647 w 44"/>
                <a:gd name="T13" fmla="*/ 2147483647 h 111"/>
                <a:gd name="T14" fmla="*/ 2147483647 w 44"/>
                <a:gd name="T15" fmla="*/ 2147483647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1944688" y="623888"/>
            <a:ext cx="6589712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E70333D9-CDA2-4276-8C08-369F74F0F847}" type="datetime1">
              <a:rPr lang="en-US"/>
              <a:pPr>
                <a:defRPr/>
              </a:pPr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2000" smtClean="0">
                <a:solidFill>
                  <a:srgbClr val="FEFFFF"/>
                </a:solidFill>
              </a:defRPr>
            </a:lvl1pPr>
          </a:lstStyle>
          <a:p>
            <a:fld id="{4366C8A1-F535-46D4-898E-799A45E4B529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</p:sldLayoutIdLst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1581AA"/>
          </a:solidFill>
          <a:latin typeface="+mj-lt"/>
          <a:ea typeface="ＭＳ Ｐゴシック" pitchFamily="34" charset="-128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charset="0"/>
          <a:ea typeface="ＭＳ Ｐゴシック" pitchFamily="34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charset="0"/>
          <a:ea typeface="ＭＳ Ｐゴシック" pitchFamily="34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charset="0"/>
          <a:ea typeface="ＭＳ Ｐゴシック" pitchFamily="34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1581AA"/>
          </a:solidFill>
          <a:latin typeface="Century Gothic" charset="0"/>
          <a:ea typeface="ＭＳ Ｐゴシック" pitchFamily="34" charset="-128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kern="1200">
          <a:solidFill>
            <a:srgbClr val="404040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600" kern="1200">
          <a:solidFill>
            <a:srgbClr val="404040"/>
          </a:solidFill>
          <a:latin typeface="+mn-lt"/>
          <a:ea typeface="ＭＳ Ｐゴシック" pitchFamily="34" charset="-128"/>
          <a:cs typeface="+mn-cs"/>
        </a:defRPr>
      </a:lvl2pPr>
      <a:lvl3pPr marL="11430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400" kern="1200">
          <a:solidFill>
            <a:srgbClr val="404040"/>
          </a:solidFill>
          <a:latin typeface="+mn-lt"/>
          <a:ea typeface="ＭＳ Ｐゴシック" pitchFamily="34" charset="-128"/>
          <a:cs typeface="+mn-cs"/>
        </a:defRPr>
      </a:lvl3pPr>
      <a:lvl4pPr marL="16002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200" kern="1200">
          <a:solidFill>
            <a:srgbClr val="404040"/>
          </a:solidFill>
          <a:latin typeface="+mn-lt"/>
          <a:ea typeface="ＭＳ Ｐゴシック" pitchFamily="34" charset="-128"/>
          <a:cs typeface="+mn-cs"/>
        </a:defRPr>
      </a:lvl4pPr>
      <a:lvl5pPr marL="20574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itchFamily="18" charset="2"/>
        <a:buChar char=""/>
        <a:defRPr sz="1200" kern="1200">
          <a:solidFill>
            <a:srgbClr val="404040"/>
          </a:solidFill>
          <a:latin typeface="+mn-lt"/>
          <a:ea typeface="ＭＳ Ｐゴシック" pitchFamily="34" charset="-128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png"/><Relationship Id="rId11" Type="http://schemas.openxmlformats.org/officeDocument/2006/relationships/image" Target="../media/image9.png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533400"/>
            <a:ext cx="8305800" cy="1470025"/>
          </a:xfrm>
          <a:ln w="6350">
            <a:noFill/>
            <a:prstDash val="solid"/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       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Priority Queue and Heaps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ata Structures</a:t>
            </a:r>
          </a:p>
          <a:p>
            <a:r>
              <a:rPr lang="en-US" dirty="0" smtClean="0"/>
              <a:t>Dr. Bouchaib Falah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1</a:t>
            </a:fld>
            <a:endParaRPr lang="en-US" dirty="0" smtClean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16" t="18333" r="72006" b="68542"/>
          <a:stretch/>
        </p:blipFill>
        <p:spPr bwMode="auto">
          <a:xfrm>
            <a:off x="152400" y="1143000"/>
            <a:ext cx="2026920" cy="96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848600" cy="685800"/>
          </a:xfrm>
        </p:spPr>
        <p:txBody>
          <a:bodyPr/>
          <a:lstStyle/>
          <a:p>
            <a:pPr algn="ctr"/>
            <a:r>
              <a:rPr lang="en-AU" dirty="0"/>
              <a:t>Heaps - </a:t>
            </a:r>
            <a:r>
              <a:rPr lang="en-AU" dirty="0" smtClean="0"/>
              <a:t>Example</a:t>
            </a:r>
            <a:endParaRPr lang="en-AU" dirty="0"/>
          </a:p>
        </p:txBody>
      </p:sp>
      <p:graphicFrame>
        <p:nvGraphicFramePr>
          <p:cNvPr id="8195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010028"/>
              </p:ext>
            </p:extLst>
          </p:nvPr>
        </p:nvGraphicFramePr>
        <p:xfrm>
          <a:off x="838200" y="1524000"/>
          <a:ext cx="7772400" cy="345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" name="Bitmap Image" r:id="rId3" imgW="7078063" imgH="3142857" progId="Paint.Picture">
                  <p:embed/>
                </p:oleObj>
              </mc:Choice>
              <mc:Fallback>
                <p:oleObj name="Bitmap Image" r:id="rId3" imgW="7078063" imgH="314285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524000"/>
                        <a:ext cx="7772400" cy="345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10</a:t>
            </a:fld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919978"/>
              </p:ext>
            </p:extLst>
          </p:nvPr>
        </p:nvGraphicFramePr>
        <p:xfrm>
          <a:off x="2133600" y="5334000"/>
          <a:ext cx="54864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1" name="Bitmap Image" r:id="rId5" imgW="5001323" imgH="552527" progId="PBrush">
                  <p:embed/>
                </p:oleObj>
              </mc:Choice>
              <mc:Fallback>
                <p:oleObj name="Bitmap Image" r:id="rId5" imgW="5001323" imgH="552527" progId="PBrush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334000"/>
                        <a:ext cx="54864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761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848600" cy="685800"/>
          </a:xfrm>
        </p:spPr>
        <p:txBody>
          <a:bodyPr/>
          <a:lstStyle/>
          <a:p>
            <a:pPr algn="ctr"/>
            <a:r>
              <a:rPr lang="en-US" sz="3400" dirty="0"/>
              <a:t>Array-Based Representation of a</a:t>
            </a:r>
            <a:br>
              <a:rPr lang="en-US" sz="3400" dirty="0"/>
            </a:br>
            <a:r>
              <a:rPr lang="en-US" sz="3400" dirty="0"/>
              <a:t>Heap</a:t>
            </a:r>
          </a:p>
        </p:txBody>
      </p:sp>
      <p:sp>
        <p:nvSpPr>
          <p:cNvPr id="57037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19200"/>
            <a:ext cx="8001000" cy="38862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600" dirty="0"/>
              <a:t>Note that, for any node, the search key of its </a:t>
            </a:r>
            <a:r>
              <a:rPr lang="en-US" sz="2600" i="1" dirty="0"/>
              <a:t>left child</a:t>
            </a:r>
            <a:r>
              <a:rPr lang="en-US" sz="2600" dirty="0"/>
              <a:t> is not necessarily </a:t>
            </a:r>
            <a:r>
              <a:rPr lang="en-US" sz="2600" dirty="0">
                <a:sym typeface="Symbol" pitchFamily="18" charset="2"/>
              </a:rPr>
              <a:t> or  the search key of its </a:t>
            </a:r>
            <a:r>
              <a:rPr lang="en-US" sz="2600" i="1" dirty="0">
                <a:sym typeface="Symbol" pitchFamily="18" charset="2"/>
              </a:rPr>
              <a:t>right child</a:t>
            </a:r>
            <a:r>
              <a:rPr lang="en-US" sz="2600" dirty="0">
                <a:sym typeface="Symbol" pitchFamily="18" charset="2"/>
              </a:rPr>
              <a:t>.</a:t>
            </a:r>
            <a:endParaRPr lang="en-US" sz="2600" dirty="0"/>
          </a:p>
          <a:p>
            <a:pPr>
              <a:spcBef>
                <a:spcPct val="40000"/>
              </a:spcBef>
            </a:pPr>
            <a:r>
              <a:rPr lang="en-US" sz="2600" dirty="0"/>
              <a:t>The only constraint is that any </a:t>
            </a:r>
            <a:r>
              <a:rPr lang="en-US" sz="2600" i="1" dirty="0"/>
              <a:t>parent</a:t>
            </a:r>
            <a:r>
              <a:rPr lang="en-US" sz="2600" dirty="0"/>
              <a:t> node must have a search key that is </a:t>
            </a:r>
            <a:r>
              <a:rPr lang="en-US" sz="2600" dirty="0">
                <a:sym typeface="Symbol" pitchFamily="18" charset="2"/>
              </a:rPr>
              <a:t> the search key of </a:t>
            </a:r>
            <a:r>
              <a:rPr lang="en-US" sz="2600" i="1" dirty="0">
                <a:sym typeface="Symbol" pitchFamily="18" charset="2"/>
              </a:rPr>
              <a:t>both of its</a:t>
            </a:r>
            <a:r>
              <a:rPr lang="en-US" sz="2600" dirty="0">
                <a:sym typeface="Symbol" pitchFamily="18" charset="2"/>
              </a:rPr>
              <a:t> </a:t>
            </a:r>
            <a:r>
              <a:rPr lang="en-US" sz="2600" i="1" dirty="0">
                <a:sym typeface="Symbol" pitchFamily="18" charset="2"/>
              </a:rPr>
              <a:t>children</a:t>
            </a:r>
            <a:r>
              <a:rPr lang="en-US" sz="2600" dirty="0">
                <a:sym typeface="Symbol" pitchFamily="18" charset="2"/>
              </a:rPr>
              <a:t>.</a:t>
            </a:r>
          </a:p>
          <a:p>
            <a:pPr>
              <a:spcBef>
                <a:spcPct val="40000"/>
              </a:spcBef>
            </a:pPr>
            <a:r>
              <a:rPr lang="en-US" sz="2600" dirty="0">
                <a:sym typeface="Symbol" pitchFamily="18" charset="2"/>
              </a:rPr>
              <a:t>Note that this is sufficient to ensure that the item with the </a:t>
            </a:r>
            <a:r>
              <a:rPr lang="en-US" sz="2600" i="1" dirty="0">
                <a:sym typeface="Symbol" pitchFamily="18" charset="2"/>
              </a:rPr>
              <a:t>greatest</a:t>
            </a:r>
            <a:r>
              <a:rPr lang="en-US" sz="2600" dirty="0">
                <a:sym typeface="Symbol" pitchFamily="18" charset="2"/>
              </a:rPr>
              <a:t> search key in the heap is stored at the </a:t>
            </a:r>
            <a:r>
              <a:rPr lang="en-US" sz="2600" i="1" dirty="0">
                <a:sym typeface="Symbol" pitchFamily="18" charset="2"/>
              </a:rPr>
              <a:t>root</a:t>
            </a:r>
            <a:r>
              <a:rPr lang="en-US" sz="2600" dirty="0">
                <a:sym typeface="Symbol" pitchFamily="18" charset="2"/>
              </a:rPr>
              <a:t>.</a:t>
            </a:r>
          </a:p>
          <a:p>
            <a:pPr>
              <a:spcBef>
                <a:spcPct val="40000"/>
              </a:spcBef>
            </a:pPr>
            <a:r>
              <a:rPr lang="en-US" sz="2600" dirty="0">
                <a:sym typeface="Symbol" pitchFamily="18" charset="2"/>
              </a:rPr>
              <a:t>In the array-based representation we have discussed, the item with the </a:t>
            </a:r>
            <a:r>
              <a:rPr lang="en-US" sz="2600" i="1" dirty="0">
                <a:sym typeface="Symbol" pitchFamily="18" charset="2"/>
              </a:rPr>
              <a:t>greatest</a:t>
            </a:r>
            <a:r>
              <a:rPr lang="en-US" sz="2600" dirty="0">
                <a:sym typeface="Symbol" pitchFamily="18" charset="2"/>
              </a:rPr>
              <a:t> search key will always be at </a:t>
            </a:r>
            <a:r>
              <a:rPr lang="en-US" sz="2600" i="1" dirty="0">
                <a:sym typeface="Symbol" pitchFamily="18" charset="2"/>
              </a:rPr>
              <a:t>position 0</a:t>
            </a:r>
            <a:r>
              <a:rPr lang="en-US" sz="2600" dirty="0">
                <a:sym typeface="Symbol" pitchFamily="18" charset="2"/>
              </a:rPr>
              <a:t> of the array.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11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6344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0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0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0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0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0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0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848600" cy="685800"/>
          </a:xfrm>
        </p:spPr>
        <p:txBody>
          <a:bodyPr/>
          <a:lstStyle/>
          <a:p>
            <a:pPr algn="ctr"/>
            <a:r>
              <a:rPr lang="en-AU" dirty="0"/>
              <a:t>The Priority Queue ADT</a:t>
            </a:r>
          </a:p>
        </p:txBody>
      </p:sp>
      <p:sp>
        <p:nvSpPr>
          <p:cNvPr id="20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839200" cy="3777622"/>
          </a:xfrm>
        </p:spPr>
        <p:txBody>
          <a:bodyPr/>
          <a:lstStyle/>
          <a:p>
            <a:pPr lvl="1">
              <a:tabLst>
                <a:tab pos="228600" algn="l"/>
              </a:tabLst>
            </a:pPr>
            <a:r>
              <a:rPr lang="en-US" sz="2200" dirty="0"/>
              <a:t>A </a:t>
            </a:r>
            <a:r>
              <a:rPr lang="en-US" sz="2200" b="1" i="1" dirty="0">
                <a:solidFill>
                  <a:srgbClr val="FF0000"/>
                </a:solidFill>
              </a:rPr>
              <a:t>priority queue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is an ADT in which items are ordered by a priority value.  The item with the </a:t>
            </a:r>
            <a:r>
              <a:rPr lang="en-US" sz="2200" i="1" dirty="0"/>
              <a:t>highest priority</a:t>
            </a:r>
            <a:r>
              <a:rPr lang="en-US" sz="2200" dirty="0"/>
              <a:t> is always the </a:t>
            </a:r>
            <a:r>
              <a:rPr lang="en-US" sz="2200" i="1" dirty="0"/>
              <a:t>next</a:t>
            </a:r>
            <a:r>
              <a:rPr lang="en-US" sz="2200" dirty="0"/>
              <a:t> to be removed from the queue.  (Highest Priority In, First Out: </a:t>
            </a:r>
            <a:r>
              <a:rPr lang="en-US" sz="2200" i="1" dirty="0"/>
              <a:t>HPIFO</a:t>
            </a:r>
            <a:r>
              <a:rPr lang="en-US" sz="2200" dirty="0"/>
              <a:t>)</a:t>
            </a:r>
          </a:p>
          <a:p>
            <a:pPr>
              <a:lnSpc>
                <a:spcPct val="90000"/>
              </a:lnSpc>
            </a:pPr>
            <a:r>
              <a:rPr lang="en-AU" sz="2400" dirty="0" smtClean="0"/>
              <a:t>Examples</a:t>
            </a:r>
            <a:r>
              <a:rPr lang="en-AU" sz="24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AU" sz="1800" dirty="0"/>
              <a:t>Printers </a:t>
            </a:r>
          </a:p>
          <a:p>
            <a:pPr lvl="1">
              <a:lnSpc>
                <a:spcPct val="90000"/>
              </a:lnSpc>
            </a:pPr>
            <a:r>
              <a:rPr lang="en-AU" sz="1800" dirty="0"/>
              <a:t>Operating System Scheduler </a:t>
            </a:r>
          </a:p>
          <a:p>
            <a:pPr>
              <a:lnSpc>
                <a:spcPct val="90000"/>
              </a:lnSpc>
            </a:pPr>
            <a:r>
              <a:rPr lang="en-AU" sz="2400" dirty="0" smtClean="0"/>
              <a:t>Operations</a:t>
            </a:r>
            <a:r>
              <a:rPr lang="en-AU" sz="24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AU" sz="1600" dirty="0"/>
              <a:t>Main Operation:</a:t>
            </a:r>
          </a:p>
          <a:p>
            <a:pPr lvl="2">
              <a:lnSpc>
                <a:spcPct val="90000"/>
              </a:lnSpc>
            </a:pPr>
            <a:r>
              <a:rPr lang="en-AU" sz="1400" dirty="0"/>
              <a:t>Insert / </a:t>
            </a:r>
            <a:r>
              <a:rPr lang="en-AU" sz="1400" dirty="0" err="1"/>
              <a:t>Enqueue</a:t>
            </a:r>
            <a:endParaRPr lang="en-AU" sz="1400" dirty="0"/>
          </a:p>
          <a:p>
            <a:pPr lvl="2">
              <a:lnSpc>
                <a:spcPct val="90000"/>
              </a:lnSpc>
            </a:pPr>
            <a:r>
              <a:rPr lang="en-AU" sz="1400" dirty="0" err="1"/>
              <a:t>DeleteMax</a:t>
            </a:r>
            <a:r>
              <a:rPr lang="en-AU" sz="1400" dirty="0"/>
              <a:t> / </a:t>
            </a:r>
            <a:r>
              <a:rPr lang="en-AU" sz="1400" dirty="0" err="1"/>
              <a:t>Dequeue</a:t>
            </a:r>
            <a:endParaRPr lang="en-AU" sz="1400" dirty="0"/>
          </a:p>
          <a:p>
            <a:pPr lvl="1">
              <a:lnSpc>
                <a:spcPct val="90000"/>
              </a:lnSpc>
            </a:pPr>
            <a:r>
              <a:rPr lang="en-AU" sz="1600" dirty="0"/>
              <a:t>Other Operations:</a:t>
            </a:r>
          </a:p>
          <a:p>
            <a:pPr lvl="2">
              <a:lnSpc>
                <a:spcPct val="90000"/>
              </a:lnSpc>
            </a:pPr>
            <a:r>
              <a:rPr lang="en-AU" sz="1400" dirty="0" err="1"/>
              <a:t>getMin</a:t>
            </a:r>
            <a:r>
              <a:rPr lang="en-AU" sz="1400" dirty="0"/>
              <a:t>/Max     </a:t>
            </a:r>
          </a:p>
          <a:p>
            <a:pPr lvl="2">
              <a:lnSpc>
                <a:spcPct val="90000"/>
              </a:lnSpc>
            </a:pPr>
            <a:r>
              <a:rPr lang="en-AU" sz="1400" dirty="0" err="1"/>
              <a:t>DeleteMin</a:t>
            </a:r>
            <a:endParaRPr lang="en-AU" sz="1400" dirty="0"/>
          </a:p>
          <a:p>
            <a:pPr lvl="2">
              <a:lnSpc>
                <a:spcPct val="90000"/>
              </a:lnSpc>
            </a:pPr>
            <a:r>
              <a:rPr lang="en-AU" sz="1400" dirty="0" err="1" smtClean="0"/>
              <a:t>IsEmpty</a:t>
            </a:r>
            <a:endParaRPr lang="en-AU" sz="1400" dirty="0"/>
          </a:p>
          <a:p>
            <a:pPr lvl="2">
              <a:lnSpc>
                <a:spcPct val="90000"/>
              </a:lnSpc>
            </a:pPr>
            <a:r>
              <a:rPr lang="en-AU" sz="1400" dirty="0"/>
              <a:t>Size</a:t>
            </a:r>
          </a:p>
          <a:p>
            <a:pPr lvl="2">
              <a:lnSpc>
                <a:spcPct val="90000"/>
              </a:lnSpc>
              <a:buFont typeface="Wingdings" pitchFamily="2" charset="2"/>
              <a:buNone/>
            </a:pPr>
            <a:endParaRPr lang="en-AU" sz="1400" dirty="0"/>
          </a:p>
          <a:p>
            <a:pPr lvl="2">
              <a:lnSpc>
                <a:spcPct val="90000"/>
              </a:lnSpc>
            </a:pPr>
            <a:endParaRPr lang="en-AU" sz="16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12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8473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848600" cy="685800"/>
          </a:xfrm>
        </p:spPr>
        <p:txBody>
          <a:bodyPr/>
          <a:lstStyle/>
          <a:p>
            <a:pPr algn="ctr"/>
            <a:r>
              <a:rPr lang="en-AU" dirty="0"/>
              <a:t>Heaps - Implementation</a:t>
            </a:r>
          </a:p>
        </p:txBody>
      </p:sp>
      <p:sp>
        <p:nvSpPr>
          <p:cNvPr id="102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219200" y="1066800"/>
            <a:ext cx="7772400" cy="3777622"/>
          </a:xfrm>
        </p:spPr>
        <p:txBody>
          <a:bodyPr/>
          <a:lstStyle/>
          <a:p>
            <a:r>
              <a:rPr lang="en-AU" sz="2400" dirty="0"/>
              <a:t>The Illustrated ‘Tree’ is in fact a logical Presentation</a:t>
            </a:r>
          </a:p>
          <a:p>
            <a:r>
              <a:rPr lang="en-AU" sz="2400" dirty="0"/>
              <a:t>Because Heaps are Left-Adjusted Complete Binary trees, they are easily implemented using an Array</a:t>
            </a:r>
          </a:p>
          <a:p>
            <a:r>
              <a:rPr lang="en-AU" sz="2400" dirty="0"/>
              <a:t>The number of nodes N in any Heap of </a:t>
            </a:r>
            <a:r>
              <a:rPr lang="en-AU" sz="2400" dirty="0" smtClean="0"/>
              <a:t>height </a:t>
            </a:r>
            <a:r>
              <a:rPr lang="en-AU" sz="2400" dirty="0"/>
              <a:t>h is</a:t>
            </a:r>
            <a:r>
              <a:rPr lang="en-AU" sz="2400" dirty="0" smtClean="0"/>
              <a:t>: </a:t>
            </a:r>
            <a:r>
              <a:rPr lang="en-AU" sz="1800" dirty="0" smtClean="0"/>
              <a:t>2</a:t>
            </a:r>
            <a:r>
              <a:rPr lang="en-AU" sz="1800" baseline="30000" dirty="0" smtClean="0"/>
              <a:t>h </a:t>
            </a:r>
            <a:r>
              <a:rPr lang="en-AU" sz="1800" dirty="0">
                <a:sym typeface="Symbol" pitchFamily="18" charset="2"/>
              </a:rPr>
              <a:t> N </a:t>
            </a:r>
            <a:r>
              <a:rPr lang="en-AU" sz="1800" dirty="0"/>
              <a:t>2</a:t>
            </a:r>
            <a:r>
              <a:rPr lang="en-AU" sz="1800" baseline="30000" dirty="0"/>
              <a:t>h+1 </a:t>
            </a:r>
            <a:r>
              <a:rPr lang="en-AU" sz="1800" dirty="0"/>
              <a:t>- 1</a:t>
            </a:r>
          </a:p>
          <a:p>
            <a:r>
              <a:rPr lang="en-AU" sz="2400" dirty="0"/>
              <a:t>Implementation: How? For every element at index K:</a:t>
            </a:r>
          </a:p>
          <a:p>
            <a:pPr lvl="1"/>
            <a:r>
              <a:rPr lang="en-AU" sz="2000" dirty="0"/>
              <a:t>left child is at index 2K+1</a:t>
            </a:r>
          </a:p>
          <a:p>
            <a:pPr lvl="1"/>
            <a:r>
              <a:rPr lang="en-AU" sz="2000" dirty="0"/>
              <a:t>Right child is at index 2K+2</a:t>
            </a:r>
          </a:p>
          <a:p>
            <a:pPr lvl="1"/>
            <a:r>
              <a:rPr lang="en-AU" sz="2000" dirty="0"/>
              <a:t>parent is at index </a:t>
            </a:r>
            <a:r>
              <a:rPr lang="en-AU" sz="2000" dirty="0">
                <a:sym typeface="Symbol" pitchFamily="18" charset="2"/>
              </a:rPr>
              <a:t></a:t>
            </a:r>
            <a:r>
              <a:rPr lang="en-AU" sz="2000" dirty="0"/>
              <a:t>(K-1)/2</a:t>
            </a:r>
            <a:r>
              <a:rPr lang="en-AU" sz="2000" dirty="0">
                <a:sym typeface="Symbol" pitchFamily="18" charset="2"/>
              </a:rPr>
              <a:t></a:t>
            </a:r>
            <a:endParaRPr lang="en-AU" sz="2000" dirty="0"/>
          </a:p>
          <a:p>
            <a:pPr>
              <a:buFont typeface="Wingdings" pitchFamily="2" charset="2"/>
              <a:buNone/>
            </a:pPr>
            <a:endParaRPr lang="en-AU" sz="2400" dirty="0"/>
          </a:p>
          <a:p>
            <a:endParaRPr lang="en-AU" sz="2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13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686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848600" cy="685800"/>
          </a:xfrm>
        </p:spPr>
        <p:txBody>
          <a:bodyPr/>
          <a:lstStyle/>
          <a:p>
            <a:pPr algn="ctr"/>
            <a:r>
              <a:rPr lang="en-AU" dirty="0"/>
              <a:t>Building a Heap from an Array</a:t>
            </a:r>
            <a:br>
              <a:rPr lang="en-AU" dirty="0"/>
            </a:br>
            <a:r>
              <a:rPr lang="en-AU" dirty="0"/>
              <a:t>Algorithm</a:t>
            </a:r>
          </a:p>
        </p:txBody>
      </p:sp>
      <p:sp>
        <p:nvSpPr>
          <p:cNvPr id="133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6591985" cy="377762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sz="2800" dirty="0"/>
              <a:t>A = Array - with Random Order</a:t>
            </a:r>
          </a:p>
          <a:p>
            <a:pPr>
              <a:lnSpc>
                <a:spcPct val="90000"/>
              </a:lnSpc>
            </a:pPr>
            <a:r>
              <a:rPr lang="en-AU" sz="2800" dirty="0"/>
              <a:t>For (</a:t>
            </a:r>
            <a:r>
              <a:rPr lang="en-AU" sz="2800" dirty="0" err="1"/>
              <a:t>int</a:t>
            </a:r>
            <a:r>
              <a:rPr lang="en-AU" sz="2800" dirty="0"/>
              <a:t> i = (</a:t>
            </a:r>
            <a:r>
              <a:rPr lang="en-AU" sz="2800" dirty="0" err="1"/>
              <a:t>arrayLength</a:t>
            </a:r>
            <a:r>
              <a:rPr lang="en-AU" sz="2800" dirty="0"/>
              <a:t>/2)-1; i&gt;0;i--) </a:t>
            </a:r>
          </a:p>
          <a:p>
            <a:pPr lvl="1">
              <a:lnSpc>
                <a:spcPct val="90000"/>
              </a:lnSpc>
            </a:pPr>
            <a:r>
              <a:rPr lang="en-AU" sz="2400" dirty="0" err="1"/>
              <a:t>Heapify</a:t>
            </a:r>
            <a:r>
              <a:rPr lang="en-AU" sz="2400" dirty="0"/>
              <a:t>(A, i);</a:t>
            </a:r>
          </a:p>
          <a:p>
            <a:pPr>
              <a:lnSpc>
                <a:spcPct val="90000"/>
              </a:lnSpc>
            </a:pPr>
            <a:r>
              <a:rPr lang="en-AU" sz="2800" dirty="0" err="1"/>
              <a:t>Heapify</a:t>
            </a:r>
            <a:r>
              <a:rPr lang="en-AU" sz="2800" dirty="0"/>
              <a:t>(A, i) {</a:t>
            </a:r>
          </a:p>
          <a:p>
            <a:pPr lvl="1">
              <a:lnSpc>
                <a:spcPct val="90000"/>
              </a:lnSpc>
            </a:pPr>
            <a:r>
              <a:rPr lang="en-AU" sz="2400" dirty="0"/>
              <a:t>If it is not a leaf</a:t>
            </a:r>
          </a:p>
          <a:p>
            <a:pPr lvl="2">
              <a:lnSpc>
                <a:spcPct val="90000"/>
              </a:lnSpc>
            </a:pPr>
            <a:r>
              <a:rPr lang="en-AU" sz="2000" dirty="0"/>
              <a:t>Get largest: the index of the largest element among (A[i], </a:t>
            </a:r>
            <a:r>
              <a:rPr lang="en-AU" sz="2000" dirty="0" err="1"/>
              <a:t>leftChild</a:t>
            </a:r>
            <a:r>
              <a:rPr lang="en-AU" sz="2000" dirty="0"/>
              <a:t>, </a:t>
            </a:r>
            <a:r>
              <a:rPr lang="en-AU" sz="2000" dirty="0" err="1"/>
              <a:t>rightChild</a:t>
            </a:r>
            <a:r>
              <a:rPr lang="en-AU" sz="2000" dirty="0"/>
              <a:t>)</a:t>
            </a:r>
          </a:p>
          <a:p>
            <a:pPr lvl="2">
              <a:lnSpc>
                <a:spcPct val="90000"/>
              </a:lnSpc>
            </a:pPr>
            <a:r>
              <a:rPr lang="en-AU" sz="2000" dirty="0"/>
              <a:t>If (largest </a:t>
            </a:r>
            <a:r>
              <a:rPr lang="en-AU" sz="2000" dirty="0">
                <a:sym typeface="Symbol" pitchFamily="18" charset="2"/>
              </a:rPr>
              <a:t> i)</a:t>
            </a:r>
          </a:p>
          <a:p>
            <a:pPr lvl="3">
              <a:lnSpc>
                <a:spcPct val="90000"/>
              </a:lnSpc>
            </a:pPr>
            <a:r>
              <a:rPr lang="en-AU" sz="1800" dirty="0"/>
              <a:t>Swap(&amp;A[i], &amp;A[largest])</a:t>
            </a:r>
          </a:p>
          <a:p>
            <a:pPr lvl="3">
              <a:lnSpc>
                <a:spcPct val="90000"/>
              </a:lnSpc>
            </a:pPr>
            <a:r>
              <a:rPr lang="en-AU" sz="1800" dirty="0" err="1"/>
              <a:t>Heapify</a:t>
            </a:r>
            <a:r>
              <a:rPr lang="en-AU" sz="1800" dirty="0"/>
              <a:t>(A, Largest)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AU" sz="2800" dirty="0"/>
              <a:t>}</a:t>
            </a:r>
          </a:p>
          <a:p>
            <a:pPr lvl="1">
              <a:lnSpc>
                <a:spcPct val="90000"/>
              </a:lnSpc>
            </a:pPr>
            <a:endParaRPr lang="en-AU" sz="2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14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388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772400" cy="685800"/>
          </a:xfrm>
        </p:spPr>
        <p:txBody>
          <a:bodyPr/>
          <a:lstStyle/>
          <a:p>
            <a:pPr algn="ctr"/>
            <a:r>
              <a:rPr lang="en-AU" dirty="0" smtClean="0"/>
              <a:t>Building a Heap from an Array</a:t>
            </a:r>
            <a:br>
              <a:rPr lang="en-AU" dirty="0" smtClean="0"/>
            </a:br>
            <a:r>
              <a:rPr lang="en-AU" dirty="0" smtClean="0"/>
              <a:t>Example</a:t>
            </a:r>
            <a:endParaRPr lang="en-AU" dirty="0"/>
          </a:p>
        </p:txBody>
      </p:sp>
      <p:graphicFrame>
        <p:nvGraphicFramePr>
          <p:cNvPr id="16387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5078225"/>
              </p:ext>
            </p:extLst>
          </p:nvPr>
        </p:nvGraphicFramePr>
        <p:xfrm>
          <a:off x="838200" y="1752600"/>
          <a:ext cx="7772400" cy="349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Bitmap Image" r:id="rId3" imgW="7725853" imgH="2866667" progId="Paint.Picture">
                  <p:embed/>
                </p:oleObj>
              </mc:Choice>
              <mc:Fallback>
                <p:oleObj name="Bitmap Image" r:id="rId3" imgW="7725853" imgH="286666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752600"/>
                        <a:ext cx="7772400" cy="3494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15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0619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848600" cy="685800"/>
          </a:xfrm>
        </p:spPr>
        <p:txBody>
          <a:bodyPr/>
          <a:lstStyle/>
          <a:p>
            <a:pPr algn="ctr"/>
            <a:r>
              <a:rPr lang="en-AU" dirty="0"/>
              <a:t>Heaps – Insert </a:t>
            </a:r>
          </a:p>
        </p:txBody>
      </p:sp>
      <p:sp>
        <p:nvSpPr>
          <p:cNvPr id="61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219200" y="1143000"/>
            <a:ext cx="6591985" cy="3777622"/>
          </a:xfrm>
        </p:spPr>
        <p:txBody>
          <a:bodyPr/>
          <a:lstStyle/>
          <a:p>
            <a:pPr marL="339725" lvl="1"/>
            <a:r>
              <a:rPr lang="en-AU" sz="2400" dirty="0" smtClean="0"/>
              <a:t>point </a:t>
            </a:r>
            <a:r>
              <a:rPr lang="en-AU" sz="2400" dirty="0"/>
              <a:t>to the </a:t>
            </a:r>
            <a:r>
              <a:rPr lang="en-AU" sz="2400" dirty="0" smtClean="0"/>
              <a:t>FIRST </a:t>
            </a:r>
            <a:r>
              <a:rPr lang="en-AU" sz="2400" dirty="0"/>
              <a:t>empty </a:t>
            </a:r>
            <a:r>
              <a:rPr lang="en-AU" sz="2400" dirty="0" smtClean="0"/>
              <a:t>location IN THE LAST LEVEL</a:t>
            </a:r>
            <a:endParaRPr lang="en-AU" sz="2400" dirty="0"/>
          </a:p>
          <a:p>
            <a:pPr marL="285750" lvl="1"/>
            <a:r>
              <a:rPr lang="en-AU" sz="2400" dirty="0" smtClean="0"/>
              <a:t>Insert </a:t>
            </a:r>
            <a:r>
              <a:rPr lang="en-AU" sz="2400" dirty="0"/>
              <a:t>the new </a:t>
            </a:r>
            <a:r>
              <a:rPr lang="en-AU" sz="2400" dirty="0" smtClean="0"/>
              <a:t>element</a:t>
            </a:r>
            <a:endParaRPr lang="en-AU" sz="2400" dirty="0"/>
          </a:p>
          <a:p>
            <a:pPr marL="285750" lvl="1"/>
            <a:r>
              <a:rPr lang="en-AU" sz="2400" dirty="0"/>
              <a:t>If the new </a:t>
            </a:r>
            <a:r>
              <a:rPr lang="en-AU" sz="2400" dirty="0" smtClean="0"/>
              <a:t>element </a:t>
            </a:r>
            <a:r>
              <a:rPr lang="en-AU" sz="2400" dirty="0"/>
              <a:t>has bigger priority than the parent then swap it up till having a parent with greater priority OR till placed in the Root</a:t>
            </a:r>
          </a:p>
          <a:p>
            <a:pPr lvl="2"/>
            <a:endParaRPr lang="en-AU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16</a:t>
            </a:fld>
            <a:endParaRPr lang="en-US" dirty="0" smtClean="0"/>
          </a:p>
        </p:txBody>
      </p:sp>
      <p:pic>
        <p:nvPicPr>
          <p:cNvPr id="6" name="Picture 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114801"/>
            <a:ext cx="47244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446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848600" cy="685800"/>
          </a:xfrm>
        </p:spPr>
        <p:txBody>
          <a:bodyPr/>
          <a:lstStyle/>
          <a:p>
            <a:pPr algn="ctr"/>
            <a:r>
              <a:rPr lang="en-AU" dirty="0" smtClean="0"/>
              <a:t>Insert </a:t>
            </a:r>
            <a:r>
              <a:rPr lang="en-AU" dirty="0"/>
              <a:t>- Illustration</a:t>
            </a:r>
          </a:p>
        </p:txBody>
      </p:sp>
      <p:graphicFrame>
        <p:nvGraphicFramePr>
          <p:cNvPr id="11267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0751154"/>
              </p:ext>
            </p:extLst>
          </p:nvPr>
        </p:nvGraphicFramePr>
        <p:xfrm>
          <a:off x="1295400" y="3317875"/>
          <a:ext cx="2895600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4" name="Bitmap Image" r:id="rId3" imgW="2734057" imgH="1142857" progId="PBrush">
                  <p:embed/>
                </p:oleObj>
              </mc:Choice>
              <mc:Fallback>
                <p:oleObj name="Bitmap Image" r:id="rId3" imgW="2734057" imgH="114285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317875"/>
                        <a:ext cx="2895600" cy="1211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17</a:t>
            </a:fld>
            <a:endParaRPr lang="en-US" dirty="0" smtClean="0"/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6786597"/>
              </p:ext>
            </p:extLst>
          </p:nvPr>
        </p:nvGraphicFramePr>
        <p:xfrm>
          <a:off x="4648200" y="3286125"/>
          <a:ext cx="31242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5" name="Bitmap Image" r:id="rId5" imgW="2638095" imgH="980952" progId="Paint.Picture">
                  <p:embed/>
                </p:oleObj>
              </mc:Choice>
              <mc:Fallback>
                <p:oleObj name="Bitmap Image" r:id="rId5" imgW="2638095" imgH="98095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286125"/>
                        <a:ext cx="3124200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723031"/>
              </p:ext>
            </p:extLst>
          </p:nvPr>
        </p:nvGraphicFramePr>
        <p:xfrm>
          <a:off x="1447800" y="5067300"/>
          <a:ext cx="27432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6" name="Bitmap Image" r:id="rId7" imgW="2476190" imgH="1028844" progId="Paint.Picture">
                  <p:embed/>
                </p:oleObj>
              </mc:Choice>
              <mc:Fallback>
                <p:oleObj name="Bitmap Image" r:id="rId7" imgW="2476190" imgH="1028844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067300"/>
                        <a:ext cx="2743200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666703"/>
              </p:ext>
            </p:extLst>
          </p:nvPr>
        </p:nvGraphicFramePr>
        <p:xfrm>
          <a:off x="4953000" y="5029200"/>
          <a:ext cx="27432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7" name="Bitmap Image" r:id="rId9" imgW="2523810" imgH="1019048" progId="Paint.Picture">
                  <p:embed/>
                </p:oleObj>
              </mc:Choice>
              <mc:Fallback>
                <p:oleObj name="Bitmap Image" r:id="rId9" imgW="2523810" imgH="101904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029200"/>
                        <a:ext cx="27432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423" name="Picture 6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524000"/>
            <a:ext cx="34766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093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848600" cy="685800"/>
          </a:xfrm>
        </p:spPr>
        <p:txBody>
          <a:bodyPr/>
          <a:lstStyle/>
          <a:p>
            <a:pPr algn="ctr"/>
            <a:r>
              <a:rPr lang="en-AU" dirty="0"/>
              <a:t>Heaps - Delete</a:t>
            </a:r>
          </a:p>
        </p:txBody>
      </p:sp>
      <p:sp>
        <p:nvSpPr>
          <p:cNvPr id="71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1430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sz="2000" dirty="0"/>
              <a:t>Get the one at the root</a:t>
            </a:r>
          </a:p>
          <a:p>
            <a:pPr lvl="1">
              <a:lnSpc>
                <a:spcPct val="90000"/>
              </a:lnSpc>
            </a:pPr>
            <a:r>
              <a:rPr lang="en-AU" sz="1800" dirty="0"/>
              <a:t>The </a:t>
            </a:r>
            <a:r>
              <a:rPr lang="en-AU" sz="1800" dirty="0" smtClean="0"/>
              <a:t>element </a:t>
            </a:r>
            <a:r>
              <a:rPr lang="en-AU" sz="1800" dirty="0"/>
              <a:t>with highest Priority is always at the Root</a:t>
            </a:r>
          </a:p>
          <a:p>
            <a:pPr lvl="1">
              <a:lnSpc>
                <a:spcPct val="90000"/>
              </a:lnSpc>
            </a:pPr>
            <a:r>
              <a:rPr lang="en-AU" sz="1800" dirty="0"/>
              <a:t>(</a:t>
            </a:r>
            <a:r>
              <a:rPr lang="en-AU" sz="1800" dirty="0" err="1"/>
              <a:t>heapSize</a:t>
            </a:r>
            <a:r>
              <a:rPr lang="en-AU" sz="1800" dirty="0"/>
              <a:t>--)</a:t>
            </a:r>
          </a:p>
          <a:p>
            <a:pPr>
              <a:lnSpc>
                <a:spcPct val="90000"/>
              </a:lnSpc>
            </a:pPr>
            <a:r>
              <a:rPr lang="en-AU" sz="2000" dirty="0"/>
              <a:t>Replace it with the last one </a:t>
            </a:r>
          </a:p>
          <a:p>
            <a:pPr>
              <a:lnSpc>
                <a:spcPct val="90000"/>
              </a:lnSpc>
            </a:pPr>
            <a:r>
              <a:rPr lang="en-AU" sz="2000" dirty="0"/>
              <a:t>Adjust the heap: </a:t>
            </a:r>
            <a:endParaRPr lang="en-AU" sz="2000" dirty="0" smtClean="0"/>
          </a:p>
          <a:p>
            <a:pPr lvl="1">
              <a:lnSpc>
                <a:spcPct val="90000"/>
              </a:lnSpc>
            </a:pPr>
            <a:r>
              <a:rPr lang="en-AU" sz="1800" dirty="0"/>
              <a:t>child = 2*root+1; </a:t>
            </a:r>
          </a:p>
          <a:p>
            <a:pPr lvl="1">
              <a:lnSpc>
                <a:spcPct val="90000"/>
              </a:lnSpc>
            </a:pPr>
            <a:r>
              <a:rPr lang="en-AU" sz="1800" dirty="0"/>
              <a:t>While (child &lt;= heapSize-1) {</a:t>
            </a:r>
          </a:p>
          <a:p>
            <a:pPr lvl="2">
              <a:lnSpc>
                <a:spcPct val="90000"/>
              </a:lnSpc>
            </a:pPr>
            <a:r>
              <a:rPr lang="en-AU" sz="1600" dirty="0"/>
              <a:t>If(A[child] &lt; A[child+1])</a:t>
            </a:r>
          </a:p>
          <a:p>
            <a:pPr lvl="3">
              <a:lnSpc>
                <a:spcPct val="90000"/>
              </a:lnSpc>
            </a:pPr>
            <a:r>
              <a:rPr lang="en-AU" sz="1400" dirty="0"/>
              <a:t>child++; // get the max Child</a:t>
            </a:r>
          </a:p>
          <a:p>
            <a:pPr lvl="2">
              <a:lnSpc>
                <a:spcPct val="90000"/>
              </a:lnSpc>
            </a:pPr>
            <a:r>
              <a:rPr lang="en-AU" sz="1600" dirty="0"/>
              <a:t>If (A[child] &gt; A[root])</a:t>
            </a:r>
          </a:p>
          <a:p>
            <a:pPr lvl="3">
              <a:lnSpc>
                <a:spcPct val="90000"/>
              </a:lnSpc>
            </a:pPr>
            <a:r>
              <a:rPr lang="en-AU" sz="1400" dirty="0"/>
              <a:t>Swap(A[child], A[root]);</a:t>
            </a:r>
          </a:p>
          <a:p>
            <a:pPr lvl="3">
              <a:lnSpc>
                <a:spcPct val="90000"/>
              </a:lnSpc>
            </a:pPr>
            <a:r>
              <a:rPr lang="en-AU" sz="1400" dirty="0"/>
              <a:t>Root = child;</a:t>
            </a:r>
          </a:p>
          <a:p>
            <a:pPr lvl="3">
              <a:lnSpc>
                <a:spcPct val="90000"/>
              </a:lnSpc>
            </a:pPr>
            <a:r>
              <a:rPr lang="en-AU" sz="1400" dirty="0"/>
              <a:t>child = 2*root + 1</a:t>
            </a:r>
          </a:p>
          <a:p>
            <a:pPr lvl="2">
              <a:lnSpc>
                <a:spcPct val="90000"/>
              </a:lnSpc>
            </a:pPr>
            <a:r>
              <a:rPr lang="en-AU" sz="1600" dirty="0"/>
              <a:t>Else</a:t>
            </a:r>
          </a:p>
          <a:p>
            <a:pPr lvl="3">
              <a:lnSpc>
                <a:spcPct val="90000"/>
              </a:lnSpc>
            </a:pPr>
            <a:r>
              <a:rPr lang="en-AU" sz="1400" dirty="0"/>
              <a:t>Break;</a:t>
            </a:r>
          </a:p>
          <a:p>
            <a:pPr lvl="1">
              <a:lnSpc>
                <a:spcPct val="90000"/>
              </a:lnSpc>
            </a:pPr>
            <a:r>
              <a:rPr lang="en-AU" sz="1800" dirty="0"/>
              <a:t>} </a:t>
            </a:r>
            <a:r>
              <a:rPr lang="en-AU" sz="1800" dirty="0">
                <a:sym typeface="Wingdings 2" pitchFamily="18" charset="2"/>
              </a:rPr>
              <a:t> O(Log N)</a:t>
            </a:r>
            <a:endParaRPr lang="en-AU" sz="1800" dirty="0"/>
          </a:p>
          <a:p>
            <a:pPr>
              <a:lnSpc>
                <a:spcPct val="90000"/>
              </a:lnSpc>
            </a:pPr>
            <a:endParaRPr lang="en-AU" sz="2000" dirty="0"/>
          </a:p>
          <a:p>
            <a:pPr lvl="1">
              <a:lnSpc>
                <a:spcPct val="90000"/>
              </a:lnSpc>
            </a:pPr>
            <a:endParaRPr lang="en-AU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AU" sz="2400" dirty="0"/>
          </a:p>
          <a:p>
            <a:pPr marL="457200" lvl="1" indent="0">
              <a:lnSpc>
                <a:spcPct val="90000"/>
              </a:lnSpc>
              <a:buNone/>
            </a:pPr>
            <a:endParaRPr lang="en-AU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18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353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1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1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848600" cy="685800"/>
          </a:xfrm>
        </p:spPr>
        <p:txBody>
          <a:bodyPr/>
          <a:lstStyle/>
          <a:p>
            <a:pPr algn="ctr"/>
            <a:r>
              <a:rPr lang="en-AU" dirty="0"/>
              <a:t>Heaps - Delete</a:t>
            </a:r>
          </a:p>
        </p:txBody>
      </p:sp>
      <p:sp>
        <p:nvSpPr>
          <p:cNvPr id="71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7772400" cy="4648200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en-AU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AU" sz="2400" dirty="0"/>
          </a:p>
          <a:p>
            <a:pPr marL="457200" lvl="1" indent="0">
              <a:lnSpc>
                <a:spcPct val="90000"/>
              </a:lnSpc>
              <a:buNone/>
            </a:pPr>
            <a:endParaRPr lang="en-AU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19</a:t>
            </a:fld>
            <a:endParaRPr lang="en-US" dirty="0" smtClean="0"/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770679"/>
              </p:ext>
            </p:extLst>
          </p:nvPr>
        </p:nvGraphicFramePr>
        <p:xfrm>
          <a:off x="2590800" y="1600200"/>
          <a:ext cx="42672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Bitmap Image" r:id="rId3" imgW="2057143" imgH="2905531" progId="PBrush">
                  <p:embed/>
                </p:oleObj>
              </mc:Choice>
              <mc:Fallback>
                <p:oleObj name="Bitmap Image" r:id="rId3" imgW="2057143" imgH="2905531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600200"/>
                        <a:ext cx="42672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679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algn="ctr"/>
            <a:r>
              <a:rPr lang="en-US" dirty="0"/>
              <a:t>Complete Binary Tree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sz="2800" dirty="0"/>
              <a:t>A </a:t>
            </a:r>
            <a:r>
              <a:rPr lang="en-AU" sz="2800" dirty="0" smtClean="0"/>
              <a:t>binary tree </a:t>
            </a:r>
            <a:r>
              <a:rPr lang="en-AU" sz="2800" dirty="0"/>
              <a:t>is a complete </a:t>
            </a:r>
            <a:r>
              <a:rPr lang="en-AU" sz="2800" dirty="0" smtClean="0"/>
              <a:t>if:</a:t>
            </a:r>
            <a:endParaRPr lang="en-AU" sz="2800" dirty="0"/>
          </a:p>
          <a:p>
            <a:pPr lvl="1">
              <a:lnSpc>
                <a:spcPct val="90000"/>
              </a:lnSpc>
            </a:pPr>
            <a:r>
              <a:rPr lang="en-AU" sz="2400" dirty="0"/>
              <a:t>Intermediate Nodes between levels 0 and  </a:t>
            </a:r>
            <a:r>
              <a:rPr lang="en-AU" sz="2400" dirty="0" smtClean="0"/>
              <a:t>h-3 </a:t>
            </a:r>
            <a:r>
              <a:rPr lang="en-AU" sz="2400" dirty="0"/>
              <a:t>have 2 children</a:t>
            </a:r>
          </a:p>
          <a:p>
            <a:pPr lvl="1">
              <a:lnSpc>
                <a:spcPct val="90000"/>
              </a:lnSpc>
            </a:pPr>
            <a:r>
              <a:rPr lang="en-AU" sz="2400" dirty="0"/>
              <a:t>Nodes at level h </a:t>
            </a:r>
            <a:r>
              <a:rPr lang="en-AU" sz="2400"/>
              <a:t>– </a:t>
            </a:r>
            <a:r>
              <a:rPr lang="en-AU" sz="2400" smtClean="0"/>
              <a:t>2 </a:t>
            </a:r>
            <a:r>
              <a:rPr lang="en-AU" sz="2400" dirty="0"/>
              <a:t>have 0, 1 or 2 children. If there is one child then it is the left one:</a:t>
            </a:r>
          </a:p>
          <a:p>
            <a:pPr lvl="2">
              <a:lnSpc>
                <a:spcPct val="90000"/>
              </a:lnSpc>
              <a:buNone/>
            </a:pPr>
            <a:r>
              <a:rPr lang="en-AU" sz="2400" dirty="0"/>
              <a:t> </a:t>
            </a:r>
            <a:r>
              <a:rPr lang="en-AU" sz="2400" b="1" u="sng" dirty="0"/>
              <a:t>Left-Adjusted </a:t>
            </a:r>
            <a:endParaRPr lang="en-AU" sz="2400" b="1" u="sng" dirty="0" smtClean="0"/>
          </a:p>
          <a:p>
            <a:pPr lvl="2">
              <a:lnSpc>
                <a:spcPct val="90000"/>
              </a:lnSpc>
              <a:buNone/>
            </a:pPr>
            <a:r>
              <a:rPr lang="en-US" sz="2400" dirty="0" smtClean="0"/>
              <a:t>Examples</a:t>
            </a:r>
            <a:r>
              <a:rPr lang="en-US" sz="2400" dirty="0"/>
              <a:t>:</a:t>
            </a:r>
          </a:p>
          <a:p>
            <a:pPr>
              <a:spcBef>
                <a:spcPct val="40000"/>
              </a:spcBef>
              <a:buSzPct val="120000"/>
              <a:tabLst>
                <a:tab pos="571500" algn="l"/>
              </a:tabLst>
            </a:pPr>
            <a:endParaRPr lang="en-US" dirty="0"/>
          </a:p>
          <a:p>
            <a:pPr>
              <a:spcBef>
                <a:spcPct val="40000"/>
              </a:spcBef>
              <a:buSzPct val="120000"/>
              <a:tabLst>
                <a:tab pos="571500" algn="l"/>
              </a:tabLst>
            </a:pPr>
            <a:endParaRPr lang="en-US" dirty="0"/>
          </a:p>
          <a:p>
            <a:pPr>
              <a:spcBef>
                <a:spcPct val="40000"/>
              </a:spcBef>
              <a:buSzPct val="120000"/>
              <a:tabLst>
                <a:tab pos="571500" algn="l"/>
              </a:tabLst>
            </a:pPr>
            <a:endParaRPr lang="en-US" dirty="0"/>
          </a:p>
          <a:p>
            <a:pPr>
              <a:spcBef>
                <a:spcPct val="40000"/>
              </a:spcBef>
              <a:buSzPct val="120000"/>
              <a:tabLst>
                <a:tab pos="571500" algn="l"/>
              </a:tabLst>
            </a:pPr>
            <a:endParaRPr lang="en-US" dirty="0"/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2</a:t>
            </a:fld>
            <a:endParaRPr lang="en-US" dirty="0" smtClean="0"/>
          </a:p>
        </p:txBody>
      </p:sp>
      <p:grpSp>
        <p:nvGrpSpPr>
          <p:cNvPr id="571443" name="Group 51"/>
          <p:cNvGrpSpPr>
            <a:grpSpLocks/>
          </p:cNvGrpSpPr>
          <p:nvPr/>
        </p:nvGrpSpPr>
        <p:grpSpPr bwMode="auto">
          <a:xfrm>
            <a:off x="838200" y="3962400"/>
            <a:ext cx="7543800" cy="1828800"/>
            <a:chOff x="528" y="2736"/>
            <a:chExt cx="4752" cy="1152"/>
          </a:xfrm>
        </p:grpSpPr>
        <p:grpSp>
          <p:nvGrpSpPr>
            <p:cNvPr id="571396" name="Group 4"/>
            <p:cNvGrpSpPr>
              <a:grpSpLocks/>
            </p:cNvGrpSpPr>
            <p:nvPr/>
          </p:nvGrpSpPr>
          <p:grpSpPr bwMode="auto">
            <a:xfrm>
              <a:off x="3792" y="2736"/>
              <a:ext cx="1488" cy="1152"/>
              <a:chOff x="3072" y="2736"/>
              <a:chExt cx="1488" cy="1152"/>
            </a:xfrm>
          </p:grpSpPr>
          <p:sp>
            <p:nvSpPr>
              <p:cNvPr id="571397" name="AutoShape 5"/>
              <p:cNvSpPr>
                <a:spLocks noChangeArrowheads="1"/>
              </p:cNvSpPr>
              <p:nvPr/>
            </p:nvSpPr>
            <p:spPr bwMode="auto">
              <a:xfrm>
                <a:off x="4032" y="3792"/>
                <a:ext cx="96" cy="96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1398" name="AutoShape 6"/>
              <p:cNvSpPr>
                <a:spLocks noChangeArrowheads="1"/>
              </p:cNvSpPr>
              <p:nvPr/>
            </p:nvSpPr>
            <p:spPr bwMode="auto">
              <a:xfrm>
                <a:off x="3792" y="2736"/>
                <a:ext cx="96" cy="96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1399" name="AutoShape 7"/>
              <p:cNvSpPr>
                <a:spLocks noChangeArrowheads="1"/>
              </p:cNvSpPr>
              <p:nvPr/>
            </p:nvSpPr>
            <p:spPr bwMode="auto">
              <a:xfrm>
                <a:off x="3552" y="3792"/>
                <a:ext cx="96" cy="96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1400" name="AutoShape 8"/>
              <p:cNvSpPr>
                <a:spLocks noChangeArrowheads="1"/>
              </p:cNvSpPr>
              <p:nvPr/>
            </p:nvSpPr>
            <p:spPr bwMode="auto">
              <a:xfrm>
                <a:off x="3072" y="3792"/>
                <a:ext cx="96" cy="96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1401" name="AutoShape 9"/>
              <p:cNvSpPr>
                <a:spLocks noChangeArrowheads="1"/>
              </p:cNvSpPr>
              <p:nvPr/>
            </p:nvSpPr>
            <p:spPr bwMode="auto">
              <a:xfrm>
                <a:off x="4224" y="3264"/>
                <a:ext cx="96" cy="96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1402" name="AutoShape 10"/>
              <p:cNvSpPr>
                <a:spLocks noChangeArrowheads="1"/>
              </p:cNvSpPr>
              <p:nvPr/>
            </p:nvSpPr>
            <p:spPr bwMode="auto">
              <a:xfrm>
                <a:off x="3312" y="3264"/>
                <a:ext cx="96" cy="96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1403" name="AutoShape 11"/>
              <p:cNvSpPr>
                <a:spLocks noChangeArrowheads="1"/>
              </p:cNvSpPr>
              <p:nvPr/>
            </p:nvSpPr>
            <p:spPr bwMode="auto">
              <a:xfrm>
                <a:off x="4464" y="3792"/>
                <a:ext cx="96" cy="96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1404" name="Line 12"/>
              <p:cNvSpPr>
                <a:spLocks noChangeShapeType="1"/>
              </p:cNvSpPr>
              <p:nvPr/>
            </p:nvSpPr>
            <p:spPr bwMode="auto">
              <a:xfrm flipH="1">
                <a:off x="3360" y="2832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1405" name="Line 13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1406" name="Line 14"/>
              <p:cNvSpPr>
                <a:spLocks noChangeShapeType="1"/>
              </p:cNvSpPr>
              <p:nvPr/>
            </p:nvSpPr>
            <p:spPr bwMode="auto">
              <a:xfrm flipH="1">
                <a:off x="3120" y="3360"/>
                <a:ext cx="2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1407" name="Line 15"/>
              <p:cNvSpPr>
                <a:spLocks noChangeShapeType="1"/>
              </p:cNvSpPr>
              <p:nvPr/>
            </p:nvSpPr>
            <p:spPr bwMode="auto">
              <a:xfrm>
                <a:off x="3360" y="3360"/>
                <a:ext cx="2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1408" name="Line 16"/>
              <p:cNvSpPr>
                <a:spLocks noChangeShapeType="1"/>
              </p:cNvSpPr>
              <p:nvPr/>
            </p:nvSpPr>
            <p:spPr bwMode="auto">
              <a:xfrm flipH="1">
                <a:off x="4080" y="3360"/>
                <a:ext cx="19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1409" name="Line 17"/>
              <p:cNvSpPr>
                <a:spLocks noChangeShapeType="1"/>
              </p:cNvSpPr>
              <p:nvPr/>
            </p:nvSpPr>
            <p:spPr bwMode="auto">
              <a:xfrm>
                <a:off x="4272" y="3360"/>
                <a:ext cx="2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1410" name="Group 18"/>
            <p:cNvGrpSpPr>
              <a:grpSpLocks/>
            </p:cNvGrpSpPr>
            <p:nvPr/>
          </p:nvGrpSpPr>
          <p:grpSpPr bwMode="auto">
            <a:xfrm>
              <a:off x="528" y="2832"/>
              <a:ext cx="816" cy="1008"/>
              <a:chOff x="384" y="2880"/>
              <a:chExt cx="816" cy="1008"/>
            </a:xfrm>
          </p:grpSpPr>
          <p:grpSp>
            <p:nvGrpSpPr>
              <p:cNvPr id="571411" name="Group 19"/>
              <p:cNvGrpSpPr>
                <a:grpSpLocks/>
              </p:cNvGrpSpPr>
              <p:nvPr/>
            </p:nvGrpSpPr>
            <p:grpSpPr bwMode="auto">
              <a:xfrm>
                <a:off x="624" y="2880"/>
                <a:ext cx="576" cy="624"/>
                <a:chOff x="1776" y="2688"/>
                <a:chExt cx="576" cy="624"/>
              </a:xfrm>
            </p:grpSpPr>
            <p:sp>
              <p:nvSpPr>
                <p:cNvPr id="571412" name="AutoShape 20"/>
                <p:cNvSpPr>
                  <a:spLocks noChangeArrowheads="1"/>
                </p:cNvSpPr>
                <p:nvPr/>
              </p:nvSpPr>
              <p:spPr bwMode="auto">
                <a:xfrm>
                  <a:off x="2256" y="3216"/>
                  <a:ext cx="96" cy="96"/>
                </a:xfrm>
                <a:prstGeom prst="flowChartConnector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1413" name="AutoShape 21"/>
                <p:cNvSpPr>
                  <a:spLocks noChangeArrowheads="1"/>
                </p:cNvSpPr>
                <p:nvPr/>
              </p:nvSpPr>
              <p:spPr bwMode="auto">
                <a:xfrm>
                  <a:off x="1776" y="3216"/>
                  <a:ext cx="96" cy="96"/>
                </a:xfrm>
                <a:prstGeom prst="flowChartConnector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1414" name="AutoShape 22"/>
                <p:cNvSpPr>
                  <a:spLocks noChangeArrowheads="1"/>
                </p:cNvSpPr>
                <p:nvPr/>
              </p:nvSpPr>
              <p:spPr bwMode="auto">
                <a:xfrm>
                  <a:off x="2016" y="2688"/>
                  <a:ext cx="96" cy="96"/>
                </a:xfrm>
                <a:prstGeom prst="flowChartConnector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1415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1824" y="2784"/>
                  <a:ext cx="24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1416" name="Line 24"/>
                <p:cNvSpPr>
                  <a:spLocks noChangeShapeType="1"/>
                </p:cNvSpPr>
                <p:nvPr/>
              </p:nvSpPr>
              <p:spPr bwMode="auto">
                <a:xfrm>
                  <a:off x="2064" y="2784"/>
                  <a:ext cx="24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71417" name="AutoShape 25"/>
              <p:cNvSpPr>
                <a:spLocks noChangeArrowheads="1"/>
              </p:cNvSpPr>
              <p:nvPr/>
            </p:nvSpPr>
            <p:spPr bwMode="auto">
              <a:xfrm>
                <a:off x="384" y="3792"/>
                <a:ext cx="96" cy="96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1418" name="Line 26"/>
              <p:cNvSpPr>
                <a:spLocks noChangeShapeType="1"/>
              </p:cNvSpPr>
              <p:nvPr/>
            </p:nvSpPr>
            <p:spPr bwMode="auto">
              <a:xfrm flipH="1">
                <a:off x="432" y="3504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1419" name="Group 27"/>
            <p:cNvGrpSpPr>
              <a:grpSpLocks/>
            </p:cNvGrpSpPr>
            <p:nvPr/>
          </p:nvGrpSpPr>
          <p:grpSpPr bwMode="auto">
            <a:xfrm>
              <a:off x="2352" y="2736"/>
              <a:ext cx="1248" cy="1152"/>
              <a:chOff x="2352" y="2736"/>
              <a:chExt cx="1248" cy="1152"/>
            </a:xfrm>
          </p:grpSpPr>
          <p:sp>
            <p:nvSpPr>
              <p:cNvPr id="571420" name="AutoShape 28"/>
              <p:cNvSpPr>
                <a:spLocks noChangeArrowheads="1"/>
              </p:cNvSpPr>
              <p:nvPr/>
            </p:nvSpPr>
            <p:spPr bwMode="auto">
              <a:xfrm>
                <a:off x="3312" y="3792"/>
                <a:ext cx="96" cy="96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1421" name="AutoShape 29"/>
              <p:cNvSpPr>
                <a:spLocks noChangeArrowheads="1"/>
              </p:cNvSpPr>
              <p:nvPr/>
            </p:nvSpPr>
            <p:spPr bwMode="auto">
              <a:xfrm>
                <a:off x="3072" y="2736"/>
                <a:ext cx="96" cy="96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1422" name="AutoShape 30"/>
              <p:cNvSpPr>
                <a:spLocks noChangeArrowheads="1"/>
              </p:cNvSpPr>
              <p:nvPr/>
            </p:nvSpPr>
            <p:spPr bwMode="auto">
              <a:xfrm>
                <a:off x="2832" y="3792"/>
                <a:ext cx="96" cy="96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1423" name="AutoShape 31"/>
              <p:cNvSpPr>
                <a:spLocks noChangeArrowheads="1"/>
              </p:cNvSpPr>
              <p:nvPr/>
            </p:nvSpPr>
            <p:spPr bwMode="auto">
              <a:xfrm>
                <a:off x="2352" y="3792"/>
                <a:ext cx="96" cy="96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1424" name="AutoShape 32"/>
              <p:cNvSpPr>
                <a:spLocks noChangeArrowheads="1"/>
              </p:cNvSpPr>
              <p:nvPr/>
            </p:nvSpPr>
            <p:spPr bwMode="auto">
              <a:xfrm>
                <a:off x="3504" y="3264"/>
                <a:ext cx="96" cy="96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1425" name="AutoShape 33"/>
              <p:cNvSpPr>
                <a:spLocks noChangeArrowheads="1"/>
              </p:cNvSpPr>
              <p:nvPr/>
            </p:nvSpPr>
            <p:spPr bwMode="auto">
              <a:xfrm>
                <a:off x="2592" y="3264"/>
                <a:ext cx="96" cy="96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1426" name="Line 34"/>
              <p:cNvSpPr>
                <a:spLocks noChangeShapeType="1"/>
              </p:cNvSpPr>
              <p:nvPr/>
            </p:nvSpPr>
            <p:spPr bwMode="auto">
              <a:xfrm flipH="1">
                <a:off x="2640" y="2832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1427" name="Line 35"/>
              <p:cNvSpPr>
                <a:spLocks noChangeShapeType="1"/>
              </p:cNvSpPr>
              <p:nvPr/>
            </p:nvSpPr>
            <p:spPr bwMode="auto">
              <a:xfrm>
                <a:off x="3120" y="2832"/>
                <a:ext cx="43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1428" name="Line 36"/>
              <p:cNvSpPr>
                <a:spLocks noChangeShapeType="1"/>
              </p:cNvSpPr>
              <p:nvPr/>
            </p:nvSpPr>
            <p:spPr bwMode="auto">
              <a:xfrm flipH="1">
                <a:off x="2400" y="3360"/>
                <a:ext cx="2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1429" name="Line 37"/>
              <p:cNvSpPr>
                <a:spLocks noChangeShapeType="1"/>
              </p:cNvSpPr>
              <p:nvPr/>
            </p:nvSpPr>
            <p:spPr bwMode="auto">
              <a:xfrm>
                <a:off x="2640" y="3360"/>
                <a:ext cx="24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1430" name="Line 38"/>
              <p:cNvSpPr>
                <a:spLocks noChangeShapeType="1"/>
              </p:cNvSpPr>
              <p:nvPr/>
            </p:nvSpPr>
            <p:spPr bwMode="auto">
              <a:xfrm flipH="1">
                <a:off x="3360" y="3360"/>
                <a:ext cx="192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71431" name="Group 39"/>
            <p:cNvGrpSpPr>
              <a:grpSpLocks/>
            </p:cNvGrpSpPr>
            <p:nvPr/>
          </p:nvGrpSpPr>
          <p:grpSpPr bwMode="auto">
            <a:xfrm>
              <a:off x="1488" y="2832"/>
              <a:ext cx="816" cy="1008"/>
              <a:chOff x="1315" y="2832"/>
              <a:chExt cx="816" cy="1008"/>
            </a:xfrm>
          </p:grpSpPr>
          <p:grpSp>
            <p:nvGrpSpPr>
              <p:cNvPr id="571432" name="Group 40"/>
              <p:cNvGrpSpPr>
                <a:grpSpLocks/>
              </p:cNvGrpSpPr>
              <p:nvPr/>
            </p:nvGrpSpPr>
            <p:grpSpPr bwMode="auto">
              <a:xfrm>
                <a:off x="1315" y="2832"/>
                <a:ext cx="816" cy="1008"/>
                <a:chOff x="384" y="2880"/>
                <a:chExt cx="816" cy="1008"/>
              </a:xfrm>
            </p:grpSpPr>
            <p:grpSp>
              <p:nvGrpSpPr>
                <p:cNvPr id="571433" name="Group 41"/>
                <p:cNvGrpSpPr>
                  <a:grpSpLocks/>
                </p:cNvGrpSpPr>
                <p:nvPr/>
              </p:nvGrpSpPr>
              <p:grpSpPr bwMode="auto">
                <a:xfrm>
                  <a:off x="624" y="2880"/>
                  <a:ext cx="576" cy="624"/>
                  <a:chOff x="1776" y="2688"/>
                  <a:chExt cx="576" cy="624"/>
                </a:xfrm>
              </p:grpSpPr>
              <p:sp>
                <p:nvSpPr>
                  <p:cNvPr id="571434" name="AutoShape 42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3216"/>
                    <a:ext cx="96" cy="96"/>
                  </a:xfrm>
                  <a:prstGeom prst="flowChartConnector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71435" name="AutoShape 43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216"/>
                    <a:ext cx="96" cy="96"/>
                  </a:xfrm>
                  <a:prstGeom prst="flowChartConnector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71436" name="AutoShape 44"/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688"/>
                    <a:ext cx="96" cy="96"/>
                  </a:xfrm>
                  <a:prstGeom prst="flowChartConnector">
                    <a:avLst/>
                  </a:prstGeom>
                  <a:solidFill>
                    <a:srgbClr val="FFFFFF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71437" name="Line 4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824" y="2784"/>
                    <a:ext cx="24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71438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2064" y="2784"/>
                    <a:ext cx="24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71439" name="AutoShape 47"/>
                <p:cNvSpPr>
                  <a:spLocks noChangeArrowheads="1"/>
                </p:cNvSpPr>
                <p:nvPr/>
              </p:nvSpPr>
              <p:spPr bwMode="auto">
                <a:xfrm>
                  <a:off x="384" y="3792"/>
                  <a:ext cx="96" cy="96"/>
                </a:xfrm>
                <a:prstGeom prst="flowChartConnector">
                  <a:avLst/>
                </a:prstGeom>
                <a:solidFill>
                  <a:srgbClr val="FFFF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1440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432" y="3504"/>
                  <a:ext cx="19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71441" name="AutoShape 49"/>
              <p:cNvSpPr>
                <a:spLocks noChangeArrowheads="1"/>
              </p:cNvSpPr>
              <p:nvPr/>
            </p:nvSpPr>
            <p:spPr bwMode="auto">
              <a:xfrm>
                <a:off x="1728" y="3744"/>
                <a:ext cx="96" cy="96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1442" name="Line 50"/>
              <p:cNvSpPr>
                <a:spLocks noChangeShapeType="1"/>
              </p:cNvSpPr>
              <p:nvPr/>
            </p:nvSpPr>
            <p:spPr bwMode="auto">
              <a:xfrm>
                <a:off x="1632" y="3456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900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1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1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71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7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1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1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1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71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71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848600" cy="685800"/>
          </a:xfrm>
        </p:spPr>
        <p:txBody>
          <a:bodyPr/>
          <a:lstStyle/>
          <a:p>
            <a:pPr algn="ctr"/>
            <a:r>
              <a:rPr lang="en-AU" dirty="0" smtClean="0"/>
              <a:t>Exercise</a:t>
            </a:r>
            <a:endParaRPr lang="en-AU" dirty="0"/>
          </a:p>
        </p:txBody>
      </p:sp>
      <p:sp>
        <p:nvSpPr>
          <p:cNvPr id="71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762000" y="17526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AU" sz="2700" dirty="0" smtClean="0"/>
              <a:t>Implement a heap by inserting the following nodes in this order: 11, 5, 13, 3, 7, 6, 77, 1, 4, 222</a:t>
            </a:r>
          </a:p>
          <a:p>
            <a:pPr>
              <a:lnSpc>
                <a:spcPct val="90000"/>
              </a:lnSpc>
            </a:pPr>
            <a:r>
              <a:rPr lang="en-AU" sz="2700" dirty="0" smtClean="0"/>
              <a:t>Print the heap after each insertion.</a:t>
            </a:r>
          </a:p>
          <a:p>
            <a:pPr>
              <a:lnSpc>
                <a:spcPct val="90000"/>
              </a:lnSpc>
            </a:pPr>
            <a:r>
              <a:rPr lang="en-AU" sz="2700" dirty="0" err="1" smtClean="0"/>
              <a:t>Dequeue</a:t>
            </a:r>
            <a:r>
              <a:rPr lang="en-AU" sz="2700" dirty="0" smtClean="0"/>
              <a:t> each node and print each deleted node.</a:t>
            </a:r>
          </a:p>
          <a:p>
            <a:pPr>
              <a:lnSpc>
                <a:spcPct val="90000"/>
              </a:lnSpc>
            </a:pPr>
            <a:r>
              <a:rPr lang="en-AU" sz="2700" dirty="0" smtClean="0"/>
              <a:t>Your final output should be similar to the screen shot in the next slide </a:t>
            </a:r>
          </a:p>
          <a:p>
            <a:pPr>
              <a:lnSpc>
                <a:spcPct val="90000"/>
              </a:lnSpc>
            </a:pPr>
            <a:endParaRPr lang="en-AU" sz="2700" dirty="0"/>
          </a:p>
          <a:p>
            <a:pPr lvl="1">
              <a:lnSpc>
                <a:spcPct val="90000"/>
              </a:lnSpc>
            </a:pPr>
            <a:endParaRPr lang="en-AU" sz="2000" dirty="0"/>
          </a:p>
          <a:p>
            <a:pPr marL="457200" lvl="1" indent="0">
              <a:lnSpc>
                <a:spcPct val="90000"/>
              </a:lnSpc>
              <a:buNone/>
            </a:pPr>
            <a:endParaRPr lang="en-AU" sz="2400" dirty="0"/>
          </a:p>
          <a:p>
            <a:pPr marL="457200" lvl="1" indent="0">
              <a:lnSpc>
                <a:spcPct val="90000"/>
              </a:lnSpc>
              <a:buNone/>
            </a:pPr>
            <a:endParaRPr lang="en-AU" sz="2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20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629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21</a:t>
            </a:fld>
            <a:endParaRPr lang="en-US" dirty="0" smtClean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" t="4584" r="65330" b="15120"/>
          <a:stretch/>
        </p:blipFill>
        <p:spPr bwMode="auto">
          <a:xfrm>
            <a:off x="2255520" y="152400"/>
            <a:ext cx="551688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86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22</a:t>
            </a:fld>
            <a:endParaRPr lang="en-US" dirty="0" smtClean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0" t="23333" r="65212" b="20162"/>
          <a:stretch/>
        </p:blipFill>
        <p:spPr bwMode="auto">
          <a:xfrm>
            <a:off x="2438400" y="838200"/>
            <a:ext cx="4465320" cy="5002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700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pPr algn="ctr"/>
            <a:r>
              <a:rPr lang="fr-FR" dirty="0"/>
              <a:t>Practice – </a:t>
            </a:r>
            <a:r>
              <a:rPr lang="en-US" dirty="0" err="1" smtClean="0"/>
              <a:t>Heapsort</a:t>
            </a:r>
            <a:r>
              <a:rPr lang="en-US" dirty="0"/>
              <a:t>: </a:t>
            </a:r>
            <a:r>
              <a:rPr lang="en-US" i="1" dirty="0"/>
              <a:t>Basic Idea</a:t>
            </a:r>
            <a:endParaRPr lang="en-US" dirty="0"/>
          </a:p>
        </p:txBody>
      </p:sp>
      <p:sp>
        <p:nvSpPr>
          <p:cNvPr id="60313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24000"/>
            <a:ext cx="7772400" cy="39624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solidFill>
                  <a:srgbClr val="FF0000"/>
                </a:solidFill>
              </a:rPr>
              <a:t>Problem</a:t>
            </a:r>
            <a:r>
              <a:rPr lang="en-US" b="1" dirty="0"/>
              <a:t>:</a:t>
            </a:r>
            <a:r>
              <a:rPr lang="en-US" dirty="0"/>
              <a:t>  </a:t>
            </a:r>
            <a:r>
              <a:rPr lang="en-US" sz="2400" dirty="0"/>
              <a:t>Arrange an array of items into sorted order.</a:t>
            </a:r>
          </a:p>
          <a:p>
            <a:pPr>
              <a:buFontTx/>
              <a:buNone/>
            </a:pPr>
            <a:endParaRPr lang="en-US" sz="2400" dirty="0"/>
          </a:p>
          <a:p>
            <a:pPr>
              <a:spcBef>
                <a:spcPct val="40000"/>
              </a:spcBef>
              <a:buFontTx/>
              <a:buNone/>
            </a:pPr>
            <a:r>
              <a:rPr lang="en-US" sz="2400" dirty="0"/>
              <a:t>1) Transform the array of items into a </a:t>
            </a:r>
            <a:r>
              <a:rPr lang="en-US" sz="2400" i="1" dirty="0"/>
              <a:t>heap</a:t>
            </a:r>
            <a:r>
              <a:rPr lang="en-US" sz="2400" dirty="0"/>
              <a:t>.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en-US" sz="2400" dirty="0"/>
              <a:t>2) </a:t>
            </a:r>
            <a:r>
              <a:rPr lang="en-US" sz="2400" dirty="0" smtClean="0"/>
              <a:t>Extract </a:t>
            </a:r>
            <a:r>
              <a:rPr lang="en-US" sz="2400" dirty="0"/>
              <a:t>the largest item remaining in the heap, until the heap is empty.  Store each item retrieved from the heap into the array from back to front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23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619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8414"/>
            <a:ext cx="7772400" cy="1143000"/>
          </a:xfrm>
        </p:spPr>
        <p:txBody>
          <a:bodyPr/>
          <a:lstStyle/>
          <a:p>
            <a:pPr algn="ctr"/>
            <a:r>
              <a:rPr lang="en-US" dirty="0"/>
              <a:t>Transform an Array Into a Heap</a:t>
            </a:r>
            <a:r>
              <a:rPr lang="en-US" dirty="0" smtClean="0"/>
              <a:t>: </a:t>
            </a:r>
            <a:r>
              <a:rPr lang="en-US" i="1" dirty="0" smtClean="0"/>
              <a:t>Basic </a:t>
            </a:r>
            <a:r>
              <a:rPr lang="en-US" i="1" dirty="0"/>
              <a:t>Idea</a:t>
            </a:r>
            <a:endParaRPr lang="en-US" dirty="0"/>
          </a:p>
        </p:txBody>
      </p:sp>
      <p:sp>
        <p:nvSpPr>
          <p:cNvPr id="604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915400" cy="4419600"/>
          </a:xfrm>
        </p:spPr>
        <p:txBody>
          <a:bodyPr/>
          <a:lstStyle/>
          <a:p>
            <a:r>
              <a:rPr lang="en-US" sz="2300" dirty="0"/>
              <a:t>We have seen how the consecutive items in an array can be considered as the nodes of a </a:t>
            </a:r>
            <a:r>
              <a:rPr lang="en-US" sz="2300" i="1" dirty="0"/>
              <a:t>complete binary tree.</a:t>
            </a:r>
            <a:endParaRPr lang="en-US" sz="2300" dirty="0"/>
          </a:p>
          <a:p>
            <a:r>
              <a:rPr lang="en-US" sz="2300" dirty="0"/>
              <a:t>Note that every </a:t>
            </a:r>
            <a:r>
              <a:rPr lang="en-US" sz="2300" i="1" dirty="0"/>
              <a:t>leaf</a:t>
            </a:r>
            <a:r>
              <a:rPr lang="en-US" sz="2300" dirty="0"/>
              <a:t> is a </a:t>
            </a:r>
            <a:r>
              <a:rPr lang="en-US" sz="2300" i="1" dirty="0"/>
              <a:t>heap</a:t>
            </a:r>
            <a:r>
              <a:rPr lang="en-US" sz="2300" dirty="0"/>
              <a:t>, since a leaf has two empty </a:t>
            </a:r>
            <a:r>
              <a:rPr lang="en-US" sz="2300" dirty="0" err="1"/>
              <a:t>subtrees</a:t>
            </a:r>
            <a:r>
              <a:rPr lang="en-US" sz="2300" dirty="0"/>
              <a:t>.  (Note that the </a:t>
            </a:r>
            <a:r>
              <a:rPr lang="en-US" sz="2300" i="1" dirty="0"/>
              <a:t>last node</a:t>
            </a:r>
            <a:r>
              <a:rPr lang="en-US" sz="2300" dirty="0"/>
              <a:t> in the array is a leaf.)</a:t>
            </a:r>
          </a:p>
          <a:p>
            <a:r>
              <a:rPr lang="en-US" sz="2300" dirty="0"/>
              <a:t>It follows that if each child of a node is either a </a:t>
            </a:r>
            <a:r>
              <a:rPr lang="en-US" sz="2300" i="1" dirty="0"/>
              <a:t>leaf</a:t>
            </a:r>
            <a:r>
              <a:rPr lang="en-US" sz="2300" dirty="0"/>
              <a:t> or </a:t>
            </a:r>
            <a:r>
              <a:rPr lang="en-US" sz="2300" i="1" dirty="0"/>
              <a:t>empty</a:t>
            </a:r>
            <a:r>
              <a:rPr lang="en-US" sz="2300" dirty="0"/>
              <a:t>, then that node is the root of a </a:t>
            </a:r>
            <a:r>
              <a:rPr lang="en-US" sz="2300" i="1" dirty="0" err="1"/>
              <a:t>semiheap</a:t>
            </a:r>
            <a:r>
              <a:rPr lang="en-US" sz="2300" dirty="0" smtClean="0"/>
              <a:t>.</a:t>
            </a:r>
          </a:p>
          <a:p>
            <a:r>
              <a:rPr lang="en-US" sz="2300" dirty="0"/>
              <a:t>A </a:t>
            </a:r>
            <a:r>
              <a:rPr lang="en-US" sz="2300" b="1" i="1" dirty="0" err="1">
                <a:solidFill>
                  <a:srgbClr val="FF0000"/>
                </a:solidFill>
              </a:rPr>
              <a:t>semiheap</a:t>
            </a:r>
            <a:r>
              <a:rPr lang="en-US" sz="2300" dirty="0">
                <a:solidFill>
                  <a:srgbClr val="FF0000"/>
                </a:solidFill>
              </a:rPr>
              <a:t> </a:t>
            </a:r>
            <a:r>
              <a:rPr lang="en-US" sz="2300" dirty="0"/>
              <a:t>is a </a:t>
            </a:r>
            <a:r>
              <a:rPr lang="en-US" sz="2300" i="1" dirty="0"/>
              <a:t>complete</a:t>
            </a:r>
            <a:r>
              <a:rPr lang="en-US" sz="2300" dirty="0"/>
              <a:t> binary tree in which the root’s left and right </a:t>
            </a:r>
            <a:r>
              <a:rPr lang="en-US" sz="2300" dirty="0" err="1"/>
              <a:t>subtrees</a:t>
            </a:r>
            <a:r>
              <a:rPr lang="en-US" sz="2300" dirty="0"/>
              <a:t> are both </a:t>
            </a:r>
            <a:r>
              <a:rPr lang="en-US" sz="2300" i="1" dirty="0"/>
              <a:t>heaps</a:t>
            </a:r>
            <a:r>
              <a:rPr lang="en-US" sz="2300" dirty="0"/>
              <a:t>.</a:t>
            </a:r>
          </a:p>
          <a:p>
            <a:r>
              <a:rPr lang="en-US" sz="2300" dirty="0" smtClean="0"/>
              <a:t>We </a:t>
            </a:r>
            <a:r>
              <a:rPr lang="en-US" sz="2300" dirty="0"/>
              <a:t>can transform an array of items into a heap by repetitively invoking </a:t>
            </a:r>
            <a:r>
              <a:rPr lang="en-US" sz="2300" i="1" dirty="0" err="1"/>
              <a:t>rebuildHeap</a:t>
            </a:r>
            <a:r>
              <a:rPr lang="en-US" sz="2300" dirty="0"/>
              <a:t>, first on the </a:t>
            </a:r>
            <a:r>
              <a:rPr lang="en-US" sz="2300" i="1" dirty="0"/>
              <a:t>parent of the last node </a:t>
            </a:r>
            <a:r>
              <a:rPr lang="en-US" sz="2300" dirty="0"/>
              <a:t>in the array (which is the root of a </a:t>
            </a:r>
            <a:r>
              <a:rPr lang="en-US" sz="2300" dirty="0" err="1"/>
              <a:t>semiheap</a:t>
            </a:r>
            <a:r>
              <a:rPr lang="en-US" sz="2300" dirty="0"/>
              <a:t>), followed by </a:t>
            </a:r>
            <a:r>
              <a:rPr lang="en-US" sz="2300" i="1" dirty="0"/>
              <a:t>each preceding node</a:t>
            </a:r>
            <a:r>
              <a:rPr lang="en-US" sz="2300" dirty="0"/>
              <a:t> in the array (each of which becomes the root of a </a:t>
            </a:r>
            <a:r>
              <a:rPr lang="en-US" sz="2300" dirty="0" err="1"/>
              <a:t>semiheap</a:t>
            </a:r>
            <a:r>
              <a:rPr lang="en-US" sz="2300" dirty="0"/>
              <a:t>).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24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3286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4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4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54383" y="0"/>
            <a:ext cx="7772400" cy="685800"/>
          </a:xfrm>
        </p:spPr>
        <p:txBody>
          <a:bodyPr/>
          <a:lstStyle/>
          <a:p>
            <a:pPr algn="ctr"/>
            <a:r>
              <a:rPr lang="en-US" sz="3500" dirty="0"/>
              <a:t>Transform an Array Into a Heap: Example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idx="1"/>
          </p:nvPr>
        </p:nvSpPr>
        <p:spPr>
          <a:xfrm>
            <a:off x="4724400" y="2438400"/>
            <a:ext cx="3886200" cy="3657600"/>
          </a:xfrm>
          <a:noFill/>
          <a:ln/>
        </p:spPr>
        <p:txBody>
          <a:bodyPr/>
          <a:lstStyle/>
          <a:p>
            <a:pPr>
              <a:buSzPct val="120000"/>
            </a:pPr>
            <a:r>
              <a:rPr lang="en-US" sz="2200" dirty="0"/>
              <a:t>The items in the array, above, can be considered to be stored in </a:t>
            </a:r>
            <a:r>
              <a:rPr lang="en-US" sz="2200" dirty="0" smtClean="0"/>
              <a:t>a complete </a:t>
            </a:r>
            <a:r>
              <a:rPr lang="en-US" sz="2200" dirty="0"/>
              <a:t>binary </a:t>
            </a:r>
            <a:r>
              <a:rPr lang="en-US" sz="2200" dirty="0" smtClean="0"/>
              <a:t>tree.</a:t>
            </a:r>
            <a:endParaRPr lang="en-US" sz="2200" dirty="0"/>
          </a:p>
          <a:p>
            <a:pPr>
              <a:buSzPct val="120000"/>
            </a:pPr>
            <a:r>
              <a:rPr lang="en-US" sz="2200" dirty="0"/>
              <a:t>Note that leaves 2, 4, 9 &amp; 10 are </a:t>
            </a:r>
            <a:r>
              <a:rPr lang="en-US" sz="2200" i="1" dirty="0"/>
              <a:t>heaps;  </a:t>
            </a:r>
            <a:r>
              <a:rPr lang="en-US" sz="2200" dirty="0"/>
              <a:t>nodes 5 &amp; 7 are roots of </a:t>
            </a:r>
            <a:r>
              <a:rPr lang="en-US" sz="2200" i="1" dirty="0" err="1"/>
              <a:t>semiheaps</a:t>
            </a:r>
            <a:r>
              <a:rPr lang="en-US" sz="2200" dirty="0"/>
              <a:t>.</a:t>
            </a:r>
          </a:p>
          <a:p>
            <a:pPr>
              <a:buSzPct val="120000"/>
            </a:pPr>
            <a:r>
              <a:rPr lang="en-US" sz="2200" i="1" dirty="0" err="1"/>
              <a:t>rebuildHeap</a:t>
            </a:r>
            <a:r>
              <a:rPr lang="en-US" sz="2200" dirty="0"/>
              <a:t> is invoked on the </a:t>
            </a:r>
            <a:r>
              <a:rPr lang="en-US" sz="2200" i="1" dirty="0"/>
              <a:t>parent</a:t>
            </a:r>
            <a:r>
              <a:rPr lang="en-US" sz="2200" dirty="0"/>
              <a:t> of the last node in the array (= 9).</a:t>
            </a:r>
            <a:endParaRPr lang="en-US" dirty="0"/>
          </a:p>
        </p:txBody>
      </p:sp>
      <p:sp>
        <p:nvSpPr>
          <p:cNvPr id="6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25</a:t>
            </a:fld>
            <a:endParaRPr lang="en-US" dirty="0" smtClean="0"/>
          </a:p>
        </p:txBody>
      </p:sp>
      <p:grpSp>
        <p:nvGrpSpPr>
          <p:cNvPr id="608310" name="Group 54"/>
          <p:cNvGrpSpPr>
            <a:grpSpLocks/>
          </p:cNvGrpSpPr>
          <p:nvPr/>
        </p:nvGrpSpPr>
        <p:grpSpPr bwMode="auto">
          <a:xfrm>
            <a:off x="533400" y="2819400"/>
            <a:ext cx="3927475" cy="3200400"/>
            <a:chOff x="336" y="1392"/>
            <a:chExt cx="2474" cy="2016"/>
          </a:xfrm>
        </p:grpSpPr>
        <p:grpSp>
          <p:nvGrpSpPr>
            <p:cNvPr id="608262" name="Group 6"/>
            <p:cNvGrpSpPr>
              <a:grpSpLocks/>
            </p:cNvGrpSpPr>
            <p:nvPr/>
          </p:nvGrpSpPr>
          <p:grpSpPr bwMode="auto">
            <a:xfrm>
              <a:off x="504" y="2544"/>
              <a:ext cx="288" cy="288"/>
              <a:chOff x="2642" y="2688"/>
              <a:chExt cx="288" cy="288"/>
            </a:xfrm>
          </p:grpSpPr>
          <p:sp>
            <p:nvSpPr>
              <p:cNvPr id="608263" name="Oval 7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8264" name="Text Box 8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7</a:t>
                </a:r>
              </a:p>
            </p:txBody>
          </p:sp>
        </p:grpSp>
        <p:grpSp>
          <p:nvGrpSpPr>
            <p:cNvPr id="608265" name="Group 9"/>
            <p:cNvGrpSpPr>
              <a:grpSpLocks/>
            </p:cNvGrpSpPr>
            <p:nvPr/>
          </p:nvGrpSpPr>
          <p:grpSpPr bwMode="auto">
            <a:xfrm>
              <a:off x="1176" y="2544"/>
              <a:ext cx="288" cy="288"/>
              <a:chOff x="2642" y="2688"/>
              <a:chExt cx="288" cy="288"/>
            </a:xfrm>
          </p:grpSpPr>
          <p:sp>
            <p:nvSpPr>
              <p:cNvPr id="608266" name="Oval 10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8267" name="Text Box 11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2</a:t>
                </a:r>
              </a:p>
            </p:txBody>
          </p:sp>
        </p:grpSp>
        <p:grpSp>
          <p:nvGrpSpPr>
            <p:cNvPr id="608268" name="Group 12"/>
            <p:cNvGrpSpPr>
              <a:grpSpLocks/>
            </p:cNvGrpSpPr>
            <p:nvPr/>
          </p:nvGrpSpPr>
          <p:grpSpPr bwMode="auto">
            <a:xfrm>
              <a:off x="1848" y="2544"/>
              <a:ext cx="288" cy="288"/>
              <a:chOff x="2642" y="2688"/>
              <a:chExt cx="288" cy="288"/>
            </a:xfrm>
          </p:grpSpPr>
          <p:sp>
            <p:nvSpPr>
              <p:cNvPr id="608269" name="Oval 13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8270" name="Text Box 14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4</a:t>
                </a:r>
              </a:p>
            </p:txBody>
          </p:sp>
        </p:grpSp>
        <p:grpSp>
          <p:nvGrpSpPr>
            <p:cNvPr id="608271" name="Group 15"/>
            <p:cNvGrpSpPr>
              <a:grpSpLocks/>
            </p:cNvGrpSpPr>
            <p:nvPr/>
          </p:nvGrpSpPr>
          <p:grpSpPr bwMode="auto">
            <a:xfrm>
              <a:off x="2518" y="2544"/>
              <a:ext cx="292" cy="288"/>
              <a:chOff x="2640" y="2688"/>
              <a:chExt cx="292" cy="288"/>
            </a:xfrm>
          </p:grpSpPr>
          <p:sp>
            <p:nvSpPr>
              <p:cNvPr id="608272" name="Oval 16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8273" name="Text Box 17"/>
              <p:cNvSpPr txBox="1">
                <a:spLocks noChangeArrowheads="1"/>
              </p:cNvSpPr>
              <p:nvPr/>
            </p:nvSpPr>
            <p:spPr bwMode="auto">
              <a:xfrm>
                <a:off x="2640" y="2688"/>
                <a:ext cx="292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10</a:t>
                </a:r>
              </a:p>
            </p:txBody>
          </p:sp>
        </p:grpSp>
        <p:grpSp>
          <p:nvGrpSpPr>
            <p:cNvPr id="608275" name="Group 19"/>
            <p:cNvGrpSpPr>
              <a:grpSpLocks/>
            </p:cNvGrpSpPr>
            <p:nvPr/>
          </p:nvGrpSpPr>
          <p:grpSpPr bwMode="auto">
            <a:xfrm>
              <a:off x="336" y="3120"/>
              <a:ext cx="288" cy="288"/>
              <a:chOff x="2642" y="2688"/>
              <a:chExt cx="288" cy="288"/>
            </a:xfrm>
          </p:grpSpPr>
          <p:sp>
            <p:nvSpPr>
              <p:cNvPr id="608276" name="Oval 20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8277" name="Text Box 21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9</a:t>
                </a:r>
              </a:p>
            </p:txBody>
          </p:sp>
        </p:grpSp>
        <p:grpSp>
          <p:nvGrpSpPr>
            <p:cNvPr id="608287" name="Group 31"/>
            <p:cNvGrpSpPr>
              <a:grpSpLocks/>
            </p:cNvGrpSpPr>
            <p:nvPr/>
          </p:nvGrpSpPr>
          <p:grpSpPr bwMode="auto">
            <a:xfrm>
              <a:off x="840" y="1968"/>
              <a:ext cx="288" cy="288"/>
              <a:chOff x="2642" y="2688"/>
              <a:chExt cx="288" cy="288"/>
            </a:xfrm>
          </p:grpSpPr>
          <p:sp>
            <p:nvSpPr>
              <p:cNvPr id="608288" name="Oval 32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8289" name="Text Box 33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3</a:t>
                </a:r>
              </a:p>
            </p:txBody>
          </p:sp>
        </p:grpSp>
        <p:grpSp>
          <p:nvGrpSpPr>
            <p:cNvPr id="608290" name="Group 34"/>
            <p:cNvGrpSpPr>
              <a:grpSpLocks/>
            </p:cNvGrpSpPr>
            <p:nvPr/>
          </p:nvGrpSpPr>
          <p:grpSpPr bwMode="auto">
            <a:xfrm>
              <a:off x="2184" y="1968"/>
              <a:ext cx="288" cy="288"/>
              <a:chOff x="2642" y="2688"/>
              <a:chExt cx="288" cy="288"/>
            </a:xfrm>
          </p:grpSpPr>
          <p:sp>
            <p:nvSpPr>
              <p:cNvPr id="608291" name="Oval 35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8292" name="Text Box 36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5</a:t>
                </a:r>
              </a:p>
            </p:txBody>
          </p:sp>
        </p:grpSp>
        <p:grpSp>
          <p:nvGrpSpPr>
            <p:cNvPr id="608293" name="Group 37"/>
            <p:cNvGrpSpPr>
              <a:grpSpLocks/>
            </p:cNvGrpSpPr>
            <p:nvPr/>
          </p:nvGrpSpPr>
          <p:grpSpPr bwMode="auto">
            <a:xfrm>
              <a:off x="1512" y="1392"/>
              <a:ext cx="288" cy="288"/>
              <a:chOff x="2642" y="2688"/>
              <a:chExt cx="288" cy="288"/>
            </a:xfrm>
          </p:grpSpPr>
          <p:sp>
            <p:nvSpPr>
              <p:cNvPr id="608294" name="Oval 38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8295" name="Text Box 39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6</a:t>
                </a:r>
              </a:p>
            </p:txBody>
          </p:sp>
        </p:grpSp>
        <p:sp>
          <p:nvSpPr>
            <p:cNvPr id="608296" name="Line 40"/>
            <p:cNvSpPr>
              <a:spLocks noChangeShapeType="1"/>
            </p:cNvSpPr>
            <p:nvPr/>
          </p:nvSpPr>
          <p:spPr bwMode="auto">
            <a:xfrm flipH="1">
              <a:off x="478" y="2832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300" name="Line 44"/>
            <p:cNvSpPr>
              <a:spLocks noChangeShapeType="1"/>
            </p:cNvSpPr>
            <p:nvPr/>
          </p:nvSpPr>
          <p:spPr bwMode="auto">
            <a:xfrm flipH="1">
              <a:off x="670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301" name="Line 45"/>
            <p:cNvSpPr>
              <a:spLocks noChangeShapeType="1"/>
            </p:cNvSpPr>
            <p:nvPr/>
          </p:nvSpPr>
          <p:spPr bwMode="auto">
            <a:xfrm>
              <a:off x="1054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302" name="Line 46"/>
            <p:cNvSpPr>
              <a:spLocks noChangeShapeType="1"/>
            </p:cNvSpPr>
            <p:nvPr/>
          </p:nvSpPr>
          <p:spPr bwMode="auto">
            <a:xfrm flipH="1">
              <a:off x="2014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303" name="Line 47"/>
            <p:cNvSpPr>
              <a:spLocks noChangeShapeType="1"/>
            </p:cNvSpPr>
            <p:nvPr/>
          </p:nvSpPr>
          <p:spPr bwMode="auto">
            <a:xfrm>
              <a:off x="2398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304" name="Line 48"/>
            <p:cNvSpPr>
              <a:spLocks noChangeShapeType="1"/>
            </p:cNvSpPr>
            <p:nvPr/>
          </p:nvSpPr>
          <p:spPr bwMode="auto">
            <a:xfrm flipH="1">
              <a:off x="1102" y="168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305" name="Line 49"/>
            <p:cNvSpPr>
              <a:spLocks noChangeShapeType="1"/>
            </p:cNvSpPr>
            <p:nvPr/>
          </p:nvSpPr>
          <p:spPr bwMode="auto">
            <a:xfrm>
              <a:off x="1726" y="168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8339" name="Group 83"/>
          <p:cNvGrpSpPr>
            <a:grpSpLocks/>
          </p:cNvGrpSpPr>
          <p:nvPr/>
        </p:nvGrpSpPr>
        <p:grpSpPr bwMode="auto">
          <a:xfrm>
            <a:off x="2133600" y="1371600"/>
            <a:ext cx="4876800" cy="960438"/>
            <a:chOff x="432" y="864"/>
            <a:chExt cx="3072" cy="605"/>
          </a:xfrm>
        </p:grpSpPr>
        <p:sp>
          <p:nvSpPr>
            <p:cNvPr id="608319" name="Text Box 63"/>
            <p:cNvSpPr txBox="1">
              <a:spLocks noChangeArrowheads="1"/>
            </p:cNvSpPr>
            <p:nvPr/>
          </p:nvSpPr>
          <p:spPr bwMode="auto">
            <a:xfrm>
              <a:off x="2448" y="1200"/>
              <a:ext cx="1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/>
                <a:t>5</a:t>
              </a:r>
              <a:endParaRPr lang="en-US"/>
            </a:p>
          </p:txBody>
        </p:sp>
        <p:sp>
          <p:nvSpPr>
            <p:cNvPr id="608320" name="Text Box 64"/>
            <p:cNvSpPr txBox="1">
              <a:spLocks noChangeArrowheads="1"/>
            </p:cNvSpPr>
            <p:nvPr/>
          </p:nvSpPr>
          <p:spPr bwMode="auto">
            <a:xfrm>
              <a:off x="2064" y="1200"/>
              <a:ext cx="1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/>
                <a:t>4</a:t>
              </a:r>
              <a:endParaRPr lang="en-US"/>
            </a:p>
          </p:txBody>
        </p:sp>
        <p:sp>
          <p:nvSpPr>
            <p:cNvPr id="608321" name="Text Box 65"/>
            <p:cNvSpPr txBox="1">
              <a:spLocks noChangeArrowheads="1"/>
            </p:cNvSpPr>
            <p:nvPr/>
          </p:nvSpPr>
          <p:spPr bwMode="auto">
            <a:xfrm>
              <a:off x="1680" y="1200"/>
              <a:ext cx="1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/>
                <a:t>3</a:t>
              </a:r>
              <a:endParaRPr lang="en-US"/>
            </a:p>
          </p:txBody>
        </p:sp>
        <p:sp>
          <p:nvSpPr>
            <p:cNvPr id="608322" name="Text Box 66"/>
            <p:cNvSpPr txBox="1">
              <a:spLocks noChangeArrowheads="1"/>
            </p:cNvSpPr>
            <p:nvPr/>
          </p:nvSpPr>
          <p:spPr bwMode="auto">
            <a:xfrm>
              <a:off x="1296" y="1200"/>
              <a:ext cx="1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/>
                <a:t>2</a:t>
              </a:r>
              <a:endParaRPr lang="en-US"/>
            </a:p>
          </p:txBody>
        </p:sp>
        <p:sp>
          <p:nvSpPr>
            <p:cNvPr id="608323" name="Text Box 67"/>
            <p:cNvSpPr txBox="1">
              <a:spLocks noChangeArrowheads="1"/>
            </p:cNvSpPr>
            <p:nvPr/>
          </p:nvSpPr>
          <p:spPr bwMode="auto">
            <a:xfrm>
              <a:off x="912" y="1200"/>
              <a:ext cx="1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/>
                <a:t>1</a:t>
              </a:r>
              <a:endParaRPr lang="en-US"/>
            </a:p>
          </p:txBody>
        </p:sp>
        <p:sp>
          <p:nvSpPr>
            <p:cNvPr id="608324" name="Text Box 68"/>
            <p:cNvSpPr txBox="1">
              <a:spLocks noChangeArrowheads="1"/>
            </p:cNvSpPr>
            <p:nvPr/>
          </p:nvSpPr>
          <p:spPr bwMode="auto">
            <a:xfrm>
              <a:off x="528" y="1200"/>
              <a:ext cx="1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/>
                <a:t>0</a:t>
              </a:r>
              <a:endParaRPr lang="en-US"/>
            </a:p>
          </p:txBody>
        </p:sp>
        <p:sp>
          <p:nvSpPr>
            <p:cNvPr id="608325" name="Text Box 69"/>
            <p:cNvSpPr txBox="1">
              <a:spLocks noChangeArrowheads="1"/>
            </p:cNvSpPr>
            <p:nvPr/>
          </p:nvSpPr>
          <p:spPr bwMode="auto">
            <a:xfrm>
              <a:off x="2444" y="912"/>
              <a:ext cx="20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/>
                <a:t>4</a:t>
              </a:r>
            </a:p>
          </p:txBody>
        </p:sp>
        <p:sp>
          <p:nvSpPr>
            <p:cNvPr id="608326" name="Text Box 70"/>
            <p:cNvSpPr txBox="1">
              <a:spLocks noChangeArrowheads="1"/>
            </p:cNvSpPr>
            <p:nvPr/>
          </p:nvSpPr>
          <p:spPr bwMode="auto">
            <a:xfrm>
              <a:off x="2060" y="912"/>
              <a:ext cx="20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/>
                <a:t>2</a:t>
              </a:r>
            </a:p>
          </p:txBody>
        </p:sp>
        <p:sp>
          <p:nvSpPr>
            <p:cNvPr id="608327" name="Text Box 71"/>
            <p:cNvSpPr txBox="1">
              <a:spLocks noChangeArrowheads="1"/>
            </p:cNvSpPr>
            <p:nvPr/>
          </p:nvSpPr>
          <p:spPr bwMode="auto">
            <a:xfrm>
              <a:off x="1676" y="912"/>
              <a:ext cx="20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/>
                <a:t>7</a:t>
              </a:r>
            </a:p>
          </p:txBody>
        </p:sp>
        <p:sp>
          <p:nvSpPr>
            <p:cNvPr id="608328" name="Text Box 72"/>
            <p:cNvSpPr txBox="1">
              <a:spLocks noChangeArrowheads="1"/>
            </p:cNvSpPr>
            <p:nvPr/>
          </p:nvSpPr>
          <p:spPr bwMode="auto">
            <a:xfrm>
              <a:off x="1292" y="912"/>
              <a:ext cx="20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/>
                <a:t>5</a:t>
              </a:r>
            </a:p>
          </p:txBody>
        </p:sp>
        <p:sp>
          <p:nvSpPr>
            <p:cNvPr id="608329" name="Text Box 73"/>
            <p:cNvSpPr txBox="1">
              <a:spLocks noChangeArrowheads="1"/>
            </p:cNvSpPr>
            <p:nvPr/>
          </p:nvSpPr>
          <p:spPr bwMode="auto">
            <a:xfrm>
              <a:off x="908" y="912"/>
              <a:ext cx="20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/>
                <a:t>3</a:t>
              </a:r>
            </a:p>
          </p:txBody>
        </p:sp>
        <p:sp>
          <p:nvSpPr>
            <p:cNvPr id="608330" name="Text Box 74"/>
            <p:cNvSpPr txBox="1">
              <a:spLocks noChangeArrowheads="1"/>
            </p:cNvSpPr>
            <p:nvPr/>
          </p:nvSpPr>
          <p:spPr bwMode="auto">
            <a:xfrm>
              <a:off x="524" y="912"/>
              <a:ext cx="20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/>
                <a:t>6</a:t>
              </a:r>
            </a:p>
          </p:txBody>
        </p:sp>
        <p:grpSp>
          <p:nvGrpSpPr>
            <p:cNvPr id="608338" name="Group 82"/>
            <p:cNvGrpSpPr>
              <a:grpSpLocks/>
            </p:cNvGrpSpPr>
            <p:nvPr/>
          </p:nvGrpSpPr>
          <p:grpSpPr bwMode="auto">
            <a:xfrm>
              <a:off x="432" y="864"/>
              <a:ext cx="3072" cy="336"/>
              <a:chOff x="432" y="864"/>
              <a:chExt cx="3072" cy="336"/>
            </a:xfrm>
          </p:grpSpPr>
          <p:sp>
            <p:nvSpPr>
              <p:cNvPr id="608313" name="Rectangle 57"/>
              <p:cNvSpPr>
                <a:spLocks noChangeArrowheads="1"/>
              </p:cNvSpPr>
              <p:nvPr/>
            </p:nvSpPr>
            <p:spPr bwMode="auto">
              <a:xfrm>
                <a:off x="432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8314" name="Rectangle 58"/>
              <p:cNvSpPr>
                <a:spLocks noChangeArrowheads="1"/>
              </p:cNvSpPr>
              <p:nvPr/>
            </p:nvSpPr>
            <p:spPr bwMode="auto">
              <a:xfrm>
                <a:off x="816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8315" name="Rectangle 59"/>
              <p:cNvSpPr>
                <a:spLocks noChangeArrowheads="1"/>
              </p:cNvSpPr>
              <p:nvPr/>
            </p:nvSpPr>
            <p:spPr bwMode="auto">
              <a:xfrm>
                <a:off x="1200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8316" name="Rectangle 60"/>
              <p:cNvSpPr>
                <a:spLocks noChangeArrowheads="1"/>
              </p:cNvSpPr>
              <p:nvPr/>
            </p:nvSpPr>
            <p:spPr bwMode="auto">
              <a:xfrm>
                <a:off x="1584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8317" name="Rectangle 61"/>
              <p:cNvSpPr>
                <a:spLocks noChangeArrowheads="1"/>
              </p:cNvSpPr>
              <p:nvPr/>
            </p:nvSpPr>
            <p:spPr bwMode="auto">
              <a:xfrm>
                <a:off x="1968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8318" name="Rectangle 62"/>
              <p:cNvSpPr>
                <a:spLocks noChangeArrowheads="1"/>
              </p:cNvSpPr>
              <p:nvPr/>
            </p:nvSpPr>
            <p:spPr bwMode="auto">
              <a:xfrm>
                <a:off x="2352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8331" name="Rectangle 75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8332" name="Rectangle 76"/>
              <p:cNvSpPr>
                <a:spLocks noChangeArrowheads="1"/>
              </p:cNvSpPr>
              <p:nvPr/>
            </p:nvSpPr>
            <p:spPr bwMode="auto">
              <a:xfrm>
                <a:off x="3120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8333" name="Text Box 77"/>
            <p:cNvSpPr txBox="1">
              <a:spLocks noChangeArrowheads="1"/>
            </p:cNvSpPr>
            <p:nvPr/>
          </p:nvSpPr>
          <p:spPr bwMode="auto">
            <a:xfrm>
              <a:off x="3216" y="1200"/>
              <a:ext cx="1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/>
                <a:t>7</a:t>
              </a:r>
              <a:endParaRPr lang="en-US"/>
            </a:p>
          </p:txBody>
        </p:sp>
        <p:sp>
          <p:nvSpPr>
            <p:cNvPr id="608334" name="Text Box 78"/>
            <p:cNvSpPr txBox="1">
              <a:spLocks noChangeArrowheads="1"/>
            </p:cNvSpPr>
            <p:nvPr/>
          </p:nvSpPr>
          <p:spPr bwMode="auto">
            <a:xfrm>
              <a:off x="2832" y="1200"/>
              <a:ext cx="1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/>
                <a:t>6</a:t>
              </a:r>
              <a:endParaRPr lang="en-US"/>
            </a:p>
          </p:txBody>
        </p:sp>
        <p:sp>
          <p:nvSpPr>
            <p:cNvPr id="608335" name="Text Box 79"/>
            <p:cNvSpPr txBox="1">
              <a:spLocks noChangeArrowheads="1"/>
            </p:cNvSpPr>
            <p:nvPr/>
          </p:nvSpPr>
          <p:spPr bwMode="auto">
            <a:xfrm>
              <a:off x="3212" y="912"/>
              <a:ext cx="20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/>
                <a:t>9</a:t>
              </a:r>
            </a:p>
          </p:txBody>
        </p:sp>
        <p:sp>
          <p:nvSpPr>
            <p:cNvPr id="608336" name="Text Box 80"/>
            <p:cNvSpPr txBox="1">
              <a:spLocks noChangeArrowheads="1"/>
            </p:cNvSpPr>
            <p:nvPr/>
          </p:nvSpPr>
          <p:spPr bwMode="auto">
            <a:xfrm>
              <a:off x="2784" y="912"/>
              <a:ext cx="2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 dirty="0"/>
                <a:t>10</a:t>
              </a:r>
            </a:p>
          </p:txBody>
        </p:sp>
      </p:grpSp>
      <p:grpSp>
        <p:nvGrpSpPr>
          <p:cNvPr id="608346" name="Group 90"/>
          <p:cNvGrpSpPr>
            <a:grpSpLocks/>
          </p:cNvGrpSpPr>
          <p:nvPr/>
        </p:nvGrpSpPr>
        <p:grpSpPr bwMode="auto">
          <a:xfrm>
            <a:off x="533400" y="2286000"/>
            <a:ext cx="1466850" cy="2286000"/>
            <a:chOff x="336" y="1440"/>
            <a:chExt cx="924" cy="1440"/>
          </a:xfrm>
        </p:grpSpPr>
        <p:sp>
          <p:nvSpPr>
            <p:cNvPr id="608341" name="Text Box 85"/>
            <p:cNvSpPr txBox="1">
              <a:spLocks noChangeArrowheads="1"/>
            </p:cNvSpPr>
            <p:nvPr/>
          </p:nvSpPr>
          <p:spPr bwMode="auto">
            <a:xfrm>
              <a:off x="336" y="1440"/>
              <a:ext cx="9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 i="1"/>
                <a:t>rebuildHeap</a:t>
              </a:r>
              <a:endParaRPr lang="en-US"/>
            </a:p>
          </p:txBody>
        </p:sp>
        <p:sp>
          <p:nvSpPr>
            <p:cNvPr id="608345" name="Line 89"/>
            <p:cNvSpPr>
              <a:spLocks noChangeShapeType="1"/>
            </p:cNvSpPr>
            <p:nvPr/>
          </p:nvSpPr>
          <p:spPr bwMode="auto">
            <a:xfrm>
              <a:off x="480" y="1680"/>
              <a:ext cx="144" cy="12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792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8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8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8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8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8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8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8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8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8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pPr algn="ctr"/>
            <a:r>
              <a:rPr lang="en-US" sz="3500" dirty="0"/>
              <a:t>Transform an Array Into a Heap: Example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idx="1"/>
          </p:nvPr>
        </p:nvSpPr>
        <p:spPr>
          <a:xfrm>
            <a:off x="4724400" y="2590800"/>
            <a:ext cx="3886200" cy="3581400"/>
          </a:xfrm>
          <a:noFill/>
          <a:ln/>
        </p:spPr>
        <p:txBody>
          <a:bodyPr/>
          <a:lstStyle/>
          <a:p>
            <a:pPr>
              <a:buSzPct val="120000"/>
            </a:pPr>
            <a:r>
              <a:rPr lang="en-US" sz="2200" dirty="0"/>
              <a:t>Note that nodes 2, 4, 7, 9 &amp; 10 are roots of </a:t>
            </a:r>
            <a:r>
              <a:rPr lang="en-US" sz="2200" i="1" dirty="0"/>
              <a:t>heaps;</a:t>
            </a:r>
            <a:r>
              <a:rPr lang="en-US" sz="2200" dirty="0"/>
              <a:t>  nodes 3 &amp; 5 are roots of </a:t>
            </a:r>
            <a:r>
              <a:rPr lang="en-US" sz="2200" i="1" dirty="0" err="1"/>
              <a:t>semiheaps</a:t>
            </a:r>
            <a:r>
              <a:rPr lang="en-US" sz="2200" dirty="0"/>
              <a:t>.</a:t>
            </a:r>
          </a:p>
          <a:p>
            <a:pPr>
              <a:buSzPct val="120000"/>
            </a:pPr>
            <a:r>
              <a:rPr lang="en-US" sz="2200" i="1" dirty="0" err="1"/>
              <a:t>rebuildHeap</a:t>
            </a:r>
            <a:r>
              <a:rPr lang="en-US" sz="2200" dirty="0"/>
              <a:t> is invoked on the node in the array </a:t>
            </a:r>
            <a:r>
              <a:rPr lang="en-US" sz="2200" i="1" dirty="0"/>
              <a:t>preceding</a:t>
            </a:r>
            <a:r>
              <a:rPr lang="en-US" sz="2200" dirty="0"/>
              <a:t> node 9.</a:t>
            </a:r>
            <a:endParaRPr lang="en-US" dirty="0"/>
          </a:p>
        </p:txBody>
      </p:sp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26</a:t>
            </a:fld>
            <a:endParaRPr lang="en-US" dirty="0" smtClean="0"/>
          </a:p>
        </p:txBody>
      </p:sp>
      <p:grpSp>
        <p:nvGrpSpPr>
          <p:cNvPr id="609284" name="Group 4"/>
          <p:cNvGrpSpPr>
            <a:grpSpLocks/>
          </p:cNvGrpSpPr>
          <p:nvPr/>
        </p:nvGrpSpPr>
        <p:grpSpPr bwMode="auto">
          <a:xfrm>
            <a:off x="533400" y="2819400"/>
            <a:ext cx="3927475" cy="3200400"/>
            <a:chOff x="336" y="1392"/>
            <a:chExt cx="2474" cy="2016"/>
          </a:xfrm>
        </p:grpSpPr>
        <p:grpSp>
          <p:nvGrpSpPr>
            <p:cNvPr id="609285" name="Group 5"/>
            <p:cNvGrpSpPr>
              <a:grpSpLocks/>
            </p:cNvGrpSpPr>
            <p:nvPr/>
          </p:nvGrpSpPr>
          <p:grpSpPr bwMode="auto">
            <a:xfrm>
              <a:off x="504" y="2544"/>
              <a:ext cx="288" cy="288"/>
              <a:chOff x="2642" y="2688"/>
              <a:chExt cx="288" cy="288"/>
            </a:xfrm>
          </p:grpSpPr>
          <p:sp>
            <p:nvSpPr>
              <p:cNvPr id="609286" name="Oval 6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9287" name="Text Box 7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 b="1"/>
                  <a:t>9</a:t>
                </a:r>
                <a:endParaRPr lang="en-US" sz="2200"/>
              </a:p>
            </p:txBody>
          </p:sp>
        </p:grpSp>
        <p:grpSp>
          <p:nvGrpSpPr>
            <p:cNvPr id="609288" name="Group 8"/>
            <p:cNvGrpSpPr>
              <a:grpSpLocks/>
            </p:cNvGrpSpPr>
            <p:nvPr/>
          </p:nvGrpSpPr>
          <p:grpSpPr bwMode="auto">
            <a:xfrm>
              <a:off x="1176" y="2544"/>
              <a:ext cx="288" cy="288"/>
              <a:chOff x="2642" y="2688"/>
              <a:chExt cx="288" cy="288"/>
            </a:xfrm>
          </p:grpSpPr>
          <p:sp>
            <p:nvSpPr>
              <p:cNvPr id="609289" name="Oval 9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9290" name="Text Box 10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2</a:t>
                </a:r>
              </a:p>
            </p:txBody>
          </p:sp>
        </p:grpSp>
        <p:grpSp>
          <p:nvGrpSpPr>
            <p:cNvPr id="609291" name="Group 11"/>
            <p:cNvGrpSpPr>
              <a:grpSpLocks/>
            </p:cNvGrpSpPr>
            <p:nvPr/>
          </p:nvGrpSpPr>
          <p:grpSpPr bwMode="auto">
            <a:xfrm>
              <a:off x="1848" y="2544"/>
              <a:ext cx="288" cy="288"/>
              <a:chOff x="2642" y="2688"/>
              <a:chExt cx="288" cy="288"/>
            </a:xfrm>
          </p:grpSpPr>
          <p:sp>
            <p:nvSpPr>
              <p:cNvPr id="609292" name="Oval 12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9293" name="Text Box 13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4</a:t>
                </a:r>
              </a:p>
            </p:txBody>
          </p:sp>
        </p:grpSp>
        <p:grpSp>
          <p:nvGrpSpPr>
            <p:cNvPr id="609294" name="Group 14"/>
            <p:cNvGrpSpPr>
              <a:grpSpLocks/>
            </p:cNvGrpSpPr>
            <p:nvPr/>
          </p:nvGrpSpPr>
          <p:grpSpPr bwMode="auto">
            <a:xfrm>
              <a:off x="2518" y="2544"/>
              <a:ext cx="292" cy="288"/>
              <a:chOff x="2640" y="2688"/>
              <a:chExt cx="292" cy="288"/>
            </a:xfrm>
          </p:grpSpPr>
          <p:sp>
            <p:nvSpPr>
              <p:cNvPr id="609295" name="Oval 15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9296" name="Text Box 16"/>
              <p:cNvSpPr txBox="1">
                <a:spLocks noChangeArrowheads="1"/>
              </p:cNvSpPr>
              <p:nvPr/>
            </p:nvSpPr>
            <p:spPr bwMode="auto">
              <a:xfrm>
                <a:off x="2640" y="2688"/>
                <a:ext cx="292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10</a:t>
                </a:r>
              </a:p>
            </p:txBody>
          </p:sp>
        </p:grpSp>
        <p:grpSp>
          <p:nvGrpSpPr>
            <p:cNvPr id="609297" name="Group 17"/>
            <p:cNvGrpSpPr>
              <a:grpSpLocks/>
            </p:cNvGrpSpPr>
            <p:nvPr/>
          </p:nvGrpSpPr>
          <p:grpSpPr bwMode="auto">
            <a:xfrm>
              <a:off x="336" y="3120"/>
              <a:ext cx="288" cy="288"/>
              <a:chOff x="2642" y="2688"/>
              <a:chExt cx="288" cy="288"/>
            </a:xfrm>
          </p:grpSpPr>
          <p:sp>
            <p:nvSpPr>
              <p:cNvPr id="609298" name="Oval 18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9299" name="Text Box 19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 b="1"/>
                  <a:t>7</a:t>
                </a:r>
                <a:endParaRPr lang="en-US" sz="2200"/>
              </a:p>
            </p:txBody>
          </p:sp>
        </p:grpSp>
        <p:grpSp>
          <p:nvGrpSpPr>
            <p:cNvPr id="609300" name="Group 20"/>
            <p:cNvGrpSpPr>
              <a:grpSpLocks/>
            </p:cNvGrpSpPr>
            <p:nvPr/>
          </p:nvGrpSpPr>
          <p:grpSpPr bwMode="auto">
            <a:xfrm>
              <a:off x="840" y="1968"/>
              <a:ext cx="288" cy="288"/>
              <a:chOff x="2642" y="2688"/>
              <a:chExt cx="288" cy="288"/>
            </a:xfrm>
          </p:grpSpPr>
          <p:sp>
            <p:nvSpPr>
              <p:cNvPr id="609301" name="Oval 21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9302" name="Text Box 22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3</a:t>
                </a:r>
              </a:p>
            </p:txBody>
          </p:sp>
        </p:grpSp>
        <p:grpSp>
          <p:nvGrpSpPr>
            <p:cNvPr id="609303" name="Group 23"/>
            <p:cNvGrpSpPr>
              <a:grpSpLocks/>
            </p:cNvGrpSpPr>
            <p:nvPr/>
          </p:nvGrpSpPr>
          <p:grpSpPr bwMode="auto">
            <a:xfrm>
              <a:off x="2184" y="1968"/>
              <a:ext cx="288" cy="288"/>
              <a:chOff x="2642" y="2688"/>
              <a:chExt cx="288" cy="288"/>
            </a:xfrm>
          </p:grpSpPr>
          <p:sp>
            <p:nvSpPr>
              <p:cNvPr id="609304" name="Oval 24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9305" name="Text Box 25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5</a:t>
                </a:r>
              </a:p>
            </p:txBody>
          </p:sp>
        </p:grpSp>
        <p:grpSp>
          <p:nvGrpSpPr>
            <p:cNvPr id="609306" name="Group 26"/>
            <p:cNvGrpSpPr>
              <a:grpSpLocks/>
            </p:cNvGrpSpPr>
            <p:nvPr/>
          </p:nvGrpSpPr>
          <p:grpSpPr bwMode="auto">
            <a:xfrm>
              <a:off x="1512" y="1392"/>
              <a:ext cx="288" cy="288"/>
              <a:chOff x="2642" y="2688"/>
              <a:chExt cx="288" cy="288"/>
            </a:xfrm>
          </p:grpSpPr>
          <p:sp>
            <p:nvSpPr>
              <p:cNvPr id="609307" name="Oval 27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9308" name="Text Box 28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6</a:t>
                </a:r>
              </a:p>
            </p:txBody>
          </p:sp>
        </p:grpSp>
        <p:sp>
          <p:nvSpPr>
            <p:cNvPr id="609309" name="Line 29"/>
            <p:cNvSpPr>
              <a:spLocks noChangeShapeType="1"/>
            </p:cNvSpPr>
            <p:nvPr/>
          </p:nvSpPr>
          <p:spPr bwMode="auto">
            <a:xfrm flipH="1">
              <a:off x="478" y="2832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10" name="Line 30"/>
            <p:cNvSpPr>
              <a:spLocks noChangeShapeType="1"/>
            </p:cNvSpPr>
            <p:nvPr/>
          </p:nvSpPr>
          <p:spPr bwMode="auto">
            <a:xfrm flipH="1">
              <a:off x="670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11" name="Line 31"/>
            <p:cNvSpPr>
              <a:spLocks noChangeShapeType="1"/>
            </p:cNvSpPr>
            <p:nvPr/>
          </p:nvSpPr>
          <p:spPr bwMode="auto">
            <a:xfrm>
              <a:off x="1054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12" name="Line 32"/>
            <p:cNvSpPr>
              <a:spLocks noChangeShapeType="1"/>
            </p:cNvSpPr>
            <p:nvPr/>
          </p:nvSpPr>
          <p:spPr bwMode="auto">
            <a:xfrm flipH="1">
              <a:off x="2014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13" name="Line 33"/>
            <p:cNvSpPr>
              <a:spLocks noChangeShapeType="1"/>
            </p:cNvSpPr>
            <p:nvPr/>
          </p:nvSpPr>
          <p:spPr bwMode="auto">
            <a:xfrm>
              <a:off x="2398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14" name="Line 34"/>
            <p:cNvSpPr>
              <a:spLocks noChangeShapeType="1"/>
            </p:cNvSpPr>
            <p:nvPr/>
          </p:nvSpPr>
          <p:spPr bwMode="auto">
            <a:xfrm flipH="1">
              <a:off x="1102" y="168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15" name="Line 35"/>
            <p:cNvSpPr>
              <a:spLocks noChangeShapeType="1"/>
            </p:cNvSpPr>
            <p:nvPr/>
          </p:nvSpPr>
          <p:spPr bwMode="auto">
            <a:xfrm>
              <a:off x="1726" y="168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9316" name="Group 36"/>
          <p:cNvGrpSpPr>
            <a:grpSpLocks/>
          </p:cNvGrpSpPr>
          <p:nvPr/>
        </p:nvGrpSpPr>
        <p:grpSpPr bwMode="auto">
          <a:xfrm>
            <a:off x="2133600" y="1371600"/>
            <a:ext cx="4876800" cy="960438"/>
            <a:chOff x="432" y="864"/>
            <a:chExt cx="3072" cy="605"/>
          </a:xfrm>
        </p:grpSpPr>
        <p:sp>
          <p:nvSpPr>
            <p:cNvPr id="609317" name="Text Box 37"/>
            <p:cNvSpPr txBox="1">
              <a:spLocks noChangeArrowheads="1"/>
            </p:cNvSpPr>
            <p:nvPr/>
          </p:nvSpPr>
          <p:spPr bwMode="auto">
            <a:xfrm>
              <a:off x="2448" y="1200"/>
              <a:ext cx="1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/>
                <a:t>5</a:t>
              </a:r>
              <a:endParaRPr lang="en-US"/>
            </a:p>
          </p:txBody>
        </p:sp>
        <p:sp>
          <p:nvSpPr>
            <p:cNvPr id="609318" name="Text Box 38"/>
            <p:cNvSpPr txBox="1">
              <a:spLocks noChangeArrowheads="1"/>
            </p:cNvSpPr>
            <p:nvPr/>
          </p:nvSpPr>
          <p:spPr bwMode="auto">
            <a:xfrm>
              <a:off x="2064" y="1200"/>
              <a:ext cx="1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/>
                <a:t>4</a:t>
              </a:r>
              <a:endParaRPr lang="en-US"/>
            </a:p>
          </p:txBody>
        </p:sp>
        <p:sp>
          <p:nvSpPr>
            <p:cNvPr id="609319" name="Text Box 39"/>
            <p:cNvSpPr txBox="1">
              <a:spLocks noChangeArrowheads="1"/>
            </p:cNvSpPr>
            <p:nvPr/>
          </p:nvSpPr>
          <p:spPr bwMode="auto">
            <a:xfrm>
              <a:off x="1680" y="1200"/>
              <a:ext cx="1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/>
                <a:t>3</a:t>
              </a:r>
              <a:endParaRPr lang="en-US"/>
            </a:p>
          </p:txBody>
        </p:sp>
        <p:sp>
          <p:nvSpPr>
            <p:cNvPr id="609320" name="Text Box 40"/>
            <p:cNvSpPr txBox="1">
              <a:spLocks noChangeArrowheads="1"/>
            </p:cNvSpPr>
            <p:nvPr/>
          </p:nvSpPr>
          <p:spPr bwMode="auto">
            <a:xfrm>
              <a:off x="1296" y="1200"/>
              <a:ext cx="1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/>
                <a:t>2</a:t>
              </a:r>
              <a:endParaRPr lang="en-US"/>
            </a:p>
          </p:txBody>
        </p:sp>
        <p:sp>
          <p:nvSpPr>
            <p:cNvPr id="609321" name="Text Box 41"/>
            <p:cNvSpPr txBox="1">
              <a:spLocks noChangeArrowheads="1"/>
            </p:cNvSpPr>
            <p:nvPr/>
          </p:nvSpPr>
          <p:spPr bwMode="auto">
            <a:xfrm>
              <a:off x="912" y="1200"/>
              <a:ext cx="1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/>
                <a:t>1</a:t>
              </a:r>
              <a:endParaRPr lang="en-US"/>
            </a:p>
          </p:txBody>
        </p:sp>
        <p:sp>
          <p:nvSpPr>
            <p:cNvPr id="609322" name="Text Box 42"/>
            <p:cNvSpPr txBox="1">
              <a:spLocks noChangeArrowheads="1"/>
            </p:cNvSpPr>
            <p:nvPr/>
          </p:nvSpPr>
          <p:spPr bwMode="auto">
            <a:xfrm>
              <a:off x="528" y="1200"/>
              <a:ext cx="1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/>
                <a:t>0</a:t>
              </a:r>
              <a:endParaRPr lang="en-US"/>
            </a:p>
          </p:txBody>
        </p:sp>
        <p:sp>
          <p:nvSpPr>
            <p:cNvPr id="609323" name="Text Box 43"/>
            <p:cNvSpPr txBox="1">
              <a:spLocks noChangeArrowheads="1"/>
            </p:cNvSpPr>
            <p:nvPr/>
          </p:nvSpPr>
          <p:spPr bwMode="auto">
            <a:xfrm>
              <a:off x="2444" y="912"/>
              <a:ext cx="20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/>
                <a:t>4</a:t>
              </a:r>
            </a:p>
          </p:txBody>
        </p:sp>
        <p:sp>
          <p:nvSpPr>
            <p:cNvPr id="609324" name="Text Box 44"/>
            <p:cNvSpPr txBox="1">
              <a:spLocks noChangeArrowheads="1"/>
            </p:cNvSpPr>
            <p:nvPr/>
          </p:nvSpPr>
          <p:spPr bwMode="auto">
            <a:xfrm>
              <a:off x="2060" y="912"/>
              <a:ext cx="20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/>
                <a:t>2</a:t>
              </a:r>
            </a:p>
          </p:txBody>
        </p:sp>
        <p:sp>
          <p:nvSpPr>
            <p:cNvPr id="609325" name="Text Box 45"/>
            <p:cNvSpPr txBox="1">
              <a:spLocks noChangeArrowheads="1"/>
            </p:cNvSpPr>
            <p:nvPr/>
          </p:nvSpPr>
          <p:spPr bwMode="auto">
            <a:xfrm>
              <a:off x="1676" y="911"/>
              <a:ext cx="21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 b="1" dirty="0">
                  <a:solidFill>
                    <a:srgbClr val="FF0000"/>
                  </a:solidFill>
                </a:rPr>
                <a:t>9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  <p:sp>
          <p:nvSpPr>
            <p:cNvPr id="609326" name="Text Box 46"/>
            <p:cNvSpPr txBox="1">
              <a:spLocks noChangeArrowheads="1"/>
            </p:cNvSpPr>
            <p:nvPr/>
          </p:nvSpPr>
          <p:spPr bwMode="auto">
            <a:xfrm>
              <a:off x="1292" y="912"/>
              <a:ext cx="20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/>
                <a:t>5</a:t>
              </a:r>
            </a:p>
          </p:txBody>
        </p:sp>
        <p:sp>
          <p:nvSpPr>
            <p:cNvPr id="609327" name="Text Box 47"/>
            <p:cNvSpPr txBox="1">
              <a:spLocks noChangeArrowheads="1"/>
            </p:cNvSpPr>
            <p:nvPr/>
          </p:nvSpPr>
          <p:spPr bwMode="auto">
            <a:xfrm>
              <a:off x="908" y="912"/>
              <a:ext cx="20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/>
                <a:t>3</a:t>
              </a:r>
            </a:p>
          </p:txBody>
        </p:sp>
        <p:sp>
          <p:nvSpPr>
            <p:cNvPr id="609328" name="Text Box 48"/>
            <p:cNvSpPr txBox="1">
              <a:spLocks noChangeArrowheads="1"/>
            </p:cNvSpPr>
            <p:nvPr/>
          </p:nvSpPr>
          <p:spPr bwMode="auto">
            <a:xfrm>
              <a:off x="524" y="912"/>
              <a:ext cx="20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/>
                <a:t>6</a:t>
              </a:r>
            </a:p>
          </p:txBody>
        </p:sp>
        <p:grpSp>
          <p:nvGrpSpPr>
            <p:cNvPr id="609329" name="Group 49"/>
            <p:cNvGrpSpPr>
              <a:grpSpLocks/>
            </p:cNvGrpSpPr>
            <p:nvPr/>
          </p:nvGrpSpPr>
          <p:grpSpPr bwMode="auto">
            <a:xfrm>
              <a:off x="432" y="864"/>
              <a:ext cx="3072" cy="336"/>
              <a:chOff x="432" y="864"/>
              <a:chExt cx="3072" cy="336"/>
            </a:xfrm>
          </p:grpSpPr>
          <p:sp>
            <p:nvSpPr>
              <p:cNvPr id="609330" name="Rectangle 50"/>
              <p:cNvSpPr>
                <a:spLocks noChangeArrowheads="1"/>
              </p:cNvSpPr>
              <p:nvPr/>
            </p:nvSpPr>
            <p:spPr bwMode="auto">
              <a:xfrm>
                <a:off x="432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9331" name="Rectangle 51"/>
              <p:cNvSpPr>
                <a:spLocks noChangeArrowheads="1"/>
              </p:cNvSpPr>
              <p:nvPr/>
            </p:nvSpPr>
            <p:spPr bwMode="auto">
              <a:xfrm>
                <a:off x="816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9332" name="Rectangle 52"/>
              <p:cNvSpPr>
                <a:spLocks noChangeArrowheads="1"/>
              </p:cNvSpPr>
              <p:nvPr/>
            </p:nvSpPr>
            <p:spPr bwMode="auto">
              <a:xfrm>
                <a:off x="1200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9333" name="Rectangle 53"/>
              <p:cNvSpPr>
                <a:spLocks noChangeArrowheads="1"/>
              </p:cNvSpPr>
              <p:nvPr/>
            </p:nvSpPr>
            <p:spPr bwMode="auto">
              <a:xfrm>
                <a:off x="1584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9334" name="Rectangle 54"/>
              <p:cNvSpPr>
                <a:spLocks noChangeArrowheads="1"/>
              </p:cNvSpPr>
              <p:nvPr/>
            </p:nvSpPr>
            <p:spPr bwMode="auto">
              <a:xfrm>
                <a:off x="1968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9335" name="Rectangle 55"/>
              <p:cNvSpPr>
                <a:spLocks noChangeArrowheads="1"/>
              </p:cNvSpPr>
              <p:nvPr/>
            </p:nvSpPr>
            <p:spPr bwMode="auto">
              <a:xfrm>
                <a:off x="2352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9336" name="Rectangle 56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9337" name="Rectangle 57"/>
              <p:cNvSpPr>
                <a:spLocks noChangeArrowheads="1"/>
              </p:cNvSpPr>
              <p:nvPr/>
            </p:nvSpPr>
            <p:spPr bwMode="auto">
              <a:xfrm>
                <a:off x="3120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9338" name="Text Box 58"/>
            <p:cNvSpPr txBox="1">
              <a:spLocks noChangeArrowheads="1"/>
            </p:cNvSpPr>
            <p:nvPr/>
          </p:nvSpPr>
          <p:spPr bwMode="auto">
            <a:xfrm>
              <a:off x="3216" y="1200"/>
              <a:ext cx="1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/>
                <a:t>7</a:t>
              </a:r>
              <a:endParaRPr lang="en-US"/>
            </a:p>
          </p:txBody>
        </p:sp>
        <p:sp>
          <p:nvSpPr>
            <p:cNvPr id="609339" name="Text Box 59"/>
            <p:cNvSpPr txBox="1">
              <a:spLocks noChangeArrowheads="1"/>
            </p:cNvSpPr>
            <p:nvPr/>
          </p:nvSpPr>
          <p:spPr bwMode="auto">
            <a:xfrm>
              <a:off x="2832" y="1200"/>
              <a:ext cx="1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/>
                <a:t>6</a:t>
              </a:r>
              <a:endParaRPr lang="en-US"/>
            </a:p>
          </p:txBody>
        </p:sp>
        <p:sp>
          <p:nvSpPr>
            <p:cNvPr id="609340" name="Text Box 60"/>
            <p:cNvSpPr txBox="1">
              <a:spLocks noChangeArrowheads="1"/>
            </p:cNvSpPr>
            <p:nvPr/>
          </p:nvSpPr>
          <p:spPr bwMode="auto">
            <a:xfrm>
              <a:off x="3212" y="911"/>
              <a:ext cx="21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 b="1" dirty="0">
                  <a:solidFill>
                    <a:srgbClr val="FF0000"/>
                  </a:solidFill>
                </a:rPr>
                <a:t>7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  <p:sp>
          <p:nvSpPr>
            <p:cNvPr id="609341" name="Text Box 61"/>
            <p:cNvSpPr txBox="1">
              <a:spLocks noChangeArrowheads="1"/>
            </p:cNvSpPr>
            <p:nvPr/>
          </p:nvSpPr>
          <p:spPr bwMode="auto">
            <a:xfrm>
              <a:off x="2784" y="912"/>
              <a:ext cx="2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/>
                <a:t>10</a:t>
              </a:r>
            </a:p>
          </p:txBody>
        </p:sp>
      </p:grpSp>
      <p:sp>
        <p:nvSpPr>
          <p:cNvPr id="609343" name="Text Box 63"/>
          <p:cNvSpPr txBox="1">
            <a:spLocks noChangeArrowheads="1"/>
          </p:cNvSpPr>
          <p:nvPr/>
        </p:nvSpPr>
        <p:spPr bwMode="auto">
          <a:xfrm>
            <a:off x="533400" y="2286000"/>
            <a:ext cx="1466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000" i="1" dirty="0" err="1"/>
              <a:t>rebuildHeap</a:t>
            </a:r>
            <a:endParaRPr lang="en-US" dirty="0"/>
          </a:p>
        </p:txBody>
      </p:sp>
      <p:grpSp>
        <p:nvGrpSpPr>
          <p:cNvPr id="609347" name="Group 67"/>
          <p:cNvGrpSpPr>
            <a:grpSpLocks/>
          </p:cNvGrpSpPr>
          <p:nvPr/>
        </p:nvGrpSpPr>
        <p:grpSpPr bwMode="auto">
          <a:xfrm>
            <a:off x="1981200" y="2514600"/>
            <a:ext cx="1676400" cy="1143000"/>
            <a:chOff x="1248" y="1584"/>
            <a:chExt cx="1056" cy="720"/>
          </a:xfrm>
        </p:grpSpPr>
        <p:sp>
          <p:nvSpPr>
            <p:cNvPr id="609345" name="Line 65"/>
            <p:cNvSpPr>
              <a:spLocks noChangeShapeType="1"/>
            </p:cNvSpPr>
            <p:nvPr/>
          </p:nvSpPr>
          <p:spPr bwMode="auto">
            <a:xfrm>
              <a:off x="1248" y="1584"/>
              <a:ext cx="1056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9346" name="Line 66"/>
            <p:cNvSpPr>
              <a:spLocks noChangeShapeType="1"/>
            </p:cNvSpPr>
            <p:nvPr/>
          </p:nvSpPr>
          <p:spPr bwMode="auto">
            <a:xfrm>
              <a:off x="2304" y="1584"/>
              <a:ext cx="0" cy="72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556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9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9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9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9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9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9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9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9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3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pPr algn="ctr"/>
            <a:r>
              <a:rPr lang="en-US" sz="3500" dirty="0"/>
              <a:t>Transform an Array Into a Heap: Example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idx="1"/>
          </p:nvPr>
        </p:nvSpPr>
        <p:spPr>
          <a:xfrm>
            <a:off x="4724400" y="2590800"/>
            <a:ext cx="3886200" cy="3581400"/>
          </a:xfrm>
          <a:noFill/>
          <a:ln/>
        </p:spPr>
        <p:txBody>
          <a:bodyPr/>
          <a:lstStyle/>
          <a:p>
            <a:pPr>
              <a:buSzPct val="120000"/>
            </a:pPr>
            <a:r>
              <a:rPr lang="en-US" sz="2200" dirty="0"/>
              <a:t>Note that nodes 2, 4, 5, 7, 9 &amp; 10 are roots of </a:t>
            </a:r>
            <a:r>
              <a:rPr lang="en-US" sz="2200" i="1" dirty="0"/>
              <a:t>heaps;</a:t>
            </a:r>
            <a:r>
              <a:rPr lang="en-US" sz="2200" dirty="0"/>
              <a:t>  node 3 is the root of a </a:t>
            </a:r>
            <a:r>
              <a:rPr lang="en-US" sz="2200" i="1" dirty="0" err="1"/>
              <a:t>semiheap</a:t>
            </a:r>
            <a:r>
              <a:rPr lang="en-US" sz="2200" dirty="0"/>
              <a:t>.</a:t>
            </a:r>
          </a:p>
          <a:p>
            <a:pPr>
              <a:buSzPct val="120000"/>
            </a:pPr>
            <a:r>
              <a:rPr lang="en-US" sz="2200" i="1" dirty="0" err="1"/>
              <a:t>rebuildHeap</a:t>
            </a:r>
            <a:r>
              <a:rPr lang="en-US" sz="2200" dirty="0"/>
              <a:t> is invoked on the node in the array </a:t>
            </a:r>
            <a:r>
              <a:rPr lang="en-US" sz="2200" i="1" dirty="0"/>
              <a:t>preceding</a:t>
            </a:r>
            <a:r>
              <a:rPr lang="en-US" sz="2200" dirty="0"/>
              <a:t> node 10.</a:t>
            </a:r>
            <a:endParaRPr lang="en-US" dirty="0"/>
          </a:p>
        </p:txBody>
      </p:sp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27</a:t>
            </a:fld>
            <a:endParaRPr lang="en-US" dirty="0" smtClean="0"/>
          </a:p>
        </p:txBody>
      </p:sp>
      <p:grpSp>
        <p:nvGrpSpPr>
          <p:cNvPr id="610308" name="Group 4"/>
          <p:cNvGrpSpPr>
            <a:grpSpLocks/>
          </p:cNvGrpSpPr>
          <p:nvPr/>
        </p:nvGrpSpPr>
        <p:grpSpPr bwMode="auto">
          <a:xfrm>
            <a:off x="533400" y="2819400"/>
            <a:ext cx="3924300" cy="3200400"/>
            <a:chOff x="336" y="1392"/>
            <a:chExt cx="2472" cy="2016"/>
          </a:xfrm>
        </p:grpSpPr>
        <p:grpSp>
          <p:nvGrpSpPr>
            <p:cNvPr id="610309" name="Group 5"/>
            <p:cNvGrpSpPr>
              <a:grpSpLocks/>
            </p:cNvGrpSpPr>
            <p:nvPr/>
          </p:nvGrpSpPr>
          <p:grpSpPr bwMode="auto">
            <a:xfrm>
              <a:off x="504" y="2544"/>
              <a:ext cx="288" cy="288"/>
              <a:chOff x="2642" y="2688"/>
              <a:chExt cx="288" cy="288"/>
            </a:xfrm>
          </p:grpSpPr>
          <p:sp>
            <p:nvSpPr>
              <p:cNvPr id="610310" name="Oval 6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11" name="Text Box 7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9</a:t>
                </a:r>
              </a:p>
            </p:txBody>
          </p:sp>
        </p:grpSp>
        <p:grpSp>
          <p:nvGrpSpPr>
            <p:cNvPr id="610312" name="Group 8"/>
            <p:cNvGrpSpPr>
              <a:grpSpLocks/>
            </p:cNvGrpSpPr>
            <p:nvPr/>
          </p:nvGrpSpPr>
          <p:grpSpPr bwMode="auto">
            <a:xfrm>
              <a:off x="1176" y="2544"/>
              <a:ext cx="288" cy="288"/>
              <a:chOff x="2642" y="2688"/>
              <a:chExt cx="288" cy="288"/>
            </a:xfrm>
          </p:grpSpPr>
          <p:sp>
            <p:nvSpPr>
              <p:cNvPr id="610313" name="Oval 9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14" name="Text Box 10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2</a:t>
                </a:r>
              </a:p>
            </p:txBody>
          </p:sp>
        </p:grpSp>
        <p:grpSp>
          <p:nvGrpSpPr>
            <p:cNvPr id="610315" name="Group 11"/>
            <p:cNvGrpSpPr>
              <a:grpSpLocks/>
            </p:cNvGrpSpPr>
            <p:nvPr/>
          </p:nvGrpSpPr>
          <p:grpSpPr bwMode="auto">
            <a:xfrm>
              <a:off x="1848" y="2544"/>
              <a:ext cx="288" cy="288"/>
              <a:chOff x="2642" y="2688"/>
              <a:chExt cx="288" cy="288"/>
            </a:xfrm>
          </p:grpSpPr>
          <p:sp>
            <p:nvSpPr>
              <p:cNvPr id="610316" name="Oval 12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17" name="Text Box 13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4</a:t>
                </a:r>
              </a:p>
            </p:txBody>
          </p:sp>
        </p:grpSp>
        <p:grpSp>
          <p:nvGrpSpPr>
            <p:cNvPr id="610318" name="Group 14"/>
            <p:cNvGrpSpPr>
              <a:grpSpLocks/>
            </p:cNvGrpSpPr>
            <p:nvPr/>
          </p:nvGrpSpPr>
          <p:grpSpPr bwMode="auto">
            <a:xfrm>
              <a:off x="2520" y="2544"/>
              <a:ext cx="288" cy="288"/>
              <a:chOff x="2642" y="2688"/>
              <a:chExt cx="288" cy="288"/>
            </a:xfrm>
          </p:grpSpPr>
          <p:sp>
            <p:nvSpPr>
              <p:cNvPr id="610319" name="Oval 15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20" name="Text Box 16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 b="1"/>
                  <a:t>5</a:t>
                </a:r>
                <a:endParaRPr lang="en-US" sz="2200"/>
              </a:p>
            </p:txBody>
          </p:sp>
        </p:grpSp>
        <p:grpSp>
          <p:nvGrpSpPr>
            <p:cNvPr id="610321" name="Group 17"/>
            <p:cNvGrpSpPr>
              <a:grpSpLocks/>
            </p:cNvGrpSpPr>
            <p:nvPr/>
          </p:nvGrpSpPr>
          <p:grpSpPr bwMode="auto">
            <a:xfrm>
              <a:off x="336" y="3120"/>
              <a:ext cx="288" cy="288"/>
              <a:chOff x="2642" y="2688"/>
              <a:chExt cx="288" cy="288"/>
            </a:xfrm>
          </p:grpSpPr>
          <p:sp>
            <p:nvSpPr>
              <p:cNvPr id="610322" name="Oval 18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23" name="Text Box 19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7</a:t>
                </a:r>
              </a:p>
            </p:txBody>
          </p:sp>
        </p:grpSp>
        <p:grpSp>
          <p:nvGrpSpPr>
            <p:cNvPr id="610324" name="Group 20"/>
            <p:cNvGrpSpPr>
              <a:grpSpLocks/>
            </p:cNvGrpSpPr>
            <p:nvPr/>
          </p:nvGrpSpPr>
          <p:grpSpPr bwMode="auto">
            <a:xfrm>
              <a:off x="840" y="1968"/>
              <a:ext cx="288" cy="288"/>
              <a:chOff x="2642" y="2688"/>
              <a:chExt cx="288" cy="288"/>
            </a:xfrm>
          </p:grpSpPr>
          <p:sp>
            <p:nvSpPr>
              <p:cNvPr id="610325" name="Oval 21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26" name="Text Box 22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3</a:t>
                </a:r>
              </a:p>
            </p:txBody>
          </p:sp>
        </p:grpSp>
        <p:grpSp>
          <p:nvGrpSpPr>
            <p:cNvPr id="610327" name="Group 23"/>
            <p:cNvGrpSpPr>
              <a:grpSpLocks/>
            </p:cNvGrpSpPr>
            <p:nvPr/>
          </p:nvGrpSpPr>
          <p:grpSpPr bwMode="auto">
            <a:xfrm>
              <a:off x="2182" y="1968"/>
              <a:ext cx="292" cy="288"/>
              <a:chOff x="2640" y="2688"/>
              <a:chExt cx="292" cy="288"/>
            </a:xfrm>
          </p:grpSpPr>
          <p:sp>
            <p:nvSpPr>
              <p:cNvPr id="610328" name="Oval 24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29" name="Text Box 25"/>
              <p:cNvSpPr txBox="1">
                <a:spLocks noChangeArrowheads="1"/>
              </p:cNvSpPr>
              <p:nvPr/>
            </p:nvSpPr>
            <p:spPr bwMode="auto">
              <a:xfrm>
                <a:off x="2640" y="2688"/>
                <a:ext cx="292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 b="1"/>
                  <a:t>10</a:t>
                </a:r>
                <a:endParaRPr lang="en-US" sz="2200"/>
              </a:p>
            </p:txBody>
          </p:sp>
        </p:grpSp>
        <p:grpSp>
          <p:nvGrpSpPr>
            <p:cNvPr id="610330" name="Group 26"/>
            <p:cNvGrpSpPr>
              <a:grpSpLocks/>
            </p:cNvGrpSpPr>
            <p:nvPr/>
          </p:nvGrpSpPr>
          <p:grpSpPr bwMode="auto">
            <a:xfrm>
              <a:off x="1512" y="1392"/>
              <a:ext cx="288" cy="288"/>
              <a:chOff x="2642" y="2688"/>
              <a:chExt cx="288" cy="288"/>
            </a:xfrm>
          </p:grpSpPr>
          <p:sp>
            <p:nvSpPr>
              <p:cNvPr id="610331" name="Oval 27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32" name="Text Box 28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6</a:t>
                </a:r>
              </a:p>
            </p:txBody>
          </p:sp>
        </p:grpSp>
        <p:sp>
          <p:nvSpPr>
            <p:cNvPr id="610333" name="Line 29"/>
            <p:cNvSpPr>
              <a:spLocks noChangeShapeType="1"/>
            </p:cNvSpPr>
            <p:nvPr/>
          </p:nvSpPr>
          <p:spPr bwMode="auto">
            <a:xfrm flipH="1">
              <a:off x="478" y="2832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34" name="Line 30"/>
            <p:cNvSpPr>
              <a:spLocks noChangeShapeType="1"/>
            </p:cNvSpPr>
            <p:nvPr/>
          </p:nvSpPr>
          <p:spPr bwMode="auto">
            <a:xfrm flipH="1">
              <a:off x="670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35" name="Line 31"/>
            <p:cNvSpPr>
              <a:spLocks noChangeShapeType="1"/>
            </p:cNvSpPr>
            <p:nvPr/>
          </p:nvSpPr>
          <p:spPr bwMode="auto">
            <a:xfrm>
              <a:off x="1054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36" name="Line 32"/>
            <p:cNvSpPr>
              <a:spLocks noChangeShapeType="1"/>
            </p:cNvSpPr>
            <p:nvPr/>
          </p:nvSpPr>
          <p:spPr bwMode="auto">
            <a:xfrm flipH="1">
              <a:off x="2014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37" name="Line 33"/>
            <p:cNvSpPr>
              <a:spLocks noChangeShapeType="1"/>
            </p:cNvSpPr>
            <p:nvPr/>
          </p:nvSpPr>
          <p:spPr bwMode="auto">
            <a:xfrm>
              <a:off x="2398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38" name="Line 34"/>
            <p:cNvSpPr>
              <a:spLocks noChangeShapeType="1"/>
            </p:cNvSpPr>
            <p:nvPr/>
          </p:nvSpPr>
          <p:spPr bwMode="auto">
            <a:xfrm flipH="1">
              <a:off x="1102" y="168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39" name="Line 35"/>
            <p:cNvSpPr>
              <a:spLocks noChangeShapeType="1"/>
            </p:cNvSpPr>
            <p:nvPr/>
          </p:nvSpPr>
          <p:spPr bwMode="auto">
            <a:xfrm>
              <a:off x="1726" y="168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0340" name="Group 36"/>
          <p:cNvGrpSpPr>
            <a:grpSpLocks/>
          </p:cNvGrpSpPr>
          <p:nvPr/>
        </p:nvGrpSpPr>
        <p:grpSpPr bwMode="auto">
          <a:xfrm>
            <a:off x="2133600" y="1371600"/>
            <a:ext cx="4876800" cy="960438"/>
            <a:chOff x="432" y="864"/>
            <a:chExt cx="3072" cy="605"/>
          </a:xfrm>
        </p:grpSpPr>
        <p:sp>
          <p:nvSpPr>
            <p:cNvPr id="610341" name="Text Box 37"/>
            <p:cNvSpPr txBox="1">
              <a:spLocks noChangeArrowheads="1"/>
            </p:cNvSpPr>
            <p:nvPr/>
          </p:nvSpPr>
          <p:spPr bwMode="auto">
            <a:xfrm>
              <a:off x="2448" y="1200"/>
              <a:ext cx="1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/>
                <a:t>5</a:t>
              </a:r>
              <a:endParaRPr lang="en-US"/>
            </a:p>
          </p:txBody>
        </p:sp>
        <p:sp>
          <p:nvSpPr>
            <p:cNvPr id="610342" name="Text Box 38"/>
            <p:cNvSpPr txBox="1">
              <a:spLocks noChangeArrowheads="1"/>
            </p:cNvSpPr>
            <p:nvPr/>
          </p:nvSpPr>
          <p:spPr bwMode="auto">
            <a:xfrm>
              <a:off x="2064" y="1200"/>
              <a:ext cx="1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/>
                <a:t>4</a:t>
              </a:r>
              <a:endParaRPr lang="en-US"/>
            </a:p>
          </p:txBody>
        </p:sp>
        <p:sp>
          <p:nvSpPr>
            <p:cNvPr id="610343" name="Text Box 39"/>
            <p:cNvSpPr txBox="1">
              <a:spLocks noChangeArrowheads="1"/>
            </p:cNvSpPr>
            <p:nvPr/>
          </p:nvSpPr>
          <p:spPr bwMode="auto">
            <a:xfrm>
              <a:off x="1680" y="1200"/>
              <a:ext cx="1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/>
                <a:t>3</a:t>
              </a:r>
              <a:endParaRPr lang="en-US"/>
            </a:p>
          </p:txBody>
        </p:sp>
        <p:sp>
          <p:nvSpPr>
            <p:cNvPr id="610344" name="Text Box 40"/>
            <p:cNvSpPr txBox="1">
              <a:spLocks noChangeArrowheads="1"/>
            </p:cNvSpPr>
            <p:nvPr/>
          </p:nvSpPr>
          <p:spPr bwMode="auto">
            <a:xfrm>
              <a:off x="1296" y="1200"/>
              <a:ext cx="1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/>
                <a:t>2</a:t>
              </a:r>
              <a:endParaRPr lang="en-US"/>
            </a:p>
          </p:txBody>
        </p:sp>
        <p:sp>
          <p:nvSpPr>
            <p:cNvPr id="610345" name="Text Box 41"/>
            <p:cNvSpPr txBox="1">
              <a:spLocks noChangeArrowheads="1"/>
            </p:cNvSpPr>
            <p:nvPr/>
          </p:nvSpPr>
          <p:spPr bwMode="auto">
            <a:xfrm>
              <a:off x="912" y="1200"/>
              <a:ext cx="1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/>
                <a:t>1</a:t>
              </a:r>
              <a:endParaRPr lang="en-US"/>
            </a:p>
          </p:txBody>
        </p:sp>
        <p:sp>
          <p:nvSpPr>
            <p:cNvPr id="610346" name="Text Box 42"/>
            <p:cNvSpPr txBox="1">
              <a:spLocks noChangeArrowheads="1"/>
            </p:cNvSpPr>
            <p:nvPr/>
          </p:nvSpPr>
          <p:spPr bwMode="auto">
            <a:xfrm>
              <a:off x="528" y="1200"/>
              <a:ext cx="1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/>
                <a:t>0</a:t>
              </a:r>
              <a:endParaRPr lang="en-US"/>
            </a:p>
          </p:txBody>
        </p:sp>
        <p:sp>
          <p:nvSpPr>
            <p:cNvPr id="610347" name="Text Box 43"/>
            <p:cNvSpPr txBox="1">
              <a:spLocks noChangeArrowheads="1"/>
            </p:cNvSpPr>
            <p:nvPr/>
          </p:nvSpPr>
          <p:spPr bwMode="auto">
            <a:xfrm>
              <a:off x="2444" y="912"/>
              <a:ext cx="20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/>
                <a:t>4</a:t>
              </a:r>
            </a:p>
          </p:txBody>
        </p:sp>
        <p:sp>
          <p:nvSpPr>
            <p:cNvPr id="610348" name="Text Box 44"/>
            <p:cNvSpPr txBox="1">
              <a:spLocks noChangeArrowheads="1"/>
            </p:cNvSpPr>
            <p:nvPr/>
          </p:nvSpPr>
          <p:spPr bwMode="auto">
            <a:xfrm>
              <a:off x="2060" y="912"/>
              <a:ext cx="20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/>
                <a:t>2</a:t>
              </a:r>
            </a:p>
          </p:txBody>
        </p:sp>
        <p:sp>
          <p:nvSpPr>
            <p:cNvPr id="610349" name="Text Box 45"/>
            <p:cNvSpPr txBox="1">
              <a:spLocks noChangeArrowheads="1"/>
            </p:cNvSpPr>
            <p:nvPr/>
          </p:nvSpPr>
          <p:spPr bwMode="auto">
            <a:xfrm>
              <a:off x="1676" y="912"/>
              <a:ext cx="20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/>
                <a:t>9</a:t>
              </a:r>
            </a:p>
          </p:txBody>
        </p:sp>
        <p:sp>
          <p:nvSpPr>
            <p:cNvPr id="610350" name="Text Box 46"/>
            <p:cNvSpPr txBox="1">
              <a:spLocks noChangeArrowheads="1"/>
            </p:cNvSpPr>
            <p:nvPr/>
          </p:nvSpPr>
          <p:spPr bwMode="auto">
            <a:xfrm>
              <a:off x="1248" y="911"/>
              <a:ext cx="31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 b="1" dirty="0">
                  <a:solidFill>
                    <a:srgbClr val="FF0000"/>
                  </a:solidFill>
                </a:rPr>
                <a:t>10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  <p:sp>
          <p:nvSpPr>
            <p:cNvPr id="610351" name="Text Box 47"/>
            <p:cNvSpPr txBox="1">
              <a:spLocks noChangeArrowheads="1"/>
            </p:cNvSpPr>
            <p:nvPr/>
          </p:nvSpPr>
          <p:spPr bwMode="auto">
            <a:xfrm>
              <a:off x="908" y="912"/>
              <a:ext cx="20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/>
                <a:t>3</a:t>
              </a:r>
            </a:p>
          </p:txBody>
        </p:sp>
        <p:sp>
          <p:nvSpPr>
            <p:cNvPr id="610352" name="Text Box 48"/>
            <p:cNvSpPr txBox="1">
              <a:spLocks noChangeArrowheads="1"/>
            </p:cNvSpPr>
            <p:nvPr/>
          </p:nvSpPr>
          <p:spPr bwMode="auto">
            <a:xfrm>
              <a:off x="524" y="912"/>
              <a:ext cx="20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/>
                <a:t>6</a:t>
              </a:r>
            </a:p>
          </p:txBody>
        </p:sp>
        <p:grpSp>
          <p:nvGrpSpPr>
            <p:cNvPr id="610353" name="Group 49"/>
            <p:cNvGrpSpPr>
              <a:grpSpLocks/>
            </p:cNvGrpSpPr>
            <p:nvPr/>
          </p:nvGrpSpPr>
          <p:grpSpPr bwMode="auto">
            <a:xfrm>
              <a:off x="432" y="864"/>
              <a:ext cx="3072" cy="336"/>
              <a:chOff x="432" y="864"/>
              <a:chExt cx="3072" cy="336"/>
            </a:xfrm>
          </p:grpSpPr>
          <p:sp>
            <p:nvSpPr>
              <p:cNvPr id="610354" name="Rectangle 50"/>
              <p:cNvSpPr>
                <a:spLocks noChangeArrowheads="1"/>
              </p:cNvSpPr>
              <p:nvPr/>
            </p:nvSpPr>
            <p:spPr bwMode="auto">
              <a:xfrm>
                <a:off x="432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55" name="Rectangle 51"/>
              <p:cNvSpPr>
                <a:spLocks noChangeArrowheads="1"/>
              </p:cNvSpPr>
              <p:nvPr/>
            </p:nvSpPr>
            <p:spPr bwMode="auto">
              <a:xfrm>
                <a:off x="816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56" name="Rectangle 52"/>
              <p:cNvSpPr>
                <a:spLocks noChangeArrowheads="1"/>
              </p:cNvSpPr>
              <p:nvPr/>
            </p:nvSpPr>
            <p:spPr bwMode="auto">
              <a:xfrm>
                <a:off x="1200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57" name="Rectangle 53"/>
              <p:cNvSpPr>
                <a:spLocks noChangeArrowheads="1"/>
              </p:cNvSpPr>
              <p:nvPr/>
            </p:nvSpPr>
            <p:spPr bwMode="auto">
              <a:xfrm>
                <a:off x="1584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58" name="Rectangle 54"/>
              <p:cNvSpPr>
                <a:spLocks noChangeArrowheads="1"/>
              </p:cNvSpPr>
              <p:nvPr/>
            </p:nvSpPr>
            <p:spPr bwMode="auto">
              <a:xfrm>
                <a:off x="1968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59" name="Rectangle 55"/>
              <p:cNvSpPr>
                <a:spLocks noChangeArrowheads="1"/>
              </p:cNvSpPr>
              <p:nvPr/>
            </p:nvSpPr>
            <p:spPr bwMode="auto">
              <a:xfrm>
                <a:off x="2352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60" name="Rectangle 56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0361" name="Rectangle 57"/>
              <p:cNvSpPr>
                <a:spLocks noChangeArrowheads="1"/>
              </p:cNvSpPr>
              <p:nvPr/>
            </p:nvSpPr>
            <p:spPr bwMode="auto">
              <a:xfrm>
                <a:off x="3120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0362" name="Text Box 58"/>
            <p:cNvSpPr txBox="1">
              <a:spLocks noChangeArrowheads="1"/>
            </p:cNvSpPr>
            <p:nvPr/>
          </p:nvSpPr>
          <p:spPr bwMode="auto">
            <a:xfrm>
              <a:off x="3216" y="1200"/>
              <a:ext cx="1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/>
                <a:t>7</a:t>
              </a:r>
              <a:endParaRPr lang="en-US"/>
            </a:p>
          </p:txBody>
        </p:sp>
        <p:sp>
          <p:nvSpPr>
            <p:cNvPr id="610363" name="Text Box 59"/>
            <p:cNvSpPr txBox="1">
              <a:spLocks noChangeArrowheads="1"/>
            </p:cNvSpPr>
            <p:nvPr/>
          </p:nvSpPr>
          <p:spPr bwMode="auto">
            <a:xfrm>
              <a:off x="2832" y="1200"/>
              <a:ext cx="1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/>
                <a:t>6</a:t>
              </a:r>
              <a:endParaRPr lang="en-US"/>
            </a:p>
          </p:txBody>
        </p:sp>
        <p:sp>
          <p:nvSpPr>
            <p:cNvPr id="610364" name="Text Box 60"/>
            <p:cNvSpPr txBox="1">
              <a:spLocks noChangeArrowheads="1"/>
            </p:cNvSpPr>
            <p:nvPr/>
          </p:nvSpPr>
          <p:spPr bwMode="auto">
            <a:xfrm>
              <a:off x="3212" y="912"/>
              <a:ext cx="20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/>
                <a:t>7</a:t>
              </a:r>
            </a:p>
          </p:txBody>
        </p:sp>
        <p:sp>
          <p:nvSpPr>
            <p:cNvPr id="610365" name="Text Box 61"/>
            <p:cNvSpPr txBox="1">
              <a:spLocks noChangeArrowheads="1"/>
            </p:cNvSpPr>
            <p:nvPr/>
          </p:nvSpPr>
          <p:spPr bwMode="auto">
            <a:xfrm>
              <a:off x="2828" y="911"/>
              <a:ext cx="21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 b="1" dirty="0">
                  <a:solidFill>
                    <a:srgbClr val="FF0000"/>
                  </a:solidFill>
                </a:rPr>
                <a:t>5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33400" y="2286000"/>
            <a:ext cx="1466850" cy="1371600"/>
            <a:chOff x="533400" y="2286000"/>
            <a:chExt cx="1466850" cy="1371600"/>
          </a:xfrm>
        </p:grpSpPr>
        <p:sp>
          <p:nvSpPr>
            <p:cNvPr id="610366" name="Text Box 62"/>
            <p:cNvSpPr txBox="1">
              <a:spLocks noChangeArrowheads="1"/>
            </p:cNvSpPr>
            <p:nvPr/>
          </p:nvSpPr>
          <p:spPr bwMode="auto">
            <a:xfrm>
              <a:off x="533400" y="2286000"/>
              <a:ext cx="14668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 i="1"/>
                <a:t>rebuildHeap</a:t>
              </a:r>
              <a:endParaRPr lang="en-US"/>
            </a:p>
          </p:txBody>
        </p:sp>
        <p:sp>
          <p:nvSpPr>
            <p:cNvPr id="610370" name="Line 66"/>
            <p:cNvSpPr>
              <a:spLocks noChangeShapeType="1"/>
            </p:cNvSpPr>
            <p:nvPr/>
          </p:nvSpPr>
          <p:spPr bwMode="auto">
            <a:xfrm>
              <a:off x="1600200" y="2667000"/>
              <a:ext cx="0" cy="9906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375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0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0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0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0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0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0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pPr algn="ctr"/>
            <a:r>
              <a:rPr lang="en-US" sz="3500" dirty="0"/>
              <a:t>Transform an Array Into a Heap: Example</a:t>
            </a:r>
          </a:p>
        </p:txBody>
      </p:sp>
      <p:sp>
        <p:nvSpPr>
          <p:cNvPr id="611331" name="Rectangle 3"/>
          <p:cNvSpPr>
            <a:spLocks noGrp="1" noChangeArrowheads="1"/>
          </p:cNvSpPr>
          <p:nvPr>
            <p:ph idx="1"/>
          </p:nvPr>
        </p:nvSpPr>
        <p:spPr>
          <a:xfrm>
            <a:off x="4724400" y="2590800"/>
            <a:ext cx="3886200" cy="3581400"/>
          </a:xfrm>
          <a:noFill/>
          <a:ln/>
        </p:spPr>
        <p:txBody>
          <a:bodyPr/>
          <a:lstStyle/>
          <a:p>
            <a:pPr>
              <a:buSzPct val="120000"/>
            </a:pPr>
            <a:r>
              <a:rPr lang="en-US" sz="2200" dirty="0"/>
              <a:t>Note that nodes 2, 4, 5, 7 &amp; 10 are roots of </a:t>
            </a:r>
            <a:r>
              <a:rPr lang="en-US" sz="2200" i="1" dirty="0"/>
              <a:t>heaps;</a:t>
            </a:r>
            <a:r>
              <a:rPr lang="en-US" sz="2200" dirty="0"/>
              <a:t>  node 3 is the root of a </a:t>
            </a:r>
            <a:r>
              <a:rPr lang="en-US" sz="2200" i="1" dirty="0" err="1"/>
              <a:t>semiheap</a:t>
            </a:r>
            <a:r>
              <a:rPr lang="en-US" sz="2200" dirty="0"/>
              <a:t>.</a:t>
            </a:r>
          </a:p>
          <a:p>
            <a:pPr>
              <a:buSzPct val="120000"/>
            </a:pPr>
            <a:r>
              <a:rPr lang="en-US" sz="2200" i="1" dirty="0" err="1"/>
              <a:t>rebuildHeap</a:t>
            </a:r>
            <a:r>
              <a:rPr lang="en-US" sz="2200" dirty="0"/>
              <a:t> is invoked recursively on node 3 to complete the transformation of the </a:t>
            </a:r>
            <a:r>
              <a:rPr lang="en-US" sz="2200" i="1" dirty="0" err="1"/>
              <a:t>semiheap</a:t>
            </a:r>
            <a:r>
              <a:rPr lang="en-US" sz="2200" dirty="0"/>
              <a:t> rooted at 9 into a </a:t>
            </a:r>
            <a:r>
              <a:rPr lang="en-US" sz="2200" i="1" dirty="0"/>
              <a:t>heap</a:t>
            </a:r>
            <a:r>
              <a:rPr lang="en-US" sz="2200" dirty="0"/>
              <a:t>.</a:t>
            </a:r>
            <a:endParaRPr lang="en-US" dirty="0"/>
          </a:p>
        </p:txBody>
      </p:sp>
      <p:sp>
        <p:nvSpPr>
          <p:cNvPr id="6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28</a:t>
            </a:fld>
            <a:endParaRPr lang="en-US" dirty="0" smtClean="0"/>
          </a:p>
        </p:txBody>
      </p:sp>
      <p:grpSp>
        <p:nvGrpSpPr>
          <p:cNvPr id="611364" name="Group 36"/>
          <p:cNvGrpSpPr>
            <a:grpSpLocks/>
          </p:cNvGrpSpPr>
          <p:nvPr/>
        </p:nvGrpSpPr>
        <p:grpSpPr bwMode="auto">
          <a:xfrm>
            <a:off x="2133600" y="1371600"/>
            <a:ext cx="4876800" cy="960438"/>
            <a:chOff x="432" y="864"/>
            <a:chExt cx="3072" cy="605"/>
          </a:xfrm>
        </p:grpSpPr>
        <p:sp>
          <p:nvSpPr>
            <p:cNvPr id="611365" name="Text Box 37"/>
            <p:cNvSpPr txBox="1">
              <a:spLocks noChangeArrowheads="1"/>
            </p:cNvSpPr>
            <p:nvPr/>
          </p:nvSpPr>
          <p:spPr bwMode="auto">
            <a:xfrm>
              <a:off x="2448" y="1200"/>
              <a:ext cx="1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/>
                <a:t>5</a:t>
              </a:r>
              <a:endParaRPr lang="en-US"/>
            </a:p>
          </p:txBody>
        </p:sp>
        <p:sp>
          <p:nvSpPr>
            <p:cNvPr id="611366" name="Text Box 38"/>
            <p:cNvSpPr txBox="1">
              <a:spLocks noChangeArrowheads="1"/>
            </p:cNvSpPr>
            <p:nvPr/>
          </p:nvSpPr>
          <p:spPr bwMode="auto">
            <a:xfrm>
              <a:off x="2064" y="1200"/>
              <a:ext cx="1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/>
                <a:t>4</a:t>
              </a:r>
              <a:endParaRPr lang="en-US"/>
            </a:p>
          </p:txBody>
        </p:sp>
        <p:sp>
          <p:nvSpPr>
            <p:cNvPr id="611367" name="Text Box 39"/>
            <p:cNvSpPr txBox="1">
              <a:spLocks noChangeArrowheads="1"/>
            </p:cNvSpPr>
            <p:nvPr/>
          </p:nvSpPr>
          <p:spPr bwMode="auto">
            <a:xfrm>
              <a:off x="1680" y="1200"/>
              <a:ext cx="1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/>
                <a:t>3</a:t>
              </a:r>
              <a:endParaRPr lang="en-US"/>
            </a:p>
          </p:txBody>
        </p:sp>
        <p:sp>
          <p:nvSpPr>
            <p:cNvPr id="611368" name="Text Box 40"/>
            <p:cNvSpPr txBox="1">
              <a:spLocks noChangeArrowheads="1"/>
            </p:cNvSpPr>
            <p:nvPr/>
          </p:nvSpPr>
          <p:spPr bwMode="auto">
            <a:xfrm>
              <a:off x="1296" y="1200"/>
              <a:ext cx="1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/>
                <a:t>2</a:t>
              </a:r>
              <a:endParaRPr lang="en-US"/>
            </a:p>
          </p:txBody>
        </p:sp>
        <p:sp>
          <p:nvSpPr>
            <p:cNvPr id="611369" name="Text Box 41"/>
            <p:cNvSpPr txBox="1">
              <a:spLocks noChangeArrowheads="1"/>
            </p:cNvSpPr>
            <p:nvPr/>
          </p:nvSpPr>
          <p:spPr bwMode="auto">
            <a:xfrm>
              <a:off x="912" y="1200"/>
              <a:ext cx="1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/>
                <a:t>1</a:t>
              </a:r>
              <a:endParaRPr lang="en-US"/>
            </a:p>
          </p:txBody>
        </p:sp>
        <p:sp>
          <p:nvSpPr>
            <p:cNvPr id="611370" name="Text Box 42"/>
            <p:cNvSpPr txBox="1">
              <a:spLocks noChangeArrowheads="1"/>
            </p:cNvSpPr>
            <p:nvPr/>
          </p:nvSpPr>
          <p:spPr bwMode="auto">
            <a:xfrm>
              <a:off x="528" y="1200"/>
              <a:ext cx="1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/>
                <a:t>0</a:t>
              </a:r>
              <a:endParaRPr lang="en-US"/>
            </a:p>
          </p:txBody>
        </p:sp>
        <p:sp>
          <p:nvSpPr>
            <p:cNvPr id="611371" name="Text Box 43"/>
            <p:cNvSpPr txBox="1">
              <a:spLocks noChangeArrowheads="1"/>
            </p:cNvSpPr>
            <p:nvPr/>
          </p:nvSpPr>
          <p:spPr bwMode="auto">
            <a:xfrm>
              <a:off x="2444" y="912"/>
              <a:ext cx="20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/>
                <a:t>4</a:t>
              </a:r>
            </a:p>
          </p:txBody>
        </p:sp>
        <p:sp>
          <p:nvSpPr>
            <p:cNvPr id="611372" name="Text Box 44"/>
            <p:cNvSpPr txBox="1">
              <a:spLocks noChangeArrowheads="1"/>
            </p:cNvSpPr>
            <p:nvPr/>
          </p:nvSpPr>
          <p:spPr bwMode="auto">
            <a:xfrm>
              <a:off x="2060" y="912"/>
              <a:ext cx="20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/>
                <a:t>2</a:t>
              </a:r>
            </a:p>
          </p:txBody>
        </p:sp>
        <p:sp>
          <p:nvSpPr>
            <p:cNvPr id="611373" name="Text Box 45"/>
            <p:cNvSpPr txBox="1">
              <a:spLocks noChangeArrowheads="1"/>
            </p:cNvSpPr>
            <p:nvPr/>
          </p:nvSpPr>
          <p:spPr bwMode="auto">
            <a:xfrm>
              <a:off x="1676" y="911"/>
              <a:ext cx="21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 b="1" dirty="0">
                  <a:solidFill>
                    <a:srgbClr val="FF0000"/>
                  </a:solidFill>
                </a:rPr>
                <a:t>3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  <p:sp>
          <p:nvSpPr>
            <p:cNvPr id="611374" name="Text Box 46"/>
            <p:cNvSpPr txBox="1">
              <a:spLocks noChangeArrowheads="1"/>
            </p:cNvSpPr>
            <p:nvPr/>
          </p:nvSpPr>
          <p:spPr bwMode="auto">
            <a:xfrm>
              <a:off x="1248" y="912"/>
              <a:ext cx="2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/>
                <a:t>10</a:t>
              </a:r>
            </a:p>
          </p:txBody>
        </p:sp>
        <p:sp>
          <p:nvSpPr>
            <p:cNvPr id="611375" name="Text Box 47"/>
            <p:cNvSpPr txBox="1">
              <a:spLocks noChangeArrowheads="1"/>
            </p:cNvSpPr>
            <p:nvPr/>
          </p:nvSpPr>
          <p:spPr bwMode="auto">
            <a:xfrm>
              <a:off x="908" y="911"/>
              <a:ext cx="21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 b="1" dirty="0">
                  <a:solidFill>
                    <a:srgbClr val="FF0000"/>
                  </a:solidFill>
                </a:rPr>
                <a:t>9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  <p:sp>
          <p:nvSpPr>
            <p:cNvPr id="611376" name="Text Box 48"/>
            <p:cNvSpPr txBox="1">
              <a:spLocks noChangeArrowheads="1"/>
            </p:cNvSpPr>
            <p:nvPr/>
          </p:nvSpPr>
          <p:spPr bwMode="auto">
            <a:xfrm>
              <a:off x="524" y="912"/>
              <a:ext cx="20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/>
                <a:t>6</a:t>
              </a:r>
            </a:p>
          </p:txBody>
        </p:sp>
        <p:grpSp>
          <p:nvGrpSpPr>
            <p:cNvPr id="611377" name="Group 49"/>
            <p:cNvGrpSpPr>
              <a:grpSpLocks/>
            </p:cNvGrpSpPr>
            <p:nvPr/>
          </p:nvGrpSpPr>
          <p:grpSpPr bwMode="auto">
            <a:xfrm>
              <a:off x="432" y="864"/>
              <a:ext cx="3072" cy="336"/>
              <a:chOff x="432" y="864"/>
              <a:chExt cx="3072" cy="336"/>
            </a:xfrm>
          </p:grpSpPr>
          <p:sp>
            <p:nvSpPr>
              <p:cNvPr id="611378" name="Rectangle 50"/>
              <p:cNvSpPr>
                <a:spLocks noChangeArrowheads="1"/>
              </p:cNvSpPr>
              <p:nvPr/>
            </p:nvSpPr>
            <p:spPr bwMode="auto">
              <a:xfrm>
                <a:off x="432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1379" name="Rectangle 51"/>
              <p:cNvSpPr>
                <a:spLocks noChangeArrowheads="1"/>
              </p:cNvSpPr>
              <p:nvPr/>
            </p:nvSpPr>
            <p:spPr bwMode="auto">
              <a:xfrm>
                <a:off x="816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1380" name="Rectangle 52"/>
              <p:cNvSpPr>
                <a:spLocks noChangeArrowheads="1"/>
              </p:cNvSpPr>
              <p:nvPr/>
            </p:nvSpPr>
            <p:spPr bwMode="auto">
              <a:xfrm>
                <a:off x="1200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1381" name="Rectangle 53"/>
              <p:cNvSpPr>
                <a:spLocks noChangeArrowheads="1"/>
              </p:cNvSpPr>
              <p:nvPr/>
            </p:nvSpPr>
            <p:spPr bwMode="auto">
              <a:xfrm>
                <a:off x="1584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1382" name="Rectangle 54"/>
              <p:cNvSpPr>
                <a:spLocks noChangeArrowheads="1"/>
              </p:cNvSpPr>
              <p:nvPr/>
            </p:nvSpPr>
            <p:spPr bwMode="auto">
              <a:xfrm>
                <a:off x="1968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1383" name="Rectangle 55"/>
              <p:cNvSpPr>
                <a:spLocks noChangeArrowheads="1"/>
              </p:cNvSpPr>
              <p:nvPr/>
            </p:nvSpPr>
            <p:spPr bwMode="auto">
              <a:xfrm>
                <a:off x="2352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1384" name="Rectangle 56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1385" name="Rectangle 57"/>
              <p:cNvSpPr>
                <a:spLocks noChangeArrowheads="1"/>
              </p:cNvSpPr>
              <p:nvPr/>
            </p:nvSpPr>
            <p:spPr bwMode="auto">
              <a:xfrm>
                <a:off x="3120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1386" name="Text Box 58"/>
            <p:cNvSpPr txBox="1">
              <a:spLocks noChangeArrowheads="1"/>
            </p:cNvSpPr>
            <p:nvPr/>
          </p:nvSpPr>
          <p:spPr bwMode="auto">
            <a:xfrm>
              <a:off x="3216" y="1200"/>
              <a:ext cx="1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/>
                <a:t>7</a:t>
              </a:r>
              <a:endParaRPr lang="en-US"/>
            </a:p>
          </p:txBody>
        </p:sp>
        <p:sp>
          <p:nvSpPr>
            <p:cNvPr id="611387" name="Text Box 59"/>
            <p:cNvSpPr txBox="1">
              <a:spLocks noChangeArrowheads="1"/>
            </p:cNvSpPr>
            <p:nvPr/>
          </p:nvSpPr>
          <p:spPr bwMode="auto">
            <a:xfrm>
              <a:off x="2832" y="1200"/>
              <a:ext cx="1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/>
                <a:t>6</a:t>
              </a:r>
              <a:endParaRPr lang="en-US"/>
            </a:p>
          </p:txBody>
        </p:sp>
        <p:sp>
          <p:nvSpPr>
            <p:cNvPr id="611388" name="Text Box 60"/>
            <p:cNvSpPr txBox="1">
              <a:spLocks noChangeArrowheads="1"/>
            </p:cNvSpPr>
            <p:nvPr/>
          </p:nvSpPr>
          <p:spPr bwMode="auto">
            <a:xfrm>
              <a:off x="3212" y="912"/>
              <a:ext cx="20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/>
                <a:t>7</a:t>
              </a:r>
            </a:p>
          </p:txBody>
        </p:sp>
        <p:sp>
          <p:nvSpPr>
            <p:cNvPr id="611389" name="Text Box 61"/>
            <p:cNvSpPr txBox="1">
              <a:spLocks noChangeArrowheads="1"/>
            </p:cNvSpPr>
            <p:nvPr/>
          </p:nvSpPr>
          <p:spPr bwMode="auto">
            <a:xfrm>
              <a:off x="2828" y="912"/>
              <a:ext cx="20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/>
                <a:t>5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33400" y="2286000"/>
            <a:ext cx="3924300" cy="3733800"/>
            <a:chOff x="533400" y="2286000"/>
            <a:chExt cx="3924300" cy="3733800"/>
          </a:xfrm>
        </p:grpSpPr>
        <p:grpSp>
          <p:nvGrpSpPr>
            <p:cNvPr id="611332" name="Group 4"/>
            <p:cNvGrpSpPr>
              <a:grpSpLocks/>
            </p:cNvGrpSpPr>
            <p:nvPr/>
          </p:nvGrpSpPr>
          <p:grpSpPr bwMode="auto">
            <a:xfrm>
              <a:off x="533400" y="2819400"/>
              <a:ext cx="3924300" cy="3200400"/>
              <a:chOff x="336" y="1392"/>
              <a:chExt cx="2472" cy="2016"/>
            </a:xfrm>
          </p:grpSpPr>
          <p:grpSp>
            <p:nvGrpSpPr>
              <p:cNvPr id="611333" name="Group 5"/>
              <p:cNvGrpSpPr>
                <a:grpSpLocks/>
              </p:cNvGrpSpPr>
              <p:nvPr/>
            </p:nvGrpSpPr>
            <p:grpSpPr bwMode="auto">
              <a:xfrm>
                <a:off x="504" y="2544"/>
                <a:ext cx="288" cy="288"/>
                <a:chOff x="2642" y="2688"/>
                <a:chExt cx="288" cy="288"/>
              </a:xfrm>
            </p:grpSpPr>
            <p:sp>
              <p:nvSpPr>
                <p:cNvPr id="611334" name="Oval 6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133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684" y="2688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/>
                    <a:t>3</a:t>
                  </a:r>
                  <a:endParaRPr lang="en-US" sz="2200"/>
                </a:p>
              </p:txBody>
            </p:sp>
          </p:grpSp>
          <p:grpSp>
            <p:nvGrpSpPr>
              <p:cNvPr id="611336" name="Group 8"/>
              <p:cNvGrpSpPr>
                <a:grpSpLocks/>
              </p:cNvGrpSpPr>
              <p:nvPr/>
            </p:nvGrpSpPr>
            <p:grpSpPr bwMode="auto">
              <a:xfrm>
                <a:off x="1176" y="2544"/>
                <a:ext cx="288" cy="288"/>
                <a:chOff x="2642" y="2688"/>
                <a:chExt cx="288" cy="288"/>
              </a:xfrm>
            </p:grpSpPr>
            <p:sp>
              <p:nvSpPr>
                <p:cNvPr id="611337" name="Oval 9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133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684" y="2688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2</a:t>
                  </a:r>
                </a:p>
              </p:txBody>
            </p:sp>
          </p:grpSp>
          <p:grpSp>
            <p:nvGrpSpPr>
              <p:cNvPr id="611339" name="Group 11"/>
              <p:cNvGrpSpPr>
                <a:grpSpLocks/>
              </p:cNvGrpSpPr>
              <p:nvPr/>
            </p:nvGrpSpPr>
            <p:grpSpPr bwMode="auto">
              <a:xfrm>
                <a:off x="1848" y="2544"/>
                <a:ext cx="288" cy="288"/>
                <a:chOff x="2642" y="2688"/>
                <a:chExt cx="288" cy="288"/>
              </a:xfrm>
            </p:grpSpPr>
            <p:sp>
              <p:nvSpPr>
                <p:cNvPr id="611340" name="Oval 12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1341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684" y="2688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4</a:t>
                  </a:r>
                </a:p>
              </p:txBody>
            </p:sp>
          </p:grpSp>
          <p:grpSp>
            <p:nvGrpSpPr>
              <p:cNvPr id="611342" name="Group 14"/>
              <p:cNvGrpSpPr>
                <a:grpSpLocks/>
              </p:cNvGrpSpPr>
              <p:nvPr/>
            </p:nvGrpSpPr>
            <p:grpSpPr bwMode="auto">
              <a:xfrm>
                <a:off x="2520" y="2544"/>
                <a:ext cx="288" cy="288"/>
                <a:chOff x="2642" y="2688"/>
                <a:chExt cx="288" cy="288"/>
              </a:xfrm>
            </p:grpSpPr>
            <p:sp>
              <p:nvSpPr>
                <p:cNvPr id="611343" name="Oval 15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1344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684" y="2688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5</a:t>
                  </a:r>
                </a:p>
              </p:txBody>
            </p:sp>
          </p:grpSp>
          <p:grpSp>
            <p:nvGrpSpPr>
              <p:cNvPr id="611345" name="Group 17"/>
              <p:cNvGrpSpPr>
                <a:grpSpLocks/>
              </p:cNvGrpSpPr>
              <p:nvPr/>
            </p:nvGrpSpPr>
            <p:grpSpPr bwMode="auto">
              <a:xfrm>
                <a:off x="336" y="3120"/>
                <a:ext cx="288" cy="288"/>
                <a:chOff x="2642" y="2688"/>
                <a:chExt cx="288" cy="288"/>
              </a:xfrm>
            </p:grpSpPr>
            <p:sp>
              <p:nvSpPr>
                <p:cNvPr id="611346" name="Oval 18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134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684" y="2688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7</a:t>
                  </a:r>
                </a:p>
              </p:txBody>
            </p:sp>
          </p:grpSp>
          <p:grpSp>
            <p:nvGrpSpPr>
              <p:cNvPr id="611348" name="Group 20"/>
              <p:cNvGrpSpPr>
                <a:grpSpLocks/>
              </p:cNvGrpSpPr>
              <p:nvPr/>
            </p:nvGrpSpPr>
            <p:grpSpPr bwMode="auto">
              <a:xfrm>
                <a:off x="840" y="1968"/>
                <a:ext cx="288" cy="288"/>
                <a:chOff x="2642" y="2688"/>
                <a:chExt cx="288" cy="288"/>
              </a:xfrm>
            </p:grpSpPr>
            <p:sp>
              <p:nvSpPr>
                <p:cNvPr id="611349" name="Oval 21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135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684" y="2688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/>
                    <a:t>9</a:t>
                  </a:r>
                  <a:endParaRPr lang="en-US" sz="2200"/>
                </a:p>
              </p:txBody>
            </p:sp>
          </p:grpSp>
          <p:grpSp>
            <p:nvGrpSpPr>
              <p:cNvPr id="611351" name="Group 23"/>
              <p:cNvGrpSpPr>
                <a:grpSpLocks/>
              </p:cNvGrpSpPr>
              <p:nvPr/>
            </p:nvGrpSpPr>
            <p:grpSpPr bwMode="auto">
              <a:xfrm>
                <a:off x="2182" y="1968"/>
                <a:ext cx="292" cy="288"/>
                <a:chOff x="2640" y="2688"/>
                <a:chExt cx="292" cy="288"/>
              </a:xfrm>
            </p:grpSpPr>
            <p:sp>
              <p:nvSpPr>
                <p:cNvPr id="611352" name="Oval 24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135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10</a:t>
                  </a:r>
                </a:p>
              </p:txBody>
            </p:sp>
          </p:grpSp>
          <p:grpSp>
            <p:nvGrpSpPr>
              <p:cNvPr id="611354" name="Group 26"/>
              <p:cNvGrpSpPr>
                <a:grpSpLocks/>
              </p:cNvGrpSpPr>
              <p:nvPr/>
            </p:nvGrpSpPr>
            <p:grpSpPr bwMode="auto">
              <a:xfrm>
                <a:off x="1512" y="1392"/>
                <a:ext cx="288" cy="288"/>
                <a:chOff x="2642" y="2688"/>
                <a:chExt cx="288" cy="288"/>
              </a:xfrm>
            </p:grpSpPr>
            <p:sp>
              <p:nvSpPr>
                <p:cNvPr id="611355" name="Oval 27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1356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684" y="2688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6</a:t>
                  </a:r>
                </a:p>
              </p:txBody>
            </p:sp>
          </p:grpSp>
          <p:sp>
            <p:nvSpPr>
              <p:cNvPr id="611357" name="Line 29"/>
              <p:cNvSpPr>
                <a:spLocks noChangeShapeType="1"/>
              </p:cNvSpPr>
              <p:nvPr/>
            </p:nvSpPr>
            <p:spPr bwMode="auto">
              <a:xfrm flipH="1">
                <a:off x="478" y="2832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1358" name="Line 30"/>
              <p:cNvSpPr>
                <a:spLocks noChangeShapeType="1"/>
              </p:cNvSpPr>
              <p:nvPr/>
            </p:nvSpPr>
            <p:spPr bwMode="auto">
              <a:xfrm flipH="1">
                <a:off x="670" y="2256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1359" name="Line 31"/>
              <p:cNvSpPr>
                <a:spLocks noChangeShapeType="1"/>
              </p:cNvSpPr>
              <p:nvPr/>
            </p:nvSpPr>
            <p:spPr bwMode="auto">
              <a:xfrm>
                <a:off x="1054" y="2256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1360" name="Line 32"/>
              <p:cNvSpPr>
                <a:spLocks noChangeShapeType="1"/>
              </p:cNvSpPr>
              <p:nvPr/>
            </p:nvSpPr>
            <p:spPr bwMode="auto">
              <a:xfrm flipH="1">
                <a:off x="2014" y="2256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1361" name="Line 33"/>
              <p:cNvSpPr>
                <a:spLocks noChangeShapeType="1"/>
              </p:cNvSpPr>
              <p:nvPr/>
            </p:nvSpPr>
            <p:spPr bwMode="auto">
              <a:xfrm>
                <a:off x="2398" y="2256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1362" name="Line 34"/>
              <p:cNvSpPr>
                <a:spLocks noChangeShapeType="1"/>
              </p:cNvSpPr>
              <p:nvPr/>
            </p:nvSpPr>
            <p:spPr bwMode="auto">
              <a:xfrm flipH="1">
                <a:off x="1102" y="1680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1363" name="Line 35"/>
              <p:cNvSpPr>
                <a:spLocks noChangeShapeType="1"/>
              </p:cNvSpPr>
              <p:nvPr/>
            </p:nvSpPr>
            <p:spPr bwMode="auto">
              <a:xfrm>
                <a:off x="1726" y="1680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1390" name="Text Box 62"/>
            <p:cNvSpPr txBox="1">
              <a:spLocks noChangeArrowheads="1"/>
            </p:cNvSpPr>
            <p:nvPr/>
          </p:nvSpPr>
          <p:spPr bwMode="auto">
            <a:xfrm>
              <a:off x="533400" y="2286000"/>
              <a:ext cx="14668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 i="1"/>
                <a:t>rebuildHeap</a:t>
              </a:r>
              <a:endParaRPr lang="en-US"/>
            </a:p>
          </p:txBody>
        </p:sp>
        <p:sp>
          <p:nvSpPr>
            <p:cNvPr id="611391" name="Line 63"/>
            <p:cNvSpPr>
              <a:spLocks noChangeShapeType="1"/>
            </p:cNvSpPr>
            <p:nvPr/>
          </p:nvSpPr>
          <p:spPr bwMode="auto">
            <a:xfrm>
              <a:off x="990600" y="2667000"/>
              <a:ext cx="0" cy="19050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864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1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1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 algn="ctr"/>
            <a:r>
              <a:rPr lang="en-US" sz="3500" dirty="0"/>
              <a:t>Transform an Array Into a Heap: Example</a:t>
            </a:r>
          </a:p>
        </p:txBody>
      </p:sp>
      <p:sp>
        <p:nvSpPr>
          <p:cNvPr id="612355" name="Rectangle 3"/>
          <p:cNvSpPr>
            <a:spLocks noGrp="1" noChangeArrowheads="1"/>
          </p:cNvSpPr>
          <p:nvPr>
            <p:ph idx="1"/>
          </p:nvPr>
        </p:nvSpPr>
        <p:spPr>
          <a:xfrm>
            <a:off x="4724400" y="2590800"/>
            <a:ext cx="3886200" cy="3581400"/>
          </a:xfrm>
          <a:noFill/>
          <a:ln/>
        </p:spPr>
        <p:txBody>
          <a:bodyPr/>
          <a:lstStyle/>
          <a:p>
            <a:pPr>
              <a:buSzPct val="120000"/>
            </a:pPr>
            <a:r>
              <a:rPr lang="en-US" sz="2200" dirty="0"/>
              <a:t>Note that nodes 2, 3, 4, 5, 7, 9 &amp; 10 are roots of </a:t>
            </a:r>
            <a:r>
              <a:rPr lang="en-US" sz="2200" i="1" dirty="0"/>
              <a:t>heaps;</a:t>
            </a:r>
            <a:r>
              <a:rPr lang="en-US" sz="2200" dirty="0"/>
              <a:t>  node 6 is the root of a </a:t>
            </a:r>
            <a:r>
              <a:rPr lang="en-US" sz="2200" i="1" dirty="0" err="1"/>
              <a:t>semiheap</a:t>
            </a:r>
            <a:r>
              <a:rPr lang="en-US" sz="2200" dirty="0"/>
              <a:t>.</a:t>
            </a:r>
          </a:p>
          <a:p>
            <a:pPr>
              <a:buSzPct val="120000"/>
            </a:pPr>
            <a:r>
              <a:rPr lang="en-US" sz="2200" dirty="0"/>
              <a:t>The recursive call to</a:t>
            </a:r>
            <a:r>
              <a:rPr lang="en-US" sz="2200" i="1" dirty="0"/>
              <a:t> </a:t>
            </a:r>
            <a:r>
              <a:rPr lang="en-US" sz="2200" i="1" dirty="0" err="1"/>
              <a:t>rebuildHeap</a:t>
            </a:r>
            <a:r>
              <a:rPr lang="en-US" sz="2200" i="1" dirty="0"/>
              <a:t> </a:t>
            </a:r>
            <a:r>
              <a:rPr lang="en-US" sz="2200" dirty="0"/>
              <a:t>returns to node 9.</a:t>
            </a:r>
          </a:p>
          <a:p>
            <a:pPr>
              <a:buSzPct val="120000"/>
            </a:pPr>
            <a:r>
              <a:rPr lang="en-US" sz="2200" i="1" dirty="0" err="1"/>
              <a:t>rebuildHeap</a:t>
            </a:r>
            <a:r>
              <a:rPr lang="en-US" sz="2200" dirty="0"/>
              <a:t> is invoked on the node in the array </a:t>
            </a:r>
            <a:r>
              <a:rPr lang="en-US" sz="2200" i="1" dirty="0"/>
              <a:t>preceding</a:t>
            </a:r>
            <a:r>
              <a:rPr lang="en-US" sz="2200" dirty="0"/>
              <a:t> node 9.</a:t>
            </a:r>
            <a:endParaRPr lang="en-US" dirty="0"/>
          </a:p>
        </p:txBody>
      </p:sp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29</a:t>
            </a:fld>
            <a:endParaRPr lang="en-US" dirty="0" smtClean="0"/>
          </a:p>
        </p:txBody>
      </p:sp>
      <p:grpSp>
        <p:nvGrpSpPr>
          <p:cNvPr id="612388" name="Group 36"/>
          <p:cNvGrpSpPr>
            <a:grpSpLocks/>
          </p:cNvGrpSpPr>
          <p:nvPr/>
        </p:nvGrpSpPr>
        <p:grpSpPr bwMode="auto">
          <a:xfrm>
            <a:off x="2133600" y="1371600"/>
            <a:ext cx="4876800" cy="960438"/>
            <a:chOff x="432" y="864"/>
            <a:chExt cx="3072" cy="605"/>
          </a:xfrm>
        </p:grpSpPr>
        <p:sp>
          <p:nvSpPr>
            <p:cNvPr id="612389" name="Text Box 37"/>
            <p:cNvSpPr txBox="1">
              <a:spLocks noChangeArrowheads="1"/>
            </p:cNvSpPr>
            <p:nvPr/>
          </p:nvSpPr>
          <p:spPr bwMode="auto">
            <a:xfrm>
              <a:off x="2448" y="1200"/>
              <a:ext cx="1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/>
                <a:t>5</a:t>
              </a:r>
              <a:endParaRPr lang="en-US"/>
            </a:p>
          </p:txBody>
        </p:sp>
        <p:sp>
          <p:nvSpPr>
            <p:cNvPr id="612390" name="Text Box 38"/>
            <p:cNvSpPr txBox="1">
              <a:spLocks noChangeArrowheads="1"/>
            </p:cNvSpPr>
            <p:nvPr/>
          </p:nvSpPr>
          <p:spPr bwMode="auto">
            <a:xfrm>
              <a:off x="2064" y="1200"/>
              <a:ext cx="1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/>
                <a:t>4</a:t>
              </a:r>
              <a:endParaRPr lang="en-US"/>
            </a:p>
          </p:txBody>
        </p:sp>
        <p:sp>
          <p:nvSpPr>
            <p:cNvPr id="612391" name="Text Box 39"/>
            <p:cNvSpPr txBox="1">
              <a:spLocks noChangeArrowheads="1"/>
            </p:cNvSpPr>
            <p:nvPr/>
          </p:nvSpPr>
          <p:spPr bwMode="auto">
            <a:xfrm>
              <a:off x="1680" y="1200"/>
              <a:ext cx="1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/>
                <a:t>3</a:t>
              </a:r>
              <a:endParaRPr lang="en-US"/>
            </a:p>
          </p:txBody>
        </p:sp>
        <p:sp>
          <p:nvSpPr>
            <p:cNvPr id="612392" name="Text Box 40"/>
            <p:cNvSpPr txBox="1">
              <a:spLocks noChangeArrowheads="1"/>
            </p:cNvSpPr>
            <p:nvPr/>
          </p:nvSpPr>
          <p:spPr bwMode="auto">
            <a:xfrm>
              <a:off x="1296" y="1200"/>
              <a:ext cx="1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/>
                <a:t>2</a:t>
              </a:r>
              <a:endParaRPr lang="en-US"/>
            </a:p>
          </p:txBody>
        </p:sp>
        <p:sp>
          <p:nvSpPr>
            <p:cNvPr id="612393" name="Text Box 41"/>
            <p:cNvSpPr txBox="1">
              <a:spLocks noChangeArrowheads="1"/>
            </p:cNvSpPr>
            <p:nvPr/>
          </p:nvSpPr>
          <p:spPr bwMode="auto">
            <a:xfrm>
              <a:off x="912" y="1200"/>
              <a:ext cx="1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/>
                <a:t>1</a:t>
              </a:r>
              <a:endParaRPr lang="en-US"/>
            </a:p>
          </p:txBody>
        </p:sp>
        <p:sp>
          <p:nvSpPr>
            <p:cNvPr id="612394" name="Text Box 42"/>
            <p:cNvSpPr txBox="1">
              <a:spLocks noChangeArrowheads="1"/>
            </p:cNvSpPr>
            <p:nvPr/>
          </p:nvSpPr>
          <p:spPr bwMode="auto">
            <a:xfrm>
              <a:off x="528" y="1200"/>
              <a:ext cx="1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/>
                <a:t>0</a:t>
              </a:r>
              <a:endParaRPr lang="en-US"/>
            </a:p>
          </p:txBody>
        </p:sp>
        <p:sp>
          <p:nvSpPr>
            <p:cNvPr id="612395" name="Text Box 43"/>
            <p:cNvSpPr txBox="1">
              <a:spLocks noChangeArrowheads="1"/>
            </p:cNvSpPr>
            <p:nvPr/>
          </p:nvSpPr>
          <p:spPr bwMode="auto">
            <a:xfrm>
              <a:off x="2444" y="912"/>
              <a:ext cx="20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/>
                <a:t>4</a:t>
              </a:r>
            </a:p>
          </p:txBody>
        </p:sp>
        <p:sp>
          <p:nvSpPr>
            <p:cNvPr id="612396" name="Text Box 44"/>
            <p:cNvSpPr txBox="1">
              <a:spLocks noChangeArrowheads="1"/>
            </p:cNvSpPr>
            <p:nvPr/>
          </p:nvSpPr>
          <p:spPr bwMode="auto">
            <a:xfrm>
              <a:off x="2060" y="912"/>
              <a:ext cx="20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/>
                <a:t>2</a:t>
              </a:r>
            </a:p>
          </p:txBody>
        </p:sp>
        <p:sp>
          <p:nvSpPr>
            <p:cNvPr id="612397" name="Text Box 45"/>
            <p:cNvSpPr txBox="1">
              <a:spLocks noChangeArrowheads="1"/>
            </p:cNvSpPr>
            <p:nvPr/>
          </p:nvSpPr>
          <p:spPr bwMode="auto">
            <a:xfrm>
              <a:off x="1676" y="911"/>
              <a:ext cx="21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 b="1" dirty="0">
                  <a:solidFill>
                    <a:srgbClr val="FF0000"/>
                  </a:solidFill>
                </a:rPr>
                <a:t>7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  <p:sp>
          <p:nvSpPr>
            <p:cNvPr id="612398" name="Text Box 46"/>
            <p:cNvSpPr txBox="1">
              <a:spLocks noChangeArrowheads="1"/>
            </p:cNvSpPr>
            <p:nvPr/>
          </p:nvSpPr>
          <p:spPr bwMode="auto">
            <a:xfrm>
              <a:off x="1248" y="912"/>
              <a:ext cx="2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 dirty="0"/>
                <a:t>10</a:t>
              </a:r>
            </a:p>
          </p:txBody>
        </p:sp>
        <p:sp>
          <p:nvSpPr>
            <p:cNvPr id="612399" name="Text Box 47"/>
            <p:cNvSpPr txBox="1">
              <a:spLocks noChangeArrowheads="1"/>
            </p:cNvSpPr>
            <p:nvPr/>
          </p:nvSpPr>
          <p:spPr bwMode="auto">
            <a:xfrm>
              <a:off x="908" y="912"/>
              <a:ext cx="20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/>
                <a:t>9</a:t>
              </a:r>
            </a:p>
          </p:txBody>
        </p:sp>
        <p:sp>
          <p:nvSpPr>
            <p:cNvPr id="612400" name="Text Box 48"/>
            <p:cNvSpPr txBox="1">
              <a:spLocks noChangeArrowheads="1"/>
            </p:cNvSpPr>
            <p:nvPr/>
          </p:nvSpPr>
          <p:spPr bwMode="auto">
            <a:xfrm>
              <a:off x="524" y="912"/>
              <a:ext cx="20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/>
                <a:t>6</a:t>
              </a:r>
            </a:p>
          </p:txBody>
        </p:sp>
        <p:grpSp>
          <p:nvGrpSpPr>
            <p:cNvPr id="612401" name="Group 49"/>
            <p:cNvGrpSpPr>
              <a:grpSpLocks/>
            </p:cNvGrpSpPr>
            <p:nvPr/>
          </p:nvGrpSpPr>
          <p:grpSpPr bwMode="auto">
            <a:xfrm>
              <a:off x="432" y="864"/>
              <a:ext cx="3072" cy="336"/>
              <a:chOff x="432" y="864"/>
              <a:chExt cx="3072" cy="336"/>
            </a:xfrm>
          </p:grpSpPr>
          <p:sp>
            <p:nvSpPr>
              <p:cNvPr id="612402" name="Rectangle 50"/>
              <p:cNvSpPr>
                <a:spLocks noChangeArrowheads="1"/>
              </p:cNvSpPr>
              <p:nvPr/>
            </p:nvSpPr>
            <p:spPr bwMode="auto">
              <a:xfrm>
                <a:off x="432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2403" name="Rectangle 51"/>
              <p:cNvSpPr>
                <a:spLocks noChangeArrowheads="1"/>
              </p:cNvSpPr>
              <p:nvPr/>
            </p:nvSpPr>
            <p:spPr bwMode="auto">
              <a:xfrm>
                <a:off x="816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2404" name="Rectangle 52"/>
              <p:cNvSpPr>
                <a:spLocks noChangeArrowheads="1"/>
              </p:cNvSpPr>
              <p:nvPr/>
            </p:nvSpPr>
            <p:spPr bwMode="auto">
              <a:xfrm>
                <a:off x="1200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2405" name="Rectangle 53"/>
              <p:cNvSpPr>
                <a:spLocks noChangeArrowheads="1"/>
              </p:cNvSpPr>
              <p:nvPr/>
            </p:nvSpPr>
            <p:spPr bwMode="auto">
              <a:xfrm>
                <a:off x="1584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2406" name="Rectangle 54"/>
              <p:cNvSpPr>
                <a:spLocks noChangeArrowheads="1"/>
              </p:cNvSpPr>
              <p:nvPr/>
            </p:nvSpPr>
            <p:spPr bwMode="auto">
              <a:xfrm>
                <a:off x="1968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2407" name="Rectangle 55"/>
              <p:cNvSpPr>
                <a:spLocks noChangeArrowheads="1"/>
              </p:cNvSpPr>
              <p:nvPr/>
            </p:nvSpPr>
            <p:spPr bwMode="auto">
              <a:xfrm>
                <a:off x="2352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2408" name="Rectangle 56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2409" name="Rectangle 57"/>
              <p:cNvSpPr>
                <a:spLocks noChangeArrowheads="1"/>
              </p:cNvSpPr>
              <p:nvPr/>
            </p:nvSpPr>
            <p:spPr bwMode="auto">
              <a:xfrm>
                <a:off x="3120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2410" name="Text Box 58"/>
            <p:cNvSpPr txBox="1">
              <a:spLocks noChangeArrowheads="1"/>
            </p:cNvSpPr>
            <p:nvPr/>
          </p:nvSpPr>
          <p:spPr bwMode="auto">
            <a:xfrm>
              <a:off x="3216" y="1200"/>
              <a:ext cx="1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/>
                <a:t>7</a:t>
              </a:r>
              <a:endParaRPr lang="en-US"/>
            </a:p>
          </p:txBody>
        </p:sp>
        <p:sp>
          <p:nvSpPr>
            <p:cNvPr id="612411" name="Text Box 59"/>
            <p:cNvSpPr txBox="1">
              <a:spLocks noChangeArrowheads="1"/>
            </p:cNvSpPr>
            <p:nvPr/>
          </p:nvSpPr>
          <p:spPr bwMode="auto">
            <a:xfrm>
              <a:off x="2832" y="1200"/>
              <a:ext cx="1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/>
                <a:t>6</a:t>
              </a:r>
              <a:endParaRPr lang="en-US"/>
            </a:p>
          </p:txBody>
        </p:sp>
        <p:sp>
          <p:nvSpPr>
            <p:cNvPr id="612412" name="Text Box 60"/>
            <p:cNvSpPr txBox="1">
              <a:spLocks noChangeArrowheads="1"/>
            </p:cNvSpPr>
            <p:nvPr/>
          </p:nvSpPr>
          <p:spPr bwMode="auto">
            <a:xfrm>
              <a:off x="3212" y="911"/>
              <a:ext cx="21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 b="1" dirty="0">
                  <a:solidFill>
                    <a:srgbClr val="FF0000"/>
                  </a:solidFill>
                </a:rPr>
                <a:t>3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  <p:sp>
          <p:nvSpPr>
            <p:cNvPr id="612413" name="Text Box 61"/>
            <p:cNvSpPr txBox="1">
              <a:spLocks noChangeArrowheads="1"/>
            </p:cNvSpPr>
            <p:nvPr/>
          </p:nvSpPr>
          <p:spPr bwMode="auto">
            <a:xfrm>
              <a:off x="2828" y="912"/>
              <a:ext cx="20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/>
                <a:t>5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33400" y="2286000"/>
            <a:ext cx="3924300" cy="3733800"/>
            <a:chOff x="533400" y="2286000"/>
            <a:chExt cx="3924300" cy="3733800"/>
          </a:xfrm>
        </p:grpSpPr>
        <p:grpSp>
          <p:nvGrpSpPr>
            <p:cNvPr id="612356" name="Group 4"/>
            <p:cNvGrpSpPr>
              <a:grpSpLocks/>
            </p:cNvGrpSpPr>
            <p:nvPr/>
          </p:nvGrpSpPr>
          <p:grpSpPr bwMode="auto">
            <a:xfrm>
              <a:off x="533400" y="2819400"/>
              <a:ext cx="3924300" cy="3200400"/>
              <a:chOff x="336" y="1392"/>
              <a:chExt cx="2472" cy="2016"/>
            </a:xfrm>
          </p:grpSpPr>
          <p:grpSp>
            <p:nvGrpSpPr>
              <p:cNvPr id="612357" name="Group 5"/>
              <p:cNvGrpSpPr>
                <a:grpSpLocks/>
              </p:cNvGrpSpPr>
              <p:nvPr/>
            </p:nvGrpSpPr>
            <p:grpSpPr bwMode="auto">
              <a:xfrm>
                <a:off x="504" y="2544"/>
                <a:ext cx="288" cy="288"/>
                <a:chOff x="2642" y="2688"/>
                <a:chExt cx="288" cy="288"/>
              </a:xfrm>
            </p:grpSpPr>
            <p:sp>
              <p:nvSpPr>
                <p:cNvPr id="612358" name="Oval 6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235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2684" y="2688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/>
                    <a:t>7</a:t>
                  </a:r>
                  <a:endParaRPr lang="en-US" sz="2200"/>
                </a:p>
              </p:txBody>
            </p:sp>
          </p:grpSp>
          <p:grpSp>
            <p:nvGrpSpPr>
              <p:cNvPr id="612360" name="Group 8"/>
              <p:cNvGrpSpPr>
                <a:grpSpLocks/>
              </p:cNvGrpSpPr>
              <p:nvPr/>
            </p:nvGrpSpPr>
            <p:grpSpPr bwMode="auto">
              <a:xfrm>
                <a:off x="1176" y="2544"/>
                <a:ext cx="288" cy="288"/>
                <a:chOff x="2642" y="2688"/>
                <a:chExt cx="288" cy="288"/>
              </a:xfrm>
            </p:grpSpPr>
            <p:sp>
              <p:nvSpPr>
                <p:cNvPr id="612361" name="Oval 9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236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684" y="2688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2</a:t>
                  </a:r>
                </a:p>
              </p:txBody>
            </p:sp>
          </p:grpSp>
          <p:grpSp>
            <p:nvGrpSpPr>
              <p:cNvPr id="612363" name="Group 11"/>
              <p:cNvGrpSpPr>
                <a:grpSpLocks/>
              </p:cNvGrpSpPr>
              <p:nvPr/>
            </p:nvGrpSpPr>
            <p:grpSpPr bwMode="auto">
              <a:xfrm>
                <a:off x="1848" y="2544"/>
                <a:ext cx="288" cy="288"/>
                <a:chOff x="2642" y="2688"/>
                <a:chExt cx="288" cy="288"/>
              </a:xfrm>
            </p:grpSpPr>
            <p:sp>
              <p:nvSpPr>
                <p:cNvPr id="612364" name="Oval 12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236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684" y="2688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4</a:t>
                  </a:r>
                </a:p>
              </p:txBody>
            </p:sp>
          </p:grpSp>
          <p:grpSp>
            <p:nvGrpSpPr>
              <p:cNvPr id="612366" name="Group 14"/>
              <p:cNvGrpSpPr>
                <a:grpSpLocks/>
              </p:cNvGrpSpPr>
              <p:nvPr/>
            </p:nvGrpSpPr>
            <p:grpSpPr bwMode="auto">
              <a:xfrm>
                <a:off x="2520" y="2544"/>
                <a:ext cx="288" cy="288"/>
                <a:chOff x="2642" y="2688"/>
                <a:chExt cx="288" cy="288"/>
              </a:xfrm>
            </p:grpSpPr>
            <p:sp>
              <p:nvSpPr>
                <p:cNvPr id="612367" name="Oval 15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2368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684" y="2688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5</a:t>
                  </a:r>
                </a:p>
              </p:txBody>
            </p:sp>
          </p:grpSp>
          <p:grpSp>
            <p:nvGrpSpPr>
              <p:cNvPr id="612369" name="Group 17"/>
              <p:cNvGrpSpPr>
                <a:grpSpLocks/>
              </p:cNvGrpSpPr>
              <p:nvPr/>
            </p:nvGrpSpPr>
            <p:grpSpPr bwMode="auto">
              <a:xfrm>
                <a:off x="336" y="3120"/>
                <a:ext cx="288" cy="288"/>
                <a:chOff x="2642" y="2688"/>
                <a:chExt cx="288" cy="288"/>
              </a:xfrm>
            </p:grpSpPr>
            <p:sp>
              <p:nvSpPr>
                <p:cNvPr id="612370" name="Oval 18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237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684" y="2688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/>
                    <a:t>3</a:t>
                  </a:r>
                  <a:endParaRPr lang="en-US" sz="2200"/>
                </a:p>
              </p:txBody>
            </p:sp>
          </p:grpSp>
          <p:grpSp>
            <p:nvGrpSpPr>
              <p:cNvPr id="612372" name="Group 20"/>
              <p:cNvGrpSpPr>
                <a:grpSpLocks/>
              </p:cNvGrpSpPr>
              <p:nvPr/>
            </p:nvGrpSpPr>
            <p:grpSpPr bwMode="auto">
              <a:xfrm>
                <a:off x="840" y="1968"/>
                <a:ext cx="288" cy="288"/>
                <a:chOff x="2642" y="2688"/>
                <a:chExt cx="288" cy="288"/>
              </a:xfrm>
            </p:grpSpPr>
            <p:sp>
              <p:nvSpPr>
                <p:cNvPr id="612373" name="Oval 21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237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684" y="2688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9</a:t>
                  </a:r>
                </a:p>
              </p:txBody>
            </p:sp>
          </p:grpSp>
          <p:grpSp>
            <p:nvGrpSpPr>
              <p:cNvPr id="612375" name="Group 23"/>
              <p:cNvGrpSpPr>
                <a:grpSpLocks/>
              </p:cNvGrpSpPr>
              <p:nvPr/>
            </p:nvGrpSpPr>
            <p:grpSpPr bwMode="auto">
              <a:xfrm>
                <a:off x="2182" y="1968"/>
                <a:ext cx="292" cy="288"/>
                <a:chOff x="2640" y="2688"/>
                <a:chExt cx="292" cy="288"/>
              </a:xfrm>
            </p:grpSpPr>
            <p:sp>
              <p:nvSpPr>
                <p:cNvPr id="612376" name="Oval 24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2377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640" y="2688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10</a:t>
                  </a:r>
                </a:p>
              </p:txBody>
            </p:sp>
          </p:grpSp>
          <p:grpSp>
            <p:nvGrpSpPr>
              <p:cNvPr id="612378" name="Group 26"/>
              <p:cNvGrpSpPr>
                <a:grpSpLocks/>
              </p:cNvGrpSpPr>
              <p:nvPr/>
            </p:nvGrpSpPr>
            <p:grpSpPr bwMode="auto">
              <a:xfrm>
                <a:off x="1512" y="1392"/>
                <a:ext cx="288" cy="288"/>
                <a:chOff x="2642" y="2688"/>
                <a:chExt cx="288" cy="288"/>
              </a:xfrm>
            </p:grpSpPr>
            <p:sp>
              <p:nvSpPr>
                <p:cNvPr id="612379" name="Oval 27"/>
                <p:cNvSpPr>
                  <a:spLocks noChangeArrowheads="1"/>
                </p:cNvSpPr>
                <p:nvPr/>
              </p:nvSpPr>
              <p:spPr bwMode="auto">
                <a:xfrm>
                  <a:off x="2642" y="2688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238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684" y="2688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6</a:t>
                  </a:r>
                </a:p>
              </p:txBody>
            </p:sp>
          </p:grpSp>
          <p:sp>
            <p:nvSpPr>
              <p:cNvPr id="612381" name="Line 29"/>
              <p:cNvSpPr>
                <a:spLocks noChangeShapeType="1"/>
              </p:cNvSpPr>
              <p:nvPr/>
            </p:nvSpPr>
            <p:spPr bwMode="auto">
              <a:xfrm flipH="1">
                <a:off x="478" y="2832"/>
                <a:ext cx="9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2382" name="Line 30"/>
              <p:cNvSpPr>
                <a:spLocks noChangeShapeType="1"/>
              </p:cNvSpPr>
              <p:nvPr/>
            </p:nvSpPr>
            <p:spPr bwMode="auto">
              <a:xfrm flipH="1">
                <a:off x="670" y="2256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2383" name="Line 31"/>
              <p:cNvSpPr>
                <a:spLocks noChangeShapeType="1"/>
              </p:cNvSpPr>
              <p:nvPr/>
            </p:nvSpPr>
            <p:spPr bwMode="auto">
              <a:xfrm>
                <a:off x="1054" y="2256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2384" name="Line 32"/>
              <p:cNvSpPr>
                <a:spLocks noChangeShapeType="1"/>
              </p:cNvSpPr>
              <p:nvPr/>
            </p:nvSpPr>
            <p:spPr bwMode="auto">
              <a:xfrm flipH="1">
                <a:off x="2014" y="2256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2385" name="Line 33"/>
              <p:cNvSpPr>
                <a:spLocks noChangeShapeType="1"/>
              </p:cNvSpPr>
              <p:nvPr/>
            </p:nvSpPr>
            <p:spPr bwMode="auto">
              <a:xfrm>
                <a:off x="2398" y="2256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2386" name="Line 34"/>
              <p:cNvSpPr>
                <a:spLocks noChangeShapeType="1"/>
              </p:cNvSpPr>
              <p:nvPr/>
            </p:nvSpPr>
            <p:spPr bwMode="auto">
              <a:xfrm flipH="1">
                <a:off x="1102" y="1680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2387" name="Line 35"/>
              <p:cNvSpPr>
                <a:spLocks noChangeShapeType="1"/>
              </p:cNvSpPr>
              <p:nvPr/>
            </p:nvSpPr>
            <p:spPr bwMode="auto">
              <a:xfrm>
                <a:off x="1726" y="1680"/>
                <a:ext cx="48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2414" name="Text Box 62"/>
            <p:cNvSpPr txBox="1">
              <a:spLocks noChangeArrowheads="1"/>
            </p:cNvSpPr>
            <p:nvPr/>
          </p:nvSpPr>
          <p:spPr bwMode="auto">
            <a:xfrm>
              <a:off x="533400" y="2286000"/>
              <a:ext cx="14668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 i="1"/>
                <a:t>rebuildHeap</a:t>
              </a:r>
              <a:endParaRPr lang="en-US"/>
            </a:p>
          </p:txBody>
        </p:sp>
        <p:grpSp>
          <p:nvGrpSpPr>
            <p:cNvPr id="612418" name="Group 66"/>
            <p:cNvGrpSpPr>
              <a:grpSpLocks/>
            </p:cNvGrpSpPr>
            <p:nvPr/>
          </p:nvGrpSpPr>
          <p:grpSpPr bwMode="auto">
            <a:xfrm>
              <a:off x="1219200" y="2667000"/>
              <a:ext cx="1143000" cy="381000"/>
              <a:chOff x="768" y="1680"/>
              <a:chExt cx="720" cy="240"/>
            </a:xfrm>
          </p:grpSpPr>
          <p:sp>
            <p:nvSpPr>
              <p:cNvPr id="612416" name="Line 64"/>
              <p:cNvSpPr>
                <a:spLocks noChangeShapeType="1"/>
              </p:cNvSpPr>
              <p:nvPr/>
            </p:nvSpPr>
            <p:spPr bwMode="auto">
              <a:xfrm>
                <a:off x="768" y="1680"/>
                <a:ext cx="0" cy="240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2417" name="Line 65"/>
              <p:cNvSpPr>
                <a:spLocks noChangeShapeType="1"/>
              </p:cNvSpPr>
              <p:nvPr/>
            </p:nvSpPr>
            <p:spPr bwMode="auto">
              <a:xfrm>
                <a:off x="768" y="1920"/>
                <a:ext cx="720" cy="0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056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2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2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2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5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>
          <a:xfrm>
            <a:off x="752314" y="152400"/>
            <a:ext cx="7772400" cy="990600"/>
          </a:xfrm>
        </p:spPr>
        <p:txBody>
          <a:bodyPr/>
          <a:lstStyle/>
          <a:p>
            <a:pPr algn="ctr"/>
            <a:r>
              <a:rPr lang="en-US" sz="3400" dirty="0"/>
              <a:t>Array-Based Representation</a:t>
            </a:r>
            <a:br>
              <a:rPr lang="en-US" sz="3400" dirty="0"/>
            </a:br>
            <a:r>
              <a:rPr lang="en-US" sz="3400" dirty="0"/>
              <a:t>of a Binary Tree</a:t>
            </a:r>
            <a:endParaRPr lang="en-US" dirty="0"/>
          </a:p>
        </p:txBody>
      </p:sp>
      <p:graphicFrame>
        <p:nvGraphicFramePr>
          <p:cNvPr id="561155" name="Object 3"/>
          <p:cNvGraphicFramePr>
            <a:graphicFrameLocks noGrp="1" noChangeAspect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58275118"/>
              </p:ext>
            </p:extLst>
          </p:nvPr>
        </p:nvGraphicFramePr>
        <p:xfrm>
          <a:off x="800100" y="1905000"/>
          <a:ext cx="2857500" cy="424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Document" r:id="rId3" imgW="2859480" imgH="4245120" progId="Word.Document.8">
                  <p:embed/>
                </p:oleObj>
              </mc:Choice>
              <mc:Fallback>
                <p:oleObj name="Document" r:id="rId3" imgW="2859480" imgH="4245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1905000"/>
                        <a:ext cx="2857500" cy="42418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3</a:t>
            </a:fld>
            <a:endParaRPr lang="en-US" dirty="0" smtClean="0"/>
          </a:p>
        </p:txBody>
      </p:sp>
      <p:grpSp>
        <p:nvGrpSpPr>
          <p:cNvPr id="561199" name="Group 47"/>
          <p:cNvGrpSpPr>
            <a:grpSpLocks/>
          </p:cNvGrpSpPr>
          <p:nvPr/>
        </p:nvGrpSpPr>
        <p:grpSpPr bwMode="auto">
          <a:xfrm>
            <a:off x="4152900" y="2438400"/>
            <a:ext cx="4381500" cy="3127375"/>
            <a:chOff x="2880" y="1488"/>
            <a:chExt cx="2760" cy="1970"/>
          </a:xfrm>
        </p:grpSpPr>
        <p:grpSp>
          <p:nvGrpSpPr>
            <p:cNvPr id="561176" name="Group 24"/>
            <p:cNvGrpSpPr>
              <a:grpSpLocks/>
            </p:cNvGrpSpPr>
            <p:nvPr/>
          </p:nvGrpSpPr>
          <p:grpSpPr bwMode="auto">
            <a:xfrm>
              <a:off x="3120" y="2496"/>
              <a:ext cx="461" cy="386"/>
              <a:chOff x="3311" y="2448"/>
              <a:chExt cx="461" cy="386"/>
            </a:xfrm>
          </p:grpSpPr>
          <p:sp>
            <p:nvSpPr>
              <p:cNvPr id="561164" name="Oval 12"/>
              <p:cNvSpPr>
                <a:spLocks noChangeArrowheads="1"/>
              </p:cNvSpPr>
              <p:nvPr/>
            </p:nvSpPr>
            <p:spPr bwMode="auto">
              <a:xfrm>
                <a:off x="3311" y="2448"/>
                <a:ext cx="386" cy="386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1156" name="Text Box 4"/>
              <p:cNvSpPr txBox="1">
                <a:spLocks noChangeArrowheads="1"/>
              </p:cNvSpPr>
              <p:nvPr/>
            </p:nvSpPr>
            <p:spPr bwMode="auto">
              <a:xfrm>
                <a:off x="3312" y="2496"/>
                <a:ext cx="4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r>
                  <a:rPr lang="en-US" sz="2000" dirty="0"/>
                  <a:t>Bob</a:t>
                </a:r>
              </a:p>
            </p:txBody>
          </p:sp>
        </p:grpSp>
        <p:grpSp>
          <p:nvGrpSpPr>
            <p:cNvPr id="561175" name="Group 23"/>
            <p:cNvGrpSpPr>
              <a:grpSpLocks/>
            </p:cNvGrpSpPr>
            <p:nvPr/>
          </p:nvGrpSpPr>
          <p:grpSpPr bwMode="auto">
            <a:xfrm>
              <a:off x="3888" y="2496"/>
              <a:ext cx="480" cy="386"/>
              <a:chOff x="3984" y="2448"/>
              <a:chExt cx="480" cy="386"/>
            </a:xfrm>
          </p:grpSpPr>
          <p:sp>
            <p:nvSpPr>
              <p:cNvPr id="561162" name="Oval 10"/>
              <p:cNvSpPr>
                <a:spLocks noChangeArrowheads="1"/>
              </p:cNvSpPr>
              <p:nvPr/>
            </p:nvSpPr>
            <p:spPr bwMode="auto">
              <a:xfrm>
                <a:off x="4031" y="2448"/>
                <a:ext cx="386" cy="386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1157" name="Text Box 5"/>
              <p:cNvSpPr txBox="1">
                <a:spLocks noChangeArrowheads="1"/>
              </p:cNvSpPr>
              <p:nvPr/>
            </p:nvSpPr>
            <p:spPr bwMode="auto">
              <a:xfrm>
                <a:off x="3984" y="2496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sz="2000" dirty="0" smtClean="0"/>
                  <a:t>Mike</a:t>
                </a:r>
                <a:endParaRPr lang="en-US" sz="2000" dirty="0"/>
              </a:p>
            </p:txBody>
          </p:sp>
        </p:grpSp>
        <p:grpSp>
          <p:nvGrpSpPr>
            <p:cNvPr id="561198" name="Group 46"/>
            <p:cNvGrpSpPr>
              <a:grpSpLocks/>
            </p:cNvGrpSpPr>
            <p:nvPr/>
          </p:nvGrpSpPr>
          <p:grpSpPr bwMode="auto">
            <a:xfrm>
              <a:off x="4560" y="2496"/>
              <a:ext cx="528" cy="386"/>
              <a:chOff x="4560" y="2496"/>
              <a:chExt cx="528" cy="386"/>
            </a:xfrm>
          </p:grpSpPr>
          <p:sp>
            <p:nvSpPr>
              <p:cNvPr id="561165" name="Oval 13"/>
              <p:cNvSpPr>
                <a:spLocks noChangeArrowheads="1"/>
              </p:cNvSpPr>
              <p:nvPr/>
            </p:nvSpPr>
            <p:spPr bwMode="auto">
              <a:xfrm>
                <a:off x="4560" y="2496"/>
                <a:ext cx="386" cy="386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1158" name="Text Box 6"/>
              <p:cNvSpPr txBox="1">
                <a:spLocks noChangeArrowheads="1"/>
              </p:cNvSpPr>
              <p:nvPr/>
            </p:nvSpPr>
            <p:spPr bwMode="auto">
              <a:xfrm>
                <a:off x="4560" y="2544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r>
                  <a:rPr lang="en-US" sz="2000" dirty="0"/>
                  <a:t>Sam</a:t>
                </a:r>
              </a:p>
            </p:txBody>
          </p:sp>
        </p:grpSp>
        <p:grpSp>
          <p:nvGrpSpPr>
            <p:cNvPr id="561173" name="Group 21"/>
            <p:cNvGrpSpPr>
              <a:grpSpLocks/>
            </p:cNvGrpSpPr>
            <p:nvPr/>
          </p:nvGrpSpPr>
          <p:grpSpPr bwMode="auto">
            <a:xfrm>
              <a:off x="5088" y="2496"/>
              <a:ext cx="552" cy="386"/>
              <a:chOff x="5040" y="2448"/>
              <a:chExt cx="552" cy="386"/>
            </a:xfrm>
          </p:grpSpPr>
          <p:sp>
            <p:nvSpPr>
              <p:cNvPr id="561166" name="Oval 14"/>
              <p:cNvSpPr>
                <a:spLocks noChangeArrowheads="1"/>
              </p:cNvSpPr>
              <p:nvPr/>
            </p:nvSpPr>
            <p:spPr bwMode="auto">
              <a:xfrm>
                <a:off x="5063" y="2448"/>
                <a:ext cx="386" cy="386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1159" name="Text Box 7"/>
              <p:cNvSpPr txBox="1">
                <a:spLocks noChangeArrowheads="1"/>
              </p:cNvSpPr>
              <p:nvPr/>
            </p:nvSpPr>
            <p:spPr bwMode="auto">
              <a:xfrm>
                <a:off x="5040" y="2495"/>
                <a:ext cx="55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r>
                  <a:rPr lang="en-US" sz="2000" dirty="0"/>
                  <a:t>Tom</a:t>
                </a:r>
              </a:p>
            </p:txBody>
          </p:sp>
        </p:grpSp>
        <p:grpSp>
          <p:nvGrpSpPr>
            <p:cNvPr id="561184" name="Group 32"/>
            <p:cNvGrpSpPr>
              <a:grpSpLocks/>
            </p:cNvGrpSpPr>
            <p:nvPr/>
          </p:nvGrpSpPr>
          <p:grpSpPr bwMode="auto">
            <a:xfrm>
              <a:off x="4176" y="1488"/>
              <a:ext cx="474" cy="386"/>
              <a:chOff x="4176" y="1488"/>
              <a:chExt cx="474" cy="386"/>
            </a:xfrm>
          </p:grpSpPr>
          <p:sp>
            <p:nvSpPr>
              <p:cNvPr id="561169" name="Oval 17"/>
              <p:cNvSpPr>
                <a:spLocks noChangeArrowheads="1"/>
              </p:cNvSpPr>
              <p:nvPr/>
            </p:nvSpPr>
            <p:spPr bwMode="auto">
              <a:xfrm>
                <a:off x="4183" y="1488"/>
                <a:ext cx="386" cy="386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1177" name="Text Box 25"/>
              <p:cNvSpPr txBox="1">
                <a:spLocks noChangeArrowheads="1"/>
              </p:cNvSpPr>
              <p:nvPr/>
            </p:nvSpPr>
            <p:spPr bwMode="auto">
              <a:xfrm>
                <a:off x="4176" y="1535"/>
                <a:ext cx="47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000" dirty="0"/>
                  <a:t>Pam</a:t>
                </a:r>
              </a:p>
            </p:txBody>
          </p:sp>
        </p:grpSp>
        <p:grpSp>
          <p:nvGrpSpPr>
            <p:cNvPr id="561185" name="Group 33"/>
            <p:cNvGrpSpPr>
              <a:grpSpLocks/>
            </p:cNvGrpSpPr>
            <p:nvPr/>
          </p:nvGrpSpPr>
          <p:grpSpPr bwMode="auto">
            <a:xfrm>
              <a:off x="3552" y="1968"/>
              <a:ext cx="434" cy="386"/>
              <a:chOff x="3552" y="1968"/>
              <a:chExt cx="434" cy="386"/>
            </a:xfrm>
          </p:grpSpPr>
          <p:sp>
            <p:nvSpPr>
              <p:cNvPr id="561167" name="Oval 15"/>
              <p:cNvSpPr>
                <a:spLocks noChangeArrowheads="1"/>
              </p:cNvSpPr>
              <p:nvPr/>
            </p:nvSpPr>
            <p:spPr bwMode="auto">
              <a:xfrm>
                <a:off x="3552" y="1968"/>
                <a:ext cx="386" cy="386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1178" name="Text Box 26"/>
              <p:cNvSpPr txBox="1">
                <a:spLocks noChangeArrowheads="1"/>
              </p:cNvSpPr>
              <p:nvPr/>
            </p:nvSpPr>
            <p:spPr bwMode="auto">
              <a:xfrm>
                <a:off x="3581" y="2015"/>
                <a:ext cx="40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000" dirty="0"/>
                  <a:t>Joe</a:t>
                </a:r>
              </a:p>
            </p:txBody>
          </p:sp>
        </p:grpSp>
        <p:grpSp>
          <p:nvGrpSpPr>
            <p:cNvPr id="561186" name="Group 34"/>
            <p:cNvGrpSpPr>
              <a:grpSpLocks/>
            </p:cNvGrpSpPr>
            <p:nvPr/>
          </p:nvGrpSpPr>
          <p:grpSpPr bwMode="auto">
            <a:xfrm>
              <a:off x="4807" y="1968"/>
              <a:ext cx="415" cy="386"/>
              <a:chOff x="4807" y="1968"/>
              <a:chExt cx="415" cy="386"/>
            </a:xfrm>
          </p:grpSpPr>
          <p:sp>
            <p:nvSpPr>
              <p:cNvPr id="561168" name="Oval 16"/>
              <p:cNvSpPr>
                <a:spLocks noChangeArrowheads="1"/>
              </p:cNvSpPr>
              <p:nvPr/>
            </p:nvSpPr>
            <p:spPr bwMode="auto">
              <a:xfrm>
                <a:off x="4807" y="1968"/>
                <a:ext cx="386" cy="386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1179" name="Text Box 27"/>
              <p:cNvSpPr txBox="1">
                <a:spLocks noChangeArrowheads="1"/>
              </p:cNvSpPr>
              <p:nvPr/>
            </p:nvSpPr>
            <p:spPr bwMode="auto">
              <a:xfrm>
                <a:off x="4822" y="2015"/>
                <a:ext cx="40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000" dirty="0"/>
                  <a:t>Sue</a:t>
                </a:r>
              </a:p>
            </p:txBody>
          </p:sp>
        </p:grpSp>
        <p:grpSp>
          <p:nvGrpSpPr>
            <p:cNvPr id="561187" name="Group 35"/>
            <p:cNvGrpSpPr>
              <a:grpSpLocks/>
            </p:cNvGrpSpPr>
            <p:nvPr/>
          </p:nvGrpSpPr>
          <p:grpSpPr bwMode="auto">
            <a:xfrm>
              <a:off x="2880" y="3072"/>
              <a:ext cx="433" cy="386"/>
              <a:chOff x="2880" y="3072"/>
              <a:chExt cx="433" cy="386"/>
            </a:xfrm>
          </p:grpSpPr>
          <p:sp>
            <p:nvSpPr>
              <p:cNvPr id="561170" name="Oval 18"/>
              <p:cNvSpPr>
                <a:spLocks noChangeArrowheads="1"/>
              </p:cNvSpPr>
              <p:nvPr/>
            </p:nvSpPr>
            <p:spPr bwMode="auto">
              <a:xfrm>
                <a:off x="2880" y="3072"/>
                <a:ext cx="386" cy="386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1180" name="Text Box 28"/>
              <p:cNvSpPr txBox="1">
                <a:spLocks noChangeArrowheads="1"/>
              </p:cNvSpPr>
              <p:nvPr/>
            </p:nvSpPr>
            <p:spPr bwMode="auto">
              <a:xfrm>
                <a:off x="2880" y="3119"/>
                <a:ext cx="43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000" dirty="0"/>
                  <a:t>Ann</a:t>
                </a:r>
              </a:p>
            </p:txBody>
          </p:sp>
        </p:grpSp>
        <p:grpSp>
          <p:nvGrpSpPr>
            <p:cNvPr id="561188" name="Group 36"/>
            <p:cNvGrpSpPr>
              <a:grpSpLocks/>
            </p:cNvGrpSpPr>
            <p:nvPr/>
          </p:nvGrpSpPr>
          <p:grpSpPr bwMode="auto">
            <a:xfrm>
              <a:off x="3312" y="3072"/>
              <a:ext cx="508" cy="386"/>
              <a:chOff x="3312" y="3072"/>
              <a:chExt cx="508" cy="386"/>
            </a:xfrm>
          </p:grpSpPr>
          <p:sp>
            <p:nvSpPr>
              <p:cNvPr id="561171" name="Oval 19"/>
              <p:cNvSpPr>
                <a:spLocks noChangeArrowheads="1"/>
              </p:cNvSpPr>
              <p:nvPr/>
            </p:nvSpPr>
            <p:spPr bwMode="auto">
              <a:xfrm>
                <a:off x="3312" y="3072"/>
                <a:ext cx="386" cy="386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1181" name="Text Box 29"/>
              <p:cNvSpPr txBox="1">
                <a:spLocks noChangeArrowheads="1"/>
              </p:cNvSpPr>
              <p:nvPr/>
            </p:nvSpPr>
            <p:spPr bwMode="auto">
              <a:xfrm>
                <a:off x="3312" y="3119"/>
                <a:ext cx="50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000" dirty="0"/>
                  <a:t>Jane</a:t>
                </a:r>
              </a:p>
            </p:txBody>
          </p:sp>
        </p:grpSp>
        <p:grpSp>
          <p:nvGrpSpPr>
            <p:cNvPr id="561183" name="Group 31"/>
            <p:cNvGrpSpPr>
              <a:grpSpLocks/>
            </p:cNvGrpSpPr>
            <p:nvPr/>
          </p:nvGrpSpPr>
          <p:grpSpPr bwMode="auto">
            <a:xfrm>
              <a:off x="3696" y="3072"/>
              <a:ext cx="510" cy="386"/>
              <a:chOff x="3696" y="3072"/>
              <a:chExt cx="510" cy="386"/>
            </a:xfrm>
          </p:grpSpPr>
          <p:sp>
            <p:nvSpPr>
              <p:cNvPr id="561172" name="Oval 20"/>
              <p:cNvSpPr>
                <a:spLocks noChangeArrowheads="1"/>
              </p:cNvSpPr>
              <p:nvPr/>
            </p:nvSpPr>
            <p:spPr bwMode="auto">
              <a:xfrm>
                <a:off x="3734" y="3072"/>
                <a:ext cx="386" cy="386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1182" name="Text Box 30"/>
              <p:cNvSpPr txBox="1">
                <a:spLocks noChangeArrowheads="1"/>
              </p:cNvSpPr>
              <p:nvPr/>
            </p:nvSpPr>
            <p:spPr bwMode="auto">
              <a:xfrm>
                <a:off x="3696" y="3119"/>
                <a:ext cx="5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000" dirty="0"/>
                  <a:t>Mary</a:t>
                </a:r>
              </a:p>
            </p:txBody>
          </p:sp>
        </p:grpSp>
        <p:sp>
          <p:nvSpPr>
            <p:cNvPr id="561189" name="Line 37"/>
            <p:cNvSpPr>
              <a:spLocks noChangeShapeType="1"/>
            </p:cNvSpPr>
            <p:nvPr/>
          </p:nvSpPr>
          <p:spPr bwMode="auto">
            <a:xfrm flipH="1">
              <a:off x="3888" y="177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90" name="Line 38"/>
            <p:cNvSpPr>
              <a:spLocks noChangeShapeType="1"/>
            </p:cNvSpPr>
            <p:nvPr/>
          </p:nvSpPr>
          <p:spPr bwMode="auto">
            <a:xfrm>
              <a:off x="4512" y="177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91" name="Line 39"/>
            <p:cNvSpPr>
              <a:spLocks noChangeShapeType="1"/>
            </p:cNvSpPr>
            <p:nvPr/>
          </p:nvSpPr>
          <p:spPr bwMode="auto">
            <a:xfrm flipH="1">
              <a:off x="3408" y="230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92" name="Line 40"/>
            <p:cNvSpPr>
              <a:spLocks noChangeShapeType="1"/>
            </p:cNvSpPr>
            <p:nvPr/>
          </p:nvSpPr>
          <p:spPr bwMode="auto">
            <a:xfrm>
              <a:off x="3888" y="230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93" name="Line 41"/>
            <p:cNvSpPr>
              <a:spLocks noChangeShapeType="1"/>
            </p:cNvSpPr>
            <p:nvPr/>
          </p:nvSpPr>
          <p:spPr bwMode="auto">
            <a:xfrm flipH="1">
              <a:off x="4800" y="230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94" name="Line 42"/>
            <p:cNvSpPr>
              <a:spLocks noChangeShapeType="1"/>
            </p:cNvSpPr>
            <p:nvPr/>
          </p:nvSpPr>
          <p:spPr bwMode="auto">
            <a:xfrm>
              <a:off x="5088" y="235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95" name="Line 43"/>
            <p:cNvSpPr>
              <a:spLocks noChangeShapeType="1"/>
            </p:cNvSpPr>
            <p:nvPr/>
          </p:nvSpPr>
          <p:spPr bwMode="auto">
            <a:xfrm flipH="1">
              <a:off x="3120" y="288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96" name="Line 44"/>
            <p:cNvSpPr>
              <a:spLocks noChangeShapeType="1"/>
            </p:cNvSpPr>
            <p:nvPr/>
          </p:nvSpPr>
          <p:spPr bwMode="auto">
            <a:xfrm>
              <a:off x="3360" y="288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197" name="Line 45"/>
            <p:cNvSpPr>
              <a:spLocks noChangeShapeType="1"/>
            </p:cNvSpPr>
            <p:nvPr/>
          </p:nvSpPr>
          <p:spPr bwMode="auto">
            <a:xfrm flipH="1">
              <a:off x="3936" y="288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1206" name="Group 54"/>
          <p:cNvGrpSpPr>
            <a:grpSpLocks/>
          </p:cNvGrpSpPr>
          <p:nvPr/>
        </p:nvGrpSpPr>
        <p:grpSpPr bwMode="auto">
          <a:xfrm>
            <a:off x="3771900" y="1828800"/>
            <a:ext cx="1003300" cy="914400"/>
            <a:chOff x="2352" y="1296"/>
            <a:chExt cx="430" cy="576"/>
          </a:xfrm>
        </p:grpSpPr>
        <p:sp>
          <p:nvSpPr>
            <p:cNvPr id="561200" name="Rectangle 48"/>
            <p:cNvSpPr>
              <a:spLocks noChangeArrowheads="1"/>
            </p:cNvSpPr>
            <p:nvPr/>
          </p:nvSpPr>
          <p:spPr bwMode="auto">
            <a:xfrm>
              <a:off x="2352" y="1536"/>
              <a:ext cx="38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202" name="Text Box 50"/>
            <p:cNvSpPr txBox="1">
              <a:spLocks noChangeArrowheads="1"/>
            </p:cNvSpPr>
            <p:nvPr/>
          </p:nvSpPr>
          <p:spPr bwMode="auto">
            <a:xfrm>
              <a:off x="2352" y="1296"/>
              <a:ext cx="4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2000" b="1" i="1"/>
                <a:t>root</a:t>
              </a:r>
              <a:endParaRPr lang="en-US" sz="2000" i="1"/>
            </a:p>
          </p:txBody>
        </p:sp>
        <p:sp>
          <p:nvSpPr>
            <p:cNvPr id="561204" name="Text Box 52"/>
            <p:cNvSpPr txBox="1">
              <a:spLocks noChangeArrowheads="1"/>
            </p:cNvSpPr>
            <p:nvPr/>
          </p:nvSpPr>
          <p:spPr bwMode="auto">
            <a:xfrm>
              <a:off x="2448" y="158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/>
                <a:t>0</a:t>
              </a:r>
            </a:p>
          </p:txBody>
        </p:sp>
      </p:grpSp>
      <p:grpSp>
        <p:nvGrpSpPr>
          <p:cNvPr id="561207" name="Group 55"/>
          <p:cNvGrpSpPr>
            <a:grpSpLocks/>
          </p:cNvGrpSpPr>
          <p:nvPr/>
        </p:nvGrpSpPr>
        <p:grpSpPr bwMode="auto">
          <a:xfrm>
            <a:off x="3695699" y="2895600"/>
            <a:ext cx="1069975" cy="914400"/>
            <a:chOff x="2304" y="1968"/>
            <a:chExt cx="432" cy="576"/>
          </a:xfrm>
        </p:grpSpPr>
        <p:sp>
          <p:nvSpPr>
            <p:cNvPr id="561201" name="Rectangle 49"/>
            <p:cNvSpPr>
              <a:spLocks noChangeArrowheads="1"/>
            </p:cNvSpPr>
            <p:nvPr/>
          </p:nvSpPr>
          <p:spPr bwMode="auto">
            <a:xfrm>
              <a:off x="2352" y="2208"/>
              <a:ext cx="384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1203" name="Text Box 51"/>
            <p:cNvSpPr txBox="1">
              <a:spLocks noChangeArrowheads="1"/>
            </p:cNvSpPr>
            <p:nvPr/>
          </p:nvSpPr>
          <p:spPr bwMode="auto">
            <a:xfrm>
              <a:off x="2304" y="1968"/>
              <a:ext cx="4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sz="2000" b="1" i="1"/>
                <a:t>free</a:t>
              </a:r>
              <a:endParaRPr lang="en-US" sz="2000" i="1"/>
            </a:p>
          </p:txBody>
        </p:sp>
        <p:sp>
          <p:nvSpPr>
            <p:cNvPr id="561205" name="Text Box 53"/>
            <p:cNvSpPr txBox="1">
              <a:spLocks noChangeArrowheads="1"/>
            </p:cNvSpPr>
            <p:nvPr/>
          </p:nvSpPr>
          <p:spPr bwMode="auto">
            <a:xfrm>
              <a:off x="2400" y="2256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348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1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1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1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1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1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pPr algn="ctr"/>
            <a:r>
              <a:rPr lang="en-US" sz="3500" dirty="0"/>
              <a:t>Transform an Array Into a Heap: Example</a:t>
            </a:r>
          </a:p>
        </p:txBody>
      </p:sp>
      <p:sp>
        <p:nvSpPr>
          <p:cNvPr id="613379" name="Rectangle 3"/>
          <p:cNvSpPr>
            <a:spLocks noGrp="1" noChangeArrowheads="1"/>
          </p:cNvSpPr>
          <p:nvPr>
            <p:ph idx="1"/>
          </p:nvPr>
        </p:nvSpPr>
        <p:spPr>
          <a:xfrm>
            <a:off x="4724400" y="2819400"/>
            <a:ext cx="3886200" cy="1600200"/>
          </a:xfrm>
          <a:noFill/>
          <a:ln/>
        </p:spPr>
        <p:txBody>
          <a:bodyPr/>
          <a:lstStyle/>
          <a:p>
            <a:pPr>
              <a:buSzPct val="120000"/>
            </a:pPr>
            <a:r>
              <a:rPr lang="en-US" sz="2200" dirty="0"/>
              <a:t>Note that node 10 is now the root of a </a:t>
            </a:r>
            <a:r>
              <a:rPr lang="en-US" sz="2200" i="1" dirty="0"/>
              <a:t>heap</a:t>
            </a:r>
            <a:r>
              <a:rPr lang="en-US" sz="2200" dirty="0"/>
              <a:t>.</a:t>
            </a:r>
          </a:p>
          <a:p>
            <a:pPr>
              <a:buSzPct val="120000"/>
            </a:pPr>
            <a:r>
              <a:rPr lang="en-US" sz="2200" dirty="0"/>
              <a:t>The transformation of the </a:t>
            </a:r>
            <a:r>
              <a:rPr lang="en-US" sz="2200" i="1" dirty="0"/>
              <a:t>array</a:t>
            </a:r>
            <a:r>
              <a:rPr lang="en-US" sz="2200" dirty="0"/>
              <a:t> into a </a:t>
            </a:r>
            <a:r>
              <a:rPr lang="en-US" sz="2200" i="1" dirty="0"/>
              <a:t>heap</a:t>
            </a:r>
            <a:r>
              <a:rPr lang="en-US" sz="2200" dirty="0"/>
              <a:t> is complete.</a:t>
            </a:r>
            <a:endParaRPr lang="en-US" dirty="0"/>
          </a:p>
        </p:txBody>
      </p:sp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30</a:t>
            </a:fld>
            <a:endParaRPr lang="en-US" dirty="0" smtClean="0"/>
          </a:p>
        </p:txBody>
      </p:sp>
      <p:grpSp>
        <p:nvGrpSpPr>
          <p:cNvPr id="613380" name="Group 4"/>
          <p:cNvGrpSpPr>
            <a:grpSpLocks/>
          </p:cNvGrpSpPr>
          <p:nvPr/>
        </p:nvGrpSpPr>
        <p:grpSpPr bwMode="auto">
          <a:xfrm>
            <a:off x="533400" y="2819400"/>
            <a:ext cx="3924300" cy="3200400"/>
            <a:chOff x="336" y="1392"/>
            <a:chExt cx="2472" cy="2016"/>
          </a:xfrm>
        </p:grpSpPr>
        <p:grpSp>
          <p:nvGrpSpPr>
            <p:cNvPr id="613381" name="Group 5"/>
            <p:cNvGrpSpPr>
              <a:grpSpLocks/>
            </p:cNvGrpSpPr>
            <p:nvPr/>
          </p:nvGrpSpPr>
          <p:grpSpPr bwMode="auto">
            <a:xfrm>
              <a:off x="504" y="2544"/>
              <a:ext cx="288" cy="288"/>
              <a:chOff x="2642" y="2688"/>
              <a:chExt cx="288" cy="288"/>
            </a:xfrm>
          </p:grpSpPr>
          <p:sp>
            <p:nvSpPr>
              <p:cNvPr id="613382" name="Oval 6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3383" name="Text Box 7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7</a:t>
                </a:r>
              </a:p>
            </p:txBody>
          </p:sp>
        </p:grpSp>
        <p:grpSp>
          <p:nvGrpSpPr>
            <p:cNvPr id="613384" name="Group 8"/>
            <p:cNvGrpSpPr>
              <a:grpSpLocks/>
            </p:cNvGrpSpPr>
            <p:nvPr/>
          </p:nvGrpSpPr>
          <p:grpSpPr bwMode="auto">
            <a:xfrm>
              <a:off x="1176" y="2544"/>
              <a:ext cx="288" cy="288"/>
              <a:chOff x="2642" y="2688"/>
              <a:chExt cx="288" cy="288"/>
            </a:xfrm>
          </p:grpSpPr>
          <p:sp>
            <p:nvSpPr>
              <p:cNvPr id="613385" name="Oval 9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3386" name="Text Box 10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2</a:t>
                </a:r>
              </a:p>
            </p:txBody>
          </p:sp>
        </p:grpSp>
        <p:grpSp>
          <p:nvGrpSpPr>
            <p:cNvPr id="613387" name="Group 11"/>
            <p:cNvGrpSpPr>
              <a:grpSpLocks/>
            </p:cNvGrpSpPr>
            <p:nvPr/>
          </p:nvGrpSpPr>
          <p:grpSpPr bwMode="auto">
            <a:xfrm>
              <a:off x="1848" y="2544"/>
              <a:ext cx="288" cy="288"/>
              <a:chOff x="2642" y="2688"/>
              <a:chExt cx="288" cy="288"/>
            </a:xfrm>
          </p:grpSpPr>
          <p:sp>
            <p:nvSpPr>
              <p:cNvPr id="613388" name="Oval 12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3389" name="Text Box 13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4</a:t>
                </a:r>
              </a:p>
            </p:txBody>
          </p:sp>
        </p:grpSp>
        <p:grpSp>
          <p:nvGrpSpPr>
            <p:cNvPr id="613390" name="Group 14"/>
            <p:cNvGrpSpPr>
              <a:grpSpLocks/>
            </p:cNvGrpSpPr>
            <p:nvPr/>
          </p:nvGrpSpPr>
          <p:grpSpPr bwMode="auto">
            <a:xfrm>
              <a:off x="2520" y="2544"/>
              <a:ext cx="288" cy="288"/>
              <a:chOff x="2642" y="2688"/>
              <a:chExt cx="288" cy="288"/>
            </a:xfrm>
          </p:grpSpPr>
          <p:sp>
            <p:nvSpPr>
              <p:cNvPr id="613391" name="Oval 15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3392" name="Text Box 16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5</a:t>
                </a:r>
              </a:p>
            </p:txBody>
          </p:sp>
        </p:grpSp>
        <p:grpSp>
          <p:nvGrpSpPr>
            <p:cNvPr id="613393" name="Group 17"/>
            <p:cNvGrpSpPr>
              <a:grpSpLocks/>
            </p:cNvGrpSpPr>
            <p:nvPr/>
          </p:nvGrpSpPr>
          <p:grpSpPr bwMode="auto">
            <a:xfrm>
              <a:off x="336" y="3120"/>
              <a:ext cx="288" cy="288"/>
              <a:chOff x="2642" y="2688"/>
              <a:chExt cx="288" cy="288"/>
            </a:xfrm>
          </p:grpSpPr>
          <p:sp>
            <p:nvSpPr>
              <p:cNvPr id="613394" name="Oval 18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3395" name="Text Box 19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3</a:t>
                </a:r>
              </a:p>
            </p:txBody>
          </p:sp>
        </p:grpSp>
        <p:grpSp>
          <p:nvGrpSpPr>
            <p:cNvPr id="613396" name="Group 20"/>
            <p:cNvGrpSpPr>
              <a:grpSpLocks/>
            </p:cNvGrpSpPr>
            <p:nvPr/>
          </p:nvGrpSpPr>
          <p:grpSpPr bwMode="auto">
            <a:xfrm>
              <a:off x="840" y="1968"/>
              <a:ext cx="288" cy="288"/>
              <a:chOff x="2642" y="2688"/>
              <a:chExt cx="288" cy="288"/>
            </a:xfrm>
          </p:grpSpPr>
          <p:sp>
            <p:nvSpPr>
              <p:cNvPr id="613397" name="Oval 21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3398" name="Text Box 22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9</a:t>
                </a:r>
              </a:p>
            </p:txBody>
          </p:sp>
        </p:grpSp>
        <p:grpSp>
          <p:nvGrpSpPr>
            <p:cNvPr id="613399" name="Group 23"/>
            <p:cNvGrpSpPr>
              <a:grpSpLocks/>
            </p:cNvGrpSpPr>
            <p:nvPr/>
          </p:nvGrpSpPr>
          <p:grpSpPr bwMode="auto">
            <a:xfrm>
              <a:off x="2184" y="1968"/>
              <a:ext cx="288" cy="288"/>
              <a:chOff x="2642" y="2688"/>
              <a:chExt cx="288" cy="288"/>
            </a:xfrm>
          </p:grpSpPr>
          <p:sp>
            <p:nvSpPr>
              <p:cNvPr id="613400" name="Oval 24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3401" name="Text Box 25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 b="1"/>
                  <a:t>6</a:t>
                </a:r>
                <a:endParaRPr lang="en-US" sz="2200"/>
              </a:p>
            </p:txBody>
          </p:sp>
        </p:grpSp>
        <p:grpSp>
          <p:nvGrpSpPr>
            <p:cNvPr id="613402" name="Group 26"/>
            <p:cNvGrpSpPr>
              <a:grpSpLocks/>
            </p:cNvGrpSpPr>
            <p:nvPr/>
          </p:nvGrpSpPr>
          <p:grpSpPr bwMode="auto">
            <a:xfrm>
              <a:off x="1510" y="1392"/>
              <a:ext cx="292" cy="288"/>
              <a:chOff x="2640" y="2688"/>
              <a:chExt cx="292" cy="288"/>
            </a:xfrm>
          </p:grpSpPr>
          <p:sp>
            <p:nvSpPr>
              <p:cNvPr id="613403" name="Oval 27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3404" name="Text Box 28"/>
              <p:cNvSpPr txBox="1">
                <a:spLocks noChangeArrowheads="1"/>
              </p:cNvSpPr>
              <p:nvPr/>
            </p:nvSpPr>
            <p:spPr bwMode="auto">
              <a:xfrm>
                <a:off x="2640" y="2688"/>
                <a:ext cx="292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 b="1"/>
                  <a:t>10</a:t>
                </a:r>
                <a:endParaRPr lang="en-US" sz="2200"/>
              </a:p>
            </p:txBody>
          </p:sp>
        </p:grpSp>
        <p:sp>
          <p:nvSpPr>
            <p:cNvPr id="613405" name="Line 29"/>
            <p:cNvSpPr>
              <a:spLocks noChangeShapeType="1"/>
            </p:cNvSpPr>
            <p:nvPr/>
          </p:nvSpPr>
          <p:spPr bwMode="auto">
            <a:xfrm flipH="1">
              <a:off x="478" y="2832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3406" name="Line 30"/>
            <p:cNvSpPr>
              <a:spLocks noChangeShapeType="1"/>
            </p:cNvSpPr>
            <p:nvPr/>
          </p:nvSpPr>
          <p:spPr bwMode="auto">
            <a:xfrm flipH="1">
              <a:off x="670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3407" name="Line 31"/>
            <p:cNvSpPr>
              <a:spLocks noChangeShapeType="1"/>
            </p:cNvSpPr>
            <p:nvPr/>
          </p:nvSpPr>
          <p:spPr bwMode="auto">
            <a:xfrm>
              <a:off x="1054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3408" name="Line 32"/>
            <p:cNvSpPr>
              <a:spLocks noChangeShapeType="1"/>
            </p:cNvSpPr>
            <p:nvPr/>
          </p:nvSpPr>
          <p:spPr bwMode="auto">
            <a:xfrm flipH="1">
              <a:off x="2014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3409" name="Line 33"/>
            <p:cNvSpPr>
              <a:spLocks noChangeShapeType="1"/>
            </p:cNvSpPr>
            <p:nvPr/>
          </p:nvSpPr>
          <p:spPr bwMode="auto">
            <a:xfrm>
              <a:off x="2398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3410" name="Line 34"/>
            <p:cNvSpPr>
              <a:spLocks noChangeShapeType="1"/>
            </p:cNvSpPr>
            <p:nvPr/>
          </p:nvSpPr>
          <p:spPr bwMode="auto">
            <a:xfrm flipH="1">
              <a:off x="1102" y="168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3411" name="Line 35"/>
            <p:cNvSpPr>
              <a:spLocks noChangeShapeType="1"/>
            </p:cNvSpPr>
            <p:nvPr/>
          </p:nvSpPr>
          <p:spPr bwMode="auto">
            <a:xfrm>
              <a:off x="1726" y="168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3412" name="Group 36"/>
          <p:cNvGrpSpPr>
            <a:grpSpLocks/>
          </p:cNvGrpSpPr>
          <p:nvPr/>
        </p:nvGrpSpPr>
        <p:grpSpPr bwMode="auto">
          <a:xfrm>
            <a:off x="2133600" y="1371600"/>
            <a:ext cx="4876800" cy="960438"/>
            <a:chOff x="432" y="864"/>
            <a:chExt cx="3072" cy="605"/>
          </a:xfrm>
        </p:grpSpPr>
        <p:sp>
          <p:nvSpPr>
            <p:cNvPr id="613413" name="Text Box 37"/>
            <p:cNvSpPr txBox="1">
              <a:spLocks noChangeArrowheads="1"/>
            </p:cNvSpPr>
            <p:nvPr/>
          </p:nvSpPr>
          <p:spPr bwMode="auto">
            <a:xfrm>
              <a:off x="2448" y="1200"/>
              <a:ext cx="1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/>
                <a:t>5</a:t>
              </a:r>
              <a:endParaRPr lang="en-US"/>
            </a:p>
          </p:txBody>
        </p:sp>
        <p:sp>
          <p:nvSpPr>
            <p:cNvPr id="613414" name="Text Box 38"/>
            <p:cNvSpPr txBox="1">
              <a:spLocks noChangeArrowheads="1"/>
            </p:cNvSpPr>
            <p:nvPr/>
          </p:nvSpPr>
          <p:spPr bwMode="auto">
            <a:xfrm>
              <a:off x="2064" y="1200"/>
              <a:ext cx="1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/>
                <a:t>4</a:t>
              </a:r>
              <a:endParaRPr lang="en-US"/>
            </a:p>
          </p:txBody>
        </p:sp>
        <p:sp>
          <p:nvSpPr>
            <p:cNvPr id="613415" name="Text Box 39"/>
            <p:cNvSpPr txBox="1">
              <a:spLocks noChangeArrowheads="1"/>
            </p:cNvSpPr>
            <p:nvPr/>
          </p:nvSpPr>
          <p:spPr bwMode="auto">
            <a:xfrm>
              <a:off x="1680" y="1200"/>
              <a:ext cx="1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/>
                <a:t>3</a:t>
              </a:r>
              <a:endParaRPr lang="en-US"/>
            </a:p>
          </p:txBody>
        </p:sp>
        <p:sp>
          <p:nvSpPr>
            <p:cNvPr id="613416" name="Text Box 40"/>
            <p:cNvSpPr txBox="1">
              <a:spLocks noChangeArrowheads="1"/>
            </p:cNvSpPr>
            <p:nvPr/>
          </p:nvSpPr>
          <p:spPr bwMode="auto">
            <a:xfrm>
              <a:off x="1296" y="1200"/>
              <a:ext cx="1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/>
                <a:t>2</a:t>
              </a:r>
              <a:endParaRPr lang="en-US"/>
            </a:p>
          </p:txBody>
        </p:sp>
        <p:sp>
          <p:nvSpPr>
            <p:cNvPr id="613417" name="Text Box 41"/>
            <p:cNvSpPr txBox="1">
              <a:spLocks noChangeArrowheads="1"/>
            </p:cNvSpPr>
            <p:nvPr/>
          </p:nvSpPr>
          <p:spPr bwMode="auto">
            <a:xfrm>
              <a:off x="912" y="1200"/>
              <a:ext cx="1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/>
                <a:t>1</a:t>
              </a:r>
              <a:endParaRPr lang="en-US"/>
            </a:p>
          </p:txBody>
        </p:sp>
        <p:sp>
          <p:nvSpPr>
            <p:cNvPr id="613418" name="Text Box 42"/>
            <p:cNvSpPr txBox="1">
              <a:spLocks noChangeArrowheads="1"/>
            </p:cNvSpPr>
            <p:nvPr/>
          </p:nvSpPr>
          <p:spPr bwMode="auto">
            <a:xfrm>
              <a:off x="528" y="1200"/>
              <a:ext cx="1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/>
                <a:t>0</a:t>
              </a:r>
              <a:endParaRPr lang="en-US"/>
            </a:p>
          </p:txBody>
        </p:sp>
        <p:sp>
          <p:nvSpPr>
            <p:cNvPr id="613419" name="Text Box 43"/>
            <p:cNvSpPr txBox="1">
              <a:spLocks noChangeArrowheads="1"/>
            </p:cNvSpPr>
            <p:nvPr/>
          </p:nvSpPr>
          <p:spPr bwMode="auto">
            <a:xfrm>
              <a:off x="2444" y="912"/>
              <a:ext cx="20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/>
                <a:t>4</a:t>
              </a:r>
            </a:p>
          </p:txBody>
        </p:sp>
        <p:sp>
          <p:nvSpPr>
            <p:cNvPr id="613420" name="Text Box 44"/>
            <p:cNvSpPr txBox="1">
              <a:spLocks noChangeArrowheads="1"/>
            </p:cNvSpPr>
            <p:nvPr/>
          </p:nvSpPr>
          <p:spPr bwMode="auto">
            <a:xfrm>
              <a:off x="2060" y="912"/>
              <a:ext cx="20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/>
                <a:t>2</a:t>
              </a:r>
            </a:p>
          </p:txBody>
        </p:sp>
        <p:sp>
          <p:nvSpPr>
            <p:cNvPr id="613421" name="Text Box 45"/>
            <p:cNvSpPr txBox="1">
              <a:spLocks noChangeArrowheads="1"/>
            </p:cNvSpPr>
            <p:nvPr/>
          </p:nvSpPr>
          <p:spPr bwMode="auto">
            <a:xfrm>
              <a:off x="1676" y="912"/>
              <a:ext cx="20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/>
                <a:t>7</a:t>
              </a:r>
            </a:p>
          </p:txBody>
        </p:sp>
        <p:sp>
          <p:nvSpPr>
            <p:cNvPr id="613422" name="Text Box 46"/>
            <p:cNvSpPr txBox="1">
              <a:spLocks noChangeArrowheads="1"/>
            </p:cNvSpPr>
            <p:nvPr/>
          </p:nvSpPr>
          <p:spPr bwMode="auto">
            <a:xfrm>
              <a:off x="1292" y="911"/>
              <a:ext cx="21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 b="1" dirty="0">
                  <a:solidFill>
                    <a:srgbClr val="FF0000"/>
                  </a:solidFill>
                </a:rPr>
                <a:t>6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  <p:sp>
          <p:nvSpPr>
            <p:cNvPr id="613423" name="Text Box 47"/>
            <p:cNvSpPr txBox="1">
              <a:spLocks noChangeArrowheads="1"/>
            </p:cNvSpPr>
            <p:nvPr/>
          </p:nvSpPr>
          <p:spPr bwMode="auto">
            <a:xfrm>
              <a:off x="908" y="912"/>
              <a:ext cx="20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/>
                <a:t>9</a:t>
              </a:r>
            </a:p>
          </p:txBody>
        </p:sp>
        <p:sp>
          <p:nvSpPr>
            <p:cNvPr id="613424" name="Text Box 48"/>
            <p:cNvSpPr txBox="1">
              <a:spLocks noChangeArrowheads="1"/>
            </p:cNvSpPr>
            <p:nvPr/>
          </p:nvSpPr>
          <p:spPr bwMode="auto">
            <a:xfrm>
              <a:off x="480" y="911"/>
              <a:ext cx="316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 b="1" dirty="0">
                  <a:solidFill>
                    <a:srgbClr val="FF0000"/>
                  </a:solidFill>
                </a:rPr>
                <a:t>10</a:t>
              </a:r>
              <a:endParaRPr lang="en-US" sz="2200" dirty="0">
                <a:solidFill>
                  <a:srgbClr val="FF0000"/>
                </a:solidFill>
              </a:endParaRPr>
            </a:p>
          </p:txBody>
        </p:sp>
        <p:grpSp>
          <p:nvGrpSpPr>
            <p:cNvPr id="613425" name="Group 49"/>
            <p:cNvGrpSpPr>
              <a:grpSpLocks/>
            </p:cNvGrpSpPr>
            <p:nvPr/>
          </p:nvGrpSpPr>
          <p:grpSpPr bwMode="auto">
            <a:xfrm>
              <a:off x="432" y="864"/>
              <a:ext cx="3072" cy="336"/>
              <a:chOff x="432" y="864"/>
              <a:chExt cx="3072" cy="336"/>
            </a:xfrm>
          </p:grpSpPr>
          <p:sp>
            <p:nvSpPr>
              <p:cNvPr id="613426" name="Rectangle 50"/>
              <p:cNvSpPr>
                <a:spLocks noChangeArrowheads="1"/>
              </p:cNvSpPr>
              <p:nvPr/>
            </p:nvSpPr>
            <p:spPr bwMode="auto">
              <a:xfrm>
                <a:off x="432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3427" name="Rectangle 51"/>
              <p:cNvSpPr>
                <a:spLocks noChangeArrowheads="1"/>
              </p:cNvSpPr>
              <p:nvPr/>
            </p:nvSpPr>
            <p:spPr bwMode="auto">
              <a:xfrm>
                <a:off x="816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3428" name="Rectangle 52"/>
              <p:cNvSpPr>
                <a:spLocks noChangeArrowheads="1"/>
              </p:cNvSpPr>
              <p:nvPr/>
            </p:nvSpPr>
            <p:spPr bwMode="auto">
              <a:xfrm>
                <a:off x="1200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3429" name="Rectangle 53"/>
              <p:cNvSpPr>
                <a:spLocks noChangeArrowheads="1"/>
              </p:cNvSpPr>
              <p:nvPr/>
            </p:nvSpPr>
            <p:spPr bwMode="auto">
              <a:xfrm>
                <a:off x="1584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3430" name="Rectangle 54"/>
              <p:cNvSpPr>
                <a:spLocks noChangeArrowheads="1"/>
              </p:cNvSpPr>
              <p:nvPr/>
            </p:nvSpPr>
            <p:spPr bwMode="auto">
              <a:xfrm>
                <a:off x="1968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3431" name="Rectangle 55"/>
              <p:cNvSpPr>
                <a:spLocks noChangeArrowheads="1"/>
              </p:cNvSpPr>
              <p:nvPr/>
            </p:nvSpPr>
            <p:spPr bwMode="auto">
              <a:xfrm>
                <a:off x="2352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3432" name="Rectangle 56"/>
              <p:cNvSpPr>
                <a:spLocks noChangeArrowheads="1"/>
              </p:cNvSpPr>
              <p:nvPr/>
            </p:nvSpPr>
            <p:spPr bwMode="auto">
              <a:xfrm>
                <a:off x="2736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3433" name="Rectangle 57"/>
              <p:cNvSpPr>
                <a:spLocks noChangeArrowheads="1"/>
              </p:cNvSpPr>
              <p:nvPr/>
            </p:nvSpPr>
            <p:spPr bwMode="auto">
              <a:xfrm>
                <a:off x="3120" y="864"/>
                <a:ext cx="384" cy="33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3434" name="Text Box 58"/>
            <p:cNvSpPr txBox="1">
              <a:spLocks noChangeArrowheads="1"/>
            </p:cNvSpPr>
            <p:nvPr/>
          </p:nvSpPr>
          <p:spPr bwMode="auto">
            <a:xfrm>
              <a:off x="3216" y="1200"/>
              <a:ext cx="1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/>
                <a:t>7</a:t>
              </a:r>
              <a:endParaRPr lang="en-US"/>
            </a:p>
          </p:txBody>
        </p:sp>
        <p:sp>
          <p:nvSpPr>
            <p:cNvPr id="613435" name="Text Box 59"/>
            <p:cNvSpPr txBox="1">
              <a:spLocks noChangeArrowheads="1"/>
            </p:cNvSpPr>
            <p:nvPr/>
          </p:nvSpPr>
          <p:spPr bwMode="auto">
            <a:xfrm>
              <a:off x="2832" y="1200"/>
              <a:ext cx="19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/>
                <a:t>6</a:t>
              </a:r>
              <a:endParaRPr lang="en-US"/>
            </a:p>
          </p:txBody>
        </p:sp>
        <p:sp>
          <p:nvSpPr>
            <p:cNvPr id="613436" name="Text Box 60"/>
            <p:cNvSpPr txBox="1">
              <a:spLocks noChangeArrowheads="1"/>
            </p:cNvSpPr>
            <p:nvPr/>
          </p:nvSpPr>
          <p:spPr bwMode="auto">
            <a:xfrm>
              <a:off x="3212" y="912"/>
              <a:ext cx="20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/>
                <a:t>3</a:t>
              </a:r>
            </a:p>
          </p:txBody>
        </p:sp>
        <p:sp>
          <p:nvSpPr>
            <p:cNvPr id="613437" name="Text Box 61"/>
            <p:cNvSpPr txBox="1">
              <a:spLocks noChangeArrowheads="1"/>
            </p:cNvSpPr>
            <p:nvPr/>
          </p:nvSpPr>
          <p:spPr bwMode="auto">
            <a:xfrm>
              <a:off x="2828" y="912"/>
              <a:ext cx="20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336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3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3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3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3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3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3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7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848600" cy="685800"/>
          </a:xfrm>
        </p:spPr>
        <p:txBody>
          <a:bodyPr/>
          <a:lstStyle/>
          <a:p>
            <a:pPr algn="ctr"/>
            <a:r>
              <a:rPr lang="en-US" dirty="0"/>
              <a:t>Transform a Heap Into a Sorted Array</a:t>
            </a:r>
          </a:p>
        </p:txBody>
      </p:sp>
      <p:sp>
        <p:nvSpPr>
          <p:cNvPr id="61440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295400"/>
            <a:ext cx="6591985" cy="3777622"/>
          </a:xfrm>
        </p:spPr>
        <p:txBody>
          <a:bodyPr/>
          <a:lstStyle/>
          <a:p>
            <a:r>
              <a:rPr lang="en-US" sz="2400" dirty="0"/>
              <a:t>After transforming the array of items into a </a:t>
            </a:r>
            <a:r>
              <a:rPr lang="en-US" sz="2400" i="1" dirty="0"/>
              <a:t>heap</a:t>
            </a:r>
            <a:r>
              <a:rPr lang="en-US" sz="2400" dirty="0"/>
              <a:t>, the next step in </a:t>
            </a:r>
            <a:r>
              <a:rPr lang="en-US" sz="2400" i="1" dirty="0" err="1"/>
              <a:t>Heapsort</a:t>
            </a:r>
            <a:r>
              <a:rPr lang="en-US" sz="2400" dirty="0"/>
              <a:t> is to:</a:t>
            </a:r>
          </a:p>
          <a:p>
            <a:pPr lvl="1"/>
            <a:r>
              <a:rPr lang="en-US" sz="2400" dirty="0" smtClean="0"/>
              <a:t>extract </a:t>
            </a:r>
            <a:r>
              <a:rPr lang="en-US" sz="2400" dirty="0"/>
              <a:t>the largest item remaining in the heap, until the heap is empty.  Store each item retrieved from the heap into the array from back to front.</a:t>
            </a:r>
          </a:p>
          <a:p>
            <a:r>
              <a:rPr lang="en-US" sz="2400" dirty="0"/>
              <a:t>If we want to perform the preceding step without using additional memory, we need to be careful about how we </a:t>
            </a:r>
            <a:r>
              <a:rPr lang="en-US" sz="2400" i="1" dirty="0"/>
              <a:t>delete</a:t>
            </a:r>
            <a:r>
              <a:rPr lang="en-US" sz="2400" dirty="0"/>
              <a:t> an item from the heap and how we </a:t>
            </a:r>
            <a:r>
              <a:rPr lang="en-US" sz="2400" i="1" dirty="0"/>
              <a:t>store</a:t>
            </a:r>
            <a:r>
              <a:rPr lang="en-US" sz="2400" dirty="0"/>
              <a:t> it back into the array.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31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981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-76200"/>
            <a:ext cx="7848600" cy="685800"/>
          </a:xfrm>
        </p:spPr>
        <p:txBody>
          <a:bodyPr/>
          <a:lstStyle/>
          <a:p>
            <a:pPr algn="ctr"/>
            <a:r>
              <a:rPr lang="en-US" dirty="0"/>
              <a:t>Transform a Heap Into a Sorted </a:t>
            </a:r>
            <a:r>
              <a:rPr lang="en-US" dirty="0" smtClean="0"/>
              <a:t>Array: Basic Idea</a:t>
            </a:r>
            <a:endParaRPr lang="en-US" dirty="0"/>
          </a:p>
        </p:txBody>
      </p:sp>
      <p:sp>
        <p:nvSpPr>
          <p:cNvPr id="61952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7848600" cy="4648200"/>
          </a:xfrm>
        </p:spPr>
        <p:txBody>
          <a:bodyPr/>
          <a:lstStyle/>
          <a:p>
            <a:pPr>
              <a:buFontTx/>
              <a:buNone/>
            </a:pPr>
            <a:r>
              <a:rPr lang="en-US" sz="2200" b="1" dirty="0">
                <a:solidFill>
                  <a:srgbClr val="FF0000"/>
                </a:solidFill>
              </a:rPr>
              <a:t>Problem</a:t>
            </a:r>
            <a:r>
              <a:rPr lang="en-US" sz="2200" b="1" dirty="0">
                <a:solidFill>
                  <a:srgbClr val="FFC000"/>
                </a:solidFill>
              </a:rPr>
              <a:t>:</a:t>
            </a:r>
            <a:r>
              <a:rPr lang="en-US" sz="2200" dirty="0"/>
              <a:t>  Transform array a[ ] from a heap of </a:t>
            </a:r>
            <a:r>
              <a:rPr lang="en-US" sz="2200" i="1" dirty="0"/>
              <a:t>n</a:t>
            </a:r>
            <a:r>
              <a:rPr lang="en-US" sz="2200" dirty="0"/>
              <a:t> items into a sequence of </a:t>
            </a:r>
            <a:r>
              <a:rPr lang="en-US" sz="2200" i="1" dirty="0"/>
              <a:t>n</a:t>
            </a:r>
            <a:r>
              <a:rPr lang="en-US" sz="2200" dirty="0"/>
              <a:t> items in sorted order.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en-US" sz="2200" dirty="0"/>
              <a:t>Let </a:t>
            </a:r>
            <a:r>
              <a:rPr lang="en-US" sz="2200" i="1" dirty="0"/>
              <a:t>last</a:t>
            </a:r>
            <a:r>
              <a:rPr lang="en-US" sz="2200" dirty="0"/>
              <a:t> represent the position of the last node in the heap.  Initially, the heap is in a[ 0 .. </a:t>
            </a:r>
            <a:r>
              <a:rPr lang="en-US" sz="2200" i="1" dirty="0"/>
              <a:t>last</a:t>
            </a:r>
            <a:r>
              <a:rPr lang="en-US" sz="2200" dirty="0"/>
              <a:t> ], where </a:t>
            </a:r>
            <a:r>
              <a:rPr lang="en-US" sz="2200" i="1" dirty="0"/>
              <a:t>last</a:t>
            </a:r>
            <a:r>
              <a:rPr lang="en-US" sz="2200" dirty="0"/>
              <a:t> = </a:t>
            </a:r>
            <a:r>
              <a:rPr lang="en-US" sz="2200" i="1" dirty="0"/>
              <a:t>n</a:t>
            </a:r>
            <a:r>
              <a:rPr lang="en-US" sz="2200" dirty="0"/>
              <a:t> – 1.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en-US" sz="2200" dirty="0"/>
              <a:t>1) </a:t>
            </a:r>
            <a:r>
              <a:rPr lang="en-US" sz="2000" dirty="0"/>
              <a:t>Move the largest item in the heap to the beginning of an (initially empty) sorted region of a[ ] by swapping a[0] with a[ </a:t>
            </a:r>
            <a:r>
              <a:rPr lang="en-US" sz="2000" i="1" dirty="0"/>
              <a:t>last </a:t>
            </a:r>
            <a:r>
              <a:rPr lang="en-US" sz="2000" dirty="0"/>
              <a:t>].</a:t>
            </a:r>
          </a:p>
          <a:p>
            <a:pPr>
              <a:buFontTx/>
              <a:buNone/>
            </a:pPr>
            <a:r>
              <a:rPr lang="en-US" sz="2000" dirty="0"/>
              <a:t>2) Decrement </a:t>
            </a:r>
            <a:r>
              <a:rPr lang="en-US" sz="2000" i="1" dirty="0"/>
              <a:t>last</a:t>
            </a:r>
            <a:r>
              <a:rPr lang="en-US" sz="2000" dirty="0"/>
              <a:t>.  a[0] now represents the root of a </a:t>
            </a:r>
            <a:r>
              <a:rPr lang="en-US" sz="2000" dirty="0" err="1"/>
              <a:t>semiheap</a:t>
            </a:r>
            <a:r>
              <a:rPr lang="en-US" sz="2000" dirty="0"/>
              <a:t> in </a:t>
            </a:r>
            <a:r>
              <a:rPr lang="en-US" sz="2000" dirty="0" smtClean="0"/>
              <a:t>a</a:t>
            </a:r>
            <a:r>
              <a:rPr lang="en-US" sz="2000" dirty="0"/>
              <a:t>[ 0 .. </a:t>
            </a:r>
            <a:r>
              <a:rPr lang="en-US" sz="2000" i="1" dirty="0"/>
              <a:t>last</a:t>
            </a:r>
            <a:r>
              <a:rPr lang="en-US" sz="2000" dirty="0"/>
              <a:t> ], and the sorted region is in </a:t>
            </a:r>
            <a:endParaRPr lang="en-US" sz="2000" dirty="0" smtClean="0"/>
          </a:p>
          <a:p>
            <a:pPr>
              <a:buFontTx/>
              <a:buNone/>
            </a:pPr>
            <a:r>
              <a:rPr lang="en-US" sz="2000" dirty="0"/>
              <a:t> </a:t>
            </a:r>
            <a:r>
              <a:rPr lang="en-US" sz="2000" dirty="0" smtClean="0"/>
              <a:t>  a</a:t>
            </a:r>
            <a:r>
              <a:rPr lang="en-US" sz="2000" dirty="0"/>
              <a:t>[ </a:t>
            </a:r>
            <a:r>
              <a:rPr lang="en-US" sz="2000" i="1" dirty="0"/>
              <a:t>last</a:t>
            </a:r>
            <a:r>
              <a:rPr lang="en-US" sz="2000" dirty="0"/>
              <a:t> + 1 .. </a:t>
            </a:r>
            <a:r>
              <a:rPr lang="en-US" sz="2000" i="1" dirty="0"/>
              <a:t>n</a:t>
            </a:r>
            <a:r>
              <a:rPr lang="en-US" sz="2000" dirty="0"/>
              <a:t> – 1 ].</a:t>
            </a:r>
          </a:p>
          <a:p>
            <a:pPr>
              <a:buFontTx/>
              <a:buNone/>
            </a:pPr>
            <a:r>
              <a:rPr lang="en-US" sz="2000" dirty="0"/>
              <a:t>3) Invoke </a:t>
            </a:r>
            <a:r>
              <a:rPr lang="en-US" sz="2000" i="1" dirty="0" err="1"/>
              <a:t>rebuildHeap</a:t>
            </a:r>
            <a:r>
              <a:rPr lang="en-US" sz="2000" i="1" dirty="0"/>
              <a:t> </a:t>
            </a:r>
            <a:r>
              <a:rPr lang="en-US" sz="2000" dirty="0"/>
              <a:t>on the </a:t>
            </a:r>
            <a:r>
              <a:rPr lang="en-US" sz="2000" dirty="0" err="1"/>
              <a:t>semiheap</a:t>
            </a:r>
            <a:r>
              <a:rPr lang="en-US" sz="2000" dirty="0"/>
              <a:t> rooted at a[0] to transform the </a:t>
            </a:r>
            <a:r>
              <a:rPr lang="en-US" sz="2000" dirty="0" err="1"/>
              <a:t>semiheap</a:t>
            </a:r>
            <a:r>
              <a:rPr lang="en-US" sz="2000" dirty="0"/>
              <a:t> into a heap.</a:t>
            </a:r>
          </a:p>
          <a:p>
            <a:pPr>
              <a:buFontTx/>
              <a:buNone/>
            </a:pPr>
            <a:r>
              <a:rPr lang="en-US" sz="2000" dirty="0"/>
              <a:t>4) Repeat steps 1 - 3 until </a:t>
            </a:r>
            <a:r>
              <a:rPr lang="en-US" sz="2000" i="1" dirty="0"/>
              <a:t>last</a:t>
            </a:r>
            <a:r>
              <a:rPr lang="en-US" sz="2000" dirty="0"/>
              <a:t> = -1.  When done, the items in array </a:t>
            </a:r>
            <a:r>
              <a:rPr lang="en-US" sz="2000" dirty="0" smtClean="0"/>
              <a:t>a</a:t>
            </a:r>
            <a:r>
              <a:rPr lang="en-US" sz="2000" dirty="0"/>
              <a:t>[ ] will be arranged in sorted order.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058966F6-58CF-44F9-958E-54DF2B782141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4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9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9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9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9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9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9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9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9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533400"/>
          </a:xfrm>
        </p:spPr>
        <p:txBody>
          <a:bodyPr/>
          <a:lstStyle/>
          <a:p>
            <a:pPr algn="ctr"/>
            <a:r>
              <a:rPr lang="en-US" sz="3600" dirty="0"/>
              <a:t>Transform a Heap Into a Sorted Array: Example</a:t>
            </a:r>
          </a:p>
        </p:txBody>
      </p:sp>
      <p:sp>
        <p:nvSpPr>
          <p:cNvPr id="617475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2743200"/>
            <a:ext cx="3886200" cy="3352800"/>
          </a:xfrm>
          <a:noFill/>
          <a:ln/>
        </p:spPr>
        <p:txBody>
          <a:bodyPr/>
          <a:lstStyle/>
          <a:p>
            <a:pPr>
              <a:buSzPct val="120000"/>
            </a:pPr>
            <a:r>
              <a:rPr lang="en-US" sz="2200" dirty="0"/>
              <a:t>We start with the heap that we formed from an unsorted array.</a:t>
            </a:r>
          </a:p>
          <a:p>
            <a:pPr>
              <a:buSzPct val="120000"/>
            </a:pPr>
            <a:r>
              <a:rPr lang="en-US" sz="2200" dirty="0"/>
              <a:t>The heap is in a[0..7] and the sorted region is empty.</a:t>
            </a:r>
          </a:p>
          <a:p>
            <a:pPr>
              <a:buSzPct val="120000"/>
            </a:pPr>
            <a:r>
              <a:rPr lang="en-US" sz="2200" dirty="0"/>
              <a:t>We move the largest item in the heap to the beginning of the sorted region by swapping a[0] with a[7].</a:t>
            </a:r>
            <a:endParaRPr lang="en-US" dirty="0"/>
          </a:p>
        </p:txBody>
      </p:sp>
      <p:sp>
        <p:nvSpPr>
          <p:cNvPr id="7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6165A0D1-8662-402D-9692-9E71ACA0CA15}" type="slidenum">
              <a:rPr lang="en-US"/>
              <a:pPr/>
              <a:t>33</a:t>
            </a:fld>
            <a:endParaRPr lang="en-US"/>
          </a:p>
        </p:txBody>
      </p:sp>
      <p:grpSp>
        <p:nvGrpSpPr>
          <p:cNvPr id="617476" name="Group 4"/>
          <p:cNvGrpSpPr>
            <a:grpSpLocks/>
          </p:cNvGrpSpPr>
          <p:nvPr/>
        </p:nvGrpSpPr>
        <p:grpSpPr bwMode="auto">
          <a:xfrm>
            <a:off x="533400" y="2971800"/>
            <a:ext cx="3924300" cy="3200400"/>
            <a:chOff x="336" y="1392"/>
            <a:chExt cx="2472" cy="2016"/>
          </a:xfrm>
        </p:grpSpPr>
        <p:grpSp>
          <p:nvGrpSpPr>
            <p:cNvPr id="617477" name="Group 5"/>
            <p:cNvGrpSpPr>
              <a:grpSpLocks/>
            </p:cNvGrpSpPr>
            <p:nvPr/>
          </p:nvGrpSpPr>
          <p:grpSpPr bwMode="auto">
            <a:xfrm>
              <a:off x="504" y="2544"/>
              <a:ext cx="288" cy="288"/>
              <a:chOff x="2642" y="2688"/>
              <a:chExt cx="288" cy="288"/>
            </a:xfrm>
          </p:grpSpPr>
          <p:sp>
            <p:nvSpPr>
              <p:cNvPr id="617478" name="Oval 6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479" name="Text Box 7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7</a:t>
                </a:r>
              </a:p>
            </p:txBody>
          </p:sp>
        </p:grpSp>
        <p:grpSp>
          <p:nvGrpSpPr>
            <p:cNvPr id="617480" name="Group 8"/>
            <p:cNvGrpSpPr>
              <a:grpSpLocks/>
            </p:cNvGrpSpPr>
            <p:nvPr/>
          </p:nvGrpSpPr>
          <p:grpSpPr bwMode="auto">
            <a:xfrm>
              <a:off x="1176" y="2544"/>
              <a:ext cx="288" cy="288"/>
              <a:chOff x="2642" y="2688"/>
              <a:chExt cx="288" cy="288"/>
            </a:xfrm>
          </p:grpSpPr>
          <p:sp>
            <p:nvSpPr>
              <p:cNvPr id="617481" name="Oval 9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482" name="Text Box 10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2</a:t>
                </a:r>
              </a:p>
            </p:txBody>
          </p:sp>
        </p:grpSp>
        <p:grpSp>
          <p:nvGrpSpPr>
            <p:cNvPr id="617483" name="Group 11"/>
            <p:cNvGrpSpPr>
              <a:grpSpLocks/>
            </p:cNvGrpSpPr>
            <p:nvPr/>
          </p:nvGrpSpPr>
          <p:grpSpPr bwMode="auto">
            <a:xfrm>
              <a:off x="1848" y="2544"/>
              <a:ext cx="288" cy="288"/>
              <a:chOff x="2642" y="2688"/>
              <a:chExt cx="288" cy="288"/>
            </a:xfrm>
          </p:grpSpPr>
          <p:sp>
            <p:nvSpPr>
              <p:cNvPr id="617484" name="Oval 12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485" name="Text Box 13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4</a:t>
                </a:r>
              </a:p>
            </p:txBody>
          </p:sp>
        </p:grpSp>
        <p:grpSp>
          <p:nvGrpSpPr>
            <p:cNvPr id="617486" name="Group 14"/>
            <p:cNvGrpSpPr>
              <a:grpSpLocks/>
            </p:cNvGrpSpPr>
            <p:nvPr/>
          </p:nvGrpSpPr>
          <p:grpSpPr bwMode="auto">
            <a:xfrm>
              <a:off x="2520" y="2544"/>
              <a:ext cx="288" cy="288"/>
              <a:chOff x="2642" y="2688"/>
              <a:chExt cx="288" cy="288"/>
            </a:xfrm>
          </p:grpSpPr>
          <p:sp>
            <p:nvSpPr>
              <p:cNvPr id="617487" name="Oval 15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488" name="Text Box 16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5</a:t>
                </a:r>
              </a:p>
            </p:txBody>
          </p:sp>
        </p:grpSp>
        <p:grpSp>
          <p:nvGrpSpPr>
            <p:cNvPr id="617489" name="Group 17"/>
            <p:cNvGrpSpPr>
              <a:grpSpLocks/>
            </p:cNvGrpSpPr>
            <p:nvPr/>
          </p:nvGrpSpPr>
          <p:grpSpPr bwMode="auto">
            <a:xfrm>
              <a:off x="336" y="3120"/>
              <a:ext cx="288" cy="288"/>
              <a:chOff x="2642" y="2688"/>
              <a:chExt cx="288" cy="288"/>
            </a:xfrm>
          </p:grpSpPr>
          <p:sp>
            <p:nvSpPr>
              <p:cNvPr id="617490" name="Oval 18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491" name="Text Box 19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3</a:t>
                </a:r>
              </a:p>
            </p:txBody>
          </p:sp>
        </p:grpSp>
        <p:grpSp>
          <p:nvGrpSpPr>
            <p:cNvPr id="617492" name="Group 20"/>
            <p:cNvGrpSpPr>
              <a:grpSpLocks/>
            </p:cNvGrpSpPr>
            <p:nvPr/>
          </p:nvGrpSpPr>
          <p:grpSpPr bwMode="auto">
            <a:xfrm>
              <a:off x="840" y="1968"/>
              <a:ext cx="288" cy="288"/>
              <a:chOff x="2642" y="2688"/>
              <a:chExt cx="288" cy="288"/>
            </a:xfrm>
          </p:grpSpPr>
          <p:sp>
            <p:nvSpPr>
              <p:cNvPr id="617493" name="Oval 21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494" name="Text Box 22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9</a:t>
                </a:r>
              </a:p>
            </p:txBody>
          </p:sp>
        </p:grpSp>
        <p:grpSp>
          <p:nvGrpSpPr>
            <p:cNvPr id="617495" name="Group 23"/>
            <p:cNvGrpSpPr>
              <a:grpSpLocks/>
            </p:cNvGrpSpPr>
            <p:nvPr/>
          </p:nvGrpSpPr>
          <p:grpSpPr bwMode="auto">
            <a:xfrm>
              <a:off x="2184" y="1968"/>
              <a:ext cx="288" cy="288"/>
              <a:chOff x="2642" y="2688"/>
              <a:chExt cx="288" cy="288"/>
            </a:xfrm>
          </p:grpSpPr>
          <p:sp>
            <p:nvSpPr>
              <p:cNvPr id="617496" name="Oval 24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497" name="Text Box 25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6</a:t>
                </a:r>
              </a:p>
            </p:txBody>
          </p:sp>
        </p:grpSp>
        <p:grpSp>
          <p:nvGrpSpPr>
            <p:cNvPr id="617498" name="Group 26"/>
            <p:cNvGrpSpPr>
              <a:grpSpLocks/>
            </p:cNvGrpSpPr>
            <p:nvPr/>
          </p:nvGrpSpPr>
          <p:grpSpPr bwMode="auto">
            <a:xfrm>
              <a:off x="1510" y="1392"/>
              <a:ext cx="292" cy="288"/>
              <a:chOff x="2640" y="2688"/>
              <a:chExt cx="292" cy="288"/>
            </a:xfrm>
          </p:grpSpPr>
          <p:sp>
            <p:nvSpPr>
              <p:cNvPr id="617499" name="Oval 27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7500" name="Text Box 28"/>
              <p:cNvSpPr txBox="1">
                <a:spLocks noChangeArrowheads="1"/>
              </p:cNvSpPr>
              <p:nvPr/>
            </p:nvSpPr>
            <p:spPr bwMode="auto">
              <a:xfrm>
                <a:off x="2640" y="2688"/>
                <a:ext cx="292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 dirty="0"/>
                  <a:t>10</a:t>
                </a:r>
              </a:p>
            </p:txBody>
          </p:sp>
        </p:grpSp>
        <p:sp>
          <p:nvSpPr>
            <p:cNvPr id="617501" name="Line 29"/>
            <p:cNvSpPr>
              <a:spLocks noChangeShapeType="1"/>
            </p:cNvSpPr>
            <p:nvPr/>
          </p:nvSpPr>
          <p:spPr bwMode="auto">
            <a:xfrm flipH="1">
              <a:off x="478" y="2832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02" name="Line 30"/>
            <p:cNvSpPr>
              <a:spLocks noChangeShapeType="1"/>
            </p:cNvSpPr>
            <p:nvPr/>
          </p:nvSpPr>
          <p:spPr bwMode="auto">
            <a:xfrm flipH="1">
              <a:off x="670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03" name="Line 31"/>
            <p:cNvSpPr>
              <a:spLocks noChangeShapeType="1"/>
            </p:cNvSpPr>
            <p:nvPr/>
          </p:nvSpPr>
          <p:spPr bwMode="auto">
            <a:xfrm>
              <a:off x="1054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04" name="Line 32"/>
            <p:cNvSpPr>
              <a:spLocks noChangeShapeType="1"/>
            </p:cNvSpPr>
            <p:nvPr/>
          </p:nvSpPr>
          <p:spPr bwMode="auto">
            <a:xfrm flipH="1">
              <a:off x="2014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05" name="Line 33"/>
            <p:cNvSpPr>
              <a:spLocks noChangeShapeType="1"/>
            </p:cNvSpPr>
            <p:nvPr/>
          </p:nvSpPr>
          <p:spPr bwMode="auto">
            <a:xfrm>
              <a:off x="2398" y="22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06" name="Line 34"/>
            <p:cNvSpPr>
              <a:spLocks noChangeShapeType="1"/>
            </p:cNvSpPr>
            <p:nvPr/>
          </p:nvSpPr>
          <p:spPr bwMode="auto">
            <a:xfrm flipH="1">
              <a:off x="1102" y="168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07" name="Line 35"/>
            <p:cNvSpPr>
              <a:spLocks noChangeShapeType="1"/>
            </p:cNvSpPr>
            <p:nvPr/>
          </p:nvSpPr>
          <p:spPr bwMode="auto">
            <a:xfrm>
              <a:off x="1726" y="168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7543" name="Group 71"/>
          <p:cNvGrpSpPr>
            <a:grpSpLocks/>
          </p:cNvGrpSpPr>
          <p:nvPr/>
        </p:nvGrpSpPr>
        <p:grpSpPr bwMode="auto">
          <a:xfrm>
            <a:off x="1524000" y="1219200"/>
            <a:ext cx="5486400" cy="1417638"/>
            <a:chOff x="960" y="768"/>
            <a:chExt cx="3456" cy="893"/>
          </a:xfrm>
        </p:grpSpPr>
        <p:grpSp>
          <p:nvGrpSpPr>
            <p:cNvPr id="617537" name="Group 65"/>
            <p:cNvGrpSpPr>
              <a:grpSpLocks/>
            </p:cNvGrpSpPr>
            <p:nvPr/>
          </p:nvGrpSpPr>
          <p:grpSpPr bwMode="auto">
            <a:xfrm>
              <a:off x="960" y="768"/>
              <a:ext cx="3456" cy="624"/>
              <a:chOff x="960" y="768"/>
              <a:chExt cx="3456" cy="624"/>
            </a:xfrm>
          </p:grpSpPr>
          <p:grpSp>
            <p:nvGrpSpPr>
              <p:cNvPr id="617535" name="Group 63"/>
              <p:cNvGrpSpPr>
                <a:grpSpLocks/>
              </p:cNvGrpSpPr>
              <p:nvPr/>
            </p:nvGrpSpPr>
            <p:grpSpPr bwMode="auto">
              <a:xfrm>
                <a:off x="1344" y="768"/>
                <a:ext cx="3072" cy="624"/>
                <a:chOff x="1344" y="768"/>
                <a:chExt cx="3072" cy="624"/>
              </a:xfrm>
            </p:grpSpPr>
            <p:sp>
              <p:nvSpPr>
                <p:cNvPr id="617515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356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4</a:t>
                  </a:r>
                </a:p>
              </p:txBody>
            </p:sp>
            <p:sp>
              <p:nvSpPr>
                <p:cNvPr id="617516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972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2</a:t>
                  </a:r>
                </a:p>
              </p:txBody>
            </p:sp>
            <p:sp>
              <p:nvSpPr>
                <p:cNvPr id="617517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588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7</a:t>
                  </a:r>
                </a:p>
              </p:txBody>
            </p:sp>
            <p:sp>
              <p:nvSpPr>
                <p:cNvPr id="61751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204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6</a:t>
                  </a:r>
                </a:p>
              </p:txBody>
            </p:sp>
            <p:sp>
              <p:nvSpPr>
                <p:cNvPr id="61751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1820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9</a:t>
                  </a:r>
                </a:p>
              </p:txBody>
            </p:sp>
            <p:sp>
              <p:nvSpPr>
                <p:cNvPr id="617520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1392" y="1104"/>
                  <a:ext cx="292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dirty="0"/>
                    <a:t>10</a:t>
                  </a:r>
                </a:p>
              </p:txBody>
            </p:sp>
            <p:grpSp>
              <p:nvGrpSpPr>
                <p:cNvPr id="617521" name="Group 49"/>
                <p:cNvGrpSpPr>
                  <a:grpSpLocks/>
                </p:cNvGrpSpPr>
                <p:nvPr/>
              </p:nvGrpSpPr>
              <p:grpSpPr bwMode="auto">
                <a:xfrm>
                  <a:off x="1344" y="1056"/>
                  <a:ext cx="3072" cy="336"/>
                  <a:chOff x="432" y="864"/>
                  <a:chExt cx="3072" cy="336"/>
                </a:xfrm>
              </p:grpSpPr>
              <p:sp>
                <p:nvSpPr>
                  <p:cNvPr id="617522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7523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7524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7525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7526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7527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7528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7529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17534" name="Group 62"/>
                <p:cNvGrpSpPr>
                  <a:grpSpLocks/>
                </p:cNvGrpSpPr>
                <p:nvPr/>
              </p:nvGrpSpPr>
              <p:grpSpPr bwMode="auto">
                <a:xfrm>
                  <a:off x="1440" y="768"/>
                  <a:ext cx="2880" cy="269"/>
                  <a:chOff x="1440" y="1392"/>
                  <a:chExt cx="2880" cy="269"/>
                </a:xfrm>
              </p:grpSpPr>
              <p:sp>
                <p:nvSpPr>
                  <p:cNvPr id="617509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0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5</a:t>
                    </a:r>
                    <a:endParaRPr lang="en-US"/>
                  </a:p>
                </p:txBody>
              </p:sp>
              <p:sp>
                <p:nvSpPr>
                  <p:cNvPr id="617510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4</a:t>
                    </a:r>
                    <a:endParaRPr lang="en-US"/>
                  </a:p>
                </p:txBody>
              </p:sp>
              <p:sp>
                <p:nvSpPr>
                  <p:cNvPr id="617511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3</a:t>
                    </a:r>
                    <a:endParaRPr lang="en-US"/>
                  </a:p>
                </p:txBody>
              </p:sp>
              <p:sp>
                <p:nvSpPr>
                  <p:cNvPr id="617512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8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2</a:t>
                    </a:r>
                    <a:endParaRPr lang="en-US"/>
                  </a:p>
                </p:txBody>
              </p:sp>
              <p:sp>
                <p:nvSpPr>
                  <p:cNvPr id="617513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4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1</a:t>
                    </a:r>
                    <a:endParaRPr lang="en-US"/>
                  </a:p>
                </p:txBody>
              </p:sp>
              <p:sp>
                <p:nvSpPr>
                  <p:cNvPr id="617514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0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0</a:t>
                    </a:r>
                    <a:endParaRPr lang="en-US"/>
                  </a:p>
                </p:txBody>
              </p:sp>
              <p:sp>
                <p:nvSpPr>
                  <p:cNvPr id="617530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7</a:t>
                    </a:r>
                    <a:endParaRPr lang="en-US"/>
                  </a:p>
                </p:txBody>
              </p:sp>
              <p:sp>
                <p:nvSpPr>
                  <p:cNvPr id="617531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6</a:t>
                    </a:r>
                    <a:endParaRPr lang="en-US"/>
                  </a:p>
                </p:txBody>
              </p:sp>
            </p:grpSp>
            <p:sp>
              <p:nvSpPr>
                <p:cNvPr id="617532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4124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3</a:t>
                  </a:r>
                </a:p>
              </p:txBody>
            </p:sp>
            <p:sp>
              <p:nvSpPr>
                <p:cNvPr id="617533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3740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5</a:t>
                  </a:r>
                </a:p>
              </p:txBody>
            </p:sp>
          </p:grpSp>
          <p:sp>
            <p:nvSpPr>
              <p:cNvPr id="617536" name="Text Box 64"/>
              <p:cNvSpPr txBox="1">
                <a:spLocks noChangeArrowheads="1"/>
              </p:cNvSpPr>
              <p:nvPr/>
            </p:nvSpPr>
            <p:spPr bwMode="auto">
              <a:xfrm>
                <a:off x="960" y="1104"/>
                <a:ext cx="405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a[ ]:</a:t>
                </a:r>
              </a:p>
            </p:txBody>
          </p:sp>
        </p:grpSp>
        <p:sp>
          <p:nvSpPr>
            <p:cNvPr id="617538" name="Text Box 66"/>
            <p:cNvSpPr txBox="1">
              <a:spLocks noChangeArrowheads="1"/>
            </p:cNvSpPr>
            <p:nvPr/>
          </p:nvSpPr>
          <p:spPr bwMode="auto">
            <a:xfrm>
              <a:off x="2640" y="1392"/>
              <a:ext cx="48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/>
                <a:t>Heap</a:t>
              </a:r>
            </a:p>
          </p:txBody>
        </p:sp>
        <p:sp>
          <p:nvSpPr>
            <p:cNvPr id="617539" name="Line 67"/>
            <p:cNvSpPr>
              <a:spLocks noChangeShapeType="1"/>
            </p:cNvSpPr>
            <p:nvPr/>
          </p:nvSpPr>
          <p:spPr bwMode="auto">
            <a:xfrm>
              <a:off x="1344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40" name="Line 68"/>
            <p:cNvSpPr>
              <a:spLocks noChangeShapeType="1"/>
            </p:cNvSpPr>
            <p:nvPr/>
          </p:nvSpPr>
          <p:spPr bwMode="auto">
            <a:xfrm>
              <a:off x="441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41" name="Line 69"/>
            <p:cNvSpPr>
              <a:spLocks noChangeShapeType="1"/>
            </p:cNvSpPr>
            <p:nvPr/>
          </p:nvSpPr>
          <p:spPr bwMode="auto">
            <a:xfrm>
              <a:off x="1344" y="1536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42" name="Line 70"/>
            <p:cNvSpPr>
              <a:spLocks noChangeShapeType="1"/>
            </p:cNvSpPr>
            <p:nvPr/>
          </p:nvSpPr>
          <p:spPr bwMode="auto">
            <a:xfrm>
              <a:off x="3120" y="1536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256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077200" cy="533400"/>
          </a:xfrm>
        </p:spPr>
        <p:txBody>
          <a:bodyPr/>
          <a:lstStyle/>
          <a:p>
            <a:pPr algn="ctr"/>
            <a:r>
              <a:rPr lang="en-US" sz="3600" dirty="0"/>
              <a:t>Transform a Heap Into a Sorted Array: Example</a:t>
            </a:r>
          </a:p>
        </p:txBody>
      </p:sp>
      <p:sp>
        <p:nvSpPr>
          <p:cNvPr id="621571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2971800"/>
            <a:ext cx="3886200" cy="3352800"/>
          </a:xfrm>
          <a:noFill/>
          <a:ln/>
        </p:spPr>
        <p:txBody>
          <a:bodyPr/>
          <a:lstStyle/>
          <a:p>
            <a:pPr>
              <a:buSzPct val="120000"/>
            </a:pPr>
            <a:r>
              <a:rPr lang="en-US" sz="2200"/>
              <a:t>a[0..6] now represents a semiheap.</a:t>
            </a:r>
          </a:p>
          <a:p>
            <a:pPr>
              <a:buSzPct val="120000"/>
            </a:pPr>
            <a:r>
              <a:rPr lang="en-US" sz="2200"/>
              <a:t>a[7] is the sorted region.</a:t>
            </a:r>
          </a:p>
          <a:p>
            <a:pPr>
              <a:buSzPct val="120000"/>
            </a:pPr>
            <a:r>
              <a:rPr lang="en-US" sz="2200"/>
              <a:t>Invoke </a:t>
            </a:r>
            <a:r>
              <a:rPr lang="en-US" sz="2200" i="1"/>
              <a:t>rebuildHeap</a:t>
            </a:r>
            <a:r>
              <a:rPr lang="en-US" sz="2200"/>
              <a:t> on the semiheap rooted at a[0].</a:t>
            </a:r>
            <a:endParaRPr lang="en-US"/>
          </a:p>
        </p:txBody>
      </p:sp>
      <p:sp>
        <p:nvSpPr>
          <p:cNvPr id="7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F02BF082-2E68-46C7-83FA-C74D594A0147}" type="slidenum">
              <a:rPr lang="en-US"/>
              <a:pPr/>
              <a:t>34</a:t>
            </a:fld>
            <a:endParaRPr lang="en-US"/>
          </a:p>
        </p:txBody>
      </p:sp>
      <p:grpSp>
        <p:nvGrpSpPr>
          <p:cNvPr id="621572" name="Group 4"/>
          <p:cNvGrpSpPr>
            <a:grpSpLocks/>
          </p:cNvGrpSpPr>
          <p:nvPr/>
        </p:nvGrpSpPr>
        <p:grpSpPr bwMode="auto">
          <a:xfrm>
            <a:off x="838200" y="3352800"/>
            <a:ext cx="3657600" cy="2286000"/>
            <a:chOff x="504" y="1872"/>
            <a:chExt cx="2304" cy="1440"/>
          </a:xfrm>
        </p:grpSpPr>
        <p:grpSp>
          <p:nvGrpSpPr>
            <p:cNvPr id="621573" name="Group 5"/>
            <p:cNvGrpSpPr>
              <a:grpSpLocks/>
            </p:cNvGrpSpPr>
            <p:nvPr/>
          </p:nvGrpSpPr>
          <p:grpSpPr bwMode="auto">
            <a:xfrm>
              <a:off x="504" y="3024"/>
              <a:ext cx="288" cy="288"/>
              <a:chOff x="2642" y="2688"/>
              <a:chExt cx="288" cy="288"/>
            </a:xfrm>
          </p:grpSpPr>
          <p:sp>
            <p:nvSpPr>
              <p:cNvPr id="621574" name="Oval 6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575" name="Text Box 7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7</a:t>
                </a:r>
              </a:p>
            </p:txBody>
          </p:sp>
        </p:grpSp>
        <p:grpSp>
          <p:nvGrpSpPr>
            <p:cNvPr id="621576" name="Group 8"/>
            <p:cNvGrpSpPr>
              <a:grpSpLocks/>
            </p:cNvGrpSpPr>
            <p:nvPr/>
          </p:nvGrpSpPr>
          <p:grpSpPr bwMode="auto">
            <a:xfrm>
              <a:off x="1176" y="3024"/>
              <a:ext cx="288" cy="288"/>
              <a:chOff x="2642" y="2688"/>
              <a:chExt cx="288" cy="288"/>
            </a:xfrm>
          </p:grpSpPr>
          <p:sp>
            <p:nvSpPr>
              <p:cNvPr id="621577" name="Oval 9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578" name="Text Box 10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2</a:t>
                </a:r>
              </a:p>
            </p:txBody>
          </p:sp>
        </p:grpSp>
        <p:grpSp>
          <p:nvGrpSpPr>
            <p:cNvPr id="621579" name="Group 11"/>
            <p:cNvGrpSpPr>
              <a:grpSpLocks/>
            </p:cNvGrpSpPr>
            <p:nvPr/>
          </p:nvGrpSpPr>
          <p:grpSpPr bwMode="auto">
            <a:xfrm>
              <a:off x="1848" y="3024"/>
              <a:ext cx="288" cy="288"/>
              <a:chOff x="2642" y="2688"/>
              <a:chExt cx="288" cy="288"/>
            </a:xfrm>
          </p:grpSpPr>
          <p:sp>
            <p:nvSpPr>
              <p:cNvPr id="621580" name="Oval 12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581" name="Text Box 13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4</a:t>
                </a:r>
              </a:p>
            </p:txBody>
          </p:sp>
        </p:grpSp>
        <p:grpSp>
          <p:nvGrpSpPr>
            <p:cNvPr id="621582" name="Group 14"/>
            <p:cNvGrpSpPr>
              <a:grpSpLocks/>
            </p:cNvGrpSpPr>
            <p:nvPr/>
          </p:nvGrpSpPr>
          <p:grpSpPr bwMode="auto">
            <a:xfrm>
              <a:off x="2520" y="3024"/>
              <a:ext cx="288" cy="288"/>
              <a:chOff x="2642" y="2688"/>
              <a:chExt cx="288" cy="288"/>
            </a:xfrm>
          </p:grpSpPr>
          <p:sp>
            <p:nvSpPr>
              <p:cNvPr id="621583" name="Oval 15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584" name="Text Box 16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5</a:t>
                </a:r>
              </a:p>
            </p:txBody>
          </p:sp>
        </p:grpSp>
        <p:grpSp>
          <p:nvGrpSpPr>
            <p:cNvPr id="621585" name="Group 17"/>
            <p:cNvGrpSpPr>
              <a:grpSpLocks/>
            </p:cNvGrpSpPr>
            <p:nvPr/>
          </p:nvGrpSpPr>
          <p:grpSpPr bwMode="auto">
            <a:xfrm>
              <a:off x="840" y="2448"/>
              <a:ext cx="288" cy="288"/>
              <a:chOff x="2642" y="2688"/>
              <a:chExt cx="288" cy="288"/>
            </a:xfrm>
          </p:grpSpPr>
          <p:sp>
            <p:nvSpPr>
              <p:cNvPr id="621586" name="Oval 18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587" name="Text Box 19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9</a:t>
                </a:r>
              </a:p>
            </p:txBody>
          </p:sp>
        </p:grpSp>
        <p:grpSp>
          <p:nvGrpSpPr>
            <p:cNvPr id="621588" name="Group 20"/>
            <p:cNvGrpSpPr>
              <a:grpSpLocks/>
            </p:cNvGrpSpPr>
            <p:nvPr/>
          </p:nvGrpSpPr>
          <p:grpSpPr bwMode="auto">
            <a:xfrm>
              <a:off x="2184" y="2448"/>
              <a:ext cx="288" cy="288"/>
              <a:chOff x="2642" y="2688"/>
              <a:chExt cx="288" cy="288"/>
            </a:xfrm>
          </p:grpSpPr>
          <p:sp>
            <p:nvSpPr>
              <p:cNvPr id="621589" name="Oval 21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590" name="Text Box 22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6</a:t>
                </a:r>
              </a:p>
            </p:txBody>
          </p:sp>
        </p:grpSp>
        <p:grpSp>
          <p:nvGrpSpPr>
            <p:cNvPr id="621591" name="Group 23"/>
            <p:cNvGrpSpPr>
              <a:grpSpLocks/>
            </p:cNvGrpSpPr>
            <p:nvPr/>
          </p:nvGrpSpPr>
          <p:grpSpPr bwMode="auto">
            <a:xfrm>
              <a:off x="1512" y="1872"/>
              <a:ext cx="288" cy="288"/>
              <a:chOff x="2642" y="2688"/>
              <a:chExt cx="288" cy="288"/>
            </a:xfrm>
          </p:grpSpPr>
          <p:sp>
            <p:nvSpPr>
              <p:cNvPr id="621592" name="Oval 24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593" name="Text Box 25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 b="1"/>
                  <a:t>3</a:t>
                </a:r>
                <a:endParaRPr lang="en-US" sz="2200"/>
              </a:p>
            </p:txBody>
          </p:sp>
        </p:grpSp>
        <p:sp>
          <p:nvSpPr>
            <p:cNvPr id="621594" name="Line 26"/>
            <p:cNvSpPr>
              <a:spLocks noChangeShapeType="1"/>
            </p:cNvSpPr>
            <p:nvPr/>
          </p:nvSpPr>
          <p:spPr bwMode="auto">
            <a:xfrm flipH="1">
              <a:off x="670" y="273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595" name="Line 27"/>
            <p:cNvSpPr>
              <a:spLocks noChangeShapeType="1"/>
            </p:cNvSpPr>
            <p:nvPr/>
          </p:nvSpPr>
          <p:spPr bwMode="auto">
            <a:xfrm>
              <a:off x="1054" y="273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596" name="Line 28"/>
            <p:cNvSpPr>
              <a:spLocks noChangeShapeType="1"/>
            </p:cNvSpPr>
            <p:nvPr/>
          </p:nvSpPr>
          <p:spPr bwMode="auto">
            <a:xfrm flipH="1">
              <a:off x="2014" y="273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597" name="Line 29"/>
            <p:cNvSpPr>
              <a:spLocks noChangeShapeType="1"/>
            </p:cNvSpPr>
            <p:nvPr/>
          </p:nvSpPr>
          <p:spPr bwMode="auto">
            <a:xfrm>
              <a:off x="2398" y="273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598" name="Line 30"/>
            <p:cNvSpPr>
              <a:spLocks noChangeShapeType="1"/>
            </p:cNvSpPr>
            <p:nvPr/>
          </p:nvSpPr>
          <p:spPr bwMode="auto">
            <a:xfrm flipH="1">
              <a:off x="1102" y="216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599" name="Line 31"/>
            <p:cNvSpPr>
              <a:spLocks noChangeShapeType="1"/>
            </p:cNvSpPr>
            <p:nvPr/>
          </p:nvSpPr>
          <p:spPr bwMode="auto">
            <a:xfrm>
              <a:off x="1726" y="216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1641" name="Group 73"/>
          <p:cNvGrpSpPr>
            <a:grpSpLocks/>
          </p:cNvGrpSpPr>
          <p:nvPr/>
        </p:nvGrpSpPr>
        <p:grpSpPr bwMode="auto">
          <a:xfrm>
            <a:off x="1524000" y="1219200"/>
            <a:ext cx="5867400" cy="1417638"/>
            <a:chOff x="960" y="768"/>
            <a:chExt cx="3696" cy="893"/>
          </a:xfrm>
        </p:grpSpPr>
        <p:grpSp>
          <p:nvGrpSpPr>
            <p:cNvPr id="621601" name="Group 33"/>
            <p:cNvGrpSpPr>
              <a:grpSpLocks/>
            </p:cNvGrpSpPr>
            <p:nvPr/>
          </p:nvGrpSpPr>
          <p:grpSpPr bwMode="auto">
            <a:xfrm>
              <a:off x="960" y="768"/>
              <a:ext cx="3456" cy="624"/>
              <a:chOff x="960" y="768"/>
              <a:chExt cx="3456" cy="624"/>
            </a:xfrm>
          </p:grpSpPr>
          <p:grpSp>
            <p:nvGrpSpPr>
              <p:cNvPr id="621602" name="Group 34"/>
              <p:cNvGrpSpPr>
                <a:grpSpLocks/>
              </p:cNvGrpSpPr>
              <p:nvPr/>
            </p:nvGrpSpPr>
            <p:grpSpPr bwMode="auto">
              <a:xfrm>
                <a:off x="1344" y="768"/>
                <a:ext cx="3072" cy="624"/>
                <a:chOff x="1344" y="768"/>
                <a:chExt cx="3072" cy="624"/>
              </a:xfrm>
            </p:grpSpPr>
            <p:sp>
              <p:nvSpPr>
                <p:cNvPr id="62160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356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4</a:t>
                  </a:r>
                </a:p>
              </p:txBody>
            </p:sp>
            <p:sp>
              <p:nvSpPr>
                <p:cNvPr id="62160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972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2</a:t>
                  </a:r>
                </a:p>
              </p:txBody>
            </p:sp>
            <p:sp>
              <p:nvSpPr>
                <p:cNvPr id="62160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588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7</a:t>
                  </a:r>
                </a:p>
              </p:txBody>
            </p:sp>
            <p:sp>
              <p:nvSpPr>
                <p:cNvPr id="621606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204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6</a:t>
                  </a:r>
                </a:p>
              </p:txBody>
            </p:sp>
            <p:sp>
              <p:nvSpPr>
                <p:cNvPr id="62160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820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9</a:t>
                  </a:r>
                </a:p>
              </p:txBody>
            </p:sp>
            <p:sp>
              <p:nvSpPr>
                <p:cNvPr id="621608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436" y="1103"/>
                  <a:ext cx="21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FF0000"/>
                      </a:solidFill>
                    </a:rPr>
                    <a:t>3</a:t>
                  </a:r>
                  <a:endParaRPr lang="en-US" sz="2200" dirty="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621609" name="Group 41"/>
                <p:cNvGrpSpPr>
                  <a:grpSpLocks/>
                </p:cNvGrpSpPr>
                <p:nvPr/>
              </p:nvGrpSpPr>
              <p:grpSpPr bwMode="auto">
                <a:xfrm>
                  <a:off x="1344" y="1056"/>
                  <a:ext cx="3072" cy="336"/>
                  <a:chOff x="432" y="864"/>
                  <a:chExt cx="3072" cy="336"/>
                </a:xfrm>
              </p:grpSpPr>
              <p:sp>
                <p:nvSpPr>
                  <p:cNvPr id="621610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1611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1612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1613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1614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1615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1616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1617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21618" name="Group 50"/>
                <p:cNvGrpSpPr>
                  <a:grpSpLocks/>
                </p:cNvGrpSpPr>
                <p:nvPr/>
              </p:nvGrpSpPr>
              <p:grpSpPr bwMode="auto">
                <a:xfrm>
                  <a:off x="1440" y="768"/>
                  <a:ext cx="2880" cy="269"/>
                  <a:chOff x="1440" y="1392"/>
                  <a:chExt cx="2880" cy="269"/>
                </a:xfrm>
              </p:grpSpPr>
              <p:sp>
                <p:nvSpPr>
                  <p:cNvPr id="621619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0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5</a:t>
                    </a:r>
                    <a:endParaRPr lang="en-US"/>
                  </a:p>
                </p:txBody>
              </p:sp>
              <p:sp>
                <p:nvSpPr>
                  <p:cNvPr id="621620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4</a:t>
                    </a:r>
                    <a:endParaRPr lang="en-US"/>
                  </a:p>
                </p:txBody>
              </p:sp>
              <p:sp>
                <p:nvSpPr>
                  <p:cNvPr id="621621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3</a:t>
                    </a:r>
                    <a:endParaRPr lang="en-US"/>
                  </a:p>
                </p:txBody>
              </p:sp>
              <p:sp>
                <p:nvSpPr>
                  <p:cNvPr id="621622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8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2</a:t>
                    </a:r>
                    <a:endParaRPr lang="en-US"/>
                  </a:p>
                </p:txBody>
              </p:sp>
              <p:sp>
                <p:nvSpPr>
                  <p:cNvPr id="621623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4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1</a:t>
                    </a:r>
                    <a:endParaRPr lang="en-US"/>
                  </a:p>
                </p:txBody>
              </p:sp>
              <p:sp>
                <p:nvSpPr>
                  <p:cNvPr id="621624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0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0</a:t>
                    </a:r>
                    <a:endParaRPr lang="en-US"/>
                  </a:p>
                </p:txBody>
              </p:sp>
              <p:sp>
                <p:nvSpPr>
                  <p:cNvPr id="621625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7</a:t>
                    </a:r>
                    <a:endParaRPr lang="en-US"/>
                  </a:p>
                </p:txBody>
              </p:sp>
              <p:sp>
                <p:nvSpPr>
                  <p:cNvPr id="621626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6</a:t>
                    </a:r>
                    <a:endParaRPr lang="en-US"/>
                  </a:p>
                </p:txBody>
              </p:sp>
            </p:grpSp>
            <p:sp>
              <p:nvSpPr>
                <p:cNvPr id="621627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4080" y="1103"/>
                  <a:ext cx="31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10</a:t>
                  </a:r>
                  <a:endParaRPr lang="en-US" sz="22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621628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740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5</a:t>
                  </a:r>
                </a:p>
              </p:txBody>
            </p:sp>
          </p:grpSp>
          <p:sp>
            <p:nvSpPr>
              <p:cNvPr id="621629" name="Text Box 61"/>
              <p:cNvSpPr txBox="1">
                <a:spLocks noChangeArrowheads="1"/>
              </p:cNvSpPr>
              <p:nvPr/>
            </p:nvSpPr>
            <p:spPr bwMode="auto">
              <a:xfrm>
                <a:off x="960" y="1104"/>
                <a:ext cx="405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a[ ]:</a:t>
                </a:r>
              </a:p>
            </p:txBody>
          </p:sp>
        </p:grpSp>
        <p:sp>
          <p:nvSpPr>
            <p:cNvPr id="621630" name="Text Box 62"/>
            <p:cNvSpPr txBox="1">
              <a:spLocks noChangeArrowheads="1"/>
            </p:cNvSpPr>
            <p:nvPr/>
          </p:nvSpPr>
          <p:spPr bwMode="auto">
            <a:xfrm>
              <a:off x="2287" y="1392"/>
              <a:ext cx="81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/>
                <a:t>Semiheap</a:t>
              </a:r>
            </a:p>
          </p:txBody>
        </p:sp>
        <p:sp>
          <p:nvSpPr>
            <p:cNvPr id="621631" name="Line 63"/>
            <p:cNvSpPr>
              <a:spLocks noChangeShapeType="1"/>
            </p:cNvSpPr>
            <p:nvPr/>
          </p:nvSpPr>
          <p:spPr bwMode="auto">
            <a:xfrm>
              <a:off x="1344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632" name="Line 64"/>
            <p:cNvSpPr>
              <a:spLocks noChangeShapeType="1"/>
            </p:cNvSpPr>
            <p:nvPr/>
          </p:nvSpPr>
          <p:spPr bwMode="auto">
            <a:xfrm>
              <a:off x="4032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633" name="Line 65"/>
            <p:cNvSpPr>
              <a:spLocks noChangeShapeType="1"/>
            </p:cNvSpPr>
            <p:nvPr/>
          </p:nvSpPr>
          <p:spPr bwMode="auto">
            <a:xfrm>
              <a:off x="1344" y="153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634" name="Line 66"/>
            <p:cNvSpPr>
              <a:spLocks noChangeShapeType="1"/>
            </p:cNvSpPr>
            <p:nvPr/>
          </p:nvSpPr>
          <p:spPr bwMode="auto">
            <a:xfrm>
              <a:off x="3264" y="153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635" name="Text Box 67"/>
            <p:cNvSpPr txBox="1">
              <a:spLocks noChangeArrowheads="1"/>
            </p:cNvSpPr>
            <p:nvPr/>
          </p:nvSpPr>
          <p:spPr bwMode="auto">
            <a:xfrm>
              <a:off x="4080" y="1392"/>
              <a:ext cx="57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2200"/>
                <a:t>Sorted</a:t>
              </a:r>
            </a:p>
          </p:txBody>
        </p:sp>
      </p:grpSp>
      <p:grpSp>
        <p:nvGrpSpPr>
          <p:cNvPr id="621640" name="Group 72"/>
          <p:cNvGrpSpPr>
            <a:grpSpLocks/>
          </p:cNvGrpSpPr>
          <p:nvPr/>
        </p:nvGrpSpPr>
        <p:grpSpPr bwMode="auto">
          <a:xfrm>
            <a:off x="533400" y="2743200"/>
            <a:ext cx="1828800" cy="762000"/>
            <a:chOff x="336" y="1440"/>
            <a:chExt cx="1152" cy="480"/>
          </a:xfrm>
        </p:grpSpPr>
        <p:sp>
          <p:nvSpPr>
            <p:cNvPr id="621636" name="Text Box 68"/>
            <p:cNvSpPr txBox="1">
              <a:spLocks noChangeArrowheads="1"/>
            </p:cNvSpPr>
            <p:nvPr/>
          </p:nvSpPr>
          <p:spPr bwMode="auto">
            <a:xfrm>
              <a:off x="336" y="1440"/>
              <a:ext cx="9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 i="1"/>
                <a:t>rebuildHeap</a:t>
              </a:r>
              <a:endParaRPr lang="en-US"/>
            </a:p>
          </p:txBody>
        </p:sp>
        <p:grpSp>
          <p:nvGrpSpPr>
            <p:cNvPr id="621637" name="Group 69"/>
            <p:cNvGrpSpPr>
              <a:grpSpLocks/>
            </p:cNvGrpSpPr>
            <p:nvPr/>
          </p:nvGrpSpPr>
          <p:grpSpPr bwMode="auto">
            <a:xfrm>
              <a:off x="768" y="1680"/>
              <a:ext cx="720" cy="240"/>
              <a:chOff x="768" y="1680"/>
              <a:chExt cx="720" cy="240"/>
            </a:xfrm>
          </p:grpSpPr>
          <p:sp>
            <p:nvSpPr>
              <p:cNvPr id="621638" name="Line 70"/>
              <p:cNvSpPr>
                <a:spLocks noChangeShapeType="1"/>
              </p:cNvSpPr>
              <p:nvPr/>
            </p:nvSpPr>
            <p:spPr bwMode="auto">
              <a:xfrm>
                <a:off x="768" y="1680"/>
                <a:ext cx="0" cy="240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1639" name="Line 71"/>
              <p:cNvSpPr>
                <a:spLocks noChangeShapeType="1"/>
              </p:cNvSpPr>
              <p:nvPr/>
            </p:nvSpPr>
            <p:spPr bwMode="auto">
              <a:xfrm>
                <a:off x="768" y="1920"/>
                <a:ext cx="720" cy="0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32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533400"/>
          </a:xfrm>
        </p:spPr>
        <p:txBody>
          <a:bodyPr/>
          <a:lstStyle/>
          <a:p>
            <a:pPr algn="ctr"/>
            <a:r>
              <a:rPr lang="en-US" sz="3600" dirty="0"/>
              <a:t>Transform a Heap Into a Sorted Array: Example</a:t>
            </a:r>
          </a:p>
        </p:txBody>
      </p:sp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2971800"/>
            <a:ext cx="3886200" cy="3352800"/>
          </a:xfrm>
          <a:noFill/>
          <a:ln/>
        </p:spPr>
        <p:txBody>
          <a:bodyPr/>
          <a:lstStyle/>
          <a:p>
            <a:pPr>
              <a:buSzPct val="120000"/>
            </a:pPr>
            <a:r>
              <a:rPr lang="en-US" sz="2200" i="1"/>
              <a:t>rebuildHeap</a:t>
            </a:r>
            <a:r>
              <a:rPr lang="en-US" sz="2200"/>
              <a:t> is invoked recursively on a[1] to complete the transformation of the semiheap rooted at a[0] into a heap.</a:t>
            </a:r>
            <a:endParaRPr lang="en-US"/>
          </a:p>
        </p:txBody>
      </p:sp>
      <p:sp>
        <p:nvSpPr>
          <p:cNvPr id="7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5951C8E9-BB7B-4412-8A7E-B4A31679B9D0}" type="slidenum">
              <a:rPr lang="en-US"/>
              <a:pPr/>
              <a:t>35</a:t>
            </a:fld>
            <a:endParaRPr lang="en-US"/>
          </a:p>
        </p:txBody>
      </p:sp>
      <p:grpSp>
        <p:nvGrpSpPr>
          <p:cNvPr id="622596" name="Group 4"/>
          <p:cNvGrpSpPr>
            <a:grpSpLocks/>
          </p:cNvGrpSpPr>
          <p:nvPr/>
        </p:nvGrpSpPr>
        <p:grpSpPr bwMode="auto">
          <a:xfrm>
            <a:off x="838200" y="3352800"/>
            <a:ext cx="3657600" cy="2286000"/>
            <a:chOff x="504" y="1872"/>
            <a:chExt cx="2304" cy="1440"/>
          </a:xfrm>
        </p:grpSpPr>
        <p:grpSp>
          <p:nvGrpSpPr>
            <p:cNvPr id="622597" name="Group 5"/>
            <p:cNvGrpSpPr>
              <a:grpSpLocks/>
            </p:cNvGrpSpPr>
            <p:nvPr/>
          </p:nvGrpSpPr>
          <p:grpSpPr bwMode="auto">
            <a:xfrm>
              <a:off x="504" y="3024"/>
              <a:ext cx="288" cy="288"/>
              <a:chOff x="2642" y="2688"/>
              <a:chExt cx="288" cy="288"/>
            </a:xfrm>
          </p:grpSpPr>
          <p:sp>
            <p:nvSpPr>
              <p:cNvPr id="622598" name="Oval 6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599" name="Text Box 7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7</a:t>
                </a:r>
              </a:p>
            </p:txBody>
          </p:sp>
        </p:grpSp>
        <p:grpSp>
          <p:nvGrpSpPr>
            <p:cNvPr id="622600" name="Group 8"/>
            <p:cNvGrpSpPr>
              <a:grpSpLocks/>
            </p:cNvGrpSpPr>
            <p:nvPr/>
          </p:nvGrpSpPr>
          <p:grpSpPr bwMode="auto">
            <a:xfrm>
              <a:off x="1176" y="3024"/>
              <a:ext cx="288" cy="288"/>
              <a:chOff x="2642" y="2688"/>
              <a:chExt cx="288" cy="288"/>
            </a:xfrm>
          </p:grpSpPr>
          <p:sp>
            <p:nvSpPr>
              <p:cNvPr id="622601" name="Oval 9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602" name="Text Box 10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2</a:t>
                </a:r>
              </a:p>
            </p:txBody>
          </p:sp>
        </p:grpSp>
        <p:grpSp>
          <p:nvGrpSpPr>
            <p:cNvPr id="622603" name="Group 11"/>
            <p:cNvGrpSpPr>
              <a:grpSpLocks/>
            </p:cNvGrpSpPr>
            <p:nvPr/>
          </p:nvGrpSpPr>
          <p:grpSpPr bwMode="auto">
            <a:xfrm>
              <a:off x="1848" y="3024"/>
              <a:ext cx="288" cy="288"/>
              <a:chOff x="2642" y="2688"/>
              <a:chExt cx="288" cy="288"/>
            </a:xfrm>
          </p:grpSpPr>
          <p:sp>
            <p:nvSpPr>
              <p:cNvPr id="622604" name="Oval 12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605" name="Text Box 13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4</a:t>
                </a:r>
              </a:p>
            </p:txBody>
          </p:sp>
        </p:grpSp>
        <p:grpSp>
          <p:nvGrpSpPr>
            <p:cNvPr id="622606" name="Group 14"/>
            <p:cNvGrpSpPr>
              <a:grpSpLocks/>
            </p:cNvGrpSpPr>
            <p:nvPr/>
          </p:nvGrpSpPr>
          <p:grpSpPr bwMode="auto">
            <a:xfrm>
              <a:off x="2520" y="3024"/>
              <a:ext cx="288" cy="288"/>
              <a:chOff x="2642" y="2688"/>
              <a:chExt cx="288" cy="288"/>
            </a:xfrm>
          </p:grpSpPr>
          <p:sp>
            <p:nvSpPr>
              <p:cNvPr id="622607" name="Oval 15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608" name="Text Box 16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5</a:t>
                </a:r>
              </a:p>
            </p:txBody>
          </p:sp>
        </p:grpSp>
        <p:grpSp>
          <p:nvGrpSpPr>
            <p:cNvPr id="622609" name="Group 17"/>
            <p:cNvGrpSpPr>
              <a:grpSpLocks/>
            </p:cNvGrpSpPr>
            <p:nvPr/>
          </p:nvGrpSpPr>
          <p:grpSpPr bwMode="auto">
            <a:xfrm>
              <a:off x="840" y="2448"/>
              <a:ext cx="288" cy="288"/>
              <a:chOff x="2642" y="2688"/>
              <a:chExt cx="288" cy="288"/>
            </a:xfrm>
          </p:grpSpPr>
          <p:sp>
            <p:nvSpPr>
              <p:cNvPr id="622610" name="Oval 18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611" name="Text Box 19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 b="1"/>
                  <a:t>3</a:t>
                </a:r>
                <a:endParaRPr lang="en-US" sz="2200"/>
              </a:p>
            </p:txBody>
          </p:sp>
        </p:grpSp>
        <p:grpSp>
          <p:nvGrpSpPr>
            <p:cNvPr id="622612" name="Group 20"/>
            <p:cNvGrpSpPr>
              <a:grpSpLocks/>
            </p:cNvGrpSpPr>
            <p:nvPr/>
          </p:nvGrpSpPr>
          <p:grpSpPr bwMode="auto">
            <a:xfrm>
              <a:off x="2184" y="2448"/>
              <a:ext cx="288" cy="288"/>
              <a:chOff x="2642" y="2688"/>
              <a:chExt cx="288" cy="288"/>
            </a:xfrm>
          </p:grpSpPr>
          <p:sp>
            <p:nvSpPr>
              <p:cNvPr id="622613" name="Oval 21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614" name="Text Box 22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6</a:t>
                </a:r>
              </a:p>
            </p:txBody>
          </p:sp>
        </p:grpSp>
        <p:grpSp>
          <p:nvGrpSpPr>
            <p:cNvPr id="622615" name="Group 23"/>
            <p:cNvGrpSpPr>
              <a:grpSpLocks/>
            </p:cNvGrpSpPr>
            <p:nvPr/>
          </p:nvGrpSpPr>
          <p:grpSpPr bwMode="auto">
            <a:xfrm>
              <a:off x="1512" y="1872"/>
              <a:ext cx="288" cy="288"/>
              <a:chOff x="2642" y="2688"/>
              <a:chExt cx="288" cy="288"/>
            </a:xfrm>
          </p:grpSpPr>
          <p:sp>
            <p:nvSpPr>
              <p:cNvPr id="622616" name="Oval 24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617" name="Text Box 25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 b="1"/>
                  <a:t>9</a:t>
                </a:r>
                <a:endParaRPr lang="en-US" sz="2200"/>
              </a:p>
            </p:txBody>
          </p:sp>
        </p:grpSp>
        <p:sp>
          <p:nvSpPr>
            <p:cNvPr id="622618" name="Line 26"/>
            <p:cNvSpPr>
              <a:spLocks noChangeShapeType="1"/>
            </p:cNvSpPr>
            <p:nvPr/>
          </p:nvSpPr>
          <p:spPr bwMode="auto">
            <a:xfrm flipH="1">
              <a:off x="670" y="273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619" name="Line 27"/>
            <p:cNvSpPr>
              <a:spLocks noChangeShapeType="1"/>
            </p:cNvSpPr>
            <p:nvPr/>
          </p:nvSpPr>
          <p:spPr bwMode="auto">
            <a:xfrm>
              <a:off x="1054" y="273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620" name="Line 28"/>
            <p:cNvSpPr>
              <a:spLocks noChangeShapeType="1"/>
            </p:cNvSpPr>
            <p:nvPr/>
          </p:nvSpPr>
          <p:spPr bwMode="auto">
            <a:xfrm flipH="1">
              <a:off x="2014" y="273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621" name="Line 29"/>
            <p:cNvSpPr>
              <a:spLocks noChangeShapeType="1"/>
            </p:cNvSpPr>
            <p:nvPr/>
          </p:nvSpPr>
          <p:spPr bwMode="auto">
            <a:xfrm>
              <a:off x="2398" y="273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622" name="Line 30"/>
            <p:cNvSpPr>
              <a:spLocks noChangeShapeType="1"/>
            </p:cNvSpPr>
            <p:nvPr/>
          </p:nvSpPr>
          <p:spPr bwMode="auto">
            <a:xfrm flipH="1">
              <a:off x="1102" y="216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623" name="Line 31"/>
            <p:cNvSpPr>
              <a:spLocks noChangeShapeType="1"/>
            </p:cNvSpPr>
            <p:nvPr/>
          </p:nvSpPr>
          <p:spPr bwMode="auto">
            <a:xfrm>
              <a:off x="1726" y="216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2666" name="Group 74"/>
          <p:cNvGrpSpPr>
            <a:grpSpLocks/>
          </p:cNvGrpSpPr>
          <p:nvPr/>
        </p:nvGrpSpPr>
        <p:grpSpPr bwMode="auto">
          <a:xfrm>
            <a:off x="1524000" y="1219200"/>
            <a:ext cx="5867400" cy="1417638"/>
            <a:chOff x="960" y="768"/>
            <a:chExt cx="3696" cy="893"/>
          </a:xfrm>
        </p:grpSpPr>
        <p:grpSp>
          <p:nvGrpSpPr>
            <p:cNvPr id="622625" name="Group 33"/>
            <p:cNvGrpSpPr>
              <a:grpSpLocks/>
            </p:cNvGrpSpPr>
            <p:nvPr/>
          </p:nvGrpSpPr>
          <p:grpSpPr bwMode="auto">
            <a:xfrm>
              <a:off x="960" y="768"/>
              <a:ext cx="3456" cy="624"/>
              <a:chOff x="960" y="768"/>
              <a:chExt cx="3456" cy="624"/>
            </a:xfrm>
          </p:grpSpPr>
          <p:grpSp>
            <p:nvGrpSpPr>
              <p:cNvPr id="622626" name="Group 34"/>
              <p:cNvGrpSpPr>
                <a:grpSpLocks/>
              </p:cNvGrpSpPr>
              <p:nvPr/>
            </p:nvGrpSpPr>
            <p:grpSpPr bwMode="auto">
              <a:xfrm>
                <a:off x="1344" y="768"/>
                <a:ext cx="3072" cy="624"/>
                <a:chOff x="1344" y="768"/>
                <a:chExt cx="3072" cy="624"/>
              </a:xfrm>
            </p:grpSpPr>
            <p:sp>
              <p:nvSpPr>
                <p:cNvPr id="62262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356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4</a:t>
                  </a:r>
                </a:p>
              </p:txBody>
            </p:sp>
            <p:sp>
              <p:nvSpPr>
                <p:cNvPr id="622628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972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2</a:t>
                  </a:r>
                </a:p>
              </p:txBody>
            </p:sp>
            <p:sp>
              <p:nvSpPr>
                <p:cNvPr id="622629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588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7</a:t>
                  </a:r>
                </a:p>
              </p:txBody>
            </p:sp>
            <p:sp>
              <p:nvSpPr>
                <p:cNvPr id="62263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204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6</a:t>
                  </a:r>
                </a:p>
              </p:txBody>
            </p:sp>
            <p:sp>
              <p:nvSpPr>
                <p:cNvPr id="622631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820" y="1103"/>
                  <a:ext cx="21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FF0000"/>
                      </a:solidFill>
                    </a:rPr>
                    <a:t>3</a:t>
                  </a:r>
                  <a:endParaRPr lang="en-US" sz="2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22632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436" y="1103"/>
                  <a:ext cx="21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FF0000"/>
                      </a:solidFill>
                    </a:rPr>
                    <a:t>9</a:t>
                  </a:r>
                  <a:endParaRPr lang="en-US" sz="2200" dirty="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622633" name="Group 41"/>
                <p:cNvGrpSpPr>
                  <a:grpSpLocks/>
                </p:cNvGrpSpPr>
                <p:nvPr/>
              </p:nvGrpSpPr>
              <p:grpSpPr bwMode="auto">
                <a:xfrm>
                  <a:off x="1344" y="1056"/>
                  <a:ext cx="3072" cy="336"/>
                  <a:chOff x="432" y="864"/>
                  <a:chExt cx="3072" cy="336"/>
                </a:xfrm>
              </p:grpSpPr>
              <p:sp>
                <p:nvSpPr>
                  <p:cNvPr id="622634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2635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2636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2637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2638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2639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2640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2641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22642" name="Group 50"/>
                <p:cNvGrpSpPr>
                  <a:grpSpLocks/>
                </p:cNvGrpSpPr>
                <p:nvPr/>
              </p:nvGrpSpPr>
              <p:grpSpPr bwMode="auto">
                <a:xfrm>
                  <a:off x="1440" y="768"/>
                  <a:ext cx="2880" cy="269"/>
                  <a:chOff x="1440" y="1392"/>
                  <a:chExt cx="2880" cy="269"/>
                </a:xfrm>
              </p:grpSpPr>
              <p:sp>
                <p:nvSpPr>
                  <p:cNvPr id="622643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0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5</a:t>
                    </a:r>
                    <a:endParaRPr lang="en-US"/>
                  </a:p>
                </p:txBody>
              </p:sp>
              <p:sp>
                <p:nvSpPr>
                  <p:cNvPr id="622644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4</a:t>
                    </a:r>
                    <a:endParaRPr lang="en-US"/>
                  </a:p>
                </p:txBody>
              </p:sp>
              <p:sp>
                <p:nvSpPr>
                  <p:cNvPr id="622645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3</a:t>
                    </a:r>
                    <a:endParaRPr lang="en-US"/>
                  </a:p>
                </p:txBody>
              </p:sp>
              <p:sp>
                <p:nvSpPr>
                  <p:cNvPr id="622646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8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2</a:t>
                    </a:r>
                    <a:endParaRPr lang="en-US"/>
                  </a:p>
                </p:txBody>
              </p:sp>
              <p:sp>
                <p:nvSpPr>
                  <p:cNvPr id="622647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4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1</a:t>
                    </a:r>
                    <a:endParaRPr lang="en-US"/>
                  </a:p>
                </p:txBody>
              </p:sp>
              <p:sp>
                <p:nvSpPr>
                  <p:cNvPr id="622648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0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0</a:t>
                    </a:r>
                    <a:endParaRPr lang="en-US"/>
                  </a:p>
                </p:txBody>
              </p:sp>
              <p:sp>
                <p:nvSpPr>
                  <p:cNvPr id="622649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7</a:t>
                    </a:r>
                    <a:endParaRPr lang="en-US"/>
                  </a:p>
                </p:txBody>
              </p:sp>
              <p:sp>
                <p:nvSpPr>
                  <p:cNvPr id="622650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6</a:t>
                    </a:r>
                    <a:endParaRPr lang="en-US"/>
                  </a:p>
                </p:txBody>
              </p:sp>
            </p:grpSp>
            <p:sp>
              <p:nvSpPr>
                <p:cNvPr id="622651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4080" y="1103"/>
                  <a:ext cx="314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10</a:t>
                  </a:r>
                </a:p>
              </p:txBody>
            </p:sp>
            <p:sp>
              <p:nvSpPr>
                <p:cNvPr id="622652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740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5</a:t>
                  </a:r>
                </a:p>
              </p:txBody>
            </p:sp>
          </p:grpSp>
          <p:sp>
            <p:nvSpPr>
              <p:cNvPr id="622653" name="Text Box 61"/>
              <p:cNvSpPr txBox="1">
                <a:spLocks noChangeArrowheads="1"/>
              </p:cNvSpPr>
              <p:nvPr/>
            </p:nvSpPr>
            <p:spPr bwMode="auto">
              <a:xfrm>
                <a:off x="960" y="1104"/>
                <a:ext cx="405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a[ ]:</a:t>
                </a:r>
              </a:p>
            </p:txBody>
          </p:sp>
        </p:grpSp>
        <p:sp>
          <p:nvSpPr>
            <p:cNvPr id="622654" name="Text Box 62"/>
            <p:cNvSpPr txBox="1">
              <a:spLocks noChangeArrowheads="1"/>
            </p:cNvSpPr>
            <p:nvPr/>
          </p:nvSpPr>
          <p:spPr bwMode="auto">
            <a:xfrm>
              <a:off x="2005" y="1392"/>
              <a:ext cx="137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/>
                <a:t>Becoming a Heap</a:t>
              </a:r>
            </a:p>
          </p:txBody>
        </p:sp>
        <p:sp>
          <p:nvSpPr>
            <p:cNvPr id="622655" name="Line 63"/>
            <p:cNvSpPr>
              <a:spLocks noChangeShapeType="1"/>
            </p:cNvSpPr>
            <p:nvPr/>
          </p:nvSpPr>
          <p:spPr bwMode="auto">
            <a:xfrm>
              <a:off x="1344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656" name="Line 64"/>
            <p:cNvSpPr>
              <a:spLocks noChangeShapeType="1"/>
            </p:cNvSpPr>
            <p:nvPr/>
          </p:nvSpPr>
          <p:spPr bwMode="auto">
            <a:xfrm>
              <a:off x="4032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657" name="Line 65"/>
            <p:cNvSpPr>
              <a:spLocks noChangeShapeType="1"/>
            </p:cNvSpPr>
            <p:nvPr/>
          </p:nvSpPr>
          <p:spPr bwMode="auto">
            <a:xfrm>
              <a:off x="1344" y="153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658" name="Line 66"/>
            <p:cNvSpPr>
              <a:spLocks noChangeShapeType="1"/>
            </p:cNvSpPr>
            <p:nvPr/>
          </p:nvSpPr>
          <p:spPr bwMode="auto">
            <a:xfrm>
              <a:off x="3648" y="153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659" name="Text Box 67"/>
            <p:cNvSpPr txBox="1">
              <a:spLocks noChangeArrowheads="1"/>
            </p:cNvSpPr>
            <p:nvPr/>
          </p:nvSpPr>
          <p:spPr bwMode="auto">
            <a:xfrm>
              <a:off x="4080" y="1392"/>
              <a:ext cx="57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2200"/>
                <a:t>Sorted</a:t>
              </a:r>
            </a:p>
          </p:txBody>
        </p:sp>
      </p:grpSp>
      <p:grpSp>
        <p:nvGrpSpPr>
          <p:cNvPr id="622667" name="Group 75"/>
          <p:cNvGrpSpPr>
            <a:grpSpLocks/>
          </p:cNvGrpSpPr>
          <p:nvPr/>
        </p:nvGrpSpPr>
        <p:grpSpPr bwMode="auto">
          <a:xfrm>
            <a:off x="533400" y="2743200"/>
            <a:ext cx="1466850" cy="1447800"/>
            <a:chOff x="336" y="1728"/>
            <a:chExt cx="924" cy="912"/>
          </a:xfrm>
        </p:grpSpPr>
        <p:sp>
          <p:nvSpPr>
            <p:cNvPr id="622661" name="Text Box 69"/>
            <p:cNvSpPr txBox="1">
              <a:spLocks noChangeArrowheads="1"/>
            </p:cNvSpPr>
            <p:nvPr/>
          </p:nvSpPr>
          <p:spPr bwMode="auto">
            <a:xfrm>
              <a:off x="336" y="1728"/>
              <a:ext cx="9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 i="1"/>
                <a:t>rebuildHeap</a:t>
              </a:r>
              <a:endParaRPr lang="en-US"/>
            </a:p>
          </p:txBody>
        </p:sp>
        <p:sp>
          <p:nvSpPr>
            <p:cNvPr id="622665" name="Line 73"/>
            <p:cNvSpPr>
              <a:spLocks noChangeShapeType="1"/>
            </p:cNvSpPr>
            <p:nvPr/>
          </p:nvSpPr>
          <p:spPr bwMode="auto">
            <a:xfrm>
              <a:off x="768" y="1968"/>
              <a:ext cx="192" cy="67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557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77200" cy="533400"/>
          </a:xfrm>
        </p:spPr>
        <p:txBody>
          <a:bodyPr/>
          <a:lstStyle/>
          <a:p>
            <a:pPr algn="ctr"/>
            <a:r>
              <a:rPr lang="en-US" sz="3600" dirty="0"/>
              <a:t>Transform a Heap Into a Sorted Array: Example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2971800"/>
            <a:ext cx="3886200" cy="3352800"/>
          </a:xfrm>
          <a:noFill/>
          <a:ln/>
        </p:spPr>
        <p:txBody>
          <a:bodyPr/>
          <a:lstStyle/>
          <a:p>
            <a:pPr>
              <a:buSzPct val="120000"/>
            </a:pPr>
            <a:r>
              <a:rPr lang="en-US" sz="2200"/>
              <a:t>a[0] is now the root of a heap in a[0..6].</a:t>
            </a:r>
          </a:p>
          <a:p>
            <a:pPr>
              <a:buSzPct val="120000"/>
            </a:pPr>
            <a:r>
              <a:rPr lang="en-US" sz="2200"/>
              <a:t>We move the largest item in the heap to the beginning of the sorted region by swapping a[0] with a[6].</a:t>
            </a:r>
          </a:p>
        </p:txBody>
      </p:sp>
      <p:sp>
        <p:nvSpPr>
          <p:cNvPr id="6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6190F096-98EE-48CE-9BBD-E1CCC6D2198E}" type="slidenum">
              <a:rPr lang="en-US"/>
              <a:pPr/>
              <a:t>36</a:t>
            </a:fld>
            <a:endParaRPr lang="en-US"/>
          </a:p>
        </p:txBody>
      </p:sp>
      <p:grpSp>
        <p:nvGrpSpPr>
          <p:cNvPr id="623620" name="Group 4"/>
          <p:cNvGrpSpPr>
            <a:grpSpLocks/>
          </p:cNvGrpSpPr>
          <p:nvPr/>
        </p:nvGrpSpPr>
        <p:grpSpPr bwMode="auto">
          <a:xfrm>
            <a:off x="838200" y="3352800"/>
            <a:ext cx="3657600" cy="2286000"/>
            <a:chOff x="504" y="1872"/>
            <a:chExt cx="2304" cy="1440"/>
          </a:xfrm>
        </p:grpSpPr>
        <p:grpSp>
          <p:nvGrpSpPr>
            <p:cNvPr id="623621" name="Group 5"/>
            <p:cNvGrpSpPr>
              <a:grpSpLocks/>
            </p:cNvGrpSpPr>
            <p:nvPr/>
          </p:nvGrpSpPr>
          <p:grpSpPr bwMode="auto">
            <a:xfrm>
              <a:off x="504" y="3024"/>
              <a:ext cx="288" cy="288"/>
              <a:chOff x="2642" y="2688"/>
              <a:chExt cx="288" cy="288"/>
            </a:xfrm>
          </p:grpSpPr>
          <p:sp>
            <p:nvSpPr>
              <p:cNvPr id="623622" name="Oval 6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3623" name="Text Box 7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 b="1"/>
                  <a:t>3</a:t>
                </a:r>
                <a:endParaRPr lang="en-US" sz="2200"/>
              </a:p>
            </p:txBody>
          </p:sp>
        </p:grpSp>
        <p:grpSp>
          <p:nvGrpSpPr>
            <p:cNvPr id="623624" name="Group 8"/>
            <p:cNvGrpSpPr>
              <a:grpSpLocks/>
            </p:cNvGrpSpPr>
            <p:nvPr/>
          </p:nvGrpSpPr>
          <p:grpSpPr bwMode="auto">
            <a:xfrm>
              <a:off x="1176" y="3024"/>
              <a:ext cx="288" cy="288"/>
              <a:chOff x="2642" y="2688"/>
              <a:chExt cx="288" cy="288"/>
            </a:xfrm>
          </p:grpSpPr>
          <p:sp>
            <p:nvSpPr>
              <p:cNvPr id="623625" name="Oval 9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3626" name="Text Box 10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2</a:t>
                </a:r>
              </a:p>
            </p:txBody>
          </p:sp>
        </p:grpSp>
        <p:grpSp>
          <p:nvGrpSpPr>
            <p:cNvPr id="623627" name="Group 11"/>
            <p:cNvGrpSpPr>
              <a:grpSpLocks/>
            </p:cNvGrpSpPr>
            <p:nvPr/>
          </p:nvGrpSpPr>
          <p:grpSpPr bwMode="auto">
            <a:xfrm>
              <a:off x="1848" y="3024"/>
              <a:ext cx="288" cy="288"/>
              <a:chOff x="2642" y="2688"/>
              <a:chExt cx="288" cy="288"/>
            </a:xfrm>
          </p:grpSpPr>
          <p:sp>
            <p:nvSpPr>
              <p:cNvPr id="623628" name="Oval 12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3629" name="Text Box 13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4</a:t>
                </a:r>
              </a:p>
            </p:txBody>
          </p:sp>
        </p:grpSp>
        <p:grpSp>
          <p:nvGrpSpPr>
            <p:cNvPr id="623630" name="Group 14"/>
            <p:cNvGrpSpPr>
              <a:grpSpLocks/>
            </p:cNvGrpSpPr>
            <p:nvPr/>
          </p:nvGrpSpPr>
          <p:grpSpPr bwMode="auto">
            <a:xfrm>
              <a:off x="2520" y="3024"/>
              <a:ext cx="288" cy="288"/>
              <a:chOff x="2642" y="2688"/>
              <a:chExt cx="288" cy="288"/>
            </a:xfrm>
          </p:grpSpPr>
          <p:sp>
            <p:nvSpPr>
              <p:cNvPr id="623631" name="Oval 15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3632" name="Text Box 16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5</a:t>
                </a:r>
              </a:p>
            </p:txBody>
          </p:sp>
        </p:grpSp>
        <p:grpSp>
          <p:nvGrpSpPr>
            <p:cNvPr id="623633" name="Group 17"/>
            <p:cNvGrpSpPr>
              <a:grpSpLocks/>
            </p:cNvGrpSpPr>
            <p:nvPr/>
          </p:nvGrpSpPr>
          <p:grpSpPr bwMode="auto">
            <a:xfrm>
              <a:off x="840" y="2448"/>
              <a:ext cx="288" cy="288"/>
              <a:chOff x="2642" y="2688"/>
              <a:chExt cx="288" cy="288"/>
            </a:xfrm>
          </p:grpSpPr>
          <p:sp>
            <p:nvSpPr>
              <p:cNvPr id="623634" name="Oval 18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3635" name="Text Box 19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 b="1"/>
                  <a:t>7</a:t>
                </a:r>
                <a:endParaRPr lang="en-US" sz="2200"/>
              </a:p>
            </p:txBody>
          </p:sp>
        </p:grpSp>
        <p:grpSp>
          <p:nvGrpSpPr>
            <p:cNvPr id="623636" name="Group 20"/>
            <p:cNvGrpSpPr>
              <a:grpSpLocks/>
            </p:cNvGrpSpPr>
            <p:nvPr/>
          </p:nvGrpSpPr>
          <p:grpSpPr bwMode="auto">
            <a:xfrm>
              <a:off x="2184" y="2448"/>
              <a:ext cx="288" cy="288"/>
              <a:chOff x="2642" y="2688"/>
              <a:chExt cx="288" cy="288"/>
            </a:xfrm>
          </p:grpSpPr>
          <p:sp>
            <p:nvSpPr>
              <p:cNvPr id="623637" name="Oval 21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3638" name="Text Box 22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6</a:t>
                </a:r>
              </a:p>
            </p:txBody>
          </p:sp>
        </p:grpSp>
        <p:grpSp>
          <p:nvGrpSpPr>
            <p:cNvPr id="623639" name="Group 23"/>
            <p:cNvGrpSpPr>
              <a:grpSpLocks/>
            </p:cNvGrpSpPr>
            <p:nvPr/>
          </p:nvGrpSpPr>
          <p:grpSpPr bwMode="auto">
            <a:xfrm>
              <a:off x="1512" y="1872"/>
              <a:ext cx="288" cy="288"/>
              <a:chOff x="2642" y="2688"/>
              <a:chExt cx="288" cy="288"/>
            </a:xfrm>
          </p:grpSpPr>
          <p:sp>
            <p:nvSpPr>
              <p:cNvPr id="623640" name="Oval 24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3641" name="Text Box 25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9</a:t>
                </a:r>
              </a:p>
            </p:txBody>
          </p:sp>
        </p:grpSp>
        <p:sp>
          <p:nvSpPr>
            <p:cNvPr id="623642" name="Line 26"/>
            <p:cNvSpPr>
              <a:spLocks noChangeShapeType="1"/>
            </p:cNvSpPr>
            <p:nvPr/>
          </p:nvSpPr>
          <p:spPr bwMode="auto">
            <a:xfrm flipH="1">
              <a:off x="670" y="273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643" name="Line 27"/>
            <p:cNvSpPr>
              <a:spLocks noChangeShapeType="1"/>
            </p:cNvSpPr>
            <p:nvPr/>
          </p:nvSpPr>
          <p:spPr bwMode="auto">
            <a:xfrm>
              <a:off x="1054" y="273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644" name="Line 28"/>
            <p:cNvSpPr>
              <a:spLocks noChangeShapeType="1"/>
            </p:cNvSpPr>
            <p:nvPr/>
          </p:nvSpPr>
          <p:spPr bwMode="auto">
            <a:xfrm flipH="1">
              <a:off x="2014" y="273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645" name="Line 29"/>
            <p:cNvSpPr>
              <a:spLocks noChangeShapeType="1"/>
            </p:cNvSpPr>
            <p:nvPr/>
          </p:nvSpPr>
          <p:spPr bwMode="auto">
            <a:xfrm>
              <a:off x="2398" y="273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646" name="Line 30"/>
            <p:cNvSpPr>
              <a:spLocks noChangeShapeType="1"/>
            </p:cNvSpPr>
            <p:nvPr/>
          </p:nvSpPr>
          <p:spPr bwMode="auto">
            <a:xfrm flipH="1">
              <a:off x="1102" y="216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647" name="Line 31"/>
            <p:cNvSpPr>
              <a:spLocks noChangeShapeType="1"/>
            </p:cNvSpPr>
            <p:nvPr/>
          </p:nvSpPr>
          <p:spPr bwMode="auto">
            <a:xfrm>
              <a:off x="1726" y="216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3648" name="Group 32"/>
          <p:cNvGrpSpPr>
            <a:grpSpLocks/>
          </p:cNvGrpSpPr>
          <p:nvPr/>
        </p:nvGrpSpPr>
        <p:grpSpPr bwMode="auto">
          <a:xfrm>
            <a:off x="1524000" y="1219200"/>
            <a:ext cx="5867400" cy="1417638"/>
            <a:chOff x="960" y="768"/>
            <a:chExt cx="3696" cy="893"/>
          </a:xfrm>
        </p:grpSpPr>
        <p:grpSp>
          <p:nvGrpSpPr>
            <p:cNvPr id="623649" name="Group 33"/>
            <p:cNvGrpSpPr>
              <a:grpSpLocks/>
            </p:cNvGrpSpPr>
            <p:nvPr/>
          </p:nvGrpSpPr>
          <p:grpSpPr bwMode="auto">
            <a:xfrm>
              <a:off x="960" y="768"/>
              <a:ext cx="3456" cy="624"/>
              <a:chOff x="960" y="768"/>
              <a:chExt cx="3456" cy="624"/>
            </a:xfrm>
          </p:grpSpPr>
          <p:grpSp>
            <p:nvGrpSpPr>
              <p:cNvPr id="623650" name="Group 34"/>
              <p:cNvGrpSpPr>
                <a:grpSpLocks/>
              </p:cNvGrpSpPr>
              <p:nvPr/>
            </p:nvGrpSpPr>
            <p:grpSpPr bwMode="auto">
              <a:xfrm>
                <a:off x="1344" y="768"/>
                <a:ext cx="3072" cy="624"/>
                <a:chOff x="1344" y="768"/>
                <a:chExt cx="3072" cy="624"/>
              </a:xfrm>
            </p:grpSpPr>
            <p:sp>
              <p:nvSpPr>
                <p:cNvPr id="62365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356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4</a:t>
                  </a:r>
                </a:p>
              </p:txBody>
            </p:sp>
            <p:sp>
              <p:nvSpPr>
                <p:cNvPr id="623652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972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2</a:t>
                  </a:r>
                </a:p>
              </p:txBody>
            </p:sp>
            <p:sp>
              <p:nvSpPr>
                <p:cNvPr id="623653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588" y="1103"/>
                  <a:ext cx="21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FF0000"/>
                      </a:solidFill>
                    </a:rPr>
                    <a:t>3</a:t>
                  </a:r>
                  <a:endParaRPr lang="en-US" sz="2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23654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204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6</a:t>
                  </a:r>
                </a:p>
              </p:txBody>
            </p:sp>
            <p:sp>
              <p:nvSpPr>
                <p:cNvPr id="623655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820" y="1103"/>
                  <a:ext cx="21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FF0000"/>
                      </a:solidFill>
                    </a:rPr>
                    <a:t>7</a:t>
                  </a:r>
                  <a:endParaRPr lang="en-US" sz="2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23656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436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dirty="0"/>
                    <a:t>9</a:t>
                  </a:r>
                </a:p>
              </p:txBody>
            </p:sp>
            <p:grpSp>
              <p:nvGrpSpPr>
                <p:cNvPr id="623657" name="Group 41"/>
                <p:cNvGrpSpPr>
                  <a:grpSpLocks/>
                </p:cNvGrpSpPr>
                <p:nvPr/>
              </p:nvGrpSpPr>
              <p:grpSpPr bwMode="auto">
                <a:xfrm>
                  <a:off x="1344" y="1056"/>
                  <a:ext cx="3072" cy="336"/>
                  <a:chOff x="432" y="864"/>
                  <a:chExt cx="3072" cy="336"/>
                </a:xfrm>
              </p:grpSpPr>
              <p:sp>
                <p:nvSpPr>
                  <p:cNvPr id="623658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3659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3660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3661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3662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3663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3664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3665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23666" name="Group 50"/>
                <p:cNvGrpSpPr>
                  <a:grpSpLocks/>
                </p:cNvGrpSpPr>
                <p:nvPr/>
              </p:nvGrpSpPr>
              <p:grpSpPr bwMode="auto">
                <a:xfrm>
                  <a:off x="1440" y="768"/>
                  <a:ext cx="2880" cy="269"/>
                  <a:chOff x="1440" y="1392"/>
                  <a:chExt cx="2880" cy="269"/>
                </a:xfrm>
              </p:grpSpPr>
              <p:sp>
                <p:nvSpPr>
                  <p:cNvPr id="623667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0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5</a:t>
                    </a:r>
                    <a:endParaRPr lang="en-US"/>
                  </a:p>
                </p:txBody>
              </p:sp>
              <p:sp>
                <p:nvSpPr>
                  <p:cNvPr id="623668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4</a:t>
                    </a:r>
                    <a:endParaRPr lang="en-US"/>
                  </a:p>
                </p:txBody>
              </p:sp>
              <p:sp>
                <p:nvSpPr>
                  <p:cNvPr id="623669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3</a:t>
                    </a:r>
                    <a:endParaRPr lang="en-US"/>
                  </a:p>
                </p:txBody>
              </p:sp>
              <p:sp>
                <p:nvSpPr>
                  <p:cNvPr id="623670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8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2</a:t>
                    </a:r>
                    <a:endParaRPr lang="en-US"/>
                  </a:p>
                </p:txBody>
              </p:sp>
              <p:sp>
                <p:nvSpPr>
                  <p:cNvPr id="623671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4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1</a:t>
                    </a:r>
                    <a:endParaRPr lang="en-US"/>
                  </a:p>
                </p:txBody>
              </p:sp>
              <p:sp>
                <p:nvSpPr>
                  <p:cNvPr id="623672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0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0</a:t>
                    </a:r>
                    <a:endParaRPr lang="en-US"/>
                  </a:p>
                </p:txBody>
              </p:sp>
              <p:sp>
                <p:nvSpPr>
                  <p:cNvPr id="623673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7</a:t>
                    </a:r>
                    <a:endParaRPr lang="en-US"/>
                  </a:p>
                </p:txBody>
              </p:sp>
              <p:sp>
                <p:nvSpPr>
                  <p:cNvPr id="623674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6</a:t>
                    </a:r>
                    <a:endParaRPr lang="en-US"/>
                  </a:p>
                </p:txBody>
              </p:sp>
            </p:grpSp>
            <p:sp>
              <p:nvSpPr>
                <p:cNvPr id="623675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4080" y="1103"/>
                  <a:ext cx="314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10</a:t>
                  </a:r>
                </a:p>
              </p:txBody>
            </p:sp>
            <p:sp>
              <p:nvSpPr>
                <p:cNvPr id="623676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740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5</a:t>
                  </a:r>
                </a:p>
              </p:txBody>
            </p:sp>
          </p:grpSp>
          <p:sp>
            <p:nvSpPr>
              <p:cNvPr id="623677" name="Text Box 61"/>
              <p:cNvSpPr txBox="1">
                <a:spLocks noChangeArrowheads="1"/>
              </p:cNvSpPr>
              <p:nvPr/>
            </p:nvSpPr>
            <p:spPr bwMode="auto">
              <a:xfrm>
                <a:off x="960" y="1104"/>
                <a:ext cx="405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a[ ]:</a:t>
                </a:r>
              </a:p>
            </p:txBody>
          </p:sp>
        </p:grpSp>
        <p:sp>
          <p:nvSpPr>
            <p:cNvPr id="623678" name="Text Box 62"/>
            <p:cNvSpPr txBox="1">
              <a:spLocks noChangeArrowheads="1"/>
            </p:cNvSpPr>
            <p:nvPr/>
          </p:nvSpPr>
          <p:spPr bwMode="auto">
            <a:xfrm>
              <a:off x="2448" y="1392"/>
              <a:ext cx="48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/>
                <a:t>Heap</a:t>
              </a:r>
            </a:p>
          </p:txBody>
        </p:sp>
        <p:sp>
          <p:nvSpPr>
            <p:cNvPr id="623679" name="Line 63"/>
            <p:cNvSpPr>
              <a:spLocks noChangeShapeType="1"/>
            </p:cNvSpPr>
            <p:nvPr/>
          </p:nvSpPr>
          <p:spPr bwMode="auto">
            <a:xfrm>
              <a:off x="1344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680" name="Line 64"/>
            <p:cNvSpPr>
              <a:spLocks noChangeShapeType="1"/>
            </p:cNvSpPr>
            <p:nvPr/>
          </p:nvSpPr>
          <p:spPr bwMode="auto">
            <a:xfrm>
              <a:off x="4032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681" name="Line 65"/>
            <p:cNvSpPr>
              <a:spLocks noChangeShapeType="1"/>
            </p:cNvSpPr>
            <p:nvPr/>
          </p:nvSpPr>
          <p:spPr bwMode="auto">
            <a:xfrm>
              <a:off x="1344" y="153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682" name="Line 66"/>
            <p:cNvSpPr>
              <a:spLocks noChangeShapeType="1"/>
            </p:cNvSpPr>
            <p:nvPr/>
          </p:nvSpPr>
          <p:spPr bwMode="auto">
            <a:xfrm>
              <a:off x="2928" y="153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3683" name="Text Box 67"/>
            <p:cNvSpPr txBox="1">
              <a:spLocks noChangeArrowheads="1"/>
            </p:cNvSpPr>
            <p:nvPr/>
          </p:nvSpPr>
          <p:spPr bwMode="auto">
            <a:xfrm>
              <a:off x="4080" y="1392"/>
              <a:ext cx="57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2200"/>
                <a:t>Sorted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442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2"/>
          <p:cNvSpPr>
            <a:spLocks noGrp="1" noChangeArrowheads="1"/>
          </p:cNvSpPr>
          <p:nvPr>
            <p:ph type="title"/>
          </p:nvPr>
        </p:nvSpPr>
        <p:spPr>
          <a:xfrm>
            <a:off x="904875" y="152400"/>
            <a:ext cx="8077200" cy="533400"/>
          </a:xfrm>
        </p:spPr>
        <p:txBody>
          <a:bodyPr/>
          <a:lstStyle/>
          <a:p>
            <a:pPr algn="ctr"/>
            <a:r>
              <a:rPr lang="en-US" sz="3600" dirty="0"/>
              <a:t>Transform a Heap Into a Sorted Array: Example</a:t>
            </a:r>
          </a:p>
        </p:txBody>
      </p:sp>
      <p:sp>
        <p:nvSpPr>
          <p:cNvPr id="624643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2971800"/>
            <a:ext cx="3886200" cy="3352800"/>
          </a:xfrm>
          <a:noFill/>
          <a:ln/>
        </p:spPr>
        <p:txBody>
          <a:bodyPr/>
          <a:lstStyle/>
          <a:p>
            <a:pPr>
              <a:buSzPct val="120000"/>
            </a:pPr>
            <a:r>
              <a:rPr lang="en-US" sz="2200"/>
              <a:t>a[0..5] now represents a semiheap.</a:t>
            </a:r>
          </a:p>
          <a:p>
            <a:pPr>
              <a:buSzPct val="120000"/>
            </a:pPr>
            <a:r>
              <a:rPr lang="en-US" sz="2200"/>
              <a:t>a[6..7] is the sorted region.</a:t>
            </a:r>
          </a:p>
          <a:p>
            <a:pPr>
              <a:buSzPct val="120000"/>
            </a:pPr>
            <a:r>
              <a:rPr lang="en-US" sz="2200"/>
              <a:t>Invoke </a:t>
            </a:r>
            <a:r>
              <a:rPr lang="en-US" sz="2200" i="1"/>
              <a:t>rebuildHeap</a:t>
            </a:r>
            <a:r>
              <a:rPr lang="en-US" sz="2200"/>
              <a:t> on the semiheap rooted at a[0].</a:t>
            </a:r>
          </a:p>
        </p:txBody>
      </p:sp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74CACAE6-6379-4DF2-8954-2875E37071A9}" type="slidenum">
              <a:rPr lang="en-US"/>
              <a:pPr/>
              <a:t>37</a:t>
            </a:fld>
            <a:endParaRPr lang="en-US"/>
          </a:p>
        </p:txBody>
      </p:sp>
      <p:grpSp>
        <p:nvGrpSpPr>
          <p:cNvPr id="624708" name="Group 68"/>
          <p:cNvGrpSpPr>
            <a:grpSpLocks/>
          </p:cNvGrpSpPr>
          <p:nvPr/>
        </p:nvGrpSpPr>
        <p:grpSpPr bwMode="auto">
          <a:xfrm>
            <a:off x="838200" y="3352800"/>
            <a:ext cx="3124200" cy="2286000"/>
            <a:chOff x="528" y="2112"/>
            <a:chExt cx="1968" cy="1440"/>
          </a:xfrm>
        </p:grpSpPr>
        <p:grpSp>
          <p:nvGrpSpPr>
            <p:cNvPr id="624645" name="Group 5"/>
            <p:cNvGrpSpPr>
              <a:grpSpLocks/>
            </p:cNvGrpSpPr>
            <p:nvPr/>
          </p:nvGrpSpPr>
          <p:grpSpPr bwMode="auto">
            <a:xfrm>
              <a:off x="528" y="3264"/>
              <a:ext cx="288" cy="288"/>
              <a:chOff x="2642" y="2688"/>
              <a:chExt cx="288" cy="288"/>
            </a:xfrm>
          </p:grpSpPr>
          <p:sp>
            <p:nvSpPr>
              <p:cNvPr id="624646" name="Oval 6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647" name="Text Box 7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3</a:t>
                </a:r>
              </a:p>
            </p:txBody>
          </p:sp>
        </p:grpSp>
        <p:grpSp>
          <p:nvGrpSpPr>
            <p:cNvPr id="624648" name="Group 8"/>
            <p:cNvGrpSpPr>
              <a:grpSpLocks/>
            </p:cNvGrpSpPr>
            <p:nvPr/>
          </p:nvGrpSpPr>
          <p:grpSpPr bwMode="auto">
            <a:xfrm>
              <a:off x="1200" y="3264"/>
              <a:ext cx="288" cy="288"/>
              <a:chOff x="2642" y="2688"/>
              <a:chExt cx="288" cy="288"/>
            </a:xfrm>
          </p:grpSpPr>
          <p:sp>
            <p:nvSpPr>
              <p:cNvPr id="624649" name="Oval 9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650" name="Text Box 10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2</a:t>
                </a:r>
              </a:p>
            </p:txBody>
          </p:sp>
        </p:grpSp>
        <p:grpSp>
          <p:nvGrpSpPr>
            <p:cNvPr id="624651" name="Group 11"/>
            <p:cNvGrpSpPr>
              <a:grpSpLocks/>
            </p:cNvGrpSpPr>
            <p:nvPr/>
          </p:nvGrpSpPr>
          <p:grpSpPr bwMode="auto">
            <a:xfrm>
              <a:off x="1872" y="3264"/>
              <a:ext cx="288" cy="288"/>
              <a:chOff x="2642" y="2688"/>
              <a:chExt cx="288" cy="288"/>
            </a:xfrm>
          </p:grpSpPr>
          <p:sp>
            <p:nvSpPr>
              <p:cNvPr id="624652" name="Oval 12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653" name="Text Box 13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4</a:t>
                </a:r>
              </a:p>
            </p:txBody>
          </p:sp>
        </p:grpSp>
        <p:grpSp>
          <p:nvGrpSpPr>
            <p:cNvPr id="624657" name="Group 17"/>
            <p:cNvGrpSpPr>
              <a:grpSpLocks/>
            </p:cNvGrpSpPr>
            <p:nvPr/>
          </p:nvGrpSpPr>
          <p:grpSpPr bwMode="auto">
            <a:xfrm>
              <a:off x="864" y="2688"/>
              <a:ext cx="288" cy="288"/>
              <a:chOff x="2642" y="2688"/>
              <a:chExt cx="288" cy="288"/>
            </a:xfrm>
          </p:grpSpPr>
          <p:sp>
            <p:nvSpPr>
              <p:cNvPr id="624658" name="Oval 18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659" name="Text Box 19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7</a:t>
                </a:r>
              </a:p>
            </p:txBody>
          </p:sp>
        </p:grpSp>
        <p:grpSp>
          <p:nvGrpSpPr>
            <p:cNvPr id="624660" name="Group 20"/>
            <p:cNvGrpSpPr>
              <a:grpSpLocks/>
            </p:cNvGrpSpPr>
            <p:nvPr/>
          </p:nvGrpSpPr>
          <p:grpSpPr bwMode="auto">
            <a:xfrm>
              <a:off x="2208" y="2688"/>
              <a:ext cx="288" cy="288"/>
              <a:chOff x="2642" y="2688"/>
              <a:chExt cx="288" cy="288"/>
            </a:xfrm>
          </p:grpSpPr>
          <p:sp>
            <p:nvSpPr>
              <p:cNvPr id="624661" name="Oval 21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662" name="Text Box 22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6</a:t>
                </a:r>
              </a:p>
            </p:txBody>
          </p:sp>
        </p:grpSp>
        <p:grpSp>
          <p:nvGrpSpPr>
            <p:cNvPr id="624663" name="Group 23"/>
            <p:cNvGrpSpPr>
              <a:grpSpLocks/>
            </p:cNvGrpSpPr>
            <p:nvPr/>
          </p:nvGrpSpPr>
          <p:grpSpPr bwMode="auto">
            <a:xfrm>
              <a:off x="1536" y="2112"/>
              <a:ext cx="288" cy="288"/>
              <a:chOff x="2642" y="2688"/>
              <a:chExt cx="288" cy="288"/>
            </a:xfrm>
          </p:grpSpPr>
          <p:sp>
            <p:nvSpPr>
              <p:cNvPr id="624664" name="Oval 24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665" name="Text Box 25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 b="1"/>
                  <a:t>5</a:t>
                </a:r>
                <a:endParaRPr lang="en-US" sz="2200"/>
              </a:p>
            </p:txBody>
          </p:sp>
        </p:grpSp>
        <p:sp>
          <p:nvSpPr>
            <p:cNvPr id="624666" name="Line 26"/>
            <p:cNvSpPr>
              <a:spLocks noChangeShapeType="1"/>
            </p:cNvSpPr>
            <p:nvPr/>
          </p:nvSpPr>
          <p:spPr bwMode="auto">
            <a:xfrm flipH="1">
              <a:off x="694" y="297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667" name="Line 27"/>
            <p:cNvSpPr>
              <a:spLocks noChangeShapeType="1"/>
            </p:cNvSpPr>
            <p:nvPr/>
          </p:nvSpPr>
          <p:spPr bwMode="auto">
            <a:xfrm>
              <a:off x="1078" y="297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668" name="Line 28"/>
            <p:cNvSpPr>
              <a:spLocks noChangeShapeType="1"/>
            </p:cNvSpPr>
            <p:nvPr/>
          </p:nvSpPr>
          <p:spPr bwMode="auto">
            <a:xfrm flipH="1">
              <a:off x="2038" y="297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670" name="Line 30"/>
            <p:cNvSpPr>
              <a:spLocks noChangeShapeType="1"/>
            </p:cNvSpPr>
            <p:nvPr/>
          </p:nvSpPr>
          <p:spPr bwMode="auto">
            <a:xfrm flipH="1">
              <a:off x="1126" y="240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671" name="Line 31"/>
            <p:cNvSpPr>
              <a:spLocks noChangeShapeType="1"/>
            </p:cNvSpPr>
            <p:nvPr/>
          </p:nvSpPr>
          <p:spPr bwMode="auto">
            <a:xfrm>
              <a:off x="1750" y="240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4715" name="Group 75"/>
          <p:cNvGrpSpPr>
            <a:grpSpLocks/>
          </p:cNvGrpSpPr>
          <p:nvPr/>
        </p:nvGrpSpPr>
        <p:grpSpPr bwMode="auto">
          <a:xfrm>
            <a:off x="1524000" y="1219200"/>
            <a:ext cx="5486400" cy="1417638"/>
            <a:chOff x="960" y="768"/>
            <a:chExt cx="3456" cy="893"/>
          </a:xfrm>
        </p:grpSpPr>
        <p:grpSp>
          <p:nvGrpSpPr>
            <p:cNvPr id="624673" name="Group 33"/>
            <p:cNvGrpSpPr>
              <a:grpSpLocks/>
            </p:cNvGrpSpPr>
            <p:nvPr/>
          </p:nvGrpSpPr>
          <p:grpSpPr bwMode="auto">
            <a:xfrm>
              <a:off x="960" y="768"/>
              <a:ext cx="3456" cy="624"/>
              <a:chOff x="960" y="768"/>
              <a:chExt cx="3456" cy="624"/>
            </a:xfrm>
          </p:grpSpPr>
          <p:grpSp>
            <p:nvGrpSpPr>
              <p:cNvPr id="624674" name="Group 34"/>
              <p:cNvGrpSpPr>
                <a:grpSpLocks/>
              </p:cNvGrpSpPr>
              <p:nvPr/>
            </p:nvGrpSpPr>
            <p:grpSpPr bwMode="auto">
              <a:xfrm>
                <a:off x="1344" y="768"/>
                <a:ext cx="3072" cy="624"/>
                <a:chOff x="1344" y="768"/>
                <a:chExt cx="3072" cy="624"/>
              </a:xfrm>
            </p:grpSpPr>
            <p:sp>
              <p:nvSpPr>
                <p:cNvPr id="62467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356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4</a:t>
                  </a:r>
                </a:p>
              </p:txBody>
            </p:sp>
            <p:sp>
              <p:nvSpPr>
                <p:cNvPr id="62467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972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2</a:t>
                  </a:r>
                </a:p>
              </p:txBody>
            </p:sp>
            <p:sp>
              <p:nvSpPr>
                <p:cNvPr id="62467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588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3</a:t>
                  </a:r>
                </a:p>
              </p:txBody>
            </p:sp>
            <p:sp>
              <p:nvSpPr>
                <p:cNvPr id="624678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204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6</a:t>
                  </a:r>
                </a:p>
              </p:txBody>
            </p:sp>
            <p:sp>
              <p:nvSpPr>
                <p:cNvPr id="62467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820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dirty="0"/>
                    <a:t>7</a:t>
                  </a:r>
                </a:p>
              </p:txBody>
            </p:sp>
            <p:sp>
              <p:nvSpPr>
                <p:cNvPr id="624680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1436" y="1103"/>
                  <a:ext cx="21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FF0000"/>
                      </a:solidFill>
                    </a:rPr>
                    <a:t>5</a:t>
                  </a:r>
                  <a:endParaRPr lang="en-US" sz="2200" dirty="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624681" name="Group 41"/>
                <p:cNvGrpSpPr>
                  <a:grpSpLocks/>
                </p:cNvGrpSpPr>
                <p:nvPr/>
              </p:nvGrpSpPr>
              <p:grpSpPr bwMode="auto">
                <a:xfrm>
                  <a:off x="1344" y="1056"/>
                  <a:ext cx="3072" cy="336"/>
                  <a:chOff x="432" y="864"/>
                  <a:chExt cx="3072" cy="336"/>
                </a:xfrm>
              </p:grpSpPr>
              <p:sp>
                <p:nvSpPr>
                  <p:cNvPr id="624682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4683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4684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4685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4686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4687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4688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4689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24690" name="Group 50"/>
                <p:cNvGrpSpPr>
                  <a:grpSpLocks/>
                </p:cNvGrpSpPr>
                <p:nvPr/>
              </p:nvGrpSpPr>
              <p:grpSpPr bwMode="auto">
                <a:xfrm>
                  <a:off x="1440" y="768"/>
                  <a:ext cx="2880" cy="269"/>
                  <a:chOff x="1440" y="1392"/>
                  <a:chExt cx="2880" cy="269"/>
                </a:xfrm>
              </p:grpSpPr>
              <p:sp>
                <p:nvSpPr>
                  <p:cNvPr id="624691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0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5</a:t>
                    </a:r>
                    <a:endParaRPr lang="en-US"/>
                  </a:p>
                </p:txBody>
              </p:sp>
              <p:sp>
                <p:nvSpPr>
                  <p:cNvPr id="624692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4</a:t>
                    </a:r>
                    <a:endParaRPr lang="en-US"/>
                  </a:p>
                </p:txBody>
              </p:sp>
              <p:sp>
                <p:nvSpPr>
                  <p:cNvPr id="624693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3</a:t>
                    </a:r>
                    <a:endParaRPr lang="en-US"/>
                  </a:p>
                </p:txBody>
              </p:sp>
              <p:sp>
                <p:nvSpPr>
                  <p:cNvPr id="624694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8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2</a:t>
                    </a:r>
                    <a:endParaRPr lang="en-US"/>
                  </a:p>
                </p:txBody>
              </p:sp>
              <p:sp>
                <p:nvSpPr>
                  <p:cNvPr id="624695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4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1</a:t>
                    </a:r>
                    <a:endParaRPr lang="en-US"/>
                  </a:p>
                </p:txBody>
              </p:sp>
              <p:sp>
                <p:nvSpPr>
                  <p:cNvPr id="624696" name="Text Box 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0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0</a:t>
                    </a:r>
                    <a:endParaRPr lang="en-US"/>
                  </a:p>
                </p:txBody>
              </p:sp>
              <p:sp>
                <p:nvSpPr>
                  <p:cNvPr id="624697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7</a:t>
                    </a:r>
                    <a:endParaRPr lang="en-US"/>
                  </a:p>
                </p:txBody>
              </p:sp>
              <p:sp>
                <p:nvSpPr>
                  <p:cNvPr id="624698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6</a:t>
                    </a:r>
                    <a:endParaRPr lang="en-US"/>
                  </a:p>
                </p:txBody>
              </p:sp>
            </p:grpSp>
            <p:sp>
              <p:nvSpPr>
                <p:cNvPr id="624699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4080" y="1103"/>
                  <a:ext cx="314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10</a:t>
                  </a:r>
                </a:p>
              </p:txBody>
            </p:sp>
            <p:sp>
              <p:nvSpPr>
                <p:cNvPr id="624700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3740" y="1103"/>
                  <a:ext cx="21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9</a:t>
                  </a:r>
                  <a:endParaRPr lang="en-US" sz="2200" dirty="0">
                    <a:solidFill>
                      <a:srgbClr val="00B050"/>
                    </a:solidFill>
                  </a:endParaRPr>
                </a:p>
              </p:txBody>
            </p:sp>
          </p:grpSp>
          <p:sp>
            <p:nvSpPr>
              <p:cNvPr id="624701" name="Text Box 61"/>
              <p:cNvSpPr txBox="1">
                <a:spLocks noChangeArrowheads="1"/>
              </p:cNvSpPr>
              <p:nvPr/>
            </p:nvSpPr>
            <p:spPr bwMode="auto">
              <a:xfrm>
                <a:off x="960" y="1104"/>
                <a:ext cx="405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a[ ]:</a:t>
                </a:r>
              </a:p>
            </p:txBody>
          </p:sp>
        </p:grpSp>
        <p:sp>
          <p:nvSpPr>
            <p:cNvPr id="624702" name="Text Box 62"/>
            <p:cNvSpPr txBox="1">
              <a:spLocks noChangeArrowheads="1"/>
            </p:cNvSpPr>
            <p:nvPr/>
          </p:nvSpPr>
          <p:spPr bwMode="auto">
            <a:xfrm>
              <a:off x="2112" y="1392"/>
              <a:ext cx="81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/>
                <a:t>Semiheap</a:t>
              </a:r>
            </a:p>
          </p:txBody>
        </p:sp>
        <p:sp>
          <p:nvSpPr>
            <p:cNvPr id="624703" name="Line 63"/>
            <p:cNvSpPr>
              <a:spLocks noChangeShapeType="1"/>
            </p:cNvSpPr>
            <p:nvPr/>
          </p:nvSpPr>
          <p:spPr bwMode="auto">
            <a:xfrm>
              <a:off x="1344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04" name="Line 64"/>
            <p:cNvSpPr>
              <a:spLocks noChangeShapeType="1"/>
            </p:cNvSpPr>
            <p:nvPr/>
          </p:nvSpPr>
          <p:spPr bwMode="auto">
            <a:xfrm>
              <a:off x="3648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05" name="Line 65"/>
            <p:cNvSpPr>
              <a:spLocks noChangeShapeType="1"/>
            </p:cNvSpPr>
            <p:nvPr/>
          </p:nvSpPr>
          <p:spPr bwMode="auto">
            <a:xfrm flipV="1">
              <a:off x="1344" y="153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06" name="Line 66"/>
            <p:cNvSpPr>
              <a:spLocks noChangeShapeType="1"/>
            </p:cNvSpPr>
            <p:nvPr/>
          </p:nvSpPr>
          <p:spPr bwMode="auto">
            <a:xfrm>
              <a:off x="2976" y="1526"/>
              <a:ext cx="672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07" name="Text Box 67"/>
            <p:cNvSpPr txBox="1">
              <a:spLocks noChangeArrowheads="1"/>
            </p:cNvSpPr>
            <p:nvPr/>
          </p:nvSpPr>
          <p:spPr bwMode="auto">
            <a:xfrm>
              <a:off x="3744" y="1392"/>
              <a:ext cx="57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2200"/>
                <a:t>Sorted</a:t>
              </a:r>
            </a:p>
          </p:txBody>
        </p:sp>
      </p:grpSp>
      <p:grpSp>
        <p:nvGrpSpPr>
          <p:cNvPr id="624710" name="Group 70"/>
          <p:cNvGrpSpPr>
            <a:grpSpLocks/>
          </p:cNvGrpSpPr>
          <p:nvPr/>
        </p:nvGrpSpPr>
        <p:grpSpPr bwMode="auto">
          <a:xfrm>
            <a:off x="533400" y="2743200"/>
            <a:ext cx="1828800" cy="762000"/>
            <a:chOff x="336" y="1440"/>
            <a:chExt cx="1152" cy="480"/>
          </a:xfrm>
        </p:grpSpPr>
        <p:sp>
          <p:nvSpPr>
            <p:cNvPr id="624711" name="Text Box 71"/>
            <p:cNvSpPr txBox="1">
              <a:spLocks noChangeArrowheads="1"/>
            </p:cNvSpPr>
            <p:nvPr/>
          </p:nvSpPr>
          <p:spPr bwMode="auto">
            <a:xfrm>
              <a:off x="336" y="1440"/>
              <a:ext cx="9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 i="1"/>
                <a:t>rebuildHeap</a:t>
              </a:r>
              <a:endParaRPr lang="en-US"/>
            </a:p>
          </p:txBody>
        </p:sp>
        <p:grpSp>
          <p:nvGrpSpPr>
            <p:cNvPr id="624712" name="Group 72"/>
            <p:cNvGrpSpPr>
              <a:grpSpLocks/>
            </p:cNvGrpSpPr>
            <p:nvPr/>
          </p:nvGrpSpPr>
          <p:grpSpPr bwMode="auto">
            <a:xfrm>
              <a:off x="768" y="1680"/>
              <a:ext cx="720" cy="240"/>
              <a:chOff x="768" y="1680"/>
              <a:chExt cx="720" cy="240"/>
            </a:xfrm>
          </p:grpSpPr>
          <p:sp>
            <p:nvSpPr>
              <p:cNvPr id="624713" name="Line 73"/>
              <p:cNvSpPr>
                <a:spLocks noChangeShapeType="1"/>
              </p:cNvSpPr>
              <p:nvPr/>
            </p:nvSpPr>
            <p:spPr bwMode="auto">
              <a:xfrm>
                <a:off x="768" y="1680"/>
                <a:ext cx="0" cy="240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714" name="Line 74"/>
              <p:cNvSpPr>
                <a:spLocks noChangeShapeType="1"/>
              </p:cNvSpPr>
              <p:nvPr/>
            </p:nvSpPr>
            <p:spPr bwMode="auto">
              <a:xfrm>
                <a:off x="768" y="1920"/>
                <a:ext cx="720" cy="0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169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77200" cy="533400"/>
          </a:xfrm>
        </p:spPr>
        <p:txBody>
          <a:bodyPr/>
          <a:lstStyle/>
          <a:p>
            <a:pPr algn="ctr"/>
            <a:r>
              <a:rPr lang="en-US" sz="3600" dirty="0"/>
              <a:t>Transform a Heap Into a Sorted Array: Example</a:t>
            </a:r>
          </a:p>
        </p:txBody>
      </p:sp>
      <p:sp>
        <p:nvSpPr>
          <p:cNvPr id="625667" name="Rectangle 3"/>
          <p:cNvSpPr>
            <a:spLocks noGrp="1" noChangeArrowheads="1"/>
          </p:cNvSpPr>
          <p:nvPr>
            <p:ph idx="1"/>
          </p:nvPr>
        </p:nvSpPr>
        <p:spPr>
          <a:xfrm>
            <a:off x="4610100" y="2667000"/>
            <a:ext cx="3886200" cy="3352800"/>
          </a:xfrm>
          <a:noFill/>
          <a:ln/>
        </p:spPr>
        <p:txBody>
          <a:bodyPr/>
          <a:lstStyle/>
          <a:p>
            <a:pPr>
              <a:buSzPct val="120000"/>
            </a:pPr>
            <a:r>
              <a:rPr lang="en-US" sz="2200" dirty="0"/>
              <a:t>Since a[1] is the root of a heap, a recursive call to </a:t>
            </a:r>
            <a:r>
              <a:rPr lang="en-US" sz="2200" i="1" dirty="0" err="1"/>
              <a:t>rebuildHeap</a:t>
            </a:r>
            <a:r>
              <a:rPr lang="en-US" sz="2200" dirty="0"/>
              <a:t> does nothing.</a:t>
            </a:r>
          </a:p>
          <a:p>
            <a:pPr>
              <a:buSzPct val="120000"/>
            </a:pPr>
            <a:r>
              <a:rPr lang="en-US" sz="2200" dirty="0"/>
              <a:t>a[0] is now the root of a heap in a[0..5].</a:t>
            </a:r>
          </a:p>
          <a:p>
            <a:pPr>
              <a:buSzPct val="120000"/>
            </a:pPr>
            <a:r>
              <a:rPr lang="en-US" sz="2200" dirty="0"/>
              <a:t>We move the largest item in the heap to the beginning of the sorted region by swapping a[0] with a[5].</a:t>
            </a:r>
          </a:p>
        </p:txBody>
      </p:sp>
      <p:sp>
        <p:nvSpPr>
          <p:cNvPr id="6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CDD122DC-C874-4386-9C1D-7B77A584F058}" type="slidenum">
              <a:rPr lang="en-US"/>
              <a:pPr/>
              <a:t>38</a:t>
            </a:fld>
            <a:endParaRPr lang="en-US"/>
          </a:p>
        </p:txBody>
      </p:sp>
      <p:grpSp>
        <p:nvGrpSpPr>
          <p:cNvPr id="625668" name="Group 4"/>
          <p:cNvGrpSpPr>
            <a:grpSpLocks/>
          </p:cNvGrpSpPr>
          <p:nvPr/>
        </p:nvGrpSpPr>
        <p:grpSpPr bwMode="auto">
          <a:xfrm>
            <a:off x="838200" y="3352800"/>
            <a:ext cx="3124200" cy="2286000"/>
            <a:chOff x="528" y="2112"/>
            <a:chExt cx="1968" cy="1440"/>
          </a:xfrm>
        </p:grpSpPr>
        <p:grpSp>
          <p:nvGrpSpPr>
            <p:cNvPr id="625669" name="Group 5"/>
            <p:cNvGrpSpPr>
              <a:grpSpLocks/>
            </p:cNvGrpSpPr>
            <p:nvPr/>
          </p:nvGrpSpPr>
          <p:grpSpPr bwMode="auto">
            <a:xfrm>
              <a:off x="528" y="3264"/>
              <a:ext cx="288" cy="288"/>
              <a:chOff x="2642" y="2688"/>
              <a:chExt cx="288" cy="288"/>
            </a:xfrm>
          </p:grpSpPr>
          <p:sp>
            <p:nvSpPr>
              <p:cNvPr id="625670" name="Oval 6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671" name="Text Box 7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3</a:t>
                </a:r>
              </a:p>
            </p:txBody>
          </p:sp>
        </p:grpSp>
        <p:grpSp>
          <p:nvGrpSpPr>
            <p:cNvPr id="625672" name="Group 8"/>
            <p:cNvGrpSpPr>
              <a:grpSpLocks/>
            </p:cNvGrpSpPr>
            <p:nvPr/>
          </p:nvGrpSpPr>
          <p:grpSpPr bwMode="auto">
            <a:xfrm>
              <a:off x="1200" y="3264"/>
              <a:ext cx="288" cy="288"/>
              <a:chOff x="2642" y="2688"/>
              <a:chExt cx="288" cy="288"/>
            </a:xfrm>
          </p:grpSpPr>
          <p:sp>
            <p:nvSpPr>
              <p:cNvPr id="625673" name="Oval 9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674" name="Text Box 10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2</a:t>
                </a:r>
              </a:p>
            </p:txBody>
          </p:sp>
        </p:grpSp>
        <p:grpSp>
          <p:nvGrpSpPr>
            <p:cNvPr id="625675" name="Group 11"/>
            <p:cNvGrpSpPr>
              <a:grpSpLocks/>
            </p:cNvGrpSpPr>
            <p:nvPr/>
          </p:nvGrpSpPr>
          <p:grpSpPr bwMode="auto">
            <a:xfrm>
              <a:off x="1872" y="3264"/>
              <a:ext cx="288" cy="288"/>
              <a:chOff x="2642" y="2688"/>
              <a:chExt cx="288" cy="288"/>
            </a:xfrm>
          </p:grpSpPr>
          <p:sp>
            <p:nvSpPr>
              <p:cNvPr id="625676" name="Oval 12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677" name="Text Box 13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4</a:t>
                </a:r>
              </a:p>
            </p:txBody>
          </p:sp>
        </p:grpSp>
        <p:grpSp>
          <p:nvGrpSpPr>
            <p:cNvPr id="625678" name="Group 14"/>
            <p:cNvGrpSpPr>
              <a:grpSpLocks/>
            </p:cNvGrpSpPr>
            <p:nvPr/>
          </p:nvGrpSpPr>
          <p:grpSpPr bwMode="auto">
            <a:xfrm>
              <a:off x="864" y="2688"/>
              <a:ext cx="288" cy="288"/>
              <a:chOff x="2642" y="2688"/>
              <a:chExt cx="288" cy="288"/>
            </a:xfrm>
          </p:grpSpPr>
          <p:sp>
            <p:nvSpPr>
              <p:cNvPr id="625679" name="Oval 15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680" name="Text Box 16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 b="1"/>
                  <a:t>5</a:t>
                </a:r>
                <a:endParaRPr lang="en-US" sz="2200"/>
              </a:p>
            </p:txBody>
          </p:sp>
        </p:grpSp>
        <p:grpSp>
          <p:nvGrpSpPr>
            <p:cNvPr id="625681" name="Group 17"/>
            <p:cNvGrpSpPr>
              <a:grpSpLocks/>
            </p:cNvGrpSpPr>
            <p:nvPr/>
          </p:nvGrpSpPr>
          <p:grpSpPr bwMode="auto">
            <a:xfrm>
              <a:off x="2208" y="2688"/>
              <a:ext cx="288" cy="288"/>
              <a:chOff x="2642" y="2688"/>
              <a:chExt cx="288" cy="288"/>
            </a:xfrm>
          </p:grpSpPr>
          <p:sp>
            <p:nvSpPr>
              <p:cNvPr id="625682" name="Oval 18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683" name="Text Box 19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6</a:t>
                </a:r>
              </a:p>
            </p:txBody>
          </p:sp>
        </p:grpSp>
        <p:grpSp>
          <p:nvGrpSpPr>
            <p:cNvPr id="625684" name="Group 20"/>
            <p:cNvGrpSpPr>
              <a:grpSpLocks/>
            </p:cNvGrpSpPr>
            <p:nvPr/>
          </p:nvGrpSpPr>
          <p:grpSpPr bwMode="auto">
            <a:xfrm>
              <a:off x="1536" y="2112"/>
              <a:ext cx="288" cy="288"/>
              <a:chOff x="2642" y="2688"/>
              <a:chExt cx="288" cy="288"/>
            </a:xfrm>
          </p:grpSpPr>
          <p:sp>
            <p:nvSpPr>
              <p:cNvPr id="625685" name="Oval 21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686" name="Text Box 22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 b="1"/>
                  <a:t>7</a:t>
                </a:r>
                <a:endParaRPr lang="en-US" sz="2200"/>
              </a:p>
            </p:txBody>
          </p:sp>
        </p:grpSp>
        <p:sp>
          <p:nvSpPr>
            <p:cNvPr id="625687" name="Line 23"/>
            <p:cNvSpPr>
              <a:spLocks noChangeShapeType="1"/>
            </p:cNvSpPr>
            <p:nvPr/>
          </p:nvSpPr>
          <p:spPr bwMode="auto">
            <a:xfrm flipH="1">
              <a:off x="694" y="297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688" name="Line 24"/>
            <p:cNvSpPr>
              <a:spLocks noChangeShapeType="1"/>
            </p:cNvSpPr>
            <p:nvPr/>
          </p:nvSpPr>
          <p:spPr bwMode="auto">
            <a:xfrm>
              <a:off x="1078" y="297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689" name="Line 25"/>
            <p:cNvSpPr>
              <a:spLocks noChangeShapeType="1"/>
            </p:cNvSpPr>
            <p:nvPr/>
          </p:nvSpPr>
          <p:spPr bwMode="auto">
            <a:xfrm flipH="1">
              <a:off x="2038" y="297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690" name="Line 26"/>
            <p:cNvSpPr>
              <a:spLocks noChangeShapeType="1"/>
            </p:cNvSpPr>
            <p:nvPr/>
          </p:nvSpPr>
          <p:spPr bwMode="auto">
            <a:xfrm flipH="1">
              <a:off x="1126" y="240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691" name="Line 27"/>
            <p:cNvSpPr>
              <a:spLocks noChangeShapeType="1"/>
            </p:cNvSpPr>
            <p:nvPr/>
          </p:nvSpPr>
          <p:spPr bwMode="auto">
            <a:xfrm>
              <a:off x="1750" y="240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5737" name="Group 73"/>
          <p:cNvGrpSpPr>
            <a:grpSpLocks/>
          </p:cNvGrpSpPr>
          <p:nvPr/>
        </p:nvGrpSpPr>
        <p:grpSpPr bwMode="auto">
          <a:xfrm>
            <a:off x="1524000" y="1219200"/>
            <a:ext cx="5486400" cy="1417638"/>
            <a:chOff x="960" y="768"/>
            <a:chExt cx="3456" cy="893"/>
          </a:xfrm>
        </p:grpSpPr>
        <p:grpSp>
          <p:nvGrpSpPr>
            <p:cNvPr id="625693" name="Group 29"/>
            <p:cNvGrpSpPr>
              <a:grpSpLocks/>
            </p:cNvGrpSpPr>
            <p:nvPr/>
          </p:nvGrpSpPr>
          <p:grpSpPr bwMode="auto">
            <a:xfrm>
              <a:off x="960" y="768"/>
              <a:ext cx="3456" cy="624"/>
              <a:chOff x="960" y="768"/>
              <a:chExt cx="3456" cy="624"/>
            </a:xfrm>
          </p:grpSpPr>
          <p:grpSp>
            <p:nvGrpSpPr>
              <p:cNvPr id="625694" name="Group 30"/>
              <p:cNvGrpSpPr>
                <a:grpSpLocks/>
              </p:cNvGrpSpPr>
              <p:nvPr/>
            </p:nvGrpSpPr>
            <p:grpSpPr bwMode="auto">
              <a:xfrm>
                <a:off x="1344" y="768"/>
                <a:ext cx="3072" cy="624"/>
                <a:chOff x="1344" y="768"/>
                <a:chExt cx="3072" cy="624"/>
              </a:xfrm>
            </p:grpSpPr>
            <p:sp>
              <p:nvSpPr>
                <p:cNvPr id="62569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356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4</a:t>
                  </a:r>
                </a:p>
              </p:txBody>
            </p:sp>
            <p:sp>
              <p:nvSpPr>
                <p:cNvPr id="62569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972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2</a:t>
                  </a:r>
                </a:p>
              </p:txBody>
            </p:sp>
            <p:sp>
              <p:nvSpPr>
                <p:cNvPr id="62569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588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3</a:t>
                  </a:r>
                </a:p>
              </p:txBody>
            </p:sp>
            <p:sp>
              <p:nvSpPr>
                <p:cNvPr id="625698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204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6</a:t>
                  </a:r>
                </a:p>
              </p:txBody>
            </p:sp>
            <p:sp>
              <p:nvSpPr>
                <p:cNvPr id="62569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820" y="1103"/>
                  <a:ext cx="21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FF0000"/>
                      </a:solidFill>
                    </a:rPr>
                    <a:t>5</a:t>
                  </a:r>
                  <a:endParaRPr lang="en-US" sz="2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25700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436" y="1103"/>
                  <a:ext cx="21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FF0000"/>
                      </a:solidFill>
                    </a:rPr>
                    <a:t>7</a:t>
                  </a:r>
                  <a:endParaRPr lang="en-US" sz="2200" dirty="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625701" name="Group 37"/>
                <p:cNvGrpSpPr>
                  <a:grpSpLocks/>
                </p:cNvGrpSpPr>
                <p:nvPr/>
              </p:nvGrpSpPr>
              <p:grpSpPr bwMode="auto">
                <a:xfrm>
                  <a:off x="1344" y="1056"/>
                  <a:ext cx="3072" cy="336"/>
                  <a:chOff x="432" y="864"/>
                  <a:chExt cx="3072" cy="336"/>
                </a:xfrm>
              </p:grpSpPr>
              <p:sp>
                <p:nvSpPr>
                  <p:cNvPr id="625702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5703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5704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5705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5706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5707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5708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5709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25710" name="Group 46"/>
                <p:cNvGrpSpPr>
                  <a:grpSpLocks/>
                </p:cNvGrpSpPr>
                <p:nvPr/>
              </p:nvGrpSpPr>
              <p:grpSpPr bwMode="auto">
                <a:xfrm>
                  <a:off x="1440" y="768"/>
                  <a:ext cx="2880" cy="269"/>
                  <a:chOff x="1440" y="1392"/>
                  <a:chExt cx="2880" cy="269"/>
                </a:xfrm>
              </p:grpSpPr>
              <p:sp>
                <p:nvSpPr>
                  <p:cNvPr id="625711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0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5</a:t>
                    </a:r>
                    <a:endParaRPr lang="en-US"/>
                  </a:p>
                </p:txBody>
              </p:sp>
              <p:sp>
                <p:nvSpPr>
                  <p:cNvPr id="625712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4</a:t>
                    </a:r>
                    <a:endParaRPr lang="en-US"/>
                  </a:p>
                </p:txBody>
              </p:sp>
              <p:sp>
                <p:nvSpPr>
                  <p:cNvPr id="625713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3</a:t>
                    </a:r>
                    <a:endParaRPr lang="en-US"/>
                  </a:p>
                </p:txBody>
              </p:sp>
              <p:sp>
                <p:nvSpPr>
                  <p:cNvPr id="625714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8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2</a:t>
                    </a:r>
                    <a:endParaRPr lang="en-US"/>
                  </a:p>
                </p:txBody>
              </p:sp>
              <p:sp>
                <p:nvSpPr>
                  <p:cNvPr id="625715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4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1</a:t>
                    </a:r>
                    <a:endParaRPr lang="en-US"/>
                  </a:p>
                </p:txBody>
              </p:sp>
              <p:sp>
                <p:nvSpPr>
                  <p:cNvPr id="625716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0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0</a:t>
                    </a:r>
                    <a:endParaRPr lang="en-US"/>
                  </a:p>
                </p:txBody>
              </p:sp>
              <p:sp>
                <p:nvSpPr>
                  <p:cNvPr id="625717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7</a:t>
                    </a:r>
                    <a:endParaRPr lang="en-US"/>
                  </a:p>
                </p:txBody>
              </p:sp>
              <p:sp>
                <p:nvSpPr>
                  <p:cNvPr id="625718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6</a:t>
                    </a:r>
                    <a:endParaRPr lang="en-US"/>
                  </a:p>
                </p:txBody>
              </p:sp>
            </p:grpSp>
            <p:sp>
              <p:nvSpPr>
                <p:cNvPr id="625719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4080" y="1103"/>
                  <a:ext cx="314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10</a:t>
                  </a:r>
                </a:p>
              </p:txBody>
            </p:sp>
            <p:sp>
              <p:nvSpPr>
                <p:cNvPr id="625720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3740" y="1103"/>
                  <a:ext cx="215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9</a:t>
                  </a:r>
                </a:p>
              </p:txBody>
            </p:sp>
          </p:grpSp>
          <p:sp>
            <p:nvSpPr>
              <p:cNvPr id="625721" name="Text Box 57"/>
              <p:cNvSpPr txBox="1">
                <a:spLocks noChangeArrowheads="1"/>
              </p:cNvSpPr>
              <p:nvPr/>
            </p:nvSpPr>
            <p:spPr bwMode="auto">
              <a:xfrm>
                <a:off x="960" y="1104"/>
                <a:ext cx="405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a[ ]:</a:t>
                </a:r>
              </a:p>
            </p:txBody>
          </p:sp>
        </p:grpSp>
        <p:sp>
          <p:nvSpPr>
            <p:cNvPr id="625722" name="Text Box 58"/>
            <p:cNvSpPr txBox="1">
              <a:spLocks noChangeArrowheads="1"/>
            </p:cNvSpPr>
            <p:nvPr/>
          </p:nvSpPr>
          <p:spPr bwMode="auto">
            <a:xfrm>
              <a:off x="2256" y="1392"/>
              <a:ext cx="48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/>
                <a:t>Heap</a:t>
              </a:r>
            </a:p>
          </p:txBody>
        </p:sp>
        <p:sp>
          <p:nvSpPr>
            <p:cNvPr id="625723" name="Line 59"/>
            <p:cNvSpPr>
              <a:spLocks noChangeShapeType="1"/>
            </p:cNvSpPr>
            <p:nvPr/>
          </p:nvSpPr>
          <p:spPr bwMode="auto">
            <a:xfrm>
              <a:off x="1344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724" name="Line 60"/>
            <p:cNvSpPr>
              <a:spLocks noChangeShapeType="1"/>
            </p:cNvSpPr>
            <p:nvPr/>
          </p:nvSpPr>
          <p:spPr bwMode="auto">
            <a:xfrm>
              <a:off x="3648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725" name="Line 61"/>
            <p:cNvSpPr>
              <a:spLocks noChangeShapeType="1"/>
            </p:cNvSpPr>
            <p:nvPr/>
          </p:nvSpPr>
          <p:spPr bwMode="auto">
            <a:xfrm flipV="1">
              <a:off x="1344" y="153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726" name="Line 62"/>
            <p:cNvSpPr>
              <a:spLocks noChangeShapeType="1"/>
            </p:cNvSpPr>
            <p:nvPr/>
          </p:nvSpPr>
          <p:spPr bwMode="auto">
            <a:xfrm>
              <a:off x="2736" y="153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727" name="Text Box 63"/>
            <p:cNvSpPr txBox="1">
              <a:spLocks noChangeArrowheads="1"/>
            </p:cNvSpPr>
            <p:nvPr/>
          </p:nvSpPr>
          <p:spPr bwMode="auto">
            <a:xfrm>
              <a:off x="3744" y="1392"/>
              <a:ext cx="57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2200"/>
                <a:t>Sorted</a:t>
              </a:r>
            </a:p>
          </p:txBody>
        </p:sp>
      </p:grpSp>
      <p:grpSp>
        <p:nvGrpSpPr>
          <p:cNvPr id="625734" name="Group 70"/>
          <p:cNvGrpSpPr>
            <a:grpSpLocks/>
          </p:cNvGrpSpPr>
          <p:nvPr/>
        </p:nvGrpSpPr>
        <p:grpSpPr bwMode="auto">
          <a:xfrm>
            <a:off x="533400" y="2743200"/>
            <a:ext cx="1466850" cy="1447800"/>
            <a:chOff x="336" y="1728"/>
            <a:chExt cx="924" cy="912"/>
          </a:xfrm>
        </p:grpSpPr>
        <p:sp>
          <p:nvSpPr>
            <p:cNvPr id="625735" name="Text Box 71"/>
            <p:cNvSpPr txBox="1">
              <a:spLocks noChangeArrowheads="1"/>
            </p:cNvSpPr>
            <p:nvPr/>
          </p:nvSpPr>
          <p:spPr bwMode="auto">
            <a:xfrm>
              <a:off x="336" y="1728"/>
              <a:ext cx="9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 i="1"/>
                <a:t>rebuildHeap</a:t>
              </a:r>
              <a:endParaRPr lang="en-US"/>
            </a:p>
          </p:txBody>
        </p:sp>
        <p:sp>
          <p:nvSpPr>
            <p:cNvPr id="625736" name="Line 72"/>
            <p:cNvSpPr>
              <a:spLocks noChangeShapeType="1"/>
            </p:cNvSpPr>
            <p:nvPr/>
          </p:nvSpPr>
          <p:spPr bwMode="auto">
            <a:xfrm>
              <a:off x="768" y="1968"/>
              <a:ext cx="192" cy="67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2953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8077200" cy="533400"/>
          </a:xfrm>
        </p:spPr>
        <p:txBody>
          <a:bodyPr/>
          <a:lstStyle/>
          <a:p>
            <a:pPr algn="ctr"/>
            <a:r>
              <a:rPr lang="en-US" sz="3600" dirty="0"/>
              <a:t>Transform a Heap Into a Sorted Array: Example</a:t>
            </a:r>
          </a:p>
        </p:txBody>
      </p:sp>
      <p:sp>
        <p:nvSpPr>
          <p:cNvPr id="626691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2971800"/>
            <a:ext cx="3886200" cy="3352800"/>
          </a:xfrm>
          <a:noFill/>
          <a:ln/>
        </p:spPr>
        <p:txBody>
          <a:bodyPr/>
          <a:lstStyle/>
          <a:p>
            <a:pPr>
              <a:buSzPct val="120000"/>
            </a:pPr>
            <a:r>
              <a:rPr lang="en-US" sz="2200"/>
              <a:t>a[0..4] now represents a semiheap.</a:t>
            </a:r>
          </a:p>
          <a:p>
            <a:pPr>
              <a:buSzPct val="120000"/>
            </a:pPr>
            <a:r>
              <a:rPr lang="en-US" sz="2200"/>
              <a:t>a[5..7] is the sorted region.</a:t>
            </a:r>
          </a:p>
          <a:p>
            <a:pPr>
              <a:buSzPct val="120000"/>
            </a:pPr>
            <a:r>
              <a:rPr lang="en-US" sz="2200"/>
              <a:t>Invoke </a:t>
            </a:r>
            <a:r>
              <a:rPr lang="en-US" sz="2200" i="1"/>
              <a:t>rebuildHeap</a:t>
            </a:r>
            <a:r>
              <a:rPr lang="en-US" sz="2200"/>
              <a:t> on the semiheap rooted at a[0].</a:t>
            </a:r>
          </a:p>
        </p:txBody>
      </p:sp>
      <p:sp>
        <p:nvSpPr>
          <p:cNvPr id="6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41C1EFCC-7DC2-4151-9ED7-28BF3FE78AAA}" type="slidenum">
              <a:rPr lang="en-US"/>
              <a:pPr/>
              <a:t>39</a:t>
            </a:fld>
            <a:endParaRPr lang="en-US"/>
          </a:p>
        </p:txBody>
      </p:sp>
      <p:grpSp>
        <p:nvGrpSpPr>
          <p:cNvPr id="626755" name="Group 67"/>
          <p:cNvGrpSpPr>
            <a:grpSpLocks/>
          </p:cNvGrpSpPr>
          <p:nvPr/>
        </p:nvGrpSpPr>
        <p:grpSpPr bwMode="auto">
          <a:xfrm>
            <a:off x="838200" y="3352800"/>
            <a:ext cx="3124200" cy="2286000"/>
            <a:chOff x="528" y="2112"/>
            <a:chExt cx="1968" cy="1440"/>
          </a:xfrm>
        </p:grpSpPr>
        <p:grpSp>
          <p:nvGrpSpPr>
            <p:cNvPr id="626693" name="Group 5"/>
            <p:cNvGrpSpPr>
              <a:grpSpLocks/>
            </p:cNvGrpSpPr>
            <p:nvPr/>
          </p:nvGrpSpPr>
          <p:grpSpPr bwMode="auto">
            <a:xfrm>
              <a:off x="528" y="3264"/>
              <a:ext cx="288" cy="288"/>
              <a:chOff x="2642" y="2688"/>
              <a:chExt cx="288" cy="288"/>
            </a:xfrm>
          </p:grpSpPr>
          <p:sp>
            <p:nvSpPr>
              <p:cNvPr id="626694" name="Oval 6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695" name="Text Box 7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3</a:t>
                </a:r>
              </a:p>
            </p:txBody>
          </p:sp>
        </p:grpSp>
        <p:grpSp>
          <p:nvGrpSpPr>
            <p:cNvPr id="626696" name="Group 8"/>
            <p:cNvGrpSpPr>
              <a:grpSpLocks/>
            </p:cNvGrpSpPr>
            <p:nvPr/>
          </p:nvGrpSpPr>
          <p:grpSpPr bwMode="auto">
            <a:xfrm>
              <a:off x="1200" y="3264"/>
              <a:ext cx="288" cy="288"/>
              <a:chOff x="2642" y="2688"/>
              <a:chExt cx="288" cy="288"/>
            </a:xfrm>
          </p:grpSpPr>
          <p:sp>
            <p:nvSpPr>
              <p:cNvPr id="626697" name="Oval 9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698" name="Text Box 10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2</a:t>
                </a:r>
              </a:p>
            </p:txBody>
          </p:sp>
        </p:grpSp>
        <p:grpSp>
          <p:nvGrpSpPr>
            <p:cNvPr id="626702" name="Group 14"/>
            <p:cNvGrpSpPr>
              <a:grpSpLocks/>
            </p:cNvGrpSpPr>
            <p:nvPr/>
          </p:nvGrpSpPr>
          <p:grpSpPr bwMode="auto">
            <a:xfrm>
              <a:off x="864" y="2688"/>
              <a:ext cx="288" cy="288"/>
              <a:chOff x="2642" y="2688"/>
              <a:chExt cx="288" cy="288"/>
            </a:xfrm>
          </p:grpSpPr>
          <p:sp>
            <p:nvSpPr>
              <p:cNvPr id="626703" name="Oval 15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704" name="Text Box 16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5</a:t>
                </a:r>
              </a:p>
            </p:txBody>
          </p:sp>
        </p:grpSp>
        <p:grpSp>
          <p:nvGrpSpPr>
            <p:cNvPr id="626705" name="Group 17"/>
            <p:cNvGrpSpPr>
              <a:grpSpLocks/>
            </p:cNvGrpSpPr>
            <p:nvPr/>
          </p:nvGrpSpPr>
          <p:grpSpPr bwMode="auto">
            <a:xfrm>
              <a:off x="2208" y="2688"/>
              <a:ext cx="288" cy="288"/>
              <a:chOff x="2642" y="2688"/>
              <a:chExt cx="288" cy="288"/>
            </a:xfrm>
          </p:grpSpPr>
          <p:sp>
            <p:nvSpPr>
              <p:cNvPr id="626706" name="Oval 18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707" name="Text Box 19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6</a:t>
                </a:r>
              </a:p>
            </p:txBody>
          </p:sp>
        </p:grpSp>
        <p:grpSp>
          <p:nvGrpSpPr>
            <p:cNvPr id="626708" name="Group 20"/>
            <p:cNvGrpSpPr>
              <a:grpSpLocks/>
            </p:cNvGrpSpPr>
            <p:nvPr/>
          </p:nvGrpSpPr>
          <p:grpSpPr bwMode="auto">
            <a:xfrm>
              <a:off x="1536" y="2112"/>
              <a:ext cx="288" cy="288"/>
              <a:chOff x="2642" y="2688"/>
              <a:chExt cx="288" cy="288"/>
            </a:xfrm>
          </p:grpSpPr>
          <p:sp>
            <p:nvSpPr>
              <p:cNvPr id="626709" name="Oval 21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710" name="Text Box 22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 b="1"/>
                  <a:t>4</a:t>
                </a:r>
                <a:endParaRPr lang="en-US" sz="2200"/>
              </a:p>
            </p:txBody>
          </p:sp>
        </p:grpSp>
        <p:sp>
          <p:nvSpPr>
            <p:cNvPr id="626711" name="Line 23"/>
            <p:cNvSpPr>
              <a:spLocks noChangeShapeType="1"/>
            </p:cNvSpPr>
            <p:nvPr/>
          </p:nvSpPr>
          <p:spPr bwMode="auto">
            <a:xfrm flipH="1">
              <a:off x="694" y="297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712" name="Line 24"/>
            <p:cNvSpPr>
              <a:spLocks noChangeShapeType="1"/>
            </p:cNvSpPr>
            <p:nvPr/>
          </p:nvSpPr>
          <p:spPr bwMode="auto">
            <a:xfrm>
              <a:off x="1078" y="297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714" name="Line 26"/>
            <p:cNvSpPr>
              <a:spLocks noChangeShapeType="1"/>
            </p:cNvSpPr>
            <p:nvPr/>
          </p:nvSpPr>
          <p:spPr bwMode="auto">
            <a:xfrm flipH="1">
              <a:off x="1126" y="240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715" name="Line 27"/>
            <p:cNvSpPr>
              <a:spLocks noChangeShapeType="1"/>
            </p:cNvSpPr>
            <p:nvPr/>
          </p:nvSpPr>
          <p:spPr bwMode="auto">
            <a:xfrm>
              <a:off x="1750" y="240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6759" name="Group 71"/>
          <p:cNvGrpSpPr>
            <a:grpSpLocks/>
          </p:cNvGrpSpPr>
          <p:nvPr/>
        </p:nvGrpSpPr>
        <p:grpSpPr bwMode="auto">
          <a:xfrm>
            <a:off x="1524000" y="1219200"/>
            <a:ext cx="5486400" cy="1417638"/>
            <a:chOff x="960" y="768"/>
            <a:chExt cx="3456" cy="893"/>
          </a:xfrm>
        </p:grpSpPr>
        <p:grpSp>
          <p:nvGrpSpPr>
            <p:cNvPr id="626717" name="Group 29"/>
            <p:cNvGrpSpPr>
              <a:grpSpLocks/>
            </p:cNvGrpSpPr>
            <p:nvPr/>
          </p:nvGrpSpPr>
          <p:grpSpPr bwMode="auto">
            <a:xfrm>
              <a:off x="960" y="768"/>
              <a:ext cx="3456" cy="624"/>
              <a:chOff x="960" y="768"/>
              <a:chExt cx="3456" cy="624"/>
            </a:xfrm>
          </p:grpSpPr>
          <p:grpSp>
            <p:nvGrpSpPr>
              <p:cNvPr id="626718" name="Group 30"/>
              <p:cNvGrpSpPr>
                <a:grpSpLocks/>
              </p:cNvGrpSpPr>
              <p:nvPr/>
            </p:nvGrpSpPr>
            <p:grpSpPr bwMode="auto">
              <a:xfrm>
                <a:off x="1344" y="768"/>
                <a:ext cx="3072" cy="624"/>
                <a:chOff x="1344" y="768"/>
                <a:chExt cx="3072" cy="624"/>
              </a:xfrm>
            </p:grpSpPr>
            <p:sp>
              <p:nvSpPr>
                <p:cNvPr id="62671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356" y="1103"/>
                  <a:ext cx="21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7</a:t>
                  </a:r>
                  <a:endParaRPr lang="en-US" sz="22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626720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972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2</a:t>
                  </a:r>
                </a:p>
              </p:txBody>
            </p:sp>
            <p:sp>
              <p:nvSpPr>
                <p:cNvPr id="62672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588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3</a:t>
                  </a:r>
                </a:p>
              </p:txBody>
            </p:sp>
            <p:sp>
              <p:nvSpPr>
                <p:cNvPr id="62672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204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6</a:t>
                  </a:r>
                </a:p>
              </p:txBody>
            </p:sp>
            <p:sp>
              <p:nvSpPr>
                <p:cNvPr id="626723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820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dirty="0"/>
                    <a:t>5</a:t>
                  </a:r>
                </a:p>
              </p:txBody>
            </p:sp>
            <p:sp>
              <p:nvSpPr>
                <p:cNvPr id="626724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436" y="1103"/>
                  <a:ext cx="21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FF0000"/>
                      </a:solidFill>
                    </a:rPr>
                    <a:t>4</a:t>
                  </a:r>
                  <a:endParaRPr lang="en-US" sz="2200" dirty="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626725" name="Group 37"/>
                <p:cNvGrpSpPr>
                  <a:grpSpLocks/>
                </p:cNvGrpSpPr>
                <p:nvPr/>
              </p:nvGrpSpPr>
              <p:grpSpPr bwMode="auto">
                <a:xfrm>
                  <a:off x="1344" y="1056"/>
                  <a:ext cx="3072" cy="336"/>
                  <a:chOff x="432" y="864"/>
                  <a:chExt cx="3072" cy="336"/>
                </a:xfrm>
              </p:grpSpPr>
              <p:sp>
                <p:nvSpPr>
                  <p:cNvPr id="626726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6727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6728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6729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6730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6731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6732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6733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26734" name="Group 46"/>
                <p:cNvGrpSpPr>
                  <a:grpSpLocks/>
                </p:cNvGrpSpPr>
                <p:nvPr/>
              </p:nvGrpSpPr>
              <p:grpSpPr bwMode="auto">
                <a:xfrm>
                  <a:off x="1440" y="768"/>
                  <a:ext cx="2880" cy="269"/>
                  <a:chOff x="1440" y="1392"/>
                  <a:chExt cx="2880" cy="269"/>
                </a:xfrm>
              </p:grpSpPr>
              <p:sp>
                <p:nvSpPr>
                  <p:cNvPr id="626735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0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5</a:t>
                    </a:r>
                    <a:endParaRPr lang="en-US"/>
                  </a:p>
                </p:txBody>
              </p:sp>
              <p:sp>
                <p:nvSpPr>
                  <p:cNvPr id="626736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4</a:t>
                    </a:r>
                    <a:endParaRPr lang="en-US"/>
                  </a:p>
                </p:txBody>
              </p:sp>
              <p:sp>
                <p:nvSpPr>
                  <p:cNvPr id="626737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3</a:t>
                    </a:r>
                    <a:endParaRPr lang="en-US"/>
                  </a:p>
                </p:txBody>
              </p:sp>
              <p:sp>
                <p:nvSpPr>
                  <p:cNvPr id="626738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8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2</a:t>
                    </a:r>
                    <a:endParaRPr lang="en-US"/>
                  </a:p>
                </p:txBody>
              </p:sp>
              <p:sp>
                <p:nvSpPr>
                  <p:cNvPr id="626739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4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1</a:t>
                    </a:r>
                    <a:endParaRPr lang="en-US"/>
                  </a:p>
                </p:txBody>
              </p:sp>
              <p:sp>
                <p:nvSpPr>
                  <p:cNvPr id="626740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0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0</a:t>
                    </a:r>
                    <a:endParaRPr lang="en-US"/>
                  </a:p>
                </p:txBody>
              </p:sp>
              <p:sp>
                <p:nvSpPr>
                  <p:cNvPr id="626741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7</a:t>
                    </a:r>
                    <a:endParaRPr lang="en-US"/>
                  </a:p>
                </p:txBody>
              </p:sp>
              <p:sp>
                <p:nvSpPr>
                  <p:cNvPr id="626742" name="Text Box 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6</a:t>
                    </a:r>
                    <a:endParaRPr lang="en-US"/>
                  </a:p>
                </p:txBody>
              </p:sp>
            </p:grpSp>
            <p:sp>
              <p:nvSpPr>
                <p:cNvPr id="626743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4080" y="1103"/>
                  <a:ext cx="314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10</a:t>
                  </a:r>
                </a:p>
              </p:txBody>
            </p:sp>
            <p:sp>
              <p:nvSpPr>
                <p:cNvPr id="626744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3740" y="1104"/>
                  <a:ext cx="162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sz="2200" b="1">
                      <a:solidFill>
                        <a:srgbClr val="00B050"/>
                      </a:solidFill>
                    </a:rPr>
                    <a:t>9</a:t>
                  </a:r>
                </a:p>
              </p:txBody>
            </p:sp>
          </p:grpSp>
          <p:sp>
            <p:nvSpPr>
              <p:cNvPr id="626745" name="Text Box 57"/>
              <p:cNvSpPr txBox="1">
                <a:spLocks noChangeArrowheads="1"/>
              </p:cNvSpPr>
              <p:nvPr/>
            </p:nvSpPr>
            <p:spPr bwMode="auto">
              <a:xfrm>
                <a:off x="960" y="1104"/>
                <a:ext cx="405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a[ ]:</a:t>
                </a:r>
              </a:p>
            </p:txBody>
          </p:sp>
        </p:grpSp>
        <p:sp>
          <p:nvSpPr>
            <p:cNvPr id="626746" name="Text Box 58"/>
            <p:cNvSpPr txBox="1">
              <a:spLocks noChangeArrowheads="1"/>
            </p:cNvSpPr>
            <p:nvPr/>
          </p:nvSpPr>
          <p:spPr bwMode="auto">
            <a:xfrm>
              <a:off x="1920" y="1392"/>
              <a:ext cx="81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/>
                <a:t>Semiheap</a:t>
              </a:r>
            </a:p>
          </p:txBody>
        </p:sp>
        <p:sp>
          <p:nvSpPr>
            <p:cNvPr id="626747" name="Line 59"/>
            <p:cNvSpPr>
              <a:spLocks noChangeShapeType="1"/>
            </p:cNvSpPr>
            <p:nvPr/>
          </p:nvSpPr>
          <p:spPr bwMode="auto">
            <a:xfrm>
              <a:off x="1344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748" name="Line 60"/>
            <p:cNvSpPr>
              <a:spLocks noChangeShapeType="1"/>
            </p:cNvSpPr>
            <p:nvPr/>
          </p:nvSpPr>
          <p:spPr bwMode="auto">
            <a:xfrm>
              <a:off x="3264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749" name="Line 61"/>
            <p:cNvSpPr>
              <a:spLocks noChangeShapeType="1"/>
            </p:cNvSpPr>
            <p:nvPr/>
          </p:nvSpPr>
          <p:spPr bwMode="auto">
            <a:xfrm flipV="1">
              <a:off x="1344" y="153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750" name="Line 62"/>
            <p:cNvSpPr>
              <a:spLocks noChangeShapeType="1"/>
            </p:cNvSpPr>
            <p:nvPr/>
          </p:nvSpPr>
          <p:spPr bwMode="auto">
            <a:xfrm>
              <a:off x="2880" y="153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751" name="Text Box 63"/>
            <p:cNvSpPr txBox="1">
              <a:spLocks noChangeArrowheads="1"/>
            </p:cNvSpPr>
            <p:nvPr/>
          </p:nvSpPr>
          <p:spPr bwMode="auto">
            <a:xfrm>
              <a:off x="3552" y="1392"/>
              <a:ext cx="57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2200"/>
                <a:t>Sorted</a:t>
              </a:r>
            </a:p>
          </p:txBody>
        </p:sp>
        <p:sp>
          <p:nvSpPr>
            <p:cNvPr id="626756" name="Line 68"/>
            <p:cNvSpPr>
              <a:spLocks noChangeShapeType="1"/>
            </p:cNvSpPr>
            <p:nvPr/>
          </p:nvSpPr>
          <p:spPr bwMode="auto">
            <a:xfrm>
              <a:off x="4128" y="15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6758" name="Line 70"/>
            <p:cNvSpPr>
              <a:spLocks noChangeShapeType="1"/>
            </p:cNvSpPr>
            <p:nvPr/>
          </p:nvSpPr>
          <p:spPr bwMode="auto">
            <a:xfrm>
              <a:off x="441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6760" name="Group 72"/>
          <p:cNvGrpSpPr>
            <a:grpSpLocks/>
          </p:cNvGrpSpPr>
          <p:nvPr/>
        </p:nvGrpSpPr>
        <p:grpSpPr bwMode="auto">
          <a:xfrm>
            <a:off x="533400" y="2743200"/>
            <a:ext cx="1828800" cy="762000"/>
            <a:chOff x="336" y="1440"/>
            <a:chExt cx="1152" cy="480"/>
          </a:xfrm>
        </p:grpSpPr>
        <p:sp>
          <p:nvSpPr>
            <p:cNvPr id="626761" name="Text Box 73"/>
            <p:cNvSpPr txBox="1">
              <a:spLocks noChangeArrowheads="1"/>
            </p:cNvSpPr>
            <p:nvPr/>
          </p:nvSpPr>
          <p:spPr bwMode="auto">
            <a:xfrm>
              <a:off x="336" y="1440"/>
              <a:ext cx="9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 i="1"/>
                <a:t>rebuildHeap</a:t>
              </a:r>
              <a:endParaRPr lang="en-US"/>
            </a:p>
          </p:txBody>
        </p:sp>
        <p:grpSp>
          <p:nvGrpSpPr>
            <p:cNvPr id="626762" name="Group 74"/>
            <p:cNvGrpSpPr>
              <a:grpSpLocks/>
            </p:cNvGrpSpPr>
            <p:nvPr/>
          </p:nvGrpSpPr>
          <p:grpSpPr bwMode="auto">
            <a:xfrm>
              <a:off x="768" y="1680"/>
              <a:ext cx="720" cy="240"/>
              <a:chOff x="768" y="1680"/>
              <a:chExt cx="720" cy="240"/>
            </a:xfrm>
          </p:grpSpPr>
          <p:sp>
            <p:nvSpPr>
              <p:cNvPr id="626763" name="Line 75"/>
              <p:cNvSpPr>
                <a:spLocks noChangeShapeType="1"/>
              </p:cNvSpPr>
              <p:nvPr/>
            </p:nvSpPr>
            <p:spPr bwMode="auto">
              <a:xfrm>
                <a:off x="768" y="1680"/>
                <a:ext cx="0" cy="240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6764" name="Line 76"/>
              <p:cNvSpPr>
                <a:spLocks noChangeShapeType="1"/>
              </p:cNvSpPr>
              <p:nvPr/>
            </p:nvSpPr>
            <p:spPr bwMode="auto">
              <a:xfrm>
                <a:off x="768" y="1920"/>
                <a:ext cx="720" cy="0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776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848600" cy="685800"/>
          </a:xfrm>
        </p:spPr>
        <p:txBody>
          <a:bodyPr/>
          <a:lstStyle/>
          <a:p>
            <a:pPr algn="ctr"/>
            <a:r>
              <a:rPr lang="en-US" sz="3400" dirty="0"/>
              <a:t>Left Child &amp; Right Child in a Complete, Array-Based Binary Tree</a:t>
            </a:r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343400"/>
          </a:xfrm>
        </p:spPr>
        <p:txBody>
          <a:bodyPr/>
          <a:lstStyle/>
          <a:p>
            <a:pPr>
              <a:buSzPct val="120000"/>
            </a:pPr>
            <a:r>
              <a:rPr lang="en-US" sz="2200" dirty="0"/>
              <a:t>Suppose that the nodes of a binary tree are stored in an array as follows:</a:t>
            </a:r>
          </a:p>
          <a:p>
            <a:pPr lvl="1">
              <a:buSzPct val="120000"/>
            </a:pPr>
            <a:r>
              <a:rPr lang="en-US" sz="2200" dirty="0"/>
              <a:t>First, store the root, which is at level </a:t>
            </a:r>
            <a:r>
              <a:rPr lang="en-US" sz="2200" dirty="0" smtClean="0"/>
              <a:t>0.</a:t>
            </a:r>
            <a:endParaRPr lang="en-US" sz="2200" dirty="0"/>
          </a:p>
          <a:p>
            <a:pPr lvl="1">
              <a:buSzPct val="120000"/>
            </a:pPr>
            <a:r>
              <a:rPr lang="en-US" sz="2200" dirty="0"/>
              <a:t>Next, store the nodes at level </a:t>
            </a:r>
            <a:r>
              <a:rPr lang="en-US" sz="2200" dirty="0" smtClean="0"/>
              <a:t>1;</a:t>
            </a:r>
            <a:endParaRPr lang="en-US" sz="2200" dirty="0"/>
          </a:p>
          <a:p>
            <a:pPr lvl="1">
              <a:buSzPct val="120000"/>
            </a:pPr>
            <a:r>
              <a:rPr lang="en-US" sz="2200" dirty="0"/>
              <a:t>Then, store the nodes at level </a:t>
            </a:r>
            <a:r>
              <a:rPr lang="en-US" sz="2200" dirty="0" smtClean="0"/>
              <a:t>2;</a:t>
            </a:r>
            <a:endParaRPr lang="en-US" sz="2200" dirty="0"/>
          </a:p>
          <a:p>
            <a:pPr lvl="1">
              <a:buSzPct val="120000"/>
              <a:buFontTx/>
              <a:buNone/>
            </a:pPr>
            <a:r>
              <a:rPr lang="en-US" sz="2200" dirty="0"/>
              <a:t>	. . .</a:t>
            </a:r>
          </a:p>
          <a:p>
            <a:pPr>
              <a:buSzPct val="120000"/>
            </a:pPr>
            <a:r>
              <a:rPr lang="en-US" sz="2200" dirty="0"/>
              <a:t>Suppose also that at every level, the nodes are stored from left to right.</a:t>
            </a:r>
          </a:p>
          <a:p>
            <a:pPr>
              <a:buSzPct val="120000"/>
            </a:pPr>
            <a:r>
              <a:rPr lang="en-US" sz="2200" dirty="0"/>
              <a:t>If the binary tree is </a:t>
            </a:r>
            <a:r>
              <a:rPr lang="en-US" sz="2200" i="1" dirty="0"/>
              <a:t>complete</a:t>
            </a:r>
            <a:r>
              <a:rPr lang="en-US" sz="2200" dirty="0"/>
              <a:t>, then for any node at array position </a:t>
            </a:r>
            <a:r>
              <a:rPr lang="en-US" sz="2200" i="1" dirty="0"/>
              <a:t>i</a:t>
            </a:r>
            <a:r>
              <a:rPr lang="en-US" sz="2200" dirty="0"/>
              <a:t>, its </a:t>
            </a:r>
            <a:r>
              <a:rPr lang="en-US" sz="2200" b="1" i="1" dirty="0">
                <a:solidFill>
                  <a:srgbClr val="FF0000"/>
                </a:solidFill>
              </a:rPr>
              <a:t>left child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will be at position </a:t>
            </a:r>
            <a:r>
              <a:rPr lang="en-US" sz="2200" i="1" dirty="0">
                <a:solidFill>
                  <a:srgbClr val="00B050"/>
                </a:solidFill>
              </a:rPr>
              <a:t>2*i + 1</a:t>
            </a:r>
            <a:r>
              <a:rPr lang="en-US" sz="2200" dirty="0">
                <a:solidFill>
                  <a:srgbClr val="00B050"/>
                </a:solidFill>
              </a:rPr>
              <a:t>, </a:t>
            </a:r>
            <a:r>
              <a:rPr lang="en-US" sz="2200" dirty="0"/>
              <a:t>and its </a:t>
            </a:r>
            <a:r>
              <a:rPr lang="en-US" sz="2200" b="1" i="1" dirty="0">
                <a:solidFill>
                  <a:srgbClr val="FF0000"/>
                </a:solidFill>
              </a:rPr>
              <a:t>right child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will be at position </a:t>
            </a:r>
            <a:r>
              <a:rPr lang="en-US" sz="2200" i="1" dirty="0">
                <a:solidFill>
                  <a:srgbClr val="00B050"/>
                </a:solidFill>
              </a:rPr>
              <a:t>2*i + 2</a:t>
            </a:r>
            <a:r>
              <a:rPr lang="en-US" sz="2200" i="1" dirty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4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346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5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5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5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5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5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5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5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65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5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65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65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2"/>
          <p:cNvSpPr>
            <a:spLocks noGrp="1" noChangeArrowheads="1"/>
          </p:cNvSpPr>
          <p:nvPr>
            <p:ph type="title"/>
          </p:nvPr>
        </p:nvSpPr>
        <p:spPr>
          <a:xfrm>
            <a:off x="845465" y="76200"/>
            <a:ext cx="8077200" cy="533400"/>
          </a:xfrm>
        </p:spPr>
        <p:txBody>
          <a:bodyPr/>
          <a:lstStyle/>
          <a:p>
            <a:pPr algn="ctr"/>
            <a:r>
              <a:rPr lang="en-US" sz="3600" dirty="0"/>
              <a:t>Transform a Heap Into a Sorted Array: Example</a:t>
            </a:r>
          </a:p>
        </p:txBody>
      </p:sp>
      <p:sp>
        <p:nvSpPr>
          <p:cNvPr id="627715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2971800"/>
            <a:ext cx="3886200" cy="3352800"/>
          </a:xfrm>
          <a:noFill/>
          <a:ln/>
        </p:spPr>
        <p:txBody>
          <a:bodyPr/>
          <a:lstStyle/>
          <a:p>
            <a:pPr>
              <a:buSzPct val="120000"/>
            </a:pPr>
            <a:r>
              <a:rPr lang="en-US" sz="2200"/>
              <a:t>a[0] is now the root of a heap in a[0..4].</a:t>
            </a:r>
          </a:p>
          <a:p>
            <a:pPr>
              <a:buSzPct val="120000"/>
            </a:pPr>
            <a:r>
              <a:rPr lang="en-US" sz="2200"/>
              <a:t>We move the largest item in the heap to the beginning of the sorted region by swapping a[0] with a[4].</a:t>
            </a:r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17D08B07-1709-4FD1-870A-5EEFFBA84710}" type="slidenum">
              <a:rPr lang="en-US"/>
              <a:pPr/>
              <a:t>40</a:t>
            </a:fld>
            <a:endParaRPr lang="en-US" dirty="0"/>
          </a:p>
        </p:txBody>
      </p:sp>
      <p:grpSp>
        <p:nvGrpSpPr>
          <p:cNvPr id="627716" name="Group 4"/>
          <p:cNvGrpSpPr>
            <a:grpSpLocks/>
          </p:cNvGrpSpPr>
          <p:nvPr/>
        </p:nvGrpSpPr>
        <p:grpSpPr bwMode="auto">
          <a:xfrm>
            <a:off x="838200" y="3352800"/>
            <a:ext cx="3124200" cy="2286000"/>
            <a:chOff x="528" y="2112"/>
            <a:chExt cx="1968" cy="1440"/>
          </a:xfrm>
        </p:grpSpPr>
        <p:grpSp>
          <p:nvGrpSpPr>
            <p:cNvPr id="627717" name="Group 5"/>
            <p:cNvGrpSpPr>
              <a:grpSpLocks/>
            </p:cNvGrpSpPr>
            <p:nvPr/>
          </p:nvGrpSpPr>
          <p:grpSpPr bwMode="auto">
            <a:xfrm>
              <a:off x="528" y="3264"/>
              <a:ext cx="288" cy="288"/>
              <a:chOff x="2642" y="2688"/>
              <a:chExt cx="288" cy="288"/>
            </a:xfrm>
          </p:grpSpPr>
          <p:sp>
            <p:nvSpPr>
              <p:cNvPr id="627718" name="Oval 6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7719" name="Text Box 7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3</a:t>
                </a:r>
              </a:p>
            </p:txBody>
          </p:sp>
        </p:grpSp>
        <p:grpSp>
          <p:nvGrpSpPr>
            <p:cNvPr id="627720" name="Group 8"/>
            <p:cNvGrpSpPr>
              <a:grpSpLocks/>
            </p:cNvGrpSpPr>
            <p:nvPr/>
          </p:nvGrpSpPr>
          <p:grpSpPr bwMode="auto">
            <a:xfrm>
              <a:off x="1200" y="3264"/>
              <a:ext cx="288" cy="288"/>
              <a:chOff x="2642" y="2688"/>
              <a:chExt cx="288" cy="288"/>
            </a:xfrm>
          </p:grpSpPr>
          <p:sp>
            <p:nvSpPr>
              <p:cNvPr id="627721" name="Oval 9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7722" name="Text Box 10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2</a:t>
                </a:r>
              </a:p>
            </p:txBody>
          </p:sp>
        </p:grpSp>
        <p:grpSp>
          <p:nvGrpSpPr>
            <p:cNvPr id="627723" name="Group 11"/>
            <p:cNvGrpSpPr>
              <a:grpSpLocks/>
            </p:cNvGrpSpPr>
            <p:nvPr/>
          </p:nvGrpSpPr>
          <p:grpSpPr bwMode="auto">
            <a:xfrm>
              <a:off x="864" y="2688"/>
              <a:ext cx="288" cy="288"/>
              <a:chOff x="2642" y="2688"/>
              <a:chExt cx="288" cy="288"/>
            </a:xfrm>
          </p:grpSpPr>
          <p:sp>
            <p:nvSpPr>
              <p:cNvPr id="627724" name="Oval 12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7725" name="Text Box 13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5</a:t>
                </a:r>
              </a:p>
            </p:txBody>
          </p:sp>
        </p:grpSp>
        <p:grpSp>
          <p:nvGrpSpPr>
            <p:cNvPr id="627726" name="Group 14"/>
            <p:cNvGrpSpPr>
              <a:grpSpLocks/>
            </p:cNvGrpSpPr>
            <p:nvPr/>
          </p:nvGrpSpPr>
          <p:grpSpPr bwMode="auto">
            <a:xfrm>
              <a:off x="2208" y="2688"/>
              <a:ext cx="288" cy="288"/>
              <a:chOff x="2642" y="2688"/>
              <a:chExt cx="288" cy="288"/>
            </a:xfrm>
          </p:grpSpPr>
          <p:sp>
            <p:nvSpPr>
              <p:cNvPr id="627727" name="Oval 15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7728" name="Text Box 16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 b="1"/>
                  <a:t>4</a:t>
                </a:r>
                <a:endParaRPr lang="en-US" sz="2200"/>
              </a:p>
            </p:txBody>
          </p:sp>
        </p:grpSp>
        <p:grpSp>
          <p:nvGrpSpPr>
            <p:cNvPr id="627729" name="Group 17"/>
            <p:cNvGrpSpPr>
              <a:grpSpLocks/>
            </p:cNvGrpSpPr>
            <p:nvPr/>
          </p:nvGrpSpPr>
          <p:grpSpPr bwMode="auto">
            <a:xfrm>
              <a:off x="1536" y="2112"/>
              <a:ext cx="288" cy="288"/>
              <a:chOff x="2642" y="2688"/>
              <a:chExt cx="288" cy="288"/>
            </a:xfrm>
          </p:grpSpPr>
          <p:sp>
            <p:nvSpPr>
              <p:cNvPr id="627730" name="Oval 18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7731" name="Text Box 19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 b="1"/>
                  <a:t>6</a:t>
                </a:r>
                <a:endParaRPr lang="en-US" sz="2200"/>
              </a:p>
            </p:txBody>
          </p:sp>
        </p:grpSp>
        <p:sp>
          <p:nvSpPr>
            <p:cNvPr id="627732" name="Line 20"/>
            <p:cNvSpPr>
              <a:spLocks noChangeShapeType="1"/>
            </p:cNvSpPr>
            <p:nvPr/>
          </p:nvSpPr>
          <p:spPr bwMode="auto">
            <a:xfrm flipH="1">
              <a:off x="694" y="297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733" name="Line 21"/>
            <p:cNvSpPr>
              <a:spLocks noChangeShapeType="1"/>
            </p:cNvSpPr>
            <p:nvPr/>
          </p:nvSpPr>
          <p:spPr bwMode="auto">
            <a:xfrm>
              <a:off x="1078" y="297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734" name="Line 22"/>
            <p:cNvSpPr>
              <a:spLocks noChangeShapeType="1"/>
            </p:cNvSpPr>
            <p:nvPr/>
          </p:nvSpPr>
          <p:spPr bwMode="auto">
            <a:xfrm flipH="1">
              <a:off x="1126" y="240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735" name="Line 23"/>
            <p:cNvSpPr>
              <a:spLocks noChangeShapeType="1"/>
            </p:cNvSpPr>
            <p:nvPr/>
          </p:nvSpPr>
          <p:spPr bwMode="auto">
            <a:xfrm>
              <a:off x="1750" y="240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7779" name="Group 67"/>
          <p:cNvGrpSpPr>
            <a:grpSpLocks/>
          </p:cNvGrpSpPr>
          <p:nvPr/>
        </p:nvGrpSpPr>
        <p:grpSpPr bwMode="auto">
          <a:xfrm>
            <a:off x="1524000" y="1219200"/>
            <a:ext cx="5486400" cy="1417638"/>
            <a:chOff x="960" y="768"/>
            <a:chExt cx="3456" cy="893"/>
          </a:xfrm>
        </p:grpSpPr>
        <p:grpSp>
          <p:nvGrpSpPr>
            <p:cNvPr id="627737" name="Group 25"/>
            <p:cNvGrpSpPr>
              <a:grpSpLocks/>
            </p:cNvGrpSpPr>
            <p:nvPr/>
          </p:nvGrpSpPr>
          <p:grpSpPr bwMode="auto">
            <a:xfrm>
              <a:off x="960" y="768"/>
              <a:ext cx="3456" cy="624"/>
              <a:chOff x="960" y="768"/>
              <a:chExt cx="3456" cy="624"/>
            </a:xfrm>
          </p:grpSpPr>
          <p:grpSp>
            <p:nvGrpSpPr>
              <p:cNvPr id="627738" name="Group 26"/>
              <p:cNvGrpSpPr>
                <a:grpSpLocks/>
              </p:cNvGrpSpPr>
              <p:nvPr/>
            </p:nvGrpSpPr>
            <p:grpSpPr bwMode="auto">
              <a:xfrm>
                <a:off x="1344" y="768"/>
                <a:ext cx="3072" cy="624"/>
                <a:chOff x="1344" y="768"/>
                <a:chExt cx="3072" cy="624"/>
              </a:xfrm>
            </p:grpSpPr>
            <p:sp>
              <p:nvSpPr>
                <p:cNvPr id="627739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356" y="1104"/>
                  <a:ext cx="196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7</a:t>
                  </a:r>
                </a:p>
              </p:txBody>
            </p:sp>
            <p:sp>
              <p:nvSpPr>
                <p:cNvPr id="62774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72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2</a:t>
                  </a:r>
                </a:p>
              </p:txBody>
            </p:sp>
            <p:sp>
              <p:nvSpPr>
                <p:cNvPr id="62774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588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3</a:t>
                  </a:r>
                </a:p>
              </p:txBody>
            </p:sp>
            <p:sp>
              <p:nvSpPr>
                <p:cNvPr id="627742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204" y="1103"/>
                  <a:ext cx="21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FF0000"/>
                      </a:solidFill>
                    </a:rPr>
                    <a:t>4</a:t>
                  </a:r>
                  <a:endParaRPr lang="en-US" sz="2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27743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820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5</a:t>
                  </a:r>
                </a:p>
              </p:txBody>
            </p:sp>
            <p:sp>
              <p:nvSpPr>
                <p:cNvPr id="62774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436" y="1103"/>
                  <a:ext cx="21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FF0000"/>
                      </a:solidFill>
                    </a:rPr>
                    <a:t>6</a:t>
                  </a:r>
                  <a:endParaRPr lang="en-US" sz="2200" dirty="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627745" name="Group 33"/>
                <p:cNvGrpSpPr>
                  <a:grpSpLocks/>
                </p:cNvGrpSpPr>
                <p:nvPr/>
              </p:nvGrpSpPr>
              <p:grpSpPr bwMode="auto">
                <a:xfrm>
                  <a:off x="1344" y="1056"/>
                  <a:ext cx="3072" cy="336"/>
                  <a:chOff x="432" y="864"/>
                  <a:chExt cx="3072" cy="336"/>
                </a:xfrm>
              </p:grpSpPr>
              <p:sp>
                <p:nvSpPr>
                  <p:cNvPr id="627746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7747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7748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7749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7750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7751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7752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7753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27754" name="Group 42"/>
                <p:cNvGrpSpPr>
                  <a:grpSpLocks/>
                </p:cNvGrpSpPr>
                <p:nvPr/>
              </p:nvGrpSpPr>
              <p:grpSpPr bwMode="auto">
                <a:xfrm>
                  <a:off x="1440" y="768"/>
                  <a:ext cx="2880" cy="269"/>
                  <a:chOff x="1440" y="1392"/>
                  <a:chExt cx="2880" cy="269"/>
                </a:xfrm>
              </p:grpSpPr>
              <p:sp>
                <p:nvSpPr>
                  <p:cNvPr id="627755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0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5</a:t>
                    </a:r>
                    <a:endParaRPr lang="en-US"/>
                  </a:p>
                </p:txBody>
              </p:sp>
              <p:sp>
                <p:nvSpPr>
                  <p:cNvPr id="627756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4</a:t>
                    </a:r>
                    <a:endParaRPr lang="en-US"/>
                  </a:p>
                </p:txBody>
              </p:sp>
              <p:sp>
                <p:nvSpPr>
                  <p:cNvPr id="627757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3</a:t>
                    </a:r>
                    <a:endParaRPr lang="en-US"/>
                  </a:p>
                </p:txBody>
              </p:sp>
              <p:sp>
                <p:nvSpPr>
                  <p:cNvPr id="627758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8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2</a:t>
                    </a:r>
                    <a:endParaRPr lang="en-US"/>
                  </a:p>
                </p:txBody>
              </p:sp>
              <p:sp>
                <p:nvSpPr>
                  <p:cNvPr id="627759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4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1</a:t>
                    </a:r>
                    <a:endParaRPr lang="en-US"/>
                  </a:p>
                </p:txBody>
              </p:sp>
              <p:sp>
                <p:nvSpPr>
                  <p:cNvPr id="627760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0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0</a:t>
                    </a:r>
                    <a:endParaRPr lang="en-US"/>
                  </a:p>
                </p:txBody>
              </p:sp>
              <p:sp>
                <p:nvSpPr>
                  <p:cNvPr id="627761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7</a:t>
                    </a:r>
                    <a:endParaRPr lang="en-US"/>
                  </a:p>
                </p:txBody>
              </p:sp>
              <p:sp>
                <p:nvSpPr>
                  <p:cNvPr id="627762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6</a:t>
                    </a:r>
                    <a:endParaRPr lang="en-US"/>
                  </a:p>
                </p:txBody>
              </p:sp>
            </p:grpSp>
            <p:sp>
              <p:nvSpPr>
                <p:cNvPr id="627763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080" y="1103"/>
                  <a:ext cx="314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10</a:t>
                  </a:r>
                </a:p>
              </p:txBody>
            </p:sp>
            <p:sp>
              <p:nvSpPr>
                <p:cNvPr id="627764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3740" y="1103"/>
                  <a:ext cx="215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9</a:t>
                  </a:r>
                </a:p>
              </p:txBody>
            </p:sp>
          </p:grpSp>
          <p:sp>
            <p:nvSpPr>
              <p:cNvPr id="627765" name="Text Box 53"/>
              <p:cNvSpPr txBox="1">
                <a:spLocks noChangeArrowheads="1"/>
              </p:cNvSpPr>
              <p:nvPr/>
            </p:nvSpPr>
            <p:spPr bwMode="auto">
              <a:xfrm>
                <a:off x="960" y="1104"/>
                <a:ext cx="405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a[ ]:</a:t>
                </a:r>
              </a:p>
            </p:txBody>
          </p:sp>
        </p:grpSp>
        <p:sp>
          <p:nvSpPr>
            <p:cNvPr id="627766" name="Text Box 54"/>
            <p:cNvSpPr txBox="1">
              <a:spLocks noChangeArrowheads="1"/>
            </p:cNvSpPr>
            <p:nvPr/>
          </p:nvSpPr>
          <p:spPr bwMode="auto">
            <a:xfrm>
              <a:off x="2081" y="1392"/>
              <a:ext cx="48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/>
                <a:t>Heap</a:t>
              </a:r>
            </a:p>
          </p:txBody>
        </p:sp>
        <p:sp>
          <p:nvSpPr>
            <p:cNvPr id="627767" name="Line 55"/>
            <p:cNvSpPr>
              <a:spLocks noChangeShapeType="1"/>
            </p:cNvSpPr>
            <p:nvPr/>
          </p:nvSpPr>
          <p:spPr bwMode="auto">
            <a:xfrm>
              <a:off x="1344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768" name="Line 56"/>
            <p:cNvSpPr>
              <a:spLocks noChangeShapeType="1"/>
            </p:cNvSpPr>
            <p:nvPr/>
          </p:nvSpPr>
          <p:spPr bwMode="auto">
            <a:xfrm>
              <a:off x="3264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769" name="Line 57"/>
            <p:cNvSpPr>
              <a:spLocks noChangeShapeType="1"/>
            </p:cNvSpPr>
            <p:nvPr/>
          </p:nvSpPr>
          <p:spPr bwMode="auto">
            <a:xfrm flipV="1">
              <a:off x="1344" y="153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770" name="Line 58"/>
            <p:cNvSpPr>
              <a:spLocks noChangeShapeType="1"/>
            </p:cNvSpPr>
            <p:nvPr/>
          </p:nvSpPr>
          <p:spPr bwMode="auto">
            <a:xfrm>
              <a:off x="2688" y="153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771" name="Text Box 59"/>
            <p:cNvSpPr txBox="1">
              <a:spLocks noChangeArrowheads="1"/>
            </p:cNvSpPr>
            <p:nvPr/>
          </p:nvSpPr>
          <p:spPr bwMode="auto">
            <a:xfrm>
              <a:off x="3552" y="1392"/>
              <a:ext cx="57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2200"/>
                <a:t>Sorted</a:t>
              </a:r>
            </a:p>
          </p:txBody>
        </p:sp>
        <p:sp>
          <p:nvSpPr>
            <p:cNvPr id="627772" name="Line 60"/>
            <p:cNvSpPr>
              <a:spLocks noChangeShapeType="1"/>
            </p:cNvSpPr>
            <p:nvPr/>
          </p:nvSpPr>
          <p:spPr bwMode="auto">
            <a:xfrm>
              <a:off x="4128" y="15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7773" name="Line 61"/>
            <p:cNvSpPr>
              <a:spLocks noChangeShapeType="1"/>
            </p:cNvSpPr>
            <p:nvPr/>
          </p:nvSpPr>
          <p:spPr bwMode="auto">
            <a:xfrm>
              <a:off x="441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093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077200" cy="533400"/>
          </a:xfrm>
        </p:spPr>
        <p:txBody>
          <a:bodyPr/>
          <a:lstStyle/>
          <a:p>
            <a:pPr algn="ctr"/>
            <a:r>
              <a:rPr lang="en-US" sz="3600" dirty="0"/>
              <a:t>Transform a Heap Into a Sorted Array: Example</a:t>
            </a:r>
          </a:p>
        </p:txBody>
      </p:sp>
      <p:sp>
        <p:nvSpPr>
          <p:cNvPr id="628739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2971800"/>
            <a:ext cx="3886200" cy="3352800"/>
          </a:xfrm>
          <a:noFill/>
          <a:ln/>
        </p:spPr>
        <p:txBody>
          <a:bodyPr/>
          <a:lstStyle/>
          <a:p>
            <a:pPr>
              <a:buSzPct val="120000"/>
            </a:pPr>
            <a:r>
              <a:rPr lang="en-US" sz="2200"/>
              <a:t>a[0..3] now represents a semiheap.</a:t>
            </a:r>
          </a:p>
          <a:p>
            <a:pPr>
              <a:buSzPct val="120000"/>
            </a:pPr>
            <a:r>
              <a:rPr lang="en-US" sz="2200"/>
              <a:t>a[4..7] is the sorted region.</a:t>
            </a:r>
          </a:p>
          <a:p>
            <a:pPr>
              <a:buSzPct val="120000"/>
            </a:pPr>
            <a:r>
              <a:rPr lang="en-US" sz="2200"/>
              <a:t>Invoke </a:t>
            </a:r>
            <a:r>
              <a:rPr lang="en-US" sz="2200" i="1"/>
              <a:t>rebuildHeap</a:t>
            </a:r>
            <a:r>
              <a:rPr lang="en-US" sz="2200"/>
              <a:t> on the semiheap rooted at a[0].</a:t>
            </a:r>
          </a:p>
        </p:txBody>
      </p:sp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CD06EEE0-1348-4040-845D-E4C8BA715EA4}" type="slidenum">
              <a:rPr lang="en-US"/>
              <a:pPr/>
              <a:t>41</a:t>
            </a:fld>
            <a:endParaRPr lang="en-US"/>
          </a:p>
        </p:txBody>
      </p:sp>
      <p:grpSp>
        <p:nvGrpSpPr>
          <p:cNvPr id="628798" name="Group 62"/>
          <p:cNvGrpSpPr>
            <a:grpSpLocks/>
          </p:cNvGrpSpPr>
          <p:nvPr/>
        </p:nvGrpSpPr>
        <p:grpSpPr bwMode="auto">
          <a:xfrm>
            <a:off x="838200" y="3352800"/>
            <a:ext cx="3124200" cy="2286000"/>
            <a:chOff x="528" y="2112"/>
            <a:chExt cx="1968" cy="1440"/>
          </a:xfrm>
        </p:grpSpPr>
        <p:grpSp>
          <p:nvGrpSpPr>
            <p:cNvPr id="628741" name="Group 5"/>
            <p:cNvGrpSpPr>
              <a:grpSpLocks/>
            </p:cNvGrpSpPr>
            <p:nvPr/>
          </p:nvGrpSpPr>
          <p:grpSpPr bwMode="auto">
            <a:xfrm>
              <a:off x="528" y="3264"/>
              <a:ext cx="288" cy="288"/>
              <a:chOff x="2642" y="2688"/>
              <a:chExt cx="288" cy="288"/>
            </a:xfrm>
          </p:grpSpPr>
          <p:sp>
            <p:nvSpPr>
              <p:cNvPr id="628742" name="Oval 6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8743" name="Text Box 7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3</a:t>
                </a:r>
              </a:p>
            </p:txBody>
          </p:sp>
        </p:grpSp>
        <p:grpSp>
          <p:nvGrpSpPr>
            <p:cNvPr id="628747" name="Group 11"/>
            <p:cNvGrpSpPr>
              <a:grpSpLocks/>
            </p:cNvGrpSpPr>
            <p:nvPr/>
          </p:nvGrpSpPr>
          <p:grpSpPr bwMode="auto">
            <a:xfrm>
              <a:off x="864" y="2688"/>
              <a:ext cx="288" cy="288"/>
              <a:chOff x="2642" y="2688"/>
              <a:chExt cx="288" cy="288"/>
            </a:xfrm>
          </p:grpSpPr>
          <p:sp>
            <p:nvSpPr>
              <p:cNvPr id="628748" name="Oval 12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8749" name="Text Box 13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5</a:t>
                </a:r>
              </a:p>
            </p:txBody>
          </p:sp>
        </p:grpSp>
        <p:grpSp>
          <p:nvGrpSpPr>
            <p:cNvPr id="628750" name="Group 14"/>
            <p:cNvGrpSpPr>
              <a:grpSpLocks/>
            </p:cNvGrpSpPr>
            <p:nvPr/>
          </p:nvGrpSpPr>
          <p:grpSpPr bwMode="auto">
            <a:xfrm>
              <a:off x="2208" y="2688"/>
              <a:ext cx="288" cy="288"/>
              <a:chOff x="2642" y="2688"/>
              <a:chExt cx="288" cy="288"/>
            </a:xfrm>
          </p:grpSpPr>
          <p:sp>
            <p:nvSpPr>
              <p:cNvPr id="628751" name="Oval 15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8752" name="Text Box 16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4</a:t>
                </a:r>
              </a:p>
            </p:txBody>
          </p:sp>
        </p:grpSp>
        <p:grpSp>
          <p:nvGrpSpPr>
            <p:cNvPr id="628753" name="Group 17"/>
            <p:cNvGrpSpPr>
              <a:grpSpLocks/>
            </p:cNvGrpSpPr>
            <p:nvPr/>
          </p:nvGrpSpPr>
          <p:grpSpPr bwMode="auto">
            <a:xfrm>
              <a:off x="1536" y="2112"/>
              <a:ext cx="288" cy="288"/>
              <a:chOff x="2642" y="2688"/>
              <a:chExt cx="288" cy="288"/>
            </a:xfrm>
          </p:grpSpPr>
          <p:sp>
            <p:nvSpPr>
              <p:cNvPr id="628754" name="Oval 18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8755" name="Text Box 19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 b="1"/>
                  <a:t>2</a:t>
                </a:r>
                <a:endParaRPr lang="en-US" sz="2200"/>
              </a:p>
            </p:txBody>
          </p:sp>
        </p:grpSp>
        <p:sp>
          <p:nvSpPr>
            <p:cNvPr id="628756" name="Line 20"/>
            <p:cNvSpPr>
              <a:spLocks noChangeShapeType="1"/>
            </p:cNvSpPr>
            <p:nvPr/>
          </p:nvSpPr>
          <p:spPr bwMode="auto">
            <a:xfrm flipH="1">
              <a:off x="694" y="297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758" name="Line 22"/>
            <p:cNvSpPr>
              <a:spLocks noChangeShapeType="1"/>
            </p:cNvSpPr>
            <p:nvPr/>
          </p:nvSpPr>
          <p:spPr bwMode="auto">
            <a:xfrm flipH="1">
              <a:off x="1126" y="240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759" name="Line 23"/>
            <p:cNvSpPr>
              <a:spLocks noChangeShapeType="1"/>
            </p:cNvSpPr>
            <p:nvPr/>
          </p:nvSpPr>
          <p:spPr bwMode="auto">
            <a:xfrm>
              <a:off x="1750" y="240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8799" name="Group 63"/>
          <p:cNvGrpSpPr>
            <a:grpSpLocks/>
          </p:cNvGrpSpPr>
          <p:nvPr/>
        </p:nvGrpSpPr>
        <p:grpSpPr bwMode="auto">
          <a:xfrm>
            <a:off x="1524000" y="1219200"/>
            <a:ext cx="5486400" cy="1417638"/>
            <a:chOff x="960" y="768"/>
            <a:chExt cx="3456" cy="893"/>
          </a:xfrm>
        </p:grpSpPr>
        <p:grpSp>
          <p:nvGrpSpPr>
            <p:cNvPr id="628761" name="Group 25"/>
            <p:cNvGrpSpPr>
              <a:grpSpLocks/>
            </p:cNvGrpSpPr>
            <p:nvPr/>
          </p:nvGrpSpPr>
          <p:grpSpPr bwMode="auto">
            <a:xfrm>
              <a:off x="960" y="768"/>
              <a:ext cx="3456" cy="624"/>
              <a:chOff x="960" y="768"/>
              <a:chExt cx="3456" cy="624"/>
            </a:xfrm>
          </p:grpSpPr>
          <p:grpSp>
            <p:nvGrpSpPr>
              <p:cNvPr id="628762" name="Group 26"/>
              <p:cNvGrpSpPr>
                <a:grpSpLocks/>
              </p:cNvGrpSpPr>
              <p:nvPr/>
            </p:nvGrpSpPr>
            <p:grpSpPr bwMode="auto">
              <a:xfrm>
                <a:off x="1344" y="768"/>
                <a:ext cx="3072" cy="624"/>
                <a:chOff x="1344" y="768"/>
                <a:chExt cx="3072" cy="624"/>
              </a:xfrm>
            </p:grpSpPr>
            <p:sp>
              <p:nvSpPr>
                <p:cNvPr id="62876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356" y="1103"/>
                  <a:ext cx="215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7</a:t>
                  </a:r>
                </a:p>
              </p:txBody>
            </p:sp>
            <p:sp>
              <p:nvSpPr>
                <p:cNvPr id="62876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72" y="1103"/>
                  <a:ext cx="21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6</a:t>
                  </a:r>
                  <a:endParaRPr lang="en-US" sz="2200" dirty="0">
                    <a:solidFill>
                      <a:srgbClr val="00B050"/>
                    </a:solidFill>
                  </a:endParaRPr>
                </a:p>
              </p:txBody>
            </p:sp>
            <p:sp>
              <p:nvSpPr>
                <p:cNvPr id="62876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588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3</a:t>
                  </a:r>
                </a:p>
              </p:txBody>
            </p:sp>
            <p:sp>
              <p:nvSpPr>
                <p:cNvPr id="62876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204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4</a:t>
                  </a:r>
                </a:p>
              </p:txBody>
            </p:sp>
            <p:sp>
              <p:nvSpPr>
                <p:cNvPr id="62876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820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5</a:t>
                  </a:r>
                </a:p>
              </p:txBody>
            </p:sp>
            <p:sp>
              <p:nvSpPr>
                <p:cNvPr id="62876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436" y="1103"/>
                  <a:ext cx="21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FF0000"/>
                      </a:solidFill>
                    </a:rPr>
                    <a:t>2</a:t>
                  </a:r>
                  <a:endParaRPr lang="en-US" sz="2200" dirty="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628769" name="Group 33"/>
                <p:cNvGrpSpPr>
                  <a:grpSpLocks/>
                </p:cNvGrpSpPr>
                <p:nvPr/>
              </p:nvGrpSpPr>
              <p:grpSpPr bwMode="auto">
                <a:xfrm>
                  <a:off x="1344" y="1056"/>
                  <a:ext cx="3072" cy="336"/>
                  <a:chOff x="432" y="864"/>
                  <a:chExt cx="3072" cy="336"/>
                </a:xfrm>
              </p:grpSpPr>
              <p:sp>
                <p:nvSpPr>
                  <p:cNvPr id="628770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8771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8772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8773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8774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8775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8776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8777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28778" name="Group 42"/>
                <p:cNvGrpSpPr>
                  <a:grpSpLocks/>
                </p:cNvGrpSpPr>
                <p:nvPr/>
              </p:nvGrpSpPr>
              <p:grpSpPr bwMode="auto">
                <a:xfrm>
                  <a:off x="1440" y="768"/>
                  <a:ext cx="2880" cy="269"/>
                  <a:chOff x="1440" y="1392"/>
                  <a:chExt cx="2880" cy="269"/>
                </a:xfrm>
              </p:grpSpPr>
              <p:sp>
                <p:nvSpPr>
                  <p:cNvPr id="628779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0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5</a:t>
                    </a:r>
                    <a:endParaRPr lang="en-US"/>
                  </a:p>
                </p:txBody>
              </p:sp>
              <p:sp>
                <p:nvSpPr>
                  <p:cNvPr id="628780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4</a:t>
                    </a:r>
                    <a:endParaRPr lang="en-US"/>
                  </a:p>
                </p:txBody>
              </p:sp>
              <p:sp>
                <p:nvSpPr>
                  <p:cNvPr id="628781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3</a:t>
                    </a:r>
                    <a:endParaRPr lang="en-US"/>
                  </a:p>
                </p:txBody>
              </p:sp>
              <p:sp>
                <p:nvSpPr>
                  <p:cNvPr id="628782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8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2</a:t>
                    </a:r>
                    <a:endParaRPr lang="en-US"/>
                  </a:p>
                </p:txBody>
              </p:sp>
              <p:sp>
                <p:nvSpPr>
                  <p:cNvPr id="628783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4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1</a:t>
                    </a:r>
                    <a:endParaRPr lang="en-US"/>
                  </a:p>
                </p:txBody>
              </p:sp>
              <p:sp>
                <p:nvSpPr>
                  <p:cNvPr id="628784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0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0</a:t>
                    </a:r>
                    <a:endParaRPr lang="en-US"/>
                  </a:p>
                </p:txBody>
              </p:sp>
              <p:sp>
                <p:nvSpPr>
                  <p:cNvPr id="628785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7</a:t>
                    </a:r>
                    <a:endParaRPr lang="en-US"/>
                  </a:p>
                </p:txBody>
              </p:sp>
              <p:sp>
                <p:nvSpPr>
                  <p:cNvPr id="628786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6</a:t>
                    </a:r>
                    <a:endParaRPr lang="en-US"/>
                  </a:p>
                </p:txBody>
              </p:sp>
            </p:grpSp>
            <p:sp>
              <p:nvSpPr>
                <p:cNvPr id="628787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080" y="1103"/>
                  <a:ext cx="314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10</a:t>
                  </a:r>
                </a:p>
              </p:txBody>
            </p:sp>
            <p:sp>
              <p:nvSpPr>
                <p:cNvPr id="628788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3740" y="1103"/>
                  <a:ext cx="215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9</a:t>
                  </a:r>
                </a:p>
              </p:txBody>
            </p:sp>
          </p:grpSp>
          <p:sp>
            <p:nvSpPr>
              <p:cNvPr id="628789" name="Text Box 53"/>
              <p:cNvSpPr txBox="1">
                <a:spLocks noChangeArrowheads="1"/>
              </p:cNvSpPr>
              <p:nvPr/>
            </p:nvSpPr>
            <p:spPr bwMode="auto">
              <a:xfrm>
                <a:off x="960" y="1104"/>
                <a:ext cx="405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a[ ]:</a:t>
                </a:r>
              </a:p>
            </p:txBody>
          </p:sp>
        </p:grpSp>
        <p:sp>
          <p:nvSpPr>
            <p:cNvPr id="628790" name="Text Box 54"/>
            <p:cNvSpPr txBox="1">
              <a:spLocks noChangeArrowheads="1"/>
            </p:cNvSpPr>
            <p:nvPr/>
          </p:nvSpPr>
          <p:spPr bwMode="auto">
            <a:xfrm>
              <a:off x="1711" y="1392"/>
              <a:ext cx="81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/>
                <a:t>Semiheap</a:t>
              </a:r>
            </a:p>
          </p:txBody>
        </p:sp>
        <p:sp>
          <p:nvSpPr>
            <p:cNvPr id="628791" name="Line 55"/>
            <p:cNvSpPr>
              <a:spLocks noChangeShapeType="1"/>
            </p:cNvSpPr>
            <p:nvPr/>
          </p:nvSpPr>
          <p:spPr bwMode="auto">
            <a:xfrm>
              <a:off x="1344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792" name="Line 56"/>
            <p:cNvSpPr>
              <a:spLocks noChangeShapeType="1"/>
            </p:cNvSpPr>
            <p:nvPr/>
          </p:nvSpPr>
          <p:spPr bwMode="auto">
            <a:xfrm>
              <a:off x="2880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793" name="Line 57"/>
            <p:cNvSpPr>
              <a:spLocks noChangeShapeType="1"/>
            </p:cNvSpPr>
            <p:nvPr/>
          </p:nvSpPr>
          <p:spPr bwMode="auto">
            <a:xfrm flipV="1">
              <a:off x="1344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794" name="Line 58"/>
            <p:cNvSpPr>
              <a:spLocks noChangeShapeType="1"/>
            </p:cNvSpPr>
            <p:nvPr/>
          </p:nvSpPr>
          <p:spPr bwMode="auto">
            <a:xfrm>
              <a:off x="2592" y="153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795" name="Text Box 59"/>
            <p:cNvSpPr txBox="1">
              <a:spLocks noChangeArrowheads="1"/>
            </p:cNvSpPr>
            <p:nvPr/>
          </p:nvSpPr>
          <p:spPr bwMode="auto">
            <a:xfrm>
              <a:off x="3360" y="1392"/>
              <a:ext cx="57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2200"/>
                <a:t>Sorted</a:t>
              </a:r>
            </a:p>
          </p:txBody>
        </p:sp>
        <p:sp>
          <p:nvSpPr>
            <p:cNvPr id="628796" name="Line 60"/>
            <p:cNvSpPr>
              <a:spLocks noChangeShapeType="1"/>
            </p:cNvSpPr>
            <p:nvPr/>
          </p:nvSpPr>
          <p:spPr bwMode="auto">
            <a:xfrm>
              <a:off x="3936" y="15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8797" name="Line 61"/>
            <p:cNvSpPr>
              <a:spLocks noChangeShapeType="1"/>
            </p:cNvSpPr>
            <p:nvPr/>
          </p:nvSpPr>
          <p:spPr bwMode="auto">
            <a:xfrm>
              <a:off x="441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8800" name="Group 64"/>
          <p:cNvGrpSpPr>
            <a:grpSpLocks/>
          </p:cNvGrpSpPr>
          <p:nvPr/>
        </p:nvGrpSpPr>
        <p:grpSpPr bwMode="auto">
          <a:xfrm>
            <a:off x="533400" y="2743200"/>
            <a:ext cx="1828800" cy="762000"/>
            <a:chOff x="336" y="1440"/>
            <a:chExt cx="1152" cy="480"/>
          </a:xfrm>
        </p:grpSpPr>
        <p:sp>
          <p:nvSpPr>
            <p:cNvPr id="628801" name="Text Box 65"/>
            <p:cNvSpPr txBox="1">
              <a:spLocks noChangeArrowheads="1"/>
            </p:cNvSpPr>
            <p:nvPr/>
          </p:nvSpPr>
          <p:spPr bwMode="auto">
            <a:xfrm>
              <a:off x="336" y="1440"/>
              <a:ext cx="9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 i="1"/>
                <a:t>rebuildHeap</a:t>
              </a:r>
              <a:endParaRPr lang="en-US"/>
            </a:p>
          </p:txBody>
        </p:sp>
        <p:grpSp>
          <p:nvGrpSpPr>
            <p:cNvPr id="628802" name="Group 66"/>
            <p:cNvGrpSpPr>
              <a:grpSpLocks/>
            </p:cNvGrpSpPr>
            <p:nvPr/>
          </p:nvGrpSpPr>
          <p:grpSpPr bwMode="auto">
            <a:xfrm>
              <a:off x="768" y="1680"/>
              <a:ext cx="720" cy="240"/>
              <a:chOff x="768" y="1680"/>
              <a:chExt cx="720" cy="240"/>
            </a:xfrm>
          </p:grpSpPr>
          <p:sp>
            <p:nvSpPr>
              <p:cNvPr id="628803" name="Line 67"/>
              <p:cNvSpPr>
                <a:spLocks noChangeShapeType="1"/>
              </p:cNvSpPr>
              <p:nvPr/>
            </p:nvSpPr>
            <p:spPr bwMode="auto">
              <a:xfrm>
                <a:off x="768" y="1680"/>
                <a:ext cx="0" cy="240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8804" name="Line 68"/>
              <p:cNvSpPr>
                <a:spLocks noChangeShapeType="1"/>
              </p:cNvSpPr>
              <p:nvPr/>
            </p:nvSpPr>
            <p:spPr bwMode="auto">
              <a:xfrm>
                <a:off x="768" y="1920"/>
                <a:ext cx="720" cy="0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120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2"/>
          <p:cNvSpPr>
            <a:spLocks noGrp="1" noChangeArrowheads="1"/>
          </p:cNvSpPr>
          <p:nvPr>
            <p:ph type="title"/>
          </p:nvPr>
        </p:nvSpPr>
        <p:spPr>
          <a:xfrm>
            <a:off x="848519" y="152400"/>
            <a:ext cx="8077200" cy="533400"/>
          </a:xfrm>
        </p:spPr>
        <p:txBody>
          <a:bodyPr/>
          <a:lstStyle/>
          <a:p>
            <a:pPr algn="ctr"/>
            <a:r>
              <a:rPr lang="en-US" sz="3600" dirty="0"/>
              <a:t>Transform a Heap Into a Sorted Array: Example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2971800"/>
            <a:ext cx="3886200" cy="3352800"/>
          </a:xfrm>
          <a:noFill/>
          <a:ln/>
        </p:spPr>
        <p:txBody>
          <a:bodyPr/>
          <a:lstStyle/>
          <a:p>
            <a:r>
              <a:rPr lang="en-US" sz="2200" i="1"/>
              <a:t>rebuildHeap</a:t>
            </a:r>
            <a:r>
              <a:rPr lang="en-US" sz="2200"/>
              <a:t> is invoked recursively on a[1] to complete the transformation of the semiheap rooted at a[0] into a heap.</a:t>
            </a:r>
          </a:p>
        </p:txBody>
      </p:sp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BFB7D8F0-AAAF-4C4C-9D2D-97750577073D}" type="slidenum">
              <a:rPr lang="en-US"/>
              <a:pPr/>
              <a:t>42</a:t>
            </a:fld>
            <a:endParaRPr lang="en-US"/>
          </a:p>
        </p:txBody>
      </p:sp>
      <p:grpSp>
        <p:nvGrpSpPr>
          <p:cNvPr id="629764" name="Group 4"/>
          <p:cNvGrpSpPr>
            <a:grpSpLocks/>
          </p:cNvGrpSpPr>
          <p:nvPr/>
        </p:nvGrpSpPr>
        <p:grpSpPr bwMode="auto">
          <a:xfrm>
            <a:off x="838200" y="3352800"/>
            <a:ext cx="3124200" cy="2286000"/>
            <a:chOff x="528" y="2112"/>
            <a:chExt cx="1968" cy="1440"/>
          </a:xfrm>
        </p:grpSpPr>
        <p:grpSp>
          <p:nvGrpSpPr>
            <p:cNvPr id="629765" name="Group 5"/>
            <p:cNvGrpSpPr>
              <a:grpSpLocks/>
            </p:cNvGrpSpPr>
            <p:nvPr/>
          </p:nvGrpSpPr>
          <p:grpSpPr bwMode="auto">
            <a:xfrm>
              <a:off x="528" y="3264"/>
              <a:ext cx="288" cy="288"/>
              <a:chOff x="2642" y="2688"/>
              <a:chExt cx="288" cy="288"/>
            </a:xfrm>
          </p:grpSpPr>
          <p:sp>
            <p:nvSpPr>
              <p:cNvPr id="629766" name="Oval 6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9767" name="Text Box 7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3</a:t>
                </a:r>
              </a:p>
            </p:txBody>
          </p:sp>
        </p:grpSp>
        <p:grpSp>
          <p:nvGrpSpPr>
            <p:cNvPr id="629768" name="Group 8"/>
            <p:cNvGrpSpPr>
              <a:grpSpLocks/>
            </p:cNvGrpSpPr>
            <p:nvPr/>
          </p:nvGrpSpPr>
          <p:grpSpPr bwMode="auto">
            <a:xfrm>
              <a:off x="864" y="2688"/>
              <a:ext cx="288" cy="288"/>
              <a:chOff x="2642" y="2688"/>
              <a:chExt cx="288" cy="288"/>
            </a:xfrm>
          </p:grpSpPr>
          <p:sp>
            <p:nvSpPr>
              <p:cNvPr id="629769" name="Oval 9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9770" name="Text Box 10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 b="1"/>
                  <a:t>2</a:t>
                </a:r>
                <a:endParaRPr lang="en-US" sz="2200"/>
              </a:p>
            </p:txBody>
          </p:sp>
        </p:grpSp>
        <p:grpSp>
          <p:nvGrpSpPr>
            <p:cNvPr id="629771" name="Group 11"/>
            <p:cNvGrpSpPr>
              <a:grpSpLocks/>
            </p:cNvGrpSpPr>
            <p:nvPr/>
          </p:nvGrpSpPr>
          <p:grpSpPr bwMode="auto">
            <a:xfrm>
              <a:off x="2208" y="2688"/>
              <a:ext cx="288" cy="288"/>
              <a:chOff x="2642" y="2688"/>
              <a:chExt cx="288" cy="288"/>
            </a:xfrm>
          </p:grpSpPr>
          <p:sp>
            <p:nvSpPr>
              <p:cNvPr id="629772" name="Oval 12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9773" name="Text Box 13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4</a:t>
                </a:r>
              </a:p>
            </p:txBody>
          </p:sp>
        </p:grpSp>
        <p:grpSp>
          <p:nvGrpSpPr>
            <p:cNvPr id="629774" name="Group 14"/>
            <p:cNvGrpSpPr>
              <a:grpSpLocks/>
            </p:cNvGrpSpPr>
            <p:nvPr/>
          </p:nvGrpSpPr>
          <p:grpSpPr bwMode="auto">
            <a:xfrm>
              <a:off x="1536" y="2112"/>
              <a:ext cx="288" cy="288"/>
              <a:chOff x="2642" y="2688"/>
              <a:chExt cx="288" cy="288"/>
            </a:xfrm>
          </p:grpSpPr>
          <p:sp>
            <p:nvSpPr>
              <p:cNvPr id="629775" name="Oval 15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9776" name="Text Box 16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 b="1"/>
                  <a:t>5</a:t>
                </a:r>
                <a:endParaRPr lang="en-US" sz="2200"/>
              </a:p>
            </p:txBody>
          </p:sp>
        </p:grpSp>
        <p:sp>
          <p:nvSpPr>
            <p:cNvPr id="629777" name="Line 17"/>
            <p:cNvSpPr>
              <a:spLocks noChangeShapeType="1"/>
            </p:cNvSpPr>
            <p:nvPr/>
          </p:nvSpPr>
          <p:spPr bwMode="auto">
            <a:xfrm flipH="1">
              <a:off x="694" y="297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778" name="Line 18"/>
            <p:cNvSpPr>
              <a:spLocks noChangeShapeType="1"/>
            </p:cNvSpPr>
            <p:nvPr/>
          </p:nvSpPr>
          <p:spPr bwMode="auto">
            <a:xfrm flipH="1">
              <a:off x="1126" y="240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779" name="Line 19"/>
            <p:cNvSpPr>
              <a:spLocks noChangeShapeType="1"/>
            </p:cNvSpPr>
            <p:nvPr/>
          </p:nvSpPr>
          <p:spPr bwMode="auto">
            <a:xfrm>
              <a:off x="1750" y="240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9810" name="Text Box 50"/>
          <p:cNvSpPr txBox="1">
            <a:spLocks noChangeArrowheads="1"/>
          </p:cNvSpPr>
          <p:nvPr/>
        </p:nvSpPr>
        <p:spPr bwMode="auto">
          <a:xfrm>
            <a:off x="2270125" y="2238653"/>
            <a:ext cx="22349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dirty="0"/>
              <a:t>Becoming a Heap</a:t>
            </a:r>
          </a:p>
        </p:txBody>
      </p:sp>
      <p:grpSp>
        <p:nvGrpSpPr>
          <p:cNvPr id="629826" name="Group 66"/>
          <p:cNvGrpSpPr>
            <a:grpSpLocks/>
          </p:cNvGrpSpPr>
          <p:nvPr/>
        </p:nvGrpSpPr>
        <p:grpSpPr bwMode="auto">
          <a:xfrm>
            <a:off x="1524000" y="1219200"/>
            <a:ext cx="5486400" cy="1417638"/>
            <a:chOff x="960" y="768"/>
            <a:chExt cx="3456" cy="893"/>
          </a:xfrm>
        </p:grpSpPr>
        <p:grpSp>
          <p:nvGrpSpPr>
            <p:cNvPr id="629781" name="Group 21"/>
            <p:cNvGrpSpPr>
              <a:grpSpLocks/>
            </p:cNvGrpSpPr>
            <p:nvPr/>
          </p:nvGrpSpPr>
          <p:grpSpPr bwMode="auto">
            <a:xfrm>
              <a:off x="960" y="768"/>
              <a:ext cx="3456" cy="624"/>
              <a:chOff x="960" y="768"/>
              <a:chExt cx="3456" cy="624"/>
            </a:xfrm>
          </p:grpSpPr>
          <p:grpSp>
            <p:nvGrpSpPr>
              <p:cNvPr id="629782" name="Group 22"/>
              <p:cNvGrpSpPr>
                <a:grpSpLocks/>
              </p:cNvGrpSpPr>
              <p:nvPr/>
            </p:nvGrpSpPr>
            <p:grpSpPr bwMode="auto">
              <a:xfrm>
                <a:off x="1344" y="768"/>
                <a:ext cx="3072" cy="624"/>
                <a:chOff x="1344" y="768"/>
                <a:chExt cx="3072" cy="624"/>
              </a:xfrm>
            </p:grpSpPr>
            <p:sp>
              <p:nvSpPr>
                <p:cNvPr id="62978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356" y="1103"/>
                  <a:ext cx="215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7</a:t>
                  </a:r>
                </a:p>
              </p:txBody>
            </p:sp>
            <p:sp>
              <p:nvSpPr>
                <p:cNvPr id="62978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972" y="1103"/>
                  <a:ext cx="215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6</a:t>
                  </a:r>
                </a:p>
              </p:txBody>
            </p:sp>
            <p:sp>
              <p:nvSpPr>
                <p:cNvPr id="629785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588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3</a:t>
                  </a:r>
                </a:p>
              </p:txBody>
            </p:sp>
            <p:sp>
              <p:nvSpPr>
                <p:cNvPr id="62978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204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4</a:t>
                  </a:r>
                </a:p>
              </p:txBody>
            </p:sp>
            <p:sp>
              <p:nvSpPr>
                <p:cNvPr id="62978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820" y="1103"/>
                  <a:ext cx="21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FF0000"/>
                      </a:solidFill>
                    </a:rPr>
                    <a:t>2</a:t>
                  </a:r>
                  <a:endParaRPr lang="en-US" sz="2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29788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436" y="1103"/>
                  <a:ext cx="21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FF0000"/>
                      </a:solidFill>
                    </a:rPr>
                    <a:t>5</a:t>
                  </a:r>
                  <a:endParaRPr lang="en-US" sz="2200" dirty="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629789" name="Group 29"/>
                <p:cNvGrpSpPr>
                  <a:grpSpLocks/>
                </p:cNvGrpSpPr>
                <p:nvPr/>
              </p:nvGrpSpPr>
              <p:grpSpPr bwMode="auto">
                <a:xfrm>
                  <a:off x="1344" y="1056"/>
                  <a:ext cx="3072" cy="336"/>
                  <a:chOff x="432" y="864"/>
                  <a:chExt cx="3072" cy="336"/>
                </a:xfrm>
              </p:grpSpPr>
              <p:sp>
                <p:nvSpPr>
                  <p:cNvPr id="62979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979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979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979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9794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9795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9796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9797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29798" name="Group 38"/>
                <p:cNvGrpSpPr>
                  <a:grpSpLocks/>
                </p:cNvGrpSpPr>
                <p:nvPr/>
              </p:nvGrpSpPr>
              <p:grpSpPr bwMode="auto">
                <a:xfrm>
                  <a:off x="1440" y="768"/>
                  <a:ext cx="2880" cy="269"/>
                  <a:chOff x="1440" y="1392"/>
                  <a:chExt cx="2880" cy="269"/>
                </a:xfrm>
              </p:grpSpPr>
              <p:sp>
                <p:nvSpPr>
                  <p:cNvPr id="629799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0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5</a:t>
                    </a:r>
                    <a:endParaRPr lang="en-US"/>
                  </a:p>
                </p:txBody>
              </p:sp>
              <p:sp>
                <p:nvSpPr>
                  <p:cNvPr id="629800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4</a:t>
                    </a:r>
                    <a:endParaRPr lang="en-US"/>
                  </a:p>
                </p:txBody>
              </p:sp>
              <p:sp>
                <p:nvSpPr>
                  <p:cNvPr id="629801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3</a:t>
                    </a:r>
                    <a:endParaRPr lang="en-US"/>
                  </a:p>
                </p:txBody>
              </p:sp>
              <p:sp>
                <p:nvSpPr>
                  <p:cNvPr id="629802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8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2</a:t>
                    </a:r>
                    <a:endParaRPr lang="en-US"/>
                  </a:p>
                </p:txBody>
              </p:sp>
              <p:sp>
                <p:nvSpPr>
                  <p:cNvPr id="629803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4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1</a:t>
                    </a:r>
                    <a:endParaRPr lang="en-US"/>
                  </a:p>
                </p:txBody>
              </p:sp>
              <p:sp>
                <p:nvSpPr>
                  <p:cNvPr id="629804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0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0</a:t>
                    </a:r>
                    <a:endParaRPr lang="en-US"/>
                  </a:p>
                </p:txBody>
              </p:sp>
              <p:sp>
                <p:nvSpPr>
                  <p:cNvPr id="629805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7</a:t>
                    </a:r>
                    <a:endParaRPr lang="en-US"/>
                  </a:p>
                </p:txBody>
              </p:sp>
              <p:sp>
                <p:nvSpPr>
                  <p:cNvPr id="629806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6</a:t>
                    </a:r>
                    <a:endParaRPr lang="en-US"/>
                  </a:p>
                </p:txBody>
              </p:sp>
            </p:grpSp>
            <p:sp>
              <p:nvSpPr>
                <p:cNvPr id="629807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080" y="1103"/>
                  <a:ext cx="314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10</a:t>
                  </a:r>
                </a:p>
              </p:txBody>
            </p:sp>
            <p:sp>
              <p:nvSpPr>
                <p:cNvPr id="629808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3740" y="1103"/>
                  <a:ext cx="215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9</a:t>
                  </a:r>
                </a:p>
              </p:txBody>
            </p:sp>
          </p:grpSp>
          <p:sp>
            <p:nvSpPr>
              <p:cNvPr id="629809" name="Text Box 49"/>
              <p:cNvSpPr txBox="1">
                <a:spLocks noChangeArrowheads="1"/>
              </p:cNvSpPr>
              <p:nvPr/>
            </p:nvSpPr>
            <p:spPr bwMode="auto">
              <a:xfrm>
                <a:off x="960" y="1104"/>
                <a:ext cx="405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a[ ]:</a:t>
                </a:r>
              </a:p>
            </p:txBody>
          </p:sp>
        </p:grpSp>
        <p:sp>
          <p:nvSpPr>
            <p:cNvPr id="629811" name="Line 51"/>
            <p:cNvSpPr>
              <a:spLocks noChangeShapeType="1"/>
            </p:cNvSpPr>
            <p:nvPr/>
          </p:nvSpPr>
          <p:spPr bwMode="auto">
            <a:xfrm>
              <a:off x="1344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812" name="Line 52"/>
            <p:cNvSpPr>
              <a:spLocks noChangeShapeType="1"/>
            </p:cNvSpPr>
            <p:nvPr/>
          </p:nvSpPr>
          <p:spPr bwMode="auto">
            <a:xfrm>
              <a:off x="2880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813" name="Line 53"/>
            <p:cNvSpPr>
              <a:spLocks noChangeShapeType="1"/>
            </p:cNvSpPr>
            <p:nvPr/>
          </p:nvSpPr>
          <p:spPr bwMode="auto">
            <a:xfrm>
              <a:off x="1344" y="153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814" name="Line 54"/>
            <p:cNvSpPr>
              <a:spLocks noChangeShapeType="1"/>
            </p:cNvSpPr>
            <p:nvPr/>
          </p:nvSpPr>
          <p:spPr bwMode="auto">
            <a:xfrm>
              <a:off x="2880" y="15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815" name="Text Box 55"/>
            <p:cNvSpPr txBox="1">
              <a:spLocks noChangeArrowheads="1"/>
            </p:cNvSpPr>
            <p:nvPr/>
          </p:nvSpPr>
          <p:spPr bwMode="auto">
            <a:xfrm>
              <a:off x="3360" y="1392"/>
              <a:ext cx="57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2200"/>
                <a:t>Sorted</a:t>
              </a:r>
            </a:p>
          </p:txBody>
        </p:sp>
        <p:sp>
          <p:nvSpPr>
            <p:cNvPr id="629816" name="Line 56"/>
            <p:cNvSpPr>
              <a:spLocks noChangeShapeType="1"/>
            </p:cNvSpPr>
            <p:nvPr/>
          </p:nvSpPr>
          <p:spPr bwMode="auto">
            <a:xfrm>
              <a:off x="3936" y="15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9817" name="Line 57"/>
            <p:cNvSpPr>
              <a:spLocks noChangeShapeType="1"/>
            </p:cNvSpPr>
            <p:nvPr/>
          </p:nvSpPr>
          <p:spPr bwMode="auto">
            <a:xfrm>
              <a:off x="441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29823" name="Group 63"/>
          <p:cNvGrpSpPr>
            <a:grpSpLocks/>
          </p:cNvGrpSpPr>
          <p:nvPr/>
        </p:nvGrpSpPr>
        <p:grpSpPr bwMode="auto">
          <a:xfrm>
            <a:off x="533400" y="2743200"/>
            <a:ext cx="1466850" cy="1447800"/>
            <a:chOff x="336" y="1728"/>
            <a:chExt cx="924" cy="912"/>
          </a:xfrm>
        </p:grpSpPr>
        <p:sp>
          <p:nvSpPr>
            <p:cNvPr id="629824" name="Text Box 64"/>
            <p:cNvSpPr txBox="1">
              <a:spLocks noChangeArrowheads="1"/>
            </p:cNvSpPr>
            <p:nvPr/>
          </p:nvSpPr>
          <p:spPr bwMode="auto">
            <a:xfrm>
              <a:off x="336" y="1728"/>
              <a:ext cx="9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 i="1"/>
                <a:t>rebuildHeap</a:t>
              </a:r>
              <a:endParaRPr lang="en-US"/>
            </a:p>
          </p:txBody>
        </p:sp>
        <p:sp>
          <p:nvSpPr>
            <p:cNvPr id="629825" name="Line 65"/>
            <p:cNvSpPr>
              <a:spLocks noChangeShapeType="1"/>
            </p:cNvSpPr>
            <p:nvPr/>
          </p:nvSpPr>
          <p:spPr bwMode="auto">
            <a:xfrm>
              <a:off x="768" y="1968"/>
              <a:ext cx="192" cy="67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500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2"/>
          <p:cNvSpPr>
            <a:spLocks noGrp="1" noChangeArrowheads="1"/>
          </p:cNvSpPr>
          <p:nvPr>
            <p:ph type="title"/>
          </p:nvPr>
        </p:nvSpPr>
        <p:spPr>
          <a:xfrm>
            <a:off x="897126" y="36163"/>
            <a:ext cx="8077200" cy="533400"/>
          </a:xfrm>
        </p:spPr>
        <p:txBody>
          <a:bodyPr/>
          <a:lstStyle/>
          <a:p>
            <a:pPr algn="ctr"/>
            <a:r>
              <a:rPr lang="en-US" sz="3600" dirty="0"/>
              <a:t>Transform a Heap Into a Sorted Array: Example</a:t>
            </a:r>
          </a:p>
        </p:txBody>
      </p:sp>
      <p:sp>
        <p:nvSpPr>
          <p:cNvPr id="630787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2971800"/>
            <a:ext cx="3886200" cy="3352800"/>
          </a:xfrm>
          <a:noFill/>
          <a:ln/>
        </p:spPr>
        <p:txBody>
          <a:bodyPr/>
          <a:lstStyle/>
          <a:p>
            <a:pPr>
              <a:buSzPct val="120000"/>
            </a:pPr>
            <a:r>
              <a:rPr lang="en-US" sz="2200"/>
              <a:t>a[0] is now the root of a heap in a[0..3].</a:t>
            </a:r>
          </a:p>
          <a:p>
            <a:pPr>
              <a:buSzPct val="120000"/>
            </a:pPr>
            <a:r>
              <a:rPr lang="en-US" sz="2200"/>
              <a:t>We move the largest item in the heap to the beginning of the sorted region by swapping a[0] with a[3].</a:t>
            </a:r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8CC920ED-2F30-470B-B69F-24D4C2E516D5}" type="slidenum">
              <a:rPr lang="en-US"/>
              <a:pPr/>
              <a:t>43</a:t>
            </a:fld>
            <a:endParaRPr lang="en-US"/>
          </a:p>
        </p:txBody>
      </p:sp>
      <p:grpSp>
        <p:nvGrpSpPr>
          <p:cNvPr id="630788" name="Group 4"/>
          <p:cNvGrpSpPr>
            <a:grpSpLocks/>
          </p:cNvGrpSpPr>
          <p:nvPr/>
        </p:nvGrpSpPr>
        <p:grpSpPr bwMode="auto">
          <a:xfrm>
            <a:off x="838200" y="3352800"/>
            <a:ext cx="3124200" cy="2286000"/>
            <a:chOff x="528" y="2112"/>
            <a:chExt cx="1968" cy="1440"/>
          </a:xfrm>
        </p:grpSpPr>
        <p:grpSp>
          <p:nvGrpSpPr>
            <p:cNvPr id="630789" name="Group 5"/>
            <p:cNvGrpSpPr>
              <a:grpSpLocks/>
            </p:cNvGrpSpPr>
            <p:nvPr/>
          </p:nvGrpSpPr>
          <p:grpSpPr bwMode="auto">
            <a:xfrm>
              <a:off x="528" y="3264"/>
              <a:ext cx="288" cy="288"/>
              <a:chOff x="2642" y="2688"/>
              <a:chExt cx="288" cy="288"/>
            </a:xfrm>
          </p:grpSpPr>
          <p:sp>
            <p:nvSpPr>
              <p:cNvPr id="630790" name="Oval 6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0791" name="Text Box 7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 b="1"/>
                  <a:t>2</a:t>
                </a:r>
                <a:endParaRPr lang="en-US" sz="2200"/>
              </a:p>
            </p:txBody>
          </p:sp>
        </p:grpSp>
        <p:grpSp>
          <p:nvGrpSpPr>
            <p:cNvPr id="630792" name="Group 8"/>
            <p:cNvGrpSpPr>
              <a:grpSpLocks/>
            </p:cNvGrpSpPr>
            <p:nvPr/>
          </p:nvGrpSpPr>
          <p:grpSpPr bwMode="auto">
            <a:xfrm>
              <a:off x="864" y="2688"/>
              <a:ext cx="288" cy="288"/>
              <a:chOff x="2642" y="2688"/>
              <a:chExt cx="288" cy="288"/>
            </a:xfrm>
          </p:grpSpPr>
          <p:sp>
            <p:nvSpPr>
              <p:cNvPr id="630793" name="Oval 9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0794" name="Text Box 10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 b="1"/>
                  <a:t>3</a:t>
                </a:r>
                <a:endParaRPr lang="en-US" sz="2200"/>
              </a:p>
            </p:txBody>
          </p:sp>
        </p:grpSp>
        <p:grpSp>
          <p:nvGrpSpPr>
            <p:cNvPr id="630795" name="Group 11"/>
            <p:cNvGrpSpPr>
              <a:grpSpLocks/>
            </p:cNvGrpSpPr>
            <p:nvPr/>
          </p:nvGrpSpPr>
          <p:grpSpPr bwMode="auto">
            <a:xfrm>
              <a:off x="2208" y="2688"/>
              <a:ext cx="288" cy="288"/>
              <a:chOff x="2642" y="2688"/>
              <a:chExt cx="288" cy="288"/>
            </a:xfrm>
          </p:grpSpPr>
          <p:sp>
            <p:nvSpPr>
              <p:cNvPr id="630796" name="Oval 12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0797" name="Text Box 13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4</a:t>
                </a:r>
              </a:p>
            </p:txBody>
          </p:sp>
        </p:grpSp>
        <p:grpSp>
          <p:nvGrpSpPr>
            <p:cNvPr id="630798" name="Group 14"/>
            <p:cNvGrpSpPr>
              <a:grpSpLocks/>
            </p:cNvGrpSpPr>
            <p:nvPr/>
          </p:nvGrpSpPr>
          <p:grpSpPr bwMode="auto">
            <a:xfrm>
              <a:off x="1536" y="2112"/>
              <a:ext cx="288" cy="288"/>
              <a:chOff x="2642" y="2688"/>
              <a:chExt cx="288" cy="288"/>
            </a:xfrm>
          </p:grpSpPr>
          <p:sp>
            <p:nvSpPr>
              <p:cNvPr id="630799" name="Oval 15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0800" name="Text Box 16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5</a:t>
                </a:r>
              </a:p>
            </p:txBody>
          </p:sp>
        </p:grpSp>
        <p:sp>
          <p:nvSpPr>
            <p:cNvPr id="630801" name="Line 17"/>
            <p:cNvSpPr>
              <a:spLocks noChangeShapeType="1"/>
            </p:cNvSpPr>
            <p:nvPr/>
          </p:nvSpPr>
          <p:spPr bwMode="auto">
            <a:xfrm flipH="1">
              <a:off x="694" y="297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802" name="Line 18"/>
            <p:cNvSpPr>
              <a:spLocks noChangeShapeType="1"/>
            </p:cNvSpPr>
            <p:nvPr/>
          </p:nvSpPr>
          <p:spPr bwMode="auto">
            <a:xfrm flipH="1">
              <a:off x="1126" y="240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803" name="Line 19"/>
            <p:cNvSpPr>
              <a:spLocks noChangeShapeType="1"/>
            </p:cNvSpPr>
            <p:nvPr/>
          </p:nvSpPr>
          <p:spPr bwMode="auto">
            <a:xfrm>
              <a:off x="1750" y="240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30845" name="Group 61"/>
          <p:cNvGrpSpPr>
            <a:grpSpLocks/>
          </p:cNvGrpSpPr>
          <p:nvPr/>
        </p:nvGrpSpPr>
        <p:grpSpPr bwMode="auto">
          <a:xfrm>
            <a:off x="1524000" y="1219200"/>
            <a:ext cx="5486400" cy="1417638"/>
            <a:chOff x="960" y="768"/>
            <a:chExt cx="3456" cy="893"/>
          </a:xfrm>
        </p:grpSpPr>
        <p:grpSp>
          <p:nvGrpSpPr>
            <p:cNvPr id="630805" name="Group 21"/>
            <p:cNvGrpSpPr>
              <a:grpSpLocks/>
            </p:cNvGrpSpPr>
            <p:nvPr/>
          </p:nvGrpSpPr>
          <p:grpSpPr bwMode="auto">
            <a:xfrm>
              <a:off x="960" y="768"/>
              <a:ext cx="3456" cy="624"/>
              <a:chOff x="960" y="768"/>
              <a:chExt cx="3456" cy="624"/>
            </a:xfrm>
          </p:grpSpPr>
          <p:grpSp>
            <p:nvGrpSpPr>
              <p:cNvPr id="630806" name="Group 22"/>
              <p:cNvGrpSpPr>
                <a:grpSpLocks/>
              </p:cNvGrpSpPr>
              <p:nvPr/>
            </p:nvGrpSpPr>
            <p:grpSpPr bwMode="auto">
              <a:xfrm>
                <a:off x="1344" y="768"/>
                <a:ext cx="3072" cy="624"/>
                <a:chOff x="1344" y="768"/>
                <a:chExt cx="3072" cy="624"/>
              </a:xfrm>
            </p:grpSpPr>
            <p:sp>
              <p:nvSpPr>
                <p:cNvPr id="63080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356" y="1103"/>
                  <a:ext cx="215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7</a:t>
                  </a:r>
                </a:p>
              </p:txBody>
            </p:sp>
            <p:sp>
              <p:nvSpPr>
                <p:cNvPr id="63080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972" y="1103"/>
                  <a:ext cx="215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6</a:t>
                  </a:r>
                </a:p>
              </p:txBody>
            </p:sp>
            <p:sp>
              <p:nvSpPr>
                <p:cNvPr id="63080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588" y="1103"/>
                  <a:ext cx="21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FF0000"/>
                      </a:solidFill>
                    </a:rPr>
                    <a:t>2</a:t>
                  </a:r>
                  <a:endParaRPr lang="en-US" sz="2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3081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204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4</a:t>
                  </a:r>
                </a:p>
              </p:txBody>
            </p:sp>
            <p:sp>
              <p:nvSpPr>
                <p:cNvPr id="630811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820" y="1103"/>
                  <a:ext cx="21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FF0000"/>
                      </a:solidFill>
                    </a:rPr>
                    <a:t>3</a:t>
                  </a:r>
                  <a:endParaRPr lang="en-US" sz="2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30812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436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5</a:t>
                  </a:r>
                </a:p>
              </p:txBody>
            </p:sp>
            <p:grpSp>
              <p:nvGrpSpPr>
                <p:cNvPr id="630813" name="Group 29"/>
                <p:cNvGrpSpPr>
                  <a:grpSpLocks/>
                </p:cNvGrpSpPr>
                <p:nvPr/>
              </p:nvGrpSpPr>
              <p:grpSpPr bwMode="auto">
                <a:xfrm>
                  <a:off x="1344" y="1056"/>
                  <a:ext cx="3072" cy="336"/>
                  <a:chOff x="432" y="864"/>
                  <a:chExt cx="3072" cy="336"/>
                </a:xfrm>
              </p:grpSpPr>
              <p:sp>
                <p:nvSpPr>
                  <p:cNvPr id="630814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0815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0816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0817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0818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0819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0820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0821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30822" name="Group 38"/>
                <p:cNvGrpSpPr>
                  <a:grpSpLocks/>
                </p:cNvGrpSpPr>
                <p:nvPr/>
              </p:nvGrpSpPr>
              <p:grpSpPr bwMode="auto">
                <a:xfrm>
                  <a:off x="1440" y="768"/>
                  <a:ext cx="2880" cy="269"/>
                  <a:chOff x="1440" y="1392"/>
                  <a:chExt cx="2880" cy="269"/>
                </a:xfrm>
              </p:grpSpPr>
              <p:sp>
                <p:nvSpPr>
                  <p:cNvPr id="630823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0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5</a:t>
                    </a:r>
                    <a:endParaRPr lang="en-US"/>
                  </a:p>
                </p:txBody>
              </p:sp>
              <p:sp>
                <p:nvSpPr>
                  <p:cNvPr id="630824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4</a:t>
                    </a:r>
                    <a:endParaRPr lang="en-US"/>
                  </a:p>
                </p:txBody>
              </p:sp>
              <p:sp>
                <p:nvSpPr>
                  <p:cNvPr id="630825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3</a:t>
                    </a:r>
                    <a:endParaRPr lang="en-US"/>
                  </a:p>
                </p:txBody>
              </p:sp>
              <p:sp>
                <p:nvSpPr>
                  <p:cNvPr id="630826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8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2</a:t>
                    </a:r>
                    <a:endParaRPr lang="en-US"/>
                  </a:p>
                </p:txBody>
              </p:sp>
              <p:sp>
                <p:nvSpPr>
                  <p:cNvPr id="630827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4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1</a:t>
                    </a:r>
                    <a:endParaRPr lang="en-US"/>
                  </a:p>
                </p:txBody>
              </p:sp>
              <p:sp>
                <p:nvSpPr>
                  <p:cNvPr id="630828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0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0</a:t>
                    </a:r>
                    <a:endParaRPr lang="en-US"/>
                  </a:p>
                </p:txBody>
              </p:sp>
              <p:sp>
                <p:nvSpPr>
                  <p:cNvPr id="630829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7</a:t>
                    </a:r>
                    <a:endParaRPr lang="en-US"/>
                  </a:p>
                </p:txBody>
              </p:sp>
              <p:sp>
                <p:nvSpPr>
                  <p:cNvPr id="630830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6</a:t>
                    </a:r>
                    <a:endParaRPr lang="en-US"/>
                  </a:p>
                </p:txBody>
              </p:sp>
            </p:grpSp>
            <p:sp>
              <p:nvSpPr>
                <p:cNvPr id="630831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080" y="1103"/>
                  <a:ext cx="314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10</a:t>
                  </a:r>
                </a:p>
              </p:txBody>
            </p:sp>
            <p:sp>
              <p:nvSpPr>
                <p:cNvPr id="630832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3740" y="1103"/>
                  <a:ext cx="215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9</a:t>
                  </a:r>
                </a:p>
              </p:txBody>
            </p:sp>
          </p:grpSp>
          <p:sp>
            <p:nvSpPr>
              <p:cNvPr id="630833" name="Text Box 49"/>
              <p:cNvSpPr txBox="1">
                <a:spLocks noChangeArrowheads="1"/>
              </p:cNvSpPr>
              <p:nvPr/>
            </p:nvSpPr>
            <p:spPr bwMode="auto">
              <a:xfrm>
                <a:off x="960" y="1104"/>
                <a:ext cx="405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a[ ]:</a:t>
                </a:r>
              </a:p>
            </p:txBody>
          </p:sp>
        </p:grpSp>
        <p:sp>
          <p:nvSpPr>
            <p:cNvPr id="630834" name="Text Box 50"/>
            <p:cNvSpPr txBox="1">
              <a:spLocks noChangeArrowheads="1"/>
            </p:cNvSpPr>
            <p:nvPr/>
          </p:nvSpPr>
          <p:spPr bwMode="auto">
            <a:xfrm>
              <a:off x="1872" y="1392"/>
              <a:ext cx="48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/>
                <a:t>Heap</a:t>
              </a:r>
            </a:p>
          </p:txBody>
        </p:sp>
        <p:sp>
          <p:nvSpPr>
            <p:cNvPr id="630835" name="Line 51"/>
            <p:cNvSpPr>
              <a:spLocks noChangeShapeType="1"/>
            </p:cNvSpPr>
            <p:nvPr/>
          </p:nvSpPr>
          <p:spPr bwMode="auto">
            <a:xfrm>
              <a:off x="1344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836" name="Line 52"/>
            <p:cNvSpPr>
              <a:spLocks noChangeShapeType="1"/>
            </p:cNvSpPr>
            <p:nvPr/>
          </p:nvSpPr>
          <p:spPr bwMode="auto">
            <a:xfrm>
              <a:off x="2880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837" name="Line 53"/>
            <p:cNvSpPr>
              <a:spLocks noChangeShapeType="1"/>
            </p:cNvSpPr>
            <p:nvPr/>
          </p:nvSpPr>
          <p:spPr bwMode="auto">
            <a:xfrm flipV="1">
              <a:off x="1344" y="153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838" name="Line 54"/>
            <p:cNvSpPr>
              <a:spLocks noChangeShapeType="1"/>
            </p:cNvSpPr>
            <p:nvPr/>
          </p:nvSpPr>
          <p:spPr bwMode="auto">
            <a:xfrm>
              <a:off x="2352" y="153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839" name="Text Box 55"/>
            <p:cNvSpPr txBox="1">
              <a:spLocks noChangeArrowheads="1"/>
            </p:cNvSpPr>
            <p:nvPr/>
          </p:nvSpPr>
          <p:spPr bwMode="auto">
            <a:xfrm>
              <a:off x="3360" y="1392"/>
              <a:ext cx="57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2200"/>
                <a:t>Sorted</a:t>
              </a:r>
            </a:p>
          </p:txBody>
        </p:sp>
        <p:sp>
          <p:nvSpPr>
            <p:cNvPr id="630840" name="Line 56"/>
            <p:cNvSpPr>
              <a:spLocks noChangeShapeType="1"/>
            </p:cNvSpPr>
            <p:nvPr/>
          </p:nvSpPr>
          <p:spPr bwMode="auto">
            <a:xfrm>
              <a:off x="3936" y="153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0841" name="Line 57"/>
            <p:cNvSpPr>
              <a:spLocks noChangeShapeType="1"/>
            </p:cNvSpPr>
            <p:nvPr/>
          </p:nvSpPr>
          <p:spPr bwMode="auto">
            <a:xfrm>
              <a:off x="441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133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2"/>
          <p:cNvSpPr>
            <a:spLocks noGrp="1" noChangeArrowheads="1"/>
          </p:cNvSpPr>
          <p:nvPr>
            <p:ph type="title"/>
          </p:nvPr>
        </p:nvSpPr>
        <p:spPr>
          <a:xfrm>
            <a:off x="848519" y="152400"/>
            <a:ext cx="8077200" cy="533400"/>
          </a:xfrm>
        </p:spPr>
        <p:txBody>
          <a:bodyPr/>
          <a:lstStyle/>
          <a:p>
            <a:pPr algn="ctr"/>
            <a:r>
              <a:rPr lang="en-US" sz="3600" dirty="0"/>
              <a:t>Transform a Heap Into a Sorted Array: Example</a:t>
            </a:r>
          </a:p>
        </p:txBody>
      </p:sp>
      <p:sp>
        <p:nvSpPr>
          <p:cNvPr id="631811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2971800"/>
            <a:ext cx="3886200" cy="3352800"/>
          </a:xfrm>
          <a:noFill/>
          <a:ln/>
        </p:spPr>
        <p:txBody>
          <a:bodyPr/>
          <a:lstStyle/>
          <a:p>
            <a:pPr>
              <a:buSzPct val="120000"/>
            </a:pPr>
            <a:r>
              <a:rPr lang="en-US" sz="2200"/>
              <a:t>a[0..2] now represents a semiheap.</a:t>
            </a:r>
          </a:p>
          <a:p>
            <a:pPr>
              <a:buSzPct val="120000"/>
            </a:pPr>
            <a:r>
              <a:rPr lang="en-US" sz="2200"/>
              <a:t>a[3..7] is the sorted region.</a:t>
            </a:r>
          </a:p>
          <a:p>
            <a:pPr>
              <a:buSzPct val="120000"/>
            </a:pPr>
            <a:r>
              <a:rPr lang="en-US" sz="2200"/>
              <a:t>Invoke </a:t>
            </a:r>
            <a:r>
              <a:rPr lang="en-US" sz="2200" i="1"/>
              <a:t>rebuildHeap</a:t>
            </a:r>
            <a:r>
              <a:rPr lang="en-US" sz="2200"/>
              <a:t> on the semiheap rooted at a[0].</a:t>
            </a:r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3D722FE3-F4B7-4DE0-B1A0-A46F13E20214}" type="slidenum">
              <a:rPr lang="en-US"/>
              <a:pPr/>
              <a:t>44</a:t>
            </a:fld>
            <a:endParaRPr lang="en-US"/>
          </a:p>
        </p:txBody>
      </p:sp>
      <p:grpSp>
        <p:nvGrpSpPr>
          <p:cNvPr id="631866" name="Group 58"/>
          <p:cNvGrpSpPr>
            <a:grpSpLocks/>
          </p:cNvGrpSpPr>
          <p:nvPr/>
        </p:nvGrpSpPr>
        <p:grpSpPr bwMode="auto">
          <a:xfrm>
            <a:off x="1371600" y="3352800"/>
            <a:ext cx="2590800" cy="1371600"/>
            <a:chOff x="864" y="2112"/>
            <a:chExt cx="1632" cy="864"/>
          </a:xfrm>
        </p:grpSpPr>
        <p:grpSp>
          <p:nvGrpSpPr>
            <p:cNvPr id="631816" name="Group 8"/>
            <p:cNvGrpSpPr>
              <a:grpSpLocks/>
            </p:cNvGrpSpPr>
            <p:nvPr/>
          </p:nvGrpSpPr>
          <p:grpSpPr bwMode="auto">
            <a:xfrm>
              <a:off x="864" y="2688"/>
              <a:ext cx="288" cy="288"/>
              <a:chOff x="2642" y="2688"/>
              <a:chExt cx="288" cy="288"/>
            </a:xfrm>
          </p:grpSpPr>
          <p:sp>
            <p:nvSpPr>
              <p:cNvPr id="631817" name="Oval 9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818" name="Text Box 10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3</a:t>
                </a:r>
              </a:p>
            </p:txBody>
          </p:sp>
        </p:grpSp>
        <p:grpSp>
          <p:nvGrpSpPr>
            <p:cNvPr id="631819" name="Group 11"/>
            <p:cNvGrpSpPr>
              <a:grpSpLocks/>
            </p:cNvGrpSpPr>
            <p:nvPr/>
          </p:nvGrpSpPr>
          <p:grpSpPr bwMode="auto">
            <a:xfrm>
              <a:off x="2208" y="2688"/>
              <a:ext cx="288" cy="288"/>
              <a:chOff x="2642" y="2688"/>
              <a:chExt cx="288" cy="288"/>
            </a:xfrm>
          </p:grpSpPr>
          <p:sp>
            <p:nvSpPr>
              <p:cNvPr id="631820" name="Oval 12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821" name="Text Box 13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4</a:t>
                </a:r>
              </a:p>
            </p:txBody>
          </p:sp>
        </p:grpSp>
        <p:grpSp>
          <p:nvGrpSpPr>
            <p:cNvPr id="631822" name="Group 14"/>
            <p:cNvGrpSpPr>
              <a:grpSpLocks/>
            </p:cNvGrpSpPr>
            <p:nvPr/>
          </p:nvGrpSpPr>
          <p:grpSpPr bwMode="auto">
            <a:xfrm>
              <a:off x="1536" y="2112"/>
              <a:ext cx="288" cy="288"/>
              <a:chOff x="2642" y="2688"/>
              <a:chExt cx="288" cy="288"/>
            </a:xfrm>
          </p:grpSpPr>
          <p:sp>
            <p:nvSpPr>
              <p:cNvPr id="631823" name="Oval 15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824" name="Text Box 16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 b="1"/>
                  <a:t>2</a:t>
                </a:r>
                <a:endParaRPr lang="en-US" sz="2200"/>
              </a:p>
            </p:txBody>
          </p:sp>
        </p:grpSp>
        <p:sp>
          <p:nvSpPr>
            <p:cNvPr id="631826" name="Line 18"/>
            <p:cNvSpPr>
              <a:spLocks noChangeShapeType="1"/>
            </p:cNvSpPr>
            <p:nvPr/>
          </p:nvSpPr>
          <p:spPr bwMode="auto">
            <a:xfrm flipH="1">
              <a:off x="1126" y="240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827" name="Line 19"/>
            <p:cNvSpPr>
              <a:spLocks noChangeShapeType="1"/>
            </p:cNvSpPr>
            <p:nvPr/>
          </p:nvSpPr>
          <p:spPr bwMode="auto">
            <a:xfrm>
              <a:off x="1750" y="240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31867" name="Group 59"/>
          <p:cNvGrpSpPr>
            <a:grpSpLocks/>
          </p:cNvGrpSpPr>
          <p:nvPr/>
        </p:nvGrpSpPr>
        <p:grpSpPr bwMode="auto">
          <a:xfrm>
            <a:off x="1524000" y="1219200"/>
            <a:ext cx="5486400" cy="1417638"/>
            <a:chOff x="960" y="768"/>
            <a:chExt cx="3456" cy="893"/>
          </a:xfrm>
        </p:grpSpPr>
        <p:grpSp>
          <p:nvGrpSpPr>
            <p:cNvPr id="631829" name="Group 21"/>
            <p:cNvGrpSpPr>
              <a:grpSpLocks/>
            </p:cNvGrpSpPr>
            <p:nvPr/>
          </p:nvGrpSpPr>
          <p:grpSpPr bwMode="auto">
            <a:xfrm>
              <a:off x="960" y="768"/>
              <a:ext cx="3456" cy="624"/>
              <a:chOff x="960" y="768"/>
              <a:chExt cx="3456" cy="624"/>
            </a:xfrm>
          </p:grpSpPr>
          <p:grpSp>
            <p:nvGrpSpPr>
              <p:cNvPr id="631830" name="Group 22"/>
              <p:cNvGrpSpPr>
                <a:grpSpLocks/>
              </p:cNvGrpSpPr>
              <p:nvPr/>
            </p:nvGrpSpPr>
            <p:grpSpPr bwMode="auto">
              <a:xfrm>
                <a:off x="1344" y="768"/>
                <a:ext cx="3072" cy="624"/>
                <a:chOff x="1344" y="768"/>
                <a:chExt cx="3072" cy="624"/>
              </a:xfrm>
            </p:grpSpPr>
            <p:sp>
              <p:nvSpPr>
                <p:cNvPr id="631831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356" y="1103"/>
                  <a:ext cx="215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7</a:t>
                  </a:r>
                </a:p>
              </p:txBody>
            </p:sp>
            <p:sp>
              <p:nvSpPr>
                <p:cNvPr id="631832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972" y="1103"/>
                  <a:ext cx="215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6</a:t>
                  </a:r>
                </a:p>
              </p:txBody>
            </p:sp>
            <p:sp>
              <p:nvSpPr>
                <p:cNvPr id="631833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588" y="1103"/>
                  <a:ext cx="21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5</a:t>
                  </a:r>
                </a:p>
              </p:txBody>
            </p:sp>
            <p:sp>
              <p:nvSpPr>
                <p:cNvPr id="63183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204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4</a:t>
                  </a:r>
                </a:p>
              </p:txBody>
            </p:sp>
            <p:sp>
              <p:nvSpPr>
                <p:cNvPr id="631835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820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3</a:t>
                  </a:r>
                </a:p>
              </p:txBody>
            </p:sp>
            <p:sp>
              <p:nvSpPr>
                <p:cNvPr id="631836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436" y="1103"/>
                  <a:ext cx="21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FF0000"/>
                      </a:solidFill>
                    </a:rPr>
                    <a:t>2</a:t>
                  </a:r>
                  <a:endParaRPr lang="en-US" sz="2200" dirty="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631837" name="Group 29"/>
                <p:cNvGrpSpPr>
                  <a:grpSpLocks/>
                </p:cNvGrpSpPr>
                <p:nvPr/>
              </p:nvGrpSpPr>
              <p:grpSpPr bwMode="auto">
                <a:xfrm>
                  <a:off x="1344" y="1056"/>
                  <a:ext cx="3072" cy="336"/>
                  <a:chOff x="432" y="864"/>
                  <a:chExt cx="3072" cy="336"/>
                </a:xfrm>
              </p:grpSpPr>
              <p:sp>
                <p:nvSpPr>
                  <p:cNvPr id="631838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1839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1840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1841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1842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1843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1844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1845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31846" name="Group 38"/>
                <p:cNvGrpSpPr>
                  <a:grpSpLocks/>
                </p:cNvGrpSpPr>
                <p:nvPr/>
              </p:nvGrpSpPr>
              <p:grpSpPr bwMode="auto">
                <a:xfrm>
                  <a:off x="1440" y="768"/>
                  <a:ext cx="2880" cy="269"/>
                  <a:chOff x="1440" y="1392"/>
                  <a:chExt cx="2880" cy="269"/>
                </a:xfrm>
              </p:grpSpPr>
              <p:sp>
                <p:nvSpPr>
                  <p:cNvPr id="631847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0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5</a:t>
                    </a:r>
                    <a:endParaRPr lang="en-US"/>
                  </a:p>
                </p:txBody>
              </p:sp>
              <p:sp>
                <p:nvSpPr>
                  <p:cNvPr id="631848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4</a:t>
                    </a:r>
                    <a:endParaRPr lang="en-US"/>
                  </a:p>
                </p:txBody>
              </p:sp>
              <p:sp>
                <p:nvSpPr>
                  <p:cNvPr id="631849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3</a:t>
                    </a:r>
                    <a:endParaRPr lang="en-US"/>
                  </a:p>
                </p:txBody>
              </p:sp>
              <p:sp>
                <p:nvSpPr>
                  <p:cNvPr id="631850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8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2</a:t>
                    </a:r>
                    <a:endParaRPr lang="en-US"/>
                  </a:p>
                </p:txBody>
              </p:sp>
              <p:sp>
                <p:nvSpPr>
                  <p:cNvPr id="631851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4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1</a:t>
                    </a:r>
                    <a:endParaRPr lang="en-US"/>
                  </a:p>
                </p:txBody>
              </p:sp>
              <p:sp>
                <p:nvSpPr>
                  <p:cNvPr id="631852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0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0</a:t>
                    </a:r>
                    <a:endParaRPr lang="en-US"/>
                  </a:p>
                </p:txBody>
              </p:sp>
              <p:sp>
                <p:nvSpPr>
                  <p:cNvPr id="631853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7</a:t>
                    </a:r>
                    <a:endParaRPr lang="en-US"/>
                  </a:p>
                </p:txBody>
              </p:sp>
              <p:sp>
                <p:nvSpPr>
                  <p:cNvPr id="631854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6</a:t>
                    </a:r>
                    <a:endParaRPr lang="en-US"/>
                  </a:p>
                </p:txBody>
              </p:sp>
            </p:grpSp>
            <p:sp>
              <p:nvSpPr>
                <p:cNvPr id="631855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080" y="1103"/>
                  <a:ext cx="314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10</a:t>
                  </a:r>
                </a:p>
              </p:txBody>
            </p:sp>
            <p:sp>
              <p:nvSpPr>
                <p:cNvPr id="631856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3740" y="1103"/>
                  <a:ext cx="215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9</a:t>
                  </a:r>
                </a:p>
              </p:txBody>
            </p:sp>
          </p:grpSp>
          <p:sp>
            <p:nvSpPr>
              <p:cNvPr id="631857" name="Text Box 49"/>
              <p:cNvSpPr txBox="1">
                <a:spLocks noChangeArrowheads="1"/>
              </p:cNvSpPr>
              <p:nvPr/>
            </p:nvSpPr>
            <p:spPr bwMode="auto">
              <a:xfrm>
                <a:off x="960" y="1104"/>
                <a:ext cx="405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a[ ]:</a:t>
                </a:r>
              </a:p>
            </p:txBody>
          </p:sp>
        </p:grpSp>
        <p:sp>
          <p:nvSpPr>
            <p:cNvPr id="631858" name="Text Box 50"/>
            <p:cNvSpPr txBox="1">
              <a:spLocks noChangeArrowheads="1"/>
            </p:cNvSpPr>
            <p:nvPr/>
          </p:nvSpPr>
          <p:spPr bwMode="auto">
            <a:xfrm>
              <a:off x="1536" y="1392"/>
              <a:ext cx="81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/>
                <a:t>Semiheap</a:t>
              </a:r>
            </a:p>
          </p:txBody>
        </p:sp>
        <p:sp>
          <p:nvSpPr>
            <p:cNvPr id="631859" name="Line 51"/>
            <p:cNvSpPr>
              <a:spLocks noChangeShapeType="1"/>
            </p:cNvSpPr>
            <p:nvPr/>
          </p:nvSpPr>
          <p:spPr bwMode="auto">
            <a:xfrm>
              <a:off x="1344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860" name="Line 52"/>
            <p:cNvSpPr>
              <a:spLocks noChangeShapeType="1"/>
            </p:cNvSpPr>
            <p:nvPr/>
          </p:nvSpPr>
          <p:spPr bwMode="auto">
            <a:xfrm>
              <a:off x="249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861" name="Line 53"/>
            <p:cNvSpPr>
              <a:spLocks noChangeShapeType="1"/>
            </p:cNvSpPr>
            <p:nvPr/>
          </p:nvSpPr>
          <p:spPr bwMode="auto">
            <a:xfrm flipV="1">
              <a:off x="1344" y="153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862" name="Line 54"/>
            <p:cNvSpPr>
              <a:spLocks noChangeShapeType="1"/>
            </p:cNvSpPr>
            <p:nvPr/>
          </p:nvSpPr>
          <p:spPr bwMode="auto">
            <a:xfrm>
              <a:off x="2454" y="1536"/>
              <a:ext cx="7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863" name="Text Box 55"/>
            <p:cNvSpPr txBox="1">
              <a:spLocks noChangeArrowheads="1"/>
            </p:cNvSpPr>
            <p:nvPr/>
          </p:nvSpPr>
          <p:spPr bwMode="auto">
            <a:xfrm>
              <a:off x="3168" y="1392"/>
              <a:ext cx="57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2200"/>
                <a:t>Sorted</a:t>
              </a:r>
            </a:p>
          </p:txBody>
        </p:sp>
        <p:sp>
          <p:nvSpPr>
            <p:cNvPr id="631864" name="Line 56"/>
            <p:cNvSpPr>
              <a:spLocks noChangeShapeType="1"/>
            </p:cNvSpPr>
            <p:nvPr/>
          </p:nvSpPr>
          <p:spPr bwMode="auto">
            <a:xfrm>
              <a:off x="3744" y="153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1865" name="Line 57"/>
            <p:cNvSpPr>
              <a:spLocks noChangeShapeType="1"/>
            </p:cNvSpPr>
            <p:nvPr/>
          </p:nvSpPr>
          <p:spPr bwMode="auto">
            <a:xfrm>
              <a:off x="441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31868" name="Group 60"/>
          <p:cNvGrpSpPr>
            <a:grpSpLocks/>
          </p:cNvGrpSpPr>
          <p:nvPr/>
        </p:nvGrpSpPr>
        <p:grpSpPr bwMode="auto">
          <a:xfrm>
            <a:off x="533400" y="2743200"/>
            <a:ext cx="1828800" cy="762000"/>
            <a:chOff x="336" y="1440"/>
            <a:chExt cx="1152" cy="480"/>
          </a:xfrm>
        </p:grpSpPr>
        <p:sp>
          <p:nvSpPr>
            <p:cNvPr id="631869" name="Text Box 61"/>
            <p:cNvSpPr txBox="1">
              <a:spLocks noChangeArrowheads="1"/>
            </p:cNvSpPr>
            <p:nvPr/>
          </p:nvSpPr>
          <p:spPr bwMode="auto">
            <a:xfrm>
              <a:off x="336" y="1440"/>
              <a:ext cx="9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 i="1"/>
                <a:t>rebuildHeap</a:t>
              </a:r>
              <a:endParaRPr lang="en-US"/>
            </a:p>
          </p:txBody>
        </p:sp>
        <p:grpSp>
          <p:nvGrpSpPr>
            <p:cNvPr id="631870" name="Group 62"/>
            <p:cNvGrpSpPr>
              <a:grpSpLocks/>
            </p:cNvGrpSpPr>
            <p:nvPr/>
          </p:nvGrpSpPr>
          <p:grpSpPr bwMode="auto">
            <a:xfrm>
              <a:off x="768" y="1680"/>
              <a:ext cx="720" cy="240"/>
              <a:chOff x="768" y="1680"/>
              <a:chExt cx="720" cy="240"/>
            </a:xfrm>
          </p:grpSpPr>
          <p:sp>
            <p:nvSpPr>
              <p:cNvPr id="631871" name="Line 63"/>
              <p:cNvSpPr>
                <a:spLocks noChangeShapeType="1"/>
              </p:cNvSpPr>
              <p:nvPr/>
            </p:nvSpPr>
            <p:spPr bwMode="auto">
              <a:xfrm>
                <a:off x="768" y="1680"/>
                <a:ext cx="0" cy="240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1872" name="Line 64"/>
              <p:cNvSpPr>
                <a:spLocks noChangeShapeType="1"/>
              </p:cNvSpPr>
              <p:nvPr/>
            </p:nvSpPr>
            <p:spPr bwMode="auto">
              <a:xfrm>
                <a:off x="768" y="1920"/>
                <a:ext cx="720" cy="0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949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17588" y="36163"/>
            <a:ext cx="8077200" cy="533400"/>
          </a:xfrm>
        </p:spPr>
        <p:txBody>
          <a:bodyPr/>
          <a:lstStyle/>
          <a:p>
            <a:pPr algn="ctr"/>
            <a:r>
              <a:rPr lang="en-US" sz="3600" dirty="0"/>
              <a:t>Transform a Heap Into a Sorted Array: Example</a:t>
            </a:r>
          </a:p>
        </p:txBody>
      </p:sp>
      <p:sp>
        <p:nvSpPr>
          <p:cNvPr id="632835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2971800"/>
            <a:ext cx="3886200" cy="3352800"/>
          </a:xfrm>
          <a:noFill/>
          <a:ln/>
        </p:spPr>
        <p:txBody>
          <a:bodyPr/>
          <a:lstStyle/>
          <a:p>
            <a:pPr>
              <a:buSzPct val="120000"/>
            </a:pPr>
            <a:r>
              <a:rPr lang="en-US" sz="2200"/>
              <a:t>a[0] is now the root of a heap in a[0..2].</a:t>
            </a:r>
          </a:p>
          <a:p>
            <a:pPr>
              <a:buSzPct val="120000"/>
            </a:pPr>
            <a:r>
              <a:rPr lang="en-US" sz="2200"/>
              <a:t>We move the largest item in the heap to the beginning of the sorted region by swapping a[0] with a[2].</a:t>
            </a:r>
          </a:p>
        </p:txBody>
      </p: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33E1DFB1-C068-4450-98F7-362204E6968D}" type="slidenum">
              <a:rPr lang="en-US"/>
              <a:pPr/>
              <a:t>45</a:t>
            </a:fld>
            <a:endParaRPr lang="en-US"/>
          </a:p>
        </p:txBody>
      </p:sp>
      <p:grpSp>
        <p:nvGrpSpPr>
          <p:cNvPr id="632836" name="Group 4"/>
          <p:cNvGrpSpPr>
            <a:grpSpLocks/>
          </p:cNvGrpSpPr>
          <p:nvPr/>
        </p:nvGrpSpPr>
        <p:grpSpPr bwMode="auto">
          <a:xfrm>
            <a:off x="1371600" y="3352800"/>
            <a:ext cx="2590800" cy="1371600"/>
            <a:chOff x="864" y="2112"/>
            <a:chExt cx="1632" cy="864"/>
          </a:xfrm>
        </p:grpSpPr>
        <p:grpSp>
          <p:nvGrpSpPr>
            <p:cNvPr id="632837" name="Group 5"/>
            <p:cNvGrpSpPr>
              <a:grpSpLocks/>
            </p:cNvGrpSpPr>
            <p:nvPr/>
          </p:nvGrpSpPr>
          <p:grpSpPr bwMode="auto">
            <a:xfrm>
              <a:off x="864" y="2688"/>
              <a:ext cx="288" cy="288"/>
              <a:chOff x="2642" y="2688"/>
              <a:chExt cx="288" cy="288"/>
            </a:xfrm>
          </p:grpSpPr>
          <p:sp>
            <p:nvSpPr>
              <p:cNvPr id="632838" name="Oval 6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839" name="Text Box 7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3</a:t>
                </a:r>
              </a:p>
            </p:txBody>
          </p:sp>
        </p:grpSp>
        <p:grpSp>
          <p:nvGrpSpPr>
            <p:cNvPr id="632840" name="Group 8"/>
            <p:cNvGrpSpPr>
              <a:grpSpLocks/>
            </p:cNvGrpSpPr>
            <p:nvPr/>
          </p:nvGrpSpPr>
          <p:grpSpPr bwMode="auto">
            <a:xfrm>
              <a:off x="2208" y="2688"/>
              <a:ext cx="288" cy="288"/>
              <a:chOff x="2642" y="2688"/>
              <a:chExt cx="288" cy="288"/>
            </a:xfrm>
          </p:grpSpPr>
          <p:sp>
            <p:nvSpPr>
              <p:cNvPr id="632841" name="Oval 9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842" name="Text Box 10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 b="1"/>
                  <a:t>2</a:t>
                </a:r>
                <a:endParaRPr lang="en-US" sz="2200"/>
              </a:p>
            </p:txBody>
          </p:sp>
        </p:grpSp>
        <p:grpSp>
          <p:nvGrpSpPr>
            <p:cNvPr id="632843" name="Group 11"/>
            <p:cNvGrpSpPr>
              <a:grpSpLocks/>
            </p:cNvGrpSpPr>
            <p:nvPr/>
          </p:nvGrpSpPr>
          <p:grpSpPr bwMode="auto">
            <a:xfrm>
              <a:off x="1536" y="2112"/>
              <a:ext cx="288" cy="288"/>
              <a:chOff x="2642" y="2688"/>
              <a:chExt cx="288" cy="288"/>
            </a:xfrm>
          </p:grpSpPr>
          <p:sp>
            <p:nvSpPr>
              <p:cNvPr id="632844" name="Oval 12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2845" name="Text Box 13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 b="1"/>
                  <a:t>4</a:t>
                </a:r>
                <a:endParaRPr lang="en-US" sz="2200"/>
              </a:p>
            </p:txBody>
          </p:sp>
        </p:grpSp>
        <p:sp>
          <p:nvSpPr>
            <p:cNvPr id="632846" name="Line 14"/>
            <p:cNvSpPr>
              <a:spLocks noChangeShapeType="1"/>
            </p:cNvSpPr>
            <p:nvPr/>
          </p:nvSpPr>
          <p:spPr bwMode="auto">
            <a:xfrm flipH="1">
              <a:off x="1126" y="240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47" name="Line 15"/>
            <p:cNvSpPr>
              <a:spLocks noChangeShapeType="1"/>
            </p:cNvSpPr>
            <p:nvPr/>
          </p:nvSpPr>
          <p:spPr bwMode="auto">
            <a:xfrm>
              <a:off x="1750" y="240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32891" name="Group 59"/>
          <p:cNvGrpSpPr>
            <a:grpSpLocks/>
          </p:cNvGrpSpPr>
          <p:nvPr/>
        </p:nvGrpSpPr>
        <p:grpSpPr bwMode="auto">
          <a:xfrm>
            <a:off x="1524000" y="1219200"/>
            <a:ext cx="5486400" cy="1417638"/>
            <a:chOff x="960" y="768"/>
            <a:chExt cx="3456" cy="893"/>
          </a:xfrm>
        </p:grpSpPr>
        <p:grpSp>
          <p:nvGrpSpPr>
            <p:cNvPr id="632849" name="Group 17"/>
            <p:cNvGrpSpPr>
              <a:grpSpLocks/>
            </p:cNvGrpSpPr>
            <p:nvPr/>
          </p:nvGrpSpPr>
          <p:grpSpPr bwMode="auto">
            <a:xfrm>
              <a:off x="960" y="768"/>
              <a:ext cx="3456" cy="624"/>
              <a:chOff x="960" y="768"/>
              <a:chExt cx="3456" cy="624"/>
            </a:xfrm>
          </p:grpSpPr>
          <p:grpSp>
            <p:nvGrpSpPr>
              <p:cNvPr id="632850" name="Group 18"/>
              <p:cNvGrpSpPr>
                <a:grpSpLocks/>
              </p:cNvGrpSpPr>
              <p:nvPr/>
            </p:nvGrpSpPr>
            <p:grpSpPr bwMode="auto">
              <a:xfrm>
                <a:off x="1344" y="768"/>
                <a:ext cx="3072" cy="624"/>
                <a:chOff x="1344" y="768"/>
                <a:chExt cx="3072" cy="624"/>
              </a:xfrm>
            </p:grpSpPr>
            <p:sp>
              <p:nvSpPr>
                <p:cNvPr id="632851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356" y="1103"/>
                  <a:ext cx="215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7</a:t>
                  </a:r>
                </a:p>
              </p:txBody>
            </p:sp>
            <p:sp>
              <p:nvSpPr>
                <p:cNvPr id="632852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972" y="1103"/>
                  <a:ext cx="215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6</a:t>
                  </a:r>
                </a:p>
              </p:txBody>
            </p:sp>
            <p:sp>
              <p:nvSpPr>
                <p:cNvPr id="63285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588" y="1103"/>
                  <a:ext cx="215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5</a:t>
                  </a:r>
                </a:p>
              </p:txBody>
            </p:sp>
            <p:sp>
              <p:nvSpPr>
                <p:cNvPr id="63285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204" y="1103"/>
                  <a:ext cx="21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FF0000"/>
                      </a:solidFill>
                    </a:rPr>
                    <a:t>2</a:t>
                  </a:r>
                  <a:endParaRPr lang="en-US" sz="2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32855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820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3</a:t>
                  </a:r>
                </a:p>
              </p:txBody>
            </p:sp>
            <p:sp>
              <p:nvSpPr>
                <p:cNvPr id="63285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436" y="1103"/>
                  <a:ext cx="21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FF0000"/>
                      </a:solidFill>
                    </a:rPr>
                    <a:t>4</a:t>
                  </a:r>
                  <a:endParaRPr lang="en-US" sz="2200" dirty="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632857" name="Group 25"/>
                <p:cNvGrpSpPr>
                  <a:grpSpLocks/>
                </p:cNvGrpSpPr>
                <p:nvPr/>
              </p:nvGrpSpPr>
              <p:grpSpPr bwMode="auto">
                <a:xfrm>
                  <a:off x="1344" y="1056"/>
                  <a:ext cx="3072" cy="336"/>
                  <a:chOff x="432" y="864"/>
                  <a:chExt cx="3072" cy="336"/>
                </a:xfrm>
              </p:grpSpPr>
              <p:sp>
                <p:nvSpPr>
                  <p:cNvPr id="632858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2859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2860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2861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2862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2863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2864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2865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32866" name="Group 34"/>
                <p:cNvGrpSpPr>
                  <a:grpSpLocks/>
                </p:cNvGrpSpPr>
                <p:nvPr/>
              </p:nvGrpSpPr>
              <p:grpSpPr bwMode="auto">
                <a:xfrm>
                  <a:off x="1440" y="768"/>
                  <a:ext cx="2880" cy="269"/>
                  <a:chOff x="1440" y="1392"/>
                  <a:chExt cx="2880" cy="269"/>
                </a:xfrm>
              </p:grpSpPr>
              <p:sp>
                <p:nvSpPr>
                  <p:cNvPr id="632867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0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5</a:t>
                    </a:r>
                    <a:endParaRPr lang="en-US"/>
                  </a:p>
                </p:txBody>
              </p:sp>
              <p:sp>
                <p:nvSpPr>
                  <p:cNvPr id="632868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4</a:t>
                    </a:r>
                    <a:endParaRPr lang="en-US"/>
                  </a:p>
                </p:txBody>
              </p:sp>
              <p:sp>
                <p:nvSpPr>
                  <p:cNvPr id="632869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3</a:t>
                    </a:r>
                    <a:endParaRPr lang="en-US"/>
                  </a:p>
                </p:txBody>
              </p:sp>
              <p:sp>
                <p:nvSpPr>
                  <p:cNvPr id="632870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8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2</a:t>
                    </a:r>
                    <a:endParaRPr lang="en-US"/>
                  </a:p>
                </p:txBody>
              </p:sp>
              <p:sp>
                <p:nvSpPr>
                  <p:cNvPr id="632871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4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1</a:t>
                    </a:r>
                    <a:endParaRPr lang="en-US"/>
                  </a:p>
                </p:txBody>
              </p:sp>
              <p:sp>
                <p:nvSpPr>
                  <p:cNvPr id="632872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0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0</a:t>
                    </a:r>
                    <a:endParaRPr lang="en-US"/>
                  </a:p>
                </p:txBody>
              </p:sp>
              <p:sp>
                <p:nvSpPr>
                  <p:cNvPr id="632873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7</a:t>
                    </a:r>
                    <a:endParaRPr lang="en-US"/>
                  </a:p>
                </p:txBody>
              </p:sp>
              <p:sp>
                <p:nvSpPr>
                  <p:cNvPr id="632874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6</a:t>
                    </a:r>
                    <a:endParaRPr lang="en-US"/>
                  </a:p>
                </p:txBody>
              </p:sp>
            </p:grpSp>
            <p:sp>
              <p:nvSpPr>
                <p:cNvPr id="632875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080" y="1103"/>
                  <a:ext cx="314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10</a:t>
                  </a:r>
                </a:p>
              </p:txBody>
            </p:sp>
            <p:sp>
              <p:nvSpPr>
                <p:cNvPr id="632876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3740" y="1103"/>
                  <a:ext cx="215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9</a:t>
                  </a:r>
                </a:p>
              </p:txBody>
            </p:sp>
          </p:grpSp>
          <p:sp>
            <p:nvSpPr>
              <p:cNvPr id="632877" name="Text Box 45"/>
              <p:cNvSpPr txBox="1">
                <a:spLocks noChangeArrowheads="1"/>
              </p:cNvSpPr>
              <p:nvPr/>
            </p:nvSpPr>
            <p:spPr bwMode="auto">
              <a:xfrm>
                <a:off x="960" y="1104"/>
                <a:ext cx="405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a[ ]:</a:t>
                </a:r>
              </a:p>
            </p:txBody>
          </p:sp>
        </p:grpSp>
        <p:sp>
          <p:nvSpPr>
            <p:cNvPr id="632878" name="Text Box 46"/>
            <p:cNvSpPr txBox="1">
              <a:spLocks noChangeArrowheads="1"/>
            </p:cNvSpPr>
            <p:nvPr/>
          </p:nvSpPr>
          <p:spPr bwMode="auto">
            <a:xfrm>
              <a:off x="1697" y="1392"/>
              <a:ext cx="48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/>
                <a:t>Heap</a:t>
              </a:r>
            </a:p>
          </p:txBody>
        </p:sp>
        <p:sp>
          <p:nvSpPr>
            <p:cNvPr id="632879" name="Line 47"/>
            <p:cNvSpPr>
              <a:spLocks noChangeShapeType="1"/>
            </p:cNvSpPr>
            <p:nvPr/>
          </p:nvSpPr>
          <p:spPr bwMode="auto">
            <a:xfrm>
              <a:off x="1344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80" name="Line 48"/>
            <p:cNvSpPr>
              <a:spLocks noChangeShapeType="1"/>
            </p:cNvSpPr>
            <p:nvPr/>
          </p:nvSpPr>
          <p:spPr bwMode="auto">
            <a:xfrm>
              <a:off x="249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81" name="Line 49"/>
            <p:cNvSpPr>
              <a:spLocks noChangeShapeType="1"/>
            </p:cNvSpPr>
            <p:nvPr/>
          </p:nvSpPr>
          <p:spPr bwMode="auto">
            <a:xfrm flipV="1">
              <a:off x="1344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82" name="Line 50"/>
            <p:cNvSpPr>
              <a:spLocks noChangeShapeType="1"/>
            </p:cNvSpPr>
            <p:nvPr/>
          </p:nvSpPr>
          <p:spPr bwMode="auto">
            <a:xfrm>
              <a:off x="2250" y="1536"/>
              <a:ext cx="9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83" name="Text Box 51"/>
            <p:cNvSpPr txBox="1">
              <a:spLocks noChangeArrowheads="1"/>
            </p:cNvSpPr>
            <p:nvPr/>
          </p:nvSpPr>
          <p:spPr bwMode="auto">
            <a:xfrm>
              <a:off x="3168" y="1392"/>
              <a:ext cx="57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2200"/>
                <a:t>Sorted</a:t>
              </a:r>
            </a:p>
          </p:txBody>
        </p:sp>
        <p:sp>
          <p:nvSpPr>
            <p:cNvPr id="632884" name="Line 52"/>
            <p:cNvSpPr>
              <a:spLocks noChangeShapeType="1"/>
            </p:cNvSpPr>
            <p:nvPr/>
          </p:nvSpPr>
          <p:spPr bwMode="auto">
            <a:xfrm>
              <a:off x="3744" y="153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2885" name="Line 53"/>
            <p:cNvSpPr>
              <a:spLocks noChangeShapeType="1"/>
            </p:cNvSpPr>
            <p:nvPr/>
          </p:nvSpPr>
          <p:spPr bwMode="auto">
            <a:xfrm>
              <a:off x="441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931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077200" cy="533400"/>
          </a:xfrm>
        </p:spPr>
        <p:txBody>
          <a:bodyPr/>
          <a:lstStyle/>
          <a:p>
            <a:pPr algn="ctr"/>
            <a:r>
              <a:rPr lang="en-US" sz="3600" dirty="0"/>
              <a:t>Transform a Heap Into a Sorted Array: Example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2971800"/>
            <a:ext cx="3886200" cy="3352800"/>
          </a:xfrm>
          <a:noFill/>
          <a:ln/>
        </p:spPr>
        <p:txBody>
          <a:bodyPr/>
          <a:lstStyle/>
          <a:p>
            <a:pPr>
              <a:buSzPct val="120000"/>
            </a:pPr>
            <a:r>
              <a:rPr lang="en-US" sz="2200"/>
              <a:t>a[0..1] now represents a semiheap.</a:t>
            </a:r>
          </a:p>
          <a:p>
            <a:pPr>
              <a:buSzPct val="120000"/>
            </a:pPr>
            <a:r>
              <a:rPr lang="en-US" sz="2200"/>
              <a:t>a[2..7] is the sorted region.</a:t>
            </a:r>
          </a:p>
          <a:p>
            <a:pPr>
              <a:buSzPct val="120000"/>
            </a:pPr>
            <a:r>
              <a:rPr lang="en-US" sz="2200"/>
              <a:t>Invoke </a:t>
            </a:r>
            <a:r>
              <a:rPr lang="en-US" sz="2200" i="1"/>
              <a:t>rebuildHeap</a:t>
            </a:r>
            <a:r>
              <a:rPr lang="en-US" sz="2200"/>
              <a:t> on the semiheap rooted at a[0].</a:t>
            </a:r>
          </a:p>
        </p:txBody>
      </p:sp>
      <p:sp>
        <p:nvSpPr>
          <p:cNvPr id="5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BB2D8FE6-962A-44D9-8CBA-9AE4DD0E6972}" type="slidenum">
              <a:rPr lang="en-US"/>
              <a:pPr/>
              <a:t>46</a:t>
            </a:fld>
            <a:endParaRPr lang="en-US"/>
          </a:p>
        </p:txBody>
      </p:sp>
      <p:grpSp>
        <p:nvGrpSpPr>
          <p:cNvPr id="633910" name="Group 54"/>
          <p:cNvGrpSpPr>
            <a:grpSpLocks/>
          </p:cNvGrpSpPr>
          <p:nvPr/>
        </p:nvGrpSpPr>
        <p:grpSpPr bwMode="auto">
          <a:xfrm>
            <a:off x="1371600" y="3352800"/>
            <a:ext cx="1524000" cy="1371600"/>
            <a:chOff x="864" y="2112"/>
            <a:chExt cx="960" cy="864"/>
          </a:xfrm>
        </p:grpSpPr>
        <p:grpSp>
          <p:nvGrpSpPr>
            <p:cNvPr id="633861" name="Group 5"/>
            <p:cNvGrpSpPr>
              <a:grpSpLocks/>
            </p:cNvGrpSpPr>
            <p:nvPr/>
          </p:nvGrpSpPr>
          <p:grpSpPr bwMode="auto">
            <a:xfrm>
              <a:off x="864" y="2688"/>
              <a:ext cx="288" cy="288"/>
              <a:chOff x="2642" y="2688"/>
              <a:chExt cx="288" cy="288"/>
            </a:xfrm>
          </p:grpSpPr>
          <p:sp>
            <p:nvSpPr>
              <p:cNvPr id="633862" name="Oval 6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3863" name="Text Box 7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3</a:t>
                </a:r>
              </a:p>
            </p:txBody>
          </p:sp>
        </p:grpSp>
        <p:grpSp>
          <p:nvGrpSpPr>
            <p:cNvPr id="633867" name="Group 11"/>
            <p:cNvGrpSpPr>
              <a:grpSpLocks/>
            </p:cNvGrpSpPr>
            <p:nvPr/>
          </p:nvGrpSpPr>
          <p:grpSpPr bwMode="auto">
            <a:xfrm>
              <a:off x="1536" y="2112"/>
              <a:ext cx="288" cy="288"/>
              <a:chOff x="2642" y="2688"/>
              <a:chExt cx="288" cy="288"/>
            </a:xfrm>
          </p:grpSpPr>
          <p:sp>
            <p:nvSpPr>
              <p:cNvPr id="633868" name="Oval 12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3869" name="Text Box 13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 b="1"/>
                  <a:t>2</a:t>
                </a:r>
                <a:endParaRPr lang="en-US" sz="2200"/>
              </a:p>
            </p:txBody>
          </p:sp>
        </p:grpSp>
        <p:sp>
          <p:nvSpPr>
            <p:cNvPr id="633870" name="Line 14"/>
            <p:cNvSpPr>
              <a:spLocks noChangeShapeType="1"/>
            </p:cNvSpPr>
            <p:nvPr/>
          </p:nvSpPr>
          <p:spPr bwMode="auto">
            <a:xfrm flipH="1">
              <a:off x="1126" y="240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33911" name="Group 55"/>
          <p:cNvGrpSpPr>
            <a:grpSpLocks/>
          </p:cNvGrpSpPr>
          <p:nvPr/>
        </p:nvGrpSpPr>
        <p:grpSpPr bwMode="auto">
          <a:xfrm>
            <a:off x="1524000" y="1219200"/>
            <a:ext cx="5486400" cy="1417638"/>
            <a:chOff x="960" y="768"/>
            <a:chExt cx="3456" cy="893"/>
          </a:xfrm>
        </p:grpSpPr>
        <p:grpSp>
          <p:nvGrpSpPr>
            <p:cNvPr id="633873" name="Group 17"/>
            <p:cNvGrpSpPr>
              <a:grpSpLocks/>
            </p:cNvGrpSpPr>
            <p:nvPr/>
          </p:nvGrpSpPr>
          <p:grpSpPr bwMode="auto">
            <a:xfrm>
              <a:off x="960" y="768"/>
              <a:ext cx="3456" cy="624"/>
              <a:chOff x="960" y="768"/>
              <a:chExt cx="3456" cy="624"/>
            </a:xfrm>
          </p:grpSpPr>
          <p:grpSp>
            <p:nvGrpSpPr>
              <p:cNvPr id="633874" name="Group 18"/>
              <p:cNvGrpSpPr>
                <a:grpSpLocks/>
              </p:cNvGrpSpPr>
              <p:nvPr/>
            </p:nvGrpSpPr>
            <p:grpSpPr bwMode="auto">
              <a:xfrm>
                <a:off x="1344" y="768"/>
                <a:ext cx="3072" cy="624"/>
                <a:chOff x="1344" y="768"/>
                <a:chExt cx="3072" cy="624"/>
              </a:xfrm>
            </p:grpSpPr>
            <p:sp>
              <p:nvSpPr>
                <p:cNvPr id="63387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356" y="1103"/>
                  <a:ext cx="215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7</a:t>
                  </a:r>
                </a:p>
              </p:txBody>
            </p:sp>
            <p:sp>
              <p:nvSpPr>
                <p:cNvPr id="633876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972" y="1103"/>
                  <a:ext cx="215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6</a:t>
                  </a:r>
                </a:p>
              </p:txBody>
            </p:sp>
            <p:sp>
              <p:nvSpPr>
                <p:cNvPr id="63387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588" y="1103"/>
                  <a:ext cx="215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5</a:t>
                  </a:r>
                </a:p>
              </p:txBody>
            </p:sp>
            <p:sp>
              <p:nvSpPr>
                <p:cNvPr id="633878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204" y="1103"/>
                  <a:ext cx="21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4</a:t>
                  </a:r>
                </a:p>
              </p:txBody>
            </p:sp>
            <p:sp>
              <p:nvSpPr>
                <p:cNvPr id="633879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820" y="1104"/>
                  <a:ext cx="204" cy="26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/>
                    <a:t>3</a:t>
                  </a:r>
                </a:p>
              </p:txBody>
            </p:sp>
            <p:sp>
              <p:nvSpPr>
                <p:cNvPr id="633880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436" y="1103"/>
                  <a:ext cx="21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FF0000"/>
                      </a:solidFill>
                    </a:rPr>
                    <a:t>2</a:t>
                  </a:r>
                  <a:endParaRPr lang="en-US" sz="2200" dirty="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633881" name="Group 25"/>
                <p:cNvGrpSpPr>
                  <a:grpSpLocks/>
                </p:cNvGrpSpPr>
                <p:nvPr/>
              </p:nvGrpSpPr>
              <p:grpSpPr bwMode="auto">
                <a:xfrm>
                  <a:off x="1344" y="1056"/>
                  <a:ext cx="3072" cy="336"/>
                  <a:chOff x="432" y="864"/>
                  <a:chExt cx="3072" cy="336"/>
                </a:xfrm>
              </p:grpSpPr>
              <p:sp>
                <p:nvSpPr>
                  <p:cNvPr id="633882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3883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3884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3885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3886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3887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3888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3889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33890" name="Group 34"/>
                <p:cNvGrpSpPr>
                  <a:grpSpLocks/>
                </p:cNvGrpSpPr>
                <p:nvPr/>
              </p:nvGrpSpPr>
              <p:grpSpPr bwMode="auto">
                <a:xfrm>
                  <a:off x="1440" y="768"/>
                  <a:ext cx="2880" cy="269"/>
                  <a:chOff x="1440" y="1392"/>
                  <a:chExt cx="2880" cy="269"/>
                </a:xfrm>
              </p:grpSpPr>
              <p:sp>
                <p:nvSpPr>
                  <p:cNvPr id="633891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0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5</a:t>
                    </a:r>
                    <a:endParaRPr lang="en-US"/>
                  </a:p>
                </p:txBody>
              </p:sp>
              <p:sp>
                <p:nvSpPr>
                  <p:cNvPr id="633892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4</a:t>
                    </a:r>
                    <a:endParaRPr lang="en-US"/>
                  </a:p>
                </p:txBody>
              </p:sp>
              <p:sp>
                <p:nvSpPr>
                  <p:cNvPr id="633893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3</a:t>
                    </a:r>
                    <a:endParaRPr lang="en-US"/>
                  </a:p>
                </p:txBody>
              </p:sp>
              <p:sp>
                <p:nvSpPr>
                  <p:cNvPr id="633894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8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2</a:t>
                    </a:r>
                    <a:endParaRPr lang="en-US"/>
                  </a:p>
                </p:txBody>
              </p:sp>
              <p:sp>
                <p:nvSpPr>
                  <p:cNvPr id="633895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4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1</a:t>
                    </a:r>
                    <a:endParaRPr lang="en-US"/>
                  </a:p>
                </p:txBody>
              </p:sp>
              <p:sp>
                <p:nvSpPr>
                  <p:cNvPr id="633896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0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0</a:t>
                    </a:r>
                    <a:endParaRPr lang="en-US"/>
                  </a:p>
                </p:txBody>
              </p:sp>
              <p:sp>
                <p:nvSpPr>
                  <p:cNvPr id="633897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7</a:t>
                    </a:r>
                    <a:endParaRPr lang="en-US"/>
                  </a:p>
                </p:txBody>
              </p:sp>
              <p:sp>
                <p:nvSpPr>
                  <p:cNvPr id="633898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6</a:t>
                    </a:r>
                    <a:endParaRPr lang="en-US"/>
                  </a:p>
                </p:txBody>
              </p:sp>
            </p:grpSp>
            <p:sp>
              <p:nvSpPr>
                <p:cNvPr id="633899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4080" y="1103"/>
                  <a:ext cx="314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10</a:t>
                  </a:r>
                </a:p>
              </p:txBody>
            </p:sp>
            <p:sp>
              <p:nvSpPr>
                <p:cNvPr id="633900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3740" y="1103"/>
                  <a:ext cx="215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9</a:t>
                  </a:r>
                </a:p>
              </p:txBody>
            </p:sp>
          </p:grpSp>
          <p:sp>
            <p:nvSpPr>
              <p:cNvPr id="633901" name="Text Box 45"/>
              <p:cNvSpPr txBox="1">
                <a:spLocks noChangeArrowheads="1"/>
              </p:cNvSpPr>
              <p:nvPr/>
            </p:nvSpPr>
            <p:spPr bwMode="auto">
              <a:xfrm>
                <a:off x="960" y="1104"/>
                <a:ext cx="405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a[ ]:</a:t>
                </a:r>
              </a:p>
            </p:txBody>
          </p:sp>
        </p:grpSp>
        <p:sp>
          <p:nvSpPr>
            <p:cNvPr id="633902" name="Text Box 46"/>
            <p:cNvSpPr txBox="1">
              <a:spLocks noChangeArrowheads="1"/>
            </p:cNvSpPr>
            <p:nvPr/>
          </p:nvSpPr>
          <p:spPr bwMode="auto">
            <a:xfrm>
              <a:off x="1296" y="1400"/>
              <a:ext cx="91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 dirty="0" err="1"/>
                <a:t>Semiheap</a:t>
              </a:r>
              <a:endParaRPr lang="en-US" sz="2000" dirty="0"/>
            </a:p>
          </p:txBody>
        </p:sp>
        <p:sp>
          <p:nvSpPr>
            <p:cNvPr id="633904" name="Line 48"/>
            <p:cNvSpPr>
              <a:spLocks noChangeShapeType="1"/>
            </p:cNvSpPr>
            <p:nvPr/>
          </p:nvSpPr>
          <p:spPr bwMode="auto">
            <a:xfrm>
              <a:off x="2112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906" name="Line 50"/>
            <p:cNvSpPr>
              <a:spLocks noChangeShapeType="1"/>
            </p:cNvSpPr>
            <p:nvPr/>
          </p:nvSpPr>
          <p:spPr bwMode="auto">
            <a:xfrm>
              <a:off x="2112" y="153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907" name="Text Box 51"/>
            <p:cNvSpPr txBox="1">
              <a:spLocks noChangeArrowheads="1"/>
            </p:cNvSpPr>
            <p:nvPr/>
          </p:nvSpPr>
          <p:spPr bwMode="auto">
            <a:xfrm>
              <a:off x="2976" y="1392"/>
              <a:ext cx="57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2200"/>
                <a:t>Sorted</a:t>
              </a:r>
            </a:p>
          </p:txBody>
        </p:sp>
        <p:sp>
          <p:nvSpPr>
            <p:cNvPr id="633908" name="Line 52"/>
            <p:cNvSpPr>
              <a:spLocks noChangeShapeType="1"/>
            </p:cNvSpPr>
            <p:nvPr/>
          </p:nvSpPr>
          <p:spPr bwMode="auto">
            <a:xfrm>
              <a:off x="3552" y="153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3909" name="Line 53"/>
            <p:cNvSpPr>
              <a:spLocks noChangeShapeType="1"/>
            </p:cNvSpPr>
            <p:nvPr/>
          </p:nvSpPr>
          <p:spPr bwMode="auto">
            <a:xfrm>
              <a:off x="441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33912" name="Group 56"/>
          <p:cNvGrpSpPr>
            <a:grpSpLocks/>
          </p:cNvGrpSpPr>
          <p:nvPr/>
        </p:nvGrpSpPr>
        <p:grpSpPr bwMode="auto">
          <a:xfrm>
            <a:off x="533400" y="2743200"/>
            <a:ext cx="1828800" cy="762000"/>
            <a:chOff x="336" y="1440"/>
            <a:chExt cx="1152" cy="480"/>
          </a:xfrm>
        </p:grpSpPr>
        <p:sp>
          <p:nvSpPr>
            <p:cNvPr id="633913" name="Text Box 57"/>
            <p:cNvSpPr txBox="1">
              <a:spLocks noChangeArrowheads="1"/>
            </p:cNvSpPr>
            <p:nvPr/>
          </p:nvSpPr>
          <p:spPr bwMode="auto">
            <a:xfrm>
              <a:off x="336" y="1440"/>
              <a:ext cx="9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 i="1"/>
                <a:t>rebuildHeap</a:t>
              </a:r>
              <a:endParaRPr lang="en-US"/>
            </a:p>
          </p:txBody>
        </p:sp>
        <p:grpSp>
          <p:nvGrpSpPr>
            <p:cNvPr id="633914" name="Group 58"/>
            <p:cNvGrpSpPr>
              <a:grpSpLocks/>
            </p:cNvGrpSpPr>
            <p:nvPr/>
          </p:nvGrpSpPr>
          <p:grpSpPr bwMode="auto">
            <a:xfrm>
              <a:off x="768" y="1680"/>
              <a:ext cx="720" cy="240"/>
              <a:chOff x="768" y="1680"/>
              <a:chExt cx="720" cy="240"/>
            </a:xfrm>
          </p:grpSpPr>
          <p:sp>
            <p:nvSpPr>
              <p:cNvPr id="633915" name="Line 59"/>
              <p:cNvSpPr>
                <a:spLocks noChangeShapeType="1"/>
              </p:cNvSpPr>
              <p:nvPr/>
            </p:nvSpPr>
            <p:spPr bwMode="auto">
              <a:xfrm>
                <a:off x="768" y="1680"/>
                <a:ext cx="0" cy="240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3916" name="Line 60"/>
              <p:cNvSpPr>
                <a:spLocks noChangeShapeType="1"/>
              </p:cNvSpPr>
              <p:nvPr/>
            </p:nvSpPr>
            <p:spPr bwMode="auto">
              <a:xfrm>
                <a:off x="768" y="1920"/>
                <a:ext cx="720" cy="0"/>
              </a:xfrm>
              <a:prstGeom prst="line">
                <a:avLst/>
              </a:prstGeom>
              <a:noFill/>
              <a:ln w="38100" cmpd="dbl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69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077200" cy="533400"/>
          </a:xfrm>
        </p:spPr>
        <p:txBody>
          <a:bodyPr/>
          <a:lstStyle/>
          <a:p>
            <a:pPr algn="ctr"/>
            <a:r>
              <a:rPr lang="en-US" sz="3600" dirty="0"/>
              <a:t>Transform a Heap Into a Sorted Array: Example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2971800"/>
            <a:ext cx="3886200" cy="3352800"/>
          </a:xfrm>
          <a:noFill/>
          <a:ln/>
        </p:spPr>
        <p:txBody>
          <a:bodyPr/>
          <a:lstStyle/>
          <a:p>
            <a:pPr>
              <a:buSzPct val="120000"/>
            </a:pPr>
            <a:r>
              <a:rPr lang="en-US" sz="2200"/>
              <a:t>a[0] is now the root of a heap in a[0..1].</a:t>
            </a:r>
          </a:p>
          <a:p>
            <a:pPr>
              <a:buSzPct val="120000"/>
            </a:pPr>
            <a:r>
              <a:rPr lang="en-US" sz="2200"/>
              <a:t>We move the largest item in the heap to the beginning of the sorted region by swapping a[0] with a[1].</a:t>
            </a:r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7E716EC4-F30C-433D-8A72-60118CF91775}" type="slidenum">
              <a:rPr lang="en-US"/>
              <a:pPr/>
              <a:t>47</a:t>
            </a:fld>
            <a:endParaRPr lang="en-US"/>
          </a:p>
        </p:txBody>
      </p:sp>
      <p:grpSp>
        <p:nvGrpSpPr>
          <p:cNvPr id="634884" name="Group 4"/>
          <p:cNvGrpSpPr>
            <a:grpSpLocks/>
          </p:cNvGrpSpPr>
          <p:nvPr/>
        </p:nvGrpSpPr>
        <p:grpSpPr bwMode="auto">
          <a:xfrm>
            <a:off x="1371600" y="3352800"/>
            <a:ext cx="1524000" cy="1371600"/>
            <a:chOff x="864" y="2112"/>
            <a:chExt cx="960" cy="864"/>
          </a:xfrm>
        </p:grpSpPr>
        <p:grpSp>
          <p:nvGrpSpPr>
            <p:cNvPr id="634885" name="Group 5"/>
            <p:cNvGrpSpPr>
              <a:grpSpLocks/>
            </p:cNvGrpSpPr>
            <p:nvPr/>
          </p:nvGrpSpPr>
          <p:grpSpPr bwMode="auto">
            <a:xfrm>
              <a:off x="864" y="2688"/>
              <a:ext cx="288" cy="288"/>
              <a:chOff x="2642" y="2688"/>
              <a:chExt cx="288" cy="288"/>
            </a:xfrm>
          </p:grpSpPr>
          <p:sp>
            <p:nvSpPr>
              <p:cNvPr id="634886" name="Oval 6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4887" name="Text Box 7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 b="1"/>
                  <a:t>2</a:t>
                </a:r>
                <a:endParaRPr lang="en-US" sz="2200"/>
              </a:p>
            </p:txBody>
          </p:sp>
        </p:grpSp>
        <p:grpSp>
          <p:nvGrpSpPr>
            <p:cNvPr id="634888" name="Group 8"/>
            <p:cNvGrpSpPr>
              <a:grpSpLocks/>
            </p:cNvGrpSpPr>
            <p:nvPr/>
          </p:nvGrpSpPr>
          <p:grpSpPr bwMode="auto">
            <a:xfrm>
              <a:off x="1536" y="2112"/>
              <a:ext cx="288" cy="288"/>
              <a:chOff x="2642" y="2688"/>
              <a:chExt cx="288" cy="288"/>
            </a:xfrm>
          </p:grpSpPr>
          <p:sp>
            <p:nvSpPr>
              <p:cNvPr id="634889" name="Oval 9"/>
              <p:cNvSpPr>
                <a:spLocks noChangeArrowheads="1"/>
              </p:cNvSpPr>
              <p:nvPr/>
            </p:nvSpPr>
            <p:spPr bwMode="auto">
              <a:xfrm>
                <a:off x="2642" y="268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4890" name="Text Box 10"/>
              <p:cNvSpPr txBox="1">
                <a:spLocks noChangeArrowheads="1"/>
              </p:cNvSpPr>
              <p:nvPr/>
            </p:nvSpPr>
            <p:spPr bwMode="auto">
              <a:xfrm>
                <a:off x="2684" y="2688"/>
                <a:ext cx="20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 b="1"/>
                  <a:t>3</a:t>
                </a:r>
                <a:endParaRPr lang="en-US" sz="2200"/>
              </a:p>
            </p:txBody>
          </p:sp>
        </p:grpSp>
        <p:sp>
          <p:nvSpPr>
            <p:cNvPr id="634891" name="Line 11"/>
            <p:cNvSpPr>
              <a:spLocks noChangeShapeType="1"/>
            </p:cNvSpPr>
            <p:nvPr/>
          </p:nvSpPr>
          <p:spPr bwMode="auto">
            <a:xfrm flipH="1">
              <a:off x="1126" y="2400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34892" name="Group 12"/>
          <p:cNvGrpSpPr>
            <a:grpSpLocks/>
          </p:cNvGrpSpPr>
          <p:nvPr/>
        </p:nvGrpSpPr>
        <p:grpSpPr bwMode="auto">
          <a:xfrm>
            <a:off x="1524000" y="1219200"/>
            <a:ext cx="5486400" cy="1417638"/>
            <a:chOff x="960" y="768"/>
            <a:chExt cx="3456" cy="893"/>
          </a:xfrm>
        </p:grpSpPr>
        <p:grpSp>
          <p:nvGrpSpPr>
            <p:cNvPr id="634893" name="Group 13"/>
            <p:cNvGrpSpPr>
              <a:grpSpLocks/>
            </p:cNvGrpSpPr>
            <p:nvPr/>
          </p:nvGrpSpPr>
          <p:grpSpPr bwMode="auto">
            <a:xfrm>
              <a:off x="960" y="768"/>
              <a:ext cx="3456" cy="624"/>
              <a:chOff x="960" y="768"/>
              <a:chExt cx="3456" cy="624"/>
            </a:xfrm>
          </p:grpSpPr>
          <p:grpSp>
            <p:nvGrpSpPr>
              <p:cNvPr id="634894" name="Group 14"/>
              <p:cNvGrpSpPr>
                <a:grpSpLocks/>
              </p:cNvGrpSpPr>
              <p:nvPr/>
            </p:nvGrpSpPr>
            <p:grpSpPr bwMode="auto">
              <a:xfrm>
                <a:off x="1344" y="768"/>
                <a:ext cx="3072" cy="624"/>
                <a:chOff x="1344" y="768"/>
                <a:chExt cx="3072" cy="624"/>
              </a:xfrm>
            </p:grpSpPr>
            <p:sp>
              <p:nvSpPr>
                <p:cNvPr id="63489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356" y="1103"/>
                  <a:ext cx="215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7</a:t>
                  </a:r>
                </a:p>
              </p:txBody>
            </p:sp>
            <p:sp>
              <p:nvSpPr>
                <p:cNvPr id="63489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972" y="1103"/>
                  <a:ext cx="215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6</a:t>
                  </a:r>
                </a:p>
              </p:txBody>
            </p:sp>
            <p:sp>
              <p:nvSpPr>
                <p:cNvPr id="63489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588" y="1103"/>
                  <a:ext cx="215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5</a:t>
                  </a:r>
                </a:p>
              </p:txBody>
            </p:sp>
            <p:sp>
              <p:nvSpPr>
                <p:cNvPr id="63489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204" y="1103"/>
                  <a:ext cx="215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4</a:t>
                  </a:r>
                </a:p>
              </p:txBody>
            </p:sp>
            <p:sp>
              <p:nvSpPr>
                <p:cNvPr id="634899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820" y="1103"/>
                  <a:ext cx="21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FF0000"/>
                      </a:solidFill>
                    </a:rPr>
                    <a:t>2</a:t>
                  </a:r>
                  <a:endParaRPr lang="en-US" sz="2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63490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436" y="1103"/>
                  <a:ext cx="21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FF0000"/>
                      </a:solidFill>
                    </a:rPr>
                    <a:t>3</a:t>
                  </a:r>
                  <a:endParaRPr lang="en-US" sz="2200" dirty="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634901" name="Group 21"/>
                <p:cNvGrpSpPr>
                  <a:grpSpLocks/>
                </p:cNvGrpSpPr>
                <p:nvPr/>
              </p:nvGrpSpPr>
              <p:grpSpPr bwMode="auto">
                <a:xfrm>
                  <a:off x="1344" y="1056"/>
                  <a:ext cx="3072" cy="336"/>
                  <a:chOff x="432" y="864"/>
                  <a:chExt cx="3072" cy="336"/>
                </a:xfrm>
              </p:grpSpPr>
              <p:sp>
                <p:nvSpPr>
                  <p:cNvPr id="634902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4903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4904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4905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490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490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490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490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34910" name="Group 30"/>
                <p:cNvGrpSpPr>
                  <a:grpSpLocks/>
                </p:cNvGrpSpPr>
                <p:nvPr/>
              </p:nvGrpSpPr>
              <p:grpSpPr bwMode="auto">
                <a:xfrm>
                  <a:off x="1440" y="768"/>
                  <a:ext cx="2880" cy="269"/>
                  <a:chOff x="1440" y="1392"/>
                  <a:chExt cx="2880" cy="269"/>
                </a:xfrm>
              </p:grpSpPr>
              <p:sp>
                <p:nvSpPr>
                  <p:cNvPr id="634911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0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5</a:t>
                    </a:r>
                    <a:endParaRPr lang="en-US"/>
                  </a:p>
                </p:txBody>
              </p:sp>
              <p:sp>
                <p:nvSpPr>
                  <p:cNvPr id="634912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4</a:t>
                    </a:r>
                    <a:endParaRPr lang="en-US"/>
                  </a:p>
                </p:txBody>
              </p:sp>
              <p:sp>
                <p:nvSpPr>
                  <p:cNvPr id="634913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3</a:t>
                    </a:r>
                    <a:endParaRPr lang="en-US"/>
                  </a:p>
                </p:txBody>
              </p:sp>
              <p:sp>
                <p:nvSpPr>
                  <p:cNvPr id="634914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8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2</a:t>
                    </a:r>
                    <a:endParaRPr lang="en-US"/>
                  </a:p>
                </p:txBody>
              </p:sp>
              <p:sp>
                <p:nvSpPr>
                  <p:cNvPr id="634915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4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1</a:t>
                    </a:r>
                    <a:endParaRPr lang="en-US"/>
                  </a:p>
                </p:txBody>
              </p:sp>
              <p:sp>
                <p:nvSpPr>
                  <p:cNvPr id="634916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0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0</a:t>
                    </a:r>
                    <a:endParaRPr lang="en-US"/>
                  </a:p>
                </p:txBody>
              </p:sp>
              <p:sp>
                <p:nvSpPr>
                  <p:cNvPr id="634917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7</a:t>
                    </a:r>
                    <a:endParaRPr lang="en-US"/>
                  </a:p>
                </p:txBody>
              </p:sp>
              <p:sp>
                <p:nvSpPr>
                  <p:cNvPr id="634918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6</a:t>
                    </a:r>
                    <a:endParaRPr lang="en-US"/>
                  </a:p>
                </p:txBody>
              </p:sp>
            </p:grpSp>
            <p:sp>
              <p:nvSpPr>
                <p:cNvPr id="63491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080" y="1103"/>
                  <a:ext cx="314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10</a:t>
                  </a:r>
                </a:p>
              </p:txBody>
            </p:sp>
            <p:sp>
              <p:nvSpPr>
                <p:cNvPr id="634920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3740" y="1103"/>
                  <a:ext cx="215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9</a:t>
                  </a:r>
                </a:p>
              </p:txBody>
            </p:sp>
          </p:grpSp>
          <p:sp>
            <p:nvSpPr>
              <p:cNvPr id="634921" name="Text Box 41"/>
              <p:cNvSpPr txBox="1">
                <a:spLocks noChangeArrowheads="1"/>
              </p:cNvSpPr>
              <p:nvPr/>
            </p:nvSpPr>
            <p:spPr bwMode="auto">
              <a:xfrm>
                <a:off x="960" y="1104"/>
                <a:ext cx="405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a[ ]:</a:t>
                </a:r>
              </a:p>
            </p:txBody>
          </p:sp>
        </p:grpSp>
        <p:sp>
          <p:nvSpPr>
            <p:cNvPr id="634922" name="Text Box 42"/>
            <p:cNvSpPr txBox="1">
              <a:spLocks noChangeArrowheads="1"/>
            </p:cNvSpPr>
            <p:nvPr/>
          </p:nvSpPr>
          <p:spPr bwMode="auto">
            <a:xfrm>
              <a:off x="1457" y="1392"/>
              <a:ext cx="487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/>
                <a:t>Heap</a:t>
              </a:r>
            </a:p>
          </p:txBody>
        </p:sp>
        <p:sp>
          <p:nvSpPr>
            <p:cNvPr id="634923" name="Line 43"/>
            <p:cNvSpPr>
              <a:spLocks noChangeShapeType="1"/>
            </p:cNvSpPr>
            <p:nvPr/>
          </p:nvSpPr>
          <p:spPr bwMode="auto">
            <a:xfrm>
              <a:off x="2112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24" name="Line 44"/>
            <p:cNvSpPr>
              <a:spLocks noChangeShapeType="1"/>
            </p:cNvSpPr>
            <p:nvPr/>
          </p:nvSpPr>
          <p:spPr bwMode="auto">
            <a:xfrm>
              <a:off x="2112" y="153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25" name="Text Box 45"/>
            <p:cNvSpPr txBox="1">
              <a:spLocks noChangeArrowheads="1"/>
            </p:cNvSpPr>
            <p:nvPr/>
          </p:nvSpPr>
          <p:spPr bwMode="auto">
            <a:xfrm>
              <a:off x="2976" y="1392"/>
              <a:ext cx="57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2200"/>
                <a:t>Sorted</a:t>
              </a:r>
            </a:p>
          </p:txBody>
        </p:sp>
        <p:sp>
          <p:nvSpPr>
            <p:cNvPr id="634926" name="Line 46"/>
            <p:cNvSpPr>
              <a:spLocks noChangeShapeType="1"/>
            </p:cNvSpPr>
            <p:nvPr/>
          </p:nvSpPr>
          <p:spPr bwMode="auto">
            <a:xfrm>
              <a:off x="3552" y="153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4927" name="Line 47"/>
            <p:cNvSpPr>
              <a:spLocks noChangeShapeType="1"/>
            </p:cNvSpPr>
            <p:nvPr/>
          </p:nvSpPr>
          <p:spPr bwMode="auto">
            <a:xfrm>
              <a:off x="441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731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077200" cy="533400"/>
          </a:xfrm>
        </p:spPr>
        <p:txBody>
          <a:bodyPr/>
          <a:lstStyle/>
          <a:p>
            <a:pPr algn="ctr"/>
            <a:r>
              <a:rPr lang="en-US" sz="3600" dirty="0"/>
              <a:t>Transform a Heap Into a Sorted Array: Example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2971800"/>
            <a:ext cx="3886200" cy="3352800"/>
          </a:xfrm>
          <a:noFill/>
          <a:ln/>
        </p:spPr>
        <p:txBody>
          <a:bodyPr/>
          <a:lstStyle/>
          <a:p>
            <a:pPr>
              <a:buSzPct val="120000"/>
            </a:pPr>
            <a:r>
              <a:rPr lang="en-US" sz="2200"/>
              <a:t>a[1..7] is the sorted region.</a:t>
            </a:r>
          </a:p>
          <a:p>
            <a:pPr>
              <a:buSzPct val="120000"/>
            </a:pPr>
            <a:r>
              <a:rPr lang="en-US" sz="2200"/>
              <a:t>Since a[0] is a heap, a recursive call to </a:t>
            </a:r>
            <a:r>
              <a:rPr lang="en-US" sz="2200" i="1"/>
              <a:t>rebuildHeap</a:t>
            </a:r>
            <a:r>
              <a:rPr lang="en-US" sz="2200"/>
              <a:t> does nothing.</a:t>
            </a:r>
          </a:p>
          <a:p>
            <a:pPr>
              <a:buSzPct val="120000"/>
            </a:pPr>
            <a:r>
              <a:rPr lang="en-US" sz="2200"/>
              <a:t>We move the only item in the heap to the beginning of the sorted region.</a:t>
            </a: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C20CE6A2-2292-4402-93D7-61BD922BB14C}" type="slidenum">
              <a:rPr lang="en-US"/>
              <a:pPr/>
              <a:t>48</a:t>
            </a:fld>
            <a:endParaRPr lang="en-US"/>
          </a:p>
        </p:txBody>
      </p:sp>
      <p:grpSp>
        <p:nvGrpSpPr>
          <p:cNvPr id="635912" name="Group 8"/>
          <p:cNvGrpSpPr>
            <a:grpSpLocks/>
          </p:cNvGrpSpPr>
          <p:nvPr/>
        </p:nvGrpSpPr>
        <p:grpSpPr bwMode="auto">
          <a:xfrm>
            <a:off x="2438400" y="3352800"/>
            <a:ext cx="457200" cy="457200"/>
            <a:chOff x="2642" y="2688"/>
            <a:chExt cx="288" cy="288"/>
          </a:xfrm>
        </p:grpSpPr>
        <p:sp>
          <p:nvSpPr>
            <p:cNvPr id="635913" name="Oval 9"/>
            <p:cNvSpPr>
              <a:spLocks noChangeArrowheads="1"/>
            </p:cNvSpPr>
            <p:nvPr/>
          </p:nvSpPr>
          <p:spPr bwMode="auto">
            <a:xfrm>
              <a:off x="2642" y="268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14" name="Text Box 10"/>
            <p:cNvSpPr txBox="1">
              <a:spLocks noChangeArrowheads="1"/>
            </p:cNvSpPr>
            <p:nvPr/>
          </p:nvSpPr>
          <p:spPr bwMode="auto">
            <a:xfrm>
              <a:off x="2684" y="2688"/>
              <a:ext cx="20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200" b="1"/>
                <a:t>2</a:t>
              </a:r>
              <a:endParaRPr lang="en-US" sz="2200"/>
            </a:p>
          </p:txBody>
        </p:sp>
      </p:grpSp>
      <p:grpSp>
        <p:nvGrpSpPr>
          <p:cNvPr id="635953" name="Group 49"/>
          <p:cNvGrpSpPr>
            <a:grpSpLocks/>
          </p:cNvGrpSpPr>
          <p:nvPr/>
        </p:nvGrpSpPr>
        <p:grpSpPr bwMode="auto">
          <a:xfrm>
            <a:off x="1524000" y="1219200"/>
            <a:ext cx="5486400" cy="1417638"/>
            <a:chOff x="960" y="768"/>
            <a:chExt cx="3456" cy="893"/>
          </a:xfrm>
        </p:grpSpPr>
        <p:grpSp>
          <p:nvGrpSpPr>
            <p:cNvPr id="635917" name="Group 13"/>
            <p:cNvGrpSpPr>
              <a:grpSpLocks/>
            </p:cNvGrpSpPr>
            <p:nvPr/>
          </p:nvGrpSpPr>
          <p:grpSpPr bwMode="auto">
            <a:xfrm>
              <a:off x="960" y="768"/>
              <a:ext cx="3456" cy="624"/>
              <a:chOff x="960" y="768"/>
              <a:chExt cx="3456" cy="624"/>
            </a:xfrm>
          </p:grpSpPr>
          <p:grpSp>
            <p:nvGrpSpPr>
              <p:cNvPr id="635918" name="Group 14"/>
              <p:cNvGrpSpPr>
                <a:grpSpLocks/>
              </p:cNvGrpSpPr>
              <p:nvPr/>
            </p:nvGrpSpPr>
            <p:grpSpPr bwMode="auto">
              <a:xfrm>
                <a:off x="1344" y="768"/>
                <a:ext cx="3072" cy="624"/>
                <a:chOff x="1344" y="768"/>
                <a:chExt cx="3072" cy="624"/>
              </a:xfrm>
            </p:grpSpPr>
            <p:sp>
              <p:nvSpPr>
                <p:cNvPr id="63591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3356" y="1103"/>
                  <a:ext cx="215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7</a:t>
                  </a:r>
                </a:p>
              </p:txBody>
            </p:sp>
            <p:sp>
              <p:nvSpPr>
                <p:cNvPr id="63592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2972" y="1103"/>
                  <a:ext cx="215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6</a:t>
                  </a:r>
                </a:p>
              </p:txBody>
            </p:sp>
            <p:sp>
              <p:nvSpPr>
                <p:cNvPr id="63592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588" y="1103"/>
                  <a:ext cx="215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5</a:t>
                  </a:r>
                </a:p>
              </p:txBody>
            </p:sp>
            <p:sp>
              <p:nvSpPr>
                <p:cNvPr id="63592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2204" y="1103"/>
                  <a:ext cx="215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4</a:t>
                  </a:r>
                </a:p>
              </p:txBody>
            </p:sp>
            <p:sp>
              <p:nvSpPr>
                <p:cNvPr id="63592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820" y="1103"/>
                  <a:ext cx="21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3</a:t>
                  </a:r>
                </a:p>
              </p:txBody>
            </p:sp>
            <p:sp>
              <p:nvSpPr>
                <p:cNvPr id="63592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436" y="1103"/>
                  <a:ext cx="21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FF0000"/>
                      </a:solidFill>
                    </a:rPr>
                    <a:t>2</a:t>
                  </a:r>
                  <a:endParaRPr lang="en-US" sz="2200" dirty="0">
                    <a:solidFill>
                      <a:srgbClr val="FF0000"/>
                    </a:solidFill>
                  </a:endParaRPr>
                </a:p>
              </p:txBody>
            </p:sp>
            <p:grpSp>
              <p:nvGrpSpPr>
                <p:cNvPr id="635925" name="Group 21"/>
                <p:cNvGrpSpPr>
                  <a:grpSpLocks/>
                </p:cNvGrpSpPr>
                <p:nvPr/>
              </p:nvGrpSpPr>
              <p:grpSpPr bwMode="auto">
                <a:xfrm>
                  <a:off x="1344" y="1056"/>
                  <a:ext cx="3072" cy="336"/>
                  <a:chOff x="432" y="864"/>
                  <a:chExt cx="3072" cy="336"/>
                </a:xfrm>
              </p:grpSpPr>
              <p:sp>
                <p:nvSpPr>
                  <p:cNvPr id="635926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5927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5928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5929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5930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5931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5932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5933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1">
                      <a:solidFill>
                        <a:srgbClr val="00B050"/>
                      </a:solidFill>
                    </a:endParaRPr>
                  </a:p>
                </p:txBody>
              </p:sp>
            </p:grpSp>
            <p:grpSp>
              <p:nvGrpSpPr>
                <p:cNvPr id="635934" name="Group 30"/>
                <p:cNvGrpSpPr>
                  <a:grpSpLocks/>
                </p:cNvGrpSpPr>
                <p:nvPr/>
              </p:nvGrpSpPr>
              <p:grpSpPr bwMode="auto">
                <a:xfrm>
                  <a:off x="1440" y="768"/>
                  <a:ext cx="2880" cy="269"/>
                  <a:chOff x="1440" y="1392"/>
                  <a:chExt cx="2880" cy="269"/>
                </a:xfrm>
              </p:grpSpPr>
              <p:sp>
                <p:nvSpPr>
                  <p:cNvPr id="635935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0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5</a:t>
                    </a:r>
                    <a:endParaRPr lang="en-US"/>
                  </a:p>
                </p:txBody>
              </p:sp>
              <p:sp>
                <p:nvSpPr>
                  <p:cNvPr id="635936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4</a:t>
                    </a:r>
                    <a:endParaRPr lang="en-US"/>
                  </a:p>
                </p:txBody>
              </p:sp>
              <p:sp>
                <p:nvSpPr>
                  <p:cNvPr id="635937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3</a:t>
                    </a:r>
                    <a:endParaRPr lang="en-US"/>
                  </a:p>
                </p:txBody>
              </p:sp>
              <p:sp>
                <p:nvSpPr>
                  <p:cNvPr id="635938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8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2</a:t>
                    </a:r>
                    <a:endParaRPr lang="en-US"/>
                  </a:p>
                </p:txBody>
              </p:sp>
              <p:sp>
                <p:nvSpPr>
                  <p:cNvPr id="635939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4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1</a:t>
                    </a:r>
                    <a:endParaRPr lang="en-US"/>
                  </a:p>
                </p:txBody>
              </p:sp>
              <p:sp>
                <p:nvSpPr>
                  <p:cNvPr id="635940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0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0</a:t>
                    </a:r>
                    <a:endParaRPr lang="en-US"/>
                  </a:p>
                </p:txBody>
              </p:sp>
              <p:sp>
                <p:nvSpPr>
                  <p:cNvPr id="635941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7</a:t>
                    </a:r>
                    <a:endParaRPr lang="en-US"/>
                  </a:p>
                </p:txBody>
              </p:sp>
              <p:sp>
                <p:nvSpPr>
                  <p:cNvPr id="635942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6</a:t>
                    </a:r>
                    <a:endParaRPr lang="en-US"/>
                  </a:p>
                </p:txBody>
              </p:sp>
            </p:grpSp>
            <p:sp>
              <p:nvSpPr>
                <p:cNvPr id="635943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080" y="1103"/>
                  <a:ext cx="314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10</a:t>
                  </a:r>
                </a:p>
              </p:txBody>
            </p:sp>
            <p:sp>
              <p:nvSpPr>
                <p:cNvPr id="635944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3740" y="1103"/>
                  <a:ext cx="215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9</a:t>
                  </a:r>
                </a:p>
              </p:txBody>
            </p:sp>
          </p:grpSp>
          <p:sp>
            <p:nvSpPr>
              <p:cNvPr id="635945" name="Text Box 41"/>
              <p:cNvSpPr txBox="1">
                <a:spLocks noChangeArrowheads="1"/>
              </p:cNvSpPr>
              <p:nvPr/>
            </p:nvSpPr>
            <p:spPr bwMode="auto">
              <a:xfrm>
                <a:off x="960" y="1104"/>
                <a:ext cx="405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a[ ]:</a:t>
                </a:r>
              </a:p>
            </p:txBody>
          </p:sp>
        </p:grpSp>
        <p:sp>
          <p:nvSpPr>
            <p:cNvPr id="635946" name="Text Box 42"/>
            <p:cNvSpPr txBox="1">
              <a:spLocks noChangeArrowheads="1"/>
            </p:cNvSpPr>
            <p:nvPr/>
          </p:nvSpPr>
          <p:spPr bwMode="auto">
            <a:xfrm>
              <a:off x="1248" y="1400"/>
              <a:ext cx="55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000" dirty="0"/>
                <a:t>Heap</a:t>
              </a:r>
            </a:p>
          </p:txBody>
        </p:sp>
        <p:sp>
          <p:nvSpPr>
            <p:cNvPr id="635947" name="Line 43"/>
            <p:cNvSpPr>
              <a:spLocks noChangeShapeType="1"/>
            </p:cNvSpPr>
            <p:nvPr/>
          </p:nvSpPr>
          <p:spPr bwMode="auto">
            <a:xfrm>
              <a:off x="1728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48" name="Line 44"/>
            <p:cNvSpPr>
              <a:spLocks noChangeShapeType="1"/>
            </p:cNvSpPr>
            <p:nvPr/>
          </p:nvSpPr>
          <p:spPr bwMode="auto">
            <a:xfrm>
              <a:off x="1728" y="153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49" name="Text Box 45"/>
            <p:cNvSpPr txBox="1">
              <a:spLocks noChangeArrowheads="1"/>
            </p:cNvSpPr>
            <p:nvPr/>
          </p:nvSpPr>
          <p:spPr bwMode="auto">
            <a:xfrm>
              <a:off x="2784" y="1392"/>
              <a:ext cx="57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2200"/>
                <a:t>Sorted</a:t>
              </a:r>
            </a:p>
          </p:txBody>
        </p:sp>
        <p:sp>
          <p:nvSpPr>
            <p:cNvPr id="635950" name="Line 46"/>
            <p:cNvSpPr>
              <a:spLocks noChangeShapeType="1"/>
            </p:cNvSpPr>
            <p:nvPr/>
          </p:nvSpPr>
          <p:spPr bwMode="auto">
            <a:xfrm>
              <a:off x="3360" y="153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951" name="Line 47"/>
            <p:cNvSpPr>
              <a:spLocks noChangeShapeType="1"/>
            </p:cNvSpPr>
            <p:nvPr/>
          </p:nvSpPr>
          <p:spPr bwMode="auto">
            <a:xfrm>
              <a:off x="441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912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077200" cy="533400"/>
          </a:xfrm>
        </p:spPr>
        <p:txBody>
          <a:bodyPr/>
          <a:lstStyle/>
          <a:p>
            <a:pPr algn="ctr"/>
            <a:r>
              <a:rPr lang="en-US" sz="3600" dirty="0"/>
              <a:t>Transform a Heap Into a Sorted Array: Example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idx="1"/>
          </p:nvPr>
        </p:nvSpPr>
        <p:spPr>
          <a:xfrm>
            <a:off x="4648200" y="2971800"/>
            <a:ext cx="3886200" cy="1219200"/>
          </a:xfrm>
          <a:noFill/>
          <a:ln/>
        </p:spPr>
        <p:txBody>
          <a:bodyPr/>
          <a:lstStyle/>
          <a:p>
            <a:pPr>
              <a:buSzPct val="120000"/>
            </a:pPr>
            <a:r>
              <a:rPr lang="en-US" sz="2200"/>
              <a:t>Since the sorted region contains all the items in the array, we are done.</a:t>
            </a:r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87A10D92-8BF4-450D-A54A-EC4D416BE6DA}" type="slidenum">
              <a:rPr lang="en-US"/>
              <a:pPr/>
              <a:t>49</a:t>
            </a:fld>
            <a:endParaRPr lang="en-US"/>
          </a:p>
        </p:txBody>
      </p:sp>
      <p:grpSp>
        <p:nvGrpSpPr>
          <p:cNvPr id="637995" name="Group 43"/>
          <p:cNvGrpSpPr>
            <a:grpSpLocks/>
          </p:cNvGrpSpPr>
          <p:nvPr/>
        </p:nvGrpSpPr>
        <p:grpSpPr bwMode="auto">
          <a:xfrm>
            <a:off x="1524000" y="1219200"/>
            <a:ext cx="5486400" cy="1417638"/>
            <a:chOff x="960" y="768"/>
            <a:chExt cx="3456" cy="893"/>
          </a:xfrm>
        </p:grpSpPr>
        <p:grpSp>
          <p:nvGrpSpPr>
            <p:cNvPr id="637960" name="Group 8"/>
            <p:cNvGrpSpPr>
              <a:grpSpLocks/>
            </p:cNvGrpSpPr>
            <p:nvPr/>
          </p:nvGrpSpPr>
          <p:grpSpPr bwMode="auto">
            <a:xfrm>
              <a:off x="960" y="768"/>
              <a:ext cx="3456" cy="624"/>
              <a:chOff x="960" y="768"/>
              <a:chExt cx="3456" cy="624"/>
            </a:xfrm>
          </p:grpSpPr>
          <p:grpSp>
            <p:nvGrpSpPr>
              <p:cNvPr id="637961" name="Group 9"/>
              <p:cNvGrpSpPr>
                <a:grpSpLocks/>
              </p:cNvGrpSpPr>
              <p:nvPr/>
            </p:nvGrpSpPr>
            <p:grpSpPr bwMode="auto">
              <a:xfrm>
                <a:off x="1344" y="768"/>
                <a:ext cx="3072" cy="624"/>
                <a:chOff x="1344" y="768"/>
                <a:chExt cx="3072" cy="624"/>
              </a:xfrm>
            </p:grpSpPr>
            <p:sp>
              <p:nvSpPr>
                <p:cNvPr id="637962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356" y="1103"/>
                  <a:ext cx="215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7</a:t>
                  </a:r>
                </a:p>
              </p:txBody>
            </p:sp>
            <p:sp>
              <p:nvSpPr>
                <p:cNvPr id="63796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972" y="1103"/>
                  <a:ext cx="215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6</a:t>
                  </a:r>
                </a:p>
              </p:txBody>
            </p:sp>
            <p:sp>
              <p:nvSpPr>
                <p:cNvPr id="63796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588" y="1103"/>
                  <a:ext cx="215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5</a:t>
                  </a:r>
                </a:p>
              </p:txBody>
            </p:sp>
            <p:sp>
              <p:nvSpPr>
                <p:cNvPr id="63796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204" y="1103"/>
                  <a:ext cx="215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4</a:t>
                  </a:r>
                </a:p>
              </p:txBody>
            </p:sp>
            <p:sp>
              <p:nvSpPr>
                <p:cNvPr id="63796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20" y="1103"/>
                  <a:ext cx="215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3</a:t>
                  </a:r>
                </a:p>
              </p:txBody>
            </p:sp>
            <p:sp>
              <p:nvSpPr>
                <p:cNvPr id="63796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436" y="1103"/>
                  <a:ext cx="21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2</a:t>
                  </a:r>
                </a:p>
              </p:txBody>
            </p:sp>
            <p:grpSp>
              <p:nvGrpSpPr>
                <p:cNvPr id="637968" name="Group 16"/>
                <p:cNvGrpSpPr>
                  <a:grpSpLocks/>
                </p:cNvGrpSpPr>
                <p:nvPr/>
              </p:nvGrpSpPr>
              <p:grpSpPr bwMode="auto">
                <a:xfrm>
                  <a:off x="1344" y="1056"/>
                  <a:ext cx="3072" cy="336"/>
                  <a:chOff x="432" y="864"/>
                  <a:chExt cx="3072" cy="336"/>
                </a:xfrm>
              </p:grpSpPr>
              <p:sp>
                <p:nvSpPr>
                  <p:cNvPr id="637969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32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7970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7971" name="Rectangle 19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7972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7973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7974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7975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7976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120" y="864"/>
                    <a:ext cx="384" cy="33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37977" name="Group 25"/>
                <p:cNvGrpSpPr>
                  <a:grpSpLocks/>
                </p:cNvGrpSpPr>
                <p:nvPr/>
              </p:nvGrpSpPr>
              <p:grpSpPr bwMode="auto">
                <a:xfrm>
                  <a:off x="1440" y="768"/>
                  <a:ext cx="2880" cy="269"/>
                  <a:chOff x="1440" y="1392"/>
                  <a:chExt cx="2880" cy="269"/>
                </a:xfrm>
              </p:grpSpPr>
              <p:sp>
                <p:nvSpPr>
                  <p:cNvPr id="637978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60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5</a:t>
                    </a:r>
                    <a:endParaRPr lang="en-US"/>
                  </a:p>
                </p:txBody>
              </p:sp>
              <p:sp>
                <p:nvSpPr>
                  <p:cNvPr id="637979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6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4</a:t>
                    </a:r>
                    <a:endParaRPr lang="en-US"/>
                  </a:p>
                </p:txBody>
              </p:sp>
              <p:sp>
                <p:nvSpPr>
                  <p:cNvPr id="637980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92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3</a:t>
                    </a:r>
                    <a:endParaRPr lang="en-US"/>
                  </a:p>
                </p:txBody>
              </p:sp>
              <p:sp>
                <p:nvSpPr>
                  <p:cNvPr id="637981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08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2</a:t>
                    </a:r>
                    <a:endParaRPr lang="en-US"/>
                  </a:p>
                </p:txBody>
              </p:sp>
              <p:sp>
                <p:nvSpPr>
                  <p:cNvPr id="637982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24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1</a:t>
                    </a:r>
                    <a:endParaRPr lang="en-US"/>
                  </a:p>
                </p:txBody>
              </p:sp>
              <p:sp>
                <p:nvSpPr>
                  <p:cNvPr id="637983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0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0</a:t>
                    </a:r>
                    <a:endParaRPr lang="en-US"/>
                  </a:p>
                </p:txBody>
              </p:sp>
              <p:sp>
                <p:nvSpPr>
                  <p:cNvPr id="637984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8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7</a:t>
                    </a:r>
                    <a:endParaRPr lang="en-US"/>
                  </a:p>
                </p:txBody>
              </p:sp>
              <p:sp>
                <p:nvSpPr>
                  <p:cNvPr id="637985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392"/>
                    <a:ext cx="192" cy="26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sz="2200"/>
                      <a:t>6</a:t>
                    </a:r>
                    <a:endParaRPr lang="en-US"/>
                  </a:p>
                </p:txBody>
              </p:sp>
            </p:grpSp>
            <p:sp>
              <p:nvSpPr>
                <p:cNvPr id="637986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080" y="1103"/>
                  <a:ext cx="314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10</a:t>
                  </a:r>
                </a:p>
              </p:txBody>
            </p:sp>
            <p:sp>
              <p:nvSpPr>
                <p:cNvPr id="63798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740" y="1103"/>
                  <a:ext cx="215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200" b="1" dirty="0">
                      <a:solidFill>
                        <a:srgbClr val="00B050"/>
                      </a:solidFill>
                    </a:rPr>
                    <a:t>9</a:t>
                  </a:r>
                </a:p>
              </p:txBody>
            </p:sp>
          </p:grpSp>
          <p:sp>
            <p:nvSpPr>
              <p:cNvPr id="637988" name="Text Box 36"/>
              <p:cNvSpPr txBox="1">
                <a:spLocks noChangeArrowheads="1"/>
              </p:cNvSpPr>
              <p:nvPr/>
            </p:nvSpPr>
            <p:spPr bwMode="auto">
              <a:xfrm>
                <a:off x="960" y="1104"/>
                <a:ext cx="405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200"/>
                  <a:t>a[ ]:</a:t>
                </a:r>
              </a:p>
            </p:txBody>
          </p:sp>
        </p:grpSp>
        <p:sp>
          <p:nvSpPr>
            <p:cNvPr id="637990" name="Line 38"/>
            <p:cNvSpPr>
              <a:spLocks noChangeShapeType="1"/>
            </p:cNvSpPr>
            <p:nvPr/>
          </p:nvSpPr>
          <p:spPr bwMode="auto">
            <a:xfrm>
              <a:off x="1344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91" name="Line 39"/>
            <p:cNvSpPr>
              <a:spLocks noChangeShapeType="1"/>
            </p:cNvSpPr>
            <p:nvPr/>
          </p:nvSpPr>
          <p:spPr bwMode="auto">
            <a:xfrm>
              <a:off x="1344" y="153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92" name="Text Box 40"/>
            <p:cNvSpPr txBox="1">
              <a:spLocks noChangeArrowheads="1"/>
            </p:cNvSpPr>
            <p:nvPr/>
          </p:nvSpPr>
          <p:spPr bwMode="auto">
            <a:xfrm>
              <a:off x="2592" y="1392"/>
              <a:ext cx="57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2200"/>
                <a:t>Sorted</a:t>
              </a:r>
            </a:p>
          </p:txBody>
        </p:sp>
        <p:sp>
          <p:nvSpPr>
            <p:cNvPr id="637993" name="Line 41"/>
            <p:cNvSpPr>
              <a:spLocks noChangeShapeType="1"/>
            </p:cNvSpPr>
            <p:nvPr/>
          </p:nvSpPr>
          <p:spPr bwMode="auto">
            <a:xfrm>
              <a:off x="3168" y="1536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7994" name="Line 42"/>
            <p:cNvSpPr>
              <a:spLocks noChangeShapeType="1"/>
            </p:cNvSpPr>
            <p:nvPr/>
          </p:nvSpPr>
          <p:spPr bwMode="auto">
            <a:xfrm>
              <a:off x="4416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049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82688" y="152400"/>
            <a:ext cx="7239000" cy="1143000"/>
          </a:xfrm>
        </p:spPr>
        <p:txBody>
          <a:bodyPr/>
          <a:lstStyle/>
          <a:p>
            <a:pPr algn="ctr"/>
            <a:r>
              <a:rPr lang="en-US" sz="3400" dirty="0"/>
              <a:t>Left</a:t>
            </a:r>
            <a:r>
              <a:rPr lang="en-US" sz="3400" i="1" dirty="0"/>
              <a:t> </a:t>
            </a:r>
            <a:r>
              <a:rPr lang="en-US" sz="3400" dirty="0"/>
              <a:t>Child &amp; Right Child in a Complete</a:t>
            </a:r>
            <a:r>
              <a:rPr lang="en-US" sz="3400" i="1" dirty="0"/>
              <a:t>,</a:t>
            </a:r>
            <a:r>
              <a:rPr lang="en-US" sz="3400" dirty="0"/>
              <a:t> Array-Based Binary Tree</a:t>
            </a:r>
            <a:endParaRPr lang="en-US" dirty="0"/>
          </a:p>
        </p:txBody>
      </p:sp>
      <p:graphicFrame>
        <p:nvGraphicFramePr>
          <p:cNvPr id="563203" name="Object 3"/>
          <p:cNvGraphicFramePr>
            <a:graphicFrameLocks noGrp="1" noChangeAspect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72856167"/>
              </p:ext>
            </p:extLst>
          </p:nvPr>
        </p:nvGraphicFramePr>
        <p:xfrm>
          <a:off x="533400" y="2060575"/>
          <a:ext cx="3784600" cy="423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1" name="Document" r:id="rId3" imgW="3791520" imgH="4243680" progId="Word.Document.8">
                  <p:embed/>
                </p:oleObj>
              </mc:Choice>
              <mc:Fallback>
                <p:oleObj name="Document" r:id="rId3" imgW="3791520" imgH="4243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060575"/>
                        <a:ext cx="3784600" cy="423545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75F73-B4E2-4E93-9A3F-5365A7816A31}" type="slidenum">
              <a:rPr lang="en-US"/>
              <a:pPr/>
              <a:t>5</a:t>
            </a:fld>
            <a:endParaRPr lang="en-US"/>
          </a:p>
        </p:txBody>
      </p:sp>
      <p:grpSp>
        <p:nvGrpSpPr>
          <p:cNvPr id="563204" name="Group 4"/>
          <p:cNvGrpSpPr>
            <a:grpSpLocks/>
          </p:cNvGrpSpPr>
          <p:nvPr/>
        </p:nvGrpSpPr>
        <p:grpSpPr bwMode="auto">
          <a:xfrm>
            <a:off x="4419600" y="1981200"/>
            <a:ext cx="4495800" cy="3127375"/>
            <a:chOff x="2880" y="1488"/>
            <a:chExt cx="2832" cy="1970"/>
          </a:xfrm>
        </p:grpSpPr>
        <p:grpSp>
          <p:nvGrpSpPr>
            <p:cNvPr id="563205" name="Group 5"/>
            <p:cNvGrpSpPr>
              <a:grpSpLocks/>
            </p:cNvGrpSpPr>
            <p:nvPr/>
          </p:nvGrpSpPr>
          <p:grpSpPr bwMode="auto">
            <a:xfrm>
              <a:off x="3120" y="2496"/>
              <a:ext cx="461" cy="386"/>
              <a:chOff x="3311" y="2448"/>
              <a:chExt cx="461" cy="386"/>
            </a:xfrm>
          </p:grpSpPr>
          <p:sp>
            <p:nvSpPr>
              <p:cNvPr id="563206" name="Oval 6"/>
              <p:cNvSpPr>
                <a:spLocks noChangeArrowheads="1"/>
              </p:cNvSpPr>
              <p:nvPr/>
            </p:nvSpPr>
            <p:spPr bwMode="auto">
              <a:xfrm>
                <a:off x="3311" y="2448"/>
                <a:ext cx="386" cy="386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207" name="Text Box 7"/>
              <p:cNvSpPr txBox="1">
                <a:spLocks noChangeArrowheads="1"/>
              </p:cNvSpPr>
              <p:nvPr/>
            </p:nvSpPr>
            <p:spPr bwMode="auto">
              <a:xfrm>
                <a:off x="3312" y="2496"/>
                <a:ext cx="4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r>
                  <a:rPr lang="en-US" sz="2000" dirty="0"/>
                  <a:t>Bob</a:t>
                </a:r>
              </a:p>
            </p:txBody>
          </p:sp>
        </p:grpSp>
        <p:grpSp>
          <p:nvGrpSpPr>
            <p:cNvPr id="563208" name="Group 8"/>
            <p:cNvGrpSpPr>
              <a:grpSpLocks/>
            </p:cNvGrpSpPr>
            <p:nvPr/>
          </p:nvGrpSpPr>
          <p:grpSpPr bwMode="auto">
            <a:xfrm>
              <a:off x="3888" y="2496"/>
              <a:ext cx="480" cy="386"/>
              <a:chOff x="3984" y="2448"/>
              <a:chExt cx="480" cy="386"/>
            </a:xfrm>
          </p:grpSpPr>
          <p:sp>
            <p:nvSpPr>
              <p:cNvPr id="563209" name="Oval 9"/>
              <p:cNvSpPr>
                <a:spLocks noChangeArrowheads="1"/>
              </p:cNvSpPr>
              <p:nvPr/>
            </p:nvSpPr>
            <p:spPr bwMode="auto">
              <a:xfrm>
                <a:off x="4031" y="2448"/>
                <a:ext cx="386" cy="386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210" name="Text Box 10"/>
              <p:cNvSpPr txBox="1">
                <a:spLocks noChangeArrowheads="1"/>
              </p:cNvSpPr>
              <p:nvPr/>
            </p:nvSpPr>
            <p:spPr bwMode="auto">
              <a:xfrm>
                <a:off x="3984" y="2496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sz="2000" dirty="0"/>
                  <a:t>Mike</a:t>
                </a:r>
              </a:p>
            </p:txBody>
          </p:sp>
        </p:grpSp>
        <p:grpSp>
          <p:nvGrpSpPr>
            <p:cNvPr id="563211" name="Group 11"/>
            <p:cNvGrpSpPr>
              <a:grpSpLocks/>
            </p:cNvGrpSpPr>
            <p:nvPr/>
          </p:nvGrpSpPr>
          <p:grpSpPr bwMode="auto">
            <a:xfrm>
              <a:off x="4560" y="2496"/>
              <a:ext cx="528" cy="386"/>
              <a:chOff x="4560" y="2496"/>
              <a:chExt cx="528" cy="386"/>
            </a:xfrm>
          </p:grpSpPr>
          <p:sp>
            <p:nvSpPr>
              <p:cNvPr id="563212" name="Oval 12"/>
              <p:cNvSpPr>
                <a:spLocks noChangeArrowheads="1"/>
              </p:cNvSpPr>
              <p:nvPr/>
            </p:nvSpPr>
            <p:spPr bwMode="auto">
              <a:xfrm>
                <a:off x="4560" y="2496"/>
                <a:ext cx="386" cy="386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213" name="Text Box 13"/>
              <p:cNvSpPr txBox="1">
                <a:spLocks noChangeArrowheads="1"/>
              </p:cNvSpPr>
              <p:nvPr/>
            </p:nvSpPr>
            <p:spPr bwMode="auto">
              <a:xfrm>
                <a:off x="4560" y="2544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r>
                  <a:rPr lang="en-US" sz="2000" dirty="0"/>
                  <a:t>Sam</a:t>
                </a:r>
              </a:p>
            </p:txBody>
          </p:sp>
        </p:grpSp>
        <p:grpSp>
          <p:nvGrpSpPr>
            <p:cNvPr id="563214" name="Group 14"/>
            <p:cNvGrpSpPr>
              <a:grpSpLocks/>
            </p:cNvGrpSpPr>
            <p:nvPr/>
          </p:nvGrpSpPr>
          <p:grpSpPr bwMode="auto">
            <a:xfrm>
              <a:off x="5088" y="2496"/>
              <a:ext cx="624" cy="386"/>
              <a:chOff x="5040" y="2448"/>
              <a:chExt cx="624" cy="386"/>
            </a:xfrm>
          </p:grpSpPr>
          <p:sp>
            <p:nvSpPr>
              <p:cNvPr id="563215" name="Oval 15"/>
              <p:cNvSpPr>
                <a:spLocks noChangeArrowheads="1"/>
              </p:cNvSpPr>
              <p:nvPr/>
            </p:nvSpPr>
            <p:spPr bwMode="auto">
              <a:xfrm>
                <a:off x="5063" y="2448"/>
                <a:ext cx="386" cy="386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216" name="Text Box 16"/>
              <p:cNvSpPr txBox="1">
                <a:spLocks noChangeArrowheads="1"/>
              </p:cNvSpPr>
              <p:nvPr/>
            </p:nvSpPr>
            <p:spPr bwMode="auto">
              <a:xfrm>
                <a:off x="5040" y="2495"/>
                <a:ext cx="62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r>
                  <a:rPr lang="en-US" sz="2000" dirty="0"/>
                  <a:t>Tom</a:t>
                </a:r>
              </a:p>
            </p:txBody>
          </p:sp>
        </p:grpSp>
        <p:grpSp>
          <p:nvGrpSpPr>
            <p:cNvPr id="563217" name="Group 17"/>
            <p:cNvGrpSpPr>
              <a:grpSpLocks/>
            </p:cNvGrpSpPr>
            <p:nvPr/>
          </p:nvGrpSpPr>
          <p:grpSpPr bwMode="auto">
            <a:xfrm>
              <a:off x="4176" y="1488"/>
              <a:ext cx="474" cy="386"/>
              <a:chOff x="4176" y="1488"/>
              <a:chExt cx="474" cy="386"/>
            </a:xfrm>
          </p:grpSpPr>
          <p:sp>
            <p:nvSpPr>
              <p:cNvPr id="563218" name="Oval 18"/>
              <p:cNvSpPr>
                <a:spLocks noChangeArrowheads="1"/>
              </p:cNvSpPr>
              <p:nvPr/>
            </p:nvSpPr>
            <p:spPr bwMode="auto">
              <a:xfrm>
                <a:off x="4183" y="1488"/>
                <a:ext cx="386" cy="386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219" name="Text Box 19"/>
              <p:cNvSpPr txBox="1">
                <a:spLocks noChangeArrowheads="1"/>
              </p:cNvSpPr>
              <p:nvPr/>
            </p:nvSpPr>
            <p:spPr bwMode="auto">
              <a:xfrm>
                <a:off x="4176" y="1535"/>
                <a:ext cx="47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000" dirty="0"/>
                  <a:t>Pam</a:t>
                </a:r>
              </a:p>
            </p:txBody>
          </p:sp>
        </p:grpSp>
        <p:grpSp>
          <p:nvGrpSpPr>
            <p:cNvPr id="563220" name="Group 20"/>
            <p:cNvGrpSpPr>
              <a:grpSpLocks/>
            </p:cNvGrpSpPr>
            <p:nvPr/>
          </p:nvGrpSpPr>
          <p:grpSpPr bwMode="auto">
            <a:xfrm>
              <a:off x="3552" y="1968"/>
              <a:ext cx="434" cy="386"/>
              <a:chOff x="3552" y="1968"/>
              <a:chExt cx="434" cy="386"/>
            </a:xfrm>
          </p:grpSpPr>
          <p:sp>
            <p:nvSpPr>
              <p:cNvPr id="563221" name="Oval 21"/>
              <p:cNvSpPr>
                <a:spLocks noChangeArrowheads="1"/>
              </p:cNvSpPr>
              <p:nvPr/>
            </p:nvSpPr>
            <p:spPr bwMode="auto">
              <a:xfrm>
                <a:off x="3552" y="1968"/>
                <a:ext cx="386" cy="386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222" name="Text Box 22"/>
              <p:cNvSpPr txBox="1">
                <a:spLocks noChangeArrowheads="1"/>
              </p:cNvSpPr>
              <p:nvPr/>
            </p:nvSpPr>
            <p:spPr bwMode="auto">
              <a:xfrm>
                <a:off x="3581" y="2015"/>
                <a:ext cx="40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000" dirty="0"/>
                  <a:t>Joe</a:t>
                </a:r>
              </a:p>
            </p:txBody>
          </p:sp>
        </p:grpSp>
        <p:grpSp>
          <p:nvGrpSpPr>
            <p:cNvPr id="563223" name="Group 23"/>
            <p:cNvGrpSpPr>
              <a:grpSpLocks/>
            </p:cNvGrpSpPr>
            <p:nvPr/>
          </p:nvGrpSpPr>
          <p:grpSpPr bwMode="auto">
            <a:xfrm>
              <a:off x="4807" y="1968"/>
              <a:ext cx="415" cy="386"/>
              <a:chOff x="4807" y="1968"/>
              <a:chExt cx="415" cy="386"/>
            </a:xfrm>
          </p:grpSpPr>
          <p:sp>
            <p:nvSpPr>
              <p:cNvPr id="563224" name="Oval 24"/>
              <p:cNvSpPr>
                <a:spLocks noChangeArrowheads="1"/>
              </p:cNvSpPr>
              <p:nvPr/>
            </p:nvSpPr>
            <p:spPr bwMode="auto">
              <a:xfrm>
                <a:off x="4807" y="1968"/>
                <a:ext cx="386" cy="386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225" name="Text Box 25"/>
              <p:cNvSpPr txBox="1">
                <a:spLocks noChangeArrowheads="1"/>
              </p:cNvSpPr>
              <p:nvPr/>
            </p:nvSpPr>
            <p:spPr bwMode="auto">
              <a:xfrm>
                <a:off x="4822" y="2015"/>
                <a:ext cx="40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000" dirty="0"/>
                  <a:t>Sue</a:t>
                </a:r>
              </a:p>
            </p:txBody>
          </p:sp>
        </p:grpSp>
        <p:grpSp>
          <p:nvGrpSpPr>
            <p:cNvPr id="563226" name="Group 26"/>
            <p:cNvGrpSpPr>
              <a:grpSpLocks/>
            </p:cNvGrpSpPr>
            <p:nvPr/>
          </p:nvGrpSpPr>
          <p:grpSpPr bwMode="auto">
            <a:xfrm>
              <a:off x="2880" y="3072"/>
              <a:ext cx="433" cy="386"/>
              <a:chOff x="2880" y="3072"/>
              <a:chExt cx="433" cy="386"/>
            </a:xfrm>
          </p:grpSpPr>
          <p:sp>
            <p:nvSpPr>
              <p:cNvPr id="563227" name="Oval 27"/>
              <p:cNvSpPr>
                <a:spLocks noChangeArrowheads="1"/>
              </p:cNvSpPr>
              <p:nvPr/>
            </p:nvSpPr>
            <p:spPr bwMode="auto">
              <a:xfrm>
                <a:off x="2880" y="3072"/>
                <a:ext cx="386" cy="386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228" name="Text Box 28"/>
              <p:cNvSpPr txBox="1">
                <a:spLocks noChangeArrowheads="1"/>
              </p:cNvSpPr>
              <p:nvPr/>
            </p:nvSpPr>
            <p:spPr bwMode="auto">
              <a:xfrm>
                <a:off x="2880" y="3119"/>
                <a:ext cx="43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000" dirty="0"/>
                  <a:t>Ann</a:t>
                </a:r>
              </a:p>
            </p:txBody>
          </p:sp>
        </p:grpSp>
        <p:grpSp>
          <p:nvGrpSpPr>
            <p:cNvPr id="563229" name="Group 29"/>
            <p:cNvGrpSpPr>
              <a:grpSpLocks/>
            </p:cNvGrpSpPr>
            <p:nvPr/>
          </p:nvGrpSpPr>
          <p:grpSpPr bwMode="auto">
            <a:xfrm>
              <a:off x="3312" y="3072"/>
              <a:ext cx="508" cy="386"/>
              <a:chOff x="3312" y="3072"/>
              <a:chExt cx="508" cy="386"/>
            </a:xfrm>
          </p:grpSpPr>
          <p:sp>
            <p:nvSpPr>
              <p:cNvPr id="563230" name="Oval 30"/>
              <p:cNvSpPr>
                <a:spLocks noChangeArrowheads="1"/>
              </p:cNvSpPr>
              <p:nvPr/>
            </p:nvSpPr>
            <p:spPr bwMode="auto">
              <a:xfrm>
                <a:off x="3312" y="3072"/>
                <a:ext cx="386" cy="386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231" name="Text Box 31"/>
              <p:cNvSpPr txBox="1">
                <a:spLocks noChangeArrowheads="1"/>
              </p:cNvSpPr>
              <p:nvPr/>
            </p:nvSpPr>
            <p:spPr bwMode="auto">
              <a:xfrm>
                <a:off x="3312" y="3119"/>
                <a:ext cx="50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000" dirty="0"/>
                  <a:t>Jane</a:t>
                </a:r>
              </a:p>
            </p:txBody>
          </p:sp>
        </p:grpSp>
        <p:grpSp>
          <p:nvGrpSpPr>
            <p:cNvPr id="563232" name="Group 32"/>
            <p:cNvGrpSpPr>
              <a:grpSpLocks/>
            </p:cNvGrpSpPr>
            <p:nvPr/>
          </p:nvGrpSpPr>
          <p:grpSpPr bwMode="auto">
            <a:xfrm>
              <a:off x="3696" y="3072"/>
              <a:ext cx="510" cy="386"/>
              <a:chOff x="3696" y="3072"/>
              <a:chExt cx="510" cy="386"/>
            </a:xfrm>
          </p:grpSpPr>
          <p:sp>
            <p:nvSpPr>
              <p:cNvPr id="563233" name="Oval 33"/>
              <p:cNvSpPr>
                <a:spLocks noChangeArrowheads="1"/>
              </p:cNvSpPr>
              <p:nvPr/>
            </p:nvSpPr>
            <p:spPr bwMode="auto">
              <a:xfrm>
                <a:off x="3734" y="3072"/>
                <a:ext cx="386" cy="386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3234" name="Text Box 34"/>
              <p:cNvSpPr txBox="1">
                <a:spLocks noChangeArrowheads="1"/>
              </p:cNvSpPr>
              <p:nvPr/>
            </p:nvSpPr>
            <p:spPr bwMode="auto">
              <a:xfrm>
                <a:off x="3696" y="3119"/>
                <a:ext cx="5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000" dirty="0"/>
                  <a:t>Mary</a:t>
                </a:r>
              </a:p>
            </p:txBody>
          </p:sp>
        </p:grpSp>
        <p:sp>
          <p:nvSpPr>
            <p:cNvPr id="563235" name="Line 35"/>
            <p:cNvSpPr>
              <a:spLocks noChangeShapeType="1"/>
            </p:cNvSpPr>
            <p:nvPr/>
          </p:nvSpPr>
          <p:spPr bwMode="auto">
            <a:xfrm flipH="1">
              <a:off x="3888" y="177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36" name="Line 36"/>
            <p:cNvSpPr>
              <a:spLocks noChangeShapeType="1"/>
            </p:cNvSpPr>
            <p:nvPr/>
          </p:nvSpPr>
          <p:spPr bwMode="auto">
            <a:xfrm>
              <a:off x="4512" y="177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37" name="Line 37"/>
            <p:cNvSpPr>
              <a:spLocks noChangeShapeType="1"/>
            </p:cNvSpPr>
            <p:nvPr/>
          </p:nvSpPr>
          <p:spPr bwMode="auto">
            <a:xfrm flipH="1">
              <a:off x="3408" y="230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38" name="Line 38"/>
            <p:cNvSpPr>
              <a:spLocks noChangeShapeType="1"/>
            </p:cNvSpPr>
            <p:nvPr/>
          </p:nvSpPr>
          <p:spPr bwMode="auto">
            <a:xfrm>
              <a:off x="3888" y="230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39" name="Line 39"/>
            <p:cNvSpPr>
              <a:spLocks noChangeShapeType="1"/>
            </p:cNvSpPr>
            <p:nvPr/>
          </p:nvSpPr>
          <p:spPr bwMode="auto">
            <a:xfrm flipH="1">
              <a:off x="4800" y="230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40" name="Line 40"/>
            <p:cNvSpPr>
              <a:spLocks noChangeShapeType="1"/>
            </p:cNvSpPr>
            <p:nvPr/>
          </p:nvSpPr>
          <p:spPr bwMode="auto">
            <a:xfrm>
              <a:off x="5088" y="235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41" name="Line 41"/>
            <p:cNvSpPr>
              <a:spLocks noChangeShapeType="1"/>
            </p:cNvSpPr>
            <p:nvPr/>
          </p:nvSpPr>
          <p:spPr bwMode="auto">
            <a:xfrm flipH="1">
              <a:off x="3120" y="288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42" name="Line 42"/>
            <p:cNvSpPr>
              <a:spLocks noChangeShapeType="1"/>
            </p:cNvSpPr>
            <p:nvPr/>
          </p:nvSpPr>
          <p:spPr bwMode="auto">
            <a:xfrm>
              <a:off x="3360" y="288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43" name="Line 43"/>
            <p:cNvSpPr>
              <a:spLocks noChangeShapeType="1"/>
            </p:cNvSpPr>
            <p:nvPr/>
          </p:nvSpPr>
          <p:spPr bwMode="auto">
            <a:xfrm flipH="1">
              <a:off x="3936" y="288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3244" name="Text Box 44"/>
          <p:cNvSpPr txBox="1">
            <a:spLocks noChangeArrowheads="1"/>
          </p:cNvSpPr>
          <p:nvPr/>
        </p:nvSpPr>
        <p:spPr bwMode="auto">
          <a:xfrm>
            <a:off x="4953000" y="5410200"/>
            <a:ext cx="2819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>
              <a:buFontTx/>
              <a:buChar char="•"/>
            </a:pPr>
            <a:r>
              <a:rPr lang="en-US" sz="2000" dirty="0"/>
              <a:t> </a:t>
            </a:r>
            <a:r>
              <a:rPr lang="en-US" sz="2000" dirty="0" err="1"/>
              <a:t>LeftChild</a:t>
            </a:r>
            <a:r>
              <a:rPr lang="en-US" sz="2000" dirty="0"/>
              <a:t>(i)    =  2*i + 1</a:t>
            </a:r>
          </a:p>
          <a:p>
            <a:pPr algn="l">
              <a:spcBef>
                <a:spcPct val="20000"/>
              </a:spcBef>
              <a:buFontTx/>
              <a:buChar char="•"/>
            </a:pPr>
            <a:r>
              <a:rPr lang="en-US" sz="2000" dirty="0"/>
              <a:t> </a:t>
            </a:r>
            <a:r>
              <a:rPr lang="en-US" sz="2000" dirty="0" err="1"/>
              <a:t>RightChild</a:t>
            </a:r>
            <a:r>
              <a:rPr lang="en-US" sz="2000" dirty="0"/>
              <a:t>(i)  =  2*i + 2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7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848600" cy="685800"/>
          </a:xfrm>
        </p:spPr>
        <p:txBody>
          <a:bodyPr/>
          <a:lstStyle/>
          <a:p>
            <a:pPr algn="ctr"/>
            <a:r>
              <a:rPr lang="fr-FR" dirty="0" smtClean="0"/>
              <a:t>HeapSort Algorithm</a:t>
            </a:r>
            <a:endParaRPr lang="en-US" dirty="0"/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990600" y="1219200"/>
            <a:ext cx="6591985" cy="3777622"/>
          </a:xfrm>
        </p:spPr>
        <p:txBody>
          <a:bodyPr/>
          <a:lstStyle/>
          <a:p>
            <a:r>
              <a:rPr lang="fr-FR" sz="2400" dirty="0"/>
              <a:t>Algorithm</a:t>
            </a:r>
          </a:p>
          <a:p>
            <a:pPr lvl="1"/>
            <a:r>
              <a:rPr lang="fr-FR" sz="2400" dirty="0" err="1"/>
              <a:t>heapSort</a:t>
            </a:r>
            <a:r>
              <a:rPr lang="fr-FR" sz="2400" dirty="0"/>
              <a:t>(</a:t>
            </a:r>
            <a:r>
              <a:rPr lang="fr-FR" sz="2400" dirty="0" err="1"/>
              <a:t>int</a:t>
            </a:r>
            <a:r>
              <a:rPr lang="fr-FR" sz="2400" dirty="0"/>
              <a:t>* </a:t>
            </a:r>
            <a:r>
              <a:rPr lang="fr-FR" sz="2400" dirty="0" err="1"/>
              <a:t>Arr</a:t>
            </a:r>
            <a:r>
              <a:rPr lang="fr-FR" sz="2400" dirty="0"/>
              <a:t>, </a:t>
            </a:r>
            <a:r>
              <a:rPr lang="fr-FR" sz="2400" dirty="0" err="1"/>
              <a:t>int</a:t>
            </a:r>
            <a:r>
              <a:rPr lang="fr-FR" sz="2400" dirty="0"/>
              <a:t> size) {</a:t>
            </a:r>
          </a:p>
          <a:p>
            <a:pPr lvl="2"/>
            <a:r>
              <a:rPr lang="fr-FR" sz="2400" dirty="0" err="1"/>
              <a:t>Construct</a:t>
            </a:r>
            <a:r>
              <a:rPr lang="fr-FR" sz="2400" dirty="0"/>
              <a:t> a </a:t>
            </a:r>
            <a:r>
              <a:rPr lang="fr-FR" sz="2400" dirty="0" err="1"/>
              <a:t>Heap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Arr</a:t>
            </a:r>
            <a:endParaRPr lang="fr-FR" sz="2400" dirty="0"/>
          </a:p>
          <a:p>
            <a:pPr lvl="2"/>
            <a:r>
              <a:rPr lang="fr-FR" sz="2400" dirty="0"/>
              <a:t>For i = size-1 to 1</a:t>
            </a:r>
          </a:p>
          <a:p>
            <a:pPr lvl="3"/>
            <a:r>
              <a:rPr lang="fr-FR" sz="2400" dirty="0"/>
              <a:t>Swap( </a:t>
            </a:r>
            <a:r>
              <a:rPr lang="fr-FR" sz="2400" dirty="0" err="1"/>
              <a:t>arr</a:t>
            </a:r>
            <a:r>
              <a:rPr lang="fr-FR" sz="2400" dirty="0"/>
              <a:t>[i], </a:t>
            </a:r>
            <a:r>
              <a:rPr lang="fr-FR" sz="2400" dirty="0" err="1"/>
              <a:t>arr</a:t>
            </a:r>
            <a:r>
              <a:rPr lang="fr-FR" sz="2400" dirty="0"/>
              <a:t>[0])</a:t>
            </a:r>
          </a:p>
          <a:p>
            <a:pPr lvl="3"/>
            <a:r>
              <a:rPr lang="fr-FR" sz="2400" dirty="0" err="1"/>
              <a:t>adjust</a:t>
            </a:r>
            <a:r>
              <a:rPr lang="fr-FR" sz="2400" dirty="0"/>
              <a:t> </a:t>
            </a:r>
            <a:r>
              <a:rPr lang="fr-FR" sz="2400" dirty="0" err="1"/>
              <a:t>heap</a:t>
            </a:r>
            <a:r>
              <a:rPr lang="fr-FR" sz="2400" dirty="0"/>
              <a:t> of size (i)</a:t>
            </a:r>
          </a:p>
          <a:p>
            <a:r>
              <a:rPr lang="fr-FR" sz="2400" dirty="0" err="1"/>
              <a:t>What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Big-O</a:t>
            </a:r>
            <a:r>
              <a:rPr lang="fr-FR" sz="2400" dirty="0"/>
              <a:t>?</a:t>
            </a:r>
          </a:p>
          <a:p>
            <a:pPr>
              <a:buFont typeface="Wingdings" pitchFamily="2" charset="2"/>
              <a:buNone/>
            </a:pPr>
            <a:r>
              <a:rPr lang="fr-FR" sz="2400" dirty="0">
                <a:sym typeface="Wingdings 2" pitchFamily="18" charset="2"/>
              </a:rPr>
              <a:t>		 Illustration on </a:t>
            </a:r>
            <a:r>
              <a:rPr lang="fr-FR" sz="2400" dirty="0" err="1">
                <a:sym typeface="Wingdings 2" pitchFamily="18" charset="2"/>
              </a:rPr>
              <a:t>Next</a:t>
            </a:r>
            <a:r>
              <a:rPr lang="fr-FR" sz="2400" dirty="0">
                <a:sym typeface="Wingdings 2" pitchFamily="18" charset="2"/>
              </a:rPr>
              <a:t> </a:t>
            </a:r>
            <a:r>
              <a:rPr lang="fr-FR" sz="2400" dirty="0" err="1">
                <a:sym typeface="Wingdings 2" pitchFamily="18" charset="2"/>
              </a:rPr>
              <a:t>Slide</a:t>
            </a:r>
            <a:r>
              <a:rPr lang="fr-FR" sz="2400" dirty="0">
                <a:sym typeface="Wingdings 2" pitchFamily="18" charset="2"/>
              </a:rPr>
              <a:t>,</a:t>
            </a:r>
          </a:p>
          <a:p>
            <a:pPr lvl="1"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50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553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848600" cy="685800"/>
          </a:xfrm>
        </p:spPr>
        <p:txBody>
          <a:bodyPr/>
          <a:lstStyle/>
          <a:p>
            <a:pPr algn="ctr"/>
            <a:r>
              <a:rPr lang="fr-FR" dirty="0" smtClean="0"/>
              <a:t>HeapSort </a:t>
            </a:r>
            <a:r>
              <a:rPr lang="fr-FR" dirty="0" err="1" smtClean="0"/>
              <a:t>Exercise</a:t>
            </a:r>
            <a:endParaRPr lang="en-US" dirty="0"/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143000" y="1219200"/>
            <a:ext cx="7391400" cy="3777622"/>
          </a:xfrm>
        </p:spPr>
        <p:txBody>
          <a:bodyPr/>
          <a:lstStyle/>
          <a:p>
            <a:r>
              <a:rPr lang="fr-FR" sz="2000" dirty="0" smtClean="0">
                <a:sym typeface="Wingdings 2" pitchFamily="18" charset="2"/>
              </a:rPr>
              <a:t>Given an </a:t>
            </a:r>
            <a:r>
              <a:rPr lang="fr-FR" sz="2000" dirty="0" err="1" smtClean="0">
                <a:sym typeface="Wingdings 2" pitchFamily="18" charset="2"/>
              </a:rPr>
              <a:t>array</a:t>
            </a:r>
            <a:r>
              <a:rPr lang="fr-FR" sz="2000" dirty="0" smtClean="0">
                <a:sym typeface="Wingdings 2" pitchFamily="18" charset="2"/>
              </a:rPr>
              <a:t> of </a:t>
            </a:r>
            <a:r>
              <a:rPr lang="fr-FR" sz="2000" dirty="0" err="1" smtClean="0">
                <a:sym typeface="Wingdings 2" pitchFamily="18" charset="2"/>
              </a:rPr>
              <a:t>integers</a:t>
            </a:r>
            <a:r>
              <a:rPr lang="fr-FR" sz="2000" dirty="0" smtClean="0">
                <a:sym typeface="Wingdings 2" pitchFamily="18" charset="2"/>
              </a:rPr>
              <a:t>, </a:t>
            </a:r>
            <a:r>
              <a:rPr lang="fr-FR" sz="2000" dirty="0" err="1" smtClean="0">
                <a:sym typeface="Wingdings 2" pitchFamily="18" charset="2"/>
              </a:rPr>
              <a:t>implement</a:t>
            </a:r>
            <a:r>
              <a:rPr lang="fr-FR" sz="2000" dirty="0" smtClean="0">
                <a:sym typeface="Wingdings 2" pitchFamily="18" charset="2"/>
              </a:rPr>
              <a:t> a code </a:t>
            </a:r>
            <a:r>
              <a:rPr lang="fr-FR" sz="2000" dirty="0" err="1" smtClean="0">
                <a:sym typeface="Wingdings 2" pitchFamily="18" charset="2"/>
              </a:rPr>
              <a:t>that</a:t>
            </a:r>
            <a:r>
              <a:rPr lang="fr-FR" sz="2000" dirty="0" smtClean="0">
                <a:sym typeface="Wingdings 2" pitchFamily="18" charset="2"/>
              </a:rPr>
              <a:t> sorts the </a:t>
            </a:r>
            <a:r>
              <a:rPr lang="fr-FR" sz="2000" dirty="0" err="1" smtClean="0">
                <a:sym typeface="Wingdings 2" pitchFamily="18" charset="2"/>
              </a:rPr>
              <a:t>array</a:t>
            </a:r>
            <a:r>
              <a:rPr lang="fr-FR" sz="2000" dirty="0" smtClean="0">
                <a:sym typeface="Wingdings 2" pitchFamily="18" charset="2"/>
              </a:rPr>
              <a:t> in </a:t>
            </a:r>
            <a:r>
              <a:rPr lang="fr-FR" sz="2000" dirty="0" err="1" smtClean="0">
                <a:sym typeface="Wingdings 2" pitchFamily="18" charset="2"/>
              </a:rPr>
              <a:t>ascending</a:t>
            </a:r>
            <a:r>
              <a:rPr lang="fr-FR" sz="2000" dirty="0" smtClean="0">
                <a:sym typeface="Wingdings 2" pitchFamily="18" charset="2"/>
              </a:rPr>
              <a:t> </a:t>
            </a:r>
            <a:r>
              <a:rPr lang="fr-FR" sz="2000" dirty="0" err="1" smtClean="0">
                <a:sym typeface="Wingdings 2" pitchFamily="18" charset="2"/>
              </a:rPr>
              <a:t>order</a:t>
            </a:r>
            <a:r>
              <a:rPr lang="fr-FR" sz="2000" dirty="0" smtClean="0">
                <a:sym typeface="Wingdings 2" pitchFamily="18" charset="2"/>
              </a:rPr>
              <a:t> </a:t>
            </a:r>
            <a:r>
              <a:rPr lang="fr-FR" sz="2000" dirty="0" err="1" smtClean="0">
                <a:sym typeface="Wingdings 2" pitchFamily="18" charset="2"/>
              </a:rPr>
              <a:t>using</a:t>
            </a:r>
            <a:r>
              <a:rPr lang="fr-FR" sz="2000" dirty="0" smtClean="0">
                <a:sym typeface="Wingdings 2" pitchFamily="18" charset="2"/>
              </a:rPr>
              <a:t> the </a:t>
            </a:r>
            <a:r>
              <a:rPr lang="fr-FR" sz="2000" dirty="0" err="1" smtClean="0">
                <a:sym typeface="Wingdings 2" pitchFamily="18" charset="2"/>
              </a:rPr>
              <a:t>heapsort</a:t>
            </a:r>
            <a:r>
              <a:rPr lang="fr-FR" sz="2000" dirty="0" smtClean="0">
                <a:sym typeface="Wingdings 2" pitchFamily="18" charset="2"/>
              </a:rPr>
              <a:t>. </a:t>
            </a:r>
          </a:p>
          <a:p>
            <a:r>
              <a:rPr lang="fr-FR" sz="2000" dirty="0" smtClean="0">
                <a:sym typeface="Wingdings 2" pitchFamily="18" charset="2"/>
              </a:rPr>
              <a:t>First of all </a:t>
            </a:r>
            <a:r>
              <a:rPr lang="fr-FR" sz="2000" dirty="0" err="1" smtClean="0">
                <a:sym typeface="Wingdings 2" pitchFamily="18" charset="2"/>
              </a:rPr>
              <a:t>convert</a:t>
            </a:r>
            <a:r>
              <a:rPr lang="fr-FR" sz="2000" dirty="0" smtClean="0">
                <a:sym typeface="Wingdings 2" pitchFamily="18" charset="2"/>
              </a:rPr>
              <a:t> </a:t>
            </a:r>
            <a:r>
              <a:rPr lang="fr-FR" sz="2000" dirty="0" err="1" smtClean="0">
                <a:sym typeface="Wingdings 2" pitchFamily="18" charset="2"/>
              </a:rPr>
              <a:t>your</a:t>
            </a:r>
            <a:r>
              <a:rPr lang="fr-FR" sz="2000" dirty="0" smtClean="0">
                <a:sym typeface="Wingdings 2" pitchFamily="18" charset="2"/>
              </a:rPr>
              <a:t> </a:t>
            </a:r>
            <a:r>
              <a:rPr lang="fr-FR" sz="2000" dirty="0" err="1" smtClean="0">
                <a:sym typeface="Wingdings 2" pitchFamily="18" charset="2"/>
              </a:rPr>
              <a:t>array</a:t>
            </a:r>
            <a:r>
              <a:rPr lang="fr-FR" sz="2000" dirty="0" smtClean="0">
                <a:sym typeface="Wingdings 2" pitchFamily="18" charset="2"/>
              </a:rPr>
              <a:t> </a:t>
            </a:r>
            <a:r>
              <a:rPr lang="fr-FR" sz="2000" dirty="0" err="1" smtClean="0">
                <a:sym typeface="Wingdings 2" pitchFamily="18" charset="2"/>
              </a:rPr>
              <a:t>into</a:t>
            </a:r>
            <a:r>
              <a:rPr lang="fr-FR" sz="2000" dirty="0" smtClean="0">
                <a:sym typeface="Wingdings 2" pitchFamily="18" charset="2"/>
              </a:rPr>
              <a:t> a </a:t>
            </a:r>
            <a:r>
              <a:rPr lang="fr-FR" sz="2000" dirty="0" err="1" smtClean="0">
                <a:sym typeface="Wingdings 2" pitchFamily="18" charset="2"/>
              </a:rPr>
              <a:t>heap</a:t>
            </a:r>
            <a:r>
              <a:rPr lang="fr-FR" sz="2000" dirty="0" smtClean="0">
                <a:sym typeface="Wingdings 2" pitchFamily="18" charset="2"/>
              </a:rPr>
              <a:t> and </a:t>
            </a:r>
            <a:r>
              <a:rPr lang="fr-FR" sz="2000" dirty="0" err="1" smtClean="0">
                <a:sym typeface="Wingdings 2" pitchFamily="18" charset="2"/>
              </a:rPr>
              <a:t>print</a:t>
            </a:r>
            <a:r>
              <a:rPr lang="fr-FR" sz="2000" dirty="0" smtClean="0">
                <a:sym typeface="Wingdings 2" pitchFamily="18" charset="2"/>
              </a:rPr>
              <a:t> the </a:t>
            </a:r>
            <a:r>
              <a:rPr lang="fr-FR" sz="2000" dirty="0" err="1" smtClean="0">
                <a:sym typeface="Wingdings 2" pitchFamily="18" charset="2"/>
              </a:rPr>
              <a:t>elements</a:t>
            </a:r>
            <a:r>
              <a:rPr lang="fr-FR" sz="2000" dirty="0" smtClean="0">
                <a:sym typeface="Wingdings 2" pitchFamily="18" charset="2"/>
              </a:rPr>
              <a:t> of the </a:t>
            </a:r>
            <a:r>
              <a:rPr lang="fr-FR" sz="2000" dirty="0" err="1" smtClean="0">
                <a:sym typeface="Wingdings 2" pitchFamily="18" charset="2"/>
              </a:rPr>
              <a:t>heap</a:t>
            </a:r>
            <a:r>
              <a:rPr lang="fr-FR" sz="2000" dirty="0" smtClean="0">
                <a:sym typeface="Wingdings 2" pitchFamily="18" charset="2"/>
              </a:rPr>
              <a:t>.</a:t>
            </a:r>
          </a:p>
          <a:p>
            <a:r>
              <a:rPr lang="fr-FR" sz="2000" dirty="0" smtClean="0">
                <a:sym typeface="Wingdings 2" pitchFamily="18" charset="2"/>
              </a:rPr>
              <a:t>Second, </a:t>
            </a:r>
            <a:r>
              <a:rPr lang="fr-FR" sz="2000" dirty="0" err="1" smtClean="0">
                <a:sym typeface="Wingdings 2" pitchFamily="18" charset="2"/>
              </a:rPr>
              <a:t>each</a:t>
            </a:r>
            <a:r>
              <a:rPr lang="fr-FR" sz="2000" dirty="0" smtClean="0">
                <a:sym typeface="Wingdings 2" pitchFamily="18" charset="2"/>
              </a:rPr>
              <a:t> time, </a:t>
            </a:r>
            <a:r>
              <a:rPr lang="fr-FR" sz="2000" dirty="0" err="1" smtClean="0">
                <a:sym typeface="Wingdings 2" pitchFamily="18" charset="2"/>
              </a:rPr>
              <a:t>print</a:t>
            </a:r>
            <a:r>
              <a:rPr lang="fr-FR" sz="2000" dirty="0" smtClean="0">
                <a:sym typeface="Wingdings 2" pitchFamily="18" charset="2"/>
              </a:rPr>
              <a:t> the </a:t>
            </a:r>
            <a:r>
              <a:rPr lang="fr-FR" sz="2000" dirty="0" err="1" smtClean="0">
                <a:sym typeface="Wingdings 2" pitchFamily="18" charset="2"/>
              </a:rPr>
              <a:t>elements</a:t>
            </a:r>
            <a:r>
              <a:rPr lang="fr-FR" sz="2000" dirty="0" smtClean="0">
                <a:sym typeface="Wingdings 2" pitchFamily="18" charset="2"/>
              </a:rPr>
              <a:t> </a:t>
            </a:r>
            <a:r>
              <a:rPr lang="fr-FR" sz="2000" dirty="0" err="1" smtClean="0">
                <a:sym typeface="Wingdings 2" pitchFamily="18" charset="2"/>
              </a:rPr>
              <a:t>that</a:t>
            </a:r>
            <a:r>
              <a:rPr lang="fr-FR" sz="2000" dirty="0" smtClean="0">
                <a:sym typeface="Wingdings 2" pitchFamily="18" charset="2"/>
              </a:rPr>
              <a:t> have been </a:t>
            </a:r>
            <a:r>
              <a:rPr lang="fr-FR" sz="2000" dirty="0" err="1" smtClean="0">
                <a:sym typeface="Wingdings 2" pitchFamily="18" charset="2"/>
              </a:rPr>
              <a:t>swapped</a:t>
            </a:r>
            <a:r>
              <a:rPr lang="fr-FR" sz="2000" dirty="0" smtClean="0">
                <a:sym typeface="Wingdings 2" pitchFamily="18" charset="2"/>
              </a:rPr>
              <a:t> and TWO ARRAYS:</a:t>
            </a:r>
          </a:p>
          <a:p>
            <a:pPr lvl="1"/>
            <a:r>
              <a:rPr lang="fr-FR" sz="2000" dirty="0" smtClean="0">
                <a:sym typeface="Wingdings 2" pitchFamily="18" charset="2"/>
              </a:rPr>
              <a:t>An </a:t>
            </a:r>
            <a:r>
              <a:rPr lang="fr-FR" sz="2000" dirty="0" err="1" smtClean="0">
                <a:sym typeface="Wingdings 2" pitchFamily="18" charset="2"/>
              </a:rPr>
              <a:t>array</a:t>
            </a:r>
            <a:r>
              <a:rPr lang="fr-FR" sz="2000" dirty="0" smtClean="0">
                <a:sym typeface="Wingdings 2" pitchFamily="18" charset="2"/>
              </a:rPr>
              <a:t> </a:t>
            </a:r>
            <a:r>
              <a:rPr lang="fr-FR" sz="2000" dirty="0" err="1" smtClean="0">
                <a:sym typeface="Wingdings 2" pitchFamily="18" charset="2"/>
              </a:rPr>
              <a:t>that</a:t>
            </a:r>
            <a:r>
              <a:rPr lang="fr-FR" sz="2000" dirty="0" smtClean="0">
                <a:sym typeface="Wingdings 2" pitchFamily="18" charset="2"/>
              </a:rPr>
              <a:t> </a:t>
            </a:r>
            <a:r>
              <a:rPr lang="fr-FR" sz="2000" dirty="0" err="1" smtClean="0">
                <a:sym typeface="Wingdings 2" pitchFamily="18" charset="2"/>
              </a:rPr>
              <a:t>contains</a:t>
            </a:r>
            <a:r>
              <a:rPr lang="fr-FR" sz="2000" dirty="0" smtClean="0">
                <a:sym typeface="Wingdings 2" pitchFamily="18" charset="2"/>
              </a:rPr>
              <a:t> a semi </a:t>
            </a:r>
            <a:r>
              <a:rPr lang="fr-FR" sz="2000" dirty="0" err="1" smtClean="0">
                <a:sym typeface="Wingdings 2" pitchFamily="18" charset="2"/>
              </a:rPr>
              <a:t>heap</a:t>
            </a:r>
            <a:r>
              <a:rPr lang="fr-FR" sz="2000" dirty="0" smtClean="0">
                <a:sym typeface="Wingdings 2" pitchFamily="18" charset="2"/>
              </a:rPr>
              <a:t> and a </a:t>
            </a:r>
            <a:r>
              <a:rPr lang="fr-FR" sz="2000" dirty="0" err="1" smtClean="0">
                <a:sym typeface="Wingdings 2" pitchFamily="18" charset="2"/>
              </a:rPr>
              <a:t>sorted</a:t>
            </a:r>
            <a:r>
              <a:rPr lang="fr-FR" sz="2000" dirty="0" smtClean="0">
                <a:sym typeface="Wingdings 2" pitchFamily="18" charset="2"/>
              </a:rPr>
              <a:t> </a:t>
            </a:r>
            <a:r>
              <a:rPr lang="fr-FR" sz="2000" dirty="0" err="1" smtClean="0">
                <a:sym typeface="Wingdings 2" pitchFamily="18" charset="2"/>
              </a:rPr>
              <a:t>list</a:t>
            </a:r>
            <a:endParaRPr lang="fr-FR" sz="2000" dirty="0">
              <a:sym typeface="Wingdings 2" pitchFamily="18" charset="2"/>
            </a:endParaRPr>
          </a:p>
          <a:p>
            <a:pPr lvl="1"/>
            <a:r>
              <a:rPr lang="fr-FR" sz="2000" dirty="0" smtClean="0">
                <a:sym typeface="Wingdings 2" pitchFamily="18" charset="2"/>
              </a:rPr>
              <a:t>An </a:t>
            </a:r>
            <a:r>
              <a:rPr lang="fr-FR" sz="2000" dirty="0" err="1" smtClean="0">
                <a:sym typeface="Wingdings 2" pitchFamily="18" charset="2"/>
              </a:rPr>
              <a:t>array</a:t>
            </a:r>
            <a:r>
              <a:rPr lang="fr-FR" sz="2000" dirty="0" smtClean="0">
                <a:sym typeface="Wingdings 2" pitchFamily="18" charset="2"/>
              </a:rPr>
              <a:t> </a:t>
            </a:r>
            <a:r>
              <a:rPr lang="fr-FR" sz="2000" dirty="0" err="1" smtClean="0">
                <a:sym typeface="Wingdings 2" pitchFamily="18" charset="2"/>
              </a:rPr>
              <a:t>after</a:t>
            </a:r>
            <a:r>
              <a:rPr lang="fr-FR" sz="2000" dirty="0" smtClean="0">
                <a:sym typeface="Wingdings 2" pitchFamily="18" charset="2"/>
              </a:rPr>
              <a:t> </a:t>
            </a:r>
            <a:r>
              <a:rPr lang="fr-FR" sz="2000" dirty="0" err="1" smtClean="0">
                <a:sym typeface="Wingdings 2" pitchFamily="18" charset="2"/>
              </a:rPr>
              <a:t>each</a:t>
            </a:r>
            <a:r>
              <a:rPr lang="fr-FR" sz="2000" dirty="0">
                <a:sym typeface="Wingdings 2" pitchFamily="18" charset="2"/>
              </a:rPr>
              <a:t> </a:t>
            </a:r>
            <a:r>
              <a:rPr lang="fr-FR" sz="2000" dirty="0" err="1" smtClean="0">
                <a:sym typeface="Wingdings 2" pitchFamily="18" charset="2"/>
              </a:rPr>
              <a:t>adjustment</a:t>
            </a:r>
            <a:r>
              <a:rPr lang="fr-FR" sz="2000" dirty="0" smtClean="0">
                <a:sym typeface="Wingdings 2" pitchFamily="18" charset="2"/>
              </a:rPr>
              <a:t> </a:t>
            </a:r>
            <a:r>
              <a:rPr lang="fr-FR" sz="2000" dirty="0" err="1" smtClean="0">
                <a:sym typeface="Wingdings 2" pitchFamily="18" charset="2"/>
              </a:rPr>
              <a:t>that</a:t>
            </a:r>
            <a:r>
              <a:rPr lang="fr-FR" sz="2000" dirty="0" smtClean="0">
                <a:sym typeface="Wingdings 2" pitchFamily="18" charset="2"/>
              </a:rPr>
              <a:t> </a:t>
            </a:r>
            <a:r>
              <a:rPr lang="fr-FR" sz="2000" dirty="0" err="1" smtClean="0">
                <a:sym typeface="Wingdings 2" pitchFamily="18" charset="2"/>
              </a:rPr>
              <a:t>contains</a:t>
            </a:r>
            <a:r>
              <a:rPr lang="fr-FR" sz="2000" dirty="0" smtClean="0">
                <a:sym typeface="Wingdings 2" pitchFamily="18" charset="2"/>
              </a:rPr>
              <a:t> the </a:t>
            </a:r>
            <a:r>
              <a:rPr lang="fr-FR" sz="2000" dirty="0" err="1" smtClean="0">
                <a:sym typeface="Wingdings 2" pitchFamily="18" charset="2"/>
              </a:rPr>
              <a:t>heap</a:t>
            </a:r>
            <a:r>
              <a:rPr lang="fr-FR" sz="2000" dirty="0" smtClean="0">
                <a:sym typeface="Wingdings 2" pitchFamily="18" charset="2"/>
              </a:rPr>
              <a:t> and the </a:t>
            </a:r>
            <a:r>
              <a:rPr lang="fr-FR" sz="2000" dirty="0" err="1" smtClean="0">
                <a:sym typeface="Wingdings 2" pitchFamily="18" charset="2"/>
              </a:rPr>
              <a:t>sorted</a:t>
            </a:r>
            <a:r>
              <a:rPr lang="fr-FR" sz="2000" dirty="0" smtClean="0">
                <a:sym typeface="Wingdings 2" pitchFamily="18" charset="2"/>
              </a:rPr>
              <a:t> </a:t>
            </a:r>
            <a:r>
              <a:rPr lang="fr-FR" sz="2000" dirty="0" err="1" smtClean="0">
                <a:sym typeface="Wingdings 2" pitchFamily="18" charset="2"/>
              </a:rPr>
              <a:t>list</a:t>
            </a:r>
            <a:r>
              <a:rPr lang="fr-FR" sz="2000" dirty="0" smtClean="0">
                <a:sym typeface="Wingdings 2" pitchFamily="18" charset="2"/>
              </a:rPr>
              <a:t> .</a:t>
            </a:r>
          </a:p>
          <a:p>
            <a:r>
              <a:rPr lang="en-AU" sz="2000" dirty="0"/>
              <a:t>Your final output should be similar to the screen shot in the next slide </a:t>
            </a:r>
          </a:p>
          <a:p>
            <a:pPr marL="0" indent="0">
              <a:buNone/>
            </a:pPr>
            <a:endParaRPr lang="fr-FR" dirty="0" smtClean="0">
              <a:sym typeface="Wingdings 2" pitchFamily="18" charset="2"/>
            </a:endParaRPr>
          </a:p>
          <a:p>
            <a:endParaRPr lang="fr-FR" dirty="0">
              <a:sym typeface="Wingdings 2" pitchFamily="18" charset="2"/>
            </a:endParaRPr>
          </a:p>
          <a:p>
            <a:pPr lvl="1"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51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708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csc2302 - (c) R. Abid,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D8707512-E3EE-47DA-BDC8-93EDF775129C}" type="slidenum">
              <a:rPr lang="en-US"/>
              <a:pPr/>
              <a:t>52</a:t>
            </a:fld>
            <a:endParaRPr lang="en-US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7724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26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848600" cy="685800"/>
          </a:xfrm>
        </p:spPr>
        <p:txBody>
          <a:bodyPr/>
          <a:lstStyle/>
          <a:p>
            <a:pPr algn="ctr"/>
            <a:r>
              <a:rPr lang="en-US" sz="3400" dirty="0"/>
              <a:t>Parent in a Complete,</a:t>
            </a:r>
            <a:br>
              <a:rPr lang="en-US" sz="3400" dirty="0"/>
            </a:br>
            <a:r>
              <a:rPr lang="en-US" sz="3400" dirty="0"/>
              <a:t>Array-Based Binary Tree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191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If the array-based binary tree is </a:t>
            </a:r>
            <a:r>
              <a:rPr lang="en-US" i="1" dirty="0"/>
              <a:t>complete</a:t>
            </a:r>
            <a:r>
              <a:rPr lang="en-US" dirty="0"/>
              <a:t>, then for any node at array position </a:t>
            </a:r>
            <a:r>
              <a:rPr lang="en-US" i="1" dirty="0"/>
              <a:t>i</a:t>
            </a:r>
            <a:r>
              <a:rPr lang="en-US" dirty="0"/>
              <a:t>, its </a:t>
            </a:r>
            <a:r>
              <a:rPr lang="en-US" b="1" i="1" dirty="0">
                <a:solidFill>
                  <a:srgbClr val="FF0000"/>
                </a:solidFill>
              </a:rPr>
              <a:t>parent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will be at </a:t>
            </a:r>
            <a:r>
              <a:rPr lang="en-US" dirty="0" smtClean="0"/>
              <a:t>position</a:t>
            </a:r>
            <a:endParaRPr lang="en-US" sz="1200" dirty="0"/>
          </a:p>
          <a:p>
            <a:pPr marL="0" indent="0" algn="ctr">
              <a:buFontTx/>
              <a:buNone/>
            </a:pPr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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 (i – 1) / 2 </a:t>
            </a:r>
            <a:r>
              <a:rPr lang="en-US" b="1" dirty="0">
                <a:solidFill>
                  <a:srgbClr val="FF0000"/>
                </a:solidFill>
                <a:sym typeface="Symbol" pitchFamily="18" charset="2"/>
              </a:rPr>
              <a:t></a:t>
            </a:r>
          </a:p>
          <a:p>
            <a:pPr marL="0" indent="0">
              <a:buFontTx/>
              <a:buNone/>
            </a:pPr>
            <a:r>
              <a:rPr lang="en-US" dirty="0">
                <a:sym typeface="Symbol" pitchFamily="18" charset="2"/>
              </a:rPr>
              <a:t>Examples:</a:t>
            </a:r>
          </a:p>
          <a:p>
            <a:pPr marL="0" indent="0">
              <a:buFontTx/>
              <a:buNone/>
            </a:pPr>
            <a:r>
              <a:rPr lang="en-US" dirty="0">
                <a:sym typeface="Symbol" pitchFamily="18" charset="2"/>
              </a:rPr>
              <a:t>	i = 4:   </a:t>
            </a:r>
            <a:r>
              <a:rPr lang="en-US" b="1" dirty="0">
                <a:sym typeface="Symbol" pitchFamily="18" charset="2"/>
              </a:rPr>
              <a:t></a:t>
            </a:r>
            <a:r>
              <a:rPr lang="en-US" dirty="0">
                <a:sym typeface="Symbol" pitchFamily="18" charset="2"/>
              </a:rPr>
              <a:t> (i – 1) / 2 </a:t>
            </a:r>
            <a:r>
              <a:rPr lang="en-US" b="1" dirty="0">
                <a:sym typeface="Symbol" pitchFamily="18" charset="2"/>
              </a:rPr>
              <a:t></a:t>
            </a:r>
            <a:r>
              <a:rPr lang="en-US" dirty="0">
                <a:sym typeface="Symbol" pitchFamily="18" charset="2"/>
              </a:rPr>
              <a:t>  =  </a:t>
            </a:r>
            <a:r>
              <a:rPr lang="en-US" b="1" dirty="0">
                <a:sym typeface="Symbol" pitchFamily="18" charset="2"/>
              </a:rPr>
              <a:t></a:t>
            </a:r>
            <a:r>
              <a:rPr lang="en-US" dirty="0">
                <a:sym typeface="Symbol" pitchFamily="18" charset="2"/>
              </a:rPr>
              <a:t> 3 / 2 </a:t>
            </a:r>
            <a:r>
              <a:rPr lang="en-US" b="1" dirty="0">
                <a:sym typeface="Symbol" pitchFamily="18" charset="2"/>
              </a:rPr>
              <a:t></a:t>
            </a:r>
            <a:r>
              <a:rPr lang="en-US" dirty="0">
                <a:sym typeface="Symbol" pitchFamily="18" charset="2"/>
              </a:rPr>
              <a:t>  =    1</a:t>
            </a:r>
          </a:p>
          <a:p>
            <a:pPr marL="0" indent="0">
              <a:buFontTx/>
              <a:buNone/>
            </a:pPr>
            <a:r>
              <a:rPr lang="en-US" dirty="0">
                <a:sym typeface="Symbol" pitchFamily="18" charset="2"/>
              </a:rPr>
              <a:t>	i = 3:   </a:t>
            </a:r>
            <a:r>
              <a:rPr lang="en-US" b="1" dirty="0">
                <a:sym typeface="Symbol" pitchFamily="18" charset="2"/>
              </a:rPr>
              <a:t></a:t>
            </a:r>
            <a:r>
              <a:rPr lang="en-US" dirty="0">
                <a:sym typeface="Symbol" pitchFamily="18" charset="2"/>
              </a:rPr>
              <a:t> (i – 1) / 2 </a:t>
            </a:r>
            <a:r>
              <a:rPr lang="en-US" b="1" dirty="0">
                <a:sym typeface="Symbol" pitchFamily="18" charset="2"/>
              </a:rPr>
              <a:t></a:t>
            </a:r>
            <a:r>
              <a:rPr lang="en-US" dirty="0">
                <a:sym typeface="Symbol" pitchFamily="18" charset="2"/>
              </a:rPr>
              <a:t>  =  </a:t>
            </a:r>
            <a:r>
              <a:rPr lang="en-US" b="1" dirty="0">
                <a:sym typeface="Symbol" pitchFamily="18" charset="2"/>
              </a:rPr>
              <a:t></a:t>
            </a:r>
            <a:r>
              <a:rPr lang="en-US" dirty="0">
                <a:sym typeface="Symbol" pitchFamily="18" charset="2"/>
              </a:rPr>
              <a:t> 2 / 2 </a:t>
            </a:r>
            <a:r>
              <a:rPr lang="en-US" b="1" dirty="0">
                <a:sym typeface="Symbol" pitchFamily="18" charset="2"/>
              </a:rPr>
              <a:t></a:t>
            </a:r>
            <a:r>
              <a:rPr lang="en-US" dirty="0">
                <a:sym typeface="Symbol" pitchFamily="18" charset="2"/>
              </a:rPr>
              <a:t>  =    1</a:t>
            </a:r>
          </a:p>
          <a:p>
            <a:pPr marL="0" indent="0">
              <a:buFontTx/>
              <a:buNone/>
            </a:pPr>
            <a:r>
              <a:rPr lang="en-US" dirty="0">
                <a:sym typeface="Symbol" pitchFamily="18" charset="2"/>
              </a:rPr>
              <a:t>	i = 2:   </a:t>
            </a:r>
            <a:r>
              <a:rPr lang="en-US" b="1" dirty="0">
                <a:sym typeface="Symbol" pitchFamily="18" charset="2"/>
              </a:rPr>
              <a:t></a:t>
            </a:r>
            <a:r>
              <a:rPr lang="en-US" dirty="0">
                <a:sym typeface="Symbol" pitchFamily="18" charset="2"/>
              </a:rPr>
              <a:t> (i – 1) / 2 </a:t>
            </a:r>
            <a:r>
              <a:rPr lang="en-US" b="1" dirty="0">
                <a:sym typeface="Symbol" pitchFamily="18" charset="2"/>
              </a:rPr>
              <a:t></a:t>
            </a:r>
            <a:r>
              <a:rPr lang="en-US" dirty="0">
                <a:sym typeface="Symbol" pitchFamily="18" charset="2"/>
              </a:rPr>
              <a:t>  =  </a:t>
            </a:r>
            <a:r>
              <a:rPr lang="en-US" b="1" dirty="0">
                <a:sym typeface="Symbol" pitchFamily="18" charset="2"/>
              </a:rPr>
              <a:t></a:t>
            </a:r>
            <a:r>
              <a:rPr lang="en-US" dirty="0">
                <a:sym typeface="Symbol" pitchFamily="18" charset="2"/>
              </a:rPr>
              <a:t> 1 / 2 </a:t>
            </a:r>
            <a:r>
              <a:rPr lang="en-US" b="1" dirty="0">
                <a:sym typeface="Symbol" pitchFamily="18" charset="2"/>
              </a:rPr>
              <a:t></a:t>
            </a:r>
            <a:r>
              <a:rPr lang="en-US" dirty="0">
                <a:sym typeface="Symbol" pitchFamily="18" charset="2"/>
              </a:rPr>
              <a:t>  =    0</a:t>
            </a:r>
          </a:p>
          <a:p>
            <a:pPr marL="0" indent="0">
              <a:buFontTx/>
              <a:buNone/>
            </a:pPr>
            <a:r>
              <a:rPr lang="en-US" dirty="0">
                <a:sym typeface="Symbol" pitchFamily="18" charset="2"/>
              </a:rPr>
              <a:t>	i = 1:   </a:t>
            </a:r>
            <a:r>
              <a:rPr lang="en-US" b="1" dirty="0">
                <a:sym typeface="Symbol" pitchFamily="18" charset="2"/>
              </a:rPr>
              <a:t></a:t>
            </a:r>
            <a:r>
              <a:rPr lang="en-US" dirty="0">
                <a:sym typeface="Symbol" pitchFamily="18" charset="2"/>
              </a:rPr>
              <a:t> (i – 1) / 2 </a:t>
            </a:r>
            <a:r>
              <a:rPr lang="en-US" b="1" dirty="0">
                <a:sym typeface="Symbol" pitchFamily="18" charset="2"/>
              </a:rPr>
              <a:t></a:t>
            </a:r>
            <a:r>
              <a:rPr lang="en-US" dirty="0">
                <a:sym typeface="Symbol" pitchFamily="18" charset="2"/>
              </a:rPr>
              <a:t>  =  </a:t>
            </a:r>
            <a:r>
              <a:rPr lang="en-US" b="1" dirty="0">
                <a:sym typeface="Symbol" pitchFamily="18" charset="2"/>
              </a:rPr>
              <a:t></a:t>
            </a:r>
            <a:r>
              <a:rPr lang="en-US" dirty="0">
                <a:sym typeface="Symbol" pitchFamily="18" charset="2"/>
              </a:rPr>
              <a:t> 0 / 2 </a:t>
            </a:r>
            <a:r>
              <a:rPr lang="en-US" b="1" dirty="0">
                <a:sym typeface="Symbol" pitchFamily="18" charset="2"/>
              </a:rPr>
              <a:t></a:t>
            </a:r>
            <a:r>
              <a:rPr lang="en-US" dirty="0">
                <a:sym typeface="Symbol" pitchFamily="18" charset="2"/>
              </a:rPr>
              <a:t>  =    0</a:t>
            </a:r>
          </a:p>
          <a:p>
            <a:pPr marL="0" indent="0">
              <a:buFontTx/>
              <a:buNone/>
            </a:pPr>
            <a:r>
              <a:rPr lang="en-US" dirty="0">
                <a:sym typeface="Symbol" pitchFamily="18" charset="2"/>
              </a:rPr>
              <a:t>	i = 0:   </a:t>
            </a:r>
            <a:r>
              <a:rPr lang="en-US" b="1" dirty="0">
                <a:sym typeface="Symbol" pitchFamily="18" charset="2"/>
              </a:rPr>
              <a:t></a:t>
            </a:r>
            <a:r>
              <a:rPr lang="en-US" dirty="0">
                <a:sym typeface="Symbol" pitchFamily="18" charset="2"/>
              </a:rPr>
              <a:t> (i – 1) / 2 </a:t>
            </a:r>
            <a:r>
              <a:rPr lang="en-US" b="1" dirty="0">
                <a:sym typeface="Symbol" pitchFamily="18" charset="2"/>
              </a:rPr>
              <a:t></a:t>
            </a:r>
            <a:r>
              <a:rPr lang="en-US" dirty="0">
                <a:sym typeface="Symbol" pitchFamily="18" charset="2"/>
              </a:rPr>
              <a:t>  =  </a:t>
            </a:r>
            <a:r>
              <a:rPr lang="en-US" b="1" dirty="0">
                <a:sym typeface="Symbol" pitchFamily="18" charset="2"/>
              </a:rPr>
              <a:t></a:t>
            </a:r>
            <a:r>
              <a:rPr lang="en-US" dirty="0">
                <a:sym typeface="Symbol" pitchFamily="18" charset="2"/>
              </a:rPr>
              <a:t> -1/ 2 </a:t>
            </a:r>
            <a:r>
              <a:rPr lang="en-US" b="1" dirty="0">
                <a:sym typeface="Symbol" pitchFamily="18" charset="2"/>
              </a:rPr>
              <a:t></a:t>
            </a:r>
            <a:r>
              <a:rPr lang="en-US" dirty="0">
                <a:sym typeface="Symbol" pitchFamily="18" charset="2"/>
              </a:rPr>
              <a:t>  =  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6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79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6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6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6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6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6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6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algn="ctr"/>
            <a:r>
              <a:rPr lang="en-US" sz="3400" dirty="0"/>
              <a:t>Parent in a Complete,</a:t>
            </a:r>
            <a:br>
              <a:rPr lang="en-US" sz="3400" dirty="0"/>
            </a:br>
            <a:r>
              <a:rPr lang="en-US" sz="3400" dirty="0"/>
              <a:t>Array-Based Binary Tree</a:t>
            </a:r>
            <a:endParaRPr lang="en-US" dirty="0"/>
          </a:p>
        </p:txBody>
      </p:sp>
      <p:graphicFrame>
        <p:nvGraphicFramePr>
          <p:cNvPr id="564227" name="Object 3"/>
          <p:cNvGraphicFramePr>
            <a:graphicFrameLocks noGrp="1" noChangeAspect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026083093"/>
              </p:ext>
            </p:extLst>
          </p:nvPr>
        </p:nvGraphicFramePr>
        <p:xfrm>
          <a:off x="533400" y="2058988"/>
          <a:ext cx="3784600" cy="402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6" name="Document" r:id="rId3" imgW="3789000" imgH="4025160" progId="Word.Document.8">
                  <p:embed/>
                </p:oleObj>
              </mc:Choice>
              <mc:Fallback>
                <p:oleObj name="Document" r:id="rId3" imgW="3789000" imgH="40251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058988"/>
                        <a:ext cx="3784600" cy="402113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6153E-05B1-44B7-9828-12B407F89C9E}" type="slidenum">
              <a:rPr lang="en-US"/>
              <a:pPr/>
              <a:t>7</a:t>
            </a:fld>
            <a:endParaRPr lang="en-US"/>
          </a:p>
        </p:txBody>
      </p:sp>
      <p:grpSp>
        <p:nvGrpSpPr>
          <p:cNvPr id="564228" name="Group 4"/>
          <p:cNvGrpSpPr>
            <a:grpSpLocks/>
          </p:cNvGrpSpPr>
          <p:nvPr/>
        </p:nvGrpSpPr>
        <p:grpSpPr bwMode="auto">
          <a:xfrm>
            <a:off x="4419600" y="1981200"/>
            <a:ext cx="4419600" cy="3127375"/>
            <a:chOff x="2880" y="1488"/>
            <a:chExt cx="2784" cy="1970"/>
          </a:xfrm>
        </p:grpSpPr>
        <p:grpSp>
          <p:nvGrpSpPr>
            <p:cNvPr id="564229" name="Group 5"/>
            <p:cNvGrpSpPr>
              <a:grpSpLocks/>
            </p:cNvGrpSpPr>
            <p:nvPr/>
          </p:nvGrpSpPr>
          <p:grpSpPr bwMode="auto">
            <a:xfrm>
              <a:off x="3120" y="2496"/>
              <a:ext cx="480" cy="386"/>
              <a:chOff x="3311" y="2448"/>
              <a:chExt cx="480" cy="386"/>
            </a:xfrm>
          </p:grpSpPr>
          <p:sp>
            <p:nvSpPr>
              <p:cNvPr id="564230" name="Oval 6"/>
              <p:cNvSpPr>
                <a:spLocks noChangeArrowheads="1"/>
              </p:cNvSpPr>
              <p:nvPr/>
            </p:nvSpPr>
            <p:spPr bwMode="auto">
              <a:xfrm>
                <a:off x="3311" y="2448"/>
                <a:ext cx="386" cy="386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231" name="Text Box 7"/>
              <p:cNvSpPr txBox="1">
                <a:spLocks noChangeArrowheads="1"/>
              </p:cNvSpPr>
              <p:nvPr/>
            </p:nvSpPr>
            <p:spPr bwMode="auto">
              <a:xfrm>
                <a:off x="3312" y="2496"/>
                <a:ext cx="47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r>
                  <a:rPr lang="en-US" sz="2000" dirty="0"/>
                  <a:t>Bob</a:t>
                </a:r>
              </a:p>
            </p:txBody>
          </p:sp>
        </p:grpSp>
        <p:grpSp>
          <p:nvGrpSpPr>
            <p:cNvPr id="564232" name="Group 8"/>
            <p:cNvGrpSpPr>
              <a:grpSpLocks/>
            </p:cNvGrpSpPr>
            <p:nvPr/>
          </p:nvGrpSpPr>
          <p:grpSpPr bwMode="auto">
            <a:xfrm>
              <a:off x="3888" y="2496"/>
              <a:ext cx="480" cy="386"/>
              <a:chOff x="3984" y="2448"/>
              <a:chExt cx="480" cy="386"/>
            </a:xfrm>
          </p:grpSpPr>
          <p:sp>
            <p:nvSpPr>
              <p:cNvPr id="564233" name="Oval 9"/>
              <p:cNvSpPr>
                <a:spLocks noChangeArrowheads="1"/>
              </p:cNvSpPr>
              <p:nvPr/>
            </p:nvSpPr>
            <p:spPr bwMode="auto">
              <a:xfrm>
                <a:off x="4031" y="2448"/>
                <a:ext cx="386" cy="386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234" name="Text Box 10"/>
              <p:cNvSpPr txBox="1">
                <a:spLocks noChangeArrowheads="1"/>
              </p:cNvSpPr>
              <p:nvPr/>
            </p:nvSpPr>
            <p:spPr bwMode="auto">
              <a:xfrm>
                <a:off x="3984" y="2496"/>
                <a:ext cx="4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en-US" sz="2000" dirty="0"/>
                  <a:t>Mike</a:t>
                </a:r>
              </a:p>
            </p:txBody>
          </p:sp>
        </p:grpSp>
        <p:grpSp>
          <p:nvGrpSpPr>
            <p:cNvPr id="564235" name="Group 11"/>
            <p:cNvGrpSpPr>
              <a:grpSpLocks/>
            </p:cNvGrpSpPr>
            <p:nvPr/>
          </p:nvGrpSpPr>
          <p:grpSpPr bwMode="auto">
            <a:xfrm>
              <a:off x="4560" y="2496"/>
              <a:ext cx="528" cy="386"/>
              <a:chOff x="4560" y="2496"/>
              <a:chExt cx="528" cy="386"/>
            </a:xfrm>
          </p:grpSpPr>
          <p:sp>
            <p:nvSpPr>
              <p:cNvPr id="564236" name="Oval 12"/>
              <p:cNvSpPr>
                <a:spLocks noChangeArrowheads="1"/>
              </p:cNvSpPr>
              <p:nvPr/>
            </p:nvSpPr>
            <p:spPr bwMode="auto">
              <a:xfrm>
                <a:off x="4560" y="2496"/>
                <a:ext cx="386" cy="386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237" name="Text Box 13"/>
              <p:cNvSpPr txBox="1">
                <a:spLocks noChangeArrowheads="1"/>
              </p:cNvSpPr>
              <p:nvPr/>
            </p:nvSpPr>
            <p:spPr bwMode="auto">
              <a:xfrm>
                <a:off x="4560" y="2543"/>
                <a:ext cx="52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r>
                  <a:rPr lang="en-US" sz="2000" dirty="0"/>
                  <a:t>Sam</a:t>
                </a:r>
              </a:p>
            </p:txBody>
          </p:sp>
        </p:grpSp>
        <p:grpSp>
          <p:nvGrpSpPr>
            <p:cNvPr id="564238" name="Group 14"/>
            <p:cNvGrpSpPr>
              <a:grpSpLocks/>
            </p:cNvGrpSpPr>
            <p:nvPr/>
          </p:nvGrpSpPr>
          <p:grpSpPr bwMode="auto">
            <a:xfrm>
              <a:off x="5088" y="2496"/>
              <a:ext cx="576" cy="386"/>
              <a:chOff x="5040" y="2448"/>
              <a:chExt cx="576" cy="386"/>
            </a:xfrm>
          </p:grpSpPr>
          <p:sp>
            <p:nvSpPr>
              <p:cNvPr id="564239" name="Oval 15"/>
              <p:cNvSpPr>
                <a:spLocks noChangeArrowheads="1"/>
              </p:cNvSpPr>
              <p:nvPr/>
            </p:nvSpPr>
            <p:spPr bwMode="auto">
              <a:xfrm>
                <a:off x="5063" y="2448"/>
                <a:ext cx="386" cy="386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240" name="Text Box 16"/>
              <p:cNvSpPr txBox="1">
                <a:spLocks noChangeArrowheads="1"/>
              </p:cNvSpPr>
              <p:nvPr/>
            </p:nvSpPr>
            <p:spPr bwMode="auto">
              <a:xfrm>
                <a:off x="5040" y="2495"/>
                <a:ext cx="57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r>
                  <a:rPr lang="en-US" sz="2000" dirty="0"/>
                  <a:t>Tom</a:t>
                </a:r>
              </a:p>
            </p:txBody>
          </p:sp>
        </p:grpSp>
        <p:grpSp>
          <p:nvGrpSpPr>
            <p:cNvPr id="564241" name="Group 17"/>
            <p:cNvGrpSpPr>
              <a:grpSpLocks/>
            </p:cNvGrpSpPr>
            <p:nvPr/>
          </p:nvGrpSpPr>
          <p:grpSpPr bwMode="auto">
            <a:xfrm>
              <a:off x="4176" y="1488"/>
              <a:ext cx="474" cy="386"/>
              <a:chOff x="4176" y="1488"/>
              <a:chExt cx="474" cy="386"/>
            </a:xfrm>
          </p:grpSpPr>
          <p:sp>
            <p:nvSpPr>
              <p:cNvPr id="564242" name="Oval 18"/>
              <p:cNvSpPr>
                <a:spLocks noChangeArrowheads="1"/>
              </p:cNvSpPr>
              <p:nvPr/>
            </p:nvSpPr>
            <p:spPr bwMode="auto">
              <a:xfrm>
                <a:off x="4183" y="1488"/>
                <a:ext cx="386" cy="386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243" name="Text Box 19"/>
              <p:cNvSpPr txBox="1">
                <a:spLocks noChangeArrowheads="1"/>
              </p:cNvSpPr>
              <p:nvPr/>
            </p:nvSpPr>
            <p:spPr bwMode="auto">
              <a:xfrm>
                <a:off x="4176" y="1535"/>
                <a:ext cx="47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000" dirty="0"/>
                  <a:t>Pam</a:t>
                </a:r>
              </a:p>
            </p:txBody>
          </p:sp>
        </p:grpSp>
        <p:grpSp>
          <p:nvGrpSpPr>
            <p:cNvPr id="564244" name="Group 20"/>
            <p:cNvGrpSpPr>
              <a:grpSpLocks/>
            </p:cNvGrpSpPr>
            <p:nvPr/>
          </p:nvGrpSpPr>
          <p:grpSpPr bwMode="auto">
            <a:xfrm>
              <a:off x="3552" y="1968"/>
              <a:ext cx="434" cy="386"/>
              <a:chOff x="3552" y="1968"/>
              <a:chExt cx="434" cy="386"/>
            </a:xfrm>
          </p:grpSpPr>
          <p:sp>
            <p:nvSpPr>
              <p:cNvPr id="564245" name="Oval 21"/>
              <p:cNvSpPr>
                <a:spLocks noChangeArrowheads="1"/>
              </p:cNvSpPr>
              <p:nvPr/>
            </p:nvSpPr>
            <p:spPr bwMode="auto">
              <a:xfrm>
                <a:off x="3552" y="1968"/>
                <a:ext cx="386" cy="386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246" name="Text Box 22"/>
              <p:cNvSpPr txBox="1">
                <a:spLocks noChangeArrowheads="1"/>
              </p:cNvSpPr>
              <p:nvPr/>
            </p:nvSpPr>
            <p:spPr bwMode="auto">
              <a:xfrm>
                <a:off x="3581" y="2015"/>
                <a:ext cx="40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000" dirty="0"/>
                  <a:t>Joe</a:t>
                </a:r>
              </a:p>
            </p:txBody>
          </p:sp>
        </p:grpSp>
        <p:grpSp>
          <p:nvGrpSpPr>
            <p:cNvPr id="564247" name="Group 23"/>
            <p:cNvGrpSpPr>
              <a:grpSpLocks/>
            </p:cNvGrpSpPr>
            <p:nvPr/>
          </p:nvGrpSpPr>
          <p:grpSpPr bwMode="auto">
            <a:xfrm>
              <a:off x="4807" y="1968"/>
              <a:ext cx="415" cy="386"/>
              <a:chOff x="4807" y="1968"/>
              <a:chExt cx="415" cy="386"/>
            </a:xfrm>
          </p:grpSpPr>
          <p:sp>
            <p:nvSpPr>
              <p:cNvPr id="564248" name="Oval 24"/>
              <p:cNvSpPr>
                <a:spLocks noChangeArrowheads="1"/>
              </p:cNvSpPr>
              <p:nvPr/>
            </p:nvSpPr>
            <p:spPr bwMode="auto">
              <a:xfrm>
                <a:off x="4807" y="1968"/>
                <a:ext cx="386" cy="386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249" name="Text Box 25"/>
              <p:cNvSpPr txBox="1">
                <a:spLocks noChangeArrowheads="1"/>
              </p:cNvSpPr>
              <p:nvPr/>
            </p:nvSpPr>
            <p:spPr bwMode="auto">
              <a:xfrm>
                <a:off x="4822" y="2015"/>
                <a:ext cx="40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000" dirty="0"/>
                  <a:t>Sue</a:t>
                </a:r>
              </a:p>
            </p:txBody>
          </p:sp>
        </p:grpSp>
        <p:grpSp>
          <p:nvGrpSpPr>
            <p:cNvPr id="564250" name="Group 26"/>
            <p:cNvGrpSpPr>
              <a:grpSpLocks/>
            </p:cNvGrpSpPr>
            <p:nvPr/>
          </p:nvGrpSpPr>
          <p:grpSpPr bwMode="auto">
            <a:xfrm>
              <a:off x="2880" y="3072"/>
              <a:ext cx="433" cy="386"/>
              <a:chOff x="2880" y="3072"/>
              <a:chExt cx="433" cy="386"/>
            </a:xfrm>
          </p:grpSpPr>
          <p:sp>
            <p:nvSpPr>
              <p:cNvPr id="564251" name="Oval 27"/>
              <p:cNvSpPr>
                <a:spLocks noChangeArrowheads="1"/>
              </p:cNvSpPr>
              <p:nvPr/>
            </p:nvSpPr>
            <p:spPr bwMode="auto">
              <a:xfrm>
                <a:off x="2880" y="3072"/>
                <a:ext cx="386" cy="386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252" name="Text Box 28"/>
              <p:cNvSpPr txBox="1">
                <a:spLocks noChangeArrowheads="1"/>
              </p:cNvSpPr>
              <p:nvPr/>
            </p:nvSpPr>
            <p:spPr bwMode="auto">
              <a:xfrm>
                <a:off x="2880" y="3119"/>
                <a:ext cx="43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000" dirty="0"/>
                  <a:t>Ann</a:t>
                </a:r>
              </a:p>
            </p:txBody>
          </p:sp>
        </p:grpSp>
        <p:grpSp>
          <p:nvGrpSpPr>
            <p:cNvPr id="564253" name="Group 29"/>
            <p:cNvGrpSpPr>
              <a:grpSpLocks/>
            </p:cNvGrpSpPr>
            <p:nvPr/>
          </p:nvGrpSpPr>
          <p:grpSpPr bwMode="auto">
            <a:xfrm>
              <a:off x="3312" y="3072"/>
              <a:ext cx="508" cy="386"/>
              <a:chOff x="3312" y="3072"/>
              <a:chExt cx="508" cy="386"/>
            </a:xfrm>
          </p:grpSpPr>
          <p:sp>
            <p:nvSpPr>
              <p:cNvPr id="564254" name="Oval 30"/>
              <p:cNvSpPr>
                <a:spLocks noChangeArrowheads="1"/>
              </p:cNvSpPr>
              <p:nvPr/>
            </p:nvSpPr>
            <p:spPr bwMode="auto">
              <a:xfrm>
                <a:off x="3312" y="3072"/>
                <a:ext cx="386" cy="386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255" name="Text Box 31"/>
              <p:cNvSpPr txBox="1">
                <a:spLocks noChangeArrowheads="1"/>
              </p:cNvSpPr>
              <p:nvPr/>
            </p:nvSpPr>
            <p:spPr bwMode="auto">
              <a:xfrm>
                <a:off x="3312" y="3119"/>
                <a:ext cx="50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000" dirty="0"/>
                  <a:t>Jane</a:t>
                </a:r>
              </a:p>
            </p:txBody>
          </p:sp>
        </p:grpSp>
        <p:grpSp>
          <p:nvGrpSpPr>
            <p:cNvPr id="564256" name="Group 32"/>
            <p:cNvGrpSpPr>
              <a:grpSpLocks/>
            </p:cNvGrpSpPr>
            <p:nvPr/>
          </p:nvGrpSpPr>
          <p:grpSpPr bwMode="auto">
            <a:xfrm>
              <a:off x="3696" y="3072"/>
              <a:ext cx="510" cy="386"/>
              <a:chOff x="3696" y="3072"/>
              <a:chExt cx="510" cy="386"/>
            </a:xfrm>
          </p:grpSpPr>
          <p:sp>
            <p:nvSpPr>
              <p:cNvPr id="564257" name="Oval 33"/>
              <p:cNvSpPr>
                <a:spLocks noChangeArrowheads="1"/>
              </p:cNvSpPr>
              <p:nvPr/>
            </p:nvSpPr>
            <p:spPr bwMode="auto">
              <a:xfrm>
                <a:off x="3734" y="3072"/>
                <a:ext cx="386" cy="386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4258" name="Text Box 34"/>
              <p:cNvSpPr txBox="1">
                <a:spLocks noChangeArrowheads="1"/>
              </p:cNvSpPr>
              <p:nvPr/>
            </p:nvSpPr>
            <p:spPr bwMode="auto">
              <a:xfrm>
                <a:off x="3696" y="3119"/>
                <a:ext cx="5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000" dirty="0"/>
                  <a:t>Mary</a:t>
                </a:r>
              </a:p>
            </p:txBody>
          </p:sp>
        </p:grpSp>
        <p:sp>
          <p:nvSpPr>
            <p:cNvPr id="564259" name="Line 35"/>
            <p:cNvSpPr>
              <a:spLocks noChangeShapeType="1"/>
            </p:cNvSpPr>
            <p:nvPr/>
          </p:nvSpPr>
          <p:spPr bwMode="auto">
            <a:xfrm flipH="1">
              <a:off x="3888" y="1776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260" name="Line 36"/>
            <p:cNvSpPr>
              <a:spLocks noChangeShapeType="1"/>
            </p:cNvSpPr>
            <p:nvPr/>
          </p:nvSpPr>
          <p:spPr bwMode="auto">
            <a:xfrm>
              <a:off x="4512" y="1776"/>
              <a:ext cx="38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261" name="Line 37"/>
            <p:cNvSpPr>
              <a:spLocks noChangeShapeType="1"/>
            </p:cNvSpPr>
            <p:nvPr/>
          </p:nvSpPr>
          <p:spPr bwMode="auto">
            <a:xfrm flipH="1">
              <a:off x="3408" y="2304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262" name="Line 38"/>
            <p:cNvSpPr>
              <a:spLocks noChangeShapeType="1"/>
            </p:cNvSpPr>
            <p:nvPr/>
          </p:nvSpPr>
          <p:spPr bwMode="auto">
            <a:xfrm>
              <a:off x="3888" y="2304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263" name="Line 39"/>
            <p:cNvSpPr>
              <a:spLocks noChangeShapeType="1"/>
            </p:cNvSpPr>
            <p:nvPr/>
          </p:nvSpPr>
          <p:spPr bwMode="auto">
            <a:xfrm flipH="1">
              <a:off x="4800" y="2304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264" name="Line 40"/>
            <p:cNvSpPr>
              <a:spLocks noChangeShapeType="1"/>
            </p:cNvSpPr>
            <p:nvPr/>
          </p:nvSpPr>
          <p:spPr bwMode="auto">
            <a:xfrm>
              <a:off x="5088" y="235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265" name="Line 41"/>
            <p:cNvSpPr>
              <a:spLocks noChangeShapeType="1"/>
            </p:cNvSpPr>
            <p:nvPr/>
          </p:nvSpPr>
          <p:spPr bwMode="auto">
            <a:xfrm flipH="1">
              <a:off x="3120" y="288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266" name="Line 42"/>
            <p:cNvSpPr>
              <a:spLocks noChangeShapeType="1"/>
            </p:cNvSpPr>
            <p:nvPr/>
          </p:nvSpPr>
          <p:spPr bwMode="auto">
            <a:xfrm>
              <a:off x="3360" y="288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267" name="Line 43"/>
            <p:cNvSpPr>
              <a:spLocks noChangeShapeType="1"/>
            </p:cNvSpPr>
            <p:nvPr/>
          </p:nvSpPr>
          <p:spPr bwMode="auto">
            <a:xfrm flipH="1">
              <a:off x="3936" y="2880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4268" name="Text Box 44"/>
          <p:cNvSpPr txBox="1">
            <a:spLocks noChangeArrowheads="1"/>
          </p:cNvSpPr>
          <p:nvPr/>
        </p:nvSpPr>
        <p:spPr bwMode="auto">
          <a:xfrm>
            <a:off x="4725987" y="5591146"/>
            <a:ext cx="3541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>
              <a:buFontTx/>
              <a:buChar char="•"/>
            </a:pPr>
            <a:r>
              <a:rPr lang="en-US" sz="2000" dirty="0"/>
              <a:t> Parent(i)   =   </a:t>
            </a:r>
            <a:r>
              <a:rPr lang="en-US" sz="2000" b="1" dirty="0">
                <a:sym typeface="Symbol" pitchFamily="18" charset="2"/>
              </a:rPr>
              <a:t></a:t>
            </a:r>
            <a:r>
              <a:rPr lang="en-US" sz="2000" dirty="0">
                <a:sym typeface="Symbol" pitchFamily="18" charset="2"/>
              </a:rPr>
              <a:t> (i – 1) / 2 </a:t>
            </a:r>
            <a:r>
              <a:rPr lang="en-US" sz="2000" b="1" dirty="0">
                <a:sym typeface="Symbol" pitchFamily="18" charset="2"/>
              </a:rPr>
              <a:t>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172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4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4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4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4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4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848600" cy="685800"/>
          </a:xfrm>
        </p:spPr>
        <p:txBody>
          <a:bodyPr/>
          <a:lstStyle/>
          <a:p>
            <a:pPr algn="ctr"/>
            <a:r>
              <a:rPr lang="en-US" dirty="0"/>
              <a:t>Heaps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924800" cy="2667000"/>
          </a:xfrm>
        </p:spPr>
        <p:txBody>
          <a:bodyPr/>
          <a:lstStyle/>
          <a:p>
            <a:pPr>
              <a:spcBef>
                <a:spcPct val="40000"/>
              </a:spcBef>
              <a:buFontTx/>
              <a:buNone/>
            </a:pPr>
            <a:r>
              <a:rPr lang="en-US" sz="2800" dirty="0"/>
              <a:t>A </a:t>
            </a:r>
            <a:r>
              <a:rPr lang="en-US" sz="2800" b="1" dirty="0">
                <a:solidFill>
                  <a:srgbClr val="FF0000"/>
                </a:solidFill>
              </a:rPr>
              <a:t>heap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is a </a:t>
            </a:r>
            <a:r>
              <a:rPr lang="en-US" sz="2800" b="1" dirty="0">
                <a:solidFill>
                  <a:srgbClr val="FF0000"/>
                </a:solidFill>
              </a:rPr>
              <a:t>complete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binary tree that is </a:t>
            </a:r>
            <a:r>
              <a:rPr lang="en-US" sz="2800" dirty="0" smtClean="0"/>
              <a:t>either</a:t>
            </a:r>
            <a:r>
              <a:rPr lang="en-US" sz="2800" dirty="0"/>
              <a:t>:</a:t>
            </a:r>
          </a:p>
          <a:p>
            <a:r>
              <a:rPr lang="en-US" sz="2000" i="1" dirty="0"/>
              <a:t>empty</a:t>
            </a:r>
            <a:r>
              <a:rPr lang="en-US" sz="2000" dirty="0"/>
              <a:t>, or</a:t>
            </a:r>
          </a:p>
          <a:p>
            <a:r>
              <a:rPr lang="en-US" sz="2000" dirty="0"/>
              <a:t>consists of a root and two </a:t>
            </a:r>
            <a:r>
              <a:rPr lang="en-US" sz="2000" dirty="0" err="1"/>
              <a:t>subtrees</a:t>
            </a:r>
            <a:r>
              <a:rPr lang="en-US" sz="2000" dirty="0"/>
              <a:t>, such that</a:t>
            </a:r>
          </a:p>
          <a:p>
            <a:pPr lvl="1"/>
            <a:r>
              <a:rPr lang="en-US" sz="2000" dirty="0"/>
              <a:t>both </a:t>
            </a:r>
            <a:r>
              <a:rPr lang="en-US" sz="2000" dirty="0" err="1"/>
              <a:t>subtrees</a:t>
            </a:r>
            <a:r>
              <a:rPr lang="en-US" sz="2000" dirty="0"/>
              <a:t> are </a:t>
            </a:r>
            <a:r>
              <a:rPr lang="en-US" sz="2000" i="1" dirty="0"/>
              <a:t>heaps</a:t>
            </a:r>
            <a:r>
              <a:rPr lang="en-US" sz="2000" dirty="0"/>
              <a:t>, and</a:t>
            </a:r>
          </a:p>
          <a:p>
            <a:pPr lvl="1"/>
            <a:r>
              <a:rPr lang="en-US" sz="2000" dirty="0"/>
              <a:t>the root contains a search key that is </a:t>
            </a:r>
            <a:r>
              <a:rPr lang="en-US" sz="2000" dirty="0">
                <a:sym typeface="Symbol" pitchFamily="18" charset="2"/>
              </a:rPr>
              <a:t> the search key of each of its children.</a:t>
            </a:r>
          </a:p>
          <a:p>
            <a:pPr marL="228600" lvl="1" indent="-228600">
              <a:buNone/>
            </a:pPr>
            <a:r>
              <a:rPr lang="en-AU" dirty="0"/>
              <a:t>NB: The children are not ordered (Not like in BST</a:t>
            </a:r>
            <a:r>
              <a:rPr lang="en-AU" dirty="0" smtClean="0"/>
              <a:t>)</a:t>
            </a:r>
          </a:p>
          <a:p>
            <a:pPr marL="228600" lvl="1" indent="-228600">
              <a:buNone/>
            </a:pPr>
            <a:r>
              <a:rPr lang="en-AU" dirty="0" smtClean="0"/>
              <a:t>       Nodes </a:t>
            </a:r>
            <a:r>
              <a:rPr lang="en-AU" dirty="0"/>
              <a:t>can have the same priority</a:t>
            </a:r>
          </a:p>
          <a:p>
            <a:pPr marL="228600" lvl="1" indent="-228600">
              <a:buNone/>
            </a:pPr>
            <a:endParaRPr lang="en-AU" dirty="0"/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</p:spPr>
        <p:txBody>
          <a:bodyPr/>
          <a:lstStyle/>
          <a:p>
            <a:fld id="{C69369D7-EF0B-4409-930A-82ECDF196C5D}" type="slidenum">
              <a:rPr lang="en-US" smtClean="0"/>
              <a:pPr/>
              <a:t>8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562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2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2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2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2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2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2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2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2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72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72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2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2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066800"/>
          </a:xfrm>
        </p:spPr>
        <p:txBody>
          <a:bodyPr/>
          <a:lstStyle/>
          <a:p>
            <a:pPr algn="ctr"/>
            <a:r>
              <a:rPr lang="en-US" sz="3400" dirty="0"/>
              <a:t>Array-Based Representation of a</a:t>
            </a:r>
            <a:br>
              <a:rPr lang="en-US" sz="3400" dirty="0"/>
            </a:br>
            <a:r>
              <a:rPr lang="en-US" sz="3400" dirty="0"/>
              <a:t>Heap</a:t>
            </a:r>
            <a:endParaRPr lang="en-US" dirty="0"/>
          </a:p>
        </p:txBody>
      </p:sp>
      <p:graphicFrame>
        <p:nvGraphicFramePr>
          <p:cNvPr id="569348" name="Object 4"/>
          <p:cNvGraphicFramePr>
            <a:graphicFrameLocks noGrp="1" noChangeAspect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776368394"/>
              </p:ext>
            </p:extLst>
          </p:nvPr>
        </p:nvGraphicFramePr>
        <p:xfrm>
          <a:off x="1219200" y="2141538"/>
          <a:ext cx="1917700" cy="422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name="Document" r:id="rId3" imgW="1927080" imgH="4244400" progId="Word.Document.8">
                  <p:embed/>
                </p:oleObj>
              </mc:Choice>
              <mc:Fallback>
                <p:oleObj name="Document" r:id="rId3" imgW="1927080" imgH="4244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141538"/>
                        <a:ext cx="1917700" cy="4224337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91922-4874-4A2C-A856-CEED46E49A08}" type="slidenum">
              <a:rPr lang="en-US"/>
              <a:pPr/>
              <a:t>9</a:t>
            </a:fld>
            <a:endParaRPr lang="en-US"/>
          </a:p>
        </p:txBody>
      </p:sp>
      <p:grpSp>
        <p:nvGrpSpPr>
          <p:cNvPr id="569404" name="Group 60"/>
          <p:cNvGrpSpPr>
            <a:grpSpLocks/>
          </p:cNvGrpSpPr>
          <p:nvPr/>
        </p:nvGrpSpPr>
        <p:grpSpPr bwMode="auto">
          <a:xfrm>
            <a:off x="3657600" y="2133600"/>
            <a:ext cx="4425950" cy="3508375"/>
            <a:chOff x="2112" y="1200"/>
            <a:chExt cx="2788" cy="2210"/>
          </a:xfrm>
        </p:grpSpPr>
        <p:grpSp>
          <p:nvGrpSpPr>
            <p:cNvPr id="569402" name="Group 58"/>
            <p:cNvGrpSpPr>
              <a:grpSpLocks/>
            </p:cNvGrpSpPr>
            <p:nvPr/>
          </p:nvGrpSpPr>
          <p:grpSpPr bwMode="auto">
            <a:xfrm>
              <a:off x="2184" y="1440"/>
              <a:ext cx="2640" cy="1970"/>
              <a:chOff x="2184" y="1440"/>
              <a:chExt cx="2640" cy="1970"/>
            </a:xfrm>
          </p:grpSpPr>
          <p:grpSp>
            <p:nvGrpSpPr>
              <p:cNvPr id="569401" name="Group 57"/>
              <p:cNvGrpSpPr>
                <a:grpSpLocks/>
              </p:cNvGrpSpPr>
              <p:nvPr/>
            </p:nvGrpSpPr>
            <p:grpSpPr bwMode="auto">
              <a:xfrm>
                <a:off x="2400" y="2448"/>
                <a:ext cx="602" cy="386"/>
                <a:chOff x="2400" y="2448"/>
                <a:chExt cx="602" cy="386"/>
              </a:xfrm>
            </p:grpSpPr>
            <p:sp>
              <p:nvSpPr>
                <p:cNvPr id="569351" name="Oval 7"/>
                <p:cNvSpPr>
                  <a:spLocks noChangeArrowheads="1"/>
                </p:cNvSpPr>
                <p:nvPr/>
              </p:nvSpPr>
              <p:spPr bwMode="auto">
                <a:xfrm>
                  <a:off x="2424" y="2448"/>
                  <a:ext cx="386" cy="386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935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400" y="2495"/>
                  <a:ext cx="602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sz="2000" dirty="0"/>
                    <a:t>Mary</a:t>
                  </a:r>
                </a:p>
              </p:txBody>
            </p:sp>
          </p:grpSp>
          <p:grpSp>
            <p:nvGrpSpPr>
              <p:cNvPr id="569353" name="Group 9"/>
              <p:cNvGrpSpPr>
                <a:grpSpLocks/>
              </p:cNvGrpSpPr>
              <p:nvPr/>
            </p:nvGrpSpPr>
            <p:grpSpPr bwMode="auto">
              <a:xfrm>
                <a:off x="3192" y="2448"/>
                <a:ext cx="480" cy="386"/>
                <a:chOff x="3984" y="2448"/>
                <a:chExt cx="480" cy="386"/>
              </a:xfrm>
            </p:grpSpPr>
            <p:sp>
              <p:nvSpPr>
                <p:cNvPr id="569354" name="Oval 10"/>
                <p:cNvSpPr>
                  <a:spLocks noChangeArrowheads="1"/>
                </p:cNvSpPr>
                <p:nvPr/>
              </p:nvSpPr>
              <p:spPr bwMode="auto">
                <a:xfrm>
                  <a:off x="4031" y="2448"/>
                  <a:ext cx="386" cy="386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935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984" y="2496"/>
                  <a:ext cx="48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r>
                    <a:rPr lang="en-US" sz="2000" dirty="0"/>
                    <a:t>Mike</a:t>
                  </a:r>
                </a:p>
              </p:txBody>
            </p:sp>
          </p:grpSp>
          <p:grpSp>
            <p:nvGrpSpPr>
              <p:cNvPr id="569356" name="Group 12"/>
              <p:cNvGrpSpPr>
                <a:grpSpLocks/>
              </p:cNvGrpSpPr>
              <p:nvPr/>
            </p:nvGrpSpPr>
            <p:grpSpPr bwMode="auto">
              <a:xfrm>
                <a:off x="3864" y="2448"/>
                <a:ext cx="528" cy="386"/>
                <a:chOff x="4560" y="2496"/>
                <a:chExt cx="528" cy="386"/>
              </a:xfrm>
            </p:grpSpPr>
            <p:sp>
              <p:nvSpPr>
                <p:cNvPr id="569357" name="Oval 13"/>
                <p:cNvSpPr>
                  <a:spLocks noChangeArrowheads="1"/>
                </p:cNvSpPr>
                <p:nvPr/>
              </p:nvSpPr>
              <p:spPr bwMode="auto">
                <a:xfrm>
                  <a:off x="4560" y="2496"/>
                  <a:ext cx="386" cy="386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935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560" y="2543"/>
                  <a:ext cx="528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anchor="ctr">
                  <a:spAutoFit/>
                </a:bodyPr>
                <a:lstStyle/>
                <a:p>
                  <a:r>
                    <a:rPr lang="en-US" sz="2000" dirty="0"/>
                    <a:t>Sam</a:t>
                  </a:r>
                </a:p>
              </p:txBody>
            </p:sp>
          </p:grpSp>
          <p:grpSp>
            <p:nvGrpSpPr>
              <p:cNvPr id="569359" name="Group 15"/>
              <p:cNvGrpSpPr>
                <a:grpSpLocks/>
              </p:cNvGrpSpPr>
              <p:nvPr/>
            </p:nvGrpSpPr>
            <p:grpSpPr bwMode="auto">
              <a:xfrm>
                <a:off x="4392" y="2448"/>
                <a:ext cx="432" cy="386"/>
                <a:chOff x="5040" y="2448"/>
                <a:chExt cx="432" cy="386"/>
              </a:xfrm>
            </p:grpSpPr>
            <p:sp>
              <p:nvSpPr>
                <p:cNvPr id="569360" name="Oval 16"/>
                <p:cNvSpPr>
                  <a:spLocks noChangeArrowheads="1"/>
                </p:cNvSpPr>
                <p:nvPr/>
              </p:nvSpPr>
              <p:spPr bwMode="auto">
                <a:xfrm>
                  <a:off x="5063" y="2448"/>
                  <a:ext cx="386" cy="386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936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5040" y="2496"/>
                  <a:ext cx="43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r>
                    <a:rPr lang="en-US" sz="2000" dirty="0"/>
                    <a:t>Ann</a:t>
                  </a:r>
                </a:p>
              </p:txBody>
            </p:sp>
          </p:grpSp>
          <p:grpSp>
            <p:nvGrpSpPr>
              <p:cNvPr id="569362" name="Group 18"/>
              <p:cNvGrpSpPr>
                <a:grpSpLocks/>
              </p:cNvGrpSpPr>
              <p:nvPr/>
            </p:nvGrpSpPr>
            <p:grpSpPr bwMode="auto">
              <a:xfrm>
                <a:off x="3471" y="1440"/>
                <a:ext cx="442" cy="386"/>
                <a:chOff x="4167" y="1488"/>
                <a:chExt cx="442" cy="386"/>
              </a:xfrm>
            </p:grpSpPr>
            <p:sp>
              <p:nvSpPr>
                <p:cNvPr id="569363" name="Oval 19"/>
                <p:cNvSpPr>
                  <a:spLocks noChangeArrowheads="1"/>
                </p:cNvSpPr>
                <p:nvPr/>
              </p:nvSpPr>
              <p:spPr bwMode="auto">
                <a:xfrm>
                  <a:off x="4183" y="1488"/>
                  <a:ext cx="386" cy="386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936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167" y="1535"/>
                  <a:ext cx="442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000" dirty="0"/>
                    <a:t>Tom</a:t>
                  </a:r>
                </a:p>
              </p:txBody>
            </p:sp>
          </p:grpSp>
          <p:grpSp>
            <p:nvGrpSpPr>
              <p:cNvPr id="569365" name="Group 21"/>
              <p:cNvGrpSpPr>
                <a:grpSpLocks/>
              </p:cNvGrpSpPr>
              <p:nvPr/>
            </p:nvGrpSpPr>
            <p:grpSpPr bwMode="auto">
              <a:xfrm>
                <a:off x="2849" y="1920"/>
                <a:ext cx="474" cy="386"/>
                <a:chOff x="3545" y="1968"/>
                <a:chExt cx="474" cy="386"/>
              </a:xfrm>
            </p:grpSpPr>
            <p:sp>
              <p:nvSpPr>
                <p:cNvPr id="569366" name="Oval 22"/>
                <p:cNvSpPr>
                  <a:spLocks noChangeArrowheads="1"/>
                </p:cNvSpPr>
                <p:nvPr/>
              </p:nvSpPr>
              <p:spPr bwMode="auto">
                <a:xfrm>
                  <a:off x="3552" y="1968"/>
                  <a:ext cx="386" cy="386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936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545" y="2015"/>
                  <a:ext cx="474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000" dirty="0"/>
                    <a:t>Pam</a:t>
                  </a:r>
                </a:p>
              </p:txBody>
            </p:sp>
          </p:grpSp>
          <p:grpSp>
            <p:nvGrpSpPr>
              <p:cNvPr id="569368" name="Group 24"/>
              <p:cNvGrpSpPr>
                <a:grpSpLocks/>
              </p:cNvGrpSpPr>
              <p:nvPr/>
            </p:nvGrpSpPr>
            <p:grpSpPr bwMode="auto">
              <a:xfrm>
                <a:off x="4111" y="1920"/>
                <a:ext cx="415" cy="386"/>
                <a:chOff x="4807" y="1968"/>
                <a:chExt cx="415" cy="386"/>
              </a:xfrm>
            </p:grpSpPr>
            <p:sp>
              <p:nvSpPr>
                <p:cNvPr id="569369" name="Oval 25"/>
                <p:cNvSpPr>
                  <a:spLocks noChangeArrowheads="1"/>
                </p:cNvSpPr>
                <p:nvPr/>
              </p:nvSpPr>
              <p:spPr bwMode="auto">
                <a:xfrm>
                  <a:off x="4807" y="1968"/>
                  <a:ext cx="386" cy="386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937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822" y="2015"/>
                  <a:ext cx="40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000" dirty="0"/>
                    <a:t>Sue</a:t>
                  </a:r>
                </a:p>
              </p:txBody>
            </p:sp>
          </p:grpSp>
          <p:grpSp>
            <p:nvGrpSpPr>
              <p:cNvPr id="569371" name="Group 27"/>
              <p:cNvGrpSpPr>
                <a:grpSpLocks/>
              </p:cNvGrpSpPr>
              <p:nvPr/>
            </p:nvGrpSpPr>
            <p:grpSpPr bwMode="auto">
              <a:xfrm>
                <a:off x="2184" y="3024"/>
                <a:ext cx="438" cy="386"/>
                <a:chOff x="2880" y="3072"/>
                <a:chExt cx="438" cy="386"/>
              </a:xfrm>
            </p:grpSpPr>
            <p:sp>
              <p:nvSpPr>
                <p:cNvPr id="569372" name="Oval 28"/>
                <p:cNvSpPr>
                  <a:spLocks noChangeArrowheads="1"/>
                </p:cNvSpPr>
                <p:nvPr/>
              </p:nvSpPr>
              <p:spPr bwMode="auto">
                <a:xfrm>
                  <a:off x="2880" y="3072"/>
                  <a:ext cx="386" cy="386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9373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913" y="3119"/>
                  <a:ext cx="405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000" dirty="0"/>
                    <a:t>Joe</a:t>
                  </a:r>
                </a:p>
              </p:txBody>
            </p:sp>
          </p:grpSp>
          <p:grpSp>
            <p:nvGrpSpPr>
              <p:cNvPr id="569374" name="Group 30"/>
              <p:cNvGrpSpPr>
                <a:grpSpLocks/>
              </p:cNvGrpSpPr>
              <p:nvPr/>
            </p:nvGrpSpPr>
            <p:grpSpPr bwMode="auto">
              <a:xfrm>
                <a:off x="2616" y="3024"/>
                <a:ext cx="434" cy="386"/>
                <a:chOff x="3312" y="3072"/>
                <a:chExt cx="434" cy="386"/>
              </a:xfrm>
            </p:grpSpPr>
            <p:sp>
              <p:nvSpPr>
                <p:cNvPr id="569375" name="Oval 31"/>
                <p:cNvSpPr>
                  <a:spLocks noChangeArrowheads="1"/>
                </p:cNvSpPr>
                <p:nvPr/>
              </p:nvSpPr>
              <p:spPr bwMode="auto">
                <a:xfrm>
                  <a:off x="3312" y="3072"/>
                  <a:ext cx="386" cy="386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937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321" y="3119"/>
                  <a:ext cx="425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000" dirty="0"/>
                    <a:t>Bob</a:t>
                  </a:r>
                </a:p>
              </p:txBody>
            </p:sp>
          </p:grpSp>
          <p:grpSp>
            <p:nvGrpSpPr>
              <p:cNvPr id="569377" name="Group 33"/>
              <p:cNvGrpSpPr>
                <a:grpSpLocks/>
              </p:cNvGrpSpPr>
              <p:nvPr/>
            </p:nvGrpSpPr>
            <p:grpSpPr bwMode="auto">
              <a:xfrm>
                <a:off x="3031" y="3024"/>
                <a:ext cx="508" cy="386"/>
                <a:chOff x="3727" y="3072"/>
                <a:chExt cx="508" cy="386"/>
              </a:xfrm>
            </p:grpSpPr>
            <p:sp>
              <p:nvSpPr>
                <p:cNvPr id="569378" name="Oval 34"/>
                <p:cNvSpPr>
                  <a:spLocks noChangeArrowheads="1"/>
                </p:cNvSpPr>
                <p:nvPr/>
              </p:nvSpPr>
              <p:spPr bwMode="auto">
                <a:xfrm>
                  <a:off x="3734" y="3072"/>
                  <a:ext cx="386" cy="386"/>
                </a:xfrm>
                <a:prstGeom prst="ellipse">
                  <a:avLst/>
                </a:prstGeom>
                <a:solidFill>
                  <a:srgbClr val="FFC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937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3727" y="3119"/>
                  <a:ext cx="508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sz="2000" dirty="0"/>
                    <a:t>Jane</a:t>
                  </a:r>
                </a:p>
              </p:txBody>
            </p:sp>
          </p:grpSp>
          <p:sp>
            <p:nvSpPr>
              <p:cNvPr id="569380" name="Line 36"/>
              <p:cNvSpPr>
                <a:spLocks noChangeShapeType="1"/>
              </p:cNvSpPr>
              <p:nvPr/>
            </p:nvSpPr>
            <p:spPr bwMode="auto">
              <a:xfrm flipH="1">
                <a:off x="3192" y="1728"/>
                <a:ext cx="336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9381" name="Line 37"/>
              <p:cNvSpPr>
                <a:spLocks noChangeShapeType="1"/>
              </p:cNvSpPr>
              <p:nvPr/>
            </p:nvSpPr>
            <p:spPr bwMode="auto">
              <a:xfrm>
                <a:off x="3816" y="1728"/>
                <a:ext cx="38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9382" name="Line 38"/>
              <p:cNvSpPr>
                <a:spLocks noChangeShapeType="1"/>
              </p:cNvSpPr>
              <p:nvPr/>
            </p:nvSpPr>
            <p:spPr bwMode="auto">
              <a:xfrm flipH="1">
                <a:off x="2712" y="2256"/>
                <a:ext cx="192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9383" name="Line 39"/>
              <p:cNvSpPr>
                <a:spLocks noChangeShapeType="1"/>
              </p:cNvSpPr>
              <p:nvPr/>
            </p:nvSpPr>
            <p:spPr bwMode="auto">
              <a:xfrm>
                <a:off x="3192" y="2256"/>
                <a:ext cx="144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9384" name="Line 40"/>
              <p:cNvSpPr>
                <a:spLocks noChangeShapeType="1"/>
              </p:cNvSpPr>
              <p:nvPr/>
            </p:nvSpPr>
            <p:spPr bwMode="auto">
              <a:xfrm flipH="1">
                <a:off x="4104" y="2256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9385" name="Line 41"/>
              <p:cNvSpPr>
                <a:spLocks noChangeShapeType="1"/>
              </p:cNvSpPr>
              <p:nvPr/>
            </p:nvSpPr>
            <p:spPr bwMode="auto">
              <a:xfrm>
                <a:off x="4392" y="2304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9386" name="Line 42"/>
              <p:cNvSpPr>
                <a:spLocks noChangeShapeType="1"/>
              </p:cNvSpPr>
              <p:nvPr/>
            </p:nvSpPr>
            <p:spPr bwMode="auto">
              <a:xfrm flipH="1">
                <a:off x="2424" y="2832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9387" name="Line 43"/>
              <p:cNvSpPr>
                <a:spLocks noChangeShapeType="1"/>
              </p:cNvSpPr>
              <p:nvPr/>
            </p:nvSpPr>
            <p:spPr bwMode="auto">
              <a:xfrm>
                <a:off x="2664" y="2832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9388" name="Line 44"/>
              <p:cNvSpPr>
                <a:spLocks noChangeShapeType="1"/>
              </p:cNvSpPr>
              <p:nvPr/>
            </p:nvSpPr>
            <p:spPr bwMode="auto">
              <a:xfrm flipH="1">
                <a:off x="3240" y="2832"/>
                <a:ext cx="96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69403" name="Group 59"/>
            <p:cNvGrpSpPr>
              <a:grpSpLocks/>
            </p:cNvGrpSpPr>
            <p:nvPr/>
          </p:nvGrpSpPr>
          <p:grpSpPr bwMode="auto">
            <a:xfrm>
              <a:off x="2112" y="1200"/>
              <a:ext cx="2788" cy="1978"/>
              <a:chOff x="2112" y="1200"/>
              <a:chExt cx="2788" cy="1978"/>
            </a:xfrm>
          </p:grpSpPr>
          <p:sp>
            <p:nvSpPr>
              <p:cNvPr id="569389" name="Text Box 45"/>
              <p:cNvSpPr txBox="1">
                <a:spLocks noChangeArrowheads="1"/>
              </p:cNvSpPr>
              <p:nvPr/>
            </p:nvSpPr>
            <p:spPr bwMode="auto">
              <a:xfrm>
                <a:off x="3360" y="292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000"/>
                  <a:t>3</a:t>
                </a:r>
              </a:p>
            </p:txBody>
          </p:sp>
          <p:sp>
            <p:nvSpPr>
              <p:cNvPr id="569390" name="Text Box 46"/>
              <p:cNvSpPr txBox="1">
                <a:spLocks noChangeArrowheads="1"/>
              </p:cNvSpPr>
              <p:nvPr/>
            </p:nvSpPr>
            <p:spPr bwMode="auto">
              <a:xfrm>
                <a:off x="2832" y="283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000"/>
                  <a:t>2</a:t>
                </a:r>
              </a:p>
            </p:txBody>
          </p:sp>
          <p:sp>
            <p:nvSpPr>
              <p:cNvPr id="569391" name="Text Box 47"/>
              <p:cNvSpPr txBox="1">
                <a:spLocks noChangeArrowheads="1"/>
              </p:cNvSpPr>
              <p:nvPr/>
            </p:nvSpPr>
            <p:spPr bwMode="auto">
              <a:xfrm>
                <a:off x="4704" y="225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000"/>
                  <a:t>1</a:t>
                </a:r>
              </a:p>
            </p:txBody>
          </p:sp>
          <p:sp>
            <p:nvSpPr>
              <p:cNvPr id="569392" name="Text Box 48"/>
              <p:cNvSpPr txBox="1">
                <a:spLocks noChangeArrowheads="1"/>
              </p:cNvSpPr>
              <p:nvPr/>
            </p:nvSpPr>
            <p:spPr bwMode="auto">
              <a:xfrm>
                <a:off x="2496" y="220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000"/>
                  <a:t>5</a:t>
                </a:r>
              </a:p>
            </p:txBody>
          </p:sp>
          <p:sp>
            <p:nvSpPr>
              <p:cNvPr id="569393" name="Text Box 49"/>
              <p:cNvSpPr txBox="1">
                <a:spLocks noChangeArrowheads="1"/>
              </p:cNvSpPr>
              <p:nvPr/>
            </p:nvSpPr>
            <p:spPr bwMode="auto">
              <a:xfrm>
                <a:off x="2112" y="283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000"/>
                  <a:t>4</a:t>
                </a:r>
              </a:p>
            </p:txBody>
          </p:sp>
          <p:sp>
            <p:nvSpPr>
              <p:cNvPr id="569394" name="Text Box 50"/>
              <p:cNvSpPr txBox="1">
                <a:spLocks noChangeArrowheads="1"/>
              </p:cNvSpPr>
              <p:nvPr/>
            </p:nvSpPr>
            <p:spPr bwMode="auto">
              <a:xfrm>
                <a:off x="2976" y="168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000"/>
                  <a:t>7</a:t>
                </a:r>
              </a:p>
            </p:txBody>
          </p:sp>
          <p:sp>
            <p:nvSpPr>
              <p:cNvPr id="569395" name="Text Box 51"/>
              <p:cNvSpPr txBox="1">
                <a:spLocks noChangeArrowheads="1"/>
              </p:cNvSpPr>
              <p:nvPr/>
            </p:nvSpPr>
            <p:spPr bwMode="auto">
              <a:xfrm>
                <a:off x="3408" y="220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000"/>
                  <a:t>6</a:t>
                </a:r>
              </a:p>
            </p:txBody>
          </p:sp>
          <p:sp>
            <p:nvSpPr>
              <p:cNvPr id="569396" name="Text Box 52"/>
              <p:cNvSpPr txBox="1">
                <a:spLocks noChangeArrowheads="1"/>
              </p:cNvSpPr>
              <p:nvPr/>
            </p:nvSpPr>
            <p:spPr bwMode="auto">
              <a:xfrm>
                <a:off x="4272" y="168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000"/>
                  <a:t>9</a:t>
                </a:r>
              </a:p>
            </p:txBody>
          </p:sp>
          <p:sp>
            <p:nvSpPr>
              <p:cNvPr id="569397" name="Text Box 53"/>
              <p:cNvSpPr txBox="1">
                <a:spLocks noChangeArrowheads="1"/>
              </p:cNvSpPr>
              <p:nvPr/>
            </p:nvSpPr>
            <p:spPr bwMode="auto">
              <a:xfrm>
                <a:off x="3888" y="220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000"/>
                  <a:t>8</a:t>
                </a:r>
              </a:p>
            </p:txBody>
          </p:sp>
          <p:sp>
            <p:nvSpPr>
              <p:cNvPr id="569400" name="Text Box 56"/>
              <p:cNvSpPr txBox="1">
                <a:spLocks noChangeArrowheads="1"/>
              </p:cNvSpPr>
              <p:nvPr/>
            </p:nvSpPr>
            <p:spPr bwMode="auto">
              <a:xfrm>
                <a:off x="3552" y="1200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sz="2000"/>
                  <a:t>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151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9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9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9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9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Chap9 - Graphs</Template>
  <TotalTime>11499</TotalTime>
  <Words>3158</Words>
  <Application>Microsoft Office PowerPoint</Application>
  <PresentationFormat>Affichage à l'écran (4:3)</PresentationFormat>
  <Paragraphs>894</Paragraphs>
  <Slides>52</Slides>
  <Notes>1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52</vt:i4>
      </vt:variant>
    </vt:vector>
  </HeadingPairs>
  <TitlesOfParts>
    <vt:vector size="55" baseType="lpstr">
      <vt:lpstr>Theme1</vt:lpstr>
      <vt:lpstr>Document</vt:lpstr>
      <vt:lpstr>Bitmap Image</vt:lpstr>
      <vt:lpstr>         Priority Queue and Heaps</vt:lpstr>
      <vt:lpstr>Complete Binary Tree</vt:lpstr>
      <vt:lpstr>Array-Based Representation of a Binary Tree</vt:lpstr>
      <vt:lpstr>Left Child &amp; Right Child in a Complete, Array-Based Binary Tree</vt:lpstr>
      <vt:lpstr>Left Child &amp; Right Child in a Complete, Array-Based Binary Tree</vt:lpstr>
      <vt:lpstr>Parent in a Complete, Array-Based Binary Tree</vt:lpstr>
      <vt:lpstr>Parent in a Complete, Array-Based Binary Tree</vt:lpstr>
      <vt:lpstr>Heaps</vt:lpstr>
      <vt:lpstr>Array-Based Representation of a Heap</vt:lpstr>
      <vt:lpstr>Heaps - Example</vt:lpstr>
      <vt:lpstr>Array-Based Representation of a Heap</vt:lpstr>
      <vt:lpstr>The Priority Queue ADT</vt:lpstr>
      <vt:lpstr>Heaps - Implementation</vt:lpstr>
      <vt:lpstr>Building a Heap from an Array Algorithm</vt:lpstr>
      <vt:lpstr>Building a Heap from an Array Example</vt:lpstr>
      <vt:lpstr>Heaps – Insert </vt:lpstr>
      <vt:lpstr>Insert - Illustration</vt:lpstr>
      <vt:lpstr>Heaps - Delete</vt:lpstr>
      <vt:lpstr>Heaps - Delete</vt:lpstr>
      <vt:lpstr>Exercise</vt:lpstr>
      <vt:lpstr>Présentation PowerPoint</vt:lpstr>
      <vt:lpstr>Présentation PowerPoint</vt:lpstr>
      <vt:lpstr>Practice – Heapsort: Basic Idea</vt:lpstr>
      <vt:lpstr>Transform an Array Into a Heap: Basic Idea</vt:lpstr>
      <vt:lpstr>Transform an Array Into a Heap: Example</vt:lpstr>
      <vt:lpstr>Transform an Array Into a Heap: Example</vt:lpstr>
      <vt:lpstr>Transform an Array Into a Heap: Example</vt:lpstr>
      <vt:lpstr>Transform an Array Into a Heap: Example</vt:lpstr>
      <vt:lpstr>Transform an Array Into a Heap: Example</vt:lpstr>
      <vt:lpstr>Transform an Array Into a Heap: Example</vt:lpstr>
      <vt:lpstr>Transform a Heap Into a Sorted Array</vt:lpstr>
      <vt:lpstr>Transform a Heap Into a Sorted Array: Basic Idea</vt:lpstr>
      <vt:lpstr>Transform a Heap Into a Sorted Array: Example</vt:lpstr>
      <vt:lpstr>Transform a Heap Into a Sorted Array: Example</vt:lpstr>
      <vt:lpstr>Transform a Heap Into a Sorted Array: Example</vt:lpstr>
      <vt:lpstr>Transform a Heap Into a Sorted Array: Example</vt:lpstr>
      <vt:lpstr>Transform a Heap Into a Sorted Array: Example</vt:lpstr>
      <vt:lpstr>Transform a Heap Into a Sorted Array: Example</vt:lpstr>
      <vt:lpstr>Transform a Heap Into a Sorted Array: Example</vt:lpstr>
      <vt:lpstr>Transform a Heap Into a Sorted Array: Example</vt:lpstr>
      <vt:lpstr>Transform a Heap Into a Sorted Array: Example</vt:lpstr>
      <vt:lpstr>Transform a Heap Into a Sorted Array: Example</vt:lpstr>
      <vt:lpstr>Transform a Heap Into a Sorted Array: Example</vt:lpstr>
      <vt:lpstr>Transform a Heap Into a Sorted Array: Example</vt:lpstr>
      <vt:lpstr>Transform a Heap Into a Sorted Array: Example</vt:lpstr>
      <vt:lpstr>Transform a Heap Into a Sorted Array: Example</vt:lpstr>
      <vt:lpstr>Transform a Heap Into a Sorted Array: Example</vt:lpstr>
      <vt:lpstr>Transform a Heap Into a Sorted Array: Example</vt:lpstr>
      <vt:lpstr>Transform a Heap Into a Sorted Array: Example</vt:lpstr>
      <vt:lpstr>HeapSort Algorithm</vt:lpstr>
      <vt:lpstr>HeapSort Exercise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 Concepts: Objects and Classes</dc:title>
  <dc:creator>Chouaib Falah</dc:creator>
  <cp:lastModifiedBy>PC imane</cp:lastModifiedBy>
  <cp:revision>599</cp:revision>
  <dcterms:created xsi:type="dcterms:W3CDTF">2011-08-21T04:32:44Z</dcterms:created>
  <dcterms:modified xsi:type="dcterms:W3CDTF">2020-03-24T20:13:18Z</dcterms:modified>
</cp:coreProperties>
</file>