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sldIdLst>
    <p:sldId id="256" r:id="rId2"/>
    <p:sldId id="735" r:id="rId3"/>
    <p:sldId id="736" r:id="rId4"/>
    <p:sldId id="737" r:id="rId5"/>
    <p:sldId id="738" r:id="rId6"/>
    <p:sldId id="739" r:id="rId7"/>
    <p:sldId id="740" r:id="rId8"/>
    <p:sldId id="741" r:id="rId9"/>
    <p:sldId id="742" r:id="rId10"/>
    <p:sldId id="701" r:id="rId11"/>
    <p:sldId id="733" r:id="rId12"/>
    <p:sldId id="702" r:id="rId13"/>
    <p:sldId id="732" r:id="rId14"/>
    <p:sldId id="731" r:id="rId15"/>
    <p:sldId id="734" r:id="rId16"/>
    <p:sldId id="703" r:id="rId17"/>
    <p:sldId id="704" r:id="rId18"/>
    <p:sldId id="705" r:id="rId19"/>
    <p:sldId id="706" r:id="rId20"/>
    <p:sldId id="707" r:id="rId21"/>
    <p:sldId id="708" r:id="rId22"/>
    <p:sldId id="710" r:id="rId23"/>
    <p:sldId id="711" r:id="rId24"/>
    <p:sldId id="712" r:id="rId25"/>
    <p:sldId id="713" r:id="rId26"/>
    <p:sldId id="714" r:id="rId27"/>
    <p:sldId id="715" r:id="rId28"/>
    <p:sldId id="716" r:id="rId29"/>
    <p:sldId id="717" r:id="rId30"/>
    <p:sldId id="718" r:id="rId31"/>
    <p:sldId id="719" r:id="rId32"/>
    <p:sldId id="720" r:id="rId33"/>
    <p:sldId id="721" r:id="rId34"/>
    <p:sldId id="722" r:id="rId35"/>
    <p:sldId id="723" r:id="rId36"/>
    <p:sldId id="724" r:id="rId37"/>
    <p:sldId id="725" r:id="rId38"/>
    <p:sldId id="726" r:id="rId39"/>
    <p:sldId id="727" r:id="rId40"/>
    <p:sldId id="728" r:id="rId41"/>
    <p:sldId id="729" r:id="rId42"/>
    <p:sldId id="73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FB8"/>
    <a:srgbClr val="99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00" autoAdjust="0"/>
  </p:normalViewPr>
  <p:slideViewPr>
    <p:cSldViewPr>
      <p:cViewPr>
        <p:scale>
          <a:sx n="76" d="100"/>
          <a:sy n="76"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85A61-451A-442E-9C82-C4FEDA150D23}" type="datetimeFigureOut">
              <a:rPr lang="en-US" smtClean="0"/>
              <a:pPr/>
              <a:t>3/24/2020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F6971-4F04-4A51-A397-88A741C1D363}" type="slidenum">
              <a:rPr lang="en-US" smtClean="0"/>
              <a:pPr/>
              <a:t>‹N°›</a:t>
            </a:fld>
            <a:endParaRPr lang="en-US" dirty="0"/>
          </a:p>
        </p:txBody>
      </p:sp>
    </p:spTree>
    <p:extLst>
      <p:ext uri="{BB962C8B-B14F-4D97-AF65-F5344CB8AC3E}">
        <p14:creationId xmlns:p14="http://schemas.microsoft.com/office/powerpoint/2010/main" val="339191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2147483647 w 8042"/>
              <a:gd name="T1" fmla="*/ 2147483647 h 10000"/>
              <a:gd name="T2" fmla="*/ 2147483647 w 8042"/>
              <a:gd name="T3" fmla="*/ 2147483647 h 10000"/>
              <a:gd name="T4" fmla="*/ 2147483647 w 8042"/>
              <a:gd name="T5" fmla="*/ 2147483647 h 10000"/>
              <a:gd name="T6" fmla="*/ 2147483647 w 8042"/>
              <a:gd name="T7" fmla="*/ 2147483647 h 10000"/>
              <a:gd name="T8" fmla="*/ 2147483647 w 8042"/>
              <a:gd name="T9" fmla="*/ 2147483647 h 10000"/>
              <a:gd name="T10" fmla="*/ 2147483647 w 8042"/>
              <a:gd name="T11" fmla="*/ 105298818 h 10000"/>
              <a:gd name="T12" fmla="*/ 2147483647 w 8042"/>
              <a:gd name="T13" fmla="*/ 76236572 h 10000"/>
              <a:gd name="T14" fmla="*/ 2147483647 w 8042"/>
              <a:gd name="T15" fmla="*/ 19533436 h 10000"/>
              <a:gd name="T16" fmla="*/ 94026232 w 8042"/>
              <a:gd name="T17" fmla="*/ 0 h 10000"/>
              <a:gd name="T18" fmla="*/ 0 w 8042"/>
              <a:gd name="T19" fmla="*/ 2147483647 h 10000"/>
              <a:gd name="T20" fmla="*/ 2147483647 w 8042"/>
              <a:gd name="T21" fmla="*/ 2147483647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A82F54DB-4762-4A9A-9F7F-B52E549192F9}"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423863" y="4529138"/>
            <a:ext cx="584200"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1037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67935A-74FA-4ABC-99FB-55558F91196D}"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08494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7" name="TextBox 62"/>
          <p:cNvSpPr txBox="1">
            <a:spLocks noChangeArrowheads="1"/>
          </p:cNvSpPr>
          <p:nvPr/>
        </p:nvSpPr>
        <p:spPr bwMode="auto">
          <a:xfrm>
            <a:off x="8169275" y="2905125"/>
            <a:ext cx="457200" cy="584200"/>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3818E207-9EBD-495E-A615-229DE4D75775}" type="datetime1">
              <a:rPr lang="en-US"/>
              <a:pPr>
                <a:defRPr/>
              </a:pPr>
              <a:t>3/24/2020</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47224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761BB8D-F4FA-4034-BD13-3BF2C370C45A}"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414717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7" name="TextBox 62"/>
          <p:cNvSpPr txBox="1">
            <a:spLocks noChangeArrowheads="1"/>
          </p:cNvSpPr>
          <p:nvPr/>
        </p:nvSpPr>
        <p:spPr bwMode="auto">
          <a:xfrm>
            <a:off x="8169275" y="2905125"/>
            <a:ext cx="457200" cy="584200"/>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E6D3C973-0518-476F-B73A-A67515FDE7A1}" type="datetime1">
              <a:rPr lang="en-US"/>
              <a:pPr>
                <a:defRPr/>
              </a:pPr>
              <a:t>3/24/2020</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728507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9884160B-3EB4-4FDC-8BCF-CF5906B846C9}" type="datetime1">
              <a:rPr lang="en-US"/>
              <a:pPr>
                <a:defRPr/>
              </a:pPr>
              <a:t>3/24/2020</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4141585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23A1D9B-A11D-46A3-9530-D84BA9A11551}"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51694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975FDAD-861D-4A96-A271-6339154167E3}"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935697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162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5240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240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92950" y="6400800"/>
            <a:ext cx="1905000" cy="304800"/>
          </a:xfrm>
        </p:spPr>
        <p:txBody>
          <a:bodyPr/>
          <a:lstStyle>
            <a:lvl1pPr>
              <a:defRPr/>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2318473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6B40667-EE5B-491B-B47D-6E345853FF57}"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27556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1924D4-1142-4FB0-8A52-A6E17BEB1037}"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08223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E8C1F24B-69DE-457E-8EBE-C6233AB1D35C}"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20959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BB5E36E6-C2B4-439F-9E19-6A86CBDD2D3E}" type="datetime1">
              <a:rPr lang="en-US"/>
              <a:pPr>
                <a:defRPr/>
              </a:pPr>
              <a:t>3/24/2020</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26715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1B9BA74-BFF9-4FE1-BE9E-8595129237F5}" type="datetime1">
              <a:rPr lang="en-US"/>
              <a:pPr>
                <a:defRPr/>
              </a:pPr>
              <a:t>3/24/2020</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8904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895F88C6-5F8A-46DD-AC86-CDE87A7AD72B}" type="datetime1">
              <a:rPr lang="en-US"/>
              <a:pPr>
                <a:defRPr/>
              </a:pPr>
              <a:t>3/24/2020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03369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CE6C4E7-7FA2-4EF2-98B6-6D0460241B2C}"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14331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5C1BB3D-066A-41F7-A286-E28137C1F98E}"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17839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2147483647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2147483647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147483647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2147483647 w 23"/>
                <a:gd name="T11" fmla="*/ 2147483647 h 635"/>
                <a:gd name="T12" fmla="*/ 2147483647 w 23"/>
                <a:gd name="T13" fmla="*/ 0 h 635"/>
                <a:gd name="T14" fmla="*/ 2147483647 w 23"/>
                <a:gd name="T15" fmla="*/ 0 h 635"/>
                <a:gd name="T16" fmla="*/ 2147483647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2147483647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2147483647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2147483647 w 41"/>
                <a:gd name="T15" fmla="*/ 2147483647 h 222"/>
                <a:gd name="T16" fmla="*/ 2147483647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147483647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2147483647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2147483647 w 450"/>
                <a:gd name="T31" fmla="*/ 2147483647 h 878"/>
                <a:gd name="T32" fmla="*/ 2147483647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147483647 w 8"/>
                <a:gd name="T1" fmla="*/ 2147483647 h 48"/>
                <a:gd name="T2" fmla="*/ 2147483647 w 8"/>
                <a:gd name="T3" fmla="*/ 2147483647 h 48"/>
                <a:gd name="T4" fmla="*/ 2147483647 w 8"/>
                <a:gd name="T5" fmla="*/ 2147483647 h 48"/>
                <a:gd name="T6" fmla="*/ 2147483647 w 8"/>
                <a:gd name="T7" fmla="*/ 0 h 48"/>
                <a:gd name="T8" fmla="*/ 0 w 8"/>
                <a:gd name="T9" fmla="*/ 2147483647 h 48"/>
                <a:gd name="T10" fmla="*/ 2147483647 w 8"/>
                <a:gd name="T11" fmla="*/ 2147483647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147483647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2147483647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6102"/>
            <a:chExt cx="1952625" cy="5677649"/>
          </a:xfrm>
        </p:grpSpPr>
        <p:sp>
          <p:nvSpPr>
            <p:cNvPr id="1034" name="Freeform 27"/>
            <p:cNvSpPr>
              <a:spLocks/>
            </p:cNvSpPr>
            <p:nvPr/>
          </p:nvSpPr>
          <p:spPr bwMode="auto">
            <a:xfrm>
              <a:off x="6627813" y="196102"/>
              <a:ext cx="409575" cy="3646488"/>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2147483647 w 103"/>
                <a:gd name="T21" fmla="*/ 2147483647 h 920"/>
                <a:gd name="T22" fmla="*/ 2147483647 w 103"/>
                <a:gd name="T23" fmla="*/ 0 h 920"/>
                <a:gd name="T24" fmla="*/ 0 w 103"/>
                <a:gd name="T25" fmla="*/ 0 h 920"/>
                <a:gd name="T26" fmla="*/ 2147483647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147483647 w 90"/>
                <a:gd name="T1" fmla="*/ 2147483647 h 207"/>
                <a:gd name="T2" fmla="*/ 0 w 90"/>
                <a:gd name="T3" fmla="*/ 0 h 207"/>
                <a:gd name="T4" fmla="*/ 2147483647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2147483647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147483647 h 48"/>
                <a:gd name="T2" fmla="*/ 2147483647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MS PGothic" panose="020B0600070205080204" pitchFamily="34" charset="-128"/>
              </a:defRPr>
            </a:lvl1pPr>
          </a:lstStyle>
          <a:p>
            <a:pPr>
              <a:defRPr/>
            </a:pPr>
            <a:fld id="{E70333D9-CDA2-4276-8C08-369F74F0F847}" type="datetime1">
              <a:rPr lang="en-US"/>
              <a:pPr>
                <a:defRPr/>
              </a:pPr>
              <a:t>3/24/2020</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hangingPunct="1">
              <a:defRPr sz="900">
                <a:solidFill>
                  <a:schemeClr val="tx1">
                    <a:tint val="75000"/>
                  </a:schemeClr>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smtClean="0">
                <a:solidFill>
                  <a:srgbClr val="FEFFFF"/>
                </a:solidFill>
              </a:defRPr>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1823727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fontAlgn="base" hangingPunct="1">
        <a:spcBef>
          <a:spcPct val="0"/>
        </a:spcBef>
        <a:spcAft>
          <a:spcPct val="0"/>
        </a:spcAft>
        <a:defRPr sz="3600" kern="1200">
          <a:solidFill>
            <a:srgbClr val="1581AA"/>
          </a:solidFill>
          <a:latin typeface="+mj-lt"/>
          <a:ea typeface="ＭＳ Ｐゴシック" pitchFamily="34" charset="-128"/>
          <a:cs typeface="+mj-cs"/>
        </a:defRPr>
      </a:lvl1pPr>
      <a:lvl2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2pPr>
      <a:lvl3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3pPr>
      <a:lvl4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4pPr>
      <a:lvl5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itchFamily="18" charset="2"/>
        <a:buChar char=""/>
        <a:defRPr kern="1200">
          <a:solidFill>
            <a:srgbClr val="404040"/>
          </a:solidFill>
          <a:latin typeface="+mn-lt"/>
          <a:ea typeface="ＭＳ Ｐゴシック" pitchFamily="34" charset="-128"/>
          <a:cs typeface="+mn-cs"/>
        </a:defRPr>
      </a:lvl1pPr>
      <a:lvl2pPr marL="742950" indent="-285750" algn="l" defTabSz="457200" rtl="0" eaLnBrk="1" fontAlgn="base" hangingPunct="1">
        <a:spcBef>
          <a:spcPts val="1000"/>
        </a:spcBef>
        <a:spcAft>
          <a:spcPct val="0"/>
        </a:spcAft>
        <a:buClr>
          <a:schemeClr val="accent1"/>
        </a:buClr>
        <a:buFont typeface="Wingdings 3" pitchFamily="18" charset="2"/>
        <a:buChar char=""/>
        <a:defRPr sz="1600" kern="1200">
          <a:solidFill>
            <a:srgbClr val="404040"/>
          </a:solidFill>
          <a:latin typeface="+mn-lt"/>
          <a:ea typeface="ＭＳ Ｐゴシック" pitchFamily="34" charset="-128"/>
          <a:cs typeface="+mn-cs"/>
        </a:defRPr>
      </a:lvl2pPr>
      <a:lvl3pPr marL="1143000" indent="-228600" algn="l" defTabSz="457200" rtl="0" eaLnBrk="1" fontAlgn="base" hangingPunct="1">
        <a:spcBef>
          <a:spcPts val="1000"/>
        </a:spcBef>
        <a:spcAft>
          <a:spcPct val="0"/>
        </a:spcAft>
        <a:buClr>
          <a:schemeClr val="accent1"/>
        </a:buClr>
        <a:buFont typeface="Wingdings 3" pitchFamily="18" charset="2"/>
        <a:buChar char=""/>
        <a:defRPr sz="1400" kern="1200">
          <a:solidFill>
            <a:srgbClr val="404040"/>
          </a:solidFill>
          <a:latin typeface="+mn-lt"/>
          <a:ea typeface="ＭＳ Ｐゴシック" pitchFamily="34" charset="-128"/>
          <a:cs typeface="+mn-cs"/>
        </a:defRPr>
      </a:lvl3pPr>
      <a:lvl4pPr marL="1600200" indent="-228600" algn="l" defTabSz="457200" rtl="0" eaLnBrk="1" fontAlgn="base" hangingPunct="1">
        <a:spcBef>
          <a:spcPts val="1000"/>
        </a:spcBef>
        <a:spcAft>
          <a:spcPct val="0"/>
        </a:spcAft>
        <a:buClr>
          <a:schemeClr val="accent1"/>
        </a:buClr>
        <a:buFont typeface="Wingdings 3" pitchFamily="18" charset="2"/>
        <a:buChar char=""/>
        <a:defRPr sz="1200" kern="1200">
          <a:solidFill>
            <a:srgbClr val="404040"/>
          </a:solidFill>
          <a:latin typeface="+mn-lt"/>
          <a:ea typeface="ＭＳ Ｐゴシック" pitchFamily="34" charset="-128"/>
          <a:cs typeface="+mn-cs"/>
        </a:defRPr>
      </a:lvl4pPr>
      <a:lvl5pPr marL="2057400" indent="-228600" algn="l" defTabSz="457200" rtl="0" eaLnBrk="1" fontAlgn="base" hangingPunct="1">
        <a:spcBef>
          <a:spcPts val="1000"/>
        </a:spcBef>
        <a:spcAft>
          <a:spcPct val="0"/>
        </a:spcAft>
        <a:buClr>
          <a:schemeClr val="accent1"/>
        </a:buClr>
        <a:buFont typeface="Wingdings 3" pitchFamily="18" charset="2"/>
        <a:buChar char=""/>
        <a:defRPr sz="1200" kern="1200">
          <a:solidFill>
            <a:srgbClr val="404040"/>
          </a:solidFill>
          <a:latin typeface="+mn-lt"/>
          <a:ea typeface="ＭＳ Ｐゴシック" pitchFamily="34" charset="-128"/>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Unique_key" TargetMode="External"/><Relationship Id="rId2" Type="http://schemas.openxmlformats.org/officeDocument/2006/relationships/hyperlink" Target="http://en.wikipedia.org/wiki/Hash_function" TargetMode="External"/><Relationship Id="rId1" Type="http://schemas.openxmlformats.org/officeDocument/2006/relationships/slideLayout" Target="../slideLayouts/slideLayout2.xml"/><Relationship Id="rId4" Type="http://schemas.openxmlformats.org/officeDocument/2006/relationships/hyperlink" Target="http://en.wikipedia.org/wiki/Value_(mathematic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33400"/>
            <a:ext cx="8305800" cy="1470025"/>
          </a:xfrm>
          <a:ln w="6350">
            <a:noFill/>
            <a:prstDash val="solid"/>
          </a:ln>
        </p:spPr>
        <p:txBody>
          <a:bodyPr/>
          <a:lstStyle/>
          <a:p>
            <a:pPr algn="ctr"/>
            <a:r>
              <a:rPr lang="en-US" dirty="0" smtClean="0"/>
              <a:t>         Hash Tables</a:t>
            </a:r>
            <a:endParaRPr lang="en-US" dirty="0">
              <a:solidFill>
                <a:srgbClr val="00B050"/>
              </a:solidFill>
            </a:endParaRPr>
          </a:p>
        </p:txBody>
      </p:sp>
      <p:sp>
        <p:nvSpPr>
          <p:cNvPr id="3" name="Subtitle 2"/>
          <p:cNvSpPr>
            <a:spLocks noGrp="1"/>
          </p:cNvSpPr>
          <p:nvPr>
            <p:ph type="subTitle" idx="1"/>
          </p:nvPr>
        </p:nvSpPr>
        <p:spPr/>
        <p:txBody>
          <a:bodyPr/>
          <a:lstStyle/>
          <a:p>
            <a:r>
              <a:rPr lang="en-US" dirty="0"/>
              <a:t>D</a:t>
            </a:r>
            <a:r>
              <a:rPr lang="en-US" dirty="0" smtClean="0"/>
              <a:t>ata Structures</a:t>
            </a:r>
          </a:p>
          <a:p>
            <a:r>
              <a:rPr lang="en-US" dirty="0" smtClean="0"/>
              <a:t>Dr. Bouchaib Falah</a:t>
            </a:r>
            <a:endParaRPr lang="en-US" dirty="0"/>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a:t>
            </a:fld>
            <a:endParaRPr lang="en-US" dirty="0" smtClean="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16" t="18333" r="72006" b="68542"/>
          <a:stretch/>
        </p:blipFill>
        <p:spPr bwMode="auto">
          <a:xfrm>
            <a:off x="716280" y="1066800"/>
            <a:ext cx="2026920"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62000" y="304800"/>
            <a:ext cx="7848600" cy="685800"/>
          </a:xfrm>
        </p:spPr>
        <p:txBody>
          <a:bodyPr/>
          <a:lstStyle/>
          <a:p>
            <a:pPr algn="ctr" eaLnBrk="1" hangingPunct="1"/>
            <a:r>
              <a:rPr lang="en-US" dirty="0" smtClean="0"/>
              <a:t>Hash Tables</a:t>
            </a:r>
          </a:p>
        </p:txBody>
      </p:sp>
      <p:sp>
        <p:nvSpPr>
          <p:cNvPr id="46083" name="Rectangle 3"/>
          <p:cNvSpPr>
            <a:spLocks noGrp="1" noChangeArrowheads="1"/>
          </p:cNvSpPr>
          <p:nvPr>
            <p:ph idx="1"/>
          </p:nvPr>
        </p:nvSpPr>
        <p:spPr/>
        <p:txBody>
          <a:bodyPr/>
          <a:lstStyle/>
          <a:p>
            <a:pPr eaLnBrk="1" hangingPunct="1">
              <a:lnSpc>
                <a:spcPct val="90000"/>
              </a:lnSpc>
            </a:pPr>
            <a:r>
              <a:rPr lang="en-US" dirty="0" smtClean="0"/>
              <a:t>Goal: </a:t>
            </a:r>
            <a:r>
              <a:rPr lang="en-US" dirty="0" smtClean="0">
                <a:sym typeface="Wingdings 2" pitchFamily="18" charset="2"/>
              </a:rPr>
              <a:t>Perform insertion, deletion and search in </a:t>
            </a:r>
            <a:r>
              <a:rPr lang="en-US" u="sng" dirty="0" smtClean="0">
                <a:sym typeface="Wingdings 2" pitchFamily="18" charset="2"/>
              </a:rPr>
              <a:t>constant time</a:t>
            </a:r>
            <a:r>
              <a:rPr lang="en-US" dirty="0" smtClean="0">
                <a:sym typeface="Wingdings 2" pitchFamily="18" charset="2"/>
              </a:rPr>
              <a:t> </a:t>
            </a:r>
          </a:p>
          <a:p>
            <a:pPr eaLnBrk="1" hangingPunct="1">
              <a:lnSpc>
                <a:spcPct val="90000"/>
              </a:lnSpc>
            </a:pPr>
            <a:r>
              <a:rPr lang="en-US" dirty="0" smtClean="0">
                <a:sym typeface="Wingdings 2" pitchFamily="18" charset="2"/>
              </a:rPr>
              <a:t>O(1) !</a:t>
            </a:r>
            <a:r>
              <a:rPr lang="en-US" dirty="0" smtClean="0">
                <a:sym typeface="Wingdings" pitchFamily="2" charset="2"/>
              </a:rPr>
              <a:t> </a:t>
            </a:r>
            <a:r>
              <a:rPr lang="en-US" i="1" dirty="0" smtClean="0">
                <a:sym typeface="Wingdings" pitchFamily="2" charset="2"/>
              </a:rPr>
              <a:t>Does not depend on </a:t>
            </a:r>
            <a:r>
              <a:rPr lang="en-US" b="1" dirty="0" smtClean="0">
                <a:sym typeface="Wingdings" pitchFamily="2" charset="2"/>
              </a:rPr>
              <a:t>n</a:t>
            </a:r>
            <a:r>
              <a:rPr lang="en-US" dirty="0" smtClean="0">
                <a:sym typeface="Wingdings" pitchFamily="2" charset="2"/>
              </a:rPr>
              <a:t>! </a:t>
            </a:r>
            <a:br>
              <a:rPr lang="en-US" dirty="0" smtClean="0">
                <a:sym typeface="Wingdings" pitchFamily="2" charset="2"/>
              </a:rPr>
            </a:br>
            <a:r>
              <a:rPr lang="en-US" dirty="0" smtClean="0">
                <a:sym typeface="Wingdings" pitchFamily="2" charset="2"/>
              </a:rPr>
              <a:t> (an Exception so far)</a:t>
            </a:r>
          </a:p>
          <a:p>
            <a:pPr>
              <a:lnSpc>
                <a:spcPct val="90000"/>
              </a:lnSpc>
            </a:pPr>
            <a:r>
              <a:rPr lang="en-US" dirty="0" smtClean="0">
                <a:sym typeface="Wingdings" pitchFamily="2" charset="2"/>
              </a:rPr>
              <a:t>An ADT </a:t>
            </a:r>
            <a:r>
              <a:rPr lang="en-US" dirty="0"/>
              <a:t>that uses a </a:t>
            </a:r>
            <a:r>
              <a:rPr lang="en-US" dirty="0">
                <a:hlinkClick r:id="rId2" tooltip="Hash function"/>
              </a:rPr>
              <a:t>hash function</a:t>
            </a:r>
            <a:r>
              <a:rPr lang="en-US" dirty="0"/>
              <a:t> to map identifying values, known as </a:t>
            </a:r>
            <a:r>
              <a:rPr lang="en-US" dirty="0">
                <a:hlinkClick r:id="rId3" tooltip="Unique key"/>
              </a:rPr>
              <a:t>keys</a:t>
            </a:r>
            <a:r>
              <a:rPr lang="en-US" dirty="0"/>
              <a:t> (e.g., a person's name), to their associated </a:t>
            </a:r>
            <a:r>
              <a:rPr lang="en-US" dirty="0">
                <a:hlinkClick r:id="rId4" tooltip="Value (mathematics)"/>
              </a:rPr>
              <a:t>values</a:t>
            </a:r>
            <a:r>
              <a:rPr lang="en-US" dirty="0"/>
              <a:t> (e.g., their telephone </a:t>
            </a:r>
            <a:r>
              <a:rPr lang="en-US" dirty="0" smtClean="0"/>
              <a:t>number).</a:t>
            </a:r>
          </a:p>
          <a:p>
            <a:pPr>
              <a:lnSpc>
                <a:spcPct val="90000"/>
              </a:lnSpc>
            </a:pPr>
            <a:r>
              <a:rPr lang="en-US" dirty="0" smtClean="0">
                <a:sym typeface="Wingdings" pitchFamily="2" charset="2"/>
              </a:rPr>
              <a:t>Implementation: </a:t>
            </a:r>
            <a:br>
              <a:rPr lang="en-US" dirty="0" smtClean="0">
                <a:sym typeface="Wingdings" pitchFamily="2" charset="2"/>
              </a:rPr>
            </a:br>
            <a:r>
              <a:rPr lang="en-US" dirty="0"/>
              <a:t>implements an </a:t>
            </a:r>
            <a:r>
              <a:rPr lang="en-US" dirty="0" smtClean="0"/>
              <a:t>associative a</a:t>
            </a:r>
            <a:r>
              <a:rPr lang="en-US" dirty="0" smtClean="0">
                <a:sym typeface="Wingdings" pitchFamily="2" charset="2"/>
              </a:rPr>
              <a:t>rray </a:t>
            </a:r>
            <a:endParaRPr lang="en-US" b="1" dirty="0" smtClean="0">
              <a:sym typeface="Wingdings" pitchFamily="2" charset="2"/>
            </a:endParaRP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10</a:t>
            </a:fld>
            <a:endParaRPr lang="en-US" dirty="0" smtClean="0"/>
          </a:p>
        </p:txBody>
      </p:sp>
    </p:spTree>
    <p:extLst>
      <p:ext uri="{BB962C8B-B14F-4D97-AF65-F5344CB8AC3E}">
        <p14:creationId xmlns:p14="http://schemas.microsoft.com/office/powerpoint/2010/main" val="264164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62000" y="304800"/>
            <a:ext cx="7848600" cy="685800"/>
          </a:xfrm>
        </p:spPr>
        <p:txBody>
          <a:bodyPr/>
          <a:lstStyle/>
          <a:p>
            <a:pPr algn="ctr" eaLnBrk="1" hangingPunct="1"/>
            <a:r>
              <a:rPr lang="en-US" dirty="0" smtClean="0"/>
              <a:t>Hash Table Example</a:t>
            </a:r>
          </a:p>
        </p:txBody>
      </p:sp>
      <p:sp>
        <p:nvSpPr>
          <p:cNvPr id="46083" name="Rectangle 3"/>
          <p:cNvSpPr>
            <a:spLocks noGrp="1" noChangeArrowheads="1"/>
          </p:cNvSpPr>
          <p:nvPr>
            <p:ph idx="1"/>
          </p:nvPr>
        </p:nvSpPr>
        <p:spPr>
          <a:xfrm>
            <a:off x="1676400" y="1781803"/>
            <a:ext cx="6591985" cy="3777622"/>
          </a:xfrm>
        </p:spPr>
        <p:txBody>
          <a:bodyPr/>
          <a:lstStyle/>
          <a:p>
            <a:pPr eaLnBrk="1" hangingPunct="1">
              <a:lnSpc>
                <a:spcPct val="90000"/>
              </a:lnSpc>
            </a:pPr>
            <a:r>
              <a:rPr lang="en-US" dirty="0" smtClean="0">
                <a:sym typeface="Wingdings" pitchFamily="2" charset="2"/>
              </a:rPr>
              <a:t>A small Phone book as a hash table</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11</a:t>
            </a:fld>
            <a:endParaRPr lang="en-US" dirty="0" smtClean="0"/>
          </a:p>
        </p:txBody>
      </p:sp>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143" t="46042" r="2665" b="19792"/>
          <a:stretch/>
        </p:blipFill>
        <p:spPr bwMode="auto">
          <a:xfrm>
            <a:off x="1828800" y="2362200"/>
            <a:ext cx="5943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49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3554"/>
                                        </p:tgtEl>
                                        <p:attrNameLst>
                                          <p:attrName>style.visibility</p:attrName>
                                        </p:attrNameLst>
                                      </p:cBhvr>
                                      <p:to>
                                        <p:strVal val="visible"/>
                                      </p:to>
                                    </p:set>
                                    <p:animEffect transition="in" filter="circle(in)">
                                      <p:cBhvr>
                                        <p:cTn id="11" dur="2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14400" y="304800"/>
            <a:ext cx="7696200" cy="685800"/>
          </a:xfrm>
        </p:spPr>
        <p:txBody>
          <a:bodyPr/>
          <a:lstStyle/>
          <a:p>
            <a:pPr algn="ctr" eaLnBrk="1" hangingPunct="1"/>
            <a:r>
              <a:rPr lang="en-US" dirty="0" smtClean="0"/>
              <a:t>Hash Tables</a:t>
            </a:r>
          </a:p>
        </p:txBody>
      </p:sp>
      <p:sp>
        <p:nvSpPr>
          <p:cNvPr id="61443" name="Rectangle 3"/>
          <p:cNvSpPr>
            <a:spLocks noGrp="1" noChangeArrowheads="1"/>
          </p:cNvSpPr>
          <p:nvPr>
            <p:ph idx="1"/>
          </p:nvPr>
        </p:nvSpPr>
        <p:spPr/>
        <p:txBody>
          <a:bodyPr/>
          <a:lstStyle/>
          <a:p>
            <a:pPr eaLnBrk="1" hangingPunct="1"/>
            <a:r>
              <a:rPr lang="en-US" smtClean="0">
                <a:sym typeface="Wingdings" pitchFamily="2" charset="2"/>
              </a:rPr>
              <a:t>Use Example:</a:t>
            </a:r>
          </a:p>
          <a:p>
            <a:pPr lvl="1" eaLnBrk="1" hangingPunct="1"/>
            <a:r>
              <a:rPr lang="en-US" smtClean="0">
                <a:sym typeface="Wingdings" pitchFamily="2" charset="2"/>
              </a:rPr>
              <a:t>Many compilers use Hash tables to implement their ‘Symbol tables’ (retrieving information about variables, functions, const …) </a:t>
            </a:r>
          </a:p>
          <a:p>
            <a:pPr lvl="2" eaLnBrk="1" hangingPunct="1"/>
            <a:r>
              <a:rPr lang="en-US" smtClean="0">
                <a:sym typeface="Wingdings" pitchFamily="2" charset="2"/>
              </a:rPr>
              <a:t>Critical to compiler speed</a:t>
            </a:r>
          </a:p>
          <a:p>
            <a:pPr eaLnBrk="1" hangingPunct="1"/>
            <a:r>
              <a:rPr lang="en-US" smtClean="0">
                <a:sym typeface="Wingdings" pitchFamily="2" charset="2"/>
              </a:rPr>
              <a:t>Languages that are often used to process symbols and text often have a built in hash table type!</a:t>
            </a:r>
          </a:p>
          <a:p>
            <a:pPr lvl="1" eaLnBrk="1" hangingPunct="1"/>
            <a:r>
              <a:rPr lang="en-US" smtClean="0"/>
              <a:t>Examples: Lisp, Perl, Python</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12</a:t>
            </a:fld>
            <a:endParaRPr lang="en-US" dirty="0" smtClean="0"/>
          </a:p>
        </p:txBody>
      </p:sp>
    </p:spTree>
    <p:extLst>
      <p:ext uri="{BB962C8B-B14F-4D97-AF65-F5344CB8AC3E}">
        <p14:creationId xmlns:p14="http://schemas.microsoft.com/office/powerpoint/2010/main" val="381852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62000" y="228600"/>
            <a:ext cx="8001000" cy="762000"/>
          </a:xfrm>
        </p:spPr>
        <p:txBody>
          <a:bodyPr/>
          <a:lstStyle/>
          <a:p>
            <a:pPr algn="ctr" eaLnBrk="1" hangingPunct="1"/>
            <a:r>
              <a:rPr lang="en-US" dirty="0" smtClean="0"/>
              <a:t>Hash Functions</a:t>
            </a:r>
          </a:p>
        </p:txBody>
      </p:sp>
      <p:sp>
        <p:nvSpPr>
          <p:cNvPr id="121859" name="Rectangle 3"/>
          <p:cNvSpPr>
            <a:spLocks noGrp="1" noChangeArrowheads="1"/>
          </p:cNvSpPr>
          <p:nvPr>
            <p:ph idx="1"/>
          </p:nvPr>
        </p:nvSpPr>
        <p:spPr>
          <a:xfrm>
            <a:off x="685800" y="1295400"/>
            <a:ext cx="7772400" cy="5334000"/>
          </a:xfrm>
        </p:spPr>
        <p:txBody>
          <a:bodyPr/>
          <a:lstStyle/>
          <a:p>
            <a:pPr>
              <a:lnSpc>
                <a:spcPct val="90000"/>
              </a:lnSpc>
            </a:pPr>
            <a:r>
              <a:rPr lang="en-US" sz="2700" dirty="0"/>
              <a:t>used to transform the key into the index (the </a:t>
            </a:r>
            <a:r>
              <a:rPr lang="en-US" sz="2700" i="1" dirty="0"/>
              <a:t>hash</a:t>
            </a:r>
            <a:r>
              <a:rPr lang="en-US" sz="2700" dirty="0"/>
              <a:t>) of an </a:t>
            </a:r>
            <a:r>
              <a:rPr lang="en-US" sz="2700" dirty="0" smtClean="0"/>
              <a:t>array </a:t>
            </a:r>
            <a:r>
              <a:rPr lang="en-US" sz="2700" dirty="0"/>
              <a:t>element (the </a:t>
            </a:r>
            <a:r>
              <a:rPr lang="en-US" sz="2700" i="1" dirty="0"/>
              <a:t>slot</a:t>
            </a:r>
            <a:r>
              <a:rPr lang="en-US" sz="2700" dirty="0"/>
              <a:t> or </a:t>
            </a:r>
            <a:r>
              <a:rPr lang="en-US" sz="2700" i="1" dirty="0"/>
              <a:t>bucket</a:t>
            </a:r>
            <a:r>
              <a:rPr lang="en-US" sz="2700" dirty="0"/>
              <a:t>) where the corresponding value is to be sought</a:t>
            </a:r>
            <a:r>
              <a:rPr lang="en-US" sz="2700" dirty="0" smtClean="0"/>
              <a:t>.</a:t>
            </a:r>
          </a:p>
          <a:p>
            <a:pPr>
              <a:lnSpc>
                <a:spcPct val="90000"/>
              </a:lnSpc>
            </a:pPr>
            <a:r>
              <a:rPr lang="en-US" sz="2700" dirty="0"/>
              <a:t>hash function should map each possible key to a unique slot </a:t>
            </a:r>
            <a:r>
              <a:rPr lang="en-US" sz="2700" dirty="0" smtClean="0"/>
              <a:t>index (not always possible in practice)</a:t>
            </a:r>
          </a:p>
          <a:p>
            <a:pPr>
              <a:lnSpc>
                <a:spcPct val="90000"/>
              </a:lnSpc>
            </a:pPr>
            <a:r>
              <a:rPr lang="en-US" sz="2700" dirty="0" smtClean="0"/>
              <a:t>Example:</a:t>
            </a:r>
          </a:p>
          <a:p>
            <a:pPr lvl="1">
              <a:lnSpc>
                <a:spcPct val="90000"/>
              </a:lnSpc>
            </a:pPr>
            <a:r>
              <a:rPr lang="en-US" dirty="0"/>
              <a:t>A</a:t>
            </a:r>
            <a:r>
              <a:rPr lang="en-US" dirty="0" smtClean="0"/>
              <a:t> </a:t>
            </a:r>
            <a:r>
              <a:rPr lang="en-US" dirty="0"/>
              <a:t>person's name, having a </a:t>
            </a:r>
            <a:endParaRPr lang="en-US" dirty="0" smtClean="0"/>
          </a:p>
          <a:p>
            <a:pPr marL="457200" lvl="1" indent="0">
              <a:lnSpc>
                <a:spcPct val="90000"/>
              </a:lnSpc>
              <a:buNone/>
            </a:pPr>
            <a:r>
              <a:rPr lang="en-US" dirty="0" smtClean="0"/>
              <a:t>variable </a:t>
            </a:r>
            <a:r>
              <a:rPr lang="en-US" dirty="0"/>
              <a:t>length, could be hashed </a:t>
            </a:r>
            <a:endParaRPr lang="en-US" dirty="0" smtClean="0"/>
          </a:p>
          <a:p>
            <a:pPr marL="457200" lvl="1" indent="0">
              <a:lnSpc>
                <a:spcPct val="90000"/>
              </a:lnSpc>
              <a:buNone/>
            </a:pPr>
            <a:r>
              <a:rPr lang="en-US" dirty="0" smtClean="0"/>
              <a:t>to </a:t>
            </a:r>
            <a:r>
              <a:rPr lang="en-US" dirty="0"/>
              <a:t>a </a:t>
            </a:r>
            <a:r>
              <a:rPr lang="en-US" dirty="0" smtClean="0"/>
              <a:t>single integer.</a:t>
            </a:r>
          </a:p>
          <a:p>
            <a:pPr lvl="1">
              <a:lnSpc>
                <a:spcPct val="90000"/>
              </a:lnSpc>
            </a:pPr>
            <a:endParaRPr lang="en-US" dirty="0" smtClean="0"/>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13</a:t>
            </a:fld>
            <a:endParaRPr lang="en-US" dirty="0" smtClean="0"/>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9766" t="50000" r="2664" b="25000"/>
          <a:stretch/>
        </p:blipFill>
        <p:spPr bwMode="auto">
          <a:xfrm>
            <a:off x="5715000" y="3776816"/>
            <a:ext cx="3276600" cy="285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29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8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2530"/>
                                        </p:tgtEl>
                                        <p:attrNameLst>
                                          <p:attrName>style.visibility</p:attrName>
                                        </p:attrNameLst>
                                      </p:cBhvr>
                                      <p:to>
                                        <p:strVal val="visible"/>
                                      </p:to>
                                    </p:set>
                                    <p:animEffect transition="in" filter="circle(in)">
                                      <p:cBhvr>
                                        <p:cTn id="25" dur="20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62000" y="0"/>
            <a:ext cx="8001000" cy="762000"/>
          </a:xfrm>
        </p:spPr>
        <p:txBody>
          <a:bodyPr/>
          <a:lstStyle/>
          <a:p>
            <a:pPr algn="ctr" eaLnBrk="1" hangingPunct="1"/>
            <a:r>
              <a:rPr lang="en-US" dirty="0" smtClean="0"/>
              <a:t>Hash Functions</a:t>
            </a:r>
          </a:p>
        </p:txBody>
      </p:sp>
      <p:sp>
        <p:nvSpPr>
          <p:cNvPr id="121859" name="Rectangle 3"/>
          <p:cNvSpPr>
            <a:spLocks noGrp="1" noChangeArrowheads="1"/>
          </p:cNvSpPr>
          <p:nvPr>
            <p:ph idx="1"/>
          </p:nvPr>
        </p:nvSpPr>
        <p:spPr>
          <a:xfrm>
            <a:off x="990600" y="722313"/>
            <a:ext cx="7772400" cy="5562600"/>
          </a:xfrm>
        </p:spPr>
        <p:txBody>
          <a:bodyPr/>
          <a:lstStyle/>
          <a:p>
            <a:pPr eaLnBrk="1" hangingPunct="1">
              <a:lnSpc>
                <a:spcPct val="90000"/>
              </a:lnSpc>
            </a:pPr>
            <a:r>
              <a:rPr lang="en-US" sz="2700" dirty="0" smtClean="0"/>
              <a:t>Depends a lot on the set of keys</a:t>
            </a:r>
          </a:p>
          <a:p>
            <a:pPr lvl="1" eaLnBrk="1" hangingPunct="1">
              <a:lnSpc>
                <a:spcPct val="90000"/>
              </a:lnSpc>
            </a:pPr>
            <a:r>
              <a:rPr lang="en-US" dirty="0" smtClean="0"/>
              <a:t>Data type</a:t>
            </a:r>
          </a:p>
          <a:p>
            <a:pPr lvl="1" eaLnBrk="1" hangingPunct="1">
              <a:lnSpc>
                <a:spcPct val="90000"/>
              </a:lnSpc>
            </a:pPr>
            <a:r>
              <a:rPr lang="en-US" dirty="0" smtClean="0"/>
              <a:t>The values used and their structure</a:t>
            </a:r>
          </a:p>
          <a:p>
            <a:pPr lvl="2" eaLnBrk="1" hangingPunct="1">
              <a:lnSpc>
                <a:spcPct val="90000"/>
              </a:lnSpc>
            </a:pPr>
            <a:r>
              <a:rPr lang="en-US" sz="2400" dirty="0" smtClean="0"/>
              <a:t>Example: A postal code may contain 5 digits but the digits may have a special meaning:</a:t>
            </a:r>
          </a:p>
          <a:p>
            <a:pPr lvl="3" eaLnBrk="1" hangingPunct="1">
              <a:lnSpc>
                <a:spcPct val="90000"/>
              </a:lnSpc>
            </a:pPr>
            <a:r>
              <a:rPr lang="en-US" sz="2000" dirty="0" smtClean="0"/>
              <a:t>the 1</a:t>
            </a:r>
            <a:r>
              <a:rPr lang="en-US" sz="2000" baseline="30000" dirty="0" smtClean="0"/>
              <a:t>st</a:t>
            </a:r>
            <a:r>
              <a:rPr lang="en-US" sz="2000" dirty="0" smtClean="0"/>
              <a:t> digit is associated with (a) specific state(s)</a:t>
            </a:r>
          </a:p>
          <a:p>
            <a:pPr lvl="3" eaLnBrk="1" hangingPunct="1">
              <a:lnSpc>
                <a:spcPct val="90000"/>
              </a:lnSpc>
            </a:pPr>
            <a:r>
              <a:rPr lang="en-US" sz="2000" dirty="0" smtClean="0"/>
              <a:t>The 2</a:t>
            </a:r>
            <a:r>
              <a:rPr lang="en-US" sz="2000" baseline="30000" dirty="0" smtClean="0"/>
              <a:t>nd</a:t>
            </a:r>
            <a:r>
              <a:rPr lang="en-US" sz="2000" dirty="0" smtClean="0"/>
              <a:t> and 3</a:t>
            </a:r>
            <a:r>
              <a:rPr lang="en-US" sz="2000" baseline="30000" dirty="0" smtClean="0"/>
              <a:t>rd</a:t>
            </a:r>
            <a:r>
              <a:rPr lang="en-US" sz="2000" dirty="0" smtClean="0"/>
              <a:t>  digits designate a sectional center facility, the mail sorting and distribution center for an area.  </a:t>
            </a:r>
          </a:p>
          <a:p>
            <a:pPr lvl="3" eaLnBrk="1" hangingPunct="1">
              <a:lnSpc>
                <a:spcPct val="90000"/>
              </a:lnSpc>
            </a:pPr>
            <a:r>
              <a:rPr lang="en-US" sz="2000" dirty="0" smtClean="0"/>
              <a:t>The 4</a:t>
            </a:r>
            <a:r>
              <a:rPr lang="en-US" sz="2000" baseline="30000" dirty="0" smtClean="0"/>
              <a:t>th</a:t>
            </a:r>
            <a:r>
              <a:rPr lang="en-US" sz="2000" dirty="0" smtClean="0"/>
              <a:t> and 5</a:t>
            </a:r>
            <a:r>
              <a:rPr lang="en-US" sz="2000" baseline="30000" dirty="0" smtClean="0"/>
              <a:t>th</a:t>
            </a:r>
            <a:r>
              <a:rPr lang="en-US" sz="2000" dirty="0" smtClean="0"/>
              <a:t> digits represent a group of delivery addresses within that region </a:t>
            </a:r>
          </a:p>
          <a:p>
            <a:pPr lvl="2" eaLnBrk="1" hangingPunct="1">
              <a:lnSpc>
                <a:spcPct val="90000"/>
              </a:lnSpc>
              <a:buFontTx/>
              <a:buNone/>
            </a:pPr>
            <a:r>
              <a:rPr lang="en-US" sz="1800" dirty="0" smtClean="0"/>
              <a:t>	</a:t>
            </a:r>
            <a:r>
              <a:rPr lang="en-US" sz="2400" dirty="0" smtClean="0"/>
              <a:t>A HF written to help a post office sort out mail for delivery should not use the first three digits of the postal code because all mail will map to the same bucket (lots of collisions)!</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14</a:t>
            </a:fld>
            <a:endParaRPr lang="en-US" dirty="0" smtClean="0"/>
          </a:p>
        </p:txBody>
      </p:sp>
    </p:spTree>
    <p:extLst>
      <p:ext uri="{BB962C8B-B14F-4D97-AF65-F5344CB8AC3E}">
        <p14:creationId xmlns:p14="http://schemas.microsoft.com/office/powerpoint/2010/main" val="264629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8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85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85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304800"/>
            <a:ext cx="7848600" cy="685800"/>
          </a:xfrm>
        </p:spPr>
        <p:txBody>
          <a:bodyPr/>
          <a:lstStyle/>
          <a:p>
            <a:pPr algn="ctr" eaLnBrk="1" hangingPunct="1"/>
            <a:r>
              <a:rPr lang="en-US" dirty="0" smtClean="0"/>
              <a:t>Hash Functions</a:t>
            </a:r>
          </a:p>
        </p:txBody>
      </p:sp>
      <p:sp>
        <p:nvSpPr>
          <p:cNvPr id="10243" name="Rectangle 3"/>
          <p:cNvSpPr>
            <a:spLocks noGrp="1" noChangeArrowheads="1"/>
          </p:cNvSpPr>
          <p:nvPr>
            <p:ph idx="1"/>
          </p:nvPr>
        </p:nvSpPr>
        <p:spPr>
          <a:xfrm>
            <a:off x="533400" y="1295400"/>
            <a:ext cx="7924800" cy="5181600"/>
          </a:xfrm>
        </p:spPr>
        <p:txBody>
          <a:bodyPr/>
          <a:lstStyle/>
          <a:p>
            <a:pPr eaLnBrk="1" hangingPunct="1"/>
            <a:r>
              <a:rPr lang="en-US" dirty="0" smtClean="0"/>
              <a:t>If key range too large, use hash table with fewer buckets and a hash function which maps multiple keys to same bucket:</a:t>
            </a:r>
          </a:p>
          <a:p>
            <a:pPr lvl="1" algn="ctr" eaLnBrk="1" hangingPunct="1">
              <a:buFontTx/>
              <a:buNone/>
            </a:pPr>
            <a:r>
              <a:rPr lang="en-US" dirty="0" smtClean="0"/>
              <a:t>h(k</a:t>
            </a:r>
            <a:r>
              <a:rPr lang="en-US" baseline="-25000" dirty="0" smtClean="0"/>
              <a:t>1</a:t>
            </a:r>
            <a:r>
              <a:rPr lang="en-US" dirty="0" smtClean="0"/>
              <a:t>) = </a:t>
            </a:r>
            <a:r>
              <a:rPr lang="en-US" dirty="0" smtClean="0">
                <a:sym typeface="Symbol" pitchFamily="18" charset="2"/>
              </a:rPr>
              <a:t> = h(k</a:t>
            </a:r>
            <a:r>
              <a:rPr lang="en-US" baseline="-25000" dirty="0" smtClean="0">
                <a:sym typeface="Symbol" pitchFamily="18" charset="2"/>
              </a:rPr>
              <a:t>2</a:t>
            </a:r>
            <a:r>
              <a:rPr lang="en-US" dirty="0" smtClean="0">
                <a:sym typeface="Symbol" pitchFamily="18" charset="2"/>
              </a:rPr>
              <a:t>): k</a:t>
            </a:r>
            <a:r>
              <a:rPr lang="en-US" baseline="-25000" dirty="0" smtClean="0">
                <a:sym typeface="Symbol" pitchFamily="18" charset="2"/>
              </a:rPr>
              <a:t>1</a:t>
            </a:r>
            <a:r>
              <a:rPr lang="en-US" dirty="0" smtClean="0">
                <a:sym typeface="Symbol" pitchFamily="18" charset="2"/>
              </a:rPr>
              <a:t> and k</a:t>
            </a:r>
            <a:r>
              <a:rPr lang="en-US" baseline="-25000" dirty="0" smtClean="0">
                <a:sym typeface="Symbol" pitchFamily="18" charset="2"/>
              </a:rPr>
              <a:t>2</a:t>
            </a:r>
            <a:r>
              <a:rPr lang="en-US" dirty="0" smtClean="0">
                <a:sym typeface="Symbol" pitchFamily="18" charset="2"/>
              </a:rPr>
              <a:t> have </a:t>
            </a:r>
            <a:r>
              <a:rPr lang="en-US" dirty="0" smtClean="0">
                <a:solidFill>
                  <a:srgbClr val="FFC000"/>
                </a:solidFill>
                <a:sym typeface="Symbol" pitchFamily="18" charset="2"/>
              </a:rPr>
              <a:t>collision</a:t>
            </a:r>
            <a:r>
              <a:rPr lang="en-US" dirty="0" smtClean="0">
                <a:solidFill>
                  <a:srgbClr val="FF3300"/>
                </a:solidFill>
                <a:sym typeface="Symbol" pitchFamily="18" charset="2"/>
              </a:rPr>
              <a:t> </a:t>
            </a:r>
            <a:r>
              <a:rPr lang="en-US" dirty="0" smtClean="0">
                <a:sym typeface="Symbol" pitchFamily="18" charset="2"/>
              </a:rPr>
              <a:t>at slot </a:t>
            </a:r>
            <a:endParaRPr lang="en-US" sz="2800" dirty="0" smtClean="0">
              <a:sym typeface="Symbol" pitchFamily="18" charset="2"/>
            </a:endParaRPr>
          </a:p>
          <a:p>
            <a:pPr eaLnBrk="1" hangingPunct="1"/>
            <a:r>
              <a:rPr lang="en-US" dirty="0" smtClean="0">
                <a:sym typeface="Symbol" pitchFamily="18" charset="2"/>
              </a:rPr>
              <a:t>Popular hash functions: hashing by division</a:t>
            </a:r>
          </a:p>
          <a:p>
            <a:pPr lvl="1" eaLnBrk="1" hangingPunct="1">
              <a:buFontTx/>
              <a:buNone/>
            </a:pPr>
            <a:r>
              <a:rPr lang="en-US" dirty="0" smtClean="0">
                <a:sym typeface="Symbol" pitchFamily="18" charset="2"/>
              </a:rPr>
              <a:t>h(k) = </a:t>
            </a:r>
            <a:r>
              <a:rPr lang="en-US" dirty="0" err="1" smtClean="0">
                <a:sym typeface="Symbol" pitchFamily="18" charset="2"/>
              </a:rPr>
              <a:t>k%D</a:t>
            </a:r>
            <a:r>
              <a:rPr lang="en-US" dirty="0" smtClean="0">
                <a:sym typeface="Symbol" pitchFamily="18" charset="2"/>
              </a:rPr>
              <a:t>, where D number of buckets in hash table</a:t>
            </a:r>
            <a:endParaRPr lang="en-US" sz="2800" dirty="0" smtClean="0">
              <a:sym typeface="Symbol" pitchFamily="18" charset="2"/>
            </a:endParaRPr>
          </a:p>
          <a:p>
            <a:pPr eaLnBrk="1" hangingPunct="1"/>
            <a:r>
              <a:rPr lang="en-US" dirty="0" smtClean="0">
                <a:sym typeface="Symbol" pitchFamily="18" charset="2"/>
              </a:rPr>
              <a:t>Example: hash table with 11 buckets</a:t>
            </a:r>
          </a:p>
          <a:p>
            <a:pPr lvl="1" eaLnBrk="1" hangingPunct="1">
              <a:buFontTx/>
              <a:buNone/>
            </a:pPr>
            <a:r>
              <a:rPr lang="en-US" dirty="0" smtClean="0">
                <a:sym typeface="Symbol" pitchFamily="18" charset="2"/>
              </a:rPr>
              <a:t>h(k) = k%11</a:t>
            </a:r>
          </a:p>
          <a:p>
            <a:pPr lvl="1" eaLnBrk="1" hangingPunct="1">
              <a:buFontTx/>
              <a:buNone/>
            </a:pPr>
            <a:r>
              <a:rPr lang="en-US" dirty="0" smtClean="0">
                <a:sym typeface="Symbol" pitchFamily="18" charset="2"/>
              </a:rPr>
              <a:t>80  3 (80%11= 3), 40  7, 65  10</a:t>
            </a:r>
          </a:p>
          <a:p>
            <a:pPr lvl="1" eaLnBrk="1" hangingPunct="1">
              <a:buFontTx/>
              <a:buNone/>
            </a:pPr>
            <a:r>
              <a:rPr lang="en-US" dirty="0" smtClean="0">
                <a:sym typeface="Symbol" pitchFamily="18" charset="2"/>
              </a:rPr>
              <a:t>58  3 collision!</a:t>
            </a:r>
          </a:p>
          <a:p>
            <a:pPr lvl="1" eaLnBrk="1" hangingPunct="1">
              <a:buFontTx/>
              <a:buNone/>
            </a:pPr>
            <a:endParaRPr lang="en-US" dirty="0" smtClean="0">
              <a:sym typeface="Symbol" pitchFamily="18" charset="2"/>
            </a:endParaRPr>
          </a:p>
        </p:txBody>
      </p:sp>
      <p:sp>
        <p:nvSpPr>
          <p:cNvPr id="4"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15</a:t>
            </a:fld>
            <a:endParaRPr lang="en-US" dirty="0" smtClean="0"/>
          </a:p>
        </p:txBody>
      </p:sp>
    </p:spTree>
    <p:extLst>
      <p:ext uri="{BB962C8B-B14F-4D97-AF65-F5344CB8AC3E}">
        <p14:creationId xmlns:p14="http://schemas.microsoft.com/office/powerpoint/2010/main" val="1257394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 calcmode="lin" valueType="num">
                                      <p:cBhvr additive="base">
                                        <p:cTn id="17"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 calcmode="lin" valueType="num">
                                      <p:cBhvr additive="base">
                                        <p:cTn id="21"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 calcmode="lin" valueType="num">
                                      <p:cBhvr additive="base">
                                        <p:cTn id="27"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 calcmode="lin" valueType="num">
                                      <p:cBhvr additive="base">
                                        <p:cTn id="35"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43">
                                            <p:txEl>
                                              <p:pRg st="7" end="7"/>
                                            </p:txEl>
                                          </p:spTgt>
                                        </p:tgtEl>
                                        <p:attrNameLst>
                                          <p:attrName>style.visibility</p:attrName>
                                        </p:attrNameLst>
                                      </p:cBhvr>
                                      <p:to>
                                        <p:strVal val="visible"/>
                                      </p:to>
                                    </p:set>
                                    <p:anim calcmode="lin" valueType="num">
                                      <p:cBhvr additive="base">
                                        <p:cTn id="3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762000" y="152400"/>
            <a:ext cx="7848600" cy="1143000"/>
          </a:xfrm>
        </p:spPr>
        <p:txBody>
          <a:bodyPr/>
          <a:lstStyle/>
          <a:p>
            <a:pPr algn="ctr" eaLnBrk="1" hangingPunct="1"/>
            <a:r>
              <a:rPr lang="en-US" dirty="0" smtClean="0"/>
              <a:t>Hash Tables: The Idea</a:t>
            </a:r>
          </a:p>
        </p:txBody>
      </p:sp>
      <p:sp>
        <p:nvSpPr>
          <p:cNvPr id="47107" name="Rectangle 3"/>
          <p:cNvSpPr>
            <a:spLocks noGrp="1" noChangeArrowheads="1"/>
          </p:cNvSpPr>
          <p:nvPr>
            <p:ph idx="1"/>
          </p:nvPr>
        </p:nvSpPr>
        <p:spPr>
          <a:xfrm>
            <a:off x="571500" y="1203960"/>
            <a:ext cx="8229600" cy="4530725"/>
          </a:xfrm>
        </p:spPr>
        <p:txBody>
          <a:bodyPr/>
          <a:lstStyle/>
          <a:p>
            <a:pPr eaLnBrk="1" hangingPunct="1">
              <a:lnSpc>
                <a:spcPct val="90000"/>
              </a:lnSpc>
            </a:pPr>
            <a:r>
              <a:rPr lang="en-US" sz="2800" dirty="0" smtClean="0">
                <a:sym typeface="Wingdings" pitchFamily="2" charset="2"/>
              </a:rPr>
              <a:t>Data Keys can be used to map </a:t>
            </a:r>
            <a:r>
              <a:rPr lang="en-US" sz="2800" u="sng" dirty="0" smtClean="0">
                <a:sym typeface="Wingdings" pitchFamily="2" charset="2"/>
              </a:rPr>
              <a:t>directly</a:t>
            </a:r>
            <a:r>
              <a:rPr lang="en-US" sz="2800" dirty="0" smtClean="0">
                <a:sym typeface="Wingdings" pitchFamily="2" charset="2"/>
              </a:rPr>
              <a:t> to the correct table/array index</a:t>
            </a:r>
          </a:p>
          <a:p>
            <a:pPr lvl="1" eaLnBrk="1" hangingPunct="1">
              <a:lnSpc>
                <a:spcPct val="90000"/>
              </a:lnSpc>
            </a:pPr>
            <a:r>
              <a:rPr lang="en-US" sz="2400" dirty="0" smtClean="0">
                <a:sym typeface="Wingdings" pitchFamily="2" charset="2"/>
              </a:rPr>
              <a:t>The key tells you</a:t>
            </a:r>
            <a:r>
              <a:rPr lang="en-US" sz="2400" i="1" dirty="0" smtClean="0">
                <a:sym typeface="Wingdings" pitchFamily="2" charset="2"/>
              </a:rPr>
              <a:t> </a:t>
            </a:r>
            <a:r>
              <a:rPr lang="en-US" sz="2400" dirty="0" smtClean="0">
                <a:sym typeface="Wingdings" pitchFamily="2" charset="2"/>
              </a:rPr>
              <a:t>where to look</a:t>
            </a:r>
          </a:p>
          <a:p>
            <a:pPr eaLnBrk="1" hangingPunct="1">
              <a:lnSpc>
                <a:spcPct val="90000"/>
              </a:lnSpc>
            </a:pPr>
            <a:r>
              <a:rPr lang="en-US" sz="2800" dirty="0" smtClean="0">
                <a:sym typeface="Wingdings" pitchFamily="2" charset="2"/>
              </a:rPr>
              <a:t>This process of mapping (finding the location) is called </a:t>
            </a:r>
            <a:r>
              <a:rPr lang="en-US" sz="2800" dirty="0" smtClean="0">
                <a:solidFill>
                  <a:srgbClr val="FFC000"/>
                </a:solidFill>
                <a:sym typeface="Wingdings" pitchFamily="2" charset="2"/>
              </a:rPr>
              <a:t>‘</a:t>
            </a:r>
            <a:r>
              <a:rPr lang="en-US" sz="2800" b="1" dirty="0" smtClean="0">
                <a:solidFill>
                  <a:srgbClr val="FFC000"/>
                </a:solidFill>
                <a:sym typeface="Wingdings" pitchFamily="2" charset="2"/>
              </a:rPr>
              <a:t>Hashing</a:t>
            </a:r>
            <a:r>
              <a:rPr lang="en-US" sz="2800" dirty="0" smtClean="0">
                <a:solidFill>
                  <a:srgbClr val="FFC000"/>
                </a:solidFill>
                <a:sym typeface="Wingdings" pitchFamily="2" charset="2"/>
              </a:rPr>
              <a:t>’</a:t>
            </a:r>
          </a:p>
          <a:p>
            <a:pPr lvl="1" eaLnBrk="1" hangingPunct="1">
              <a:lnSpc>
                <a:spcPct val="90000"/>
              </a:lnSpc>
            </a:pPr>
            <a:r>
              <a:rPr lang="en-US" sz="2400" dirty="0" smtClean="0">
                <a:sym typeface="Wingdings" pitchFamily="2" charset="2"/>
              </a:rPr>
              <a:t>Performing arithmetic computations on keys to get an index (integer)</a:t>
            </a:r>
          </a:p>
          <a:p>
            <a:pPr eaLnBrk="1" hangingPunct="1">
              <a:lnSpc>
                <a:spcPct val="90000"/>
              </a:lnSpc>
            </a:pPr>
            <a:r>
              <a:rPr lang="en-US" sz="2800" dirty="0" smtClean="0">
                <a:sym typeface="Wingdings" pitchFamily="2" charset="2"/>
              </a:rPr>
              <a:t>Hashing is done by a </a:t>
            </a:r>
            <a:r>
              <a:rPr lang="en-US" sz="2800" dirty="0" smtClean="0">
                <a:solidFill>
                  <a:srgbClr val="FFC000"/>
                </a:solidFill>
                <a:sym typeface="Wingdings" pitchFamily="2" charset="2"/>
              </a:rPr>
              <a:t>‘</a:t>
            </a:r>
            <a:r>
              <a:rPr lang="en-US" sz="2800" b="1" dirty="0" smtClean="0">
                <a:solidFill>
                  <a:srgbClr val="FFC000"/>
                </a:solidFill>
                <a:sym typeface="Wingdings" pitchFamily="2" charset="2"/>
              </a:rPr>
              <a:t>Hash Function’</a:t>
            </a:r>
          </a:p>
          <a:p>
            <a:pPr lvl="1" eaLnBrk="1" hangingPunct="1">
              <a:lnSpc>
                <a:spcPct val="90000"/>
              </a:lnSpc>
            </a:pPr>
            <a:r>
              <a:rPr lang="en-US" sz="2400" dirty="0" smtClean="0">
                <a:sym typeface="Wingdings" pitchFamily="2" charset="2"/>
              </a:rPr>
              <a:t>A hash function maps all possible values/keys into specific slots in the HT</a:t>
            </a:r>
          </a:p>
          <a:p>
            <a:pPr lvl="1" eaLnBrk="1" hangingPunct="1">
              <a:lnSpc>
                <a:spcPct val="90000"/>
              </a:lnSpc>
            </a:pPr>
            <a:r>
              <a:rPr lang="en-US" sz="2400" dirty="0" smtClean="0">
                <a:sym typeface="Wingdings" pitchFamily="2" charset="2"/>
              </a:rPr>
              <a:t>The value returned by the hash function is called the </a:t>
            </a:r>
            <a:r>
              <a:rPr lang="en-US" sz="2400" b="1" dirty="0" smtClean="0">
                <a:solidFill>
                  <a:srgbClr val="FFC000"/>
                </a:solidFill>
                <a:sym typeface="Wingdings" pitchFamily="2" charset="2"/>
              </a:rPr>
              <a:t>hash of the key</a:t>
            </a:r>
            <a:r>
              <a:rPr lang="en-US" sz="2400" dirty="0" smtClean="0">
                <a:solidFill>
                  <a:srgbClr val="FFC000"/>
                </a:solidFill>
                <a:sym typeface="Wingdings" pitchFamily="2" charset="2"/>
              </a:rPr>
              <a:t> </a:t>
            </a:r>
            <a:r>
              <a:rPr lang="en-US" sz="2400" dirty="0" smtClean="0">
                <a:sym typeface="Wingdings" pitchFamily="2" charset="2"/>
              </a:rPr>
              <a:t>and is the index at which the record / data should be placed (the </a:t>
            </a:r>
            <a:r>
              <a:rPr lang="en-US" sz="2400" b="1" dirty="0" smtClean="0">
                <a:solidFill>
                  <a:schemeClr val="hlink"/>
                </a:solidFill>
                <a:sym typeface="Wingdings" pitchFamily="2" charset="2"/>
              </a:rPr>
              <a:t>bucket</a:t>
            </a:r>
            <a:r>
              <a:rPr lang="en-US" sz="2400" dirty="0" smtClean="0">
                <a:sym typeface="Wingdings" pitchFamily="2" charset="2"/>
              </a:rPr>
              <a:t>).</a:t>
            </a:r>
            <a:endParaRPr lang="en-US" sz="2400" dirty="0" smtClean="0"/>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16</a:t>
            </a:fld>
            <a:endParaRPr lang="en-US" dirty="0" smtClean="0"/>
          </a:p>
        </p:txBody>
      </p:sp>
    </p:spTree>
    <p:extLst>
      <p:ext uri="{BB962C8B-B14F-4D97-AF65-F5344CB8AC3E}">
        <p14:creationId xmlns:p14="http://schemas.microsoft.com/office/powerpoint/2010/main" val="3432869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62000" y="304800"/>
            <a:ext cx="7848600" cy="685800"/>
          </a:xfrm>
        </p:spPr>
        <p:txBody>
          <a:bodyPr/>
          <a:lstStyle/>
          <a:p>
            <a:pPr algn="ctr" eaLnBrk="1" hangingPunct="1"/>
            <a:r>
              <a:rPr lang="en-US" dirty="0" smtClean="0"/>
              <a:t>Simple Example</a:t>
            </a:r>
          </a:p>
        </p:txBody>
      </p:sp>
      <p:sp>
        <p:nvSpPr>
          <p:cNvPr id="11268" name="Rectangle 3"/>
          <p:cNvSpPr>
            <a:spLocks noGrp="1" noChangeArrowheads="1"/>
          </p:cNvSpPr>
          <p:nvPr>
            <p:ph idx="1"/>
          </p:nvPr>
        </p:nvSpPr>
        <p:spPr/>
        <p:txBody>
          <a:bodyPr/>
          <a:lstStyle/>
          <a:p>
            <a:pPr eaLnBrk="1" hangingPunct="1"/>
            <a:r>
              <a:rPr lang="en-US" dirty="0" smtClean="0"/>
              <a:t>An array of records (structures) where the key of the record is the index of the array.</a:t>
            </a:r>
          </a:p>
          <a:p>
            <a:pPr lvl="1" eaLnBrk="1" hangingPunct="1"/>
            <a:r>
              <a:rPr lang="en-US" dirty="0" smtClean="0"/>
              <a:t>The hash function is the identify function</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17</a:t>
            </a:fld>
            <a:endParaRPr lang="en-US" dirty="0" smtClean="0"/>
          </a:p>
        </p:txBody>
      </p:sp>
    </p:spTree>
    <p:extLst>
      <p:ext uri="{BB962C8B-B14F-4D97-AF65-F5344CB8AC3E}">
        <p14:creationId xmlns:p14="http://schemas.microsoft.com/office/powerpoint/2010/main" val="2307248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anim calcmode="lin" valueType="num">
                                      <p:cBhvr additive="base">
                                        <p:cTn id="11"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762000" y="76200"/>
            <a:ext cx="8001000" cy="1143000"/>
          </a:xfrm>
        </p:spPr>
        <p:txBody>
          <a:bodyPr/>
          <a:lstStyle/>
          <a:p>
            <a:pPr algn="ctr" eaLnBrk="1" hangingPunct="1"/>
            <a:r>
              <a:rPr lang="en-US" dirty="0" smtClean="0"/>
              <a:t>Example 2: Class Hash</a:t>
            </a:r>
          </a:p>
        </p:txBody>
      </p:sp>
      <p:sp>
        <p:nvSpPr>
          <p:cNvPr id="48131" name="Rectangle 3"/>
          <p:cNvSpPr>
            <a:spLocks noGrp="1" noChangeArrowheads="1"/>
          </p:cNvSpPr>
          <p:nvPr>
            <p:ph idx="1"/>
          </p:nvPr>
        </p:nvSpPr>
        <p:spPr>
          <a:xfrm>
            <a:off x="899160" y="1216025"/>
            <a:ext cx="8229600" cy="5029200"/>
          </a:xfrm>
        </p:spPr>
        <p:txBody>
          <a:bodyPr/>
          <a:lstStyle/>
          <a:p>
            <a:pPr eaLnBrk="1" hangingPunct="1">
              <a:lnSpc>
                <a:spcPct val="90000"/>
              </a:lnSpc>
            </a:pPr>
            <a:r>
              <a:rPr lang="en-US" sz="2000" dirty="0" smtClean="0"/>
              <a:t>We want to represent our class using a HT!</a:t>
            </a:r>
          </a:p>
          <a:p>
            <a:pPr eaLnBrk="1" hangingPunct="1">
              <a:lnSpc>
                <a:spcPct val="90000"/>
              </a:lnSpc>
            </a:pPr>
            <a:r>
              <a:rPr lang="en-US" sz="2000" dirty="0" smtClean="0"/>
              <a:t>Each student has a record</a:t>
            </a:r>
          </a:p>
          <a:p>
            <a:pPr eaLnBrk="1" hangingPunct="1">
              <a:lnSpc>
                <a:spcPct val="90000"/>
              </a:lnSpc>
            </a:pPr>
            <a:r>
              <a:rPr lang="en-US" sz="2000" dirty="0" smtClean="0"/>
              <a:t>We select a representative key (e.g. Name, </a:t>
            </a:r>
            <a:r>
              <a:rPr lang="en-US" sz="2000" dirty="0" err="1" smtClean="0"/>
              <a:t>StudentID</a:t>
            </a:r>
            <a:r>
              <a:rPr lang="en-US" sz="2000" dirty="0" smtClean="0"/>
              <a:t>, </a:t>
            </a:r>
            <a:r>
              <a:rPr lang="en-US" sz="2000" dirty="0" err="1" smtClean="0"/>
              <a:t>birthDate</a:t>
            </a:r>
            <a:r>
              <a:rPr lang="en-US" sz="2000" dirty="0" smtClean="0"/>
              <a:t>)</a:t>
            </a:r>
          </a:p>
          <a:p>
            <a:pPr lvl="1" eaLnBrk="1" hangingPunct="1">
              <a:lnSpc>
                <a:spcPct val="90000"/>
              </a:lnSpc>
            </a:pPr>
            <a:r>
              <a:rPr lang="en-US" sz="1800" dirty="0" smtClean="0"/>
              <a:t>It is better if the key is unique: </a:t>
            </a:r>
            <a:r>
              <a:rPr lang="en-US" sz="1800" dirty="0" err="1" smtClean="0"/>
              <a:t>StudentID</a:t>
            </a:r>
            <a:endParaRPr lang="en-US" sz="1800" dirty="0" smtClean="0"/>
          </a:p>
          <a:p>
            <a:pPr eaLnBrk="1" hangingPunct="1">
              <a:lnSpc>
                <a:spcPct val="90000"/>
              </a:lnSpc>
            </a:pPr>
            <a:r>
              <a:rPr lang="en-US" sz="2000" dirty="0" smtClean="0"/>
              <a:t>We need to find an ‘Adequate’ Hash Function that maps every key to the corresponding index in the array</a:t>
            </a:r>
          </a:p>
          <a:p>
            <a:pPr eaLnBrk="1" hangingPunct="1">
              <a:lnSpc>
                <a:spcPct val="90000"/>
              </a:lnSpc>
            </a:pPr>
            <a:r>
              <a:rPr lang="en-US" sz="2000" dirty="0" smtClean="0"/>
              <a:t>If we have 30 students, we need only 30 buckets in the array</a:t>
            </a:r>
          </a:p>
          <a:p>
            <a:pPr eaLnBrk="1" hangingPunct="1">
              <a:lnSpc>
                <a:spcPct val="90000"/>
              </a:lnSpc>
            </a:pPr>
            <a:r>
              <a:rPr lang="en-US" sz="2000" b="1" dirty="0" smtClean="0"/>
              <a:t>Attempt</a:t>
            </a:r>
            <a:r>
              <a:rPr lang="en-US" sz="2000" dirty="0" smtClean="0"/>
              <a:t>: Use the last 2 digits (x</a:t>
            </a:r>
            <a:r>
              <a:rPr lang="en-US" sz="2000" baseline="-25000" dirty="0" smtClean="0"/>
              <a:t>i </a:t>
            </a:r>
            <a:r>
              <a:rPr lang="en-US" sz="2000" dirty="0" smtClean="0"/>
              <a:t>- between 0 and 99) of the </a:t>
            </a:r>
            <a:r>
              <a:rPr lang="en-US" sz="2000" dirty="0" err="1" smtClean="0"/>
              <a:t>studentID</a:t>
            </a:r>
            <a:r>
              <a:rPr lang="en-US" sz="2000" dirty="0" smtClean="0"/>
              <a:t>, and suggest the following HF:</a:t>
            </a:r>
          </a:p>
          <a:p>
            <a:pPr lvl="1" eaLnBrk="1" hangingPunct="1">
              <a:lnSpc>
                <a:spcPct val="90000"/>
              </a:lnSpc>
            </a:pPr>
            <a:r>
              <a:rPr lang="en-US" sz="1800" dirty="0" smtClean="0"/>
              <a:t>F(x</a:t>
            </a:r>
            <a:r>
              <a:rPr lang="en-US" sz="1800" baseline="-25000" dirty="0" smtClean="0"/>
              <a:t>i</a:t>
            </a:r>
            <a:r>
              <a:rPr lang="en-US" sz="1800" dirty="0" smtClean="0"/>
              <a:t>) = x</a:t>
            </a:r>
            <a:r>
              <a:rPr lang="en-US" sz="1800" baseline="-25000" dirty="0" smtClean="0"/>
              <a:t>i</a:t>
            </a:r>
            <a:r>
              <a:rPr lang="en-US" sz="1800" dirty="0" smtClean="0"/>
              <a:t> % 30</a:t>
            </a:r>
          </a:p>
          <a:p>
            <a:pPr eaLnBrk="1" hangingPunct="1">
              <a:lnSpc>
                <a:spcPct val="90000"/>
              </a:lnSpc>
            </a:pPr>
            <a:r>
              <a:rPr lang="en-US" sz="2000" b="1" dirty="0" smtClean="0"/>
              <a:t>Problem:</a:t>
            </a:r>
            <a:r>
              <a:rPr lang="en-US" sz="2000" dirty="0" smtClean="0"/>
              <a:t> What if 2 students are mapped to the same bucket? 	</a:t>
            </a:r>
            <a:r>
              <a:rPr lang="en-US" sz="2000" dirty="0" smtClean="0">
                <a:sym typeface="Wingdings 2" pitchFamily="18" charset="2"/>
              </a:rPr>
              <a:t> </a:t>
            </a:r>
            <a:r>
              <a:rPr lang="en-US" sz="2000" b="1" dirty="0" smtClean="0">
                <a:solidFill>
                  <a:schemeClr val="hlink"/>
                </a:solidFill>
                <a:sym typeface="Wingdings 2" pitchFamily="18" charset="2"/>
              </a:rPr>
              <a:t>Collision</a:t>
            </a:r>
          </a:p>
          <a:p>
            <a:pPr lvl="1" eaLnBrk="1" hangingPunct="1">
              <a:lnSpc>
                <a:spcPct val="90000"/>
              </a:lnSpc>
            </a:pPr>
            <a:r>
              <a:rPr lang="en-US" sz="1800" dirty="0" smtClean="0">
                <a:sym typeface="Wingdings 2" pitchFamily="18" charset="2"/>
              </a:rPr>
              <a:t>The collision problem is worse if you start out with a non-unique key like last name.</a:t>
            </a:r>
          </a:p>
          <a:p>
            <a:pPr eaLnBrk="1" hangingPunct="1">
              <a:lnSpc>
                <a:spcPct val="90000"/>
              </a:lnSpc>
            </a:pPr>
            <a:r>
              <a:rPr lang="en-US" sz="2000" dirty="0" smtClean="0">
                <a:sym typeface="Wingdings 2" pitchFamily="18" charset="2"/>
              </a:rPr>
              <a:t>Solving the problem 	 </a:t>
            </a:r>
            <a:r>
              <a:rPr lang="en-US" sz="2000" b="1" dirty="0" smtClean="0">
                <a:solidFill>
                  <a:schemeClr val="hlink"/>
                </a:solidFill>
                <a:sym typeface="Wingdings 2" pitchFamily="18" charset="2"/>
              </a:rPr>
              <a:t>Collision Resolution</a:t>
            </a:r>
            <a:endParaRPr lang="en-US" sz="2800" dirty="0" smtClean="0">
              <a:solidFill>
                <a:schemeClr val="hlink"/>
              </a:solidFill>
            </a:endParaRP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18</a:t>
            </a:fld>
            <a:endParaRPr lang="en-US" dirty="0" smtClean="0"/>
          </a:p>
        </p:txBody>
      </p:sp>
    </p:spTree>
    <p:extLst>
      <p:ext uri="{BB962C8B-B14F-4D97-AF65-F5344CB8AC3E}">
        <p14:creationId xmlns:p14="http://schemas.microsoft.com/office/powerpoint/2010/main" val="4143060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13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31">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1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838200" y="304800"/>
            <a:ext cx="7772400" cy="685800"/>
          </a:xfrm>
        </p:spPr>
        <p:txBody>
          <a:bodyPr/>
          <a:lstStyle/>
          <a:p>
            <a:pPr algn="ctr" eaLnBrk="1" hangingPunct="1"/>
            <a:r>
              <a:rPr lang="en-US" dirty="0" smtClean="0"/>
              <a:t>Example 3: </a:t>
            </a:r>
            <a:r>
              <a:rPr lang="en-US" sz="4800" dirty="0" smtClean="0"/>
              <a:t>Cryptography</a:t>
            </a:r>
          </a:p>
        </p:txBody>
      </p:sp>
      <p:sp>
        <p:nvSpPr>
          <p:cNvPr id="78851" name="Rectangle 3"/>
          <p:cNvSpPr>
            <a:spLocks noGrp="1" noChangeArrowheads="1"/>
          </p:cNvSpPr>
          <p:nvPr>
            <p:ph idx="1"/>
          </p:nvPr>
        </p:nvSpPr>
        <p:spPr>
          <a:xfrm>
            <a:off x="457200" y="1828800"/>
            <a:ext cx="8229600" cy="5181600"/>
          </a:xfrm>
        </p:spPr>
        <p:txBody>
          <a:bodyPr/>
          <a:lstStyle/>
          <a:p>
            <a:pPr eaLnBrk="1" hangingPunct="1"/>
            <a:r>
              <a:rPr lang="en-US" sz="2700" dirty="0" smtClean="0"/>
              <a:t>Use a hash function to encrypt your passwords</a:t>
            </a:r>
          </a:p>
          <a:p>
            <a:pPr eaLnBrk="1" hangingPunct="1"/>
            <a:r>
              <a:rPr lang="en-US" sz="2700" dirty="0" smtClean="0"/>
              <a:t>Stored password in hashed form</a:t>
            </a:r>
          </a:p>
          <a:p>
            <a:pPr lvl="1" eaLnBrk="1" hangingPunct="1"/>
            <a:r>
              <a:rPr lang="en-US" dirty="0" smtClean="0"/>
              <a:t>Reversing the hash function is not obvious or easy or even possible</a:t>
            </a:r>
          </a:p>
          <a:p>
            <a:pPr eaLnBrk="1" hangingPunct="1"/>
            <a:r>
              <a:rPr lang="en-US" sz="2700" dirty="0" smtClean="0"/>
              <a:t>Every time you enter it, the password is hashed and the hash value compared to the stored hashed value</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19</a:t>
            </a:fld>
            <a:endParaRPr lang="en-US" dirty="0" smtClean="0"/>
          </a:p>
        </p:txBody>
      </p:sp>
    </p:spTree>
    <p:extLst>
      <p:ext uri="{BB962C8B-B14F-4D97-AF65-F5344CB8AC3E}">
        <p14:creationId xmlns:p14="http://schemas.microsoft.com/office/powerpoint/2010/main" val="711460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5"/>
          <p:cNvSpPr>
            <a:spLocks noGrp="1" noChangeArrowheads="1"/>
          </p:cNvSpPr>
          <p:nvPr>
            <p:ph type="title"/>
          </p:nvPr>
        </p:nvSpPr>
        <p:spPr>
          <a:xfrm>
            <a:off x="762000" y="304800"/>
            <a:ext cx="7848600" cy="685800"/>
          </a:xfrm>
        </p:spPr>
        <p:txBody>
          <a:bodyPr/>
          <a:lstStyle/>
          <a:p>
            <a:pPr algn="ctr"/>
            <a:r>
              <a:rPr lang="en-US" altLang="zh-TW" dirty="0">
                <a:ea typeface="新細明體" pitchFamily="18" charset="-120"/>
              </a:rPr>
              <a:t>A </a:t>
            </a:r>
            <a:r>
              <a:rPr lang="en-US" altLang="zh-TW" dirty="0" smtClean="0">
                <a:ea typeface="新細明體" pitchFamily="18" charset="-120"/>
              </a:rPr>
              <a:t>Basic Problem</a:t>
            </a:r>
            <a:endParaRPr lang="en-US" altLang="zh-TW" dirty="0">
              <a:ea typeface="新細明體" pitchFamily="18" charset="-120"/>
            </a:endParaRPr>
          </a:p>
        </p:txBody>
      </p:sp>
      <p:sp>
        <p:nvSpPr>
          <p:cNvPr id="115718" name="Rectangle 6"/>
          <p:cNvSpPr>
            <a:spLocks noGrp="1" noChangeArrowheads="1"/>
          </p:cNvSpPr>
          <p:nvPr>
            <p:ph idx="1"/>
          </p:nvPr>
        </p:nvSpPr>
        <p:spPr/>
        <p:txBody>
          <a:bodyPr/>
          <a:lstStyle/>
          <a:p>
            <a:r>
              <a:rPr lang="en-US" altLang="zh-TW" dirty="0">
                <a:ea typeface="新細明體" pitchFamily="18" charset="-120"/>
              </a:rPr>
              <a:t>We have to store some records and perform the following:</a:t>
            </a:r>
          </a:p>
          <a:p>
            <a:pPr lvl="1"/>
            <a:r>
              <a:rPr lang="en-US" altLang="zh-TW" dirty="0">
                <a:ea typeface="新細明體" pitchFamily="18" charset="-120"/>
              </a:rPr>
              <a:t>add new record</a:t>
            </a:r>
          </a:p>
          <a:p>
            <a:pPr lvl="1"/>
            <a:r>
              <a:rPr lang="en-US" altLang="zh-TW" dirty="0">
                <a:ea typeface="新細明體" pitchFamily="18" charset="-120"/>
              </a:rPr>
              <a:t>delete record</a:t>
            </a:r>
          </a:p>
          <a:p>
            <a:pPr lvl="1"/>
            <a:r>
              <a:rPr lang="en-US" altLang="zh-TW" dirty="0">
                <a:ea typeface="新細明體" pitchFamily="18" charset="-120"/>
              </a:rPr>
              <a:t>search a record by key</a:t>
            </a:r>
          </a:p>
          <a:p>
            <a:r>
              <a:rPr lang="en-US" altLang="zh-TW" dirty="0">
                <a:ea typeface="新細明體" pitchFamily="18" charset="-120"/>
              </a:rPr>
              <a:t>Find a way to do these efficiently!</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a:t>
            </a:fld>
            <a:endParaRPr lang="en-US" dirty="0" smtClean="0"/>
          </a:p>
        </p:txBody>
      </p:sp>
    </p:spTree>
    <p:extLst>
      <p:ext uri="{BB962C8B-B14F-4D97-AF65-F5344CB8AC3E}">
        <p14:creationId xmlns:p14="http://schemas.microsoft.com/office/powerpoint/2010/main" val="312844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8">
                                            <p:txEl>
                                              <p:pRg st="0" end="0"/>
                                            </p:txEl>
                                          </p:spTgt>
                                        </p:tgtEl>
                                        <p:attrNameLst>
                                          <p:attrName>style.visibility</p:attrName>
                                        </p:attrNameLst>
                                      </p:cBhvr>
                                      <p:to>
                                        <p:strVal val="visible"/>
                                      </p:to>
                                    </p:set>
                                    <p:anim calcmode="lin" valueType="num">
                                      <p:cBhvr additive="base">
                                        <p:cTn id="7" dur="500" fill="hold"/>
                                        <p:tgtEl>
                                          <p:spTgt spid="1157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718">
                                            <p:txEl>
                                              <p:pRg st="1" end="1"/>
                                            </p:txEl>
                                          </p:spTgt>
                                        </p:tgtEl>
                                        <p:attrNameLst>
                                          <p:attrName>style.visibility</p:attrName>
                                        </p:attrNameLst>
                                      </p:cBhvr>
                                      <p:to>
                                        <p:strVal val="visible"/>
                                      </p:to>
                                    </p:set>
                                    <p:anim calcmode="lin" valueType="num">
                                      <p:cBhvr additive="base">
                                        <p:cTn id="13" dur="500" fill="hold"/>
                                        <p:tgtEl>
                                          <p:spTgt spid="1157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5718">
                                            <p:txEl>
                                              <p:pRg st="3" end="3"/>
                                            </p:txEl>
                                          </p:spTgt>
                                        </p:tgtEl>
                                        <p:attrNameLst>
                                          <p:attrName>style.visibility</p:attrName>
                                        </p:attrNameLst>
                                      </p:cBhvr>
                                      <p:to>
                                        <p:strVal val="visible"/>
                                      </p:to>
                                    </p:set>
                                    <p:anim calcmode="lin" valueType="num">
                                      <p:cBhvr additive="base">
                                        <p:cTn id="19" dur="500" fill="hold"/>
                                        <p:tgtEl>
                                          <p:spTgt spid="1157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5718">
                                            <p:txEl>
                                              <p:pRg st="4" end="4"/>
                                            </p:txEl>
                                          </p:spTgt>
                                        </p:tgtEl>
                                        <p:attrNameLst>
                                          <p:attrName>style.visibility</p:attrName>
                                        </p:attrNameLst>
                                      </p:cBhvr>
                                      <p:to>
                                        <p:strVal val="visible"/>
                                      </p:to>
                                    </p:set>
                                    <p:anim calcmode="lin" valueType="num">
                                      <p:cBhvr additive="base">
                                        <p:cTn id="25" dur="500" fill="hold"/>
                                        <p:tgtEl>
                                          <p:spTgt spid="1157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76200"/>
            <a:ext cx="8686800" cy="1143000"/>
          </a:xfrm>
        </p:spPr>
        <p:txBody>
          <a:bodyPr/>
          <a:lstStyle/>
          <a:p>
            <a:pPr algn="ctr" eaLnBrk="1" hangingPunct="1"/>
            <a:r>
              <a:rPr lang="en-US" sz="4000" dirty="0" smtClean="0"/>
              <a:t>Example 4: Implementing a Dictionary</a:t>
            </a:r>
          </a:p>
        </p:txBody>
      </p:sp>
      <p:sp>
        <p:nvSpPr>
          <p:cNvPr id="98307" name="Rectangle 3"/>
          <p:cNvSpPr>
            <a:spLocks noGrp="1" noChangeArrowheads="1"/>
          </p:cNvSpPr>
          <p:nvPr>
            <p:ph idx="1"/>
          </p:nvPr>
        </p:nvSpPr>
        <p:spPr>
          <a:xfrm>
            <a:off x="457200" y="1828800"/>
            <a:ext cx="8229600" cy="4262438"/>
          </a:xfrm>
        </p:spPr>
        <p:txBody>
          <a:bodyPr/>
          <a:lstStyle/>
          <a:p>
            <a:pPr eaLnBrk="1" hangingPunct="1"/>
            <a:r>
              <a:rPr lang="en-US" smtClean="0"/>
              <a:t>HF: Sum the ASCII codes for the letters then mod n (n is HT size!)</a:t>
            </a:r>
          </a:p>
          <a:p>
            <a:pPr eaLnBrk="1" hangingPunct="1"/>
            <a:r>
              <a:rPr lang="en-US" smtClean="0"/>
              <a:t>BAD and DAB would have the same key!</a:t>
            </a:r>
          </a:p>
          <a:p>
            <a:pPr eaLnBrk="1" hangingPunct="1"/>
            <a:r>
              <a:rPr lang="en-US" smtClean="0"/>
              <a:t>Another HF: to include the position of letters into account</a:t>
            </a:r>
          </a:p>
          <a:p>
            <a:pPr lvl="1" eaLnBrk="1" hangingPunct="1"/>
            <a:r>
              <a:rPr lang="en-US" smtClean="0"/>
              <a:t>Example?</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20</a:t>
            </a:fld>
            <a:endParaRPr lang="en-US" dirty="0" smtClean="0"/>
          </a:p>
        </p:txBody>
      </p:sp>
      <p:graphicFrame>
        <p:nvGraphicFramePr>
          <p:cNvPr id="1026" name="Object 4"/>
          <p:cNvGraphicFramePr>
            <a:graphicFrameLocks noChangeAspect="1"/>
          </p:cNvGraphicFramePr>
          <p:nvPr/>
        </p:nvGraphicFramePr>
        <p:xfrm>
          <a:off x="6019800" y="4572000"/>
          <a:ext cx="2114550" cy="1114425"/>
        </p:xfrm>
        <a:graphic>
          <a:graphicData uri="http://schemas.openxmlformats.org/presentationml/2006/ole">
            <mc:AlternateContent xmlns:mc="http://schemas.openxmlformats.org/markup-compatibility/2006">
              <mc:Choice xmlns:v="urn:schemas-microsoft-com:vml" Requires="v">
                <p:oleObj spid="_x0000_s24589" name="Bitmap Image" r:id="rId3" imgW="2114845" imgH="1114581" progId="Paint.Picture">
                  <p:embed/>
                </p:oleObj>
              </mc:Choice>
              <mc:Fallback>
                <p:oleObj name="Bitmap Image" r:id="rId3" imgW="2114845" imgH="11145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572000"/>
                        <a:ext cx="21145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338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21</a:t>
            </a:fld>
            <a:endParaRPr lang="en-US" dirty="0" smtClean="0"/>
          </a:p>
        </p:txBody>
      </p:sp>
      <p:sp>
        <p:nvSpPr>
          <p:cNvPr id="14339" name="Rectangle 2"/>
          <p:cNvSpPr>
            <a:spLocks noGrp="1" noChangeArrowheads="1"/>
          </p:cNvSpPr>
          <p:nvPr>
            <p:ph type="title" idx="4294967295"/>
          </p:nvPr>
        </p:nvSpPr>
        <p:spPr>
          <a:xfrm>
            <a:off x="1219200" y="152400"/>
            <a:ext cx="7924800" cy="1143000"/>
          </a:xfrm>
        </p:spPr>
        <p:txBody>
          <a:bodyPr/>
          <a:lstStyle/>
          <a:p>
            <a:pPr algn="ctr" eaLnBrk="1" hangingPunct="1"/>
            <a:r>
              <a:rPr lang="en-US" dirty="0" smtClean="0"/>
              <a:t>Example 5: A ‘Spelling Checker’</a:t>
            </a:r>
          </a:p>
        </p:txBody>
      </p:sp>
      <p:sp>
        <p:nvSpPr>
          <p:cNvPr id="99331" name="Rectangle 3"/>
          <p:cNvSpPr>
            <a:spLocks noGrp="1" noChangeArrowheads="1"/>
          </p:cNvSpPr>
          <p:nvPr>
            <p:ph type="body" idx="4294967295"/>
          </p:nvPr>
        </p:nvSpPr>
        <p:spPr>
          <a:xfrm>
            <a:off x="685800" y="1210310"/>
            <a:ext cx="8229600" cy="5181600"/>
          </a:xfrm>
        </p:spPr>
        <p:txBody>
          <a:bodyPr/>
          <a:lstStyle/>
          <a:p>
            <a:pPr eaLnBrk="1" hangingPunct="1"/>
            <a:r>
              <a:rPr lang="en-US" sz="2800" dirty="0" smtClean="0"/>
              <a:t>Create a HT for all the words in a dictionary</a:t>
            </a:r>
          </a:p>
          <a:p>
            <a:pPr eaLnBrk="1" hangingPunct="1"/>
            <a:r>
              <a:rPr lang="en-US" sz="2800" dirty="0" smtClean="0"/>
              <a:t>When you encounter a word, whose spelling you want to check, just hash it and see if it exists in the table. </a:t>
            </a:r>
          </a:p>
          <a:p>
            <a:pPr eaLnBrk="1" hangingPunct="1"/>
            <a:r>
              <a:rPr lang="en-US" sz="2800" dirty="0" smtClean="0"/>
              <a:t>If it does, then you've spelled it correctly.</a:t>
            </a:r>
          </a:p>
          <a:p>
            <a:pPr eaLnBrk="1" hangingPunct="1"/>
            <a:r>
              <a:rPr lang="en-US" sz="2800" dirty="0" smtClean="0"/>
              <a:t>If not, then you haven't. </a:t>
            </a:r>
          </a:p>
          <a:p>
            <a:pPr eaLnBrk="1" hangingPunct="1"/>
            <a:r>
              <a:rPr lang="en-US" sz="2800" dirty="0" smtClean="0"/>
              <a:t>This allows you to look up a word in O(1) time rather than O(n) time, which, in a dictionary on the order of 800,000 words, is a big time saver…</a:t>
            </a:r>
          </a:p>
        </p:txBody>
      </p:sp>
    </p:spTree>
    <p:extLst>
      <p:ext uri="{BB962C8B-B14F-4D97-AF65-F5344CB8AC3E}">
        <p14:creationId xmlns:p14="http://schemas.microsoft.com/office/powerpoint/2010/main" val="1648694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762000" y="228600"/>
            <a:ext cx="7924800" cy="1143000"/>
          </a:xfrm>
        </p:spPr>
        <p:txBody>
          <a:bodyPr/>
          <a:lstStyle/>
          <a:p>
            <a:pPr algn="ctr" eaLnBrk="1" hangingPunct="1"/>
            <a:r>
              <a:rPr lang="en-US" dirty="0" smtClean="0"/>
              <a:t>Issues surrounding Hashing</a:t>
            </a:r>
          </a:p>
        </p:txBody>
      </p:sp>
      <p:sp>
        <p:nvSpPr>
          <p:cNvPr id="119811" name="Rectangle 3"/>
          <p:cNvSpPr>
            <a:spLocks noGrp="1" noChangeArrowheads="1"/>
          </p:cNvSpPr>
          <p:nvPr>
            <p:ph idx="1"/>
          </p:nvPr>
        </p:nvSpPr>
        <p:spPr>
          <a:xfrm>
            <a:off x="838200" y="1752600"/>
            <a:ext cx="7772400" cy="4953000"/>
          </a:xfrm>
        </p:spPr>
        <p:txBody>
          <a:bodyPr/>
          <a:lstStyle/>
          <a:p>
            <a:pPr eaLnBrk="1" hangingPunct="1"/>
            <a:r>
              <a:rPr lang="en-US" sz="2700" dirty="0" smtClean="0"/>
              <a:t>What Hash Function to use?</a:t>
            </a:r>
          </a:p>
          <a:p>
            <a:pPr lvl="1" eaLnBrk="1" hangingPunct="1"/>
            <a:r>
              <a:rPr lang="en-US" dirty="0" smtClean="0"/>
              <a:t>Choosing the function is the biggest challenge</a:t>
            </a:r>
          </a:p>
          <a:p>
            <a:pPr lvl="1" eaLnBrk="1" hangingPunct="1"/>
            <a:r>
              <a:rPr lang="en-US" dirty="0" smtClean="0"/>
              <a:t>Should be easy to compute </a:t>
            </a:r>
          </a:p>
          <a:p>
            <a:pPr lvl="2" eaLnBrk="1" hangingPunct="1"/>
            <a:r>
              <a:rPr lang="en-US" dirty="0" smtClean="0"/>
              <a:t>If the ‘Hash Algorithm’ is too inefficient it will overshadow the advantages of the technique</a:t>
            </a:r>
          </a:p>
          <a:p>
            <a:pPr lvl="1" eaLnBrk="1" hangingPunct="1"/>
            <a:r>
              <a:rPr lang="en-US" dirty="0" smtClean="0"/>
              <a:t>Should distribute entries uniformly through the HT slots </a:t>
            </a:r>
          </a:p>
          <a:p>
            <a:pPr lvl="2" eaLnBrk="1" hangingPunct="1"/>
            <a:r>
              <a:rPr lang="en-US" dirty="0" smtClean="0"/>
              <a:t>use the table efficiently</a:t>
            </a:r>
          </a:p>
          <a:p>
            <a:pPr lvl="1" eaLnBrk="1" hangingPunct="1"/>
            <a:r>
              <a:rPr lang="en-US" dirty="0" smtClean="0"/>
              <a:t>Should minimize </a:t>
            </a:r>
            <a:r>
              <a:rPr lang="en-US" b="1" dirty="0" smtClean="0">
                <a:solidFill>
                  <a:srgbClr val="FF0000"/>
                </a:solidFill>
              </a:rPr>
              <a:t>collisions</a:t>
            </a:r>
            <a:endParaRPr lang="en-US" dirty="0" smtClean="0">
              <a:solidFill>
                <a:srgbClr val="FF0000"/>
              </a:solidFill>
            </a:endParaRP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22</a:t>
            </a:fld>
            <a:endParaRPr lang="en-US" dirty="0" smtClean="0"/>
          </a:p>
        </p:txBody>
      </p:sp>
    </p:spTree>
    <p:extLst>
      <p:ext uri="{BB962C8B-B14F-4D97-AF65-F5344CB8AC3E}">
        <p14:creationId xmlns:p14="http://schemas.microsoft.com/office/powerpoint/2010/main" val="269388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62000" y="304800"/>
            <a:ext cx="7848600" cy="685800"/>
          </a:xfrm>
        </p:spPr>
        <p:txBody>
          <a:bodyPr/>
          <a:lstStyle/>
          <a:p>
            <a:pPr algn="ctr" eaLnBrk="1" hangingPunct="1"/>
            <a:r>
              <a:rPr lang="en-US" dirty="0" smtClean="0"/>
              <a:t>Can we avoid collisions?</a:t>
            </a:r>
          </a:p>
        </p:txBody>
      </p:sp>
      <p:sp>
        <p:nvSpPr>
          <p:cNvPr id="120835" name="Rectangle 3"/>
          <p:cNvSpPr>
            <a:spLocks noGrp="1" noChangeArrowheads="1"/>
          </p:cNvSpPr>
          <p:nvPr>
            <p:ph idx="1"/>
          </p:nvPr>
        </p:nvSpPr>
        <p:spPr>
          <a:xfrm>
            <a:off x="838200" y="1905000"/>
            <a:ext cx="7772400" cy="4953000"/>
          </a:xfrm>
        </p:spPr>
        <p:txBody>
          <a:bodyPr/>
          <a:lstStyle/>
          <a:p>
            <a:pPr eaLnBrk="1" hangingPunct="1">
              <a:lnSpc>
                <a:spcPct val="90000"/>
              </a:lnSpc>
            </a:pPr>
            <a:r>
              <a:rPr lang="en-US" sz="2700" dirty="0" smtClean="0"/>
              <a:t>No - Collisions are inherent! </a:t>
            </a:r>
            <a:r>
              <a:rPr lang="en-US" sz="2700" dirty="0" smtClean="0">
                <a:sym typeface="Wingdings 2" pitchFamily="18" charset="2"/>
              </a:rPr>
              <a:t> </a:t>
            </a:r>
          </a:p>
          <a:p>
            <a:pPr eaLnBrk="1" hangingPunct="1">
              <a:lnSpc>
                <a:spcPct val="90000"/>
              </a:lnSpc>
            </a:pPr>
            <a:r>
              <a:rPr lang="en-US" dirty="0" smtClean="0"/>
              <a:t>Reasons for collisions:</a:t>
            </a:r>
          </a:p>
          <a:p>
            <a:pPr lvl="1" eaLnBrk="1" hangingPunct="1">
              <a:lnSpc>
                <a:spcPct val="90000"/>
              </a:lnSpc>
            </a:pPr>
            <a:r>
              <a:rPr lang="en-US" dirty="0" smtClean="0"/>
              <a:t>Imperfect hash function</a:t>
            </a:r>
          </a:p>
          <a:p>
            <a:pPr lvl="1" eaLnBrk="1" hangingPunct="1">
              <a:lnSpc>
                <a:spcPct val="90000"/>
              </a:lnSpc>
            </a:pPr>
            <a:r>
              <a:rPr lang="en-US" dirty="0" smtClean="0"/>
              <a:t>Changing data</a:t>
            </a:r>
          </a:p>
          <a:p>
            <a:pPr lvl="1" eaLnBrk="1" hangingPunct="1">
              <a:lnSpc>
                <a:spcPct val="90000"/>
              </a:lnSpc>
            </a:pPr>
            <a:r>
              <a:rPr lang="en-US" dirty="0" smtClean="0"/>
              <a:t>The </a:t>
            </a:r>
            <a:r>
              <a:rPr lang="en-US" b="1" dirty="0" smtClean="0"/>
              <a:t>domain</a:t>
            </a:r>
            <a:r>
              <a:rPr lang="en-US" dirty="0" smtClean="0"/>
              <a:t> of the function (the data keys or part of the data keys) is usually larger than the </a:t>
            </a:r>
            <a:r>
              <a:rPr lang="en-US" b="1" dirty="0" smtClean="0"/>
              <a:t>range</a:t>
            </a:r>
            <a:r>
              <a:rPr lang="en-US" dirty="0" smtClean="0"/>
              <a:t> of the function (number of </a:t>
            </a:r>
            <a:r>
              <a:rPr lang="en-US" b="1" dirty="0" smtClean="0"/>
              <a:t>buckets</a:t>
            </a:r>
            <a:r>
              <a:rPr lang="en-US" dirty="0" smtClean="0"/>
              <a:t>)</a:t>
            </a:r>
            <a:endParaRPr lang="en-US" b="1" dirty="0" smtClean="0"/>
          </a:p>
          <a:p>
            <a:pPr lvl="2" eaLnBrk="1" hangingPunct="1">
              <a:lnSpc>
                <a:spcPct val="90000"/>
              </a:lnSpc>
            </a:pPr>
            <a:r>
              <a:rPr lang="en-US" dirty="0" smtClean="0"/>
              <a:t>Making the table have as many buckets as the domain of keys would be very inefficient because only a few of those keys will be used.</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23</a:t>
            </a:fld>
            <a:endParaRPr lang="en-US" dirty="0" smtClean="0"/>
          </a:p>
        </p:txBody>
      </p:sp>
    </p:spTree>
    <p:extLst>
      <p:ext uri="{BB962C8B-B14F-4D97-AF65-F5344CB8AC3E}">
        <p14:creationId xmlns:p14="http://schemas.microsoft.com/office/powerpoint/2010/main" val="232155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8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76200"/>
            <a:ext cx="8077200" cy="1143000"/>
          </a:xfrm>
        </p:spPr>
        <p:txBody>
          <a:bodyPr/>
          <a:lstStyle/>
          <a:p>
            <a:pPr algn="ctr" eaLnBrk="1" hangingPunct="1"/>
            <a:r>
              <a:rPr lang="en-US" sz="4000" dirty="0" smtClean="0"/>
              <a:t>Hash Functions: Some Examples</a:t>
            </a:r>
          </a:p>
        </p:txBody>
      </p:sp>
      <p:sp>
        <p:nvSpPr>
          <p:cNvPr id="122883" name="Rectangle 3"/>
          <p:cNvSpPr>
            <a:spLocks noGrp="1" noChangeArrowheads="1"/>
          </p:cNvSpPr>
          <p:nvPr>
            <p:ph idx="1"/>
          </p:nvPr>
        </p:nvSpPr>
        <p:spPr>
          <a:xfrm>
            <a:off x="1066800" y="728345"/>
            <a:ext cx="7772400" cy="5486400"/>
          </a:xfrm>
        </p:spPr>
        <p:txBody>
          <a:bodyPr/>
          <a:lstStyle/>
          <a:p>
            <a:pPr eaLnBrk="1" hangingPunct="1">
              <a:lnSpc>
                <a:spcPct val="90000"/>
              </a:lnSpc>
            </a:pPr>
            <a:r>
              <a:rPr lang="en-US" b="1" dirty="0" smtClean="0"/>
              <a:t>Truncating</a:t>
            </a:r>
            <a:r>
              <a:rPr lang="en-US" dirty="0" smtClean="0"/>
              <a:t>:</a:t>
            </a:r>
          </a:p>
          <a:p>
            <a:pPr lvl="1" eaLnBrk="1" hangingPunct="1">
              <a:lnSpc>
                <a:spcPct val="90000"/>
              </a:lnSpc>
            </a:pPr>
            <a:r>
              <a:rPr lang="en-US" sz="1800" dirty="0" smtClean="0"/>
              <a:t>F(x) = last N digits of K (the key) or first N digits</a:t>
            </a:r>
            <a:br>
              <a:rPr lang="en-US" sz="1800" dirty="0" smtClean="0"/>
            </a:br>
            <a:r>
              <a:rPr lang="en-US" sz="1800" dirty="0" smtClean="0"/>
              <a:t>(N depends on the size of the table)</a:t>
            </a:r>
          </a:p>
          <a:p>
            <a:pPr eaLnBrk="1" hangingPunct="1">
              <a:lnSpc>
                <a:spcPct val="90000"/>
              </a:lnSpc>
            </a:pPr>
            <a:r>
              <a:rPr lang="en-US" b="1" dirty="0" smtClean="0"/>
              <a:t>Division </a:t>
            </a:r>
            <a:r>
              <a:rPr lang="en-US" dirty="0" smtClean="0"/>
              <a:t>(the most common)</a:t>
            </a:r>
            <a:endParaRPr lang="en-US" b="1" dirty="0" smtClean="0"/>
          </a:p>
          <a:p>
            <a:pPr lvl="1" eaLnBrk="1" hangingPunct="1">
              <a:lnSpc>
                <a:spcPct val="90000"/>
              </a:lnSpc>
            </a:pPr>
            <a:r>
              <a:rPr lang="en-US" sz="1800" dirty="0" smtClean="0"/>
              <a:t>F(x) = x % N</a:t>
            </a:r>
          </a:p>
          <a:p>
            <a:pPr lvl="2" eaLnBrk="1" hangingPunct="1">
              <a:lnSpc>
                <a:spcPct val="90000"/>
              </a:lnSpc>
            </a:pPr>
            <a:r>
              <a:rPr lang="en-US" sz="1800" dirty="0" smtClean="0"/>
              <a:t>best results obtained if N, the </a:t>
            </a:r>
            <a:r>
              <a:rPr lang="en-US" sz="1800" dirty="0" err="1" smtClean="0"/>
              <a:t>tablesize</a:t>
            </a:r>
            <a:r>
              <a:rPr lang="en-US" sz="1800" dirty="0" smtClean="0"/>
              <a:t> is prime (experimental result)</a:t>
            </a:r>
          </a:p>
          <a:p>
            <a:pPr eaLnBrk="1" hangingPunct="1">
              <a:lnSpc>
                <a:spcPct val="90000"/>
              </a:lnSpc>
            </a:pPr>
            <a:r>
              <a:rPr lang="en-US" b="1" dirty="0" smtClean="0"/>
              <a:t>Mid-Square:</a:t>
            </a:r>
          </a:p>
          <a:p>
            <a:pPr lvl="1" eaLnBrk="1" hangingPunct="1">
              <a:lnSpc>
                <a:spcPct val="90000"/>
              </a:lnSpc>
            </a:pPr>
            <a:r>
              <a:rPr lang="en-US" sz="1800" dirty="0" smtClean="0"/>
              <a:t>Middle N digits in K²  (N depends on the size of the table)</a:t>
            </a:r>
          </a:p>
          <a:p>
            <a:pPr eaLnBrk="1" hangingPunct="1">
              <a:lnSpc>
                <a:spcPct val="90000"/>
              </a:lnSpc>
            </a:pPr>
            <a:r>
              <a:rPr lang="en-US" b="1" dirty="0" smtClean="0"/>
              <a:t>Folding:</a:t>
            </a:r>
          </a:p>
          <a:p>
            <a:pPr lvl="1" eaLnBrk="1" hangingPunct="1">
              <a:lnSpc>
                <a:spcPct val="90000"/>
              </a:lnSpc>
            </a:pPr>
            <a:r>
              <a:rPr lang="en-US" sz="1800" dirty="0" smtClean="0"/>
              <a:t>Given a key x</a:t>
            </a:r>
            <a:r>
              <a:rPr lang="en-US" sz="1800" baseline="-25000" dirty="0" smtClean="0"/>
              <a:t>1</a:t>
            </a:r>
            <a:r>
              <a:rPr lang="en-US" sz="1800" dirty="0" smtClean="0"/>
              <a:t>x</a:t>
            </a:r>
            <a:r>
              <a:rPr lang="en-US" sz="1800" baseline="-25000" dirty="0" smtClean="0"/>
              <a:t>2</a:t>
            </a:r>
            <a:r>
              <a:rPr lang="en-US" sz="1800" dirty="0" smtClean="0"/>
              <a:t>… </a:t>
            </a:r>
            <a:r>
              <a:rPr lang="en-US" sz="1800" dirty="0" err="1" smtClean="0"/>
              <a:t>x</a:t>
            </a:r>
            <a:r>
              <a:rPr lang="en-US" sz="1800" baseline="-25000" dirty="0" err="1" smtClean="0"/>
              <a:t>r</a:t>
            </a:r>
            <a:endParaRPr lang="en-US" sz="1800" baseline="-25000" dirty="0" smtClean="0"/>
          </a:p>
          <a:p>
            <a:pPr lvl="1" eaLnBrk="1" hangingPunct="1">
              <a:lnSpc>
                <a:spcPct val="90000"/>
              </a:lnSpc>
            </a:pPr>
            <a:r>
              <a:rPr lang="en-US" sz="1800" dirty="0" smtClean="0"/>
              <a:t>F1(x</a:t>
            </a:r>
            <a:r>
              <a:rPr lang="en-US" sz="1800" baseline="-25000" dirty="0" smtClean="0"/>
              <a:t>1</a:t>
            </a:r>
            <a:r>
              <a:rPr lang="en-US" sz="1800" dirty="0" smtClean="0"/>
              <a:t>x</a:t>
            </a:r>
            <a:r>
              <a:rPr lang="en-US" sz="1800" baseline="-25000" dirty="0" smtClean="0"/>
              <a:t>2</a:t>
            </a:r>
            <a:r>
              <a:rPr lang="en-US" sz="1800" dirty="0" smtClean="0"/>
              <a:t>… </a:t>
            </a:r>
            <a:r>
              <a:rPr lang="en-US" sz="1800" dirty="0" err="1" smtClean="0"/>
              <a:t>x</a:t>
            </a:r>
            <a:r>
              <a:rPr lang="en-US" sz="1800" baseline="-25000" dirty="0" err="1" smtClean="0"/>
              <a:t>r</a:t>
            </a:r>
            <a:r>
              <a:rPr lang="en-US" sz="1800" dirty="0" smtClean="0"/>
              <a:t>) = x</a:t>
            </a:r>
            <a:r>
              <a:rPr lang="en-US" sz="1800" baseline="-25000" dirty="0" smtClean="0"/>
              <a:t>1</a:t>
            </a:r>
            <a:r>
              <a:rPr lang="en-US" sz="1800" dirty="0" smtClean="0"/>
              <a:t>x</a:t>
            </a:r>
            <a:r>
              <a:rPr lang="en-US" sz="1800" baseline="-25000" dirty="0" smtClean="0"/>
              <a:t>2</a:t>
            </a:r>
            <a:r>
              <a:rPr lang="en-US" sz="1800" dirty="0" smtClean="0"/>
              <a:t>+ x</a:t>
            </a:r>
            <a:r>
              <a:rPr lang="en-US" sz="1800" baseline="-25000" dirty="0" smtClean="0"/>
              <a:t>3</a:t>
            </a:r>
            <a:r>
              <a:rPr lang="en-US" sz="1800" dirty="0" smtClean="0"/>
              <a:t>x</a:t>
            </a:r>
            <a:r>
              <a:rPr lang="en-US" sz="1800" baseline="-25000" dirty="0" smtClean="0"/>
              <a:t>4</a:t>
            </a:r>
            <a:r>
              <a:rPr lang="en-US" sz="1800" dirty="0" smtClean="0"/>
              <a:t>…+ x</a:t>
            </a:r>
            <a:r>
              <a:rPr lang="en-US" sz="1800" baseline="-25000" dirty="0" smtClean="0"/>
              <a:t>r-1</a:t>
            </a:r>
            <a:r>
              <a:rPr lang="en-US" sz="1800" dirty="0" smtClean="0"/>
              <a:t>x</a:t>
            </a:r>
            <a:r>
              <a:rPr lang="en-US" sz="1800" baseline="-25000" dirty="0" smtClean="0"/>
              <a:t>r</a:t>
            </a:r>
          </a:p>
          <a:p>
            <a:pPr lvl="1" eaLnBrk="1" hangingPunct="1">
              <a:lnSpc>
                <a:spcPct val="90000"/>
              </a:lnSpc>
            </a:pPr>
            <a:r>
              <a:rPr lang="en-US" sz="1800" dirty="0" smtClean="0"/>
              <a:t>F2(x</a:t>
            </a:r>
            <a:r>
              <a:rPr lang="en-US" sz="1800" baseline="-25000" dirty="0" smtClean="0"/>
              <a:t>1</a:t>
            </a:r>
            <a:r>
              <a:rPr lang="en-US" sz="1800" dirty="0" smtClean="0"/>
              <a:t>x</a:t>
            </a:r>
            <a:r>
              <a:rPr lang="en-US" sz="1800" baseline="-25000" dirty="0" smtClean="0"/>
              <a:t>2</a:t>
            </a:r>
            <a:r>
              <a:rPr lang="en-US" sz="1800" dirty="0" smtClean="0"/>
              <a:t>… </a:t>
            </a:r>
            <a:r>
              <a:rPr lang="en-US" sz="1800" dirty="0" err="1" smtClean="0"/>
              <a:t>x</a:t>
            </a:r>
            <a:r>
              <a:rPr lang="en-US" sz="1800" baseline="-25000" dirty="0" err="1" smtClean="0"/>
              <a:t>r</a:t>
            </a:r>
            <a:r>
              <a:rPr lang="en-US" sz="1800" dirty="0" smtClean="0"/>
              <a:t>) = x</a:t>
            </a:r>
            <a:r>
              <a:rPr lang="en-US" sz="1800" baseline="-25000" dirty="0" smtClean="0"/>
              <a:t>2</a:t>
            </a:r>
            <a:r>
              <a:rPr lang="en-US" sz="1800" dirty="0" smtClean="0"/>
              <a:t>x</a:t>
            </a:r>
            <a:r>
              <a:rPr lang="en-US" sz="1800" baseline="-25000" dirty="0" smtClean="0"/>
              <a:t>1</a:t>
            </a:r>
            <a:r>
              <a:rPr lang="en-US" sz="1800" dirty="0" smtClean="0"/>
              <a:t>+ x</a:t>
            </a:r>
            <a:r>
              <a:rPr lang="en-US" sz="1800" baseline="-25000" dirty="0" smtClean="0"/>
              <a:t>4</a:t>
            </a:r>
            <a:r>
              <a:rPr lang="en-US" sz="1800" dirty="0" smtClean="0"/>
              <a:t>x</a:t>
            </a:r>
            <a:r>
              <a:rPr lang="en-US" sz="1800" baseline="-25000" dirty="0" smtClean="0"/>
              <a:t>3</a:t>
            </a:r>
            <a:r>
              <a:rPr lang="en-US" sz="1800" dirty="0" smtClean="0"/>
              <a:t>…+ x</a:t>
            </a:r>
            <a:r>
              <a:rPr lang="en-US" sz="1800" baseline="-25000" dirty="0" smtClean="0"/>
              <a:t>r</a:t>
            </a:r>
            <a:r>
              <a:rPr lang="en-US" sz="1800" dirty="0" smtClean="0"/>
              <a:t>x</a:t>
            </a:r>
            <a:r>
              <a:rPr lang="en-US" sz="1800" baseline="-25000" dirty="0" smtClean="0"/>
              <a:t>r-1</a:t>
            </a:r>
          </a:p>
          <a:p>
            <a:pPr lvl="1" eaLnBrk="1" hangingPunct="1">
              <a:lnSpc>
                <a:spcPct val="90000"/>
              </a:lnSpc>
            </a:pPr>
            <a:r>
              <a:rPr lang="en-US" sz="1800" dirty="0" smtClean="0"/>
              <a:t>Example: x = 251367</a:t>
            </a:r>
          </a:p>
          <a:p>
            <a:pPr lvl="2" eaLnBrk="1" hangingPunct="1">
              <a:lnSpc>
                <a:spcPct val="90000"/>
              </a:lnSpc>
            </a:pPr>
            <a:r>
              <a:rPr lang="en-US" sz="1800" dirty="0" smtClean="0"/>
              <a:t>F1(X) = 25 + 13 + 67 = 125</a:t>
            </a:r>
          </a:p>
          <a:p>
            <a:pPr lvl="2" eaLnBrk="1" hangingPunct="1">
              <a:lnSpc>
                <a:spcPct val="90000"/>
              </a:lnSpc>
            </a:pPr>
            <a:r>
              <a:rPr lang="en-US" sz="1800" dirty="0" smtClean="0"/>
              <a:t>F2(X) = 52 + 31 + 76 = 159</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24</a:t>
            </a:fld>
            <a:endParaRPr lang="en-US" dirty="0" smtClean="0"/>
          </a:p>
        </p:txBody>
      </p:sp>
    </p:spTree>
    <p:extLst>
      <p:ext uri="{BB962C8B-B14F-4D97-AF65-F5344CB8AC3E}">
        <p14:creationId xmlns:p14="http://schemas.microsoft.com/office/powerpoint/2010/main" val="556231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8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8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8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88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88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88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88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28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762000" y="304800"/>
            <a:ext cx="7848600" cy="685800"/>
          </a:xfrm>
        </p:spPr>
        <p:txBody>
          <a:bodyPr/>
          <a:lstStyle/>
          <a:p>
            <a:pPr algn="ctr" eaLnBrk="1" hangingPunct="1"/>
            <a:r>
              <a:rPr lang="en-US" dirty="0" smtClean="0"/>
              <a:t>Collision Resolution Policies</a:t>
            </a:r>
          </a:p>
        </p:txBody>
      </p:sp>
      <p:sp>
        <p:nvSpPr>
          <p:cNvPr id="19460" name="Rectangle 3"/>
          <p:cNvSpPr>
            <a:spLocks noGrp="1" noChangeArrowheads="1"/>
          </p:cNvSpPr>
          <p:nvPr>
            <p:ph idx="1"/>
          </p:nvPr>
        </p:nvSpPr>
        <p:spPr/>
        <p:txBody>
          <a:bodyPr/>
          <a:lstStyle/>
          <a:p>
            <a:pPr eaLnBrk="1" hangingPunct="1">
              <a:lnSpc>
                <a:spcPct val="90000"/>
              </a:lnSpc>
            </a:pPr>
            <a:r>
              <a:rPr lang="en-US" dirty="0" smtClean="0"/>
              <a:t>Definition:</a:t>
            </a:r>
          </a:p>
          <a:p>
            <a:pPr lvl="1" eaLnBrk="1" hangingPunct="1">
              <a:lnSpc>
                <a:spcPct val="90000"/>
              </a:lnSpc>
            </a:pPr>
            <a:r>
              <a:rPr lang="en-US" dirty="0" smtClean="0"/>
              <a:t>If one of the ‘</a:t>
            </a:r>
            <a:r>
              <a:rPr lang="en-US" dirty="0" smtClean="0">
                <a:solidFill>
                  <a:schemeClr val="hlink"/>
                </a:solidFill>
              </a:rPr>
              <a:t>synonyms</a:t>
            </a:r>
            <a:r>
              <a:rPr lang="en-US" dirty="0" smtClean="0"/>
              <a:t>’ of a key x is already stored in the HT and another element </a:t>
            </a:r>
            <a:r>
              <a:rPr lang="en-US" i="1" dirty="0" smtClean="0"/>
              <a:t>y</a:t>
            </a:r>
            <a:r>
              <a:rPr lang="en-US" dirty="0" smtClean="0"/>
              <a:t> of the synonym set arrives. What should be the alternative entry in the HT?</a:t>
            </a:r>
          </a:p>
          <a:p>
            <a:pPr eaLnBrk="1" hangingPunct="1">
              <a:lnSpc>
                <a:spcPct val="90000"/>
              </a:lnSpc>
            </a:pPr>
            <a:r>
              <a:rPr lang="en-US" dirty="0" smtClean="0"/>
              <a:t>2 methods:</a:t>
            </a:r>
          </a:p>
          <a:p>
            <a:pPr lvl="1" eaLnBrk="1" hangingPunct="1">
              <a:lnSpc>
                <a:spcPct val="90000"/>
              </a:lnSpc>
            </a:pPr>
            <a:r>
              <a:rPr lang="en-US" dirty="0" smtClean="0"/>
              <a:t>Separate Chaining</a:t>
            </a:r>
          </a:p>
          <a:p>
            <a:pPr lvl="1" eaLnBrk="1" hangingPunct="1">
              <a:lnSpc>
                <a:spcPct val="90000"/>
              </a:lnSpc>
            </a:pPr>
            <a:r>
              <a:rPr lang="en-US" dirty="0" smtClean="0"/>
              <a:t>Open Addressing (</a:t>
            </a:r>
            <a:r>
              <a:rPr lang="en-US" dirty="0" smtClean="0">
                <a:solidFill>
                  <a:srgbClr val="FFC000"/>
                </a:solidFill>
              </a:rPr>
              <a:t>Rehashing</a:t>
            </a:r>
            <a:r>
              <a:rPr lang="en-US" dirty="0" smtClean="0"/>
              <a:t>)</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25</a:t>
            </a:fld>
            <a:endParaRPr lang="en-US" dirty="0" smtClean="0"/>
          </a:p>
        </p:txBody>
      </p:sp>
    </p:spTree>
    <p:extLst>
      <p:ext uri="{BB962C8B-B14F-4D97-AF65-F5344CB8AC3E}">
        <p14:creationId xmlns:p14="http://schemas.microsoft.com/office/powerpoint/2010/main" val="583758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3400" y="228600"/>
            <a:ext cx="8229600" cy="1143000"/>
          </a:xfrm>
        </p:spPr>
        <p:txBody>
          <a:bodyPr/>
          <a:lstStyle/>
          <a:p>
            <a:pPr algn="ctr" eaLnBrk="1" hangingPunct="1"/>
            <a:r>
              <a:rPr lang="en-US" dirty="0" smtClean="0"/>
              <a:t>Separate Chaining</a:t>
            </a:r>
          </a:p>
        </p:txBody>
      </p:sp>
      <p:sp>
        <p:nvSpPr>
          <p:cNvPr id="53251" name="Rectangle 3"/>
          <p:cNvSpPr>
            <a:spLocks noGrp="1" noChangeArrowheads="1"/>
          </p:cNvSpPr>
          <p:nvPr>
            <p:ph idx="1"/>
          </p:nvPr>
        </p:nvSpPr>
        <p:spPr>
          <a:xfrm>
            <a:off x="457200" y="1143000"/>
            <a:ext cx="8229600" cy="5181600"/>
          </a:xfrm>
        </p:spPr>
        <p:txBody>
          <a:bodyPr/>
          <a:lstStyle/>
          <a:p>
            <a:pPr eaLnBrk="1" hangingPunct="1">
              <a:lnSpc>
                <a:spcPct val="80000"/>
              </a:lnSpc>
            </a:pPr>
            <a:r>
              <a:rPr lang="en-US" sz="2400" dirty="0" smtClean="0"/>
              <a:t>A hybrid structure using arrays and linked lists:</a:t>
            </a:r>
          </a:p>
          <a:p>
            <a:pPr lvl="1" eaLnBrk="1" hangingPunct="1">
              <a:lnSpc>
                <a:spcPct val="80000"/>
              </a:lnSpc>
            </a:pPr>
            <a:r>
              <a:rPr lang="en-US" sz="2400" dirty="0" smtClean="0"/>
              <a:t>Hash Table slots don’t hold data, rather they store pointers to the head of the linked lists.</a:t>
            </a:r>
          </a:p>
          <a:p>
            <a:pPr lvl="1" eaLnBrk="1" hangingPunct="1">
              <a:lnSpc>
                <a:spcPct val="80000"/>
              </a:lnSpc>
            </a:pPr>
            <a:r>
              <a:rPr lang="en-US" sz="2400" dirty="0" smtClean="0"/>
              <a:t>Colliding records (‘synonyms’) are chained together in separate  linked lists</a:t>
            </a:r>
          </a:p>
          <a:p>
            <a:pPr eaLnBrk="1" hangingPunct="1">
              <a:lnSpc>
                <a:spcPct val="80000"/>
              </a:lnSpc>
            </a:pPr>
            <a:r>
              <a:rPr lang="en-US" sz="2400" dirty="0" smtClean="0"/>
              <a:t>If a collision happens, insert in the corresponding linked list:</a:t>
            </a:r>
          </a:p>
          <a:p>
            <a:pPr lvl="1" eaLnBrk="1" hangingPunct="1">
              <a:lnSpc>
                <a:spcPct val="80000"/>
              </a:lnSpc>
            </a:pPr>
            <a:r>
              <a:rPr lang="en-US" sz="2400" dirty="0" smtClean="0"/>
              <a:t>Inserting at the head (push) is lowest cost - O(1)</a:t>
            </a:r>
          </a:p>
          <a:p>
            <a:pPr lvl="1" eaLnBrk="1" hangingPunct="1">
              <a:lnSpc>
                <a:spcPct val="80000"/>
              </a:lnSpc>
            </a:pPr>
            <a:r>
              <a:rPr lang="en-US" sz="2400" dirty="0" smtClean="0"/>
              <a:t>Search/Delete cost: </a:t>
            </a:r>
            <a:br>
              <a:rPr lang="en-US" sz="2400" dirty="0" smtClean="0"/>
            </a:br>
            <a:r>
              <a:rPr lang="en-US" sz="2400" dirty="0" smtClean="0"/>
              <a:t>O(1) = constant time = (</a:t>
            </a:r>
            <a:r>
              <a:rPr lang="en-US" sz="2400" dirty="0" err="1" smtClean="0"/>
              <a:t>nax</a:t>
            </a:r>
            <a:r>
              <a:rPr lang="en-US" sz="2400" dirty="0" smtClean="0"/>
              <a:t> number of synonyms)</a:t>
            </a:r>
          </a:p>
          <a:p>
            <a:pPr eaLnBrk="1" hangingPunct="1">
              <a:lnSpc>
                <a:spcPct val="80000"/>
              </a:lnSpc>
            </a:pPr>
            <a:r>
              <a:rPr lang="en-US" sz="2400" u="sng" dirty="0" smtClean="0"/>
              <a:t>Drawbacks</a:t>
            </a:r>
            <a:r>
              <a:rPr lang="en-US" sz="2400" dirty="0" smtClean="0"/>
              <a:t>: </a:t>
            </a:r>
          </a:p>
          <a:p>
            <a:pPr lvl="1" eaLnBrk="1" hangingPunct="1">
              <a:lnSpc>
                <a:spcPct val="80000"/>
              </a:lnSpc>
            </a:pPr>
            <a:r>
              <a:rPr lang="en-US" sz="2400" dirty="0" smtClean="0"/>
              <a:t>Use of another Data Structure, </a:t>
            </a:r>
          </a:p>
          <a:p>
            <a:pPr lvl="1" eaLnBrk="1" hangingPunct="1">
              <a:lnSpc>
                <a:spcPct val="80000"/>
              </a:lnSpc>
            </a:pPr>
            <a:r>
              <a:rPr lang="en-US" sz="2400" dirty="0" smtClean="0"/>
              <a:t>Linear search through the Linked Lists: constant factor for search/deletion can get large if list is long </a:t>
            </a:r>
          </a:p>
        </p:txBody>
      </p:sp>
      <p:sp>
        <p:nvSpPr>
          <p:cNvPr id="20482"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BD774E-12D3-4B91-8AF0-5603674899A7}" type="slidenum">
              <a:rPr lang="en-US" smtClean="0"/>
              <a:pPr eaLnBrk="1" hangingPunct="1"/>
              <a:t>26</a:t>
            </a:fld>
            <a:endParaRPr lang="en-US" smtClean="0"/>
          </a:p>
        </p:txBody>
      </p:sp>
    </p:spTree>
    <p:extLst>
      <p:ext uri="{BB962C8B-B14F-4D97-AF65-F5344CB8AC3E}">
        <p14:creationId xmlns:p14="http://schemas.microsoft.com/office/powerpoint/2010/main" val="1418774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smtClean="0"/>
              <a:t>Separate Chaining (Cont.)</a:t>
            </a:r>
          </a:p>
        </p:txBody>
      </p:sp>
      <p:graphicFrame>
        <p:nvGraphicFramePr>
          <p:cNvPr id="2050" name="Object 3"/>
          <p:cNvGraphicFramePr>
            <a:graphicFrameLocks noGrp="1" noChangeAspect="1"/>
          </p:cNvGraphicFramePr>
          <p:nvPr>
            <p:ph idx="1"/>
          </p:nvPr>
        </p:nvGraphicFramePr>
        <p:xfrm>
          <a:off x="523875" y="1684338"/>
          <a:ext cx="8094663" cy="4357687"/>
        </p:xfrm>
        <a:graphic>
          <a:graphicData uri="http://schemas.openxmlformats.org/presentationml/2006/ole">
            <mc:AlternateContent xmlns:mc="http://schemas.openxmlformats.org/markup-compatibility/2006">
              <mc:Choice xmlns:v="urn:schemas-microsoft-com:vml" Requires="v">
                <p:oleObj spid="_x0000_s25610" name="Bitmap Image" r:id="rId3" imgW="5342857" imgH="2876190" progId="Paint.Picture">
                  <p:embed/>
                </p:oleObj>
              </mc:Choice>
              <mc:Fallback>
                <p:oleObj name="Bitmap Image" r:id="rId3" imgW="5342857" imgH="28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684338"/>
                        <a:ext cx="8094663" cy="4357687"/>
                      </a:xfrm>
                      <a:prstGeom prst="rect">
                        <a:avLst/>
                      </a:prstGeom>
                    </p:spPr>
                  </p:pic>
                </p:oleObj>
              </mc:Fallback>
            </mc:AlternateContent>
          </a:graphicData>
        </a:graphic>
      </p:graphicFrame>
      <p:sp>
        <p:nvSpPr>
          <p:cNvPr id="2051"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6A0057-6259-4252-9963-5264F6ABC131}" type="slidenum">
              <a:rPr lang="en-US" smtClean="0"/>
              <a:pPr eaLnBrk="1" hangingPunct="1"/>
              <a:t>27</a:t>
            </a:fld>
            <a:endParaRPr lang="en-US" smtClean="0"/>
          </a:p>
        </p:txBody>
      </p:sp>
    </p:spTree>
    <p:extLst>
      <p:ext uri="{BB962C8B-B14F-4D97-AF65-F5344CB8AC3E}">
        <p14:creationId xmlns:p14="http://schemas.microsoft.com/office/powerpoint/2010/main" val="211387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447800" y="75470"/>
            <a:ext cx="6589199" cy="1280890"/>
          </a:xfrm>
        </p:spPr>
        <p:txBody>
          <a:bodyPr/>
          <a:lstStyle/>
          <a:p>
            <a:pPr algn="ctr" eaLnBrk="1" hangingPunct="1"/>
            <a:r>
              <a:rPr lang="en-US" dirty="0" smtClean="0">
                <a:solidFill>
                  <a:srgbClr val="FF0000"/>
                </a:solidFill>
              </a:rPr>
              <a:t>Rehashing – Meaning 1</a:t>
            </a:r>
          </a:p>
        </p:txBody>
      </p:sp>
      <p:sp>
        <p:nvSpPr>
          <p:cNvPr id="21508" name="Rectangle 3"/>
          <p:cNvSpPr>
            <a:spLocks noGrp="1" noChangeArrowheads="1"/>
          </p:cNvSpPr>
          <p:nvPr>
            <p:ph idx="1"/>
          </p:nvPr>
        </p:nvSpPr>
        <p:spPr>
          <a:xfrm>
            <a:off x="457200" y="1371600"/>
            <a:ext cx="8229600" cy="4525963"/>
          </a:xfrm>
        </p:spPr>
        <p:txBody>
          <a:bodyPr/>
          <a:lstStyle/>
          <a:p>
            <a:pPr eaLnBrk="1" hangingPunct="1">
              <a:lnSpc>
                <a:spcPct val="90000"/>
              </a:lnSpc>
            </a:pPr>
            <a:r>
              <a:rPr lang="en-US" sz="2400" smtClean="0"/>
              <a:t>The operation of:</a:t>
            </a:r>
          </a:p>
          <a:p>
            <a:pPr lvl="1" eaLnBrk="1" hangingPunct="1">
              <a:lnSpc>
                <a:spcPct val="90000"/>
              </a:lnSpc>
            </a:pPr>
            <a:r>
              <a:rPr lang="en-US" sz="2000" smtClean="0"/>
              <a:t>Allocating a larger hash table HT2</a:t>
            </a:r>
          </a:p>
          <a:p>
            <a:pPr lvl="1" eaLnBrk="1" hangingPunct="1">
              <a:lnSpc>
                <a:spcPct val="90000"/>
              </a:lnSpc>
            </a:pPr>
            <a:r>
              <a:rPr lang="en-US" sz="2000" smtClean="0"/>
              <a:t>Taking all the elements in HT1 and hashing them into HT2</a:t>
            </a:r>
          </a:p>
          <a:p>
            <a:pPr eaLnBrk="1" hangingPunct="1">
              <a:lnSpc>
                <a:spcPct val="90000"/>
              </a:lnSpc>
            </a:pPr>
            <a:r>
              <a:rPr lang="en-US" sz="2400" smtClean="0"/>
              <a:t>Performed when performance in HT1 deteriorates too much or cannot be sure that a place will be found</a:t>
            </a:r>
          </a:p>
          <a:p>
            <a:pPr lvl="1" eaLnBrk="1" hangingPunct="1">
              <a:lnSpc>
                <a:spcPct val="90000"/>
              </a:lnSpc>
            </a:pPr>
            <a:r>
              <a:rPr lang="en-US" sz="2000" smtClean="0"/>
              <a:t>Table too full</a:t>
            </a:r>
          </a:p>
          <a:p>
            <a:pPr lvl="1" eaLnBrk="1" hangingPunct="1">
              <a:lnSpc>
                <a:spcPct val="90000"/>
              </a:lnSpc>
            </a:pPr>
            <a:r>
              <a:rPr lang="en-US" sz="2000" smtClean="0"/>
              <a:t>Too many deletions interspersed with insertions</a:t>
            </a:r>
          </a:p>
          <a:p>
            <a:pPr eaLnBrk="1" hangingPunct="1">
              <a:lnSpc>
                <a:spcPct val="90000"/>
              </a:lnSpc>
            </a:pPr>
            <a:r>
              <a:rPr lang="en-US" sz="2400" smtClean="0"/>
              <a:t>Expensive operation O(N) but happens infrequently</a:t>
            </a:r>
          </a:p>
          <a:p>
            <a:pPr eaLnBrk="1" hangingPunct="1">
              <a:lnSpc>
                <a:spcPct val="90000"/>
              </a:lnSpc>
            </a:pPr>
            <a:r>
              <a:rPr lang="en-US" sz="2400" smtClean="0"/>
              <a:t>Built-in hash-table types: </a:t>
            </a:r>
          </a:p>
          <a:p>
            <a:pPr lvl="1" eaLnBrk="1" hangingPunct="1">
              <a:lnSpc>
                <a:spcPct val="90000"/>
              </a:lnSpc>
            </a:pPr>
            <a:r>
              <a:rPr lang="en-US" sz="2000" smtClean="0"/>
              <a:t>Sometimes can specify by how much new HT grows when it gets too full</a:t>
            </a:r>
          </a:p>
          <a:p>
            <a:pPr lvl="1" eaLnBrk="1" hangingPunct="1">
              <a:lnSpc>
                <a:spcPct val="90000"/>
              </a:lnSpc>
            </a:pPr>
            <a:r>
              <a:rPr lang="en-US" sz="2000" smtClean="0"/>
              <a:t>System determines when the table is too full</a:t>
            </a:r>
          </a:p>
          <a:p>
            <a:pPr eaLnBrk="1" hangingPunct="1">
              <a:lnSpc>
                <a:spcPct val="90000"/>
              </a:lnSpc>
            </a:pPr>
            <a:endParaRPr lang="en-US" sz="2400" smtClean="0"/>
          </a:p>
        </p:txBody>
      </p:sp>
      <p:sp>
        <p:nvSpPr>
          <p:cNvPr id="21506"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9E25A94-6C8F-4028-9F02-6A0B71FDB5C4}" type="slidenum">
              <a:rPr lang="en-US" smtClean="0"/>
              <a:pPr eaLnBrk="1" hangingPunct="1"/>
              <a:t>28</a:t>
            </a:fld>
            <a:endParaRPr lang="en-US" smtClean="0"/>
          </a:p>
        </p:txBody>
      </p:sp>
    </p:spTree>
    <p:extLst>
      <p:ext uri="{BB962C8B-B14F-4D97-AF65-F5344CB8AC3E}">
        <p14:creationId xmlns:p14="http://schemas.microsoft.com/office/powerpoint/2010/main" val="1312920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149225"/>
            <a:ext cx="8229600" cy="841375"/>
          </a:xfrm>
        </p:spPr>
        <p:txBody>
          <a:bodyPr/>
          <a:lstStyle/>
          <a:p>
            <a:pPr algn="ctr" eaLnBrk="1" hangingPunct="1"/>
            <a:r>
              <a:rPr lang="en-US" dirty="0" smtClean="0"/>
              <a:t>Open Addressing</a:t>
            </a:r>
          </a:p>
        </p:txBody>
      </p:sp>
      <p:sp>
        <p:nvSpPr>
          <p:cNvPr id="55299" name="Rectangle 3"/>
          <p:cNvSpPr>
            <a:spLocks noGrp="1" noChangeArrowheads="1"/>
          </p:cNvSpPr>
          <p:nvPr>
            <p:ph idx="1"/>
          </p:nvPr>
        </p:nvSpPr>
        <p:spPr>
          <a:xfrm>
            <a:off x="548640" y="1170305"/>
            <a:ext cx="8534400" cy="5105400"/>
          </a:xfrm>
        </p:spPr>
        <p:txBody>
          <a:bodyPr/>
          <a:lstStyle/>
          <a:p>
            <a:pPr eaLnBrk="1" hangingPunct="1"/>
            <a:r>
              <a:rPr lang="en-US" sz="2400" dirty="0" smtClean="0"/>
              <a:t>No linked lists, all items are stored in the same HT</a:t>
            </a:r>
          </a:p>
          <a:p>
            <a:pPr eaLnBrk="1" hangingPunct="1"/>
            <a:r>
              <a:rPr lang="en-US" sz="2400" dirty="0" smtClean="0"/>
              <a:t>Alternative cells ( h</a:t>
            </a:r>
            <a:r>
              <a:rPr lang="en-US" sz="2400" baseline="-25000" dirty="0" smtClean="0"/>
              <a:t>0</a:t>
            </a:r>
            <a:r>
              <a:rPr lang="en-US" sz="2400" dirty="0" smtClean="0"/>
              <a:t>(k), h</a:t>
            </a:r>
            <a:r>
              <a:rPr lang="en-US" sz="2400" baseline="-25000" dirty="0" smtClean="0"/>
              <a:t>1</a:t>
            </a:r>
            <a:r>
              <a:rPr lang="en-US" sz="2400" dirty="0" smtClean="0"/>
              <a:t>(k), .., </a:t>
            </a:r>
            <a:r>
              <a:rPr lang="en-US" sz="2400" dirty="0" err="1" smtClean="0"/>
              <a:t>h</a:t>
            </a:r>
            <a:r>
              <a:rPr lang="en-US" sz="2400" baseline="-25000" dirty="0" err="1" smtClean="0"/>
              <a:t>n</a:t>
            </a:r>
            <a:r>
              <a:rPr lang="en-US" sz="2400" dirty="0" smtClean="0"/>
              <a:t>(k)) are tried till an empty cell is found. </a:t>
            </a:r>
          </a:p>
          <a:p>
            <a:pPr lvl="1" eaLnBrk="1" hangingPunct="1"/>
            <a:r>
              <a:rPr lang="en-US" sz="2400" dirty="0" smtClean="0"/>
              <a:t>Each try is called a </a:t>
            </a:r>
            <a:r>
              <a:rPr lang="en-US" sz="2400" i="1" dirty="0" smtClean="0"/>
              <a:t>‘Probe’</a:t>
            </a:r>
          </a:p>
          <a:p>
            <a:pPr eaLnBrk="1" hangingPunct="1"/>
            <a:r>
              <a:rPr lang="en-US" sz="2400" b="1" i="1" dirty="0" smtClean="0">
                <a:solidFill>
                  <a:schemeClr val="accent2"/>
                </a:solidFill>
              </a:rPr>
              <a:t>h</a:t>
            </a:r>
            <a:r>
              <a:rPr lang="en-US" sz="2400" b="1" i="1" baseline="-25000" dirty="0" smtClean="0">
                <a:solidFill>
                  <a:schemeClr val="accent2"/>
                </a:solidFill>
              </a:rPr>
              <a:t>i</a:t>
            </a:r>
            <a:r>
              <a:rPr lang="en-US" sz="2400" b="1" i="1" dirty="0" smtClean="0">
                <a:solidFill>
                  <a:schemeClr val="accent2"/>
                </a:solidFill>
              </a:rPr>
              <a:t>(k) = ( hash(k) + f</a:t>
            </a:r>
            <a:r>
              <a:rPr lang="en-US" sz="2400" b="1" i="1" baseline="-25000" dirty="0" smtClean="0">
                <a:solidFill>
                  <a:schemeClr val="accent2"/>
                </a:solidFill>
              </a:rPr>
              <a:t> </a:t>
            </a:r>
            <a:r>
              <a:rPr lang="en-US" sz="2400" b="1" i="1" dirty="0" smtClean="0">
                <a:solidFill>
                  <a:schemeClr val="accent2"/>
                </a:solidFill>
              </a:rPr>
              <a:t>(</a:t>
            </a:r>
            <a:r>
              <a:rPr lang="en-US" sz="2400" b="1" i="1" dirty="0" err="1" smtClean="0">
                <a:solidFill>
                  <a:schemeClr val="accent2"/>
                </a:solidFill>
              </a:rPr>
              <a:t>i</a:t>
            </a:r>
            <a:r>
              <a:rPr lang="en-US" sz="2400" b="1" i="1" dirty="0" smtClean="0">
                <a:solidFill>
                  <a:schemeClr val="accent2"/>
                </a:solidFill>
              </a:rPr>
              <a:t>) ) % </a:t>
            </a:r>
            <a:r>
              <a:rPr lang="en-US" sz="2400" b="1" i="1" dirty="0" err="1" smtClean="0">
                <a:solidFill>
                  <a:schemeClr val="accent2"/>
                </a:solidFill>
              </a:rPr>
              <a:t>tablesize</a:t>
            </a:r>
            <a:endParaRPr lang="en-US" sz="2400" b="1" i="1" dirty="0" smtClean="0">
              <a:solidFill>
                <a:schemeClr val="accent2"/>
              </a:solidFill>
            </a:endParaRPr>
          </a:p>
          <a:p>
            <a:pPr lvl="1" eaLnBrk="1" hangingPunct="1"/>
            <a:r>
              <a:rPr lang="en-US" sz="2400" b="1" i="1" dirty="0" smtClean="0"/>
              <a:t>hash(k)</a:t>
            </a:r>
            <a:r>
              <a:rPr lang="en-US" sz="2400" dirty="0" smtClean="0"/>
              <a:t> is the original hash function</a:t>
            </a:r>
          </a:p>
          <a:p>
            <a:pPr lvl="1" eaLnBrk="1" hangingPunct="1"/>
            <a:r>
              <a:rPr lang="en-US" sz="2400" dirty="0" smtClean="0"/>
              <a:t>the </a:t>
            </a:r>
            <a:r>
              <a:rPr lang="en-US" sz="2400" i="1" dirty="0" smtClean="0"/>
              <a:t>f(</a:t>
            </a:r>
            <a:r>
              <a:rPr lang="en-US" sz="2400" i="1" dirty="0" err="1" smtClean="0"/>
              <a:t>i</a:t>
            </a:r>
            <a:r>
              <a:rPr lang="en-US" sz="2400" i="1" dirty="0" smtClean="0"/>
              <a:t>)</a:t>
            </a:r>
            <a:r>
              <a:rPr lang="en-US" sz="2400" dirty="0" smtClean="0"/>
              <a:t> function is the </a:t>
            </a:r>
            <a:r>
              <a:rPr lang="en-US" sz="2400" b="1" i="1" dirty="0" smtClean="0">
                <a:solidFill>
                  <a:schemeClr val="hlink"/>
                </a:solidFill>
              </a:rPr>
              <a:t>collision resolution strategy</a:t>
            </a:r>
            <a:r>
              <a:rPr lang="en-US" sz="2400" dirty="0" smtClean="0"/>
              <a:t> or </a:t>
            </a:r>
            <a:r>
              <a:rPr lang="en-US" sz="2400" b="1" i="1" dirty="0" smtClean="0">
                <a:solidFill>
                  <a:schemeClr val="hlink"/>
                </a:solidFill>
              </a:rPr>
              <a:t>rehash</a:t>
            </a:r>
            <a:r>
              <a:rPr lang="en-US" sz="2400" dirty="0" smtClean="0"/>
              <a:t> function</a:t>
            </a:r>
          </a:p>
          <a:p>
            <a:pPr eaLnBrk="1" hangingPunct="1"/>
            <a:r>
              <a:rPr lang="en-US" sz="2400" dirty="0" smtClean="0"/>
              <a:t>Since each cell in the HT can hold only one item. A bigger table is needed than in chaining </a:t>
            </a:r>
          </a:p>
          <a:p>
            <a:pPr eaLnBrk="1" hangingPunct="1"/>
            <a:r>
              <a:rPr lang="en-US" sz="2400" dirty="0" smtClean="0"/>
              <a:t>Generally, HT Size &gt;= 2N</a:t>
            </a:r>
          </a:p>
        </p:txBody>
      </p:sp>
      <p:sp>
        <p:nvSpPr>
          <p:cNvPr id="22530"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6F157E-CF1F-44D0-BA20-72FCD3DFF48D}" type="slidenum">
              <a:rPr lang="en-US" smtClean="0"/>
              <a:pPr eaLnBrk="1" hangingPunct="1"/>
              <a:t>29</a:t>
            </a:fld>
            <a:endParaRPr lang="en-US" smtClean="0"/>
          </a:p>
        </p:txBody>
      </p:sp>
    </p:spTree>
    <p:extLst>
      <p:ext uri="{BB962C8B-B14F-4D97-AF65-F5344CB8AC3E}">
        <p14:creationId xmlns:p14="http://schemas.microsoft.com/office/powerpoint/2010/main" val="1918843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762000" y="304800"/>
            <a:ext cx="7848600" cy="685800"/>
          </a:xfrm>
        </p:spPr>
        <p:txBody>
          <a:bodyPr/>
          <a:lstStyle/>
          <a:p>
            <a:pPr algn="ctr"/>
            <a:r>
              <a:rPr lang="en-US" altLang="zh-TW" dirty="0">
                <a:ea typeface="新細明體" pitchFamily="18" charset="-120"/>
              </a:rPr>
              <a:t>Unsorted array</a:t>
            </a:r>
          </a:p>
        </p:txBody>
      </p:sp>
      <p:sp>
        <p:nvSpPr>
          <p:cNvPr id="117763" name="Rectangle 3"/>
          <p:cNvSpPr>
            <a:spLocks noGrp="1" noChangeArrowheads="1"/>
          </p:cNvSpPr>
          <p:nvPr>
            <p:ph idx="1"/>
          </p:nvPr>
        </p:nvSpPr>
        <p:spPr/>
        <p:txBody>
          <a:bodyPr/>
          <a:lstStyle/>
          <a:p>
            <a:r>
              <a:rPr lang="en-US" altLang="zh-TW" dirty="0">
                <a:ea typeface="新細明體" pitchFamily="18" charset="-120"/>
              </a:rPr>
              <a:t>Use an array to store the records, in unsorted order</a:t>
            </a:r>
          </a:p>
          <a:p>
            <a:pPr lvl="1"/>
            <a:r>
              <a:rPr lang="en-US" altLang="zh-TW" dirty="0">
                <a:ea typeface="新細明體" pitchFamily="18" charset="-120"/>
              </a:rPr>
              <a:t>add - add the records as the last entry </a:t>
            </a:r>
            <a:r>
              <a:rPr lang="en-US" altLang="zh-TW" dirty="0">
                <a:solidFill>
                  <a:srgbClr val="00FF00"/>
                </a:solidFill>
                <a:latin typeface="Comic Sans MS" pitchFamily="66" charset="0"/>
                <a:ea typeface="新細明體" pitchFamily="18" charset="-120"/>
              </a:rPr>
              <a:t>fast </a:t>
            </a:r>
            <a:r>
              <a:rPr lang="en-US" altLang="zh-TW" i="1" dirty="0">
                <a:ea typeface="新細明體" pitchFamily="18" charset="-120"/>
              </a:rPr>
              <a:t>O(1)</a:t>
            </a:r>
            <a:endParaRPr lang="en-US" altLang="zh-TW" dirty="0">
              <a:solidFill>
                <a:srgbClr val="00FF00"/>
              </a:solidFill>
              <a:latin typeface="Comic Sans MS" pitchFamily="66" charset="0"/>
              <a:ea typeface="新細明體" pitchFamily="18" charset="-120"/>
            </a:endParaRPr>
          </a:p>
          <a:p>
            <a:pPr lvl="1"/>
            <a:r>
              <a:rPr lang="en-US" altLang="zh-TW" dirty="0">
                <a:ea typeface="新細明體" pitchFamily="18" charset="-120"/>
              </a:rPr>
              <a:t>delete a target - </a:t>
            </a:r>
            <a:r>
              <a:rPr lang="en-US" altLang="zh-TW" dirty="0">
                <a:solidFill>
                  <a:schemeClr val="accent2"/>
                </a:solidFill>
                <a:latin typeface="Comic Sans MS" pitchFamily="66" charset="0"/>
                <a:ea typeface="新細明體" pitchFamily="18" charset="-120"/>
              </a:rPr>
              <a:t>slow</a:t>
            </a:r>
            <a:r>
              <a:rPr lang="en-US" altLang="zh-TW" dirty="0">
                <a:ea typeface="新細明體" pitchFamily="18" charset="-120"/>
              </a:rPr>
              <a:t> at finding the target, </a:t>
            </a:r>
            <a:r>
              <a:rPr lang="en-US" altLang="zh-TW" dirty="0">
                <a:solidFill>
                  <a:srgbClr val="00FF00"/>
                </a:solidFill>
                <a:latin typeface="Comic Sans MS" pitchFamily="66" charset="0"/>
                <a:ea typeface="新細明體" pitchFamily="18" charset="-120"/>
              </a:rPr>
              <a:t>fast</a:t>
            </a:r>
            <a:r>
              <a:rPr lang="en-US" altLang="zh-TW" dirty="0">
                <a:ea typeface="新細明體" pitchFamily="18" charset="-120"/>
              </a:rPr>
              <a:t> at filling the hole (just take the last entry) </a:t>
            </a:r>
            <a:r>
              <a:rPr lang="en-US" altLang="zh-TW" i="1" dirty="0">
                <a:ea typeface="新細明體" pitchFamily="18" charset="-120"/>
              </a:rPr>
              <a:t>O(n)</a:t>
            </a:r>
            <a:endParaRPr lang="en-US" altLang="zh-TW" dirty="0">
              <a:ea typeface="新細明體" pitchFamily="18" charset="-120"/>
            </a:endParaRPr>
          </a:p>
          <a:p>
            <a:pPr lvl="1"/>
            <a:r>
              <a:rPr lang="en-US" altLang="zh-TW" dirty="0">
                <a:ea typeface="新細明體" pitchFamily="18" charset="-120"/>
              </a:rPr>
              <a:t>search - sequential search </a:t>
            </a:r>
            <a:r>
              <a:rPr lang="en-US" altLang="zh-TW" dirty="0">
                <a:solidFill>
                  <a:schemeClr val="accent2"/>
                </a:solidFill>
                <a:latin typeface="Comic Sans MS" pitchFamily="66" charset="0"/>
                <a:ea typeface="新細明體" pitchFamily="18" charset="-120"/>
              </a:rPr>
              <a:t>slow </a:t>
            </a:r>
            <a:r>
              <a:rPr lang="en-US" altLang="zh-TW" i="1" dirty="0">
                <a:ea typeface="新細明體" pitchFamily="18" charset="-120"/>
              </a:rPr>
              <a:t>O(n)</a:t>
            </a:r>
            <a:endParaRPr lang="en-US" altLang="zh-TW" dirty="0">
              <a:ea typeface="新細明體" pitchFamily="18" charset="-120"/>
            </a:endParaRP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3</a:t>
            </a:fld>
            <a:endParaRPr lang="en-US" dirty="0" smtClean="0"/>
          </a:p>
        </p:txBody>
      </p:sp>
    </p:spTree>
    <p:extLst>
      <p:ext uri="{BB962C8B-B14F-4D97-AF65-F5344CB8AC3E}">
        <p14:creationId xmlns:p14="http://schemas.microsoft.com/office/powerpoint/2010/main" val="2527299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anim calcmode="lin" valueType="num">
                                      <p:cBhvr additive="base">
                                        <p:cTn id="11" dur="5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77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anim calcmode="lin" valueType="num">
                                      <p:cBhvr additive="base">
                                        <p:cTn id="15"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77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anim calcmode="lin" valueType="num">
                                      <p:cBhvr additive="base">
                                        <p:cTn id="19" dur="500" fill="hold"/>
                                        <p:tgtEl>
                                          <p:spTgt spid="1177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33400" y="228600"/>
            <a:ext cx="8229600" cy="1143000"/>
          </a:xfrm>
        </p:spPr>
        <p:txBody>
          <a:bodyPr/>
          <a:lstStyle/>
          <a:p>
            <a:pPr algn="ctr" eaLnBrk="1" hangingPunct="1"/>
            <a:r>
              <a:rPr lang="en-US" dirty="0" smtClean="0"/>
              <a:t>Open Addressing</a:t>
            </a:r>
          </a:p>
        </p:txBody>
      </p:sp>
      <p:sp>
        <p:nvSpPr>
          <p:cNvPr id="23556" name="Rectangle 3"/>
          <p:cNvSpPr>
            <a:spLocks noGrp="1" noChangeArrowheads="1"/>
          </p:cNvSpPr>
          <p:nvPr>
            <p:ph idx="1"/>
          </p:nvPr>
        </p:nvSpPr>
        <p:spPr>
          <a:xfrm>
            <a:off x="457200" y="1524000"/>
            <a:ext cx="8229600" cy="4800600"/>
          </a:xfrm>
        </p:spPr>
        <p:txBody>
          <a:bodyPr/>
          <a:lstStyle/>
          <a:p>
            <a:pPr eaLnBrk="1" hangingPunct="1"/>
            <a:r>
              <a:rPr lang="en-US" smtClean="0"/>
              <a:t>The type of rehash function or collision resolution strategy gives rise to different methods: </a:t>
            </a:r>
          </a:p>
          <a:p>
            <a:pPr lvl="1" eaLnBrk="1" hangingPunct="1"/>
            <a:r>
              <a:rPr lang="en-US" smtClean="0"/>
              <a:t>Linear Probing</a:t>
            </a:r>
          </a:p>
          <a:p>
            <a:pPr lvl="1" eaLnBrk="1" hangingPunct="1"/>
            <a:r>
              <a:rPr lang="en-US" smtClean="0"/>
              <a:t>Quadratic Probing</a:t>
            </a:r>
          </a:p>
          <a:p>
            <a:pPr lvl="1" eaLnBrk="1" hangingPunct="1"/>
            <a:r>
              <a:rPr lang="en-US" smtClean="0"/>
              <a:t>Double Hashing</a:t>
            </a:r>
          </a:p>
        </p:txBody>
      </p:sp>
      <p:sp>
        <p:nvSpPr>
          <p:cNvPr id="23554"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F0AB5C-9B28-4B12-A560-04C96A92AF43}" type="slidenum">
              <a:rPr lang="en-US" smtClean="0"/>
              <a:pPr eaLnBrk="1" hangingPunct="1"/>
              <a:t>30</a:t>
            </a:fld>
            <a:endParaRPr lang="en-US" smtClean="0"/>
          </a:p>
        </p:txBody>
      </p:sp>
    </p:spTree>
    <p:extLst>
      <p:ext uri="{BB962C8B-B14F-4D97-AF65-F5344CB8AC3E}">
        <p14:creationId xmlns:p14="http://schemas.microsoft.com/office/powerpoint/2010/main" val="1692916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0"/>
            <a:ext cx="8229600" cy="1143000"/>
          </a:xfrm>
        </p:spPr>
        <p:txBody>
          <a:bodyPr/>
          <a:lstStyle/>
          <a:p>
            <a:pPr algn="ctr" eaLnBrk="1" hangingPunct="1"/>
            <a:r>
              <a:rPr lang="en-US" dirty="0" smtClean="0"/>
              <a:t>Linear Probing</a:t>
            </a:r>
          </a:p>
        </p:txBody>
      </p:sp>
      <p:sp>
        <p:nvSpPr>
          <p:cNvPr id="24580" name="Rectangle 3"/>
          <p:cNvSpPr>
            <a:spLocks noGrp="1" noChangeArrowheads="1"/>
          </p:cNvSpPr>
          <p:nvPr>
            <p:ph idx="1"/>
          </p:nvPr>
        </p:nvSpPr>
        <p:spPr>
          <a:xfrm>
            <a:off x="838200" y="990600"/>
            <a:ext cx="7772400" cy="5486400"/>
          </a:xfrm>
        </p:spPr>
        <p:txBody>
          <a:bodyPr/>
          <a:lstStyle/>
          <a:p>
            <a:pPr eaLnBrk="1" hangingPunct="1">
              <a:lnSpc>
                <a:spcPct val="90000"/>
              </a:lnSpc>
            </a:pPr>
            <a:r>
              <a:rPr lang="en-US" sz="2200" b="1" dirty="0" smtClean="0"/>
              <a:t>FUNCTION:</a:t>
            </a:r>
            <a:r>
              <a:rPr lang="en-US" sz="2200" b="1" dirty="0" smtClean="0">
                <a:solidFill>
                  <a:schemeClr val="accent2"/>
                </a:solidFill>
              </a:rPr>
              <a:t> </a:t>
            </a:r>
            <a:r>
              <a:rPr lang="en-US" sz="2200" b="1" i="1" dirty="0" smtClean="0">
                <a:solidFill>
                  <a:schemeClr val="accent2"/>
                </a:solidFill>
              </a:rPr>
              <a:t>h</a:t>
            </a:r>
            <a:r>
              <a:rPr lang="en-US" sz="2200" b="1" i="1" baseline="-25000" dirty="0" smtClean="0">
                <a:solidFill>
                  <a:schemeClr val="accent2"/>
                </a:solidFill>
              </a:rPr>
              <a:t>i</a:t>
            </a:r>
            <a:r>
              <a:rPr lang="en-US" sz="2200" b="1" i="1" dirty="0" smtClean="0">
                <a:solidFill>
                  <a:schemeClr val="accent2"/>
                </a:solidFill>
              </a:rPr>
              <a:t>(k) = ( h(k) + f</a:t>
            </a:r>
            <a:r>
              <a:rPr lang="en-US" sz="2200" b="1" i="1" baseline="-25000" dirty="0" smtClean="0">
                <a:solidFill>
                  <a:schemeClr val="accent2"/>
                </a:solidFill>
              </a:rPr>
              <a:t> </a:t>
            </a:r>
            <a:r>
              <a:rPr lang="en-US" sz="2200" b="1" i="1" dirty="0" smtClean="0">
                <a:solidFill>
                  <a:schemeClr val="accent2"/>
                </a:solidFill>
              </a:rPr>
              <a:t>(</a:t>
            </a:r>
            <a:r>
              <a:rPr lang="en-US" sz="2200" b="1" i="1" dirty="0" err="1" smtClean="0">
                <a:solidFill>
                  <a:schemeClr val="accent2"/>
                </a:solidFill>
              </a:rPr>
              <a:t>i</a:t>
            </a:r>
            <a:r>
              <a:rPr lang="en-US" sz="2200" b="1" i="1" dirty="0" smtClean="0">
                <a:solidFill>
                  <a:schemeClr val="accent2"/>
                </a:solidFill>
              </a:rPr>
              <a:t>) ) % </a:t>
            </a:r>
            <a:r>
              <a:rPr lang="en-US" sz="2200" b="1" i="1" dirty="0" err="1" smtClean="0">
                <a:solidFill>
                  <a:schemeClr val="accent2"/>
                </a:solidFill>
              </a:rPr>
              <a:t>tablesize</a:t>
            </a:r>
            <a:endParaRPr lang="en-US" sz="2200" b="1" i="1" dirty="0" smtClean="0">
              <a:solidFill>
                <a:schemeClr val="accent2"/>
              </a:solidFill>
            </a:endParaRPr>
          </a:p>
          <a:p>
            <a:pPr eaLnBrk="1" hangingPunct="1">
              <a:lnSpc>
                <a:spcPct val="90000"/>
              </a:lnSpc>
            </a:pPr>
            <a:r>
              <a:rPr lang="en-US" sz="2200" dirty="0" smtClean="0"/>
              <a:t>In this method, </a:t>
            </a:r>
            <a:r>
              <a:rPr lang="en-US" sz="2200" b="1" i="1" dirty="0" smtClean="0"/>
              <a:t>f(</a:t>
            </a:r>
            <a:r>
              <a:rPr lang="en-US" sz="2200" b="1" i="1" dirty="0" err="1" smtClean="0"/>
              <a:t>i</a:t>
            </a:r>
            <a:r>
              <a:rPr lang="en-US" sz="2200" b="1" i="1" dirty="0" smtClean="0"/>
              <a:t>)</a:t>
            </a:r>
            <a:r>
              <a:rPr lang="en-US" sz="2200" dirty="0" smtClean="0"/>
              <a:t> is linear in the probe number </a:t>
            </a:r>
            <a:r>
              <a:rPr lang="en-US" sz="2200" i="1" dirty="0" err="1" smtClean="0"/>
              <a:t>i</a:t>
            </a:r>
            <a:r>
              <a:rPr lang="en-US" sz="2200" dirty="0" smtClean="0"/>
              <a:t>, e.g. </a:t>
            </a:r>
            <a:r>
              <a:rPr lang="en-US" sz="2200" b="1" i="1" dirty="0" smtClean="0"/>
              <a:t>f(</a:t>
            </a:r>
            <a:r>
              <a:rPr lang="en-US" sz="2200" b="1" i="1" dirty="0" err="1" smtClean="0"/>
              <a:t>i</a:t>
            </a:r>
            <a:r>
              <a:rPr lang="en-US" sz="2200" b="1" i="1" dirty="0" smtClean="0"/>
              <a:t>) = ci</a:t>
            </a:r>
            <a:r>
              <a:rPr lang="en-US" sz="2200" dirty="0" smtClean="0"/>
              <a:t>  (typically </a:t>
            </a:r>
            <a:r>
              <a:rPr lang="en-US" sz="2200" b="1" i="1" dirty="0" smtClean="0"/>
              <a:t>c = 1</a:t>
            </a:r>
            <a:r>
              <a:rPr lang="en-US" sz="2200" dirty="0" smtClean="0"/>
              <a:t>)</a:t>
            </a:r>
          </a:p>
          <a:p>
            <a:pPr eaLnBrk="1" hangingPunct="1">
              <a:lnSpc>
                <a:spcPct val="90000"/>
              </a:lnSpc>
            </a:pPr>
            <a:r>
              <a:rPr lang="en-US" sz="2200" u="sng" dirty="0" smtClean="0"/>
              <a:t>Insertion</a:t>
            </a:r>
            <a:r>
              <a:rPr lang="en-US" sz="2200" dirty="0" smtClean="0"/>
              <a:t>: If collision happens at </a:t>
            </a:r>
            <a:r>
              <a:rPr lang="en-US" sz="2200" i="1" dirty="0" smtClean="0"/>
              <a:t>HT[h(k)]</a:t>
            </a:r>
            <a:r>
              <a:rPr lang="en-US" sz="2200" dirty="0" smtClean="0"/>
              <a:t>, look successively at </a:t>
            </a:r>
            <a:r>
              <a:rPr lang="en-US" sz="2200" i="1" dirty="0" smtClean="0"/>
              <a:t>h(k)+c</a:t>
            </a:r>
            <a:r>
              <a:rPr lang="en-US" sz="2200" dirty="0" smtClean="0"/>
              <a:t>, </a:t>
            </a:r>
            <a:r>
              <a:rPr lang="en-US" sz="2200" i="1" dirty="0" smtClean="0"/>
              <a:t>h(k)+2c</a:t>
            </a:r>
            <a:r>
              <a:rPr lang="en-US" sz="2200" dirty="0" smtClean="0"/>
              <a:t>, …. , ci</a:t>
            </a:r>
          </a:p>
          <a:p>
            <a:pPr lvl="1" eaLnBrk="1" hangingPunct="1">
              <a:lnSpc>
                <a:spcPct val="90000"/>
              </a:lnSpc>
            </a:pPr>
            <a:r>
              <a:rPr lang="en-US" sz="2200" dirty="0" smtClean="0"/>
              <a:t>If end of the table is reached, loop back to the beginning </a:t>
            </a:r>
            <a:br>
              <a:rPr lang="en-US" sz="2200" dirty="0" smtClean="0"/>
            </a:br>
            <a:r>
              <a:rPr lang="en-US" sz="2200" dirty="0" smtClean="0"/>
              <a:t>(via the </a:t>
            </a:r>
            <a:r>
              <a:rPr lang="en-US" sz="2200" i="1" dirty="0" smtClean="0"/>
              <a:t>% </a:t>
            </a:r>
            <a:r>
              <a:rPr lang="en-US" sz="2200" i="1" dirty="0" err="1" smtClean="0"/>
              <a:t>tablesize</a:t>
            </a:r>
            <a:r>
              <a:rPr lang="en-US" sz="2200" dirty="0" smtClean="0"/>
              <a:t>)</a:t>
            </a:r>
          </a:p>
          <a:p>
            <a:pPr eaLnBrk="1" hangingPunct="1">
              <a:lnSpc>
                <a:spcPct val="90000"/>
              </a:lnSpc>
            </a:pPr>
            <a:r>
              <a:rPr lang="en-US" sz="2200" b="1" i="1" dirty="0" smtClean="0"/>
              <a:t>f(</a:t>
            </a:r>
            <a:r>
              <a:rPr lang="en-US" sz="2200" b="1" i="1" dirty="0" err="1" smtClean="0"/>
              <a:t>i</a:t>
            </a:r>
            <a:r>
              <a:rPr lang="en-US" sz="2200" b="1" i="1" dirty="0" smtClean="0"/>
              <a:t>)</a:t>
            </a:r>
            <a:r>
              <a:rPr lang="en-US" sz="2200" dirty="0" smtClean="0"/>
              <a:t> could use another constant </a:t>
            </a:r>
            <a:r>
              <a:rPr lang="en-US" sz="2200" b="1" i="1" dirty="0" smtClean="0"/>
              <a:t>c</a:t>
            </a:r>
            <a:r>
              <a:rPr lang="en-US" sz="2200" dirty="0" smtClean="0"/>
              <a:t> other than </a:t>
            </a:r>
            <a:r>
              <a:rPr lang="en-US" sz="2200" b="1" i="1" dirty="0" smtClean="0"/>
              <a:t>1</a:t>
            </a:r>
          </a:p>
          <a:p>
            <a:pPr eaLnBrk="1" hangingPunct="1">
              <a:lnSpc>
                <a:spcPct val="90000"/>
              </a:lnSpc>
            </a:pPr>
            <a:r>
              <a:rPr lang="en-US" sz="2200" dirty="0" smtClean="0"/>
              <a:t>In general, any rehash function </a:t>
            </a:r>
            <a:br>
              <a:rPr lang="en-US" sz="2200" dirty="0" smtClean="0"/>
            </a:br>
            <a:r>
              <a:rPr lang="en-US" sz="2200" dirty="0" smtClean="0"/>
              <a:t>  </a:t>
            </a:r>
            <a:r>
              <a:rPr lang="en-US" sz="2200" b="1" i="1" dirty="0" smtClean="0"/>
              <a:t>f(j) = (j + c ) % </a:t>
            </a:r>
            <a:r>
              <a:rPr lang="en-US" sz="2200" b="1" i="1" dirty="0" err="1" smtClean="0"/>
              <a:t>tablesize</a:t>
            </a:r>
            <a:r>
              <a:rPr lang="en-US" sz="2200" b="1" i="1" dirty="0" smtClean="0"/>
              <a:t> </a:t>
            </a:r>
            <a:r>
              <a:rPr lang="en-US" sz="2200" b="1" dirty="0" smtClean="0"/>
              <a:t>[=&gt;</a:t>
            </a:r>
            <a:r>
              <a:rPr lang="en-US" sz="2200" b="1" i="1" dirty="0" smtClean="0"/>
              <a:t> f(</a:t>
            </a:r>
            <a:r>
              <a:rPr lang="en-US" sz="2200" b="1" i="1" dirty="0" err="1" smtClean="0"/>
              <a:t>i</a:t>
            </a:r>
            <a:r>
              <a:rPr lang="en-US" sz="2200" b="1" i="1" dirty="0" smtClean="0"/>
              <a:t>) = (c*</a:t>
            </a:r>
            <a:r>
              <a:rPr lang="en-US" sz="2200" b="1" i="1" dirty="0" err="1" smtClean="0"/>
              <a:t>i</a:t>
            </a:r>
            <a:r>
              <a:rPr lang="en-US" sz="2200" b="1" i="1" dirty="0" smtClean="0"/>
              <a:t>)%</a:t>
            </a:r>
            <a:r>
              <a:rPr lang="en-US" sz="2200" b="1" i="1" dirty="0" err="1" smtClean="0"/>
              <a:t>tablesize</a:t>
            </a:r>
            <a:r>
              <a:rPr lang="en-US" sz="2200" b="1" i="1" dirty="0" smtClean="0"/>
              <a:t> </a:t>
            </a:r>
            <a:r>
              <a:rPr lang="en-US" sz="2200" b="1" dirty="0" smtClean="0"/>
              <a:t>]</a:t>
            </a:r>
            <a:r>
              <a:rPr lang="en-US" sz="2200" b="1" i="1" dirty="0" smtClean="0"/>
              <a:t/>
            </a:r>
            <a:br>
              <a:rPr lang="en-US" sz="2200" b="1" i="1" dirty="0" smtClean="0"/>
            </a:br>
            <a:r>
              <a:rPr lang="en-US" sz="2200" dirty="0" smtClean="0">
                <a:solidFill>
                  <a:schemeClr val="hlink"/>
                </a:solidFill>
              </a:rPr>
              <a:t>where j is the previous probe result</a:t>
            </a:r>
            <a:r>
              <a:rPr lang="en-US" sz="2200" dirty="0" smtClean="0"/>
              <a:t> and such that </a:t>
            </a:r>
            <a:br>
              <a:rPr lang="en-US" sz="2200" dirty="0" smtClean="0"/>
            </a:br>
            <a:r>
              <a:rPr lang="en-US" sz="2200" i="1" dirty="0" smtClean="0">
                <a:solidFill>
                  <a:schemeClr val="hlink"/>
                </a:solidFill>
              </a:rPr>
              <a:t>c </a:t>
            </a:r>
            <a:r>
              <a:rPr lang="en-US" sz="2200" dirty="0" smtClean="0">
                <a:solidFill>
                  <a:schemeClr val="hlink"/>
                </a:solidFill>
              </a:rPr>
              <a:t>and </a:t>
            </a:r>
            <a:r>
              <a:rPr lang="en-US" sz="2200" dirty="0" err="1" smtClean="0">
                <a:solidFill>
                  <a:schemeClr val="hlink"/>
                </a:solidFill>
              </a:rPr>
              <a:t>tablesize</a:t>
            </a:r>
            <a:r>
              <a:rPr lang="en-US" sz="2200" dirty="0" smtClean="0">
                <a:solidFill>
                  <a:schemeClr val="hlink"/>
                </a:solidFill>
              </a:rPr>
              <a:t> are </a:t>
            </a:r>
            <a:r>
              <a:rPr lang="en-US" sz="2200" b="1" i="1" dirty="0" smtClean="0">
                <a:solidFill>
                  <a:schemeClr val="hlink"/>
                </a:solidFill>
              </a:rPr>
              <a:t>relatively prime</a:t>
            </a:r>
            <a:r>
              <a:rPr lang="en-US" sz="2200" dirty="0" smtClean="0"/>
              <a:t> (they cannot be both divided evenly by an integer except 1) produces successive values </a:t>
            </a:r>
            <a:r>
              <a:rPr lang="en-US" sz="2200" u="sng" dirty="0" smtClean="0"/>
              <a:t>that cover the whole table</a:t>
            </a:r>
            <a:r>
              <a:rPr lang="en-US" sz="2200" dirty="0" smtClean="0"/>
              <a:t>.</a:t>
            </a:r>
          </a:p>
        </p:txBody>
      </p:sp>
      <p:sp>
        <p:nvSpPr>
          <p:cNvPr id="24578"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22575FB-9DC3-499D-8C26-A4F94615C1ED}" type="slidenum">
              <a:rPr lang="en-US" smtClean="0"/>
              <a:pPr eaLnBrk="1" hangingPunct="1"/>
              <a:t>31</a:t>
            </a:fld>
            <a:endParaRPr lang="en-US" smtClean="0"/>
          </a:p>
        </p:txBody>
      </p:sp>
    </p:spTree>
    <p:extLst>
      <p:ext uri="{BB962C8B-B14F-4D97-AF65-F5344CB8AC3E}">
        <p14:creationId xmlns:p14="http://schemas.microsoft.com/office/powerpoint/2010/main" val="3016091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09600" y="0"/>
            <a:ext cx="8229600" cy="1143000"/>
          </a:xfrm>
        </p:spPr>
        <p:txBody>
          <a:bodyPr/>
          <a:lstStyle/>
          <a:p>
            <a:pPr algn="ctr" eaLnBrk="1" hangingPunct="1"/>
            <a:r>
              <a:rPr lang="en-US" sz="3200" dirty="0" smtClean="0"/>
              <a:t>Linear Probing: </a:t>
            </a:r>
            <a:br>
              <a:rPr lang="en-US" sz="3200" dirty="0" smtClean="0"/>
            </a:br>
            <a:r>
              <a:rPr lang="en-US" sz="3200" dirty="0" smtClean="0"/>
              <a:t>Search </a:t>
            </a:r>
            <a:r>
              <a:rPr lang="en-US" sz="3200" b="1" dirty="0" smtClean="0"/>
              <a:t>and Insertion</a:t>
            </a:r>
            <a:r>
              <a:rPr lang="en-US" sz="3200" dirty="0" smtClean="0"/>
              <a:t> Algorithm:</a:t>
            </a:r>
          </a:p>
        </p:txBody>
      </p:sp>
      <p:sp>
        <p:nvSpPr>
          <p:cNvPr id="25604" name="Rectangle 3"/>
          <p:cNvSpPr>
            <a:spLocks noGrp="1" noChangeArrowheads="1"/>
          </p:cNvSpPr>
          <p:nvPr>
            <p:ph idx="1"/>
          </p:nvPr>
        </p:nvSpPr>
        <p:spPr>
          <a:xfrm>
            <a:off x="838200" y="1066800"/>
            <a:ext cx="7772400" cy="5029200"/>
          </a:xfrm>
        </p:spPr>
        <p:txBody>
          <a:bodyPr/>
          <a:lstStyle/>
          <a:p>
            <a:pPr eaLnBrk="1" hangingPunct="1">
              <a:lnSpc>
                <a:spcPct val="80000"/>
              </a:lnSpc>
            </a:pPr>
            <a:r>
              <a:rPr lang="en-US" sz="1600" dirty="0" smtClean="0"/>
              <a:t>Compute h(k)</a:t>
            </a:r>
          </a:p>
          <a:p>
            <a:pPr eaLnBrk="1" hangingPunct="1">
              <a:lnSpc>
                <a:spcPct val="80000"/>
              </a:lnSpc>
            </a:pPr>
            <a:r>
              <a:rPr lang="en-US" sz="1600" dirty="0" smtClean="0"/>
              <a:t>If HT[h(k)] is empty </a:t>
            </a:r>
          </a:p>
          <a:p>
            <a:pPr lvl="1" eaLnBrk="1" hangingPunct="1">
              <a:lnSpc>
                <a:spcPct val="80000"/>
              </a:lnSpc>
            </a:pPr>
            <a:r>
              <a:rPr lang="en-US" u="sng" dirty="0" smtClean="0"/>
              <a:t>Search</a:t>
            </a:r>
            <a:r>
              <a:rPr lang="en-US" dirty="0" smtClean="0"/>
              <a:t>: Return appropriate value for “does not exist”</a:t>
            </a:r>
          </a:p>
          <a:p>
            <a:pPr lvl="1" eaLnBrk="1" hangingPunct="1">
              <a:lnSpc>
                <a:spcPct val="80000"/>
              </a:lnSpc>
            </a:pPr>
            <a:r>
              <a:rPr lang="en-US" u="sng" dirty="0" smtClean="0"/>
              <a:t>Insertion</a:t>
            </a:r>
            <a:r>
              <a:rPr lang="en-US" dirty="0" smtClean="0"/>
              <a:t>: Return position of the empty slot</a:t>
            </a:r>
          </a:p>
          <a:p>
            <a:pPr eaLnBrk="1" hangingPunct="1">
              <a:lnSpc>
                <a:spcPct val="80000"/>
              </a:lnSpc>
            </a:pPr>
            <a:r>
              <a:rPr lang="en-US" sz="1600" dirty="0" smtClean="0"/>
              <a:t>If HT[h(k)] is full, compare k to key stored at HT[h(k)]:</a:t>
            </a:r>
          </a:p>
          <a:p>
            <a:pPr lvl="2" eaLnBrk="1" hangingPunct="1">
              <a:lnSpc>
                <a:spcPct val="80000"/>
              </a:lnSpc>
            </a:pPr>
            <a:r>
              <a:rPr lang="en-US" sz="1600" dirty="0" smtClean="0"/>
              <a:t>If equal:</a:t>
            </a:r>
          </a:p>
          <a:p>
            <a:pPr lvl="3" eaLnBrk="1" hangingPunct="1">
              <a:lnSpc>
                <a:spcPct val="80000"/>
              </a:lnSpc>
            </a:pPr>
            <a:r>
              <a:rPr lang="en-US" sz="1600" u="sng" dirty="0" smtClean="0"/>
              <a:t>Search</a:t>
            </a:r>
            <a:r>
              <a:rPr lang="en-US" sz="1600" dirty="0" smtClean="0"/>
              <a:t>: return element found</a:t>
            </a:r>
          </a:p>
          <a:p>
            <a:pPr lvl="3" eaLnBrk="1" hangingPunct="1">
              <a:lnSpc>
                <a:spcPct val="80000"/>
              </a:lnSpc>
            </a:pPr>
            <a:r>
              <a:rPr lang="en-US" sz="1600" u="sng" dirty="0" smtClean="0"/>
              <a:t>Insertion</a:t>
            </a:r>
            <a:r>
              <a:rPr lang="en-US" sz="1600" dirty="0" smtClean="0"/>
              <a:t>: handle duplicate</a:t>
            </a:r>
          </a:p>
          <a:p>
            <a:pPr lvl="2" eaLnBrk="1" hangingPunct="1">
              <a:lnSpc>
                <a:spcPct val="80000"/>
              </a:lnSpc>
            </a:pPr>
            <a:r>
              <a:rPr lang="en-US" sz="1600" dirty="0" smtClean="0"/>
              <a:t>If not equal, perform a “circular linear search” through successive buckets as given by the rehash function, going back to the beginning of the hash table if reach the end and haven’t searched the whole table:</a:t>
            </a:r>
          </a:p>
          <a:p>
            <a:pPr lvl="3" eaLnBrk="1" hangingPunct="1">
              <a:lnSpc>
                <a:spcPct val="80000"/>
              </a:lnSpc>
            </a:pPr>
            <a:r>
              <a:rPr lang="en-US" sz="1600" u="sng" dirty="0" smtClean="0"/>
              <a:t>Search</a:t>
            </a:r>
            <a:r>
              <a:rPr lang="en-US" sz="1600" dirty="0" smtClean="0"/>
              <a:t>: </a:t>
            </a:r>
          </a:p>
          <a:p>
            <a:pPr lvl="4" eaLnBrk="1" hangingPunct="1">
              <a:lnSpc>
                <a:spcPct val="80000"/>
              </a:lnSpc>
            </a:pPr>
            <a:r>
              <a:rPr lang="en-US" sz="1600" dirty="0" smtClean="0"/>
              <a:t>If reach element with the given key, than return it</a:t>
            </a:r>
          </a:p>
          <a:p>
            <a:pPr lvl="4" eaLnBrk="1" hangingPunct="1">
              <a:lnSpc>
                <a:spcPct val="80000"/>
              </a:lnSpc>
            </a:pPr>
            <a:r>
              <a:rPr lang="en-US" sz="1600" dirty="0" smtClean="0"/>
              <a:t>If reach an empty slot, then return an appropriate value for “does not exist” </a:t>
            </a:r>
          </a:p>
          <a:p>
            <a:pPr lvl="3" eaLnBrk="1" hangingPunct="1">
              <a:lnSpc>
                <a:spcPct val="80000"/>
              </a:lnSpc>
            </a:pPr>
            <a:r>
              <a:rPr lang="en-US" sz="1600" u="sng" dirty="0" smtClean="0"/>
              <a:t>Insertion</a:t>
            </a:r>
            <a:r>
              <a:rPr lang="en-US" sz="1600" dirty="0" smtClean="0"/>
              <a:t>:</a:t>
            </a:r>
          </a:p>
          <a:p>
            <a:pPr lvl="4" eaLnBrk="1" hangingPunct="1">
              <a:lnSpc>
                <a:spcPct val="80000"/>
              </a:lnSpc>
            </a:pPr>
            <a:r>
              <a:rPr lang="en-US" sz="1600" dirty="0" smtClean="0"/>
              <a:t>If reach element with the given key, then handle duplicate</a:t>
            </a:r>
          </a:p>
          <a:p>
            <a:pPr lvl="4" eaLnBrk="1" hangingPunct="1">
              <a:lnSpc>
                <a:spcPct val="80000"/>
              </a:lnSpc>
            </a:pPr>
            <a:r>
              <a:rPr lang="en-US" sz="1600" dirty="0" smtClean="0"/>
              <a:t>If reach an empty slot, then return its position</a:t>
            </a:r>
          </a:p>
        </p:txBody>
      </p:sp>
      <p:sp>
        <p:nvSpPr>
          <p:cNvPr id="25602"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09B8232-322A-4FA0-8C9A-383E3CF9A4D3}" type="slidenum">
              <a:rPr lang="en-US" smtClean="0"/>
              <a:pPr eaLnBrk="1" hangingPunct="1"/>
              <a:t>32</a:t>
            </a:fld>
            <a:endParaRPr lang="en-US" smtClean="0"/>
          </a:p>
        </p:txBody>
      </p:sp>
    </p:spTree>
    <p:extLst>
      <p:ext uri="{BB962C8B-B14F-4D97-AF65-F5344CB8AC3E}">
        <p14:creationId xmlns:p14="http://schemas.microsoft.com/office/powerpoint/2010/main" val="3162240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0"/>
            <a:ext cx="8229600" cy="1143000"/>
          </a:xfrm>
        </p:spPr>
        <p:txBody>
          <a:bodyPr/>
          <a:lstStyle/>
          <a:p>
            <a:pPr eaLnBrk="1" hangingPunct="1"/>
            <a:r>
              <a:rPr lang="en-US" smtClean="0"/>
              <a:t>Drawback of Linear Probing</a:t>
            </a:r>
          </a:p>
        </p:txBody>
      </p:sp>
      <p:sp>
        <p:nvSpPr>
          <p:cNvPr id="26628" name="Rectangle 3"/>
          <p:cNvSpPr>
            <a:spLocks noGrp="1" noChangeArrowheads="1"/>
          </p:cNvSpPr>
          <p:nvPr>
            <p:ph idx="1"/>
          </p:nvPr>
        </p:nvSpPr>
        <p:spPr>
          <a:xfrm>
            <a:off x="381000" y="1143000"/>
            <a:ext cx="8458200" cy="5334000"/>
          </a:xfrm>
        </p:spPr>
        <p:txBody>
          <a:bodyPr/>
          <a:lstStyle/>
          <a:p>
            <a:pPr eaLnBrk="1" hangingPunct="1">
              <a:lnSpc>
                <a:spcPct val="80000"/>
              </a:lnSpc>
              <a:tabLst>
                <a:tab pos="7140575" algn="l"/>
              </a:tabLst>
            </a:pPr>
            <a:r>
              <a:rPr lang="en-US" sz="2000" b="1" smtClean="0">
                <a:solidFill>
                  <a:srgbClr val="FF0000"/>
                </a:solidFill>
              </a:rPr>
              <a:t>PROBLEM:</a:t>
            </a:r>
            <a:r>
              <a:rPr lang="en-US" sz="2000" smtClean="0"/>
              <a:t> Elements tend to cluster around full slots! Why?</a:t>
            </a:r>
          </a:p>
          <a:p>
            <a:pPr lvl="1" eaLnBrk="1" hangingPunct="1">
              <a:lnSpc>
                <a:spcPct val="80000"/>
              </a:lnSpc>
              <a:tabLst>
                <a:tab pos="7140575" algn="l"/>
              </a:tabLst>
            </a:pPr>
            <a:r>
              <a:rPr lang="en-US" sz="1800" smtClean="0"/>
              <a:t>At first, it is equally likely that a random record will be placed at any given empty slot in the table</a:t>
            </a:r>
          </a:p>
          <a:p>
            <a:pPr lvl="1" eaLnBrk="1" hangingPunct="1">
              <a:lnSpc>
                <a:spcPct val="80000"/>
              </a:lnSpc>
              <a:tabLst>
                <a:tab pos="7140575" algn="l"/>
              </a:tabLst>
            </a:pPr>
            <a:r>
              <a:rPr lang="en-US" sz="1800" smtClean="0"/>
              <a:t>As more entries are inserted and more hash clashes resolved, more keys will get hashed into the same slot because of rehashing</a:t>
            </a:r>
          </a:p>
          <a:p>
            <a:pPr eaLnBrk="1" hangingPunct="1">
              <a:lnSpc>
                <a:spcPct val="80000"/>
              </a:lnSpc>
              <a:tabLst>
                <a:tab pos="7140575" algn="l"/>
              </a:tabLst>
            </a:pPr>
            <a:r>
              <a:rPr lang="en-US" sz="2000" b="1" smtClean="0">
                <a:solidFill>
                  <a:schemeClr val="hlink"/>
                </a:solidFill>
                <a:sym typeface="Wingdings 2" pitchFamily="18" charset="2"/>
              </a:rPr>
              <a:t>Primary clustering </a:t>
            </a:r>
            <a:r>
              <a:rPr lang="en-US" sz="2000" smtClean="0"/>
              <a:t>is the tendency to create long sequences of filled slots. Two </a:t>
            </a:r>
            <a:r>
              <a:rPr lang="en-US" sz="2000" smtClean="0">
                <a:sym typeface="Wingdings 2" pitchFamily="18" charset="2"/>
              </a:rPr>
              <a:t>keys that hash into different values compete with each other in successive rehashes. </a:t>
            </a:r>
            <a:endParaRPr lang="en-US" sz="2000" smtClean="0">
              <a:solidFill>
                <a:schemeClr val="hlink"/>
              </a:solidFill>
              <a:sym typeface="Wingdings 2" pitchFamily="18" charset="2"/>
            </a:endParaRPr>
          </a:p>
          <a:p>
            <a:pPr lvl="1" eaLnBrk="1" hangingPunct="1">
              <a:lnSpc>
                <a:spcPct val="80000"/>
              </a:lnSpc>
              <a:tabLst>
                <a:tab pos="7140575" algn="l"/>
              </a:tabLst>
            </a:pPr>
            <a:r>
              <a:rPr lang="en-US" sz="1600" smtClean="0"/>
              <a:t>Primary clustering results in very long probes</a:t>
            </a:r>
            <a:r>
              <a:rPr lang="en-US" sz="1400" smtClean="0">
                <a:sym typeface="Wingdings 2" pitchFamily="18" charset="2"/>
              </a:rPr>
              <a:t>. </a:t>
            </a:r>
          </a:p>
          <a:p>
            <a:pPr eaLnBrk="1" hangingPunct="1">
              <a:lnSpc>
                <a:spcPct val="80000"/>
              </a:lnSpc>
              <a:tabLst>
                <a:tab pos="7140575" algn="l"/>
              </a:tabLst>
            </a:pPr>
            <a:r>
              <a:rPr lang="en-US" sz="2200" smtClean="0">
                <a:sym typeface="Wingdings 2" pitchFamily="18" charset="2"/>
              </a:rPr>
              <a:t>If there is a lot of linear probing, efficiency becomes O(n) in worst case (you look at all elements in the table) </a:t>
            </a:r>
          </a:p>
          <a:p>
            <a:pPr lvl="1" eaLnBrk="1" hangingPunct="1">
              <a:lnSpc>
                <a:spcPct val="80000"/>
              </a:lnSpc>
              <a:tabLst>
                <a:tab pos="7140575" algn="l"/>
              </a:tabLst>
            </a:pPr>
            <a:r>
              <a:rPr lang="en-US" sz="2000" smtClean="0">
                <a:solidFill>
                  <a:srgbClr val="FF0000"/>
                </a:solidFill>
                <a:sym typeface="Wingdings 2" pitchFamily="18" charset="2"/>
              </a:rPr>
              <a:t>We’ve lost the advantages of hashing!</a:t>
            </a:r>
          </a:p>
          <a:p>
            <a:pPr lvl="1" eaLnBrk="1" hangingPunct="1">
              <a:lnSpc>
                <a:spcPct val="80000"/>
              </a:lnSpc>
              <a:tabLst>
                <a:tab pos="7140575" algn="l"/>
              </a:tabLst>
            </a:pPr>
            <a:r>
              <a:rPr lang="en-US" sz="1800" smtClean="0">
                <a:sym typeface="Wingdings 2" pitchFamily="18" charset="2"/>
              </a:rPr>
              <a:t>This happens if we let the table get nearly full (</a:t>
            </a:r>
            <a:r>
              <a:rPr lang="en-US" sz="1800" u="sng" smtClean="0">
                <a:sym typeface="Wingdings 2" pitchFamily="18" charset="2"/>
              </a:rPr>
              <a:t>over 75% full is bad news</a:t>
            </a:r>
            <a:r>
              <a:rPr lang="en-US" sz="1800" smtClean="0">
                <a:sym typeface="Wingdings 2" pitchFamily="18" charset="2"/>
              </a:rPr>
              <a:t>)</a:t>
            </a:r>
          </a:p>
          <a:p>
            <a:pPr lvl="2" eaLnBrk="1" hangingPunct="1">
              <a:lnSpc>
                <a:spcPct val="80000"/>
              </a:lnSpc>
              <a:tabLst>
                <a:tab pos="7140575" algn="l"/>
              </a:tabLst>
            </a:pPr>
            <a:r>
              <a:rPr lang="en-US" sz="1600" smtClean="0">
                <a:sym typeface="Wingdings 2" pitchFamily="18" charset="2"/>
              </a:rPr>
              <a:t>The probability of each slot being already full is equal to the </a:t>
            </a:r>
            <a:r>
              <a:rPr lang="en-US" sz="1600" b="1" smtClean="0">
                <a:solidFill>
                  <a:schemeClr val="hlink"/>
                </a:solidFill>
                <a:sym typeface="Wingdings 2" pitchFamily="18" charset="2"/>
              </a:rPr>
              <a:t>load-factor</a:t>
            </a:r>
            <a:r>
              <a:rPr lang="en-US" sz="1600" smtClean="0">
                <a:sym typeface="Wingdings 2" pitchFamily="18" charset="2"/>
              </a:rPr>
              <a:t> of the hash-table (stored items / available positions). As the factor approaches 1.0 so does the chance that the next slot in the probing sequence will be full, this degrades performance of the hash-table to linear time.</a:t>
            </a:r>
          </a:p>
          <a:p>
            <a:pPr eaLnBrk="1" hangingPunct="1">
              <a:lnSpc>
                <a:spcPct val="80000"/>
              </a:lnSpc>
              <a:tabLst>
                <a:tab pos="7140575" algn="l"/>
              </a:tabLst>
            </a:pPr>
            <a:r>
              <a:rPr lang="en-US" sz="2000" b="1" smtClean="0">
                <a:solidFill>
                  <a:schemeClr val="accent2"/>
                </a:solidFill>
                <a:sym typeface="Wingdings 2" pitchFamily="18" charset="2"/>
              </a:rPr>
              <a:t>SOLUTION:</a:t>
            </a:r>
            <a:r>
              <a:rPr lang="en-US" sz="2000" smtClean="0">
                <a:solidFill>
                  <a:schemeClr val="accent2"/>
                </a:solidFill>
                <a:sym typeface="Wingdings 2" pitchFamily="18" charset="2"/>
              </a:rPr>
              <a:t> </a:t>
            </a:r>
            <a:r>
              <a:rPr lang="en-US" sz="2000" smtClean="0">
                <a:solidFill>
                  <a:schemeClr val="accent2"/>
                </a:solidFill>
              </a:rPr>
              <a:t>Allow the rehash function to depend on the number of times that the function is applied to a particular hash value</a:t>
            </a:r>
            <a:endParaRPr lang="en-US" sz="2000" smtClean="0">
              <a:solidFill>
                <a:schemeClr val="accent2"/>
              </a:solidFill>
              <a:sym typeface="Wingdings 2" pitchFamily="18" charset="2"/>
            </a:endParaRPr>
          </a:p>
        </p:txBody>
      </p:sp>
      <p:sp>
        <p:nvSpPr>
          <p:cNvPr id="26626"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D30785-71BD-4560-AF1C-20C859DC529E}" type="slidenum">
              <a:rPr lang="en-US" smtClean="0"/>
              <a:pPr eaLnBrk="1" hangingPunct="1"/>
              <a:t>33</a:t>
            </a:fld>
            <a:endParaRPr lang="en-US" smtClean="0"/>
          </a:p>
        </p:txBody>
      </p:sp>
    </p:spTree>
    <p:extLst>
      <p:ext uri="{BB962C8B-B14F-4D97-AF65-F5344CB8AC3E}">
        <p14:creationId xmlns:p14="http://schemas.microsoft.com/office/powerpoint/2010/main" val="388600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mtClean="0"/>
              <a:t>Quadratic Probing</a:t>
            </a:r>
          </a:p>
        </p:txBody>
      </p:sp>
      <p:sp>
        <p:nvSpPr>
          <p:cNvPr id="3077" name="Rectangle 3"/>
          <p:cNvSpPr>
            <a:spLocks noGrp="1" noChangeArrowheads="1"/>
          </p:cNvSpPr>
          <p:nvPr>
            <p:ph idx="1"/>
          </p:nvPr>
        </p:nvSpPr>
        <p:spPr>
          <a:xfrm>
            <a:off x="457200" y="1371600"/>
            <a:ext cx="8153400" cy="4953000"/>
          </a:xfrm>
        </p:spPr>
        <p:txBody>
          <a:bodyPr/>
          <a:lstStyle/>
          <a:p>
            <a:pPr eaLnBrk="1" hangingPunct="1">
              <a:lnSpc>
                <a:spcPct val="90000"/>
              </a:lnSpc>
            </a:pPr>
            <a:r>
              <a:rPr lang="en-US" sz="2400" b="1" smtClean="0"/>
              <a:t>FUNCTION:</a:t>
            </a:r>
            <a:r>
              <a:rPr lang="en-US" sz="2400" b="1" smtClean="0">
                <a:solidFill>
                  <a:schemeClr val="accent2"/>
                </a:solidFill>
              </a:rPr>
              <a:t> </a:t>
            </a:r>
            <a:r>
              <a:rPr lang="en-US" sz="2400" b="1" i="1" smtClean="0">
                <a:solidFill>
                  <a:schemeClr val="accent2"/>
                </a:solidFill>
              </a:rPr>
              <a:t>h</a:t>
            </a:r>
            <a:r>
              <a:rPr lang="en-US" sz="2400" b="1" i="1" baseline="-25000" smtClean="0">
                <a:solidFill>
                  <a:schemeClr val="accent2"/>
                </a:solidFill>
              </a:rPr>
              <a:t>i</a:t>
            </a:r>
            <a:r>
              <a:rPr lang="en-US" sz="2400" b="1" i="1" smtClean="0">
                <a:solidFill>
                  <a:schemeClr val="accent2"/>
                </a:solidFill>
              </a:rPr>
              <a:t>(k) = ( h(k) + f</a:t>
            </a:r>
            <a:r>
              <a:rPr lang="en-US" sz="2400" b="1" i="1" baseline="-25000" smtClean="0">
                <a:solidFill>
                  <a:schemeClr val="accent2"/>
                </a:solidFill>
              </a:rPr>
              <a:t> </a:t>
            </a:r>
            <a:r>
              <a:rPr lang="en-US" sz="2400" b="1" i="1" smtClean="0">
                <a:solidFill>
                  <a:schemeClr val="accent2"/>
                </a:solidFill>
              </a:rPr>
              <a:t>(i) ) % tablesize</a:t>
            </a:r>
          </a:p>
          <a:p>
            <a:pPr eaLnBrk="1" hangingPunct="1">
              <a:lnSpc>
                <a:spcPct val="90000"/>
              </a:lnSpc>
            </a:pPr>
            <a:r>
              <a:rPr lang="en-US" sz="2400" b="1" i="1" smtClean="0"/>
              <a:t>f(i)</a:t>
            </a:r>
            <a:r>
              <a:rPr lang="en-US" sz="2400" smtClean="0"/>
              <a:t> is quadratic in the number of the probe, e.g. </a:t>
            </a:r>
            <a:r>
              <a:rPr lang="en-US" sz="2400" b="1" i="1" smtClean="0"/>
              <a:t>f(i) = i²</a:t>
            </a:r>
          </a:p>
          <a:p>
            <a:pPr eaLnBrk="1" hangingPunct="1">
              <a:lnSpc>
                <a:spcPct val="90000"/>
              </a:lnSpc>
            </a:pPr>
            <a:r>
              <a:rPr lang="en-US" sz="2400" smtClean="0"/>
              <a:t>Quadratic probing eliminates Primary Clustering problem by probing separated slots</a:t>
            </a:r>
          </a:p>
          <a:p>
            <a:pPr eaLnBrk="1" hangingPunct="1">
              <a:lnSpc>
                <a:spcPct val="90000"/>
              </a:lnSpc>
            </a:pPr>
            <a:r>
              <a:rPr lang="en-US" sz="2400" smtClean="0"/>
              <a:t>If collision happens at </a:t>
            </a:r>
            <a:r>
              <a:rPr lang="en-US" sz="2400" i="1" smtClean="0"/>
              <a:t>HT[h(k)]</a:t>
            </a:r>
            <a:r>
              <a:rPr lang="en-US" sz="2400" smtClean="0"/>
              <a:t>, look successively at </a:t>
            </a:r>
            <a:r>
              <a:rPr lang="en-US" sz="2400" i="1" smtClean="0"/>
              <a:t>h(k)+1²</a:t>
            </a:r>
            <a:r>
              <a:rPr lang="en-US" sz="2400" smtClean="0"/>
              <a:t>, </a:t>
            </a:r>
            <a:r>
              <a:rPr lang="en-US" sz="2400" i="1" smtClean="0"/>
              <a:t>h(k)+2²</a:t>
            </a:r>
            <a:r>
              <a:rPr lang="en-US" sz="2400" smtClean="0"/>
              <a:t>, … till empty cell found</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buFontTx/>
              <a:buNone/>
            </a:pPr>
            <a:r>
              <a:rPr lang="en-US" sz="2400" smtClean="0"/>
              <a:t/>
            </a:r>
            <a:br>
              <a:rPr lang="en-US" sz="2400" smtClean="0"/>
            </a:br>
            <a:endParaRPr lang="en-US" sz="2400" smtClean="0"/>
          </a:p>
          <a:p>
            <a:pPr eaLnBrk="1" hangingPunct="1">
              <a:lnSpc>
                <a:spcPct val="90000"/>
              </a:lnSpc>
            </a:pPr>
            <a:r>
              <a:rPr lang="en-US" sz="2400" u="sng" smtClean="0"/>
              <a:t>Theorem</a:t>
            </a:r>
            <a:r>
              <a:rPr lang="en-US" sz="2400" smtClean="0"/>
              <a:t>: Guarantees finding an empty slot when the tablesize is prime </a:t>
            </a:r>
            <a:r>
              <a:rPr lang="en-US" sz="2400" u="sng" smtClean="0"/>
              <a:t>and the table is half empty</a:t>
            </a:r>
            <a:r>
              <a:rPr lang="en-US" sz="2400" smtClean="0"/>
              <a:t>.</a:t>
            </a:r>
          </a:p>
        </p:txBody>
      </p:sp>
      <p:sp>
        <p:nvSpPr>
          <p:cNvPr id="3075"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C0CC90-9ED7-456F-85D4-351799CF9068}" type="slidenum">
              <a:rPr lang="en-US" smtClean="0"/>
              <a:pPr eaLnBrk="1" hangingPunct="1"/>
              <a:t>34</a:t>
            </a:fld>
            <a:endParaRPr lang="en-US" smtClean="0"/>
          </a:p>
        </p:txBody>
      </p:sp>
      <p:grpSp>
        <p:nvGrpSpPr>
          <p:cNvPr id="3078" name="Group 10"/>
          <p:cNvGrpSpPr>
            <a:grpSpLocks/>
          </p:cNvGrpSpPr>
          <p:nvPr/>
        </p:nvGrpSpPr>
        <p:grpSpPr bwMode="auto">
          <a:xfrm>
            <a:off x="838200" y="3657600"/>
            <a:ext cx="7535863" cy="1047750"/>
            <a:chOff x="528" y="2304"/>
            <a:chExt cx="4747" cy="660"/>
          </a:xfrm>
        </p:grpSpPr>
        <p:graphicFrame>
          <p:nvGraphicFramePr>
            <p:cNvPr id="3074" name="Object 4"/>
            <p:cNvGraphicFramePr>
              <a:graphicFrameLocks noChangeAspect="1"/>
            </p:cNvGraphicFramePr>
            <p:nvPr/>
          </p:nvGraphicFramePr>
          <p:xfrm>
            <a:off x="528" y="2304"/>
            <a:ext cx="4747" cy="660"/>
          </p:xfrm>
          <a:graphic>
            <a:graphicData uri="http://schemas.openxmlformats.org/presentationml/2006/ole">
              <mc:AlternateContent xmlns:mc="http://schemas.openxmlformats.org/markup-compatibility/2006">
                <mc:Choice xmlns:v="urn:schemas-microsoft-com:vml" Requires="v">
                  <p:oleObj spid="_x0000_s26634" name="Bitmap Image" r:id="rId3" imgW="7535327" imgH="1047619" progId="Paint.Picture">
                    <p:embed/>
                  </p:oleObj>
                </mc:Choice>
                <mc:Fallback>
                  <p:oleObj name="Bitmap Image" r:id="rId3" imgW="7535327" imgH="10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304"/>
                          <a:ext cx="4747"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Rectangle 5"/>
            <p:cNvSpPr>
              <a:spLocks noChangeArrowheads="1"/>
            </p:cNvSpPr>
            <p:nvPr/>
          </p:nvSpPr>
          <p:spPr bwMode="auto">
            <a:xfrm>
              <a:off x="1083" y="2469"/>
              <a:ext cx="199" cy="2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080" name="Rectangle 6"/>
            <p:cNvSpPr>
              <a:spLocks noChangeArrowheads="1"/>
            </p:cNvSpPr>
            <p:nvPr/>
          </p:nvSpPr>
          <p:spPr bwMode="auto">
            <a:xfrm>
              <a:off x="1296" y="2469"/>
              <a:ext cx="199" cy="2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081" name="Rectangle 7"/>
            <p:cNvSpPr>
              <a:spLocks noChangeArrowheads="1"/>
            </p:cNvSpPr>
            <p:nvPr/>
          </p:nvSpPr>
          <p:spPr bwMode="auto">
            <a:xfrm>
              <a:off x="1907" y="2468"/>
              <a:ext cx="199" cy="2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082" name="Rectangle 8"/>
            <p:cNvSpPr>
              <a:spLocks noChangeArrowheads="1"/>
            </p:cNvSpPr>
            <p:nvPr/>
          </p:nvSpPr>
          <p:spPr bwMode="auto">
            <a:xfrm>
              <a:off x="2933" y="2468"/>
              <a:ext cx="193" cy="2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083" name="Rectangle 9"/>
            <p:cNvSpPr>
              <a:spLocks noChangeArrowheads="1"/>
            </p:cNvSpPr>
            <p:nvPr/>
          </p:nvSpPr>
          <p:spPr bwMode="auto">
            <a:xfrm>
              <a:off x="4375" y="2469"/>
              <a:ext cx="193" cy="2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grpSp>
    </p:spTree>
    <p:extLst>
      <p:ext uri="{BB962C8B-B14F-4D97-AF65-F5344CB8AC3E}">
        <p14:creationId xmlns:p14="http://schemas.microsoft.com/office/powerpoint/2010/main" val="40904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381000"/>
            <a:ext cx="8229600" cy="1143000"/>
          </a:xfrm>
        </p:spPr>
        <p:txBody>
          <a:bodyPr/>
          <a:lstStyle/>
          <a:p>
            <a:pPr eaLnBrk="1" hangingPunct="1"/>
            <a:r>
              <a:rPr lang="en-US" smtClean="0">
                <a:sym typeface="Wingdings 2" pitchFamily="18" charset="2"/>
              </a:rPr>
              <a:t>Drawback of </a:t>
            </a:r>
            <a:r>
              <a:rPr lang="en-US" smtClean="0"/>
              <a:t>Quadratic Probing</a:t>
            </a:r>
          </a:p>
        </p:txBody>
      </p:sp>
      <p:sp>
        <p:nvSpPr>
          <p:cNvPr id="27652" name="Rectangle 3"/>
          <p:cNvSpPr>
            <a:spLocks noGrp="1" noChangeArrowheads="1"/>
          </p:cNvSpPr>
          <p:nvPr>
            <p:ph idx="1"/>
          </p:nvPr>
        </p:nvSpPr>
        <p:spPr>
          <a:xfrm>
            <a:off x="457200" y="1447800"/>
            <a:ext cx="8534400" cy="4495800"/>
          </a:xfrm>
        </p:spPr>
        <p:txBody>
          <a:bodyPr/>
          <a:lstStyle/>
          <a:p>
            <a:pPr eaLnBrk="1" hangingPunct="1">
              <a:lnSpc>
                <a:spcPct val="80000"/>
              </a:lnSpc>
            </a:pPr>
            <a:r>
              <a:rPr lang="en-US" sz="2800" b="1" smtClean="0">
                <a:solidFill>
                  <a:srgbClr val="FF0000"/>
                </a:solidFill>
              </a:rPr>
              <a:t>PROBLEM:</a:t>
            </a:r>
            <a:r>
              <a:rPr lang="en-US" sz="2800" smtClean="0"/>
              <a:t> Quadratic probing solves the Primary Clustering problem BUT different keys that hash to the same value will follow the same probe/rehash path (probe the same alternative buckets).</a:t>
            </a:r>
          </a:p>
          <a:p>
            <a:pPr lvl="1" eaLnBrk="1" hangingPunct="1">
              <a:lnSpc>
                <a:spcPct val="80000"/>
              </a:lnSpc>
            </a:pPr>
            <a:r>
              <a:rPr lang="en-US" sz="2400" smtClean="0"/>
              <a:t>This phenomenon, </a:t>
            </a:r>
            <a:r>
              <a:rPr lang="en-US" sz="2400" b="1" smtClean="0">
                <a:solidFill>
                  <a:schemeClr val="hlink"/>
                </a:solidFill>
              </a:rPr>
              <a:t>secondary clustering</a:t>
            </a:r>
            <a:r>
              <a:rPr lang="en-US" sz="2400" smtClean="0"/>
              <a:t>, delays the resolution of the collision.</a:t>
            </a:r>
          </a:p>
          <a:p>
            <a:pPr lvl="1" eaLnBrk="1" hangingPunct="1">
              <a:lnSpc>
                <a:spcPct val="80000"/>
              </a:lnSpc>
            </a:pPr>
            <a:r>
              <a:rPr lang="en-US" sz="2400" smtClean="0"/>
              <a:t>Experimentally, this seems to be a smaller problem than Primary Clustering</a:t>
            </a:r>
            <a:br>
              <a:rPr lang="en-US" sz="2400" smtClean="0"/>
            </a:br>
            <a:endParaRPr lang="en-US" sz="2400" smtClean="0"/>
          </a:p>
          <a:p>
            <a:pPr eaLnBrk="1" hangingPunct="1">
              <a:lnSpc>
                <a:spcPct val="80000"/>
              </a:lnSpc>
            </a:pPr>
            <a:r>
              <a:rPr lang="en-US" sz="2800" b="1" smtClean="0">
                <a:solidFill>
                  <a:schemeClr val="accent2"/>
                </a:solidFill>
                <a:sym typeface="Wingdings 2" pitchFamily="18" charset="2"/>
              </a:rPr>
              <a:t>SOLUTION: </a:t>
            </a:r>
            <a:r>
              <a:rPr lang="en-US" sz="2800" smtClean="0">
                <a:solidFill>
                  <a:schemeClr val="accent2"/>
                </a:solidFill>
                <a:sym typeface="Wingdings 2" pitchFamily="18" charset="2"/>
              </a:rPr>
              <a:t>Eliminate the use of the same rehash path by using a different hash function for collision resolution/rehashing</a:t>
            </a:r>
          </a:p>
        </p:txBody>
      </p:sp>
      <p:sp>
        <p:nvSpPr>
          <p:cNvPr id="27650"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3C655C-A5D4-4BEB-B50F-0E8233902C11}" type="slidenum">
              <a:rPr lang="en-US" smtClean="0"/>
              <a:pPr eaLnBrk="1" hangingPunct="1"/>
              <a:t>35</a:t>
            </a:fld>
            <a:endParaRPr lang="en-US" smtClean="0"/>
          </a:p>
        </p:txBody>
      </p:sp>
    </p:spTree>
    <p:extLst>
      <p:ext uri="{BB962C8B-B14F-4D97-AF65-F5344CB8AC3E}">
        <p14:creationId xmlns:p14="http://schemas.microsoft.com/office/powerpoint/2010/main" val="382677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0"/>
            <a:ext cx="8229600" cy="914400"/>
          </a:xfrm>
        </p:spPr>
        <p:txBody>
          <a:bodyPr/>
          <a:lstStyle/>
          <a:p>
            <a:pPr eaLnBrk="1" hangingPunct="1"/>
            <a:r>
              <a:rPr lang="en-US" smtClean="0"/>
              <a:t>Double Hashing</a:t>
            </a:r>
          </a:p>
        </p:txBody>
      </p:sp>
      <p:sp>
        <p:nvSpPr>
          <p:cNvPr id="28676" name="Rectangle 3"/>
          <p:cNvSpPr>
            <a:spLocks noGrp="1" noChangeArrowheads="1"/>
          </p:cNvSpPr>
          <p:nvPr>
            <p:ph idx="1"/>
          </p:nvPr>
        </p:nvSpPr>
        <p:spPr>
          <a:xfrm>
            <a:off x="609600" y="914400"/>
            <a:ext cx="8153400" cy="5715000"/>
          </a:xfrm>
        </p:spPr>
        <p:txBody>
          <a:bodyPr/>
          <a:lstStyle/>
          <a:p>
            <a:pPr eaLnBrk="1" hangingPunct="1">
              <a:lnSpc>
                <a:spcPct val="80000"/>
              </a:lnSpc>
            </a:pPr>
            <a:r>
              <a:rPr lang="en-US" sz="1800" smtClean="0"/>
              <a:t>Avoids both Primary Clustering and Secondary Clustering</a:t>
            </a:r>
          </a:p>
          <a:p>
            <a:pPr eaLnBrk="1" hangingPunct="1">
              <a:lnSpc>
                <a:spcPct val="80000"/>
              </a:lnSpc>
            </a:pPr>
            <a:r>
              <a:rPr lang="en-US" sz="1800" smtClean="0"/>
              <a:t>IDEA: The probe/rehash function should depend on the key instead of being the same for all keys</a:t>
            </a:r>
          </a:p>
          <a:p>
            <a:pPr eaLnBrk="1" hangingPunct="1">
              <a:lnSpc>
                <a:spcPct val="110000"/>
              </a:lnSpc>
            </a:pPr>
            <a:r>
              <a:rPr lang="en-US" sz="1800" smtClean="0"/>
              <a:t>Use a second hash function h</a:t>
            </a:r>
            <a:r>
              <a:rPr lang="en-US" sz="1800" baseline="-25000" smtClean="0"/>
              <a:t>2</a:t>
            </a:r>
            <a:r>
              <a:rPr lang="en-US" sz="1800" smtClean="0"/>
              <a:t> (applied only if the first hash function, h</a:t>
            </a:r>
            <a:r>
              <a:rPr lang="en-US" sz="1800" baseline="-25000" smtClean="0"/>
              <a:t>1</a:t>
            </a:r>
            <a:r>
              <a:rPr lang="en-US" sz="1800" smtClean="0"/>
              <a:t>, finds a slot that is already filled)</a:t>
            </a:r>
          </a:p>
          <a:p>
            <a:pPr lvl="1" eaLnBrk="1" hangingPunct="1">
              <a:lnSpc>
                <a:spcPct val="80000"/>
              </a:lnSpc>
              <a:buFontTx/>
              <a:buNone/>
            </a:pPr>
            <a:r>
              <a:rPr lang="en-US" sz="1600" b="1" i="1" smtClean="0">
                <a:solidFill>
                  <a:schemeClr val="accent2"/>
                </a:solidFill>
              </a:rPr>
              <a:t>           </a:t>
            </a:r>
            <a:r>
              <a:rPr lang="en-US" sz="1800" b="1" i="1" smtClean="0">
                <a:solidFill>
                  <a:schemeClr val="accent2"/>
                </a:solidFill>
              </a:rPr>
              <a:t>h(k) = ( h</a:t>
            </a:r>
            <a:r>
              <a:rPr lang="en-US" sz="1800" b="1" i="1" baseline="-25000" smtClean="0">
                <a:solidFill>
                  <a:schemeClr val="accent2"/>
                </a:solidFill>
              </a:rPr>
              <a:t>1</a:t>
            </a:r>
            <a:r>
              <a:rPr lang="en-US" sz="1800" b="1" i="1" smtClean="0">
                <a:solidFill>
                  <a:schemeClr val="accent2"/>
                </a:solidFill>
              </a:rPr>
              <a:t>(k) + h</a:t>
            </a:r>
            <a:r>
              <a:rPr lang="en-US" sz="1800" b="1" i="1" baseline="-25000" smtClean="0">
                <a:solidFill>
                  <a:schemeClr val="accent2"/>
                </a:solidFill>
              </a:rPr>
              <a:t>2</a:t>
            </a:r>
            <a:r>
              <a:rPr lang="en-US" sz="1800" b="1" i="1" smtClean="0">
                <a:solidFill>
                  <a:schemeClr val="accent2"/>
                </a:solidFill>
              </a:rPr>
              <a:t>(k) ) % tablesize</a:t>
            </a:r>
          </a:p>
          <a:p>
            <a:pPr eaLnBrk="1" hangingPunct="1">
              <a:lnSpc>
                <a:spcPct val="110000"/>
              </a:lnSpc>
              <a:buFontTx/>
              <a:buNone/>
            </a:pPr>
            <a:r>
              <a:rPr lang="en-US" sz="1800" smtClean="0"/>
              <a:t>	If that slot is already filled, generalize:</a:t>
            </a:r>
            <a:br>
              <a:rPr lang="en-US" sz="1800" smtClean="0"/>
            </a:br>
            <a:r>
              <a:rPr lang="en-US" sz="1800" smtClean="0"/>
              <a:t>           </a:t>
            </a:r>
            <a:r>
              <a:rPr lang="en-US" sz="1800" b="1" i="1" smtClean="0">
                <a:solidFill>
                  <a:schemeClr val="accent2"/>
                </a:solidFill>
              </a:rPr>
              <a:t>h(k) =  rh ( i, k ) % tablesize</a:t>
            </a:r>
            <a:endParaRPr lang="en-US" sz="1800" smtClean="0"/>
          </a:p>
          <a:p>
            <a:pPr eaLnBrk="1" hangingPunct="1">
              <a:lnSpc>
                <a:spcPct val="110000"/>
              </a:lnSpc>
              <a:buFontTx/>
              <a:buNone/>
            </a:pPr>
            <a:r>
              <a:rPr lang="en-US" sz="1800" smtClean="0"/>
              <a:t>	where </a:t>
            </a:r>
            <a:r>
              <a:rPr lang="en-US" sz="1800" b="1" i="1" smtClean="0"/>
              <a:t>rh</a:t>
            </a:r>
            <a:r>
              <a:rPr lang="en-US" sz="1800" smtClean="0"/>
              <a:t> is the increment and is defined as:</a:t>
            </a:r>
            <a:br>
              <a:rPr lang="en-US" sz="1800" smtClean="0"/>
            </a:br>
            <a:r>
              <a:rPr lang="en-US" sz="1800" smtClean="0"/>
              <a:t>           </a:t>
            </a:r>
            <a:r>
              <a:rPr lang="en-US" sz="1800" b="1" i="1" smtClean="0">
                <a:solidFill>
                  <a:schemeClr val="accent2"/>
                </a:solidFill>
              </a:rPr>
              <a:t>rh( j , k ) = ( j + h</a:t>
            </a:r>
            <a:r>
              <a:rPr lang="en-US" sz="1800" b="1" i="1" baseline="-25000" smtClean="0">
                <a:solidFill>
                  <a:schemeClr val="accent2"/>
                </a:solidFill>
              </a:rPr>
              <a:t>2</a:t>
            </a:r>
            <a:r>
              <a:rPr lang="en-US" sz="1800" b="1" i="1" smtClean="0">
                <a:solidFill>
                  <a:schemeClr val="accent2"/>
                </a:solidFill>
              </a:rPr>
              <a:t>(k) )% tablesize</a:t>
            </a:r>
            <a:r>
              <a:rPr lang="en-US" sz="1800" b="1" i="1" smtClean="0"/>
              <a:t/>
            </a:r>
            <a:br>
              <a:rPr lang="en-US" sz="1800" b="1" i="1" smtClean="0"/>
            </a:br>
            <a:r>
              <a:rPr lang="en-US" sz="1800" smtClean="0"/>
              <a:t>where</a:t>
            </a:r>
            <a:r>
              <a:rPr lang="en-US" sz="1800" i="1" smtClean="0"/>
              <a:t> </a:t>
            </a:r>
            <a:r>
              <a:rPr lang="en-US" sz="1800" b="1" i="1" smtClean="0"/>
              <a:t>j </a:t>
            </a:r>
            <a:r>
              <a:rPr lang="en-US" sz="1800" b="1" smtClean="0"/>
              <a:t>= </a:t>
            </a:r>
            <a:r>
              <a:rPr lang="en-US" sz="1800" b="1" i="1" smtClean="0"/>
              <a:t>h</a:t>
            </a:r>
            <a:r>
              <a:rPr lang="en-US" sz="1800" b="1" i="1" baseline="-25000" smtClean="0"/>
              <a:t>1</a:t>
            </a:r>
            <a:r>
              <a:rPr lang="en-US" sz="1800" b="1" i="1" smtClean="0"/>
              <a:t>(key)</a:t>
            </a:r>
            <a:r>
              <a:rPr lang="en-US" sz="1800" i="1" smtClean="0"/>
              <a:t> </a:t>
            </a:r>
            <a:r>
              <a:rPr lang="en-US" sz="1800" smtClean="0"/>
              <a:t>the first time (probe number i = 0)</a:t>
            </a:r>
            <a:br>
              <a:rPr lang="en-US" sz="1800" smtClean="0"/>
            </a:br>
            <a:r>
              <a:rPr lang="en-US" sz="1800" smtClean="0"/>
              <a:t>           </a:t>
            </a:r>
            <a:r>
              <a:rPr lang="en-US" sz="1800" b="1" i="1" smtClean="0"/>
              <a:t>j </a:t>
            </a:r>
            <a:r>
              <a:rPr lang="en-US" sz="1800" b="1" smtClean="0"/>
              <a:t>= </a:t>
            </a:r>
            <a:r>
              <a:rPr lang="en-US" sz="1800" smtClean="0"/>
              <a:t>previous value of </a:t>
            </a:r>
            <a:r>
              <a:rPr lang="en-US" sz="1800" b="1" i="1" smtClean="0"/>
              <a:t>rh</a:t>
            </a:r>
            <a:r>
              <a:rPr lang="en-US" sz="1800" smtClean="0"/>
              <a:t> for further probes ( i &gt; 0)</a:t>
            </a:r>
            <a:br>
              <a:rPr lang="en-US" sz="1800" smtClean="0"/>
            </a:br>
            <a:r>
              <a:rPr lang="en-US" sz="1800" smtClean="0"/>
              <a:t>The </a:t>
            </a:r>
            <a:r>
              <a:rPr lang="en-US" sz="1800" b="1" i="1" smtClean="0"/>
              <a:t>rh</a:t>
            </a:r>
            <a:r>
              <a:rPr lang="en-US" sz="1800" smtClean="0"/>
              <a:t> function is applied until an empty position is found</a:t>
            </a:r>
          </a:p>
          <a:p>
            <a:pPr eaLnBrk="1" hangingPunct="1">
              <a:lnSpc>
                <a:spcPct val="80000"/>
              </a:lnSpc>
            </a:pPr>
            <a:r>
              <a:rPr lang="en-US" sz="1800" smtClean="0"/>
              <a:t>Alternative formulation, where i = probe number: </a:t>
            </a:r>
          </a:p>
          <a:p>
            <a:pPr lvl="1" eaLnBrk="1" hangingPunct="1">
              <a:lnSpc>
                <a:spcPct val="80000"/>
              </a:lnSpc>
              <a:buFontTx/>
              <a:buNone/>
            </a:pPr>
            <a:r>
              <a:rPr lang="en-US" sz="1800" b="1" i="1" smtClean="0">
                <a:solidFill>
                  <a:schemeClr val="accent2"/>
                </a:solidFill>
              </a:rPr>
              <a:t>h(k,i) = ( h</a:t>
            </a:r>
            <a:r>
              <a:rPr lang="en-US" sz="1800" b="1" i="1" baseline="-25000" smtClean="0">
                <a:solidFill>
                  <a:schemeClr val="accent2"/>
                </a:solidFill>
              </a:rPr>
              <a:t>1</a:t>
            </a:r>
            <a:r>
              <a:rPr lang="en-US" sz="1800" b="1" i="1" smtClean="0">
                <a:solidFill>
                  <a:schemeClr val="accent2"/>
                </a:solidFill>
              </a:rPr>
              <a:t>(k) + h</a:t>
            </a:r>
            <a:r>
              <a:rPr lang="en-US" sz="1800" b="1" i="1" baseline="-25000" smtClean="0">
                <a:solidFill>
                  <a:schemeClr val="accent2"/>
                </a:solidFill>
              </a:rPr>
              <a:t>2</a:t>
            </a:r>
            <a:r>
              <a:rPr lang="en-US" sz="1800" b="1" i="1" smtClean="0">
                <a:solidFill>
                  <a:schemeClr val="accent2"/>
                </a:solidFill>
              </a:rPr>
              <a:t>(k) * i ) % tablesize</a:t>
            </a:r>
            <a:br>
              <a:rPr lang="en-US" sz="1800" b="1" i="1" smtClean="0">
                <a:solidFill>
                  <a:schemeClr val="accent2"/>
                </a:solidFill>
              </a:rPr>
            </a:br>
            <a:endParaRPr lang="en-US" sz="1800" b="1" i="1" smtClean="0">
              <a:solidFill>
                <a:schemeClr val="accent2"/>
              </a:solidFill>
            </a:endParaRPr>
          </a:p>
          <a:p>
            <a:pPr eaLnBrk="1" hangingPunct="1">
              <a:lnSpc>
                <a:spcPct val="80000"/>
              </a:lnSpc>
            </a:pPr>
            <a:r>
              <a:rPr lang="en-US" sz="1800" smtClean="0"/>
              <a:t>The probe sequence still searches the table in a linear order, starting at the location </a:t>
            </a:r>
            <a:r>
              <a:rPr lang="en-US" sz="1800" b="1" i="1" smtClean="0"/>
              <a:t>h1(k)</a:t>
            </a:r>
            <a:r>
              <a:rPr lang="en-US" sz="1800" smtClean="0"/>
              <a:t>, but a second hash function </a:t>
            </a:r>
            <a:r>
              <a:rPr lang="en-US" sz="1800" b="1" i="1" smtClean="0"/>
              <a:t>h2</a:t>
            </a:r>
            <a:r>
              <a:rPr lang="en-US" sz="1800" smtClean="0"/>
              <a:t> determines the size of the steps taken, depends on the key and is independent of </a:t>
            </a:r>
            <a:r>
              <a:rPr lang="en-US" sz="1800" b="1" i="1" smtClean="0"/>
              <a:t>h1</a:t>
            </a:r>
            <a:r>
              <a:rPr lang="en-US" sz="1800" smtClean="0"/>
              <a:t>. </a:t>
            </a:r>
          </a:p>
          <a:p>
            <a:pPr eaLnBrk="1" hangingPunct="1">
              <a:lnSpc>
                <a:spcPct val="110000"/>
              </a:lnSpc>
              <a:buFontTx/>
              <a:buNone/>
            </a:pPr>
            <a:endParaRPr lang="en-US" sz="1800" smtClean="0"/>
          </a:p>
        </p:txBody>
      </p:sp>
      <p:sp>
        <p:nvSpPr>
          <p:cNvPr id="28674"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0C737B-9EF3-4DCF-A653-3C8A39916B02}" type="slidenum">
              <a:rPr lang="en-US" smtClean="0"/>
              <a:pPr eaLnBrk="1" hangingPunct="1"/>
              <a:t>36</a:t>
            </a:fld>
            <a:endParaRPr lang="en-US" smtClean="0"/>
          </a:p>
        </p:txBody>
      </p:sp>
    </p:spTree>
    <p:extLst>
      <p:ext uri="{BB962C8B-B14F-4D97-AF65-F5344CB8AC3E}">
        <p14:creationId xmlns:p14="http://schemas.microsoft.com/office/powerpoint/2010/main" val="3531317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304800"/>
            <a:ext cx="8229600" cy="914400"/>
          </a:xfrm>
        </p:spPr>
        <p:txBody>
          <a:bodyPr/>
          <a:lstStyle/>
          <a:p>
            <a:pPr eaLnBrk="1" hangingPunct="1"/>
            <a:r>
              <a:rPr lang="en-US" smtClean="0"/>
              <a:t>Double Hashing (cont.)</a:t>
            </a:r>
          </a:p>
        </p:txBody>
      </p:sp>
      <p:sp>
        <p:nvSpPr>
          <p:cNvPr id="29700" name="Rectangle 3"/>
          <p:cNvSpPr>
            <a:spLocks noGrp="1" noChangeArrowheads="1"/>
          </p:cNvSpPr>
          <p:nvPr>
            <p:ph idx="1"/>
          </p:nvPr>
        </p:nvSpPr>
        <p:spPr>
          <a:xfrm>
            <a:off x="381000" y="1219200"/>
            <a:ext cx="8077200" cy="4876800"/>
          </a:xfrm>
        </p:spPr>
        <p:txBody>
          <a:bodyPr/>
          <a:lstStyle/>
          <a:p>
            <a:pPr eaLnBrk="1" hangingPunct="1">
              <a:lnSpc>
                <a:spcPct val="110000"/>
              </a:lnSpc>
            </a:pPr>
            <a:r>
              <a:rPr lang="en-US" smtClean="0"/>
              <a:t>SO: </a:t>
            </a:r>
            <a:r>
              <a:rPr lang="en-US" b="1" i="1" smtClean="0">
                <a:solidFill>
                  <a:schemeClr val="accent2"/>
                </a:solidFill>
              </a:rPr>
              <a:t>h(k,i) = h</a:t>
            </a:r>
            <a:r>
              <a:rPr lang="en-US" b="1" i="1" baseline="-25000" smtClean="0">
                <a:solidFill>
                  <a:schemeClr val="accent2"/>
                </a:solidFill>
              </a:rPr>
              <a:t>1</a:t>
            </a:r>
            <a:r>
              <a:rPr lang="en-US" b="1" i="1" smtClean="0">
                <a:solidFill>
                  <a:schemeClr val="accent2"/>
                </a:solidFill>
              </a:rPr>
              <a:t>(k) + h</a:t>
            </a:r>
            <a:r>
              <a:rPr lang="en-US" b="1" i="1" baseline="-25000" smtClean="0">
                <a:solidFill>
                  <a:schemeClr val="accent2"/>
                </a:solidFill>
              </a:rPr>
              <a:t>2</a:t>
            </a:r>
            <a:r>
              <a:rPr lang="en-US" b="1" i="1" smtClean="0">
                <a:solidFill>
                  <a:schemeClr val="accent2"/>
                </a:solidFill>
              </a:rPr>
              <a:t>(k) * i</a:t>
            </a:r>
            <a:r>
              <a:rPr lang="en-US" smtClean="0">
                <a:solidFill>
                  <a:schemeClr val="accent2"/>
                </a:solidFill>
              </a:rPr>
              <a:t> </a:t>
            </a:r>
          </a:p>
          <a:p>
            <a:pPr lvl="1" eaLnBrk="1" hangingPunct="1"/>
            <a:r>
              <a:rPr lang="en-US" smtClean="0"/>
              <a:t>Where i is the probe number </a:t>
            </a:r>
          </a:p>
          <a:p>
            <a:pPr lvl="1" eaLnBrk="1" hangingPunct="1"/>
            <a:r>
              <a:rPr lang="en-US" smtClean="0"/>
              <a:t> When i = 0, </a:t>
            </a:r>
            <a:r>
              <a:rPr lang="en-US" i="1" smtClean="0"/>
              <a:t>h(k,i) = h</a:t>
            </a:r>
            <a:r>
              <a:rPr lang="en-US" i="1" baseline="-25000" smtClean="0"/>
              <a:t>1</a:t>
            </a:r>
            <a:r>
              <a:rPr lang="en-US" i="1" smtClean="0"/>
              <a:t>(k)</a:t>
            </a:r>
            <a:r>
              <a:rPr lang="en-US" smtClean="0"/>
              <a:t>  (no collision) </a:t>
            </a:r>
            <a:r>
              <a:rPr lang="en-US" i="1" smtClean="0"/>
              <a:t> </a:t>
            </a:r>
          </a:p>
          <a:p>
            <a:pPr eaLnBrk="1" hangingPunct="1">
              <a:lnSpc>
                <a:spcPct val="110000"/>
              </a:lnSpc>
            </a:pPr>
            <a:r>
              <a:rPr lang="en-US" b="1" i="1" smtClean="0"/>
              <a:t>h</a:t>
            </a:r>
            <a:r>
              <a:rPr lang="en-US" b="1" i="1" baseline="-25000" smtClean="0"/>
              <a:t>2</a:t>
            </a:r>
            <a:r>
              <a:rPr lang="en-US" b="1" i="1" smtClean="0"/>
              <a:t>(key)</a:t>
            </a:r>
            <a:r>
              <a:rPr lang="en-US" smtClean="0"/>
              <a:t> needs to be computed only once for each key</a:t>
            </a:r>
          </a:p>
          <a:p>
            <a:pPr eaLnBrk="1" hangingPunct="1">
              <a:lnSpc>
                <a:spcPct val="110000"/>
              </a:lnSpc>
            </a:pPr>
            <a:r>
              <a:rPr lang="en-US" smtClean="0"/>
              <a:t>Choose </a:t>
            </a:r>
            <a:r>
              <a:rPr lang="en-US" b="1" i="1" smtClean="0"/>
              <a:t>h</a:t>
            </a:r>
            <a:r>
              <a:rPr lang="en-US" b="1" i="1" baseline="-25000" smtClean="0"/>
              <a:t>1</a:t>
            </a:r>
            <a:r>
              <a:rPr lang="en-US" b="1" smtClean="0"/>
              <a:t> </a:t>
            </a:r>
            <a:r>
              <a:rPr lang="en-US" smtClean="0"/>
              <a:t>and </a:t>
            </a:r>
            <a:r>
              <a:rPr lang="en-US" b="1" i="1" smtClean="0"/>
              <a:t>h</a:t>
            </a:r>
            <a:r>
              <a:rPr lang="en-US" b="1" i="1" baseline="-25000" smtClean="0"/>
              <a:t>2</a:t>
            </a:r>
            <a:r>
              <a:rPr lang="en-US" smtClean="0"/>
              <a:t> that minimize clustering (not always easy)</a:t>
            </a:r>
          </a:p>
        </p:txBody>
      </p:sp>
      <p:sp>
        <p:nvSpPr>
          <p:cNvPr id="29698"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2746A8-9DB2-40A4-93BD-B6946C58DEFC}" type="slidenum">
              <a:rPr lang="en-US" smtClean="0"/>
              <a:pPr eaLnBrk="1" hangingPunct="1"/>
              <a:t>37</a:t>
            </a:fld>
            <a:endParaRPr lang="en-US" smtClean="0"/>
          </a:p>
        </p:txBody>
      </p:sp>
    </p:spTree>
    <p:extLst>
      <p:ext uri="{BB962C8B-B14F-4D97-AF65-F5344CB8AC3E}">
        <p14:creationId xmlns:p14="http://schemas.microsoft.com/office/powerpoint/2010/main" val="189265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0"/>
            <a:ext cx="8229600" cy="1143000"/>
          </a:xfrm>
        </p:spPr>
        <p:txBody>
          <a:bodyPr/>
          <a:lstStyle/>
          <a:p>
            <a:pPr eaLnBrk="1" hangingPunct="1"/>
            <a:r>
              <a:rPr lang="en-US" smtClean="0"/>
              <a:t>Double Hashing (cont.)</a:t>
            </a:r>
          </a:p>
        </p:txBody>
      </p:sp>
      <p:sp>
        <p:nvSpPr>
          <p:cNvPr id="30724" name="Rectangle 3"/>
          <p:cNvSpPr>
            <a:spLocks noGrp="1" noChangeArrowheads="1"/>
          </p:cNvSpPr>
          <p:nvPr>
            <p:ph idx="1"/>
          </p:nvPr>
        </p:nvSpPr>
        <p:spPr>
          <a:xfrm>
            <a:off x="533400" y="914400"/>
            <a:ext cx="8153400" cy="5486400"/>
          </a:xfrm>
        </p:spPr>
        <p:txBody>
          <a:bodyPr/>
          <a:lstStyle/>
          <a:p>
            <a:pPr eaLnBrk="1" hangingPunct="1">
              <a:lnSpc>
                <a:spcPct val="110000"/>
              </a:lnSpc>
            </a:pPr>
            <a:r>
              <a:rPr lang="en-US" sz="2800" b="1" i="1" smtClean="0"/>
              <a:t>h</a:t>
            </a:r>
            <a:r>
              <a:rPr lang="en-US" sz="2800" b="1" i="1" baseline="-25000" smtClean="0"/>
              <a:t>2</a:t>
            </a:r>
            <a:r>
              <a:rPr lang="en-US" sz="2800" smtClean="0"/>
              <a:t> should:</a:t>
            </a:r>
          </a:p>
          <a:p>
            <a:pPr lvl="1" eaLnBrk="1" hangingPunct="1"/>
            <a:r>
              <a:rPr lang="en-US" sz="2400" smtClean="0"/>
              <a:t>Depend on the key – that’s what makes this double hashing</a:t>
            </a:r>
          </a:p>
          <a:p>
            <a:pPr lvl="1" eaLnBrk="1" hangingPunct="1"/>
            <a:r>
              <a:rPr lang="en-US" sz="2400" smtClean="0"/>
              <a:t>Be different from </a:t>
            </a:r>
            <a:r>
              <a:rPr lang="en-US" sz="2400" b="1" i="1" smtClean="0"/>
              <a:t>h</a:t>
            </a:r>
            <a:r>
              <a:rPr lang="en-US" sz="2400" b="1" i="1" baseline="-25000" smtClean="0"/>
              <a:t>1</a:t>
            </a:r>
            <a:r>
              <a:rPr lang="en-US" sz="2400" smtClean="0"/>
              <a:t>.  Why?</a:t>
            </a:r>
          </a:p>
          <a:p>
            <a:pPr lvl="2" eaLnBrk="1" hangingPunct="1">
              <a:lnSpc>
                <a:spcPct val="110000"/>
              </a:lnSpc>
            </a:pPr>
            <a:r>
              <a:rPr lang="en-US" sz="2000" smtClean="0"/>
              <a:t>Different means:</a:t>
            </a:r>
            <a:r>
              <a:rPr lang="en-US" sz="2000" i="1" smtClean="0"/>
              <a:t> </a:t>
            </a:r>
            <a:r>
              <a:rPr lang="en-US" sz="2000" b="1" i="1" smtClean="0"/>
              <a:t>h</a:t>
            </a:r>
            <a:r>
              <a:rPr lang="en-US" sz="2000" b="1" i="1" baseline="-25000" smtClean="0"/>
              <a:t>2</a:t>
            </a:r>
            <a:r>
              <a:rPr lang="en-US" sz="2000" b="1" i="1" smtClean="0"/>
              <a:t>(key</a:t>
            </a:r>
            <a:r>
              <a:rPr lang="en-US" sz="2000" b="1" i="1" baseline="-25000" smtClean="0"/>
              <a:t>1 </a:t>
            </a:r>
            <a:r>
              <a:rPr lang="en-US" sz="2000" b="1" i="1" smtClean="0"/>
              <a:t>)</a:t>
            </a:r>
            <a:r>
              <a:rPr lang="en-US" sz="2000" b="1" smtClean="0"/>
              <a:t> != </a:t>
            </a:r>
            <a:r>
              <a:rPr lang="en-US" sz="2000" b="1" i="1" smtClean="0"/>
              <a:t>h</a:t>
            </a:r>
            <a:r>
              <a:rPr lang="en-US" sz="2000" b="1" i="1" baseline="-25000" smtClean="0"/>
              <a:t>2</a:t>
            </a:r>
            <a:r>
              <a:rPr lang="en-US" sz="2000" b="1" i="1" smtClean="0"/>
              <a:t>(key</a:t>
            </a:r>
            <a:r>
              <a:rPr lang="en-US" sz="2000" b="1" i="1" baseline="-25000" smtClean="0"/>
              <a:t>2 </a:t>
            </a:r>
            <a:r>
              <a:rPr lang="en-US" sz="2000" b="1" i="1" smtClean="0"/>
              <a:t>)</a:t>
            </a:r>
            <a:r>
              <a:rPr lang="en-US" sz="2000" i="1" smtClean="0"/>
              <a:t> </a:t>
            </a:r>
            <a:r>
              <a:rPr lang="en-US" sz="2000" smtClean="0"/>
              <a:t>even if </a:t>
            </a:r>
            <a:r>
              <a:rPr lang="en-US" sz="2000" b="1" i="1" smtClean="0"/>
              <a:t>h</a:t>
            </a:r>
            <a:r>
              <a:rPr lang="en-US" sz="2000" b="1" i="1" baseline="-25000" smtClean="0"/>
              <a:t>1</a:t>
            </a:r>
            <a:r>
              <a:rPr lang="en-US" sz="2000" b="1" i="1" smtClean="0"/>
              <a:t>(key</a:t>
            </a:r>
            <a:r>
              <a:rPr lang="en-US" sz="2000" b="1" i="1" baseline="-25000" smtClean="0"/>
              <a:t>1 </a:t>
            </a:r>
            <a:r>
              <a:rPr lang="en-US" sz="2000" b="1" i="1" smtClean="0"/>
              <a:t>)</a:t>
            </a:r>
            <a:r>
              <a:rPr lang="en-US" sz="2000" b="1" smtClean="0"/>
              <a:t> == </a:t>
            </a:r>
            <a:r>
              <a:rPr lang="en-US" sz="2000" b="1" i="1" smtClean="0"/>
              <a:t>h</a:t>
            </a:r>
            <a:r>
              <a:rPr lang="en-US" sz="2000" b="1" i="1" baseline="-25000" smtClean="0"/>
              <a:t>1</a:t>
            </a:r>
            <a:r>
              <a:rPr lang="en-US" sz="2000" b="1" i="1" smtClean="0"/>
              <a:t>(key</a:t>
            </a:r>
            <a:r>
              <a:rPr lang="en-US" sz="2000" b="1" i="1" baseline="-25000" smtClean="0"/>
              <a:t>2 </a:t>
            </a:r>
            <a:r>
              <a:rPr lang="en-US" sz="2000" b="1" i="1" smtClean="0"/>
              <a:t>)</a:t>
            </a:r>
            <a:r>
              <a:rPr lang="en-US" sz="2000" i="1" smtClean="0"/>
              <a:t> </a:t>
            </a:r>
            <a:endParaRPr lang="en-US" sz="2000" smtClean="0"/>
          </a:p>
          <a:p>
            <a:pPr lvl="1" eaLnBrk="1" hangingPunct="1"/>
            <a:r>
              <a:rPr lang="en-US" sz="2400" smtClean="0"/>
              <a:t>Not return zero. Why?</a:t>
            </a:r>
          </a:p>
          <a:p>
            <a:pPr eaLnBrk="1" hangingPunct="1">
              <a:lnSpc>
                <a:spcPct val="110000"/>
              </a:lnSpc>
            </a:pPr>
            <a:r>
              <a:rPr lang="en-US" sz="2800" smtClean="0"/>
              <a:t>Example: </a:t>
            </a:r>
            <a:br>
              <a:rPr lang="en-US" sz="2800" smtClean="0"/>
            </a:br>
            <a:r>
              <a:rPr lang="en-US" sz="2800" smtClean="0"/>
              <a:t>       </a:t>
            </a:r>
            <a:r>
              <a:rPr lang="en-US" sz="2800" i="1" smtClean="0"/>
              <a:t>h</a:t>
            </a:r>
            <a:r>
              <a:rPr lang="en-US" sz="2800" i="1" baseline="-25000" smtClean="0"/>
              <a:t>1</a:t>
            </a:r>
            <a:r>
              <a:rPr lang="en-US" sz="2800" i="1" smtClean="0"/>
              <a:t>(key) =</a:t>
            </a:r>
            <a:r>
              <a:rPr lang="en-US" sz="2800" smtClean="0"/>
              <a:t> </a:t>
            </a:r>
            <a:r>
              <a:rPr lang="en-US" sz="2800" i="1" smtClean="0"/>
              <a:t>key</a:t>
            </a:r>
            <a:r>
              <a:rPr lang="en-US" sz="2800" smtClean="0"/>
              <a:t> % </a:t>
            </a:r>
            <a:r>
              <a:rPr lang="en-US" sz="2800" i="1" smtClean="0"/>
              <a:t>tablesize</a:t>
            </a:r>
            <a:r>
              <a:rPr lang="en-US" sz="2800" smtClean="0"/>
              <a:t> </a:t>
            </a:r>
            <a:br>
              <a:rPr lang="en-US" sz="2800" smtClean="0"/>
            </a:br>
            <a:r>
              <a:rPr lang="en-US" sz="2800" smtClean="0"/>
              <a:t>       </a:t>
            </a:r>
            <a:r>
              <a:rPr lang="en-US" sz="2800" i="1" smtClean="0"/>
              <a:t>h</a:t>
            </a:r>
            <a:r>
              <a:rPr lang="en-US" sz="2800" i="1" baseline="-25000" smtClean="0"/>
              <a:t>2</a:t>
            </a:r>
            <a:r>
              <a:rPr lang="en-US" sz="2800" i="1" smtClean="0"/>
              <a:t>(key) = 1 +</a:t>
            </a:r>
            <a:r>
              <a:rPr lang="en-US" sz="2800" smtClean="0"/>
              <a:t> </a:t>
            </a:r>
            <a:r>
              <a:rPr lang="en-US" sz="2800" i="1" smtClean="0"/>
              <a:t>key</a:t>
            </a:r>
            <a:r>
              <a:rPr lang="en-US" sz="2800" smtClean="0"/>
              <a:t> % </a:t>
            </a:r>
            <a:r>
              <a:rPr lang="en-US" sz="2800" i="1" smtClean="0"/>
              <a:t>(tablesize – 1)</a:t>
            </a:r>
            <a:r>
              <a:rPr lang="en-US" sz="2800" smtClean="0"/>
              <a:t> </a:t>
            </a:r>
            <a:r>
              <a:rPr lang="en-US" sz="2800" i="1" smtClean="0"/>
              <a:t>,</a:t>
            </a:r>
            <a:br>
              <a:rPr lang="en-US" sz="2800" i="1" smtClean="0"/>
            </a:br>
            <a:r>
              <a:rPr lang="en-US" sz="2800" smtClean="0"/>
              <a:t>where:</a:t>
            </a:r>
          </a:p>
          <a:p>
            <a:pPr lvl="1" eaLnBrk="1" hangingPunct="1"/>
            <a:r>
              <a:rPr lang="en-US" sz="2400" smtClean="0"/>
              <a:t> </a:t>
            </a:r>
            <a:r>
              <a:rPr lang="en-US" sz="2400" i="1" smtClean="0"/>
              <a:t>tablesize </a:t>
            </a:r>
            <a:r>
              <a:rPr lang="en-US" sz="2400" smtClean="0"/>
              <a:t>is prime</a:t>
            </a:r>
          </a:p>
        </p:txBody>
      </p:sp>
      <p:sp>
        <p:nvSpPr>
          <p:cNvPr id="30722"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FAC7E5-CEF9-4F09-B9D5-528F5E06094E}" type="slidenum">
              <a:rPr lang="en-US" smtClean="0"/>
              <a:pPr eaLnBrk="1" hangingPunct="1"/>
              <a:t>38</a:t>
            </a:fld>
            <a:endParaRPr lang="en-US" smtClean="0"/>
          </a:p>
        </p:txBody>
      </p:sp>
    </p:spTree>
    <p:extLst>
      <p:ext uri="{BB962C8B-B14F-4D97-AF65-F5344CB8AC3E}">
        <p14:creationId xmlns:p14="http://schemas.microsoft.com/office/powerpoint/2010/main" val="4229509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81000" y="152400"/>
            <a:ext cx="8229600" cy="1143000"/>
          </a:xfrm>
        </p:spPr>
        <p:txBody>
          <a:bodyPr/>
          <a:lstStyle/>
          <a:p>
            <a:pPr eaLnBrk="1" hangingPunct="1"/>
            <a:r>
              <a:rPr lang="en-US" smtClean="0"/>
              <a:t>Double Hashing (cont.)</a:t>
            </a:r>
          </a:p>
        </p:txBody>
      </p:sp>
      <p:sp>
        <p:nvSpPr>
          <p:cNvPr id="4101" name="Rectangle 3"/>
          <p:cNvSpPr>
            <a:spLocks noGrp="1" noChangeArrowheads="1"/>
          </p:cNvSpPr>
          <p:nvPr>
            <p:ph idx="1"/>
          </p:nvPr>
        </p:nvSpPr>
        <p:spPr>
          <a:xfrm>
            <a:off x="457200" y="1371600"/>
            <a:ext cx="8229600" cy="4648200"/>
          </a:xfrm>
        </p:spPr>
        <p:txBody>
          <a:bodyPr/>
          <a:lstStyle/>
          <a:p>
            <a:pPr eaLnBrk="1" hangingPunct="1"/>
            <a:r>
              <a:rPr lang="en-US" sz="2800" smtClean="0"/>
              <a:t>Ideal functions are of this format:</a:t>
            </a:r>
          </a:p>
          <a:p>
            <a:pPr lvl="1" eaLnBrk="1" hangingPunct="1"/>
            <a:r>
              <a:rPr lang="en-US" sz="2400" b="1" smtClean="0"/>
              <a:t>h</a:t>
            </a:r>
            <a:r>
              <a:rPr lang="en-US" sz="2400" b="1" baseline="-25000" smtClean="0"/>
              <a:t>2</a:t>
            </a:r>
            <a:r>
              <a:rPr lang="en-US" sz="2400" b="1" smtClean="0"/>
              <a:t>(</a:t>
            </a:r>
            <a:r>
              <a:rPr lang="en-US" sz="2400" b="1" i="1" smtClean="0"/>
              <a:t>key</a:t>
            </a:r>
            <a:r>
              <a:rPr lang="en-US" sz="2400" b="1" smtClean="0"/>
              <a:t>) = </a:t>
            </a:r>
            <a:r>
              <a:rPr lang="en-US" sz="2400" b="1" i="1" smtClean="0"/>
              <a:t>const</a:t>
            </a:r>
            <a:r>
              <a:rPr lang="en-US" sz="2400" b="1" smtClean="0"/>
              <a:t> – (</a:t>
            </a:r>
            <a:r>
              <a:rPr lang="en-US" sz="2400" b="1" i="1" smtClean="0"/>
              <a:t>key</a:t>
            </a:r>
            <a:r>
              <a:rPr lang="en-US" sz="2400" b="1" smtClean="0"/>
              <a:t> % </a:t>
            </a:r>
            <a:r>
              <a:rPr lang="en-US" sz="2400" b="1" i="1" smtClean="0"/>
              <a:t>const</a:t>
            </a:r>
            <a:r>
              <a:rPr lang="en-US" sz="2400" b="1" smtClean="0"/>
              <a:t>)</a:t>
            </a:r>
          </a:p>
          <a:p>
            <a:pPr lvl="1" eaLnBrk="1" hangingPunct="1"/>
            <a:r>
              <a:rPr lang="en-US" sz="2400" smtClean="0"/>
              <a:t>Where </a:t>
            </a:r>
            <a:r>
              <a:rPr lang="en-US" sz="2400" b="1" i="1" smtClean="0"/>
              <a:t>const</a:t>
            </a:r>
            <a:r>
              <a:rPr lang="en-US" sz="2400" smtClean="0"/>
              <a:t> is a prime number less than </a:t>
            </a:r>
            <a:r>
              <a:rPr lang="en-US" sz="2400" b="1" i="1" smtClean="0"/>
              <a:t>tablesize</a:t>
            </a:r>
          </a:p>
          <a:p>
            <a:pPr eaLnBrk="1" hangingPunct="1"/>
            <a:r>
              <a:rPr lang="en-US" sz="2800" smtClean="0"/>
              <a:t>Example: (</a:t>
            </a:r>
            <a:r>
              <a:rPr lang="en-US" sz="2800" i="1" smtClean="0"/>
              <a:t>const</a:t>
            </a:r>
            <a:r>
              <a:rPr lang="en-US" sz="2800" smtClean="0"/>
              <a:t> = 5)</a:t>
            </a:r>
          </a:p>
          <a:p>
            <a:pPr eaLnBrk="1" hangingPunct="1">
              <a:buFontTx/>
              <a:buNone/>
            </a:pPr>
            <a:endParaRPr lang="en-US" sz="2800" smtClean="0"/>
          </a:p>
          <a:p>
            <a:pPr lvl="1" eaLnBrk="1" hangingPunct="1">
              <a:buFontTx/>
              <a:buNone/>
            </a:pPr>
            <a:endParaRPr lang="en-US" sz="2400" b="1" smtClean="0">
              <a:latin typeface="Courier New" pitchFamily="49" charset="0"/>
            </a:endParaRPr>
          </a:p>
          <a:p>
            <a:pPr eaLnBrk="1" hangingPunct="1"/>
            <a:endParaRPr lang="en-US" smtClean="0"/>
          </a:p>
        </p:txBody>
      </p:sp>
      <p:sp>
        <p:nvSpPr>
          <p:cNvPr id="4099"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F9173C-1CAA-43E1-AB85-D77C7C3257A7}" type="slidenum">
              <a:rPr lang="en-US" smtClean="0"/>
              <a:pPr eaLnBrk="1" hangingPunct="1"/>
              <a:t>39</a:t>
            </a:fld>
            <a:endParaRPr lang="en-US" smtClean="0"/>
          </a:p>
        </p:txBody>
      </p:sp>
      <p:graphicFrame>
        <p:nvGraphicFramePr>
          <p:cNvPr id="4098" name="Object 4"/>
          <p:cNvGraphicFramePr>
            <a:graphicFrameLocks noChangeAspect="1"/>
          </p:cNvGraphicFramePr>
          <p:nvPr/>
        </p:nvGraphicFramePr>
        <p:xfrm>
          <a:off x="990600" y="3505200"/>
          <a:ext cx="7380288" cy="2438400"/>
        </p:xfrm>
        <a:graphic>
          <a:graphicData uri="http://schemas.openxmlformats.org/presentationml/2006/ole">
            <mc:AlternateContent xmlns:mc="http://schemas.openxmlformats.org/markup-compatibility/2006">
              <mc:Choice xmlns:v="urn:schemas-microsoft-com:vml" Requires="v">
                <p:oleObj spid="_x0000_s27658" name="Bitmap Image" r:id="rId3" imgW="7380952" imgH="2715004" progId="Paint.Picture">
                  <p:embed/>
                </p:oleObj>
              </mc:Choice>
              <mc:Fallback>
                <p:oleObj name="Bitmap Image" r:id="rId3" imgW="7380952" imgH="271500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738028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326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762000" y="304800"/>
            <a:ext cx="7848600" cy="685800"/>
          </a:xfrm>
        </p:spPr>
        <p:txBody>
          <a:bodyPr/>
          <a:lstStyle/>
          <a:p>
            <a:pPr algn="ctr"/>
            <a:r>
              <a:rPr lang="en-US" altLang="zh-TW" dirty="0">
                <a:ea typeface="新細明體" pitchFamily="18" charset="-120"/>
              </a:rPr>
              <a:t>Sorted array</a:t>
            </a:r>
          </a:p>
        </p:txBody>
      </p:sp>
      <p:sp>
        <p:nvSpPr>
          <p:cNvPr id="118787" name="Rectangle 3"/>
          <p:cNvSpPr>
            <a:spLocks noGrp="1" noChangeArrowheads="1"/>
          </p:cNvSpPr>
          <p:nvPr>
            <p:ph idx="1"/>
          </p:nvPr>
        </p:nvSpPr>
        <p:spPr/>
        <p:txBody>
          <a:bodyPr/>
          <a:lstStyle/>
          <a:p>
            <a:r>
              <a:rPr lang="en-US" altLang="zh-TW" dirty="0">
                <a:ea typeface="新細明體" pitchFamily="18" charset="-120"/>
              </a:rPr>
              <a:t>Use an array to store the records, keeping them in sorted order</a:t>
            </a:r>
          </a:p>
          <a:p>
            <a:pPr lvl="1"/>
            <a:r>
              <a:rPr lang="en-US" altLang="zh-TW" dirty="0">
                <a:ea typeface="新細明體" pitchFamily="18" charset="-120"/>
              </a:rPr>
              <a:t>add - insert the record in proper position.  much record movement </a:t>
            </a:r>
            <a:r>
              <a:rPr lang="en-US" altLang="zh-TW" dirty="0">
                <a:solidFill>
                  <a:schemeClr val="accent2"/>
                </a:solidFill>
                <a:latin typeface="Comic Sans MS" pitchFamily="66" charset="0"/>
                <a:ea typeface="新細明體" pitchFamily="18" charset="-120"/>
              </a:rPr>
              <a:t>slow </a:t>
            </a:r>
            <a:r>
              <a:rPr lang="en-US" altLang="zh-TW" i="1" dirty="0">
                <a:ea typeface="新細明體" pitchFamily="18" charset="-120"/>
              </a:rPr>
              <a:t>O(n)</a:t>
            </a:r>
            <a:endParaRPr lang="en-US" altLang="zh-TW" dirty="0">
              <a:ea typeface="新細明體" pitchFamily="18" charset="-120"/>
            </a:endParaRPr>
          </a:p>
          <a:p>
            <a:pPr lvl="1"/>
            <a:r>
              <a:rPr lang="en-US" altLang="zh-TW" dirty="0">
                <a:ea typeface="新細明體" pitchFamily="18" charset="-120"/>
              </a:rPr>
              <a:t>delete a target - how to handle the hole after deletion? Much record movement </a:t>
            </a:r>
            <a:r>
              <a:rPr lang="en-US" altLang="zh-TW" dirty="0">
                <a:solidFill>
                  <a:schemeClr val="accent2"/>
                </a:solidFill>
                <a:latin typeface="Comic Sans MS" pitchFamily="66" charset="0"/>
                <a:ea typeface="新細明體" pitchFamily="18" charset="-120"/>
              </a:rPr>
              <a:t>slow </a:t>
            </a:r>
            <a:r>
              <a:rPr lang="en-US" altLang="zh-TW" i="1" dirty="0">
                <a:ea typeface="新細明體" pitchFamily="18" charset="-120"/>
              </a:rPr>
              <a:t>O(n)</a:t>
            </a:r>
            <a:endParaRPr lang="en-US" altLang="zh-TW" dirty="0">
              <a:ea typeface="新細明體" pitchFamily="18" charset="-120"/>
            </a:endParaRPr>
          </a:p>
          <a:p>
            <a:pPr lvl="1"/>
            <a:r>
              <a:rPr lang="en-US" altLang="zh-TW" dirty="0">
                <a:ea typeface="新細明體" pitchFamily="18" charset="-120"/>
              </a:rPr>
              <a:t>search - binary search </a:t>
            </a:r>
            <a:r>
              <a:rPr lang="en-US" altLang="zh-TW" dirty="0">
                <a:solidFill>
                  <a:srgbClr val="00FF00"/>
                </a:solidFill>
                <a:latin typeface="Comic Sans MS" pitchFamily="66" charset="0"/>
                <a:ea typeface="新細明體" pitchFamily="18" charset="-120"/>
              </a:rPr>
              <a:t>fast </a:t>
            </a:r>
            <a:r>
              <a:rPr lang="en-US" altLang="zh-TW" i="1" dirty="0">
                <a:ea typeface="新細明體" pitchFamily="18" charset="-120"/>
              </a:rPr>
              <a:t>O(log n)</a:t>
            </a:r>
            <a:endParaRPr lang="en-US" altLang="zh-TW" dirty="0">
              <a:solidFill>
                <a:srgbClr val="00FF00"/>
              </a:solidFill>
              <a:latin typeface="Comic Sans MS" pitchFamily="66" charset="0"/>
              <a:ea typeface="新細明體" pitchFamily="18" charset="-120"/>
            </a:endParaRPr>
          </a:p>
          <a:p>
            <a:endParaRPr lang="en-US" altLang="zh-TW" dirty="0">
              <a:ea typeface="新細明體" pitchFamily="18" charset="-120"/>
            </a:endParaRP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4</a:t>
            </a:fld>
            <a:endParaRPr lang="en-US" dirty="0" smtClean="0"/>
          </a:p>
        </p:txBody>
      </p:sp>
    </p:spTree>
    <p:extLst>
      <p:ext uri="{BB962C8B-B14F-4D97-AF65-F5344CB8AC3E}">
        <p14:creationId xmlns:p14="http://schemas.microsoft.com/office/powerpoint/2010/main" val="13477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 calcmode="lin" valueType="num">
                                      <p:cBhvr additive="base">
                                        <p:cTn id="11"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8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anim calcmode="lin" valueType="num">
                                      <p:cBhvr additive="base">
                                        <p:cTn id="15"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87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8787">
                                            <p:txEl>
                                              <p:pRg st="3" end="3"/>
                                            </p:txEl>
                                          </p:spTgt>
                                        </p:tgtEl>
                                        <p:attrNameLst>
                                          <p:attrName>style.visibility</p:attrName>
                                        </p:attrNameLst>
                                      </p:cBhvr>
                                      <p:to>
                                        <p:strVal val="visible"/>
                                      </p:to>
                                    </p:set>
                                    <p:anim calcmode="lin" valueType="num">
                                      <p:cBhvr additive="base">
                                        <p:cTn id="19"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Deletion in Hash Tables</a:t>
            </a:r>
          </a:p>
        </p:txBody>
      </p:sp>
      <p:sp>
        <p:nvSpPr>
          <p:cNvPr id="31748" name="Rectangle 3"/>
          <p:cNvSpPr>
            <a:spLocks noGrp="1" noChangeArrowheads="1"/>
          </p:cNvSpPr>
          <p:nvPr>
            <p:ph idx="1"/>
          </p:nvPr>
        </p:nvSpPr>
        <p:spPr>
          <a:xfrm>
            <a:off x="457200" y="1371600"/>
            <a:ext cx="8229600" cy="4525963"/>
          </a:xfrm>
        </p:spPr>
        <p:txBody>
          <a:bodyPr/>
          <a:lstStyle/>
          <a:p>
            <a:pPr eaLnBrk="1" hangingPunct="1">
              <a:lnSpc>
                <a:spcPct val="90000"/>
              </a:lnSpc>
            </a:pPr>
            <a:r>
              <a:rPr lang="en-US" sz="2400" smtClean="0"/>
              <a:t>Difficult in HTs that use open addressing for search and insertion</a:t>
            </a:r>
          </a:p>
          <a:p>
            <a:pPr lvl="1" eaLnBrk="1" hangingPunct="1">
              <a:lnSpc>
                <a:spcPct val="90000"/>
              </a:lnSpc>
            </a:pPr>
            <a:r>
              <a:rPr lang="en-US" sz="2000" smtClean="0"/>
              <a:t>If two records </a:t>
            </a:r>
            <a:r>
              <a:rPr lang="en-US" sz="2000" i="1" smtClean="0"/>
              <a:t>r1 </a:t>
            </a:r>
            <a:r>
              <a:rPr lang="en-US" sz="2000" smtClean="0"/>
              <a:t>and </a:t>
            </a:r>
            <a:r>
              <a:rPr lang="en-US" sz="2000" i="1" smtClean="0"/>
              <a:t>r2</a:t>
            </a:r>
            <a:r>
              <a:rPr lang="en-US" sz="2000" smtClean="0"/>
              <a:t> hash to the same place and </a:t>
            </a:r>
            <a:r>
              <a:rPr lang="en-US" sz="2000" i="1" smtClean="0"/>
              <a:t>r2</a:t>
            </a:r>
            <a:r>
              <a:rPr lang="en-US" sz="2000" smtClean="0"/>
              <a:t> is rehashed</a:t>
            </a:r>
          </a:p>
          <a:p>
            <a:pPr lvl="1" eaLnBrk="1" hangingPunct="1">
              <a:lnSpc>
                <a:spcPct val="90000"/>
              </a:lnSpc>
            </a:pPr>
            <a:r>
              <a:rPr lang="en-US" sz="2000" smtClean="0"/>
              <a:t>Deleting </a:t>
            </a:r>
            <a:r>
              <a:rPr lang="en-US" sz="2000" i="1" smtClean="0"/>
              <a:t>r1 </a:t>
            </a:r>
            <a:r>
              <a:rPr lang="en-US" sz="2000" smtClean="0"/>
              <a:t>leaves an empty space</a:t>
            </a:r>
          </a:p>
          <a:p>
            <a:pPr lvl="1" eaLnBrk="1" hangingPunct="1">
              <a:lnSpc>
                <a:spcPct val="90000"/>
              </a:lnSpc>
            </a:pPr>
            <a:r>
              <a:rPr lang="en-US" sz="2000" smtClean="0"/>
              <a:t>Searching for </a:t>
            </a:r>
            <a:r>
              <a:rPr lang="en-US" sz="2000" i="1" smtClean="0"/>
              <a:t>r2 </a:t>
            </a:r>
            <a:r>
              <a:rPr lang="en-US" sz="2000" smtClean="0"/>
              <a:t>finds an empty space : </a:t>
            </a:r>
            <a:r>
              <a:rPr lang="en-US" sz="2000" i="1" smtClean="0"/>
              <a:t>r2</a:t>
            </a:r>
            <a:r>
              <a:rPr lang="en-US" sz="2000" smtClean="0"/>
              <a:t> is not in the table!</a:t>
            </a:r>
          </a:p>
          <a:p>
            <a:pPr lvl="1" eaLnBrk="1" hangingPunct="1">
              <a:lnSpc>
                <a:spcPct val="90000"/>
              </a:lnSpc>
            </a:pPr>
            <a:r>
              <a:rPr lang="en-US" sz="2000" smtClean="0"/>
              <a:t>Solution: </a:t>
            </a:r>
            <a:r>
              <a:rPr lang="en-US" sz="2000" b="1" smtClean="0">
                <a:solidFill>
                  <a:schemeClr val="hlink"/>
                </a:solidFill>
              </a:rPr>
              <a:t>lazy deletion</a:t>
            </a:r>
            <a:r>
              <a:rPr lang="en-US" sz="2000" smtClean="0"/>
              <a:t>, that is, leave the element in but mark it </a:t>
            </a:r>
            <a:r>
              <a:rPr lang="en-US" sz="2000" smtClean="0">
                <a:solidFill>
                  <a:srgbClr val="FF0000"/>
                </a:solidFill>
              </a:rPr>
              <a:t>deleted</a:t>
            </a:r>
          </a:p>
          <a:p>
            <a:pPr lvl="2" eaLnBrk="1" hangingPunct="1">
              <a:lnSpc>
                <a:spcPct val="90000"/>
              </a:lnSpc>
            </a:pPr>
            <a:r>
              <a:rPr lang="en-US" sz="1800" smtClean="0"/>
              <a:t>Works when not many deletions</a:t>
            </a:r>
          </a:p>
          <a:p>
            <a:pPr lvl="2" eaLnBrk="1" hangingPunct="1">
              <a:lnSpc>
                <a:spcPct val="90000"/>
              </a:lnSpc>
            </a:pPr>
            <a:r>
              <a:rPr lang="en-US" sz="1800" smtClean="0"/>
              <a:t>Otherwise an unsuccessful search will require a search through the entire table because most positions will be marked deleted rather than empty</a:t>
            </a:r>
          </a:p>
          <a:p>
            <a:pPr lvl="2" eaLnBrk="1" hangingPunct="1">
              <a:lnSpc>
                <a:spcPct val="90000"/>
              </a:lnSpc>
            </a:pPr>
            <a:r>
              <a:rPr lang="en-US" sz="1800" smtClean="0"/>
              <a:t>Would prefer a deletion algorithm that does not cause retrieval time to depend on number of deletions! </a:t>
            </a:r>
          </a:p>
        </p:txBody>
      </p:sp>
      <p:sp>
        <p:nvSpPr>
          <p:cNvPr id="31746"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D79F34-21F7-44D5-8BFA-0CE1C0A15A88}" type="slidenum">
              <a:rPr lang="en-US" smtClean="0"/>
              <a:pPr eaLnBrk="1" hangingPunct="1"/>
              <a:t>40</a:t>
            </a:fld>
            <a:endParaRPr lang="en-US" smtClean="0"/>
          </a:p>
        </p:txBody>
      </p:sp>
    </p:spTree>
    <p:extLst>
      <p:ext uri="{BB962C8B-B14F-4D97-AF65-F5344CB8AC3E}">
        <p14:creationId xmlns:p14="http://schemas.microsoft.com/office/powerpoint/2010/main" val="77369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Separate Chaining Vs. Open Addressing</a:t>
            </a:r>
          </a:p>
        </p:txBody>
      </p:sp>
      <p:sp>
        <p:nvSpPr>
          <p:cNvPr id="32772" name="Rectangle 3"/>
          <p:cNvSpPr>
            <a:spLocks noGrp="1" noChangeArrowheads="1"/>
          </p:cNvSpPr>
          <p:nvPr>
            <p:ph idx="1"/>
          </p:nvPr>
        </p:nvSpPr>
        <p:spPr/>
        <p:txBody>
          <a:bodyPr/>
          <a:lstStyle/>
          <a:p>
            <a:pPr eaLnBrk="1" hangingPunct="1"/>
            <a:r>
              <a:rPr lang="en-US" smtClean="0"/>
              <a:t>If your data will expand (or decrease) over time OR unknown amount of data:</a:t>
            </a:r>
          </a:p>
          <a:p>
            <a:pPr lvl="1" eaLnBrk="1" hangingPunct="1">
              <a:buFontTx/>
              <a:buNone/>
            </a:pPr>
            <a:r>
              <a:rPr lang="en-US" smtClean="0">
                <a:sym typeface="Wingdings" pitchFamily="2" charset="2"/>
              </a:rPr>
              <a:t></a:t>
            </a:r>
            <a:r>
              <a:rPr lang="en-US" smtClean="0">
                <a:sym typeface="Wingdings 2" pitchFamily="18" charset="2"/>
              </a:rPr>
              <a:t>Separate Chaining</a:t>
            </a:r>
          </a:p>
          <a:p>
            <a:pPr eaLnBrk="1" hangingPunct="1"/>
            <a:r>
              <a:rPr lang="en-US" smtClean="0">
                <a:sym typeface="Wingdings 2" pitchFamily="18" charset="2"/>
              </a:rPr>
              <a:t>If your data is not expanding or shrinking much, known amount of data: </a:t>
            </a:r>
          </a:p>
          <a:p>
            <a:pPr lvl="1" eaLnBrk="1" hangingPunct="1">
              <a:buFontTx/>
              <a:buNone/>
            </a:pPr>
            <a:r>
              <a:rPr lang="en-US" smtClean="0">
                <a:sym typeface="Wingdings" pitchFamily="2" charset="2"/>
              </a:rPr>
              <a:t></a:t>
            </a:r>
            <a:r>
              <a:rPr lang="en-US" smtClean="0">
                <a:sym typeface="Wingdings 2" pitchFamily="18" charset="2"/>
              </a:rPr>
              <a:t> Open Addressing</a:t>
            </a:r>
          </a:p>
          <a:p>
            <a:pPr eaLnBrk="1" hangingPunct="1"/>
            <a:r>
              <a:rPr lang="en-US" smtClean="0">
                <a:sym typeface="Wingdings 2" pitchFamily="18" charset="2"/>
              </a:rPr>
              <a:t>Collision resolution with Open Addressing:</a:t>
            </a:r>
          </a:p>
          <a:p>
            <a:pPr lvl="1" eaLnBrk="1" hangingPunct="1"/>
            <a:r>
              <a:rPr lang="en-US" smtClean="0">
                <a:sym typeface="Wingdings 2" pitchFamily="18" charset="2"/>
              </a:rPr>
              <a:t>Double Hashing is better than probing.</a:t>
            </a:r>
          </a:p>
        </p:txBody>
      </p:sp>
      <p:sp>
        <p:nvSpPr>
          <p:cNvPr id="32770"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CC1097-9ACE-4791-829D-2A6489EFC7F6}" type="slidenum">
              <a:rPr lang="en-US" smtClean="0"/>
              <a:pPr eaLnBrk="1" hangingPunct="1"/>
              <a:t>41</a:t>
            </a:fld>
            <a:endParaRPr lang="en-US" smtClean="0"/>
          </a:p>
        </p:txBody>
      </p:sp>
    </p:spTree>
    <p:extLst>
      <p:ext uri="{BB962C8B-B14F-4D97-AF65-F5344CB8AC3E}">
        <p14:creationId xmlns:p14="http://schemas.microsoft.com/office/powerpoint/2010/main" val="239395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mtClean="0"/>
              <a:t>Conclusions</a:t>
            </a:r>
          </a:p>
        </p:txBody>
      </p:sp>
      <p:sp>
        <p:nvSpPr>
          <p:cNvPr id="33796" name="Rectangle 3"/>
          <p:cNvSpPr>
            <a:spLocks noGrp="1" noChangeArrowheads="1"/>
          </p:cNvSpPr>
          <p:nvPr>
            <p:ph idx="1"/>
          </p:nvPr>
        </p:nvSpPr>
        <p:spPr/>
        <p:txBody>
          <a:bodyPr/>
          <a:lstStyle/>
          <a:p>
            <a:pPr eaLnBrk="1" hangingPunct="1">
              <a:lnSpc>
                <a:spcPct val="90000"/>
              </a:lnSpc>
            </a:pPr>
            <a:r>
              <a:rPr lang="en-US" b="1" u="sng" smtClean="0"/>
              <a:t>Hash tables</a:t>
            </a:r>
            <a:r>
              <a:rPr lang="en-US" smtClean="0"/>
              <a:t>: a fast way of accessing information</a:t>
            </a:r>
          </a:p>
          <a:p>
            <a:pPr lvl="1" eaLnBrk="1" hangingPunct="1">
              <a:lnSpc>
                <a:spcPct val="90000"/>
              </a:lnSpc>
            </a:pPr>
            <a:r>
              <a:rPr lang="en-US" smtClean="0"/>
              <a:t>Presents some difficulties in implementation</a:t>
            </a:r>
          </a:p>
          <a:p>
            <a:pPr lvl="1" eaLnBrk="1" hangingPunct="1">
              <a:lnSpc>
                <a:spcPct val="90000"/>
              </a:lnSpc>
            </a:pPr>
            <a:r>
              <a:rPr lang="en-US" smtClean="0"/>
              <a:t>Popular data structure implemented in some languages and/or language libraries</a:t>
            </a:r>
          </a:p>
          <a:p>
            <a:pPr eaLnBrk="1" hangingPunct="1">
              <a:lnSpc>
                <a:spcPct val="90000"/>
              </a:lnSpc>
            </a:pPr>
            <a:r>
              <a:rPr lang="en-US" smtClean="0"/>
              <a:t>Of course, many variations on hashing including </a:t>
            </a:r>
            <a:r>
              <a:rPr lang="en-US" b="1" smtClean="0"/>
              <a:t>extendible hashing</a:t>
            </a:r>
            <a:r>
              <a:rPr lang="en-US" smtClean="0"/>
              <a:t>, which is used when data cannot be stored in memory but must be located on disk.</a:t>
            </a:r>
          </a:p>
        </p:txBody>
      </p:sp>
      <p:sp>
        <p:nvSpPr>
          <p:cNvPr id="33794" name="Slide Number Placeholder 5"/>
          <p:cNvSpPr>
            <a:spLocks noGrp="1"/>
          </p:cNvSpPr>
          <p:nvPr>
            <p:ph type="sldNum" sz="quarter" idx="12"/>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E29FCE-2596-4416-BF41-CD982D0266C1}" type="slidenum">
              <a:rPr lang="en-US" smtClean="0"/>
              <a:pPr eaLnBrk="1" hangingPunct="1"/>
              <a:t>42</a:t>
            </a:fld>
            <a:endParaRPr lang="en-US" smtClean="0"/>
          </a:p>
        </p:txBody>
      </p:sp>
    </p:spTree>
    <p:extLst>
      <p:ext uri="{BB962C8B-B14F-4D97-AF65-F5344CB8AC3E}">
        <p14:creationId xmlns:p14="http://schemas.microsoft.com/office/powerpoint/2010/main" val="4053681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762000" y="304800"/>
            <a:ext cx="7848600" cy="685800"/>
          </a:xfrm>
        </p:spPr>
        <p:txBody>
          <a:bodyPr/>
          <a:lstStyle/>
          <a:p>
            <a:pPr algn="ctr"/>
            <a:r>
              <a:rPr lang="en-US" altLang="zh-TW" dirty="0">
                <a:ea typeface="新細明體" pitchFamily="18" charset="-120"/>
              </a:rPr>
              <a:t>Linked list</a:t>
            </a:r>
          </a:p>
        </p:txBody>
      </p:sp>
      <p:sp>
        <p:nvSpPr>
          <p:cNvPr id="119811" name="Rectangle 3"/>
          <p:cNvSpPr>
            <a:spLocks noGrp="1" noChangeArrowheads="1"/>
          </p:cNvSpPr>
          <p:nvPr>
            <p:ph idx="1"/>
          </p:nvPr>
        </p:nvSpPr>
        <p:spPr>
          <a:xfrm>
            <a:off x="457200" y="1600200"/>
            <a:ext cx="8229600" cy="3657600"/>
          </a:xfrm>
        </p:spPr>
        <p:txBody>
          <a:bodyPr/>
          <a:lstStyle/>
          <a:p>
            <a:r>
              <a:rPr lang="en-US" altLang="zh-TW" dirty="0">
                <a:ea typeface="新細明體" pitchFamily="18" charset="-120"/>
              </a:rPr>
              <a:t>Store the records in a linked list (unsorted) </a:t>
            </a:r>
          </a:p>
          <a:p>
            <a:pPr lvl="1"/>
            <a:r>
              <a:rPr lang="en-US" altLang="zh-TW" dirty="0">
                <a:ea typeface="新細明體" pitchFamily="18" charset="-120"/>
              </a:rPr>
              <a:t>add - </a:t>
            </a:r>
            <a:r>
              <a:rPr lang="en-US" altLang="zh-TW" dirty="0">
                <a:solidFill>
                  <a:srgbClr val="00FF00"/>
                </a:solidFill>
                <a:latin typeface="Comic Sans MS" pitchFamily="66" charset="0"/>
                <a:ea typeface="新細明體" pitchFamily="18" charset="-120"/>
              </a:rPr>
              <a:t>fast </a:t>
            </a:r>
            <a:r>
              <a:rPr lang="en-US" altLang="zh-TW" dirty="0">
                <a:ea typeface="新細明體" pitchFamily="18" charset="-120"/>
              </a:rPr>
              <a:t>if one can insert node anywhere </a:t>
            </a:r>
            <a:r>
              <a:rPr lang="en-US" altLang="zh-TW" i="1" dirty="0">
                <a:ea typeface="新細明體" pitchFamily="18" charset="-120"/>
              </a:rPr>
              <a:t>O(1)</a:t>
            </a:r>
            <a:endParaRPr lang="en-US" altLang="zh-TW" dirty="0">
              <a:ea typeface="新細明體" pitchFamily="18" charset="-120"/>
            </a:endParaRPr>
          </a:p>
          <a:p>
            <a:pPr lvl="1"/>
            <a:r>
              <a:rPr lang="en-US" altLang="zh-TW" dirty="0">
                <a:ea typeface="新細明體" pitchFamily="18" charset="-120"/>
              </a:rPr>
              <a:t>delete a target - </a:t>
            </a:r>
            <a:r>
              <a:rPr lang="en-US" altLang="zh-TW" dirty="0">
                <a:solidFill>
                  <a:srgbClr val="00FF00"/>
                </a:solidFill>
                <a:latin typeface="Comic Sans MS" pitchFamily="66" charset="0"/>
                <a:ea typeface="新細明體" pitchFamily="18" charset="-120"/>
              </a:rPr>
              <a:t>fast </a:t>
            </a:r>
            <a:r>
              <a:rPr lang="en-US" altLang="zh-TW" dirty="0">
                <a:ea typeface="新細明體" pitchFamily="18" charset="-120"/>
              </a:rPr>
              <a:t>at disposing the node, but </a:t>
            </a:r>
            <a:r>
              <a:rPr lang="en-US" altLang="zh-TW" dirty="0">
                <a:solidFill>
                  <a:schemeClr val="accent2"/>
                </a:solidFill>
                <a:latin typeface="Comic Sans MS" pitchFamily="66" charset="0"/>
                <a:ea typeface="新細明體" pitchFamily="18" charset="-120"/>
              </a:rPr>
              <a:t>slow</a:t>
            </a:r>
            <a:r>
              <a:rPr lang="en-US" altLang="zh-TW" dirty="0">
                <a:ea typeface="新細明體" pitchFamily="18" charset="-120"/>
              </a:rPr>
              <a:t> at finding the target </a:t>
            </a:r>
            <a:r>
              <a:rPr lang="en-US" altLang="zh-TW" i="1" dirty="0">
                <a:ea typeface="新細明體" pitchFamily="18" charset="-120"/>
              </a:rPr>
              <a:t>O(n)</a:t>
            </a:r>
            <a:endParaRPr lang="en-US" altLang="zh-TW" dirty="0">
              <a:ea typeface="新細明體" pitchFamily="18" charset="-120"/>
            </a:endParaRPr>
          </a:p>
          <a:p>
            <a:pPr lvl="1"/>
            <a:r>
              <a:rPr lang="en-US" altLang="zh-TW" dirty="0">
                <a:ea typeface="新細明體" pitchFamily="18" charset="-120"/>
              </a:rPr>
              <a:t>search - sequential search </a:t>
            </a:r>
            <a:r>
              <a:rPr lang="en-US" altLang="zh-TW" dirty="0">
                <a:solidFill>
                  <a:schemeClr val="accent2"/>
                </a:solidFill>
                <a:latin typeface="Comic Sans MS" pitchFamily="66" charset="0"/>
                <a:ea typeface="新細明體" pitchFamily="18" charset="-120"/>
              </a:rPr>
              <a:t>slow </a:t>
            </a:r>
            <a:r>
              <a:rPr lang="en-US" altLang="zh-TW" i="1" dirty="0">
                <a:ea typeface="新細明體" pitchFamily="18" charset="-120"/>
              </a:rPr>
              <a:t>O(n)</a:t>
            </a:r>
            <a:r>
              <a:rPr lang="en-US" altLang="zh-TW" dirty="0">
                <a:solidFill>
                  <a:schemeClr val="accent2"/>
                </a:solidFill>
                <a:latin typeface="Comic Sans MS" pitchFamily="66" charset="0"/>
                <a:ea typeface="新細明體" pitchFamily="18" charset="-120"/>
              </a:rPr>
              <a:t> </a:t>
            </a:r>
            <a:br>
              <a:rPr lang="en-US" altLang="zh-TW" dirty="0">
                <a:solidFill>
                  <a:schemeClr val="accent2"/>
                </a:solidFill>
                <a:latin typeface="Comic Sans MS" pitchFamily="66" charset="0"/>
                <a:ea typeface="新細明體" pitchFamily="18" charset="-120"/>
              </a:rPr>
            </a:br>
            <a:r>
              <a:rPr lang="en-US" altLang="zh-TW" dirty="0">
                <a:ea typeface="新細明體" pitchFamily="18" charset="-120"/>
              </a:rPr>
              <a:t>(if we only use linked list, we cannot use binary search even if the list is sorted.)</a:t>
            </a:r>
            <a:r>
              <a:rPr lang="en-US" altLang="zh-TW" dirty="0">
                <a:solidFill>
                  <a:schemeClr val="accent2"/>
                </a:solidFill>
                <a:latin typeface="Comic Sans MS" pitchFamily="66" charset="0"/>
                <a:ea typeface="新細明體" pitchFamily="18" charset="-120"/>
              </a:rPr>
              <a:t> </a:t>
            </a:r>
            <a:endParaRPr lang="en-US" altLang="zh-TW" dirty="0">
              <a:solidFill>
                <a:srgbClr val="00FF00"/>
              </a:solidFill>
              <a:latin typeface="Comic Sans MS" pitchFamily="66" charset="0"/>
              <a:ea typeface="新細明體" pitchFamily="18" charset="-120"/>
            </a:endParaRPr>
          </a:p>
          <a:p>
            <a:endParaRPr lang="en-US" altLang="zh-TW" dirty="0">
              <a:ea typeface="新細明體" pitchFamily="18" charset="-120"/>
            </a:endParaRP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5</a:t>
            </a:fld>
            <a:endParaRPr lang="en-US" dirty="0" smtClean="0"/>
          </a:p>
        </p:txBody>
      </p:sp>
    </p:spTree>
    <p:extLst>
      <p:ext uri="{BB962C8B-B14F-4D97-AF65-F5344CB8AC3E}">
        <p14:creationId xmlns:p14="http://schemas.microsoft.com/office/powerpoint/2010/main" val="228946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anim calcmode="lin" valueType="num">
                                      <p:cBhvr additive="base">
                                        <p:cTn id="11"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98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anim calcmode="lin" valueType="num">
                                      <p:cBhvr additive="base">
                                        <p:cTn id="15"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98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9811">
                                            <p:txEl>
                                              <p:pRg st="3" end="3"/>
                                            </p:txEl>
                                          </p:spTgt>
                                        </p:tgtEl>
                                        <p:attrNameLst>
                                          <p:attrName>style.visibility</p:attrName>
                                        </p:attrNameLst>
                                      </p:cBhvr>
                                      <p:to>
                                        <p:strVal val="visible"/>
                                      </p:to>
                                    </p:set>
                                    <p:anim calcmode="lin" valueType="num">
                                      <p:cBhvr additive="base">
                                        <p:cTn id="19"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762000" y="381000"/>
            <a:ext cx="8077200" cy="914400"/>
          </a:xfrm>
        </p:spPr>
        <p:txBody>
          <a:bodyPr/>
          <a:lstStyle/>
          <a:p>
            <a:pPr algn="ctr"/>
            <a:r>
              <a:rPr lang="en-US" altLang="zh-TW" dirty="0">
                <a:ea typeface="新細明體" pitchFamily="18" charset="-120"/>
              </a:rPr>
              <a:t>More approaches</a:t>
            </a:r>
          </a:p>
        </p:txBody>
      </p:sp>
      <p:sp>
        <p:nvSpPr>
          <p:cNvPr id="120835" name="Rectangle 3"/>
          <p:cNvSpPr>
            <a:spLocks noGrp="1" noChangeArrowheads="1"/>
          </p:cNvSpPr>
          <p:nvPr>
            <p:ph idx="1"/>
          </p:nvPr>
        </p:nvSpPr>
        <p:spPr>
          <a:xfrm>
            <a:off x="685800" y="2057400"/>
            <a:ext cx="7239000" cy="3429000"/>
          </a:xfrm>
        </p:spPr>
        <p:txBody>
          <a:bodyPr/>
          <a:lstStyle/>
          <a:p>
            <a:r>
              <a:rPr lang="en-US" altLang="zh-TW" dirty="0">
                <a:ea typeface="新細明體" pitchFamily="18" charset="-120"/>
              </a:rPr>
              <a:t>H</a:t>
            </a:r>
            <a:r>
              <a:rPr lang="en-US" altLang="zh-TW" dirty="0" smtClean="0">
                <a:ea typeface="新細明體" pitchFamily="18" charset="-120"/>
              </a:rPr>
              <a:t>ave </a:t>
            </a:r>
            <a:r>
              <a:rPr lang="en-US" altLang="zh-TW" dirty="0">
                <a:ea typeface="新細明體" pitchFamily="18" charset="-120"/>
              </a:rPr>
              <a:t>better performance but are more complex</a:t>
            </a:r>
          </a:p>
          <a:p>
            <a:pPr lvl="1"/>
            <a:r>
              <a:rPr lang="en-US" altLang="zh-TW" dirty="0">
                <a:ea typeface="新細明體" pitchFamily="18" charset="-120"/>
              </a:rPr>
              <a:t>Hash table</a:t>
            </a:r>
          </a:p>
          <a:p>
            <a:pPr lvl="1"/>
            <a:r>
              <a:rPr lang="en-US" altLang="zh-TW" dirty="0">
                <a:ea typeface="新細明體" pitchFamily="18" charset="-120"/>
              </a:rPr>
              <a:t>Tree (BST, Heap, …)</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6</a:t>
            </a:fld>
            <a:endParaRPr lang="en-US" dirty="0" smtClean="0"/>
          </a:p>
        </p:txBody>
      </p:sp>
    </p:spTree>
    <p:extLst>
      <p:ext uri="{BB962C8B-B14F-4D97-AF65-F5344CB8AC3E}">
        <p14:creationId xmlns:p14="http://schemas.microsoft.com/office/powerpoint/2010/main" val="190865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anim calcmode="lin" valueType="num">
                                      <p:cBhvr additive="base">
                                        <p:cTn id="11"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8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anim calcmode="lin" valueType="num">
                                      <p:cBhvr additive="base">
                                        <p:cTn id="15"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762000" y="304800"/>
            <a:ext cx="7848600" cy="685800"/>
          </a:xfrm>
        </p:spPr>
        <p:txBody>
          <a:bodyPr/>
          <a:lstStyle/>
          <a:p>
            <a:pPr algn="ctr"/>
            <a:r>
              <a:rPr lang="en-US" altLang="zh-TW" dirty="0">
                <a:ea typeface="新細明體" pitchFamily="18" charset="-120"/>
              </a:rPr>
              <a:t>Array as table</a:t>
            </a:r>
          </a:p>
        </p:txBody>
      </p:sp>
      <p:sp>
        <p:nvSpPr>
          <p:cNvPr id="32"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7</a:t>
            </a:fld>
            <a:endParaRPr lang="en-US" dirty="0" smtClean="0"/>
          </a:p>
        </p:txBody>
      </p:sp>
      <p:sp>
        <p:nvSpPr>
          <p:cNvPr id="121884" name="Rectangle 28"/>
          <p:cNvSpPr>
            <a:spLocks noChangeArrowheads="1"/>
          </p:cNvSpPr>
          <p:nvPr/>
        </p:nvSpPr>
        <p:spPr bwMode="auto">
          <a:xfrm>
            <a:off x="2667000" y="3816350"/>
            <a:ext cx="2057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9903030</a:t>
            </a:r>
          </a:p>
        </p:txBody>
      </p:sp>
      <p:sp>
        <p:nvSpPr>
          <p:cNvPr id="121885" name="Rectangle 29"/>
          <p:cNvSpPr>
            <a:spLocks noChangeArrowheads="1"/>
          </p:cNvSpPr>
          <p:nvPr/>
        </p:nvSpPr>
        <p:spPr bwMode="auto">
          <a:xfrm>
            <a:off x="2667000" y="3155950"/>
            <a:ext cx="2057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9802020</a:t>
            </a:r>
          </a:p>
        </p:txBody>
      </p:sp>
      <p:sp>
        <p:nvSpPr>
          <p:cNvPr id="121886" name="Rectangle 30"/>
          <p:cNvSpPr>
            <a:spLocks noChangeArrowheads="1"/>
          </p:cNvSpPr>
          <p:nvPr/>
        </p:nvSpPr>
        <p:spPr bwMode="auto">
          <a:xfrm>
            <a:off x="2667000" y="2838450"/>
            <a:ext cx="2057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9801010</a:t>
            </a:r>
          </a:p>
        </p:txBody>
      </p:sp>
      <p:sp>
        <p:nvSpPr>
          <p:cNvPr id="121887" name="Rectangle 31"/>
          <p:cNvSpPr>
            <a:spLocks noChangeArrowheads="1"/>
          </p:cNvSpPr>
          <p:nvPr/>
        </p:nvSpPr>
        <p:spPr bwMode="auto">
          <a:xfrm>
            <a:off x="2667000" y="2159000"/>
            <a:ext cx="2057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0056789</a:t>
            </a:r>
          </a:p>
        </p:txBody>
      </p:sp>
      <p:sp>
        <p:nvSpPr>
          <p:cNvPr id="121888" name="Rectangle 32"/>
          <p:cNvSpPr>
            <a:spLocks noChangeArrowheads="1"/>
          </p:cNvSpPr>
          <p:nvPr/>
        </p:nvSpPr>
        <p:spPr bwMode="auto">
          <a:xfrm>
            <a:off x="2667000" y="1524000"/>
            <a:ext cx="2057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0012345</a:t>
            </a:r>
          </a:p>
        </p:txBody>
      </p:sp>
      <p:sp>
        <p:nvSpPr>
          <p:cNvPr id="121889" name="Rectangle 33"/>
          <p:cNvSpPr>
            <a:spLocks noChangeArrowheads="1"/>
          </p:cNvSpPr>
          <p:nvPr/>
        </p:nvSpPr>
        <p:spPr bwMode="auto">
          <a:xfrm>
            <a:off x="2667000" y="1841500"/>
            <a:ext cx="2057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0033333</a:t>
            </a:r>
          </a:p>
        </p:txBody>
      </p:sp>
      <p:sp>
        <p:nvSpPr>
          <p:cNvPr id="121892" name="Rectangle 36"/>
          <p:cNvSpPr>
            <a:spLocks noChangeArrowheads="1"/>
          </p:cNvSpPr>
          <p:nvPr/>
        </p:nvSpPr>
        <p:spPr bwMode="auto">
          <a:xfrm>
            <a:off x="4724400" y="38163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tom</a:t>
            </a:r>
          </a:p>
        </p:txBody>
      </p:sp>
      <p:sp>
        <p:nvSpPr>
          <p:cNvPr id="121893" name="Rectangle 37"/>
          <p:cNvSpPr>
            <a:spLocks noChangeArrowheads="1"/>
          </p:cNvSpPr>
          <p:nvPr/>
        </p:nvSpPr>
        <p:spPr bwMode="auto">
          <a:xfrm>
            <a:off x="4724400" y="31559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mary</a:t>
            </a:r>
          </a:p>
        </p:txBody>
      </p:sp>
      <p:sp>
        <p:nvSpPr>
          <p:cNvPr id="121894" name="Rectangle 38"/>
          <p:cNvSpPr>
            <a:spLocks noChangeArrowheads="1"/>
          </p:cNvSpPr>
          <p:nvPr/>
        </p:nvSpPr>
        <p:spPr bwMode="auto">
          <a:xfrm>
            <a:off x="4724400" y="28384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peter</a:t>
            </a:r>
          </a:p>
        </p:txBody>
      </p:sp>
      <p:sp>
        <p:nvSpPr>
          <p:cNvPr id="121895" name="Rectangle 39"/>
          <p:cNvSpPr>
            <a:spLocks noChangeArrowheads="1"/>
          </p:cNvSpPr>
          <p:nvPr/>
        </p:nvSpPr>
        <p:spPr bwMode="auto">
          <a:xfrm>
            <a:off x="4724400" y="21590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david</a:t>
            </a:r>
          </a:p>
        </p:txBody>
      </p:sp>
      <p:sp>
        <p:nvSpPr>
          <p:cNvPr id="121896" name="Rectangle 40"/>
          <p:cNvSpPr>
            <a:spLocks noChangeArrowheads="1"/>
          </p:cNvSpPr>
          <p:nvPr/>
        </p:nvSpPr>
        <p:spPr bwMode="auto">
          <a:xfrm>
            <a:off x="4724400" y="15240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andy</a:t>
            </a:r>
          </a:p>
        </p:txBody>
      </p:sp>
      <p:sp>
        <p:nvSpPr>
          <p:cNvPr id="121897" name="Rectangle 41"/>
          <p:cNvSpPr>
            <a:spLocks noChangeArrowheads="1"/>
          </p:cNvSpPr>
          <p:nvPr/>
        </p:nvSpPr>
        <p:spPr bwMode="auto">
          <a:xfrm>
            <a:off x="4724400" y="18415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dirty="0">
                <a:solidFill>
                  <a:srgbClr val="000000"/>
                </a:solidFill>
                <a:latin typeface="Comic Sans MS" pitchFamily="66" charset="0"/>
              </a:rPr>
              <a:t>betty</a:t>
            </a:r>
          </a:p>
        </p:txBody>
      </p:sp>
      <p:sp>
        <p:nvSpPr>
          <p:cNvPr id="121899" name="Rectangle 43"/>
          <p:cNvSpPr>
            <a:spLocks noChangeArrowheads="1"/>
          </p:cNvSpPr>
          <p:nvPr/>
        </p:nvSpPr>
        <p:spPr bwMode="auto">
          <a:xfrm>
            <a:off x="5943600" y="38163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73</a:t>
            </a:r>
          </a:p>
        </p:txBody>
      </p:sp>
      <p:sp>
        <p:nvSpPr>
          <p:cNvPr id="121900" name="Rectangle 44"/>
          <p:cNvSpPr>
            <a:spLocks noChangeArrowheads="1"/>
          </p:cNvSpPr>
          <p:nvPr/>
        </p:nvSpPr>
        <p:spPr bwMode="auto">
          <a:xfrm>
            <a:off x="5943600" y="31559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100</a:t>
            </a:r>
          </a:p>
        </p:txBody>
      </p:sp>
      <p:sp>
        <p:nvSpPr>
          <p:cNvPr id="121901" name="Rectangle 45"/>
          <p:cNvSpPr>
            <a:spLocks noChangeArrowheads="1"/>
          </p:cNvSpPr>
          <p:nvPr/>
        </p:nvSpPr>
        <p:spPr bwMode="auto">
          <a:xfrm>
            <a:off x="5943600" y="28384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20</a:t>
            </a:r>
          </a:p>
        </p:txBody>
      </p:sp>
      <p:sp>
        <p:nvSpPr>
          <p:cNvPr id="121902" name="Rectangle 46"/>
          <p:cNvSpPr>
            <a:spLocks noChangeArrowheads="1"/>
          </p:cNvSpPr>
          <p:nvPr/>
        </p:nvSpPr>
        <p:spPr bwMode="auto">
          <a:xfrm>
            <a:off x="5943600" y="21590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56.8</a:t>
            </a:r>
          </a:p>
        </p:txBody>
      </p:sp>
      <p:sp>
        <p:nvSpPr>
          <p:cNvPr id="121903" name="Rectangle 47"/>
          <p:cNvSpPr>
            <a:spLocks noChangeArrowheads="1"/>
          </p:cNvSpPr>
          <p:nvPr/>
        </p:nvSpPr>
        <p:spPr bwMode="auto">
          <a:xfrm>
            <a:off x="5943600" y="15240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81.5</a:t>
            </a:r>
          </a:p>
        </p:txBody>
      </p:sp>
      <p:sp>
        <p:nvSpPr>
          <p:cNvPr id="121904" name="Rectangle 48"/>
          <p:cNvSpPr>
            <a:spLocks noChangeArrowheads="1"/>
          </p:cNvSpPr>
          <p:nvPr/>
        </p:nvSpPr>
        <p:spPr bwMode="auto">
          <a:xfrm>
            <a:off x="5943600" y="18415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90</a:t>
            </a:r>
          </a:p>
        </p:txBody>
      </p:sp>
      <p:sp>
        <p:nvSpPr>
          <p:cNvPr id="121905" name="Rectangle 49"/>
          <p:cNvSpPr>
            <a:spLocks noChangeArrowheads="1"/>
          </p:cNvSpPr>
          <p:nvPr/>
        </p:nvSpPr>
        <p:spPr bwMode="auto">
          <a:xfrm>
            <a:off x="3048000" y="1143000"/>
            <a:ext cx="1371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a:solidFill>
                  <a:srgbClr val="FFFFFF"/>
                </a:solidFill>
              </a:rPr>
              <a:t>studid</a:t>
            </a:r>
            <a:endParaRPr kumimoji="1" lang="en-US" altLang="zh-TW" sz="2400">
              <a:solidFill>
                <a:srgbClr val="FFFFFF"/>
              </a:solidFill>
              <a:latin typeface="Times New Roman" pitchFamily="18" charset="0"/>
            </a:endParaRPr>
          </a:p>
        </p:txBody>
      </p:sp>
      <p:sp>
        <p:nvSpPr>
          <p:cNvPr id="121906" name="Rectangle 50"/>
          <p:cNvSpPr>
            <a:spLocks noChangeArrowheads="1"/>
          </p:cNvSpPr>
          <p:nvPr/>
        </p:nvSpPr>
        <p:spPr bwMode="auto">
          <a:xfrm>
            <a:off x="5105400" y="1143000"/>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a:solidFill>
                  <a:srgbClr val="FFFFFF"/>
                </a:solidFill>
              </a:rPr>
              <a:t>name</a:t>
            </a:r>
            <a:endParaRPr kumimoji="1" lang="en-US" altLang="zh-TW" sz="2400">
              <a:solidFill>
                <a:srgbClr val="FFFFFF"/>
              </a:solidFill>
              <a:latin typeface="Times New Roman" pitchFamily="18" charset="0"/>
            </a:endParaRPr>
          </a:p>
        </p:txBody>
      </p:sp>
      <p:sp>
        <p:nvSpPr>
          <p:cNvPr id="121907" name="Rectangle 51"/>
          <p:cNvSpPr>
            <a:spLocks noChangeArrowheads="1"/>
          </p:cNvSpPr>
          <p:nvPr/>
        </p:nvSpPr>
        <p:spPr bwMode="auto">
          <a:xfrm>
            <a:off x="6172200" y="1143000"/>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a:solidFill>
                  <a:srgbClr val="FFFFFF"/>
                </a:solidFill>
              </a:rPr>
              <a:t>score</a:t>
            </a:r>
            <a:endParaRPr kumimoji="1" lang="en-US" altLang="zh-TW" sz="2400">
              <a:solidFill>
                <a:srgbClr val="FFFFFF"/>
              </a:solidFill>
              <a:latin typeface="Times New Roman" pitchFamily="18" charset="0"/>
            </a:endParaRPr>
          </a:p>
        </p:txBody>
      </p:sp>
      <p:sp>
        <p:nvSpPr>
          <p:cNvPr id="121908" name="Rectangle 52"/>
          <p:cNvSpPr>
            <a:spLocks noChangeArrowheads="1"/>
          </p:cNvSpPr>
          <p:nvPr/>
        </p:nvSpPr>
        <p:spPr bwMode="auto">
          <a:xfrm>
            <a:off x="2667000" y="4133850"/>
            <a:ext cx="2057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9908080</a:t>
            </a:r>
          </a:p>
        </p:txBody>
      </p:sp>
      <p:sp>
        <p:nvSpPr>
          <p:cNvPr id="121909" name="Rectangle 53"/>
          <p:cNvSpPr>
            <a:spLocks noChangeArrowheads="1"/>
          </p:cNvSpPr>
          <p:nvPr/>
        </p:nvSpPr>
        <p:spPr bwMode="auto">
          <a:xfrm>
            <a:off x="4724400" y="41338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bill</a:t>
            </a:r>
          </a:p>
        </p:txBody>
      </p:sp>
      <p:sp>
        <p:nvSpPr>
          <p:cNvPr id="121910" name="Rectangle 54"/>
          <p:cNvSpPr>
            <a:spLocks noChangeArrowheads="1"/>
          </p:cNvSpPr>
          <p:nvPr/>
        </p:nvSpPr>
        <p:spPr bwMode="auto">
          <a:xfrm>
            <a:off x="5943600" y="41338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49</a:t>
            </a:r>
          </a:p>
        </p:txBody>
      </p:sp>
      <p:sp>
        <p:nvSpPr>
          <p:cNvPr id="121911" name="Rectangle 55"/>
          <p:cNvSpPr>
            <a:spLocks noChangeArrowheads="1"/>
          </p:cNvSpPr>
          <p:nvPr/>
        </p:nvSpPr>
        <p:spPr bwMode="auto">
          <a:xfrm>
            <a:off x="2667000" y="245745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1912" name="Rectangle 56"/>
          <p:cNvSpPr>
            <a:spLocks noChangeArrowheads="1"/>
          </p:cNvSpPr>
          <p:nvPr/>
        </p:nvSpPr>
        <p:spPr bwMode="auto">
          <a:xfrm>
            <a:off x="2667000" y="343535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1913" name="Rectangle 57"/>
          <p:cNvSpPr>
            <a:spLocks noChangeArrowheads="1"/>
          </p:cNvSpPr>
          <p:nvPr/>
        </p:nvSpPr>
        <p:spPr bwMode="auto">
          <a:xfrm>
            <a:off x="2209800" y="4876800"/>
            <a:ext cx="5715000" cy="8382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dirty="0">
                <a:solidFill>
                  <a:srgbClr val="000000"/>
                </a:solidFill>
              </a:rPr>
              <a:t>Consider this problem.  We want to store 1,000 student records and search them by student id.</a:t>
            </a:r>
          </a:p>
        </p:txBody>
      </p:sp>
    </p:spTree>
    <p:extLst>
      <p:ext uri="{BB962C8B-B14F-4D97-AF65-F5344CB8AC3E}">
        <p14:creationId xmlns:p14="http://schemas.microsoft.com/office/powerpoint/2010/main" val="188801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913"/>
                                        </p:tgtEl>
                                        <p:attrNameLst>
                                          <p:attrName>style.visibility</p:attrName>
                                        </p:attrNameLst>
                                      </p:cBhvr>
                                      <p:to>
                                        <p:strVal val="visible"/>
                                      </p:to>
                                    </p:set>
                                    <p:anim calcmode="lin" valueType="num">
                                      <p:cBhvr additive="base">
                                        <p:cTn id="7" dur="500" fill="hold"/>
                                        <p:tgtEl>
                                          <p:spTgt spid="121913"/>
                                        </p:tgtEl>
                                        <p:attrNameLst>
                                          <p:attrName>ppt_x</p:attrName>
                                        </p:attrNameLst>
                                      </p:cBhvr>
                                      <p:tavLst>
                                        <p:tav tm="0">
                                          <p:val>
                                            <p:strVal val="#ppt_x"/>
                                          </p:val>
                                        </p:tav>
                                        <p:tav tm="100000">
                                          <p:val>
                                            <p:strVal val="#ppt_x"/>
                                          </p:val>
                                        </p:tav>
                                      </p:tavLst>
                                    </p:anim>
                                    <p:anim calcmode="lin" valueType="num">
                                      <p:cBhvr additive="base">
                                        <p:cTn id="8" dur="500" fill="hold"/>
                                        <p:tgtEl>
                                          <p:spTgt spid="1219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762000" y="155575"/>
            <a:ext cx="7848600" cy="1139825"/>
          </a:xfrm>
        </p:spPr>
        <p:txBody>
          <a:bodyPr/>
          <a:lstStyle/>
          <a:p>
            <a:pPr algn="ctr"/>
            <a:r>
              <a:rPr lang="en-US" altLang="zh-TW" dirty="0">
                <a:ea typeface="新細明體" pitchFamily="18" charset="-120"/>
              </a:rPr>
              <a:t>Array as table</a:t>
            </a:r>
          </a:p>
        </p:txBody>
      </p:sp>
      <p:sp>
        <p:nvSpPr>
          <p:cNvPr id="44"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8</a:t>
            </a:fld>
            <a:endParaRPr lang="en-US" dirty="0" smtClean="0"/>
          </a:p>
        </p:txBody>
      </p:sp>
      <p:sp>
        <p:nvSpPr>
          <p:cNvPr id="122883" name="Rectangle 3"/>
          <p:cNvSpPr>
            <a:spLocks noChangeArrowheads="1"/>
          </p:cNvSpPr>
          <p:nvPr/>
        </p:nvSpPr>
        <p:spPr bwMode="auto">
          <a:xfrm>
            <a:off x="304800" y="307975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solidFill>
                  <a:srgbClr val="000000"/>
                </a:solidFill>
                <a:latin typeface="Comic Sans MS" pitchFamily="66" charset="0"/>
              </a:rPr>
              <a:t>:</a:t>
            </a:r>
          </a:p>
        </p:txBody>
      </p:sp>
      <p:sp>
        <p:nvSpPr>
          <p:cNvPr id="122884" name="Rectangle 4"/>
          <p:cNvSpPr>
            <a:spLocks noChangeArrowheads="1"/>
          </p:cNvSpPr>
          <p:nvPr/>
        </p:nvSpPr>
        <p:spPr bwMode="auto">
          <a:xfrm>
            <a:off x="304800" y="278765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33333</a:t>
            </a:r>
          </a:p>
        </p:txBody>
      </p:sp>
      <p:sp>
        <p:nvSpPr>
          <p:cNvPr id="122885" name="Rectangle 5"/>
          <p:cNvSpPr>
            <a:spLocks noChangeArrowheads="1"/>
          </p:cNvSpPr>
          <p:nvPr/>
        </p:nvSpPr>
        <p:spPr bwMode="auto">
          <a:xfrm>
            <a:off x="304800" y="247015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solidFill>
                  <a:srgbClr val="000000"/>
                </a:solidFill>
                <a:latin typeface="Comic Sans MS" pitchFamily="66" charset="0"/>
              </a:rPr>
              <a:t>:</a:t>
            </a:r>
          </a:p>
        </p:txBody>
      </p:sp>
      <p:sp>
        <p:nvSpPr>
          <p:cNvPr id="122886" name="Rectangle 6"/>
          <p:cNvSpPr>
            <a:spLocks noChangeArrowheads="1"/>
          </p:cNvSpPr>
          <p:nvPr/>
        </p:nvSpPr>
        <p:spPr bwMode="auto">
          <a:xfrm>
            <a:off x="304800" y="215900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12345</a:t>
            </a:r>
          </a:p>
        </p:txBody>
      </p:sp>
      <p:sp>
        <p:nvSpPr>
          <p:cNvPr id="122887" name="Rectangle 7"/>
          <p:cNvSpPr>
            <a:spLocks noChangeArrowheads="1"/>
          </p:cNvSpPr>
          <p:nvPr/>
        </p:nvSpPr>
        <p:spPr bwMode="auto">
          <a:xfrm>
            <a:off x="304800" y="152400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0</a:t>
            </a:r>
          </a:p>
        </p:txBody>
      </p:sp>
      <p:sp>
        <p:nvSpPr>
          <p:cNvPr id="122888" name="Rectangle 8"/>
          <p:cNvSpPr>
            <a:spLocks noChangeArrowheads="1"/>
          </p:cNvSpPr>
          <p:nvPr/>
        </p:nvSpPr>
        <p:spPr bwMode="auto">
          <a:xfrm>
            <a:off x="304800" y="184150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a:t>
            </a:r>
          </a:p>
        </p:txBody>
      </p:sp>
      <p:sp>
        <p:nvSpPr>
          <p:cNvPr id="122889" name="Rectangle 9"/>
          <p:cNvSpPr>
            <a:spLocks noChangeArrowheads="1"/>
          </p:cNvSpPr>
          <p:nvPr/>
        </p:nvSpPr>
        <p:spPr bwMode="auto">
          <a:xfrm>
            <a:off x="2362200" y="31242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890" name="Rectangle 10"/>
          <p:cNvSpPr>
            <a:spLocks noChangeArrowheads="1"/>
          </p:cNvSpPr>
          <p:nvPr/>
        </p:nvSpPr>
        <p:spPr bwMode="auto">
          <a:xfrm>
            <a:off x="2362200" y="28321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betty</a:t>
            </a:r>
          </a:p>
        </p:txBody>
      </p:sp>
      <p:sp>
        <p:nvSpPr>
          <p:cNvPr id="122891" name="Rectangle 11"/>
          <p:cNvSpPr>
            <a:spLocks noChangeArrowheads="1"/>
          </p:cNvSpPr>
          <p:nvPr/>
        </p:nvSpPr>
        <p:spPr bwMode="auto">
          <a:xfrm>
            <a:off x="2362200" y="25146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892" name="Rectangle 12"/>
          <p:cNvSpPr>
            <a:spLocks noChangeArrowheads="1"/>
          </p:cNvSpPr>
          <p:nvPr/>
        </p:nvSpPr>
        <p:spPr bwMode="auto">
          <a:xfrm>
            <a:off x="2362200" y="22034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andy</a:t>
            </a:r>
          </a:p>
        </p:txBody>
      </p:sp>
      <p:sp>
        <p:nvSpPr>
          <p:cNvPr id="122893" name="Rectangle 13"/>
          <p:cNvSpPr>
            <a:spLocks noChangeArrowheads="1"/>
          </p:cNvSpPr>
          <p:nvPr/>
        </p:nvSpPr>
        <p:spPr bwMode="auto">
          <a:xfrm>
            <a:off x="2362200" y="15684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solidFill>
                <a:srgbClr val="000000"/>
              </a:solidFill>
              <a:latin typeface="Comic Sans MS" pitchFamily="66" charset="0"/>
            </a:endParaRPr>
          </a:p>
        </p:txBody>
      </p:sp>
      <p:sp>
        <p:nvSpPr>
          <p:cNvPr id="122894" name="Rectangle 14"/>
          <p:cNvSpPr>
            <a:spLocks noChangeArrowheads="1"/>
          </p:cNvSpPr>
          <p:nvPr/>
        </p:nvSpPr>
        <p:spPr bwMode="auto">
          <a:xfrm>
            <a:off x="2362200" y="18859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895" name="Rectangle 15"/>
          <p:cNvSpPr>
            <a:spLocks noChangeArrowheads="1"/>
          </p:cNvSpPr>
          <p:nvPr/>
        </p:nvSpPr>
        <p:spPr bwMode="auto">
          <a:xfrm>
            <a:off x="3581400" y="31242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896" name="Rectangle 16"/>
          <p:cNvSpPr>
            <a:spLocks noChangeArrowheads="1"/>
          </p:cNvSpPr>
          <p:nvPr/>
        </p:nvSpPr>
        <p:spPr bwMode="auto">
          <a:xfrm>
            <a:off x="3581400" y="28321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90</a:t>
            </a:r>
          </a:p>
        </p:txBody>
      </p:sp>
      <p:sp>
        <p:nvSpPr>
          <p:cNvPr id="122897" name="Rectangle 17"/>
          <p:cNvSpPr>
            <a:spLocks noChangeArrowheads="1"/>
          </p:cNvSpPr>
          <p:nvPr/>
        </p:nvSpPr>
        <p:spPr bwMode="auto">
          <a:xfrm>
            <a:off x="3581400" y="25146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898" name="Rectangle 18"/>
          <p:cNvSpPr>
            <a:spLocks noChangeArrowheads="1"/>
          </p:cNvSpPr>
          <p:nvPr/>
        </p:nvSpPr>
        <p:spPr bwMode="auto">
          <a:xfrm>
            <a:off x="3581400" y="22034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81.5</a:t>
            </a:r>
          </a:p>
        </p:txBody>
      </p:sp>
      <p:sp>
        <p:nvSpPr>
          <p:cNvPr id="122899" name="Rectangle 19"/>
          <p:cNvSpPr>
            <a:spLocks noChangeArrowheads="1"/>
          </p:cNvSpPr>
          <p:nvPr/>
        </p:nvSpPr>
        <p:spPr bwMode="auto">
          <a:xfrm>
            <a:off x="3581400" y="15684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solidFill>
                <a:srgbClr val="000000"/>
              </a:solidFill>
              <a:latin typeface="Comic Sans MS" pitchFamily="66" charset="0"/>
            </a:endParaRPr>
          </a:p>
        </p:txBody>
      </p:sp>
      <p:sp>
        <p:nvSpPr>
          <p:cNvPr id="122900" name="Rectangle 20"/>
          <p:cNvSpPr>
            <a:spLocks noChangeArrowheads="1"/>
          </p:cNvSpPr>
          <p:nvPr/>
        </p:nvSpPr>
        <p:spPr bwMode="auto">
          <a:xfrm>
            <a:off x="3581400" y="18859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902" name="Rectangle 22"/>
          <p:cNvSpPr>
            <a:spLocks noChangeArrowheads="1"/>
          </p:cNvSpPr>
          <p:nvPr/>
        </p:nvSpPr>
        <p:spPr bwMode="auto">
          <a:xfrm>
            <a:off x="2743200" y="1143000"/>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a:solidFill>
                  <a:srgbClr val="FFFFFF"/>
                </a:solidFill>
              </a:rPr>
              <a:t>name</a:t>
            </a:r>
            <a:endParaRPr kumimoji="1" lang="en-US" altLang="zh-TW" sz="2400">
              <a:solidFill>
                <a:srgbClr val="FFFFFF"/>
              </a:solidFill>
              <a:latin typeface="Times New Roman" pitchFamily="18" charset="0"/>
            </a:endParaRPr>
          </a:p>
        </p:txBody>
      </p:sp>
      <p:sp>
        <p:nvSpPr>
          <p:cNvPr id="122903" name="Rectangle 23"/>
          <p:cNvSpPr>
            <a:spLocks noChangeArrowheads="1"/>
          </p:cNvSpPr>
          <p:nvPr/>
        </p:nvSpPr>
        <p:spPr bwMode="auto">
          <a:xfrm>
            <a:off x="3810000" y="1143000"/>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a:solidFill>
                  <a:srgbClr val="FFFFFF"/>
                </a:solidFill>
              </a:rPr>
              <a:t>score</a:t>
            </a:r>
            <a:endParaRPr kumimoji="1" lang="en-US" altLang="zh-TW" sz="2400">
              <a:solidFill>
                <a:srgbClr val="FFFFFF"/>
              </a:solidFill>
              <a:latin typeface="Times New Roman" pitchFamily="18" charset="0"/>
            </a:endParaRPr>
          </a:p>
        </p:txBody>
      </p:sp>
      <p:sp>
        <p:nvSpPr>
          <p:cNvPr id="122904" name="Rectangle 24"/>
          <p:cNvSpPr>
            <a:spLocks noChangeArrowheads="1"/>
          </p:cNvSpPr>
          <p:nvPr/>
        </p:nvSpPr>
        <p:spPr bwMode="auto">
          <a:xfrm>
            <a:off x="304800" y="339725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56789</a:t>
            </a:r>
          </a:p>
        </p:txBody>
      </p:sp>
      <p:sp>
        <p:nvSpPr>
          <p:cNvPr id="122905" name="Rectangle 25"/>
          <p:cNvSpPr>
            <a:spLocks noChangeArrowheads="1"/>
          </p:cNvSpPr>
          <p:nvPr/>
        </p:nvSpPr>
        <p:spPr bwMode="auto">
          <a:xfrm>
            <a:off x="2362200" y="34417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david</a:t>
            </a:r>
          </a:p>
        </p:txBody>
      </p:sp>
      <p:sp>
        <p:nvSpPr>
          <p:cNvPr id="122906" name="Rectangle 26"/>
          <p:cNvSpPr>
            <a:spLocks noChangeArrowheads="1"/>
          </p:cNvSpPr>
          <p:nvPr/>
        </p:nvSpPr>
        <p:spPr bwMode="auto">
          <a:xfrm>
            <a:off x="3581400" y="34417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56.8</a:t>
            </a:r>
          </a:p>
        </p:txBody>
      </p:sp>
      <p:sp>
        <p:nvSpPr>
          <p:cNvPr id="122909" name="Rectangle 29"/>
          <p:cNvSpPr>
            <a:spLocks noChangeArrowheads="1"/>
          </p:cNvSpPr>
          <p:nvPr/>
        </p:nvSpPr>
        <p:spPr bwMode="auto">
          <a:xfrm>
            <a:off x="304800" y="461010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a:t>
            </a:r>
          </a:p>
        </p:txBody>
      </p:sp>
      <p:sp>
        <p:nvSpPr>
          <p:cNvPr id="122910" name="Rectangle 30"/>
          <p:cNvSpPr>
            <a:spLocks noChangeArrowheads="1"/>
          </p:cNvSpPr>
          <p:nvPr/>
        </p:nvSpPr>
        <p:spPr bwMode="auto">
          <a:xfrm>
            <a:off x="304800" y="431800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9908080</a:t>
            </a:r>
          </a:p>
        </p:txBody>
      </p:sp>
      <p:sp>
        <p:nvSpPr>
          <p:cNvPr id="122911" name="Rectangle 31"/>
          <p:cNvSpPr>
            <a:spLocks noChangeArrowheads="1"/>
          </p:cNvSpPr>
          <p:nvPr/>
        </p:nvSpPr>
        <p:spPr bwMode="auto">
          <a:xfrm>
            <a:off x="304800" y="400050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a:t>
            </a:r>
          </a:p>
        </p:txBody>
      </p:sp>
      <p:sp>
        <p:nvSpPr>
          <p:cNvPr id="122912" name="Rectangle 32"/>
          <p:cNvSpPr>
            <a:spLocks noChangeArrowheads="1"/>
          </p:cNvSpPr>
          <p:nvPr/>
        </p:nvSpPr>
        <p:spPr bwMode="auto">
          <a:xfrm>
            <a:off x="304800" y="368935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a:t>
            </a:r>
          </a:p>
        </p:txBody>
      </p:sp>
      <p:sp>
        <p:nvSpPr>
          <p:cNvPr id="122913" name="Rectangle 33"/>
          <p:cNvSpPr>
            <a:spLocks noChangeArrowheads="1"/>
          </p:cNvSpPr>
          <p:nvPr/>
        </p:nvSpPr>
        <p:spPr bwMode="auto">
          <a:xfrm>
            <a:off x="2362200" y="46545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914" name="Rectangle 34"/>
          <p:cNvSpPr>
            <a:spLocks noChangeArrowheads="1"/>
          </p:cNvSpPr>
          <p:nvPr/>
        </p:nvSpPr>
        <p:spPr bwMode="auto">
          <a:xfrm>
            <a:off x="2362200" y="43624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bill</a:t>
            </a:r>
          </a:p>
        </p:txBody>
      </p:sp>
      <p:sp>
        <p:nvSpPr>
          <p:cNvPr id="122915" name="Rectangle 35"/>
          <p:cNvSpPr>
            <a:spLocks noChangeArrowheads="1"/>
          </p:cNvSpPr>
          <p:nvPr/>
        </p:nvSpPr>
        <p:spPr bwMode="auto">
          <a:xfrm>
            <a:off x="2362200" y="40449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916" name="Rectangle 36"/>
          <p:cNvSpPr>
            <a:spLocks noChangeArrowheads="1"/>
          </p:cNvSpPr>
          <p:nvPr/>
        </p:nvSpPr>
        <p:spPr bwMode="auto">
          <a:xfrm>
            <a:off x="2362200" y="373380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917" name="Rectangle 37"/>
          <p:cNvSpPr>
            <a:spLocks noChangeArrowheads="1"/>
          </p:cNvSpPr>
          <p:nvPr/>
        </p:nvSpPr>
        <p:spPr bwMode="auto">
          <a:xfrm>
            <a:off x="3581400" y="46545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918" name="Rectangle 38"/>
          <p:cNvSpPr>
            <a:spLocks noChangeArrowheads="1"/>
          </p:cNvSpPr>
          <p:nvPr/>
        </p:nvSpPr>
        <p:spPr bwMode="auto">
          <a:xfrm>
            <a:off x="3581400" y="43624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49</a:t>
            </a:r>
          </a:p>
        </p:txBody>
      </p:sp>
      <p:sp>
        <p:nvSpPr>
          <p:cNvPr id="122919" name="Rectangle 39"/>
          <p:cNvSpPr>
            <a:spLocks noChangeArrowheads="1"/>
          </p:cNvSpPr>
          <p:nvPr/>
        </p:nvSpPr>
        <p:spPr bwMode="auto">
          <a:xfrm>
            <a:off x="3581400" y="40449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920" name="Rectangle 40"/>
          <p:cNvSpPr>
            <a:spLocks noChangeArrowheads="1"/>
          </p:cNvSpPr>
          <p:nvPr/>
        </p:nvSpPr>
        <p:spPr bwMode="auto">
          <a:xfrm>
            <a:off x="3581400" y="373380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sz="2400">
                <a:solidFill>
                  <a:srgbClr val="000000"/>
                </a:solidFill>
                <a:latin typeface="Comic Sans MS" pitchFamily="66" charset="0"/>
              </a:rPr>
              <a:t>:</a:t>
            </a:r>
          </a:p>
        </p:txBody>
      </p:sp>
      <p:sp>
        <p:nvSpPr>
          <p:cNvPr id="122921" name="Rectangle 41"/>
          <p:cNvSpPr>
            <a:spLocks noChangeArrowheads="1"/>
          </p:cNvSpPr>
          <p:nvPr/>
        </p:nvSpPr>
        <p:spPr bwMode="auto">
          <a:xfrm>
            <a:off x="304800" y="4927600"/>
            <a:ext cx="205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1" lang="en-US" altLang="zh-TW" sz="2400">
                <a:latin typeface="Comic Sans MS" pitchFamily="66" charset="0"/>
              </a:rPr>
              <a:t>9999999</a:t>
            </a:r>
          </a:p>
        </p:txBody>
      </p:sp>
      <p:sp>
        <p:nvSpPr>
          <p:cNvPr id="122922" name="Rectangle 42"/>
          <p:cNvSpPr>
            <a:spLocks noChangeArrowheads="1"/>
          </p:cNvSpPr>
          <p:nvPr/>
        </p:nvSpPr>
        <p:spPr bwMode="auto">
          <a:xfrm>
            <a:off x="2362200" y="4972050"/>
            <a:ext cx="12192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solidFill>
                <a:srgbClr val="000000"/>
              </a:solidFill>
              <a:latin typeface="Comic Sans MS" pitchFamily="66" charset="0"/>
            </a:endParaRPr>
          </a:p>
        </p:txBody>
      </p:sp>
      <p:sp>
        <p:nvSpPr>
          <p:cNvPr id="122923" name="Rectangle 43"/>
          <p:cNvSpPr>
            <a:spLocks noChangeArrowheads="1"/>
          </p:cNvSpPr>
          <p:nvPr/>
        </p:nvSpPr>
        <p:spPr bwMode="auto">
          <a:xfrm>
            <a:off x="3581400" y="4972050"/>
            <a:ext cx="914400" cy="317500"/>
          </a:xfrm>
          <a:prstGeom prst="rect">
            <a:avLst/>
          </a:prstGeom>
          <a:solidFill>
            <a:srgbClr val="FFFFFF"/>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solidFill>
                <a:srgbClr val="000000"/>
              </a:solidFill>
              <a:latin typeface="Comic Sans MS" pitchFamily="66" charset="0"/>
            </a:endParaRPr>
          </a:p>
        </p:txBody>
      </p:sp>
      <p:sp>
        <p:nvSpPr>
          <p:cNvPr id="122924" name="Rectangle 44"/>
          <p:cNvSpPr>
            <a:spLocks noChangeArrowheads="1"/>
          </p:cNvSpPr>
          <p:nvPr/>
        </p:nvSpPr>
        <p:spPr bwMode="auto">
          <a:xfrm>
            <a:off x="4724400" y="2057400"/>
            <a:ext cx="3733800" cy="22860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dirty="0">
                <a:solidFill>
                  <a:srgbClr val="000000"/>
                </a:solidFill>
              </a:rPr>
              <a:t>One ‘stupid’ way is to store the records in a huge array (index 0..9999999).  The index is used as the student id, i.e. the record of the student with </a:t>
            </a:r>
            <a:r>
              <a:rPr kumimoji="1" lang="en-US" altLang="zh-TW" sz="2000" dirty="0" err="1">
                <a:solidFill>
                  <a:srgbClr val="000000"/>
                </a:solidFill>
              </a:rPr>
              <a:t>studid</a:t>
            </a:r>
            <a:r>
              <a:rPr kumimoji="1" lang="en-US" altLang="zh-TW" sz="2000" dirty="0">
                <a:solidFill>
                  <a:srgbClr val="000000"/>
                </a:solidFill>
              </a:rPr>
              <a:t> 0012345 is stored at A[12345]</a:t>
            </a:r>
          </a:p>
        </p:txBody>
      </p:sp>
    </p:spTree>
    <p:extLst>
      <p:ext uri="{BB962C8B-B14F-4D97-AF65-F5344CB8AC3E}">
        <p14:creationId xmlns:p14="http://schemas.microsoft.com/office/powerpoint/2010/main" val="21216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4"/>
                                        </p:tgtEl>
                                        <p:attrNameLst>
                                          <p:attrName>style.visibility</p:attrName>
                                        </p:attrNameLst>
                                      </p:cBhvr>
                                      <p:to>
                                        <p:strVal val="visible"/>
                                      </p:to>
                                    </p:set>
                                    <p:anim calcmode="lin" valueType="num">
                                      <p:cBhvr additive="base">
                                        <p:cTn id="7" dur="500" fill="hold"/>
                                        <p:tgtEl>
                                          <p:spTgt spid="122924"/>
                                        </p:tgtEl>
                                        <p:attrNameLst>
                                          <p:attrName>ppt_x</p:attrName>
                                        </p:attrNameLst>
                                      </p:cBhvr>
                                      <p:tavLst>
                                        <p:tav tm="0">
                                          <p:val>
                                            <p:strVal val="#ppt_x"/>
                                          </p:val>
                                        </p:tav>
                                        <p:tav tm="100000">
                                          <p:val>
                                            <p:strVal val="#ppt_x"/>
                                          </p:val>
                                        </p:tav>
                                      </p:tavLst>
                                    </p:anim>
                                    <p:anim calcmode="lin" valueType="num">
                                      <p:cBhvr additive="base">
                                        <p:cTn id="8" dur="500" fill="hold"/>
                                        <p:tgtEl>
                                          <p:spTgt spid="122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304800"/>
            <a:ext cx="7848600" cy="685800"/>
          </a:xfrm>
        </p:spPr>
        <p:txBody>
          <a:bodyPr/>
          <a:lstStyle/>
          <a:p>
            <a:pPr algn="ctr"/>
            <a:r>
              <a:rPr lang="en-US" altLang="zh-TW" dirty="0">
                <a:ea typeface="新細明體" pitchFamily="18" charset="-120"/>
              </a:rPr>
              <a:t>Array as table</a:t>
            </a:r>
          </a:p>
        </p:txBody>
      </p:sp>
      <p:sp>
        <p:nvSpPr>
          <p:cNvPr id="123907" name="Rectangle 3"/>
          <p:cNvSpPr>
            <a:spLocks noGrp="1" noChangeArrowheads="1"/>
          </p:cNvSpPr>
          <p:nvPr>
            <p:ph idx="1"/>
          </p:nvPr>
        </p:nvSpPr>
        <p:spPr/>
        <p:txBody>
          <a:bodyPr/>
          <a:lstStyle/>
          <a:p>
            <a:r>
              <a:rPr lang="en-US" altLang="zh-TW" dirty="0">
                <a:ea typeface="新細明體" pitchFamily="18" charset="-120"/>
              </a:rPr>
              <a:t>Store the records in a huge array where the index corresponds to the key</a:t>
            </a:r>
          </a:p>
          <a:p>
            <a:pPr lvl="1"/>
            <a:r>
              <a:rPr lang="en-US" altLang="zh-TW" dirty="0">
                <a:ea typeface="新細明體" pitchFamily="18" charset="-120"/>
              </a:rPr>
              <a:t>add - </a:t>
            </a:r>
            <a:r>
              <a:rPr lang="en-US" altLang="zh-TW" dirty="0">
                <a:solidFill>
                  <a:srgbClr val="00FF00"/>
                </a:solidFill>
                <a:latin typeface="Comic Sans MS" pitchFamily="66" charset="0"/>
                <a:ea typeface="新細明體" pitchFamily="18" charset="-120"/>
              </a:rPr>
              <a:t>very fast </a:t>
            </a:r>
            <a:r>
              <a:rPr lang="en-US" altLang="zh-TW" i="1" dirty="0">
                <a:ea typeface="新細明體" pitchFamily="18" charset="-120"/>
              </a:rPr>
              <a:t>O(1)</a:t>
            </a:r>
            <a:endParaRPr lang="en-US" altLang="zh-TW" dirty="0">
              <a:ea typeface="新細明體" pitchFamily="18" charset="-120"/>
            </a:endParaRPr>
          </a:p>
          <a:p>
            <a:pPr lvl="1"/>
            <a:r>
              <a:rPr lang="en-US" altLang="zh-TW" dirty="0">
                <a:ea typeface="新細明體" pitchFamily="18" charset="-120"/>
              </a:rPr>
              <a:t>delete - </a:t>
            </a:r>
            <a:r>
              <a:rPr lang="en-US" altLang="zh-TW" dirty="0">
                <a:solidFill>
                  <a:srgbClr val="00FF00"/>
                </a:solidFill>
                <a:latin typeface="Comic Sans MS" pitchFamily="66" charset="0"/>
                <a:ea typeface="新細明體" pitchFamily="18" charset="-120"/>
              </a:rPr>
              <a:t>very fast </a:t>
            </a:r>
            <a:r>
              <a:rPr lang="en-US" altLang="zh-TW" i="1" dirty="0">
                <a:ea typeface="新細明體" pitchFamily="18" charset="-120"/>
              </a:rPr>
              <a:t>O(1)</a:t>
            </a:r>
            <a:endParaRPr lang="en-US" altLang="zh-TW" dirty="0">
              <a:ea typeface="新細明體" pitchFamily="18" charset="-120"/>
            </a:endParaRPr>
          </a:p>
          <a:p>
            <a:pPr lvl="1"/>
            <a:r>
              <a:rPr lang="en-US" altLang="zh-TW" dirty="0">
                <a:ea typeface="新細明體" pitchFamily="18" charset="-120"/>
              </a:rPr>
              <a:t>search - </a:t>
            </a:r>
            <a:r>
              <a:rPr lang="en-US" altLang="zh-TW" dirty="0">
                <a:solidFill>
                  <a:srgbClr val="00FF00"/>
                </a:solidFill>
                <a:latin typeface="Comic Sans MS" pitchFamily="66" charset="0"/>
                <a:ea typeface="新細明體" pitchFamily="18" charset="-120"/>
              </a:rPr>
              <a:t>very fast </a:t>
            </a:r>
            <a:r>
              <a:rPr lang="en-US" altLang="zh-TW" i="1" dirty="0">
                <a:ea typeface="新細明體" pitchFamily="18" charset="-120"/>
              </a:rPr>
              <a:t>O(1)</a:t>
            </a:r>
            <a:endParaRPr lang="en-US" altLang="zh-TW" dirty="0">
              <a:ea typeface="新細明體" pitchFamily="18" charset="-120"/>
            </a:endParaRPr>
          </a:p>
          <a:p>
            <a:r>
              <a:rPr lang="en-US" altLang="zh-TW" dirty="0">
                <a:ea typeface="新細明體" pitchFamily="18" charset="-120"/>
              </a:rPr>
              <a:t>But it wastes a lot of memory! Not feasible.</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9</a:t>
            </a:fld>
            <a:endParaRPr lang="en-US" dirty="0" smtClean="0"/>
          </a:p>
        </p:txBody>
      </p:sp>
    </p:spTree>
    <p:extLst>
      <p:ext uri="{BB962C8B-B14F-4D97-AF65-F5344CB8AC3E}">
        <p14:creationId xmlns:p14="http://schemas.microsoft.com/office/powerpoint/2010/main" val="867533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 calcmode="lin" valueType="num">
                                      <p:cBhvr additive="base">
                                        <p:cTn id="7" dur="500" fill="hold"/>
                                        <p:tgtEl>
                                          <p:spTgt spid="123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1" end="1"/>
                                            </p:txEl>
                                          </p:spTgt>
                                        </p:tgtEl>
                                        <p:attrNameLst>
                                          <p:attrName>style.visibility</p:attrName>
                                        </p:attrNameLst>
                                      </p:cBhvr>
                                      <p:to>
                                        <p:strVal val="visible"/>
                                      </p:to>
                                    </p:set>
                                    <p:anim calcmode="lin" valueType="num">
                                      <p:cBhvr additive="base">
                                        <p:cTn id="13" dur="500" fill="hold"/>
                                        <p:tgtEl>
                                          <p:spTgt spid="1239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3907">
                                            <p:txEl>
                                              <p:pRg st="2" end="2"/>
                                            </p:txEl>
                                          </p:spTgt>
                                        </p:tgtEl>
                                        <p:attrNameLst>
                                          <p:attrName>style.visibility</p:attrName>
                                        </p:attrNameLst>
                                      </p:cBhvr>
                                      <p:to>
                                        <p:strVal val="visible"/>
                                      </p:to>
                                    </p:set>
                                    <p:anim calcmode="lin" valueType="num">
                                      <p:cBhvr additive="base">
                                        <p:cTn id="19"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3907">
                                            <p:txEl>
                                              <p:pRg st="3" end="3"/>
                                            </p:txEl>
                                          </p:spTgt>
                                        </p:tgtEl>
                                        <p:attrNameLst>
                                          <p:attrName>style.visibility</p:attrName>
                                        </p:attrNameLst>
                                      </p:cBhvr>
                                      <p:to>
                                        <p:strVal val="visible"/>
                                      </p:to>
                                    </p:set>
                                    <p:anim calcmode="lin" valueType="num">
                                      <p:cBhvr additive="base">
                                        <p:cTn id="25" dur="500" fill="hold"/>
                                        <p:tgtEl>
                                          <p:spTgt spid="1239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3907">
                                            <p:txEl>
                                              <p:pRg st="4" end="4"/>
                                            </p:txEl>
                                          </p:spTgt>
                                        </p:tgtEl>
                                        <p:attrNameLst>
                                          <p:attrName>style.visibility</p:attrName>
                                        </p:attrNameLst>
                                      </p:cBhvr>
                                      <p:to>
                                        <p:strVal val="visible"/>
                                      </p:to>
                                    </p:set>
                                    <p:anim calcmode="lin" valueType="num">
                                      <p:cBhvr additive="base">
                                        <p:cTn id="31"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Chap8 - Tree</Template>
  <TotalTime>10973</TotalTime>
  <Words>2724</Words>
  <Application>Microsoft Office PowerPoint</Application>
  <PresentationFormat>Affichage à l'écran (4:3)</PresentationFormat>
  <Paragraphs>388</Paragraphs>
  <Slides>42</Slides>
  <Notes>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42</vt:i4>
      </vt:variant>
    </vt:vector>
  </HeadingPairs>
  <TitlesOfParts>
    <vt:vector size="44" baseType="lpstr">
      <vt:lpstr>Theme1</vt:lpstr>
      <vt:lpstr>Bitmap Image</vt:lpstr>
      <vt:lpstr>         Hash Tables</vt:lpstr>
      <vt:lpstr>A Basic Problem</vt:lpstr>
      <vt:lpstr>Unsorted array</vt:lpstr>
      <vt:lpstr>Sorted array</vt:lpstr>
      <vt:lpstr>Linked list</vt:lpstr>
      <vt:lpstr>More approaches</vt:lpstr>
      <vt:lpstr>Array as table</vt:lpstr>
      <vt:lpstr>Array as table</vt:lpstr>
      <vt:lpstr>Array as table</vt:lpstr>
      <vt:lpstr>Hash Tables</vt:lpstr>
      <vt:lpstr>Hash Table Example</vt:lpstr>
      <vt:lpstr>Hash Tables</vt:lpstr>
      <vt:lpstr>Hash Functions</vt:lpstr>
      <vt:lpstr>Hash Functions</vt:lpstr>
      <vt:lpstr>Hash Functions</vt:lpstr>
      <vt:lpstr>Hash Tables: The Idea</vt:lpstr>
      <vt:lpstr>Simple Example</vt:lpstr>
      <vt:lpstr>Example 2: Class Hash</vt:lpstr>
      <vt:lpstr>Example 3: Cryptography</vt:lpstr>
      <vt:lpstr>Example 4: Implementing a Dictionary</vt:lpstr>
      <vt:lpstr>Example 5: A ‘Spelling Checker’</vt:lpstr>
      <vt:lpstr>Issues surrounding Hashing</vt:lpstr>
      <vt:lpstr>Can we avoid collisions?</vt:lpstr>
      <vt:lpstr>Hash Functions: Some Examples</vt:lpstr>
      <vt:lpstr>Collision Resolution Policies</vt:lpstr>
      <vt:lpstr>Separate Chaining</vt:lpstr>
      <vt:lpstr>Separate Chaining (Cont.)</vt:lpstr>
      <vt:lpstr>Rehashing – Meaning 1</vt:lpstr>
      <vt:lpstr>Open Addressing</vt:lpstr>
      <vt:lpstr>Open Addressing</vt:lpstr>
      <vt:lpstr>Linear Probing</vt:lpstr>
      <vt:lpstr>Linear Probing:  Search and Insertion Algorithm:</vt:lpstr>
      <vt:lpstr>Drawback of Linear Probing</vt:lpstr>
      <vt:lpstr>Quadratic Probing</vt:lpstr>
      <vt:lpstr>Drawback of Quadratic Probing</vt:lpstr>
      <vt:lpstr>Double Hashing</vt:lpstr>
      <vt:lpstr>Double Hashing (cont.)</vt:lpstr>
      <vt:lpstr>Double Hashing (cont.)</vt:lpstr>
      <vt:lpstr>Double Hashing (cont.)</vt:lpstr>
      <vt:lpstr>Deletion in Hash Tables</vt:lpstr>
      <vt:lpstr>Separate Chaining Vs. Open Addressing</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Concepts: Objects and Classes</dc:title>
  <dc:creator>Chouaib Falah</dc:creator>
  <cp:lastModifiedBy>PC imane</cp:lastModifiedBy>
  <cp:revision>589</cp:revision>
  <dcterms:created xsi:type="dcterms:W3CDTF">2011-08-21T04:32:44Z</dcterms:created>
  <dcterms:modified xsi:type="dcterms:W3CDTF">2020-03-24T20:13:57Z</dcterms:modified>
</cp:coreProperties>
</file>