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98" r:id="rId3"/>
    <p:sldId id="299" r:id="rId4"/>
    <p:sldId id="30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2" r:id="rId15"/>
    <p:sldId id="315" r:id="rId16"/>
    <p:sldId id="316" r:id="rId17"/>
    <p:sldId id="317" r:id="rId18"/>
    <p:sldId id="318" r:id="rId19"/>
    <p:sldId id="324" r:id="rId20"/>
    <p:sldId id="319" r:id="rId21"/>
    <p:sldId id="327" r:id="rId22"/>
    <p:sldId id="328" r:id="rId23"/>
    <p:sldId id="330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in C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886200"/>
            <a:ext cx="4267200" cy="1126283"/>
          </a:xfrm>
        </p:spPr>
        <p:txBody>
          <a:bodyPr/>
          <a:lstStyle/>
          <a:p>
            <a:pPr algn="ctr"/>
            <a:r>
              <a:rPr lang="en-US" sz="2800" b="1" dirty="0"/>
              <a:t>D</a:t>
            </a:r>
            <a:r>
              <a:rPr lang="en-US" sz="2800" b="1" dirty="0" smtClean="0"/>
              <a:t>ata Structures</a:t>
            </a:r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Bouchaib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Falah</a:t>
            </a:r>
            <a:endParaRPr lang="en-US" sz="28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Practice: Exercise_1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162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Write a program that </a:t>
            </a:r>
            <a:r>
              <a:rPr lang="en-US" sz="2800" dirty="0" smtClean="0"/>
              <a:t>would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1)</a:t>
            </a:r>
            <a:r>
              <a:rPr lang="en-US" sz="2800" dirty="0" smtClean="0"/>
              <a:t> </a:t>
            </a:r>
            <a:r>
              <a:rPr lang="en-US" sz="2800" dirty="0"/>
              <a:t>read </a:t>
            </a:r>
            <a:r>
              <a:rPr lang="en-US" sz="2800" dirty="0" smtClean="0"/>
              <a:t>your </a:t>
            </a:r>
            <a:r>
              <a:rPr lang="en-US" sz="2800" dirty="0"/>
              <a:t>name from the </a:t>
            </a:r>
            <a:r>
              <a:rPr lang="en-US" sz="2800" dirty="0" smtClean="0"/>
              <a:t>keyboard and </a:t>
            </a:r>
            <a:r>
              <a:rPr lang="en-US" sz="2800" dirty="0"/>
              <a:t>store </a:t>
            </a:r>
            <a:r>
              <a:rPr lang="en-US" sz="2800" dirty="0" smtClean="0"/>
              <a:t>it </a:t>
            </a:r>
            <a:r>
              <a:rPr lang="en-US" sz="2800" dirty="0"/>
              <a:t>in a </a:t>
            </a:r>
            <a:r>
              <a:rPr lang="en-US" sz="2800" dirty="0" smtClean="0"/>
              <a:t>file.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2)</a:t>
            </a:r>
            <a:r>
              <a:rPr lang="en-US" sz="2800" dirty="0" smtClean="0"/>
              <a:t> </a:t>
            </a:r>
            <a:r>
              <a:rPr lang="en-US" sz="2800" dirty="0"/>
              <a:t>Open the file, read the name </a:t>
            </a:r>
            <a:r>
              <a:rPr lang="en-US" sz="2800" dirty="0" smtClean="0"/>
              <a:t>stored in the file and </a:t>
            </a:r>
            <a:r>
              <a:rPr lang="en-US" sz="2800" dirty="0"/>
              <a:t>store it </a:t>
            </a:r>
            <a:r>
              <a:rPr lang="en-US" sz="2800" dirty="0" smtClean="0"/>
              <a:t>into </a:t>
            </a:r>
            <a:r>
              <a:rPr lang="en-US" sz="2800" dirty="0"/>
              <a:t>a </a:t>
            </a:r>
            <a:r>
              <a:rPr lang="en-US" sz="2800" dirty="0" smtClean="0"/>
              <a:t>variable </a:t>
            </a:r>
            <a:r>
              <a:rPr lang="en-US" sz="2800" smtClean="0"/>
              <a:t>then display </a:t>
            </a:r>
            <a:r>
              <a:rPr lang="en-US" sz="2800" dirty="0" smtClean="0"/>
              <a:t>it on the screen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D8B8EDC0-064B-42F3-A81A-91B1712188DB}" type="slidenum">
              <a:rPr lang="en-US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228600"/>
            <a:ext cx="6589199" cy="128089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Exercise_1 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fld id="{D8B8EDC0-064B-42F3-A81A-91B1712188DB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r="54553" b="27420"/>
          <a:stretch/>
        </p:blipFill>
        <p:spPr bwMode="auto">
          <a:xfrm>
            <a:off x="1021080" y="1219200"/>
            <a:ext cx="7589520" cy="483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1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functions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Read/Write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192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getc</a:t>
            </a:r>
            <a:r>
              <a:rPr lang="en-US" sz="2400" b="1" dirty="0"/>
              <a:t>:</a:t>
            </a:r>
            <a:r>
              <a:rPr lang="en-US" sz="2400" dirty="0"/>
              <a:t> gets a character from a file pointer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ch</a:t>
            </a:r>
            <a:r>
              <a:rPr lang="en-US" sz="2400" dirty="0"/>
              <a:t> = </a:t>
            </a:r>
            <a:r>
              <a:rPr lang="en-US" sz="2400" dirty="0" err="1"/>
              <a:t>getc</a:t>
            </a:r>
            <a:r>
              <a:rPr lang="en-US" sz="2400" dirty="0"/>
              <a:t>(</a:t>
            </a:r>
            <a:r>
              <a:rPr lang="en-US" sz="2400" dirty="0" err="1"/>
              <a:t>infp</a:t>
            </a:r>
            <a:r>
              <a:rPr lang="en-US" sz="24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fgets</a:t>
            </a:r>
            <a:r>
              <a:rPr lang="en-US" sz="2400" b="1" dirty="0"/>
              <a:t>:</a:t>
            </a:r>
            <a:r>
              <a:rPr lang="en-US" sz="2400" dirty="0"/>
              <a:t> gets a string (one line- including spaces) from a file pointer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fgets</a:t>
            </a:r>
            <a:r>
              <a:rPr lang="en-US" sz="2400" dirty="0"/>
              <a:t>(char *name, </a:t>
            </a:r>
            <a:r>
              <a:rPr lang="en-US" sz="2400" dirty="0" err="1"/>
              <a:t>int</a:t>
            </a:r>
            <a:r>
              <a:rPr lang="en-US" sz="2400" dirty="0"/>
              <a:t> n, FILE *</a:t>
            </a:r>
            <a:r>
              <a:rPr lang="en-US" sz="2400" dirty="0" err="1"/>
              <a:t>infp</a:t>
            </a:r>
            <a:r>
              <a:rPr lang="en-US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reads (n-1) characters </a:t>
            </a:r>
            <a:r>
              <a:rPr lang="en-US" sz="2400" b="1" dirty="0"/>
              <a:t>or</a:t>
            </a:r>
            <a:r>
              <a:rPr lang="en-US" sz="2400" dirty="0"/>
              <a:t> till a newline is encountered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putc</a:t>
            </a:r>
            <a:r>
              <a:rPr lang="en-US" sz="2400" b="1" dirty="0"/>
              <a:t>: </a:t>
            </a:r>
            <a:r>
              <a:rPr lang="en-US" sz="2400" dirty="0"/>
              <a:t>writes one character into file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putc</a:t>
            </a:r>
            <a:r>
              <a:rPr lang="en-US" sz="2400" dirty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, FILE *</a:t>
            </a:r>
            <a:r>
              <a:rPr lang="en-US" sz="2400" dirty="0" err="1"/>
              <a:t>outfp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fputs</a:t>
            </a:r>
            <a:r>
              <a:rPr lang="en-US" sz="2400" b="1" dirty="0"/>
              <a:t>:</a:t>
            </a:r>
            <a:r>
              <a:rPr lang="en-US" sz="2400" dirty="0"/>
              <a:t> writes a string into a file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fputs</a:t>
            </a:r>
            <a:r>
              <a:rPr lang="en-US" sz="2400" dirty="0"/>
              <a:t>(char *s, FILE *</a:t>
            </a:r>
            <a:r>
              <a:rPr lang="en-US" sz="2400" dirty="0" err="1"/>
              <a:t>outfp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35C13F1-D168-46AB-9DED-B0229F7AF1CF}" type="slidenum">
              <a:rPr lang="en-US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Exercise_2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600200"/>
            <a:ext cx="6591985" cy="3777622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400" dirty="0"/>
              <a:t> Converts all file’s characters onto “Uppercase”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 smtClean="0"/>
              <a:t>Doublespaces</a:t>
            </a:r>
            <a:r>
              <a:rPr lang="en-US" sz="2400" dirty="0" smtClean="0"/>
              <a:t>” </a:t>
            </a:r>
            <a:r>
              <a:rPr lang="en-US" sz="2400" dirty="0"/>
              <a:t>the file.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Hints:</a:t>
            </a:r>
          </a:p>
          <a:p>
            <a:pPr lvl="1"/>
            <a:r>
              <a:rPr lang="en-US" sz="2400" dirty="0" smtClean="0"/>
              <a:t>The function </a:t>
            </a:r>
            <a:r>
              <a:rPr lang="en-US" sz="2400" dirty="0" err="1" smtClean="0"/>
              <a:t>islower</a:t>
            </a:r>
            <a:r>
              <a:rPr lang="en-US" sz="2400" dirty="0" smtClean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) returns </a:t>
            </a:r>
            <a:r>
              <a:rPr lang="en-US" sz="2400" dirty="0" smtClean="0"/>
              <a:t>nonzero integer  </a:t>
            </a:r>
            <a:r>
              <a:rPr lang="en-US" sz="2400" dirty="0"/>
              <a:t>if </a:t>
            </a:r>
            <a:r>
              <a:rPr lang="en-US" sz="2400" dirty="0" err="1"/>
              <a:t>ch</a:t>
            </a:r>
            <a:r>
              <a:rPr lang="en-US" sz="2400" dirty="0"/>
              <a:t> is a </a:t>
            </a:r>
            <a:r>
              <a:rPr lang="en-US" sz="2400" dirty="0" smtClean="0"/>
              <a:t>lower. It is included in &lt;</a:t>
            </a:r>
            <a:r>
              <a:rPr lang="en-US" sz="2400" dirty="0" err="1"/>
              <a:t>ctype.h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To convert from </a:t>
            </a:r>
            <a:r>
              <a:rPr lang="en-US" sz="2400" dirty="0" smtClean="0"/>
              <a:t>lower </a:t>
            </a:r>
            <a:r>
              <a:rPr lang="en-US" sz="2400" dirty="0"/>
              <a:t>to </a:t>
            </a:r>
            <a:r>
              <a:rPr lang="en-US" sz="2400" dirty="0" smtClean="0"/>
              <a:t>upper use: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(“%c”, </a:t>
            </a:r>
            <a:r>
              <a:rPr lang="en-US" sz="2400" dirty="0" err="1"/>
              <a:t>ch</a:t>
            </a:r>
            <a:r>
              <a:rPr lang="en-US" sz="2400" dirty="0"/>
              <a:t> - 32);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AFC7FDFC-52E0-4F6B-987A-AF7C2C817DCF}" type="slidenum">
              <a:rPr lang="en-US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Exercise_2_solution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r="42663" b="29606"/>
          <a:stretch/>
        </p:blipFill>
        <p:spPr bwMode="auto">
          <a:xfrm>
            <a:off x="1524000" y="16764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381000"/>
            <a:ext cx="6589199" cy="12808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71600"/>
            <a:ext cx="7239000" cy="46482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/>
              <a:t>Set of 0’s &amp; 1’s. Why use binary files?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Save CPU time. 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sz="2800" dirty="0"/>
              <a:t>Illustration: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Writing an integer (123) into a binary file requires two Bytes. (16 bits): [00000000-01111011]-(A </a:t>
            </a:r>
            <a:r>
              <a:rPr lang="en-US" sz="2400" b="1" dirty="0"/>
              <a:t>“Short”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Data is written directly from the memory to the file (One step)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Now if you use: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outfp</a:t>
            </a:r>
            <a:r>
              <a:rPr lang="en-US" sz="2400" dirty="0"/>
              <a:t>, “%d”, i); i should be converted into characters first “123”: One additional step.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Thereafter, binary codes for the characters “1” “2” “3” should be written down. (3 bytes)</a:t>
            </a:r>
          </a:p>
          <a:p>
            <a:pPr lvl="1">
              <a:lnSpc>
                <a:spcPct val="70000"/>
              </a:lnSpc>
            </a:pP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400" dirty="0"/>
              <a:t> So more time: Time for copying each character 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2C057DD8-AD08-47A0-96FA-37B079A9A5BE}" type="slidenum">
              <a:rPr lang="en-US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589199" cy="1280890"/>
          </a:xfrm>
        </p:spPr>
        <p:txBody>
          <a:bodyPr/>
          <a:lstStyle/>
          <a:p>
            <a:pPr algn="ctr"/>
            <a:r>
              <a:rPr lang="en-US" dirty="0"/>
              <a:t>Accessing Binary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6591985" cy="3777622"/>
          </a:xfrm>
        </p:spPr>
        <p:txBody>
          <a:bodyPr/>
          <a:lstStyle/>
          <a:p>
            <a:r>
              <a:rPr lang="en-US" sz="2800" dirty="0"/>
              <a:t>The same procedure as for Text files </a:t>
            </a:r>
            <a:r>
              <a:rPr lang="en-US" sz="2800" dirty="0" smtClean="0"/>
              <a:t>applies:</a:t>
            </a:r>
            <a:endParaRPr lang="en-US" sz="2800" dirty="0"/>
          </a:p>
          <a:p>
            <a:pPr lvl="1"/>
            <a:r>
              <a:rPr lang="en-US" sz="2400" dirty="0"/>
              <a:t>1. Declare a file pointer: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FILE *</a:t>
            </a:r>
            <a:r>
              <a:rPr lang="en-US" sz="2000" dirty="0" err="1">
                <a:solidFill>
                  <a:srgbClr val="FF0000"/>
                </a:solidFill>
              </a:rPr>
              <a:t>infp_b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2. Open the file &amp; specify the Access mode: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</a:rPr>
              <a:t>infp_b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fopen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data.bin</a:t>
            </a:r>
            <a:r>
              <a:rPr lang="en-US" sz="2000" dirty="0">
                <a:solidFill>
                  <a:srgbClr val="FF0000"/>
                </a:solidFill>
              </a:rPr>
              <a:t>”, “</a:t>
            </a:r>
            <a:r>
              <a:rPr lang="en-US" sz="2000" dirty="0" err="1">
                <a:solidFill>
                  <a:srgbClr val="FF0000"/>
                </a:solidFill>
              </a:rPr>
              <a:t>wb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</a:p>
          <a:p>
            <a:pPr lvl="2"/>
            <a:r>
              <a:rPr lang="en-US" sz="2000" dirty="0">
                <a:sym typeface="Wingdings 2" pitchFamily="18" charset="2"/>
              </a:rPr>
              <a:t> a prefix “b” is added to the mode to specify binary.</a:t>
            </a:r>
          </a:p>
          <a:p>
            <a:pPr lvl="1"/>
            <a:r>
              <a:rPr lang="en-US" sz="2400" dirty="0">
                <a:sym typeface="Wingdings 2" pitchFamily="18" charset="2"/>
              </a:rPr>
              <a:t>3. Write/Read using </a:t>
            </a:r>
            <a:r>
              <a:rPr lang="en-US" sz="2400" b="1" dirty="0" err="1">
                <a:sym typeface="Wingdings 2" pitchFamily="18" charset="2"/>
              </a:rPr>
              <a:t>fwrite</a:t>
            </a:r>
            <a:r>
              <a:rPr lang="en-US" sz="2400" b="1" dirty="0">
                <a:sym typeface="Wingdings 2" pitchFamily="18" charset="2"/>
              </a:rPr>
              <a:t>/</a:t>
            </a:r>
            <a:r>
              <a:rPr lang="en-US" sz="2400" b="1" dirty="0" err="1">
                <a:sym typeface="Wingdings 2" pitchFamily="18" charset="2"/>
              </a:rPr>
              <a:t>fread</a:t>
            </a:r>
            <a:endParaRPr lang="en-US" sz="2400" b="1" dirty="0">
              <a:sym typeface="Wingdings 2" pitchFamily="18" charset="2"/>
            </a:endParaRPr>
          </a:p>
          <a:p>
            <a:pPr lvl="1"/>
            <a:r>
              <a:rPr lang="en-US" sz="2400" dirty="0">
                <a:sym typeface="Wingdings 2" pitchFamily="18" charset="2"/>
              </a:rPr>
              <a:t>4. Close the file: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  <a:sym typeface="Wingdings 2" pitchFamily="18" charset="2"/>
              </a:rPr>
              <a:t>fclose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Wingdings 2" pitchFamily="18" charset="2"/>
              </a:rPr>
              <a:t>infp_b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);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39C1BF06-8CA4-4B3A-888D-CA7B85170EE6}" type="slidenum">
              <a:rPr lang="en-US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85800"/>
          </a:xfrm>
        </p:spPr>
        <p:txBody>
          <a:bodyPr/>
          <a:lstStyle/>
          <a:p>
            <a:pPr algn="ctr"/>
            <a:r>
              <a:rPr lang="en-US" dirty="0"/>
              <a:t>Writing into a binary </a:t>
            </a:r>
            <a:r>
              <a:rPr lang="en-US" dirty="0" smtClean="0"/>
              <a:t>file “</a:t>
            </a:r>
            <a:r>
              <a:rPr lang="en-US" dirty="0" err="1" smtClean="0">
                <a:solidFill>
                  <a:srgbClr val="FF0000"/>
                </a:solidFill>
              </a:rPr>
              <a:t>fwrite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772400" cy="4648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fwrite</a:t>
            </a:r>
            <a:r>
              <a:rPr lang="en-US" sz="2800" dirty="0"/>
              <a:t> takes four arguments: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fwrite</a:t>
            </a:r>
            <a:r>
              <a:rPr lang="en-US" sz="2400" dirty="0" smtClean="0">
                <a:solidFill>
                  <a:srgbClr val="FF0000"/>
                </a:solidFill>
              </a:rPr>
              <a:t>(array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sizeof</a:t>
            </a:r>
            <a:r>
              <a:rPr lang="en-US" sz="2400" dirty="0" smtClean="0">
                <a:solidFill>
                  <a:srgbClr val="FF0000"/>
                </a:solidFill>
              </a:rPr>
              <a:t>(..), </a:t>
            </a:r>
            <a:r>
              <a:rPr lang="en-US" sz="2400" dirty="0" err="1">
                <a:solidFill>
                  <a:srgbClr val="FF0000"/>
                </a:solidFill>
              </a:rPr>
              <a:t>Max_Size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outfp_b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b="1" u="sng" dirty="0">
                <a:solidFill>
                  <a:srgbClr val="FF0000"/>
                </a:solidFill>
              </a:rPr>
              <a:t>1st </a:t>
            </a:r>
            <a:r>
              <a:rPr lang="en-US" sz="2400" b="1" u="sng" dirty="0" err="1">
                <a:solidFill>
                  <a:srgbClr val="FF0000"/>
                </a:solidFill>
              </a:rPr>
              <a:t>arg</a:t>
            </a:r>
            <a:r>
              <a:rPr lang="en-US" sz="2400" b="1" u="sng" dirty="0"/>
              <a:t>:</a:t>
            </a:r>
            <a:r>
              <a:rPr lang="en-US" sz="2400" dirty="0"/>
              <a:t> specifies the address of the first element to be </a:t>
            </a:r>
            <a:r>
              <a:rPr lang="en-US" dirty="0"/>
              <a:t>copied (pointer to the information to be </a:t>
            </a:r>
            <a:r>
              <a:rPr lang="en-US" dirty="0" smtClean="0"/>
              <a:t>written)</a:t>
            </a:r>
            <a:endParaRPr lang="en-US" dirty="0"/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2nd </a:t>
            </a:r>
            <a:r>
              <a:rPr lang="en-US" sz="2400" b="1" u="sng" dirty="0" err="1">
                <a:solidFill>
                  <a:srgbClr val="FF0000"/>
                </a:solidFill>
              </a:rPr>
              <a:t>arg</a:t>
            </a:r>
            <a:r>
              <a:rPr lang="en-US" sz="2400" dirty="0"/>
              <a:t>: specifies the </a:t>
            </a:r>
            <a:r>
              <a:rPr lang="en-US" dirty="0" smtClean="0"/>
              <a:t>size </a:t>
            </a:r>
            <a:r>
              <a:rPr lang="en-US" dirty="0"/>
              <a:t>(in bytes) of the standard C data types (char, </a:t>
            </a:r>
            <a:r>
              <a:rPr lang="en-US" dirty="0" err="1"/>
              <a:t>int</a:t>
            </a:r>
            <a:r>
              <a:rPr lang="en-US" dirty="0"/>
              <a:t>, long,...)</a:t>
            </a:r>
            <a:endParaRPr lang="en-US" sz="2400" dirty="0"/>
          </a:p>
          <a:p>
            <a:pPr lvl="2"/>
            <a:r>
              <a:rPr lang="en-US" sz="2000" b="1" dirty="0" err="1"/>
              <a:t>Sizeof</a:t>
            </a:r>
            <a:r>
              <a:rPr lang="en-US" sz="2000" b="1" dirty="0"/>
              <a:t>( </a:t>
            </a:r>
            <a:r>
              <a:rPr lang="en-US" sz="2000" b="1" dirty="0" err="1"/>
              <a:t>data_type_elt</a:t>
            </a:r>
            <a:r>
              <a:rPr lang="en-US" sz="2000" b="1" dirty="0"/>
              <a:t>): </a:t>
            </a:r>
            <a:r>
              <a:rPr lang="en-US" sz="2000" dirty="0"/>
              <a:t>is a C built-in function that returns the size of </a:t>
            </a:r>
            <a:r>
              <a:rPr lang="en-US" sz="2000" dirty="0" err="1"/>
              <a:t>Data_Type_Elt</a:t>
            </a:r>
            <a:r>
              <a:rPr lang="en-US" sz="2000" dirty="0"/>
              <a:t> in bytes. </a:t>
            </a:r>
            <a:r>
              <a:rPr lang="en-US" sz="2000" dirty="0" err="1"/>
              <a:t>Exp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 err="1"/>
              <a:t>printf</a:t>
            </a:r>
            <a:r>
              <a:rPr lang="en-US" sz="2000" dirty="0"/>
              <a:t>(“The size of a char is %d”, </a:t>
            </a:r>
            <a:r>
              <a:rPr lang="en-US" sz="2000" dirty="0" err="1"/>
              <a:t>sizeof</a:t>
            </a:r>
            <a:r>
              <a:rPr lang="en-US" sz="2000" dirty="0"/>
              <a:t>(char));  (1)</a:t>
            </a:r>
          </a:p>
          <a:p>
            <a:pPr lvl="1"/>
            <a:r>
              <a:rPr lang="en-US" sz="2400" b="1" u="sng" dirty="0">
                <a:solidFill>
                  <a:srgbClr val="FF0000"/>
                </a:solidFill>
              </a:rPr>
              <a:t>3rd </a:t>
            </a:r>
            <a:r>
              <a:rPr lang="en-US" sz="2400" b="1" u="sng" dirty="0" err="1">
                <a:solidFill>
                  <a:srgbClr val="FF0000"/>
                </a:solidFill>
              </a:rPr>
              <a:t>arg</a:t>
            </a:r>
            <a:r>
              <a:rPr lang="en-US" sz="2400" b="1" u="sng" dirty="0"/>
              <a:t>:</a:t>
            </a:r>
            <a:r>
              <a:rPr lang="en-US" sz="2000" dirty="0"/>
              <a:t> specifies the number of values to be written. “Here </a:t>
            </a:r>
            <a:r>
              <a:rPr lang="en-US" sz="2000" dirty="0" err="1"/>
              <a:t>Max_size</a:t>
            </a:r>
            <a:r>
              <a:rPr lang="en-US" sz="2000" dirty="0"/>
              <a:t> is the size of the array”.</a:t>
            </a:r>
          </a:p>
          <a:p>
            <a:pPr lvl="1"/>
            <a:r>
              <a:rPr lang="en-US" sz="2400" b="1" u="sng" dirty="0">
                <a:solidFill>
                  <a:srgbClr val="FF0000"/>
                </a:solidFill>
              </a:rPr>
              <a:t>4th </a:t>
            </a:r>
            <a:r>
              <a:rPr lang="en-US" sz="2400" b="1" u="sng" dirty="0" err="1">
                <a:solidFill>
                  <a:srgbClr val="FF0000"/>
                </a:solidFill>
              </a:rPr>
              <a:t>arg</a:t>
            </a:r>
            <a:r>
              <a:rPr lang="en-US" sz="2400" b="1" u="sng" dirty="0"/>
              <a:t>:</a:t>
            </a:r>
            <a:r>
              <a:rPr lang="en-US" sz="2000" dirty="0"/>
              <a:t> specifies the output file pointer.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CD60A10B-711F-4FED-BF9A-35D55EC8C3B2}" type="slidenum">
              <a:rPr lang="en-US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6589199" cy="1280890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fwrite</a:t>
            </a:r>
            <a:r>
              <a:rPr lang="en-US" dirty="0" smtClean="0"/>
              <a:t>” Examples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6591985" cy="377762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Example_1</a:t>
            </a:r>
            <a:r>
              <a:rPr lang="en-US" sz="2800" b="1" u="sng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fwrite</a:t>
            </a:r>
            <a:r>
              <a:rPr lang="en-US" sz="2400" b="1" dirty="0">
                <a:solidFill>
                  <a:srgbClr val="FF0000"/>
                </a:solidFill>
              </a:rPr>
              <a:t>(&amp;</a:t>
            </a:r>
            <a:r>
              <a:rPr lang="en-US" sz="2400" b="1" dirty="0" err="1">
                <a:solidFill>
                  <a:srgbClr val="FF0000"/>
                </a:solidFill>
              </a:rPr>
              <a:t>ch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(char), 1, </a:t>
            </a:r>
            <a:r>
              <a:rPr lang="en-US" sz="2400" b="1" dirty="0" err="1">
                <a:solidFill>
                  <a:srgbClr val="FF0000"/>
                </a:solidFill>
              </a:rPr>
              <a:t>outfp_b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This statement would copy one character held in the </a:t>
            </a:r>
            <a:r>
              <a:rPr lang="en-US" sz="2400" dirty="0" err="1"/>
              <a:t>ch</a:t>
            </a:r>
            <a:r>
              <a:rPr lang="en-US" sz="2400" dirty="0"/>
              <a:t> variable.</a:t>
            </a:r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Example_2</a:t>
            </a:r>
            <a:r>
              <a:rPr lang="en-US" sz="2800" b="1" u="sng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{………………….} student;</a:t>
            </a:r>
          </a:p>
          <a:p>
            <a:pPr lvl="1"/>
            <a:r>
              <a:rPr lang="en-US" sz="2400" dirty="0"/>
              <a:t>student s1;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fwrite</a:t>
            </a:r>
            <a:r>
              <a:rPr lang="en-US" sz="2400" b="1" dirty="0">
                <a:solidFill>
                  <a:srgbClr val="FF0000"/>
                </a:solidFill>
              </a:rPr>
              <a:t>(&amp;s1;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(student), 1, </a:t>
            </a:r>
            <a:r>
              <a:rPr lang="en-US" sz="2400" b="1" dirty="0" err="1">
                <a:solidFill>
                  <a:srgbClr val="FF0000"/>
                </a:solidFill>
              </a:rPr>
              <a:t>outfp_b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This statement would copy one structure of type student held in the s1 student-</a:t>
            </a:r>
            <a:r>
              <a:rPr lang="en-US" sz="2400" dirty="0" err="1"/>
              <a:t>struct</a:t>
            </a:r>
            <a:r>
              <a:rPr lang="en-US" sz="2400" dirty="0"/>
              <a:t> variable.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EC4C8EDF-0CB1-40A5-BF3D-CEF003AE1DB4}" type="slidenum">
              <a:rPr lang="en-US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4" y="228600"/>
            <a:ext cx="6589199" cy="1280890"/>
          </a:xfrm>
        </p:spPr>
        <p:txBody>
          <a:bodyPr/>
          <a:lstStyle/>
          <a:p>
            <a:pPr algn="ctr"/>
            <a:r>
              <a:rPr lang="en-US" dirty="0"/>
              <a:t>“</a:t>
            </a:r>
            <a:r>
              <a:rPr lang="en-US" b="1" dirty="0" err="1">
                <a:solidFill>
                  <a:srgbClr val="FF0000"/>
                </a:solidFill>
              </a:rPr>
              <a:t>fwrite</a:t>
            </a:r>
            <a:r>
              <a:rPr lang="en-US" dirty="0"/>
              <a:t>” Examples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code fragment for opening a binary file and writing a set of numbers to it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built-in operator </a:t>
            </a:r>
            <a:r>
              <a:rPr lang="en-US" sz="2800" b="1" dirty="0" err="1">
                <a:solidFill>
                  <a:srgbClr val="FF6600"/>
                </a:solidFill>
                <a:latin typeface="Lucida Console" pitchFamily="49" charset="0"/>
                <a:cs typeface="Courier New" pitchFamily="49" charset="0"/>
              </a:rPr>
              <a:t>sizeof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/>
              <a:t>gives the size of any (named) type to find the number of bytes in the current implementation.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31AB9BE6-B65D-45D5-8C3F-BFBF9ED9B243}" type="slidenum">
              <a:rPr lang="en-US" sz="1400">
                <a:latin typeface="Arial Narrow" pitchFamily="34" charset="0"/>
              </a:rPr>
              <a:pPr algn="r"/>
              <a:t>19</a:t>
            </a:fld>
            <a:endParaRPr lang="en-US" sz="1400" dirty="0">
              <a:latin typeface="Arial Narrow" pitchFamily="34" charset="0"/>
            </a:endParaRP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/>
          <a:srcRect l="9967" t="28906" r="61423" b="57811"/>
          <a:stretch>
            <a:fillRect/>
          </a:stretch>
        </p:blipFill>
        <p:spPr bwMode="auto">
          <a:xfrm>
            <a:off x="1371600" y="1933575"/>
            <a:ext cx="7086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5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use files?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Storage of data in variables and arrays is only temporary (and limited)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long as your program is running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Files are used for permanent storage of large amounts of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“Permanent” really means long term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“Large” does not mean infinite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Files can be created, updated, and processed by C programs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EBC21220-22AD-4284-A181-00E88F5C9BBB}" type="slidenum">
              <a:rPr lang="en-US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Reading from a binary </a:t>
            </a:r>
            <a:r>
              <a:rPr lang="en-US" dirty="0" smtClean="0"/>
              <a:t>file “</a:t>
            </a:r>
            <a:r>
              <a:rPr lang="en-US" b="1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7620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fread</a:t>
            </a:r>
            <a:r>
              <a:rPr lang="en-US" sz="2800" dirty="0"/>
              <a:t> takes also four arguments: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800" u="sng" dirty="0">
                <a:solidFill>
                  <a:srgbClr val="FF0000"/>
                </a:solidFill>
              </a:rPr>
              <a:t>Example 1: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fread</a:t>
            </a:r>
            <a:r>
              <a:rPr lang="en-US" sz="2400" b="1" dirty="0">
                <a:solidFill>
                  <a:srgbClr val="FF0000"/>
                </a:solidFill>
              </a:rPr>
              <a:t>(&amp;s1,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(student), 1, </a:t>
            </a:r>
            <a:r>
              <a:rPr lang="en-US" sz="2400" b="1" dirty="0" err="1">
                <a:solidFill>
                  <a:srgbClr val="FF0000"/>
                </a:solidFill>
              </a:rPr>
              <a:t>infp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400" b="1" dirty="0"/>
              <a:t> The arguments are the same as for </a:t>
            </a:r>
            <a:r>
              <a:rPr lang="en-US" sz="2400" b="1" dirty="0" err="1"/>
              <a:t>fwrite</a:t>
            </a:r>
            <a:endParaRPr lang="en-US" sz="2400" b="1" dirty="0"/>
          </a:p>
          <a:p>
            <a:pPr marL="342900" lvl="1" indent="-342900">
              <a:lnSpc>
                <a:spcPct val="90000"/>
              </a:lnSpc>
            </a:pPr>
            <a:r>
              <a:rPr lang="en-US" sz="2800" u="sng" dirty="0">
                <a:solidFill>
                  <a:srgbClr val="FF0000"/>
                </a:solidFill>
              </a:rPr>
              <a:t>Example 2: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fread</a:t>
            </a:r>
            <a:r>
              <a:rPr lang="en-US" sz="2400" dirty="0">
                <a:solidFill>
                  <a:srgbClr val="FF0000"/>
                </a:solidFill>
              </a:rPr>
              <a:t>(&amp;I, </a:t>
            </a:r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), 1, </a:t>
            </a:r>
            <a:r>
              <a:rPr lang="en-US" sz="2400" dirty="0" err="1">
                <a:solidFill>
                  <a:srgbClr val="FF0000"/>
                </a:solidFill>
              </a:rPr>
              <a:t>infp_b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statement would copy the correspondent number of bits of one integer value from the binary file to the integer variable i.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800" u="sng" dirty="0">
                <a:solidFill>
                  <a:srgbClr val="FF0000"/>
                </a:solidFill>
              </a:rPr>
              <a:t>Example 3: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fread</a:t>
            </a:r>
            <a:r>
              <a:rPr lang="en-US" sz="2400" dirty="0">
                <a:solidFill>
                  <a:srgbClr val="FF0000"/>
                </a:solidFill>
              </a:rPr>
              <a:t>(array, </a:t>
            </a:r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(double), </a:t>
            </a:r>
            <a:r>
              <a:rPr lang="en-US" sz="2400" dirty="0" err="1">
                <a:solidFill>
                  <a:srgbClr val="FF0000"/>
                </a:solidFill>
              </a:rPr>
              <a:t>Max_Size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outfp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statement would fill the array with </a:t>
            </a:r>
            <a:r>
              <a:rPr lang="en-US" sz="2400" dirty="0" err="1"/>
              <a:t>Max_Size</a:t>
            </a:r>
            <a:r>
              <a:rPr lang="en-US" sz="2400" dirty="0"/>
              <a:t> elements of type double from the binary file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08588AA7-36EF-4595-AD77-18DC84A2825A}" type="slidenum">
              <a:rPr lang="en-US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91400" cy="685800"/>
          </a:xfrm>
        </p:spPr>
        <p:txBody>
          <a:bodyPr/>
          <a:lstStyle/>
          <a:p>
            <a:pPr algn="ctr"/>
            <a:r>
              <a:rPr lang="en-US" dirty="0"/>
              <a:t>Reading/Writing to Binary Files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848600" cy="4414838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dirty="0" err="1">
                <a:latin typeface="Lucida Console" pitchFamily="49" charset="0"/>
                <a:cs typeface="Courier New" pitchFamily="49" charset="0"/>
              </a:rPr>
              <a:t>fwrite</a:t>
            </a:r>
            <a:r>
              <a:rPr lang="en-US" sz="2400" dirty="0"/>
              <a:t> and </a:t>
            </a:r>
            <a:r>
              <a:rPr lang="en-US" sz="2400" b="1" dirty="0" err="1">
                <a:latin typeface="Lucida Console" pitchFamily="49" charset="0"/>
                <a:cs typeface="Courier New" pitchFamily="49" charset="0"/>
              </a:rPr>
              <a:t>fread</a:t>
            </a:r>
            <a:r>
              <a:rPr lang="en-US" sz="2400" dirty="0"/>
              <a:t>, you can write 1 value at a time (as in the example).</a:t>
            </a:r>
          </a:p>
          <a:p>
            <a:r>
              <a:rPr lang="en-US" sz="2400" dirty="0"/>
              <a:t>You can write multiple values of the same type:  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E.g. if </a:t>
            </a:r>
            <a:r>
              <a:rPr lang="en-US" sz="2000" i="1" dirty="0">
                <a:solidFill>
                  <a:schemeClr val="hlink"/>
                </a:solidFill>
              </a:rPr>
              <a:t>scores</a:t>
            </a:r>
            <a:r>
              <a:rPr lang="en-US" sz="2000" dirty="0">
                <a:solidFill>
                  <a:schemeClr val="hlink"/>
                </a:solidFill>
              </a:rPr>
              <a:t> is an array of 10 integers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b="1" dirty="0" err="1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fwrite</a:t>
            </a:r>
            <a:r>
              <a:rPr lang="en-US" sz="2000" b="1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(scores, </a:t>
            </a:r>
            <a:r>
              <a:rPr lang="en-US" sz="2000" b="1" dirty="0" err="1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), 10</a:t>
            </a:r>
            <a:r>
              <a:rPr lang="en-US" sz="2000" b="1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binaryb</a:t>
            </a:r>
            <a:r>
              <a:rPr lang="en-US" sz="2000" b="1" dirty="0" smtClean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000" dirty="0" smtClean="0"/>
              <a:t>will </a:t>
            </a:r>
            <a:r>
              <a:rPr lang="en-US" sz="2000" dirty="0"/>
              <a:t>write the whole array.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A3A0A743-A4FE-4538-A6B7-17C3F709B3FA}" type="slidenum">
              <a:rPr lang="en-US" sz="1400">
                <a:latin typeface="Arial Narrow" pitchFamily="34" charset="0"/>
              </a:rPr>
              <a:pPr algn="r"/>
              <a:t>21</a:t>
            </a:fld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15200" cy="685800"/>
          </a:xfrm>
        </p:spPr>
        <p:txBody>
          <a:bodyPr/>
          <a:lstStyle/>
          <a:p>
            <a:pPr algn="ctr"/>
            <a:r>
              <a:rPr lang="en-US" dirty="0"/>
              <a:t>Reading/Writing to Binary Files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467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Similarly you can write a whole structure: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typedef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{ 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 char    name[10];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 double diameter;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moons;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 double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orbit_time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rotation_time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; 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}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planet_t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;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planet_t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a_planet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;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endParaRPr lang="en-US" sz="2200" b="1" dirty="0">
              <a:solidFill>
                <a:srgbClr val="FF0000"/>
              </a:solidFill>
              <a:latin typeface="Lucida Console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fwrite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(&amp;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a_planet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planet_t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), 1, </a:t>
            </a:r>
            <a:b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      </a:t>
            </a:r>
            <a:r>
              <a:rPr lang="en-US" sz="2200" b="1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binaryp</a:t>
            </a:r>
            <a:r>
              <a:rPr lang="en-US" sz="2200" b="1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will write the whole structure.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Similarly you can write a whole array of planets.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1A906EDB-B197-47B8-9076-42B1D7391CC1}" type="slidenum">
              <a:rPr lang="en-US" sz="1400">
                <a:latin typeface="Arial Narrow" pitchFamily="34" charset="0"/>
              </a:rPr>
              <a:pPr algn="r"/>
              <a:t>22</a:t>
            </a:fld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Disdvantages of Binary Files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Cannot </a:t>
            </a:r>
            <a:r>
              <a:rPr lang="en-US" sz="2400" dirty="0"/>
              <a:t>be examined in word processor</a:t>
            </a:r>
          </a:p>
          <a:p>
            <a:r>
              <a:rPr lang="en-US" sz="2400" dirty="0"/>
              <a:t>Cannot be modified outside the program that wrote it</a:t>
            </a:r>
          </a:p>
          <a:p>
            <a:r>
              <a:rPr lang="en-US" sz="2400" dirty="0"/>
              <a:t>Must know exactly how it was written to know how to read it.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29AFF3FE-73BE-4065-9D40-770EFDBDB221}" type="slidenum">
              <a:rPr lang="en-US" sz="1400">
                <a:latin typeface="Arial Narrow" pitchFamily="34" charset="0"/>
              </a:rPr>
              <a:pPr algn="r"/>
              <a:t>23</a:t>
            </a:fld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152400"/>
            <a:ext cx="6589199" cy="1280890"/>
          </a:xfrm>
        </p:spPr>
        <p:txBody>
          <a:bodyPr/>
          <a:lstStyle/>
          <a:p>
            <a:pPr algn="ctr"/>
            <a:r>
              <a:rPr lang="en-US" dirty="0"/>
              <a:t>Important Tips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0201" y="914400"/>
            <a:ext cx="7315200" cy="37776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Do not mix file types: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A file created using “</a:t>
            </a:r>
            <a:r>
              <a:rPr lang="en-US" sz="2800" dirty="0" err="1"/>
              <a:t>fwrite</a:t>
            </a:r>
            <a:r>
              <a:rPr lang="en-US" sz="2800" dirty="0"/>
              <a:t>” should be read using “</a:t>
            </a:r>
            <a:r>
              <a:rPr lang="en-US" sz="2800" dirty="0" err="1"/>
              <a:t>fread</a:t>
            </a:r>
            <a:r>
              <a:rPr lang="en-US" sz="2800" dirty="0"/>
              <a:t>”.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A file created using “</a:t>
            </a:r>
            <a:r>
              <a:rPr lang="en-US" sz="2800" dirty="0" err="1"/>
              <a:t>fprintf</a:t>
            </a:r>
            <a:r>
              <a:rPr lang="en-US" sz="2800" dirty="0"/>
              <a:t>” should be read using “</a:t>
            </a:r>
            <a:r>
              <a:rPr lang="en-US" sz="2800" dirty="0" err="1"/>
              <a:t>fscanf</a:t>
            </a:r>
            <a:r>
              <a:rPr lang="en-US" sz="28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fwrite</a:t>
            </a:r>
            <a:r>
              <a:rPr lang="en-US" sz="2800" dirty="0"/>
              <a:t> returns the number of elements successfully copied: arg3 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fwrite</a:t>
            </a:r>
            <a:r>
              <a:rPr lang="en-US" sz="2800" dirty="0"/>
              <a:t>(arg1, arg2, arg3, arg4); If no element is copied it returns Zero,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same with </a:t>
            </a:r>
            <a:r>
              <a:rPr lang="en-US" sz="2800" dirty="0" err="1"/>
              <a:t>fread</a:t>
            </a:r>
            <a:r>
              <a:rPr lang="en-US" sz="2800" dirty="0"/>
              <a:t>, it returns the numbers of elements successfully read (arg3); If no element is successfully read, it returns Zero,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1255E284-D687-4BE4-B341-BA392B054FD1}" type="slidenum">
              <a:rPr lang="en-US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Exercise_4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7162800" cy="46482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dirty="0"/>
              <a:t>1</a:t>
            </a:r>
            <a:r>
              <a:rPr lang="en-US" sz="3200" dirty="0"/>
              <a:t>. </a:t>
            </a:r>
            <a:r>
              <a:rPr lang="en-US" sz="2800" dirty="0"/>
              <a:t>Write a program that copies an Array of  </a:t>
            </a:r>
            <a:r>
              <a:rPr lang="en-US" sz="2800" dirty="0" smtClean="0"/>
              <a:t>student structures </a:t>
            </a:r>
            <a:r>
              <a:rPr lang="en-US" sz="2800" dirty="0"/>
              <a:t>from a text file </a:t>
            </a:r>
            <a:r>
              <a:rPr lang="en-US" sz="2800" dirty="0" smtClean="0"/>
              <a:t>then writes </a:t>
            </a:r>
            <a:r>
              <a:rPr lang="en-US" sz="2800" dirty="0"/>
              <a:t>them into a </a:t>
            </a:r>
            <a:r>
              <a:rPr lang="en-US" sz="2800" dirty="0" smtClean="0"/>
              <a:t>binary </a:t>
            </a:r>
            <a:r>
              <a:rPr lang="en-US" sz="2800" dirty="0"/>
              <a:t>file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A7E5F976-AE46-4816-8389-3F57012CDE73}" type="slidenum">
              <a:rPr lang="en-US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&amp; Binary File Processing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6591985" cy="3777622"/>
          </a:xfrm>
        </p:spPr>
        <p:txBody>
          <a:bodyPr/>
          <a:lstStyle/>
          <a:p>
            <a:r>
              <a:rPr lang="en-US" sz="2800" dirty="0"/>
              <a:t>An external collection of data treated as a</a:t>
            </a:r>
            <a:r>
              <a:rPr lang="en-US" sz="2800" b="1" dirty="0"/>
              <a:t> unit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Text File</a:t>
            </a:r>
            <a:r>
              <a:rPr lang="en-US" sz="2800" dirty="0"/>
              <a:t>: Continuous stream of characters broken into lines by the new-line character!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Binary </a:t>
            </a: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/>
              <a:t>: Collection of Bits (0’s &amp; 1’s)!</a:t>
            </a:r>
          </a:p>
          <a:p>
            <a:r>
              <a:rPr lang="en-US" sz="2800" u="sng" dirty="0">
                <a:sym typeface="Wingdings 2" pitchFamily="18" charset="2"/>
              </a:rPr>
              <a:t></a:t>
            </a:r>
            <a:r>
              <a:rPr lang="en-US" sz="2800" dirty="0"/>
              <a:t> The term “binary” is actually a misleading one as all files are stored in binary!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6E7AF1D7-506D-4836-BA69-C80A1AFEC6EF}" type="slidenum">
              <a:rPr lang="en-US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589199" cy="12808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49477" y="1066800"/>
            <a:ext cx="7772400" cy="4648200"/>
          </a:xfrm>
        </p:spPr>
        <p:txBody>
          <a:bodyPr/>
          <a:lstStyle/>
          <a:p>
            <a:r>
              <a:rPr lang="en-US" sz="2800" dirty="0"/>
              <a:t>File properties:</a:t>
            </a:r>
          </a:p>
          <a:p>
            <a:pPr lvl="1"/>
            <a:r>
              <a:rPr lang="en-US" sz="2400" dirty="0"/>
              <a:t>Name</a:t>
            </a:r>
          </a:p>
          <a:p>
            <a:pPr lvl="1"/>
            <a:r>
              <a:rPr lang="en-US" sz="2400" dirty="0"/>
              <a:t>Must be opened (Otherwise, you can not work with it) </a:t>
            </a:r>
          </a:p>
          <a:p>
            <a:pPr lvl="1"/>
            <a:r>
              <a:rPr lang="en-US" sz="2400" dirty="0"/>
              <a:t>Must be closed. (Once you are done with it, close it)</a:t>
            </a:r>
          </a:p>
          <a:p>
            <a:pPr lvl="1"/>
            <a:r>
              <a:rPr lang="en-US" sz="2400" dirty="0"/>
              <a:t>Can be written to.</a:t>
            </a:r>
          </a:p>
          <a:p>
            <a:pPr lvl="1"/>
            <a:r>
              <a:rPr lang="en-US" sz="2400" dirty="0"/>
              <a:t>Can read from.</a:t>
            </a:r>
          </a:p>
          <a:p>
            <a:pPr lvl="1"/>
            <a:r>
              <a:rPr lang="en-US" sz="2400" dirty="0"/>
              <a:t>Can be appended to.</a:t>
            </a:r>
          </a:p>
          <a:p>
            <a:r>
              <a:rPr lang="en-US" sz="2800" dirty="0">
                <a:sym typeface="Wingdings 2" pitchFamily="18" charset="2"/>
              </a:rPr>
              <a:t> Like a BOOK!!!</a:t>
            </a:r>
          </a:p>
          <a:p>
            <a:r>
              <a:rPr lang="en-US" sz="2800" dirty="0">
                <a:sym typeface="Wingdings 2" pitchFamily="18" charset="2"/>
              </a:rPr>
              <a:t>How can these operations be carried out?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974A73F0-DEDE-43EA-AC6A-5F573629E8CF}" type="slidenum">
              <a:rPr lang="en-US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162800" cy="685800"/>
          </a:xfrm>
        </p:spPr>
        <p:txBody>
          <a:bodyPr/>
          <a:lstStyle/>
          <a:p>
            <a:pPr algn="ctr"/>
            <a:r>
              <a:rPr lang="en-US" dirty="0"/>
              <a:t>Accessing Files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6591985" cy="3777622"/>
          </a:xfrm>
        </p:spPr>
        <p:txBody>
          <a:bodyPr/>
          <a:lstStyle/>
          <a:p>
            <a:r>
              <a:rPr lang="en-US" sz="2800" dirty="0"/>
              <a:t>Procedure for Accessing a file:</a:t>
            </a:r>
          </a:p>
          <a:p>
            <a:pPr lvl="1"/>
            <a:r>
              <a:rPr lang="en-US" sz="2400" dirty="0"/>
              <a:t>1. Declare a File Pointer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FILE   *</a:t>
            </a:r>
            <a:r>
              <a:rPr lang="en-US" sz="2000" b="1" dirty="0" err="1">
                <a:solidFill>
                  <a:srgbClr val="FF0000"/>
                </a:solidFill>
              </a:rPr>
              <a:t>my_file_Pointer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2. Open the file &amp; specify the Access mode (Read, 		   Write, Append)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</a:rPr>
              <a:t>my_file_pointer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fopen</a:t>
            </a:r>
            <a:r>
              <a:rPr lang="en-US" sz="2000" b="1" dirty="0" smtClean="0">
                <a:solidFill>
                  <a:srgbClr val="FF0000"/>
                </a:solidFill>
              </a:rPr>
              <a:t>(“My_data.txt</a:t>
            </a:r>
            <a:r>
              <a:rPr lang="en-US" sz="2000" b="1" dirty="0">
                <a:solidFill>
                  <a:srgbClr val="FF0000"/>
                </a:solidFill>
              </a:rPr>
              <a:t>”, “w \r  \a \r+”)</a:t>
            </a:r>
          </a:p>
          <a:p>
            <a:pPr lvl="2"/>
            <a:r>
              <a:rPr lang="en-US" sz="2000" dirty="0"/>
              <a:t>W: Write; r: Read; a: Append; r+: Read &amp; Write</a:t>
            </a:r>
          </a:p>
          <a:p>
            <a:pPr lvl="1"/>
            <a:r>
              <a:rPr lang="en-US" sz="2400" dirty="0"/>
              <a:t>3. Write/Read using </a:t>
            </a:r>
            <a:r>
              <a:rPr lang="en-US" sz="2400" b="1" dirty="0" err="1">
                <a:solidFill>
                  <a:srgbClr val="FF0000"/>
                </a:solidFill>
              </a:rPr>
              <a:t>fprintf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fscanf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4. Close the file  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</a:rPr>
              <a:t>fclose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my_file_pointer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5652DDF1-262B-4328-ABC0-7FBFF5FE7242}" type="slidenum">
              <a:rPr lang="en-US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Files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/>
              <a:t>Before accessing any file you must declare </a:t>
            </a:r>
            <a:r>
              <a:rPr lang="en-US" sz="2800" dirty="0" err="1"/>
              <a:t>File_Pointers</a:t>
            </a:r>
            <a:r>
              <a:rPr lang="en-US" sz="2800" dirty="0"/>
              <a:t> and give descriptive names to them.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File pointer for reading: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FILE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infp</a:t>
            </a:r>
            <a:r>
              <a:rPr lang="en-US" sz="2800" dirty="0">
                <a:solidFill>
                  <a:srgbClr val="FF0000"/>
                </a:solidFill>
              </a:rPr>
              <a:t>; </a:t>
            </a:r>
          </a:p>
          <a:p>
            <a:pPr lvl="1">
              <a:lnSpc>
                <a:spcPct val="70000"/>
              </a:lnSpc>
            </a:pP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File </a:t>
            </a:r>
            <a:r>
              <a:rPr lang="en-US" sz="2800" dirty="0">
                <a:solidFill>
                  <a:srgbClr val="002060"/>
                </a:solidFill>
              </a:rPr>
              <a:t>pointer for </a:t>
            </a:r>
            <a:r>
              <a:rPr lang="en-US" sz="2800" dirty="0" smtClean="0">
                <a:solidFill>
                  <a:srgbClr val="002060"/>
                </a:solidFill>
              </a:rPr>
              <a:t>writing:</a:t>
            </a:r>
            <a:endParaRPr lang="en-US" sz="2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FILE 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outfp</a:t>
            </a:r>
            <a:r>
              <a:rPr lang="en-US" sz="2800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               </a:t>
            </a:r>
            <a:fld id="{B5E52760-75C9-44E3-8EA8-4FABB81837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589199" cy="128089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Files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6591985" cy="377762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 err="1" smtClean="0"/>
              <a:t>fopen</a:t>
            </a:r>
            <a:r>
              <a:rPr lang="en-US" sz="2800" dirty="0"/>
              <a:t>: returns a file pointer!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/>
              <a:t>              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(“filename”, “mode”) 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Creating a </a:t>
            </a:r>
            <a:r>
              <a:rPr lang="en-US" sz="2400" u="sng" dirty="0"/>
              <a:t>text</a:t>
            </a:r>
            <a:r>
              <a:rPr lang="en-US" sz="2400" dirty="0"/>
              <a:t> file / opening a file for </a:t>
            </a:r>
            <a:r>
              <a:rPr lang="en-US" sz="2400" b="1" dirty="0">
                <a:solidFill>
                  <a:schemeClr val="tx1"/>
                </a:solidFill>
              </a:rPr>
              <a:t>writing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outfp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err="1">
                <a:solidFill>
                  <a:srgbClr val="FF0000"/>
                </a:solidFill>
              </a:rPr>
              <a:t>fopen</a:t>
            </a:r>
            <a:r>
              <a:rPr lang="en-US" sz="2000" dirty="0" smtClean="0">
                <a:solidFill>
                  <a:srgbClr val="FF0000"/>
                </a:solidFill>
              </a:rPr>
              <a:t>(“data.txt</a:t>
            </a:r>
            <a:r>
              <a:rPr lang="en-US" sz="2000" dirty="0">
                <a:solidFill>
                  <a:srgbClr val="FF0000"/>
                </a:solidFill>
              </a:rPr>
              <a:t>”, “w</a:t>
            </a:r>
            <a:r>
              <a:rPr lang="en-US" sz="2000" dirty="0" smtClean="0">
                <a:solidFill>
                  <a:srgbClr val="FF0000"/>
                </a:solidFill>
              </a:rPr>
              <a:t>”)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</a:p>
          <a:p>
            <a:pPr lvl="2">
              <a:lnSpc>
                <a:spcPct val="70000"/>
              </a:lnSpc>
            </a:pPr>
            <a:r>
              <a:rPr lang="en-US" sz="2000" dirty="0" smtClean="0"/>
              <a:t>If the file does not exist, it will be created</a:t>
            </a:r>
          </a:p>
          <a:p>
            <a:pPr lvl="2">
              <a:lnSpc>
                <a:spcPct val="7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file exists, it will be overwritten</a:t>
            </a:r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sz="2400" dirty="0" smtClean="0"/>
              <a:t>Opening </a:t>
            </a:r>
            <a:r>
              <a:rPr lang="en-US" sz="2400" dirty="0"/>
              <a:t>a </a:t>
            </a:r>
            <a:r>
              <a:rPr lang="en-US" sz="2400" u="sng" dirty="0"/>
              <a:t>text</a:t>
            </a:r>
            <a:r>
              <a:rPr lang="en-US" sz="2400" dirty="0"/>
              <a:t> file for </a:t>
            </a:r>
            <a:r>
              <a:rPr lang="en-US" sz="2400" b="1" dirty="0">
                <a:solidFill>
                  <a:schemeClr val="tx1"/>
                </a:solidFill>
              </a:rPr>
              <a:t>reading</a:t>
            </a:r>
            <a:r>
              <a:rPr lang="en-US" sz="2400" dirty="0" smtClean="0"/>
              <a:t>: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infp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err="1">
                <a:solidFill>
                  <a:srgbClr val="FF0000"/>
                </a:solidFill>
              </a:rPr>
              <a:t>fopen</a:t>
            </a:r>
            <a:r>
              <a:rPr lang="en-US" sz="2000" dirty="0" smtClean="0">
                <a:solidFill>
                  <a:srgbClr val="FF0000"/>
                </a:solidFill>
              </a:rPr>
              <a:t>(“data.txt</a:t>
            </a:r>
            <a:r>
              <a:rPr lang="en-US" sz="2000" dirty="0">
                <a:solidFill>
                  <a:srgbClr val="FF0000"/>
                </a:solidFill>
              </a:rPr>
              <a:t>”, “r</a:t>
            </a:r>
            <a:r>
              <a:rPr lang="en-US" sz="2000" dirty="0" smtClean="0">
                <a:solidFill>
                  <a:srgbClr val="FF0000"/>
                </a:solidFill>
              </a:rPr>
              <a:t>”)</a:t>
            </a:r>
            <a:endParaRPr lang="en-US" sz="2000" dirty="0">
              <a:solidFill>
                <a:srgbClr val="FFC000"/>
              </a:solidFill>
            </a:endParaRPr>
          </a:p>
          <a:p>
            <a:pPr lvl="2">
              <a:lnSpc>
                <a:spcPct val="70000"/>
              </a:lnSpc>
            </a:pPr>
            <a:r>
              <a:rPr lang="en-US" sz="2000" dirty="0"/>
              <a:t>If the file does not exist, </a:t>
            </a:r>
            <a:r>
              <a:rPr lang="en-US" sz="2000" dirty="0" err="1"/>
              <a:t>fopen</a:t>
            </a:r>
            <a:r>
              <a:rPr lang="en-US" sz="2000" dirty="0"/>
              <a:t> will return a NULL pointer</a:t>
            </a:r>
          </a:p>
          <a:p>
            <a:pPr lvl="2">
              <a:lnSpc>
                <a:spcPct val="70000"/>
              </a:lnSpc>
            </a:pPr>
            <a:r>
              <a:rPr lang="en-US" sz="2000" u="sng" dirty="0"/>
              <a:t>Useful</a:t>
            </a:r>
            <a:r>
              <a:rPr lang="en-US" sz="2000" dirty="0"/>
              <a:t> </a:t>
            </a:r>
            <a:r>
              <a:rPr lang="en-US" sz="2000" dirty="0">
                <a:sym typeface="Wingdings 2" pitchFamily="18" charset="2"/>
              </a:rPr>
              <a:t></a:t>
            </a:r>
            <a:r>
              <a:rPr lang="en-US" sz="2000" dirty="0"/>
              <a:t> if (</a:t>
            </a:r>
            <a:r>
              <a:rPr lang="en-US" sz="2000" dirty="0" err="1"/>
              <a:t>infp</a:t>
            </a:r>
            <a:r>
              <a:rPr lang="en-US" sz="2000" dirty="0"/>
              <a:t> == NULL)</a:t>
            </a:r>
            <a:r>
              <a:rPr lang="en-US" sz="2000" dirty="0" err="1"/>
              <a:t>printf</a:t>
            </a:r>
            <a:r>
              <a:rPr lang="en-US" sz="2000" dirty="0"/>
              <a:t>(“File not found”);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fld id="{B5E52760-75C9-44E3-8EA8-4FABB818379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into a 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 File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fprintf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6591985" cy="3777622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fprintf</a:t>
            </a:r>
            <a:r>
              <a:rPr lang="en-US" sz="2800" dirty="0"/>
              <a:t>: The same syntax as </a:t>
            </a:r>
            <a:r>
              <a:rPr lang="en-US" sz="2800" dirty="0" err="1"/>
              <a:t>printf</a:t>
            </a:r>
            <a:r>
              <a:rPr lang="en-US" sz="2800" dirty="0"/>
              <a:t>, except that it takes one additional argument which is the </a:t>
            </a:r>
            <a:r>
              <a:rPr lang="en-US" sz="2800" dirty="0" err="1"/>
              <a:t>file_pointer</a:t>
            </a:r>
            <a:r>
              <a:rPr lang="en-US" sz="2800" dirty="0"/>
              <a:t>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FILE   *</a:t>
            </a:r>
            <a:r>
              <a:rPr lang="en-US" sz="2400" dirty="0" err="1" smtClean="0">
                <a:solidFill>
                  <a:srgbClr val="FF0000"/>
                </a:solidFill>
              </a:rPr>
              <a:t>outfp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outfp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fopen</a:t>
            </a:r>
            <a:r>
              <a:rPr lang="en-US" sz="2400" dirty="0" smtClean="0">
                <a:solidFill>
                  <a:srgbClr val="FF0000"/>
                </a:solidFill>
              </a:rPr>
              <a:t>(“</a:t>
            </a:r>
            <a:r>
              <a:rPr lang="en-US" sz="2400" dirty="0" err="1" smtClean="0">
                <a:solidFill>
                  <a:srgbClr val="FF0000"/>
                </a:solidFill>
              </a:rPr>
              <a:t>new_file</a:t>
            </a:r>
            <a:r>
              <a:rPr lang="en-US" sz="2400" dirty="0">
                <a:solidFill>
                  <a:srgbClr val="FF0000"/>
                </a:solidFill>
              </a:rPr>
              <a:t>”, “w”);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if (</a:t>
            </a:r>
            <a:r>
              <a:rPr lang="en-US" sz="2400" dirty="0" err="1">
                <a:solidFill>
                  <a:srgbClr val="FF0000"/>
                </a:solidFill>
              </a:rPr>
              <a:t>outfp</a:t>
            </a:r>
            <a:r>
              <a:rPr lang="en-US" sz="2400" dirty="0">
                <a:solidFill>
                  <a:srgbClr val="FF0000"/>
                </a:solidFill>
              </a:rPr>
              <a:t> == NULL) </a:t>
            </a:r>
            <a:r>
              <a:rPr lang="en-US" sz="2400" dirty="0" err="1">
                <a:solidFill>
                  <a:srgbClr val="FF0000"/>
                </a:solidFill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(“CANNOT OPEN FILE);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else </a:t>
            </a:r>
            <a:r>
              <a:rPr lang="en-US" sz="2400" b="1" dirty="0" err="1">
                <a:solidFill>
                  <a:srgbClr val="FF0000"/>
                </a:solidFill>
              </a:rPr>
              <a:t>fprintf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outfp</a:t>
            </a:r>
            <a:r>
              <a:rPr lang="en-US" sz="2400" b="1" dirty="0">
                <a:solidFill>
                  <a:srgbClr val="FF0000"/>
                </a:solidFill>
              </a:rPr>
              <a:t>, “Hell Mr. %s”, name);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fclose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outfp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496C3314-B2F3-4C26-A8E9-B02485E6F0E3}" type="slidenum">
              <a:rPr lang="en-US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29" y="228600"/>
            <a:ext cx="86106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from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File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fscanf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7010400" cy="3777622"/>
          </a:xfrm>
        </p:spPr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File_pointer</a:t>
            </a:r>
            <a:r>
              <a:rPr lang="en-US" sz="2800" dirty="0"/>
              <a:t>” is the additional argument to </a:t>
            </a:r>
            <a:r>
              <a:rPr lang="en-US" sz="2800" dirty="0" err="1"/>
              <a:t>scanf</a:t>
            </a:r>
            <a:r>
              <a:rPr lang="en-US" sz="2800" dirty="0"/>
              <a:t>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File  *</a:t>
            </a:r>
            <a:r>
              <a:rPr lang="en-US" sz="2400" dirty="0" err="1">
                <a:solidFill>
                  <a:srgbClr val="FF0000"/>
                </a:solidFill>
              </a:rPr>
              <a:t>infp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infp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fopen</a:t>
            </a:r>
            <a:r>
              <a:rPr lang="en-US" sz="2400" dirty="0" smtClean="0">
                <a:solidFill>
                  <a:srgbClr val="FF0000"/>
                </a:solidFill>
              </a:rPr>
              <a:t>(“data.txt</a:t>
            </a:r>
            <a:r>
              <a:rPr lang="en-US" sz="2400" dirty="0">
                <a:solidFill>
                  <a:srgbClr val="FF0000"/>
                </a:solidFill>
              </a:rPr>
              <a:t>”, “r”);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if  (</a:t>
            </a:r>
            <a:r>
              <a:rPr lang="en-US" sz="2400" dirty="0" err="1">
                <a:solidFill>
                  <a:srgbClr val="FF0000"/>
                </a:solidFill>
              </a:rPr>
              <a:t>infp</a:t>
            </a:r>
            <a:r>
              <a:rPr lang="en-US" sz="2400" dirty="0">
                <a:solidFill>
                  <a:srgbClr val="FF0000"/>
                </a:solidFill>
              </a:rPr>
              <a:t> == NULL) </a:t>
            </a:r>
            <a:r>
              <a:rPr lang="en-US" sz="2400" dirty="0" err="1">
                <a:solidFill>
                  <a:srgbClr val="FF0000"/>
                </a:solidFill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(“FILE NOT FOUND”);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else { </a:t>
            </a:r>
            <a:r>
              <a:rPr lang="en-US" sz="2400" b="1" dirty="0" err="1">
                <a:solidFill>
                  <a:srgbClr val="FF0000"/>
                </a:solidFill>
              </a:rPr>
              <a:t>fscanf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infp</a:t>
            </a:r>
            <a:r>
              <a:rPr lang="en-US" sz="2400" b="1" dirty="0">
                <a:solidFill>
                  <a:srgbClr val="FF0000"/>
                </a:solidFill>
              </a:rPr>
              <a:t>, “%s”, name);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(“The name in the file is: %s”, name); }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fclose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infp</a:t>
            </a:r>
            <a:r>
              <a:rPr lang="en-US" sz="2400" dirty="0">
                <a:solidFill>
                  <a:srgbClr val="FF0000"/>
                </a:solidFill>
              </a:rPr>
              <a:t>); 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8B463087-BA92-40E8-BFB2-9562F5CC4D49}" type="slidenum">
              <a:rPr lang="en-US"/>
              <a:pPr algn="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Chap1- C Structures</Template>
  <TotalTime>5333</TotalTime>
  <Words>1355</Words>
  <Application>Microsoft Office PowerPoint</Application>
  <PresentationFormat>Affichage à l'écran (4:3)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Theme1</vt:lpstr>
      <vt:lpstr> Files in C</vt:lpstr>
      <vt:lpstr>Why use files?</vt:lpstr>
      <vt:lpstr>Text &amp; Binary File Processing</vt:lpstr>
      <vt:lpstr>File Properties</vt:lpstr>
      <vt:lpstr>Accessing Files </vt:lpstr>
      <vt:lpstr>Opening Files</vt:lpstr>
      <vt:lpstr>Opening Files</vt:lpstr>
      <vt:lpstr>Writing into a Text File fprintf</vt:lpstr>
      <vt:lpstr>Reading from a Text File fscanf</vt:lpstr>
      <vt:lpstr>Practice: Exercise_1</vt:lpstr>
      <vt:lpstr>Practice: Exercise_1 Solution</vt:lpstr>
      <vt:lpstr>Other functions for Read/Write</vt:lpstr>
      <vt:lpstr>Exercise_2</vt:lpstr>
      <vt:lpstr>Exercise_2_solution</vt:lpstr>
      <vt:lpstr>Binary files</vt:lpstr>
      <vt:lpstr>Accessing Binary Files</vt:lpstr>
      <vt:lpstr>Writing into a binary file “fwrite”</vt:lpstr>
      <vt:lpstr>“fwrite” Examples</vt:lpstr>
      <vt:lpstr>“fwrite” Examples</vt:lpstr>
      <vt:lpstr>Reading from a binary file “fread”</vt:lpstr>
      <vt:lpstr>Reading/Writing to Binary Files</vt:lpstr>
      <vt:lpstr>Reading/Writing to Binary Files</vt:lpstr>
      <vt:lpstr>Disdvantages of Binary Files</vt:lpstr>
      <vt:lpstr>Important Tips</vt:lpstr>
      <vt:lpstr>Exercise_4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358</cp:revision>
  <dcterms:created xsi:type="dcterms:W3CDTF">2011-08-21T04:32:44Z</dcterms:created>
  <dcterms:modified xsi:type="dcterms:W3CDTF">2020-03-24T20:09:58Z</dcterms:modified>
</cp:coreProperties>
</file>