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8" r:id="rId9"/>
    <p:sldId id="342" r:id="rId10"/>
    <p:sldId id="343" r:id="rId11"/>
    <p:sldId id="345" r:id="rId12"/>
    <p:sldId id="344" r:id="rId13"/>
    <p:sldId id="339" r:id="rId14"/>
    <p:sldId id="346" r:id="rId15"/>
    <p:sldId id="347" r:id="rId16"/>
    <p:sldId id="340" r:id="rId17"/>
    <p:sldId id="348" r:id="rId18"/>
    <p:sldId id="349" r:id="rId19"/>
    <p:sldId id="350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2" r:id="rId29"/>
    <p:sldId id="361" r:id="rId30"/>
    <p:sldId id="3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B8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>
      <p:cViewPr>
        <p:scale>
          <a:sx n="76" d="100"/>
          <a:sy n="76" d="100"/>
        </p:scale>
        <p:origin x="-11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5A61-451A-442E-9C82-C4FEDA150D23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6971-4F04-4A51-A397-88A741C1D36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DMA: You can “dynamically” - as needed-  control the amount of memory you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F6971-4F04-4A51-A397-88A741C1D36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105298818 h 10000"/>
              <a:gd name="T12" fmla="*/ 2147483647 w 8042"/>
              <a:gd name="T13" fmla="*/ 76236572 h 10000"/>
              <a:gd name="T14" fmla="*/ 2147483647 w 8042"/>
              <a:gd name="T15" fmla="*/ 19533436 h 10000"/>
              <a:gd name="T16" fmla="*/ 94026232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54DB-4762-4A9A-9F7F-B52E549192F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7935A-74FA-4ABC-99FB-55558F91196D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E207-9EBD-495E-A615-229DE4D7577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BB8D-F4FA-4034-BD13-3BF2C370C45A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1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C973-0518-476F-B73A-A67515FDE7A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160B-3EB4-4FDC-8BCF-CF5906B846C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1D9B-A11D-46A3-9530-D84BA9A1155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FDAD-861D-4A96-A271-6339154167E3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0667-EE5B-491B-B47D-6E345853FF5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4D4-1142-4FB0-8A52-A6E17BEB103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F24B-69DE-457E-8EBE-C6233AB1D35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36E6-C2B4-439F-9E19-6A86CBDD2D3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BA74-BFF9-4FE1-BE9E-8595129237F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8C6-5F8A-46DD-AC86-CDE87A7AD72B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C4E7-7FA2-4EF2-98B6-6D0460241B2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BB3D-066A-41F7-A286-E28137C1F98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70333D9-CDA2-4276-8C08-369F74F0F84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ln w="6350">
            <a:noFill/>
            <a:prstDash val="solid"/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Big O and ADT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3886200"/>
            <a:ext cx="6600451" cy="1126283"/>
          </a:xfrm>
        </p:spPr>
        <p:txBody>
          <a:bodyPr/>
          <a:lstStyle/>
          <a:p>
            <a:pPr algn="ctr"/>
            <a:r>
              <a:rPr lang="en-US" sz="2800" dirty="0"/>
              <a:t>D</a:t>
            </a:r>
            <a:r>
              <a:rPr lang="en-US" sz="2800" dirty="0" smtClean="0"/>
              <a:t>ata Structures</a:t>
            </a:r>
          </a:p>
          <a:p>
            <a:pPr algn="ctr"/>
            <a:r>
              <a:rPr lang="en-US" sz="2800" dirty="0" smtClean="0"/>
              <a:t>Dr. </a:t>
            </a:r>
            <a:r>
              <a:rPr lang="en-US" sz="2800" dirty="0" err="1" smtClean="0"/>
              <a:t>Bouchaib</a:t>
            </a:r>
            <a:r>
              <a:rPr lang="en-US" sz="2800" dirty="0" smtClean="0"/>
              <a:t> </a:t>
            </a:r>
            <a:r>
              <a:rPr lang="en-US" sz="2800" dirty="0" err="1" smtClean="0"/>
              <a:t>Falah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8333" r="72006" b="68542"/>
          <a:stretch/>
        </p:blipFill>
        <p:spPr bwMode="auto">
          <a:xfrm>
            <a:off x="838200" y="1143000"/>
            <a:ext cx="202692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228600"/>
            <a:ext cx="7239000" cy="128089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Big-O Notation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8305800" cy="3777622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Theorem:</a:t>
            </a:r>
          </a:p>
          <a:p>
            <a:pPr lvl="1"/>
            <a:r>
              <a:rPr lang="en-US" sz="2800" dirty="0"/>
              <a:t>IF T(n) = a</a:t>
            </a:r>
            <a:r>
              <a:rPr lang="en-US" sz="2800" baseline="-25000" dirty="0"/>
              <a:t>m </a:t>
            </a:r>
            <a:r>
              <a:rPr lang="en-US" sz="2800" dirty="0"/>
              <a:t>n</a:t>
            </a:r>
            <a:r>
              <a:rPr lang="en-US" sz="2800" baseline="30000" dirty="0"/>
              <a:t>m </a:t>
            </a:r>
            <a:r>
              <a:rPr lang="en-US" sz="2800" dirty="0"/>
              <a:t>+ a</a:t>
            </a:r>
            <a:r>
              <a:rPr lang="en-US" sz="2800" baseline="-25000" dirty="0"/>
              <a:t>m-1 </a:t>
            </a:r>
            <a:r>
              <a:rPr lang="en-US" sz="2800" dirty="0"/>
              <a:t>n</a:t>
            </a:r>
            <a:r>
              <a:rPr lang="en-US" sz="2800" baseline="30000" dirty="0"/>
              <a:t>m-1 </a:t>
            </a:r>
            <a:r>
              <a:rPr lang="en-US" sz="2800" dirty="0"/>
              <a:t>+ ….. + a</a:t>
            </a:r>
            <a:r>
              <a:rPr lang="en-US" sz="2800" baseline="-25000" dirty="0"/>
              <a:t>1 </a:t>
            </a:r>
            <a:r>
              <a:rPr lang="en-US" sz="2800" dirty="0"/>
              <a:t>n</a:t>
            </a:r>
            <a:r>
              <a:rPr lang="en-US" sz="2800" baseline="30000" dirty="0"/>
              <a:t> </a:t>
            </a:r>
            <a:r>
              <a:rPr lang="en-US" sz="2800" dirty="0"/>
              <a:t>+ a</a:t>
            </a:r>
            <a:r>
              <a:rPr lang="en-US" sz="2800" baseline="-25000" dirty="0"/>
              <a:t>0 </a:t>
            </a:r>
            <a:r>
              <a:rPr lang="en-US" sz="2800" dirty="0"/>
              <a:t>Then T(n) = O(n</a:t>
            </a:r>
            <a:r>
              <a:rPr lang="en-US" sz="2800" baseline="30000" dirty="0"/>
              <a:t>m</a:t>
            </a:r>
            <a:r>
              <a:rPr lang="en-US" sz="2800" dirty="0"/>
              <a:t>)</a:t>
            </a:r>
          </a:p>
          <a:p>
            <a:r>
              <a:rPr lang="en-US" sz="2800" dirty="0"/>
              <a:t>Note:</a:t>
            </a:r>
          </a:p>
          <a:p>
            <a:pPr lvl="1"/>
            <a:r>
              <a:rPr lang="en-US" sz="2800" dirty="0"/>
              <a:t>Typical Growth Rates:</a:t>
            </a:r>
          </a:p>
          <a:p>
            <a:pPr lvl="1"/>
            <a:r>
              <a:rPr lang="en-US" sz="2800" dirty="0"/>
              <a:t>O(log(n</a:t>
            </a:r>
            <a:r>
              <a:rPr lang="en-US" sz="2800" dirty="0" smtClean="0"/>
              <a:t>))&lt;O(n)&lt;O(</a:t>
            </a:r>
            <a:r>
              <a:rPr lang="en-US" sz="2800" dirty="0" err="1" smtClean="0"/>
              <a:t>nlog</a:t>
            </a:r>
            <a:r>
              <a:rPr lang="en-US" sz="2800" dirty="0" smtClean="0"/>
              <a:t>(n))&lt; </a:t>
            </a:r>
            <a:r>
              <a:rPr lang="en-US" sz="2800" dirty="0"/>
              <a:t>O(n²</a:t>
            </a:r>
            <a:r>
              <a:rPr lang="en-US" sz="2800" dirty="0" smtClean="0"/>
              <a:t>)&lt; O(2</a:t>
            </a:r>
            <a:r>
              <a:rPr lang="en-US" sz="2800" baseline="30000" dirty="0" smtClean="0"/>
              <a:t>n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E63A16D9-2584-4EF7-B908-DFFAA62135B7}" type="slidenum">
              <a:rPr lang="en-US">
                <a:solidFill>
                  <a:schemeClr val="tx1"/>
                </a:solidFill>
              </a:rPr>
              <a:pPr algn="r"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152400"/>
            <a:ext cx="7239000" cy="128089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O Notation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8000999" cy="377762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Although there may be many functions by which f(n) is asymptotically bounded, we look for a function that: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Has a single 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Has a coefficient of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Is as close a fit as possible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f(n) is a constant or polynomial, its asymptotic boundary can always be the highest term with a coefficient of 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For other functions, such a tight fit may not always be possible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973C4C-1D13-4480-AF85-61894B3D055B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Hierarchy of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77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For any constants c, j, k, and d &gt; 1 </a:t>
            </a:r>
          </a:p>
          <a:p>
            <a:pPr eaLnBrk="1" hangingPunct="1"/>
            <a:r>
              <a:rPr lang="en-US" sz="2800" dirty="0" smtClean="0"/>
              <a:t>c is O(1) </a:t>
            </a:r>
          </a:p>
          <a:p>
            <a:pPr eaLnBrk="1" hangingPunct="1">
              <a:lnSpc>
                <a:spcPct val="115000"/>
              </a:lnSpc>
            </a:pPr>
            <a:r>
              <a:rPr lang="en-US" sz="2800" dirty="0" smtClean="0"/>
              <a:t>c*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n is O(log n)    [ NOTE: log n is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n ]</a:t>
            </a:r>
          </a:p>
          <a:p>
            <a:pPr eaLnBrk="1" hangingPunct="1"/>
            <a:r>
              <a:rPr lang="en-US" sz="2800" dirty="0" smtClean="0"/>
              <a:t>c*n = c*n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is O(n)</a:t>
            </a:r>
          </a:p>
          <a:p>
            <a:pPr eaLnBrk="1" hangingPunct="1"/>
            <a:r>
              <a:rPr lang="en-US" sz="2800" dirty="0" smtClean="0"/>
              <a:t>c*n*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n is O(n log n)</a:t>
            </a:r>
          </a:p>
          <a:p>
            <a:pPr lvl="1" eaLnBrk="1" hangingPunct="1"/>
            <a:r>
              <a:rPr lang="en-US" sz="2400" dirty="0" smtClean="0"/>
              <a:t>c*n*</a:t>
            </a:r>
            <a:r>
              <a:rPr lang="en-US" sz="2400" dirty="0" err="1" smtClean="0"/>
              <a:t>log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n is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 pitchFamily="2" charset="2"/>
              </a:rPr>
              <a:t>[ </a:t>
            </a:r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maximum needed for sorting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]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c*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 is O(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)[ </a:t>
            </a:r>
            <a:r>
              <a:rPr lang="en-US" sz="2800" dirty="0" smtClean="0">
                <a:solidFill>
                  <a:srgbClr val="C00000"/>
                </a:solidFill>
              </a:rPr>
              <a:t>polynomial </a:t>
            </a:r>
            <a:r>
              <a:rPr lang="en-US" sz="2800" dirty="0" smtClean="0"/>
              <a:t>– grow quickly]</a:t>
            </a:r>
          </a:p>
          <a:p>
            <a:pPr lvl="1" eaLnBrk="1" hangingPunct="1"/>
            <a:r>
              <a:rPr lang="en-US" sz="2400" dirty="0" smtClean="0"/>
              <a:t>c*</a:t>
            </a:r>
            <a:r>
              <a:rPr lang="en-US" sz="2400" dirty="0" err="1" smtClean="0"/>
              <a:t>n</a:t>
            </a:r>
            <a:r>
              <a:rPr lang="en-US" sz="2400" baseline="30000" dirty="0" err="1" smtClean="0"/>
              <a:t>k</a:t>
            </a:r>
            <a:r>
              <a:rPr lang="en-US" sz="2400" dirty="0" smtClean="0"/>
              <a:t> is O(</a:t>
            </a:r>
            <a:r>
              <a:rPr lang="en-US" sz="2400" dirty="0" err="1" smtClean="0"/>
              <a:t>n</a:t>
            </a:r>
            <a:r>
              <a:rPr lang="en-US" sz="2400" baseline="30000" dirty="0" err="1" smtClean="0"/>
              <a:t>k+j</a:t>
            </a:r>
            <a:r>
              <a:rPr lang="en-US" sz="2400" dirty="0" smtClean="0"/>
              <a:t>) for j &gt;= 0</a:t>
            </a:r>
          </a:p>
          <a:p>
            <a:pPr eaLnBrk="1" hangingPunct="1"/>
            <a:r>
              <a:rPr lang="en-US" sz="2800" dirty="0" smtClean="0"/>
              <a:t>…</a:t>
            </a:r>
            <a:endParaRPr lang="en-US" sz="2800" i="1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C2BEAA1-5C5A-4F42-A9BE-AB0A8C06EFFE}" type="slidenum">
              <a:rPr lang="en-US"/>
              <a:pPr algn="r" eaLnBrk="1" hangingPunct="1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152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Counting the Time Complexity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75378"/>
            <a:ext cx="8000999" cy="3777622"/>
          </a:xfrm>
        </p:spPr>
        <p:txBody>
          <a:bodyPr/>
          <a:lstStyle/>
          <a:p>
            <a:pPr>
              <a:buFont typeface="Wingdings 2" pitchFamily="18" charset="2"/>
              <a:buChar char="E"/>
            </a:pPr>
            <a:r>
              <a:rPr lang="en-US" sz="2800" dirty="0" smtClean="0">
                <a:sym typeface="Wingdings 2" pitchFamily="18" charset="2"/>
              </a:rPr>
              <a:t>Comments</a:t>
            </a:r>
            <a:r>
              <a:rPr lang="en-US" sz="2800" dirty="0">
                <a:sym typeface="Wingdings 2" pitchFamily="18" charset="2"/>
              </a:rPr>
              <a:t>:	                           No Time</a:t>
            </a:r>
          </a:p>
          <a:p>
            <a:pPr>
              <a:buFont typeface="Wingdings 2" pitchFamily="18" charset="2"/>
              <a:buChar char="E"/>
            </a:pPr>
            <a:r>
              <a:rPr lang="en-US" sz="2800" dirty="0">
                <a:sym typeface="Wingdings 2" pitchFamily="18" charset="2"/>
              </a:rPr>
              <a:t>Declaration:	                           No Time</a:t>
            </a:r>
          </a:p>
          <a:p>
            <a:pPr>
              <a:buFont typeface="Wingdings 2" pitchFamily="18" charset="2"/>
              <a:buChar char="E"/>
            </a:pPr>
            <a:r>
              <a:rPr lang="en-US" sz="2800" dirty="0">
                <a:sym typeface="Wingdings 2" pitchFamily="18" charset="2"/>
              </a:rPr>
              <a:t>Expressions &amp; Assignments:    1Time Unit</a:t>
            </a:r>
          </a:p>
          <a:p>
            <a:pPr>
              <a:buFont typeface="Wingdings 2" pitchFamily="18" charset="2"/>
              <a:buChar char="E"/>
            </a:pPr>
            <a:r>
              <a:rPr lang="en-US" sz="2800" dirty="0">
                <a:sym typeface="Wingdings 2" pitchFamily="18" charset="2"/>
              </a:rPr>
              <a:t>Iterations:  the number of iterations times the time of included statements</a:t>
            </a:r>
          </a:p>
          <a:p>
            <a:pPr>
              <a:buFont typeface="Wingdings 2" pitchFamily="18" charset="2"/>
              <a:buChar char="E"/>
            </a:pPr>
            <a:r>
              <a:rPr lang="en-US" sz="2800" dirty="0">
                <a:sym typeface="Wingdings 2" pitchFamily="18" charset="2"/>
              </a:rPr>
              <a:t>Selections: Condition + The worst case</a:t>
            </a:r>
          </a:p>
          <a:p>
            <a:pPr>
              <a:buFont typeface="Wingdings 2" pitchFamily="18" charset="2"/>
              <a:buNone/>
            </a:pPr>
            <a:r>
              <a:rPr lang="en-US" sz="2800" dirty="0">
                <a:sym typeface="Wingdings 2" pitchFamily="18" charset="2"/>
              </a:rPr>
              <a:t> </a:t>
            </a:r>
          </a:p>
          <a:p>
            <a:pPr>
              <a:buFont typeface="Wingdings 2" pitchFamily="18" charset="2"/>
              <a:buNone/>
            </a:pPr>
            <a:endParaRPr lang="en-US" sz="2800" dirty="0">
              <a:sym typeface="Wingdings 2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1066617F-0DE4-4FF9-8566-8198FA7A18C6}" type="slidenum">
              <a:rPr lang="en-US">
                <a:solidFill>
                  <a:schemeClr val="tx1"/>
                </a:solidFill>
              </a:rPr>
              <a:pPr algn="r"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228600"/>
            <a:ext cx="7162800" cy="128089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Exercise_1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924799" cy="3777622"/>
          </a:xfrm>
        </p:spPr>
        <p:txBody>
          <a:bodyPr/>
          <a:lstStyle/>
          <a:p>
            <a:r>
              <a:rPr lang="en-US" sz="2800" dirty="0"/>
              <a:t>A quadratic algorithm with processing time T(n) = c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spends T(N</a:t>
            </a:r>
            <a:r>
              <a:rPr lang="en-US" sz="2800" dirty="0" smtClean="0"/>
              <a:t>) seconds </a:t>
            </a:r>
            <a:r>
              <a:rPr lang="en-US" sz="2800" dirty="0"/>
              <a:t>for </a:t>
            </a:r>
            <a:r>
              <a:rPr lang="en-US" sz="2800" dirty="0" smtClean="0"/>
              <a:t>processing </a:t>
            </a:r>
            <a:r>
              <a:rPr lang="en-US" sz="2800" dirty="0"/>
              <a:t>N data items.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How </a:t>
            </a:r>
            <a:r>
              <a:rPr lang="en-US" sz="2800" dirty="0"/>
              <a:t>much time will be spent </a:t>
            </a:r>
            <a:r>
              <a:rPr lang="en-US" sz="2800" dirty="0" smtClean="0"/>
              <a:t>for processing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n </a:t>
            </a:r>
            <a:r>
              <a:rPr lang="en-US" sz="2800" dirty="0"/>
              <a:t>= 5000 data items, assuming that N = </a:t>
            </a:r>
            <a:r>
              <a:rPr lang="en-US" sz="2800" dirty="0" smtClean="0"/>
              <a:t>100             and </a:t>
            </a:r>
            <a:r>
              <a:rPr lang="en-US" sz="2800" dirty="0"/>
              <a:t>T(N) = </a:t>
            </a:r>
            <a:r>
              <a:rPr lang="en-US" sz="2800" dirty="0" smtClean="0"/>
              <a:t>1 s</a:t>
            </a:r>
            <a:r>
              <a:rPr lang="en-US" sz="2800" dirty="0"/>
              <a:t>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1066617F-0DE4-4FF9-8566-8198FA7A18C6}" type="slidenum">
              <a:rPr lang="en-US">
                <a:solidFill>
                  <a:schemeClr val="tx1"/>
                </a:solidFill>
              </a:rPr>
              <a:pPr algn="r"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304800"/>
            <a:ext cx="7162800" cy="82369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Exercise_2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8077200" cy="3777622"/>
          </a:xfrm>
        </p:spPr>
        <p:txBody>
          <a:bodyPr/>
          <a:lstStyle/>
          <a:p>
            <a:r>
              <a:rPr lang="en-US" sz="2800" dirty="0"/>
              <a:t>A sorting method with “Big-Oh” complexity </a:t>
            </a:r>
            <a:r>
              <a:rPr lang="en-US" sz="2800" dirty="0" smtClean="0"/>
              <a:t>O(n</a:t>
            </a:r>
            <a:r>
              <a:rPr lang="en-US" sz="2800" dirty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10 </a:t>
            </a:r>
            <a:r>
              <a:rPr lang="en-US" sz="2800" dirty="0" smtClean="0"/>
              <a:t>n</a:t>
            </a:r>
            <a:r>
              <a:rPr lang="en-US" sz="2800" dirty="0"/>
              <a:t>) spends exactly </a:t>
            </a:r>
            <a:r>
              <a:rPr lang="en-US" sz="2800" dirty="0" smtClean="0"/>
              <a:t>1 millisecond </a:t>
            </a:r>
            <a:r>
              <a:rPr lang="en-US" sz="2800" dirty="0"/>
              <a:t>to sort 1,000 data items. Assuming that time T(n) of </a:t>
            </a:r>
            <a:r>
              <a:rPr lang="en-US" sz="2800" dirty="0" smtClean="0"/>
              <a:t>sorting n </a:t>
            </a:r>
            <a:r>
              <a:rPr lang="en-US" sz="2800" dirty="0"/>
              <a:t>items is directly proportional </a:t>
            </a:r>
            <a:r>
              <a:rPr lang="en-US" sz="2800" dirty="0" smtClean="0"/>
              <a:t>to  n</a:t>
            </a:r>
            <a:r>
              <a:rPr lang="en-US" sz="2800" dirty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10 </a:t>
            </a:r>
            <a:r>
              <a:rPr lang="en-US" sz="2800" dirty="0" smtClean="0"/>
              <a:t>n</a:t>
            </a:r>
            <a:r>
              <a:rPr lang="en-US" sz="2800" dirty="0"/>
              <a:t>, that is, T(n) = </a:t>
            </a:r>
            <a:r>
              <a:rPr lang="en-US" sz="2800" dirty="0" err="1" smtClean="0"/>
              <a:t>cn</a:t>
            </a:r>
            <a:r>
              <a:rPr lang="en-US" sz="2800" dirty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10 </a:t>
            </a:r>
            <a:r>
              <a:rPr lang="en-US" sz="2800" dirty="0" smtClean="0"/>
              <a:t>n,</a:t>
            </a:r>
          </a:p>
          <a:p>
            <a:pPr marL="0" indent="0">
              <a:buNone/>
            </a:pPr>
            <a:r>
              <a:rPr lang="en-US" sz="2800" dirty="0" smtClean="0"/>
              <a:t>  Derive a </a:t>
            </a:r>
            <a:r>
              <a:rPr lang="en-US" sz="2800" dirty="0"/>
              <a:t>formula for T(n), given the time T(N) </a:t>
            </a:r>
            <a:r>
              <a:rPr lang="en-US" sz="2800" dirty="0" smtClean="0"/>
              <a:t>      for </a:t>
            </a:r>
            <a:r>
              <a:rPr lang="en-US" sz="2800" dirty="0"/>
              <a:t>sorting N items, and </a:t>
            </a:r>
            <a:r>
              <a:rPr lang="en-US" sz="2800" dirty="0" smtClean="0"/>
              <a:t>estimate how long </a:t>
            </a:r>
            <a:r>
              <a:rPr lang="en-US" sz="2800" dirty="0"/>
              <a:t>this method will sort </a:t>
            </a:r>
            <a:r>
              <a:rPr lang="en-US" sz="2800" dirty="0" smtClean="0"/>
              <a:t>1,000,000 items</a:t>
            </a:r>
            <a:r>
              <a:rPr lang="en-US" sz="2800" dirty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1066617F-0DE4-4FF9-8566-8198FA7A18C6}" type="slidenum">
              <a:rPr lang="en-US">
                <a:solidFill>
                  <a:schemeClr val="tx1"/>
                </a:solidFill>
              </a:rPr>
              <a:pPr algn="r"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304800"/>
            <a:ext cx="7162800" cy="82369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01000" cy="3777622"/>
          </a:xfrm>
        </p:spPr>
        <p:txBody>
          <a:bodyPr/>
          <a:lstStyle/>
          <a:p>
            <a:r>
              <a:rPr lang="en-US" sz="2800" dirty="0" smtClean="0"/>
              <a:t>Definition:</a:t>
            </a:r>
            <a:endParaRPr lang="en-US" sz="2800" dirty="0"/>
          </a:p>
          <a:p>
            <a:pPr lvl="1"/>
            <a:r>
              <a:rPr lang="en-US" sz="2800" dirty="0"/>
              <a:t>The data type of a variable determines the set of values the variable can take</a:t>
            </a:r>
          </a:p>
          <a:p>
            <a:r>
              <a:rPr lang="en-US" sz="2800" dirty="0"/>
              <a:t>Simple data types:</a:t>
            </a:r>
          </a:p>
          <a:p>
            <a:pPr lvl="1"/>
            <a:r>
              <a:rPr lang="en-US" sz="2800" dirty="0"/>
              <a:t>Integer, real, char, …..</a:t>
            </a:r>
          </a:p>
          <a:p>
            <a:r>
              <a:rPr lang="en-US" sz="2800" dirty="0"/>
              <a:t>Structured Data Types:</a:t>
            </a:r>
          </a:p>
          <a:p>
            <a:pPr lvl="1"/>
            <a:r>
              <a:rPr lang="en-US" sz="2800" dirty="0"/>
              <a:t>Arrays, structures, files and sets</a:t>
            </a:r>
          </a:p>
          <a:p>
            <a:pPr>
              <a:buFont typeface="Monotype Sorts" pitchFamily="2" charset="2"/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B701EB91-7EBA-419F-B7BF-5DB7DFBC4E3B}" type="slidenum">
              <a:rPr lang="en-US">
                <a:solidFill>
                  <a:schemeClr val="tx1"/>
                </a:solidFill>
              </a:rPr>
              <a:pPr algn="r"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0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304800"/>
            <a:ext cx="7239000" cy="74749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Data Types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77200" cy="42672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FF0000"/>
                </a:solidFill>
              </a:rPr>
              <a:t>abstract data type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mathematical set of data, along with operations defined on that kind of data</a:t>
            </a:r>
          </a:p>
          <a:p>
            <a:r>
              <a:rPr lang="en-US" sz="2800" dirty="0"/>
              <a:t>Examples: </a:t>
            </a:r>
          </a:p>
          <a:p>
            <a:pPr lvl="1"/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dirty="0"/>
              <a:t>: it is the set of integers (up to a certain magnitude), with operations +, -, /, *, %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double</a:t>
            </a:r>
            <a:r>
              <a:rPr lang="en-US" sz="2800" dirty="0"/>
              <a:t>: it’s the set of decimal numbers (up to a certain magnitude), with operations +, -, /, *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22BD853C-07D0-49A3-A2AF-79C6ABB1B908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17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152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Data Types (Contd.)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previous examples belong to what is called built-in data types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That is, they are provided by the programming language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 new abstract data types can be defined by users, using </a:t>
            </a:r>
            <a:r>
              <a:rPr lang="en-US" sz="2800" b="1" dirty="0" smtClean="0">
                <a:solidFill>
                  <a:srgbClr val="FF0000"/>
                </a:solidFill>
              </a:rPr>
              <a:t>array</a:t>
            </a:r>
            <a:r>
              <a:rPr lang="en-US" sz="2800" dirty="0" smtClean="0"/>
              <a:t>s, </a:t>
            </a:r>
            <a:r>
              <a:rPr lang="en-US" sz="2800" b="1" dirty="0" err="1">
                <a:solidFill>
                  <a:srgbClr val="FF0000"/>
                </a:solidFill>
              </a:rPr>
              <a:t>struct</a:t>
            </a:r>
            <a:r>
              <a:rPr lang="en-US" sz="2800" dirty="0" err="1"/>
              <a:t>s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class</a:t>
            </a:r>
            <a:r>
              <a:rPr lang="en-US" sz="2800" dirty="0"/>
              <a:t>es (if object oriented programming), etc.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25C7E77E-6198-4717-BF56-4A84EFF88956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18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304800"/>
            <a:ext cx="7239000" cy="67129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77200" cy="4648200"/>
          </a:xfrm>
        </p:spPr>
        <p:txBody>
          <a:bodyPr/>
          <a:lstStyle/>
          <a:p>
            <a:r>
              <a:rPr lang="en-US" sz="2800" dirty="0"/>
              <a:t>A data structure is a user-defined abstract data </a:t>
            </a:r>
            <a:r>
              <a:rPr lang="en-US" sz="2800" dirty="0" smtClean="0"/>
              <a:t>type.</a:t>
            </a:r>
          </a:p>
          <a:p>
            <a:r>
              <a:rPr lang="en-US" sz="2800" dirty="0">
                <a:cs typeface="Times New Roman" pitchFamily="18" charset="0"/>
              </a:rPr>
              <a:t>A data </a:t>
            </a:r>
            <a:r>
              <a:rPr lang="en-US" sz="2800" u="sng" dirty="0">
                <a:cs typeface="Times New Roman" pitchFamily="18" charset="0"/>
              </a:rPr>
              <a:t>structure</a:t>
            </a:r>
            <a:r>
              <a:rPr lang="en-US" sz="2800" dirty="0">
                <a:cs typeface="Times New Roman" pitchFamily="18" charset="0"/>
              </a:rPr>
              <a:t> is a specific way of implementing an ADT.</a:t>
            </a:r>
          </a:p>
          <a:p>
            <a:r>
              <a:rPr lang="en-US" sz="2800" dirty="0" smtClean="0"/>
              <a:t>Examples</a:t>
            </a:r>
            <a:r>
              <a:rPr lang="en-US" sz="2800" dirty="0"/>
              <a:t>: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Complex numbers</a:t>
            </a:r>
            <a:r>
              <a:rPr lang="en-US" sz="2400" dirty="0"/>
              <a:t>: with operations +, -, /, *, </a:t>
            </a:r>
            <a:r>
              <a:rPr lang="en-US" sz="2400" i="1" dirty="0"/>
              <a:t>magnitude</a:t>
            </a:r>
            <a:r>
              <a:rPr lang="en-US" sz="2400" dirty="0"/>
              <a:t>, </a:t>
            </a:r>
            <a:r>
              <a:rPr lang="en-US" sz="2400" i="1" dirty="0"/>
              <a:t>angle</a:t>
            </a:r>
            <a:r>
              <a:rPr lang="en-US" sz="2400" dirty="0"/>
              <a:t>, etc.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Stack</a:t>
            </a:r>
            <a:r>
              <a:rPr lang="en-US" sz="2400" dirty="0"/>
              <a:t>: with operations </a:t>
            </a:r>
            <a:r>
              <a:rPr lang="en-US" sz="2400" i="1" dirty="0"/>
              <a:t>push, pop, peek, </a:t>
            </a:r>
            <a:r>
              <a:rPr lang="en-US" sz="2400" i="1" dirty="0" err="1"/>
              <a:t>isempty</a:t>
            </a:r>
            <a:endParaRPr lang="en-US" sz="2400" i="1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Queue</a:t>
            </a:r>
            <a:r>
              <a:rPr lang="en-US" sz="2400" dirty="0"/>
              <a:t>: </a:t>
            </a:r>
            <a:r>
              <a:rPr lang="en-US" sz="2400" i="1" dirty="0" err="1"/>
              <a:t>enqueue</a:t>
            </a:r>
            <a:r>
              <a:rPr lang="en-US" sz="2400" i="1" dirty="0"/>
              <a:t>, </a:t>
            </a:r>
            <a:r>
              <a:rPr lang="en-US" sz="2400" i="1" dirty="0" err="1"/>
              <a:t>dequeue</a:t>
            </a:r>
            <a:r>
              <a:rPr lang="en-US" sz="2400" i="1" dirty="0"/>
              <a:t>, </a:t>
            </a:r>
            <a:r>
              <a:rPr lang="en-US" sz="2400" i="1" dirty="0" err="1"/>
              <a:t>isempty</a:t>
            </a:r>
            <a:r>
              <a:rPr lang="en-US" sz="2400" i="1" dirty="0"/>
              <a:t> …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Binary Search Tree</a:t>
            </a:r>
            <a:r>
              <a:rPr lang="en-US" sz="2400" dirty="0"/>
              <a:t>: </a:t>
            </a:r>
            <a:r>
              <a:rPr lang="en-US" sz="2400" i="1" dirty="0"/>
              <a:t>insert, delete, search.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Heap</a:t>
            </a:r>
            <a:r>
              <a:rPr lang="en-US" sz="2400" dirty="0"/>
              <a:t>: </a:t>
            </a:r>
            <a:r>
              <a:rPr lang="en-US" sz="2400" i="1" dirty="0"/>
              <a:t>insert, min, delete-min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36C9B7D6-398F-4A21-B5C5-4D2F0A7736DB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19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15200" cy="685800"/>
          </a:xfrm>
        </p:spPr>
        <p:txBody>
          <a:bodyPr/>
          <a:lstStyle/>
          <a:p>
            <a:pPr eaLnBrk="1" hangingPunct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Performance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77200" cy="377762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Given an implementation using a specific (C) data structure, we can talk about the efficiency or performance of different operations.</a:t>
            </a:r>
          </a:p>
          <a:p>
            <a:pPr eaLnBrk="1" hangingPunct="1"/>
            <a:r>
              <a:rPr lang="en-US" sz="2800" dirty="0" smtClean="0"/>
              <a:t>How do you measure efficiency?</a:t>
            </a:r>
          </a:p>
          <a:p>
            <a:pPr lvl="1"/>
            <a:r>
              <a:rPr lang="en-US" sz="2800" b="1" dirty="0" smtClean="0">
                <a:solidFill>
                  <a:schemeClr val="hlink"/>
                </a:solidFill>
              </a:rPr>
              <a:t>Time</a:t>
            </a:r>
            <a:r>
              <a:rPr lang="en-US" sz="2800" dirty="0" smtClean="0">
                <a:sym typeface="Wingdings 2" pitchFamily="18" charset="2"/>
              </a:rPr>
              <a:t>: Time </a:t>
            </a:r>
            <a:r>
              <a:rPr lang="en-US" sz="2800" dirty="0">
                <a:sym typeface="Wingdings 2" pitchFamily="18" charset="2"/>
              </a:rPr>
              <a:t>needed to </a:t>
            </a:r>
            <a:r>
              <a:rPr lang="en-US" sz="2800" dirty="0" smtClean="0">
                <a:sym typeface="Wingdings 2" pitchFamily="18" charset="2"/>
              </a:rPr>
              <a:t>run </a:t>
            </a:r>
            <a:r>
              <a:rPr lang="en-US" sz="2800" dirty="0">
                <a:sym typeface="Wingdings 2" pitchFamily="18" charset="2"/>
              </a:rPr>
              <a:t>a </a:t>
            </a:r>
            <a:r>
              <a:rPr lang="en-US" sz="2800" dirty="0" smtClean="0">
                <a:sym typeface="Wingdings 2" pitchFamily="18" charset="2"/>
              </a:rPr>
              <a:t>program</a:t>
            </a:r>
            <a:r>
              <a:rPr lang="en-US" sz="2800" dirty="0">
                <a:sym typeface="Wingdings 2" pitchFamily="18" charset="2"/>
              </a:rPr>
              <a:t> </a:t>
            </a:r>
            <a:endParaRPr lang="en-US" sz="2800" dirty="0" smtClean="0">
              <a:sym typeface="Wingdings 2" pitchFamily="18" charset="2"/>
            </a:endParaRPr>
          </a:p>
          <a:p>
            <a:pPr marL="457200" lvl="1" indent="0">
              <a:buNone/>
            </a:pPr>
            <a:r>
              <a:rPr lang="en-US" sz="2800" dirty="0">
                <a:sym typeface="Wingdings 2" pitchFamily="18" charset="2"/>
              </a:rPr>
              <a:t>	</a:t>
            </a:r>
            <a:r>
              <a:rPr lang="en-US" sz="2800" dirty="0" smtClean="0">
                <a:sym typeface="Wingdings 2" pitchFamily="18" charset="2"/>
              </a:rPr>
              <a:t> </a:t>
            </a:r>
            <a:r>
              <a:rPr lang="en-US" sz="2800" dirty="0">
                <a:sym typeface="Wingdings 2" pitchFamily="18" charset="2"/>
              </a:rPr>
              <a:t>Asymptotic Analysis </a:t>
            </a:r>
          </a:p>
          <a:p>
            <a:pPr lvl="1"/>
            <a:r>
              <a:rPr lang="en-US" sz="2800" dirty="0" smtClean="0"/>
              <a:t>Space: </a:t>
            </a:r>
            <a:r>
              <a:rPr lang="en-US" sz="2800" dirty="0">
                <a:sym typeface="Wingdings 2" pitchFamily="18" charset="2"/>
              </a:rPr>
              <a:t>Amount </a:t>
            </a:r>
            <a:r>
              <a:rPr lang="en-US" sz="2800" dirty="0" smtClean="0">
                <a:sym typeface="Wingdings 2" pitchFamily="18" charset="2"/>
              </a:rPr>
              <a:t>of memory </a:t>
            </a:r>
            <a:r>
              <a:rPr lang="en-US" sz="2800" dirty="0">
                <a:sym typeface="Wingdings 2" pitchFamily="18" charset="2"/>
              </a:rPr>
              <a:t>needed to run a program</a:t>
            </a:r>
            <a:r>
              <a:rPr lang="en-US" sz="2800" dirty="0" smtClean="0"/>
              <a:t> 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184446-E38F-4F4A-A367-FAF488A01AF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15200" cy="685800"/>
          </a:xfrm>
        </p:spPr>
        <p:txBody>
          <a:bodyPr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 (OOP) And Data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12723" y="1219200"/>
            <a:ext cx="8153400" cy="4648200"/>
          </a:xfrm>
        </p:spPr>
        <p:txBody>
          <a:bodyPr/>
          <a:lstStyle/>
          <a:p>
            <a:r>
              <a:rPr lang="en-US" sz="2800" dirty="0"/>
              <a:t>When implementing a data structure in non-OOP languages such as C, the data representation and the operations are separate</a:t>
            </a:r>
          </a:p>
          <a:p>
            <a:r>
              <a:rPr lang="en-US" sz="2800" dirty="0"/>
              <a:t>In OOP languages such as C++, both the data representation and the operations are aggregated together into what is called </a:t>
            </a:r>
            <a:r>
              <a:rPr lang="en-US" sz="2800" b="1" dirty="0">
                <a:solidFill>
                  <a:srgbClr val="FF0000"/>
                </a:solidFill>
              </a:rPr>
              <a:t>objects</a:t>
            </a:r>
          </a:p>
          <a:p>
            <a:r>
              <a:rPr lang="en-US" sz="2800" dirty="0"/>
              <a:t>The data type of such objects are called </a:t>
            </a:r>
            <a:r>
              <a:rPr lang="en-US" sz="2800" b="1" dirty="0">
                <a:solidFill>
                  <a:srgbClr val="FF0000"/>
                </a:solidFill>
              </a:rPr>
              <a:t>classes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/>
              <a:t>Classes are blue prints, objects are instances.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EC723145-A425-4BDA-9B4E-0D8BB6FD80CD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20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467600" cy="762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Memory Allocation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One of the big limitations of the first high-level PLs, FORTRAN &amp; COBOL: When declaring an Array, a structure …, the programmer had to guess the largest size;</a:t>
            </a:r>
          </a:p>
          <a:p>
            <a:pPr lvl="1" eaLnBrk="1" hangingPunct="1"/>
            <a:r>
              <a:rPr lang="en-US" dirty="0" smtClean="0"/>
              <a:t>memory space is reserved till the program is over</a:t>
            </a:r>
          </a:p>
          <a:p>
            <a:r>
              <a:rPr lang="en-US" sz="2400" dirty="0"/>
              <a:t>Especially, for arrays, the Max_Size has to be defined in advance. “What if the array is not fully occupied” - “What if elements of an array are deleted?” : Space is still there </a:t>
            </a:r>
            <a:r>
              <a:rPr lang="en-US" sz="2400" dirty="0">
                <a:sym typeface="Wingdings 2" pitchFamily="18" charset="2"/>
              </a:rPr>
              <a:t> Waste of memory - Difficult to manage (add/insert/delete)</a:t>
            </a:r>
          </a:p>
          <a:p>
            <a:r>
              <a:rPr lang="en-US" sz="2400" dirty="0">
                <a:sym typeface="Wingdings 2" pitchFamily="18" charset="2"/>
              </a:rPr>
              <a:t>C does not have this limitation because of </a:t>
            </a:r>
            <a:r>
              <a:rPr lang="en-US" sz="2400" b="1" i="1" dirty="0">
                <a:solidFill>
                  <a:srgbClr val="FF0000"/>
                </a:solidFill>
                <a:sym typeface="Wingdings 2" pitchFamily="18" charset="2"/>
              </a:rPr>
              <a:t>Dynamic Memory Allocation.</a:t>
            </a:r>
            <a:endParaRPr lang="en-US" sz="2400" b="1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 </a:t>
            </a:r>
            <a:r>
              <a:rPr lang="en-US" sz="2400" dirty="0">
                <a:sym typeface="Wingdings 2" pitchFamily="18" charset="2"/>
              </a:rPr>
              <a:t> </a:t>
            </a:r>
            <a:r>
              <a:rPr lang="en-US" sz="2400" b="1" dirty="0">
                <a:solidFill>
                  <a:srgbClr val="FF0000"/>
                </a:solidFill>
                <a:sym typeface="Wingdings 2" pitchFamily="18" charset="2"/>
              </a:rPr>
              <a:t>DMA</a:t>
            </a:r>
            <a:r>
              <a:rPr lang="en-US" sz="2400" dirty="0">
                <a:sym typeface="Wingdings 2" pitchFamily="18" charset="2"/>
              </a:rPr>
              <a:t> is meant to make optimal use of memory.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sym typeface="Wingdings 2" pitchFamily="18" charset="2"/>
              </a:rPr>
              <a:t> Allocate and de-allocate memory as needed.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fld id="{D29016EC-740E-43BA-ACA1-79164D01754C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21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9665"/>
            <a:ext cx="79248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Vs. Static memory Allocation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77200" cy="3777622"/>
          </a:xfrm>
        </p:spPr>
        <p:txBody>
          <a:bodyPr/>
          <a:lstStyle/>
          <a:p>
            <a:r>
              <a:rPr lang="en-US" sz="2800" b="1" i="1" dirty="0">
                <a:solidFill>
                  <a:srgbClr val="FF0000"/>
                </a:solidFill>
              </a:rPr>
              <a:t>SMA</a:t>
            </a:r>
            <a:r>
              <a:rPr lang="en-US" sz="2800" dirty="0"/>
              <a:t> requires that the number of bytes reserved for a variable cannot be changed during run time.</a:t>
            </a:r>
          </a:p>
          <a:p>
            <a:pPr lvl="1"/>
            <a:r>
              <a:rPr lang="en-US" sz="2400" dirty="0"/>
              <a:t>This is the technique you have used so far.</a:t>
            </a:r>
          </a:p>
          <a:p>
            <a:pPr lvl="1"/>
            <a:r>
              <a:rPr lang="en-US" sz="2400" dirty="0" smtClean="0"/>
              <a:t>Ex: </a:t>
            </a:r>
            <a:r>
              <a:rPr lang="en-US" sz="2400" dirty="0"/>
              <a:t>char Array[77], 77 bytes are reserved for the array through the whole program execution time.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DMA</a:t>
            </a:r>
            <a:r>
              <a:rPr lang="en-US" sz="2800" i="1" dirty="0"/>
              <a:t> </a:t>
            </a:r>
            <a:r>
              <a:rPr lang="en-US" sz="2800" dirty="0"/>
              <a:t>uses predefined functions to allocate &amp; release memory for data while the program is running.</a:t>
            </a:r>
          </a:p>
          <a:p>
            <a:pPr lvl="1"/>
            <a:r>
              <a:rPr lang="en-US" sz="2000" dirty="0"/>
              <a:t> </a:t>
            </a:r>
            <a:r>
              <a:rPr lang="en-US" sz="2400" dirty="0" smtClean="0">
                <a:sym typeface="Wingdings 2" pitchFamily="18" charset="2"/>
              </a:rPr>
              <a:t>SMA </a:t>
            </a:r>
            <a:r>
              <a:rPr lang="en-US" sz="2400" dirty="0">
                <a:sym typeface="Wingdings 2" pitchFamily="18" charset="2"/>
              </a:rPr>
              <a:t>uses declarations &amp; definitions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sym typeface="Wingdings 2" pitchFamily="18" charset="2"/>
              </a:rPr>
              <a:t>DMA </a:t>
            </a:r>
            <a:r>
              <a:rPr lang="en-US" sz="2400" dirty="0">
                <a:sym typeface="Wingdings 2" pitchFamily="18" charset="2"/>
              </a:rPr>
              <a:t>uses predefined functions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25CDDF8C-6678-4809-9FAB-066A167C4DEA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22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848600" cy="685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 Functions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8153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You can “dynamically” - as needed-  control the memory.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you need memory </a:t>
            </a:r>
            <a:r>
              <a:rPr lang="en-US" sz="2400" dirty="0"/>
              <a:t> </a:t>
            </a:r>
            <a:r>
              <a:rPr lang="en-US" sz="2400" dirty="0">
                <a:sym typeface="Wingdings 2" pitchFamily="18" charset="2"/>
              </a:rPr>
              <a:t></a:t>
            </a:r>
            <a:r>
              <a:rPr lang="en-US" sz="2800" dirty="0"/>
              <a:t> you ask for it.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Once you do not need it any more </a:t>
            </a:r>
            <a:r>
              <a:rPr lang="en-US" sz="2400" dirty="0"/>
              <a:t> </a:t>
            </a:r>
            <a:r>
              <a:rPr lang="en-US" sz="2400" dirty="0">
                <a:sym typeface="Wingdings 2" pitchFamily="18" charset="2"/>
              </a:rPr>
              <a:t></a:t>
            </a:r>
            <a:r>
              <a:rPr lang="en-US" sz="2800" dirty="0"/>
              <a:t> you free it.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Two C functions for allocating memory: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malloc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emory </a:t>
            </a:r>
            <a:r>
              <a:rPr lang="en-US" sz="2400" b="1" dirty="0">
                <a:solidFill>
                  <a:srgbClr val="FF0000"/>
                </a:solidFill>
              </a:rPr>
              <a:t>Alloc</a:t>
            </a:r>
            <a:r>
              <a:rPr lang="en-US" sz="2400" dirty="0"/>
              <a:t>ation)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calloc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ontiguous Memory </a:t>
            </a:r>
            <a:r>
              <a:rPr lang="en-US" sz="2400" b="1" dirty="0">
                <a:solidFill>
                  <a:srgbClr val="FF0000"/>
                </a:solidFill>
              </a:rPr>
              <a:t>Alloc</a:t>
            </a:r>
            <a:r>
              <a:rPr lang="en-US" sz="2400" dirty="0"/>
              <a:t>ation)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One C function to release/free the memory: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free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“The three  functions are defined in </a:t>
            </a:r>
            <a:r>
              <a:rPr lang="en-US" sz="2800" b="1" dirty="0">
                <a:solidFill>
                  <a:srgbClr val="FF0000"/>
                </a:solidFill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</a:rPr>
              <a:t>stdlib.h</a:t>
            </a:r>
            <a:r>
              <a:rPr lang="en-US" sz="2800" b="1" dirty="0">
                <a:solidFill>
                  <a:srgbClr val="FF0000"/>
                </a:solidFill>
              </a:rPr>
              <a:t>&gt;”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6ED03E56-D210-4284-871C-F16E27B025DC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23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228600"/>
            <a:ext cx="7162800" cy="74749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emory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77200" cy="37776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Used to allocate a single memory block of any built-in or user-defined type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 smtClean="0">
                <a:solidFill>
                  <a:srgbClr val="FF0000"/>
                </a:solidFill>
              </a:rPr>
              <a:t>malloc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 (</a:t>
            </a:r>
            <a:r>
              <a:rPr lang="en-US" sz="2400" b="1" dirty="0" err="1">
                <a:solidFill>
                  <a:srgbClr val="FF0000"/>
                </a:solidFill>
              </a:rPr>
              <a:t>data_type</a:t>
            </a:r>
            <a:r>
              <a:rPr lang="en-US" sz="2400" b="1" dirty="0">
                <a:solidFill>
                  <a:srgbClr val="FF0000"/>
                </a:solidFill>
              </a:rPr>
              <a:t>))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sizeof</a:t>
            </a:r>
            <a:r>
              <a:rPr lang="en-US" sz="2400" dirty="0"/>
              <a:t> returns the number of bytes need for the declared </a:t>
            </a:r>
            <a:r>
              <a:rPr lang="en-US" sz="2400" dirty="0" err="1"/>
              <a:t>data_type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</a:t>
            </a:r>
            <a:r>
              <a:rPr lang="en-US" sz="2400" dirty="0">
                <a:sym typeface="Wingdings 2" pitchFamily="18" charset="2"/>
              </a:rPr>
              <a:t>he returned pointer should be cast to the specific type needed.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Ex: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ptr_1 = (char *) </a:t>
            </a:r>
            <a:r>
              <a:rPr lang="en-US" sz="2400" b="1" dirty="0" err="1">
                <a:solidFill>
                  <a:srgbClr val="FF0000"/>
                </a:solidFill>
              </a:rPr>
              <a:t>malloc</a:t>
            </a:r>
            <a:r>
              <a:rPr lang="en-US" sz="2400" b="1" dirty="0">
                <a:solidFill>
                  <a:srgbClr val="FF0000"/>
                </a:solidFill>
              </a:rPr>
              <a:t> (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 (char))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ptr_2 = (stud *) </a:t>
            </a:r>
            <a:r>
              <a:rPr lang="en-US" sz="2400" b="1" dirty="0" err="1">
                <a:solidFill>
                  <a:srgbClr val="FF0000"/>
                </a:solidFill>
              </a:rPr>
              <a:t>malloc</a:t>
            </a:r>
            <a:r>
              <a:rPr lang="en-US" sz="2400" b="1" dirty="0">
                <a:solidFill>
                  <a:srgbClr val="FF0000"/>
                </a:solidFill>
              </a:rPr>
              <a:t> (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 (stud))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                               (stud is a </a:t>
            </a:r>
            <a:r>
              <a:rPr lang="en-US" sz="2400" dirty="0" err="1"/>
              <a:t>struct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023A120B-A092-47B1-8C04-19D0CC7B2976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24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848600" cy="6858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ontiguous Memory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80772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Used to allocate memory for arrays of elements of any built-in or user-defined type.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takes two arguments: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number of elements in the array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size of the data type of elements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Syntax: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FF0000"/>
                </a:solidFill>
              </a:rPr>
              <a:t>calloc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( n,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 </a:t>
            </a:r>
            <a:r>
              <a:rPr lang="en-US" sz="2400" b="1" dirty="0" err="1">
                <a:solidFill>
                  <a:srgbClr val="FF0000"/>
                </a:solidFill>
              </a:rPr>
              <a:t>data_type</a:t>
            </a:r>
            <a:r>
              <a:rPr lang="en-US" sz="2400" b="1" dirty="0">
                <a:solidFill>
                  <a:srgbClr val="FF0000"/>
                </a:solidFill>
              </a:rPr>
              <a:t>))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calloc</a:t>
            </a:r>
            <a:r>
              <a:rPr lang="en-US" sz="2400" dirty="0"/>
              <a:t> should be cast too as with </a:t>
            </a:r>
            <a:r>
              <a:rPr lang="en-US" sz="2400" dirty="0" err="1"/>
              <a:t>malloc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Ex: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array_1 = (char *) </a:t>
            </a:r>
            <a:r>
              <a:rPr lang="en-US" sz="2400" b="1" dirty="0" err="1">
                <a:solidFill>
                  <a:srgbClr val="FF0000"/>
                </a:solidFill>
              </a:rPr>
              <a:t>calloc</a:t>
            </a:r>
            <a:r>
              <a:rPr lang="en-US" sz="2400" b="1" dirty="0">
                <a:solidFill>
                  <a:srgbClr val="FF0000"/>
                </a:solidFill>
              </a:rPr>
              <a:t>(21,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 ( char))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array_2 = (stud *) </a:t>
            </a:r>
            <a:r>
              <a:rPr lang="en-US" sz="2400" b="1" dirty="0" err="1">
                <a:solidFill>
                  <a:srgbClr val="FF0000"/>
                </a:solidFill>
              </a:rPr>
              <a:t>calloc</a:t>
            </a:r>
            <a:r>
              <a:rPr lang="en-US" sz="2400" b="1" dirty="0">
                <a:solidFill>
                  <a:srgbClr val="FF0000"/>
                </a:solidFill>
              </a:rPr>
              <a:t>(77, 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 (stud))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E9FBE10A-AFD8-4DD6-950F-62BA5AAA575A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25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8486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0772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Tip: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memory space is not available, </a:t>
            </a:r>
            <a:r>
              <a:rPr lang="en-US" sz="2400" dirty="0" err="1"/>
              <a:t>malloc</a:t>
            </a:r>
            <a:r>
              <a:rPr lang="en-US" sz="2400" dirty="0"/>
              <a:t> &amp; </a:t>
            </a:r>
            <a:r>
              <a:rPr lang="en-US" sz="2400" dirty="0" err="1"/>
              <a:t>calloc</a:t>
            </a:r>
            <a:r>
              <a:rPr lang="en-US" sz="2400" dirty="0"/>
              <a:t> return a NULL pointer.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Useful: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if (</a:t>
            </a:r>
            <a:r>
              <a:rPr lang="en-US" sz="2400" b="1" dirty="0" err="1">
                <a:solidFill>
                  <a:srgbClr val="FF0000"/>
                </a:solidFill>
              </a:rPr>
              <a:t>ptr</a:t>
            </a:r>
            <a:r>
              <a:rPr lang="en-US" sz="2400" b="1" dirty="0">
                <a:solidFill>
                  <a:srgbClr val="FF0000"/>
                </a:solidFill>
              </a:rPr>
              <a:t> = (type *)</a:t>
            </a:r>
            <a:r>
              <a:rPr lang="en-US" sz="2400" b="1" dirty="0" err="1">
                <a:solidFill>
                  <a:srgbClr val="FF0000"/>
                </a:solidFill>
              </a:rPr>
              <a:t>malloc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(type)) = = NULL)   			</a:t>
            </a:r>
            <a:r>
              <a:rPr lang="en-US" sz="2400" b="1" dirty="0" err="1">
                <a:solidFill>
                  <a:srgbClr val="FF0000"/>
                </a:solidFill>
              </a:rPr>
              <a:t>printf</a:t>
            </a:r>
            <a:r>
              <a:rPr lang="en-US" sz="2400" b="1" dirty="0">
                <a:solidFill>
                  <a:srgbClr val="FF0000"/>
                </a:solidFill>
              </a:rPr>
              <a:t>(“Could not allocate memory);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memory allocated by </a:t>
            </a:r>
            <a:r>
              <a:rPr lang="en-US" sz="2800" dirty="0" err="1"/>
              <a:t>malloc</a:t>
            </a:r>
            <a:r>
              <a:rPr lang="en-US" sz="2800" dirty="0"/>
              <a:t> &amp; </a:t>
            </a:r>
            <a:r>
              <a:rPr lang="en-US" sz="2800" dirty="0" err="1"/>
              <a:t>calloc</a:t>
            </a:r>
            <a:r>
              <a:rPr lang="en-US" sz="2800" dirty="0"/>
              <a:t> are no longer needed, they should be freed using the </a:t>
            </a:r>
            <a:r>
              <a:rPr lang="en-US" sz="2800" b="1" dirty="0"/>
              <a:t>free</a:t>
            </a:r>
            <a:r>
              <a:rPr lang="en-US" sz="2800" dirty="0"/>
              <a:t> </a:t>
            </a:r>
            <a:r>
              <a:rPr lang="en-US" sz="2800" dirty="0" smtClean="0"/>
              <a:t>function.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Syntax:</a:t>
            </a:r>
          </a:p>
          <a:p>
            <a:pPr lvl="2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free(</a:t>
            </a:r>
            <a:r>
              <a:rPr lang="en-US" sz="2400" b="1" dirty="0" err="1" smtClean="0">
                <a:solidFill>
                  <a:srgbClr val="FF0000"/>
                </a:solidFill>
              </a:rPr>
              <a:t>ptr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400" dirty="0" err="1"/>
              <a:t>exp</a:t>
            </a:r>
            <a:r>
              <a:rPr lang="en-US" sz="2400" dirty="0"/>
              <a:t>:    free(</a:t>
            </a:r>
            <a:r>
              <a:rPr lang="en-US" sz="2400" dirty="0" err="1"/>
              <a:t>my_ptr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fld id="{AF05B7C9-02B9-4D0D-9DF6-89F6AC7702E9}" type="slidenum">
              <a:rPr lang="en-US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0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381000"/>
            <a:ext cx="7162800" cy="59509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924800" cy="3777622"/>
          </a:xfrm>
        </p:spPr>
        <p:txBody>
          <a:bodyPr/>
          <a:lstStyle/>
          <a:p>
            <a:r>
              <a:rPr lang="en-US" sz="2800" dirty="0"/>
              <a:t>Write a program that asks a teacher for how many students he has in a class, creates an array of “stud structures” and stores the information for each student.</a:t>
            </a:r>
          </a:p>
          <a:p>
            <a:pPr>
              <a:buFont typeface="Monotype Sorts" pitchFamily="2" charset="2"/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8FD15325-832B-46B6-9AB2-C70592A60615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27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304800"/>
            <a:ext cx="7162800" cy="67129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Example’s Output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6250" r="46471" b="48750"/>
          <a:stretch/>
        </p:blipFill>
        <p:spPr bwMode="auto">
          <a:xfrm>
            <a:off x="1143000" y="14478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3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304800"/>
            <a:ext cx="7239000" cy="595090"/>
          </a:xfrm>
        </p:spPr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Example_Solution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8FD15325-832B-46B6-9AB2-C70592A60615}" type="slidenum">
              <a:rPr lang="en-US">
                <a:solidFill>
                  <a:schemeClr val="tx1"/>
                </a:solidFill>
                <a:latin typeface="Arial Narrow" pitchFamily="34" charset="0"/>
              </a:rPr>
              <a:pPr algn="r"/>
              <a:t>29</a:t>
            </a:fld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3" b="28333"/>
          <a:stretch/>
        </p:blipFill>
        <p:spPr bwMode="auto">
          <a:xfrm>
            <a:off x="838200" y="1219200"/>
            <a:ext cx="8229600" cy="524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1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Efficiency: Space vs. Time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38200"/>
            <a:ext cx="7696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Time efficiency is usually more critical than space efficiency.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Some data structures require extra memory to help organize the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Some algorithms require copying data but the additional space needed, if necessary, can always be found in auxiliary storage.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There is often a </a:t>
            </a:r>
            <a:r>
              <a:rPr lang="en-US" sz="2800" b="1" dirty="0" smtClean="0">
                <a:solidFill>
                  <a:schemeClr val="hlink"/>
                </a:solidFill>
              </a:rPr>
              <a:t>space-time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hlink"/>
                </a:solidFill>
              </a:rPr>
              <a:t>tradeoff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E.g. reducing primary memory use by using disk space to store data, increases time to access the data because disk access is slower than primary memory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E.g. using “invalid days” in our calendar wastes a bit of space in memory but makes accessing a specific day &amp; month easier (simplifies computation).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F2A9A6A-B443-40D9-819E-47C956118CD6}" type="slidenum">
              <a:rPr lang="en-US"/>
              <a:pPr algn="r"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Be Prepared For Next Chapter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371600"/>
            <a:ext cx="73914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Wingdings 2" pitchFamily="18" charset="2"/>
              </a:rPr>
              <a:t>Iterative definition of a factorial function</a:t>
            </a:r>
            <a:endParaRPr lang="en-US" sz="2400" dirty="0">
              <a:solidFill>
                <a:schemeClr val="accent2">
                  <a:lumMod val="75000"/>
                </a:schemeClr>
              </a:solidFill>
              <a:sym typeface="Wingdings 2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Wingdings 2" pitchFamily="18" charset="2"/>
              </a:rPr>
              <a:t>                          </a:t>
            </a: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1                                                 if  n  =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factorial(n) </a:t>
            </a:r>
            <a:r>
              <a:rPr lang="en-US" sz="2000" dirty="0" smtClean="0">
                <a:solidFill>
                  <a:srgbClr val="FF0000"/>
                </a:solidFill>
                <a:sym typeface="Wingdings 2" pitchFamily="18" charset="2"/>
              </a:rPr>
              <a:t>= </a:t>
            </a:r>
            <a:endParaRPr lang="en-US" sz="2000" dirty="0">
              <a:solidFill>
                <a:srgbClr val="FF0000"/>
              </a:solidFill>
              <a:sym typeface="Wingdings 2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  <a:sym typeface="Wingdings 2" pitchFamily="18" charset="2"/>
              </a:rPr>
              <a:t>                          n * (n-1) * (n-2) * …….. * 2 *1      if  n  &gt; 0</a:t>
            </a:r>
          </a:p>
          <a:p>
            <a:pPr eaLnBrk="1" hangingPunct="1"/>
            <a:r>
              <a:rPr lang="en-US" dirty="0" smtClean="0"/>
              <a:t>Using this definition, write a program that prompts the user to enter a positive integer and executes its factorial.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184446-E38F-4F4A-A367-FAF488A01AF0}" type="slidenum">
              <a:rPr lang="en-US"/>
              <a:pPr eaLnBrk="1" hangingPunct="1"/>
              <a:t>30</a:t>
            </a:fld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3352800" y="19812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Efficiency: Time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467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Time efficiency is measured in terms of number of critical operations (e.g. lookups/accesses)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It is expressed as a function of the size of the dataset.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It may be constant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 a function such as 0.1n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+ 10n + 500: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At very small values of n, most of the cost is coming from the constant component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As n gets larger, 10n takes on more importance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As n gets larger still, 0.1n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is more importan</a:t>
            </a:r>
            <a:r>
              <a:rPr lang="en-US" sz="2400" dirty="0" smtClean="0"/>
              <a:t>t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So, as n grows larger and larger, the function becomes </a:t>
            </a:r>
            <a:r>
              <a:rPr lang="en-US" sz="2800" dirty="0" smtClean="0">
                <a:solidFill>
                  <a:schemeClr val="hlink"/>
                </a:solidFill>
              </a:rPr>
              <a:t>more nearly proportional to n</a:t>
            </a:r>
            <a:r>
              <a:rPr lang="en-US" sz="2800" baseline="30000" dirty="0" smtClean="0">
                <a:solidFill>
                  <a:schemeClr val="hlink"/>
                </a:solidFill>
              </a:rPr>
              <a:t>2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23B231-C163-49BE-8951-02C02B3F5413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152400"/>
            <a:ext cx="7162800" cy="9144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 Notations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14400"/>
            <a:ext cx="7696199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way to evaluate the efficiency of an Algorithm by estimating its « Growth Rate »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Growth Rate </a:t>
            </a:r>
            <a:r>
              <a:rPr lang="en-US" sz="2800" dirty="0">
                <a:sym typeface="Wingdings 2" pitchFamily="18" charset="2"/>
              </a:rPr>
              <a:t> the rate at which the cost of an algorithm grows as the size of the Input grows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 2" pitchFamily="18" charset="2"/>
              </a:rPr>
              <a:t>Important  All sorting algorithms are executed with the same time complexity when the input is small </a:t>
            </a:r>
            <a:r>
              <a:rPr lang="en-US" sz="2800" dirty="0" err="1">
                <a:sym typeface="Wingdings 2" pitchFamily="18" charset="2"/>
              </a:rPr>
              <a:t>i.e</a:t>
            </a:r>
            <a:r>
              <a:rPr lang="en-US" sz="2800" dirty="0">
                <a:sym typeface="Wingdings 2" pitchFamily="18" charset="2"/>
              </a:rPr>
              <a:t>: 100 element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 2" pitchFamily="18" charset="2"/>
              </a:rPr>
              <a:t>Three basic Notations: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Wingdings 2" pitchFamily="18" charset="2"/>
              </a:rPr>
              <a:t>Big-O: Upper bound – Worst Case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Wingdings 2" pitchFamily="18" charset="2"/>
              </a:rPr>
              <a:t>Omega: Lower bound – Minimum required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Wingdings 2" pitchFamily="18" charset="2"/>
              </a:rPr>
              <a:t>Theta: Exact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BED0C2B1-0DCF-44FA-B87C-92C4DFB88A26}" type="slidenum">
              <a:rPr lang="en-US">
                <a:solidFill>
                  <a:schemeClr val="tx1"/>
                </a:solidFill>
              </a:rPr>
              <a:pPr algn="r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O Notation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924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Given two functions f(n) and g(n)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We say that f(n) is </a:t>
            </a:r>
            <a:r>
              <a:rPr lang="en-US" sz="2400" b="1" dirty="0" smtClean="0">
                <a:solidFill>
                  <a:schemeClr val="hlink"/>
                </a:solidFill>
              </a:rPr>
              <a:t>on the order of</a:t>
            </a:r>
            <a:r>
              <a:rPr lang="en-US" sz="2400" dirty="0" smtClean="0"/>
              <a:t> g(n) or f(n) is a Big O of g(n) i.e. </a:t>
            </a:r>
            <a:r>
              <a:rPr lang="en-US" sz="2400" b="1" dirty="0" smtClean="0">
                <a:solidFill>
                  <a:schemeClr val="hlink"/>
                </a:solidFill>
              </a:rPr>
              <a:t>O(g(n))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If there exist positive integers </a:t>
            </a:r>
            <a:r>
              <a:rPr lang="en-US" sz="2400" i="1" dirty="0"/>
              <a:t>c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baseline="-25000" dirty="0"/>
              <a:t>0 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such that f(n) ≤ c * g(n) for all n ≥ 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Other interpretations of f(n) being O(g(n)):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f(n) is asymptotically bounded by g(n)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f(n) grows more slowly than g(n)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A2B02F1-DCF0-4452-8106-B7AD93E0F460}" type="slidenum">
              <a:rPr lang="en-US"/>
              <a:pPr algn="r"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O Notation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80010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800" dirty="0" smtClean="0"/>
              <a:t>Example1</a:t>
            </a:r>
            <a:r>
              <a:rPr lang="en-US" sz="28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F(n) = 3n+2, F(n) = O(?)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3n+2 &lt;= </a:t>
            </a:r>
            <a:r>
              <a:rPr lang="en-US" sz="2400" dirty="0" smtClean="0"/>
              <a:t>5n </a:t>
            </a:r>
            <a:r>
              <a:rPr lang="en-US" sz="2400" dirty="0"/>
              <a:t>FOR n &gt;= </a:t>
            </a:r>
            <a:r>
              <a:rPr lang="en-US" sz="2400" dirty="0" smtClean="0"/>
              <a:t>1 </a:t>
            </a:r>
            <a:r>
              <a:rPr lang="en-US" sz="2400" dirty="0">
                <a:sym typeface="Wingdings 2" pitchFamily="18" charset="2"/>
              </a:rPr>
              <a:t> F(n) = O(n)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sym typeface="Wingdings 2" pitchFamily="18" charset="2"/>
              </a:rPr>
              <a:t>c = </a:t>
            </a:r>
            <a:r>
              <a:rPr lang="en-US" sz="2400" dirty="0" smtClean="0">
                <a:sym typeface="Wingdings 2" pitchFamily="18" charset="2"/>
              </a:rPr>
              <a:t>5 </a:t>
            </a:r>
            <a:r>
              <a:rPr lang="en-US" sz="2400" dirty="0">
                <a:sym typeface="Wingdings 2" pitchFamily="18" charset="2"/>
              </a:rPr>
              <a:t>&amp; </a:t>
            </a:r>
            <a:r>
              <a:rPr lang="en-US" sz="2400" dirty="0"/>
              <a:t>n</a:t>
            </a:r>
            <a:r>
              <a:rPr lang="en-US" sz="2400" baseline="-25000" dirty="0"/>
              <a:t>0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  <a:endParaRPr lang="en-US" sz="2400" dirty="0">
              <a:sym typeface="Wingdings 2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Example2: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F(n) = 6*2</a:t>
            </a:r>
            <a:r>
              <a:rPr lang="en-US" sz="2400" baseline="30000" dirty="0"/>
              <a:t>n</a:t>
            </a:r>
            <a:r>
              <a:rPr lang="en-US" sz="2400" dirty="0"/>
              <a:t>+n</a:t>
            </a:r>
            <a:r>
              <a:rPr lang="en-US" sz="2400" baseline="30000" dirty="0"/>
              <a:t>2</a:t>
            </a:r>
            <a:r>
              <a:rPr lang="en-US" sz="2400" dirty="0"/>
              <a:t> 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6*2</a:t>
            </a:r>
            <a:r>
              <a:rPr lang="en-US" sz="2400" baseline="30000" dirty="0"/>
              <a:t>n</a:t>
            </a:r>
            <a:r>
              <a:rPr lang="en-US" sz="2400" dirty="0"/>
              <a:t>+n</a:t>
            </a:r>
            <a:r>
              <a:rPr lang="en-US" sz="2400" baseline="30000" dirty="0"/>
              <a:t>2 </a:t>
            </a:r>
            <a:r>
              <a:rPr lang="en-US" sz="2400" dirty="0"/>
              <a:t>&lt;= 7* 2</a:t>
            </a:r>
            <a:r>
              <a:rPr lang="en-US" sz="2400" baseline="30000" dirty="0"/>
              <a:t>n</a:t>
            </a:r>
            <a:r>
              <a:rPr lang="en-US" sz="2400" dirty="0"/>
              <a:t>  FOR n &gt;= </a:t>
            </a:r>
            <a:r>
              <a:rPr lang="en-US" sz="2400" dirty="0" smtClean="0"/>
              <a:t>4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Meaning(Reminder):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The upper bound </a:t>
            </a:r>
            <a:r>
              <a:rPr lang="en-US" sz="2400" dirty="0">
                <a:sym typeface="Wingdings 2" pitchFamily="18" charset="2"/>
              </a:rPr>
              <a:t></a:t>
            </a:r>
            <a:r>
              <a:rPr lang="en-US" sz="2400" dirty="0"/>
              <a:t> The worst case (When n grows larger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2B02F1-DCF0-4452-8106-B7AD93E0F460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228600"/>
            <a:ext cx="7239000" cy="128089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Big-O Rules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8000999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The Sum rule: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IF T(n) = T</a:t>
            </a:r>
            <a:r>
              <a:rPr lang="en-US" sz="2000" baseline="-25000" dirty="0"/>
              <a:t>1</a:t>
            </a:r>
            <a:r>
              <a:rPr lang="en-US" sz="2000" dirty="0"/>
              <a:t>(n) + T</a:t>
            </a:r>
            <a:r>
              <a:rPr lang="en-US" sz="2000" baseline="-25000" dirty="0"/>
              <a:t>2</a:t>
            </a:r>
            <a:r>
              <a:rPr lang="en-US" sz="2000" dirty="0"/>
              <a:t>(n)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 THEN T(n) = O(max(T</a:t>
            </a:r>
            <a:r>
              <a:rPr lang="en-US" sz="2000" baseline="-25000" dirty="0"/>
              <a:t>1</a:t>
            </a:r>
            <a:r>
              <a:rPr lang="en-US" sz="2000" dirty="0"/>
              <a:t>(n), T</a:t>
            </a:r>
            <a:r>
              <a:rPr lang="en-US" sz="2000" baseline="-25000" dirty="0"/>
              <a:t>2</a:t>
            </a:r>
            <a:r>
              <a:rPr lang="en-US" sz="2000" dirty="0"/>
              <a:t>(n))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Exp</a:t>
            </a:r>
            <a:r>
              <a:rPr lang="en-US" sz="2000" dirty="0"/>
              <a:t>: T(n) = n</a:t>
            </a:r>
            <a:r>
              <a:rPr lang="en-US" sz="2000" baseline="30000" dirty="0"/>
              <a:t>3</a:t>
            </a:r>
            <a:r>
              <a:rPr lang="en-US" sz="2000" dirty="0"/>
              <a:t> + n</a:t>
            </a:r>
            <a:r>
              <a:rPr lang="en-US" sz="2000" baseline="30000" dirty="0"/>
              <a:t>2</a:t>
            </a:r>
            <a:r>
              <a:rPr lang="en-US" sz="2000" dirty="0"/>
              <a:t> =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The Product rule: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T(n) = T</a:t>
            </a:r>
            <a:r>
              <a:rPr lang="en-US" sz="2000" baseline="-25000" dirty="0"/>
              <a:t>1</a:t>
            </a:r>
            <a:r>
              <a:rPr lang="en-US" sz="2000" dirty="0"/>
              <a:t>(n) * T</a:t>
            </a:r>
            <a:r>
              <a:rPr lang="en-US" sz="2000" baseline="-25000" dirty="0"/>
              <a:t>2</a:t>
            </a:r>
            <a:r>
              <a:rPr lang="en-US" sz="2000" dirty="0"/>
              <a:t>(n)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THEN T(n) = O(T</a:t>
            </a:r>
            <a:r>
              <a:rPr lang="en-US" sz="2000" baseline="-25000" dirty="0"/>
              <a:t>1</a:t>
            </a:r>
            <a:r>
              <a:rPr lang="en-US" sz="2000" dirty="0"/>
              <a:t>(n) * T</a:t>
            </a:r>
            <a:r>
              <a:rPr lang="en-US" sz="2000" baseline="-25000" dirty="0"/>
              <a:t>2</a:t>
            </a:r>
            <a:r>
              <a:rPr lang="en-US" sz="2000" dirty="0"/>
              <a:t>(n))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Exp</a:t>
            </a:r>
            <a:r>
              <a:rPr lang="en-US" sz="2000" dirty="0"/>
              <a:t>: T(n) = n</a:t>
            </a:r>
            <a:r>
              <a:rPr lang="en-US" sz="2000" baseline="30000" dirty="0"/>
              <a:t>3</a:t>
            </a:r>
            <a:r>
              <a:rPr lang="en-US" sz="2000" dirty="0"/>
              <a:t> * n</a:t>
            </a:r>
            <a:r>
              <a:rPr lang="en-US" sz="2000" baseline="30000" dirty="0"/>
              <a:t>2 </a:t>
            </a:r>
            <a:r>
              <a:rPr lang="en-US" sz="2000" dirty="0"/>
              <a:t>= O(n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The Scalar rule: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T(n) = K * T</a:t>
            </a:r>
            <a:r>
              <a:rPr lang="en-US" sz="2000" baseline="-25000" dirty="0"/>
              <a:t>1</a:t>
            </a:r>
            <a:r>
              <a:rPr lang="en-US" sz="2000" dirty="0"/>
              <a:t>(n)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THEN T(n) = O(T</a:t>
            </a:r>
            <a:r>
              <a:rPr lang="en-US" sz="2000" baseline="-25000" dirty="0"/>
              <a:t>1</a:t>
            </a:r>
            <a:r>
              <a:rPr lang="en-US" sz="2000" dirty="0"/>
              <a:t>(n))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Exp</a:t>
            </a:r>
            <a:r>
              <a:rPr lang="en-US" sz="2000" dirty="0"/>
              <a:t>: T(n) = 7 * n</a:t>
            </a:r>
            <a:r>
              <a:rPr lang="en-US" sz="2000" baseline="30000" dirty="0"/>
              <a:t>3</a:t>
            </a:r>
            <a:r>
              <a:rPr lang="en-US" sz="2000" dirty="0"/>
              <a:t> </a:t>
            </a:r>
            <a:r>
              <a:rPr lang="en-US" sz="2000" baseline="30000" dirty="0"/>
              <a:t> </a:t>
            </a:r>
            <a:r>
              <a:rPr lang="en-US" sz="2000" dirty="0"/>
              <a:t>=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	</a:t>
            </a:r>
            <a:fld id="{C4F82AC4-8961-410E-9F67-23EDC3CBFF32}" type="slidenum">
              <a:rPr lang="en-US" smtClean="0">
                <a:solidFill>
                  <a:schemeClr val="tx1"/>
                </a:solidFill>
              </a:rPr>
              <a:pPr algn="r"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O Notation - Properties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Transitivity: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     </a:t>
            </a:r>
            <a:r>
              <a:rPr lang="en-US" sz="2800" dirty="0" smtClean="0"/>
              <a:t>If f(n) is O(g(n)) and g(n) is O(h(n)) then f(n)    	is O(h(n)).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Polynomial Functions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hlink"/>
                </a:solidFill>
              </a:rPr>
              <a:t>f(n) = a</a:t>
            </a:r>
            <a:r>
              <a:rPr lang="en-US" sz="2400" dirty="0" smtClean="0"/>
              <a:t> (a constant function) is O(1) since, by setting c = a and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 smtClean="0"/>
              <a:t> = 1, f(n) = a ≤ 1*a for all 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hlink"/>
                </a:solidFill>
              </a:rPr>
              <a:t>a</a:t>
            </a:r>
            <a:r>
              <a:rPr lang="en-US" sz="2400" b="1" dirty="0" smtClean="0">
                <a:solidFill>
                  <a:schemeClr val="hlink"/>
                </a:solidFill>
              </a:rPr>
              <a:t>*n is O(</a:t>
            </a:r>
            <a:r>
              <a:rPr lang="en-US" sz="2400" b="1" dirty="0" err="1" smtClean="0">
                <a:solidFill>
                  <a:schemeClr val="hlink"/>
                </a:solidFill>
              </a:rPr>
              <a:t>n</a:t>
            </a:r>
            <a:r>
              <a:rPr lang="en-US" sz="2400" b="1" baseline="30000" dirty="0" err="1" smtClean="0">
                <a:solidFill>
                  <a:schemeClr val="hlink"/>
                </a:solidFill>
              </a:rPr>
              <a:t>k</a:t>
            </a:r>
            <a:r>
              <a:rPr lang="en-US" sz="2400" b="1" dirty="0" smtClean="0">
                <a:solidFill>
                  <a:schemeClr val="hlink"/>
                </a:solidFill>
              </a:rPr>
              <a:t>)</a:t>
            </a:r>
            <a:r>
              <a:rPr lang="en-US" sz="2400" dirty="0" smtClean="0"/>
              <a:t> for any constant a </a:t>
            </a:r>
            <a:br>
              <a:rPr lang="en-US" sz="2400" dirty="0" smtClean="0"/>
            </a:br>
            <a:r>
              <a:rPr lang="en-US" sz="2400" b="1" dirty="0" smtClean="0"/>
              <a:t>How? </a:t>
            </a:r>
            <a:r>
              <a:rPr lang="en-US" sz="2400" dirty="0" smtClean="0"/>
              <a:t>Setting c = a and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 smtClean="0"/>
              <a:t> = 1, c*n ≤ c*n</a:t>
            </a:r>
            <a:r>
              <a:rPr lang="en-US" sz="2400" baseline="30000" dirty="0" smtClean="0"/>
              <a:t>1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 smtClean="0">
                <a:solidFill>
                  <a:schemeClr val="hlink"/>
                </a:solidFill>
              </a:rPr>
              <a:t>n</a:t>
            </a:r>
            <a:r>
              <a:rPr lang="en-US" sz="2400" b="1" baseline="30000" dirty="0" err="1" smtClean="0">
                <a:solidFill>
                  <a:schemeClr val="hlink"/>
                </a:solidFill>
              </a:rPr>
              <a:t>k</a:t>
            </a:r>
            <a:r>
              <a:rPr lang="en-US" sz="2400" b="1" dirty="0" smtClean="0">
                <a:solidFill>
                  <a:schemeClr val="hlink"/>
                </a:solidFill>
              </a:rPr>
              <a:t> is O(</a:t>
            </a:r>
            <a:r>
              <a:rPr lang="en-US" sz="2400" b="1" dirty="0" err="1" smtClean="0">
                <a:solidFill>
                  <a:schemeClr val="hlink"/>
                </a:solidFill>
              </a:rPr>
              <a:t>n</a:t>
            </a:r>
            <a:r>
              <a:rPr lang="en-US" sz="2400" b="1" baseline="30000" dirty="0" err="1" smtClean="0">
                <a:solidFill>
                  <a:schemeClr val="hlink"/>
                </a:solidFill>
              </a:rPr>
              <a:t>k+j</a:t>
            </a:r>
            <a:r>
              <a:rPr lang="en-US" sz="2400" b="1" dirty="0" smtClean="0">
                <a:solidFill>
                  <a:schemeClr val="hlink"/>
                </a:solidFill>
              </a:rPr>
              <a:t>)</a:t>
            </a:r>
            <a:r>
              <a:rPr lang="en-US" sz="2400" dirty="0" smtClean="0"/>
              <a:t> for any j &gt;= 0 since</a:t>
            </a:r>
            <a:br>
              <a:rPr lang="en-US" sz="2400" dirty="0" smtClean="0"/>
            </a:br>
            <a:r>
              <a:rPr lang="en-US" sz="2400" b="1" dirty="0" smtClean="0"/>
              <a:t>How?</a:t>
            </a:r>
            <a:r>
              <a:rPr lang="en-US" sz="2400" dirty="0" smtClean="0"/>
              <a:t> Setting c = 1 and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 smtClean="0"/>
              <a:t> = 1, </a:t>
            </a:r>
            <a:r>
              <a:rPr lang="en-US" sz="2400" dirty="0" err="1" smtClean="0"/>
              <a:t>n</a:t>
            </a:r>
            <a:r>
              <a:rPr lang="en-US" sz="2400" baseline="30000" dirty="0" err="1" smtClean="0"/>
              <a:t>k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≤ 1*</a:t>
            </a:r>
            <a:r>
              <a:rPr lang="en-US" sz="2400" dirty="0" err="1" smtClean="0"/>
              <a:t>n</a:t>
            </a:r>
            <a:r>
              <a:rPr lang="en-US" sz="2400" baseline="30000" dirty="0" err="1" smtClean="0"/>
              <a:t>k+j</a:t>
            </a:r>
            <a:r>
              <a:rPr lang="en-US" sz="2400" dirty="0" smtClean="0"/>
              <a:t> </a:t>
            </a:r>
            <a:endParaRPr lang="en-US" sz="2400" baseline="30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f(n) is any polynomial 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C00000"/>
                </a:solidFill>
              </a:rPr>
              <a:t> + c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*n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k-1</a:t>
            </a:r>
            <a:r>
              <a:rPr lang="en-US" sz="2400" b="1" dirty="0" smtClean="0">
                <a:solidFill>
                  <a:srgbClr val="C00000"/>
                </a:solidFill>
              </a:rPr>
              <a:t>+… </a:t>
            </a:r>
            <a:r>
              <a:rPr lang="en-US" sz="2400" b="1" dirty="0" err="1" smtClean="0">
                <a:solidFill>
                  <a:srgbClr val="C00000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C00000"/>
                </a:solidFill>
              </a:rPr>
              <a:t>*n + c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k+1</a:t>
            </a:r>
            <a:r>
              <a:rPr lang="en-US" sz="2400" b="1" dirty="0" smtClean="0">
                <a:solidFill>
                  <a:srgbClr val="C00000"/>
                </a:solidFill>
              </a:rPr>
              <a:t>, f(n) is O(</a:t>
            </a:r>
            <a:r>
              <a:rPr lang="en-US" sz="2400" b="1" dirty="0" err="1" smtClean="0">
                <a:solidFill>
                  <a:srgbClr val="C0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C00000"/>
                </a:solidFill>
              </a:rPr>
              <a:t>) and f(n) is O(</a:t>
            </a:r>
            <a:r>
              <a:rPr lang="en-US" sz="2400" b="1" dirty="0" err="1" smtClean="0">
                <a:solidFill>
                  <a:srgbClr val="C0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C00000"/>
                </a:solidFill>
              </a:rPr>
              <a:t>k+j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for any j ≥ 0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861F3C-BE68-4E6A-A975-A433DEF3D8B8}" type="slidenum">
              <a:rPr lang="en-US"/>
              <a:pPr algn="r" eaLnBrk="1" hangingPunct="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Chap2- C Files</Template>
  <TotalTime>5937</TotalTime>
  <Words>1717</Words>
  <Application>Microsoft Office PowerPoint</Application>
  <PresentationFormat>Affichage à l'écran (4:3)</PresentationFormat>
  <Paragraphs>232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Theme1</vt:lpstr>
      <vt:lpstr>         Big O and ADT</vt:lpstr>
      <vt:lpstr>ImplementationPerformance</vt:lpstr>
      <vt:lpstr>Efficiency: Space vs. Time</vt:lpstr>
      <vt:lpstr>Efficiency: Time</vt:lpstr>
      <vt:lpstr>Asymptotic Notations</vt:lpstr>
      <vt:lpstr>Big O Notation</vt:lpstr>
      <vt:lpstr>Big O Notation</vt:lpstr>
      <vt:lpstr>Big-O Rules</vt:lpstr>
      <vt:lpstr>Big O Notation - Properties</vt:lpstr>
      <vt:lpstr>Big-O Notation </vt:lpstr>
      <vt:lpstr>Big O Notation</vt:lpstr>
      <vt:lpstr>A Hierarchy of Functions</vt:lpstr>
      <vt:lpstr>Counting the Time Complexity</vt:lpstr>
      <vt:lpstr>Exercise_1</vt:lpstr>
      <vt:lpstr>Exercise_2</vt:lpstr>
      <vt:lpstr>Data Types</vt:lpstr>
      <vt:lpstr>Abstract Data Types</vt:lpstr>
      <vt:lpstr>Abstract Data Types (Contd.)</vt:lpstr>
      <vt:lpstr>Data Structures</vt:lpstr>
      <vt:lpstr>Object-Oriented Programming (OOP) And Data Structures</vt:lpstr>
      <vt:lpstr>Dynamic Memory Allocation</vt:lpstr>
      <vt:lpstr>Dynamic Vs. Static memory Allocation</vt:lpstr>
      <vt:lpstr>Memory Management Functions </vt:lpstr>
      <vt:lpstr>Malloc: Memory Allocation</vt:lpstr>
      <vt:lpstr>Calloc: Contiguous Memory Allocation</vt:lpstr>
      <vt:lpstr>Free: Freeing memory</vt:lpstr>
      <vt:lpstr>Example:</vt:lpstr>
      <vt:lpstr>Example’s Output</vt:lpstr>
      <vt:lpstr>Example_Solution:</vt:lpstr>
      <vt:lpstr>Be Prepared For Next Chapter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Concepts: Objects and Classes</dc:title>
  <dc:creator>Chouaib Falah</dc:creator>
  <cp:lastModifiedBy>PC imane</cp:lastModifiedBy>
  <cp:revision>379</cp:revision>
  <dcterms:created xsi:type="dcterms:W3CDTF">2011-08-21T04:32:44Z</dcterms:created>
  <dcterms:modified xsi:type="dcterms:W3CDTF">2020-03-24T20:10:22Z</dcterms:modified>
</cp:coreProperties>
</file>