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sldIdLst>
    <p:sldId id="256" r:id="rId2"/>
    <p:sldId id="363" r:id="rId3"/>
    <p:sldId id="331" r:id="rId4"/>
    <p:sldId id="332" r:id="rId5"/>
    <p:sldId id="379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80" r:id="rId20"/>
    <p:sldId id="365" r:id="rId21"/>
    <p:sldId id="381" r:id="rId22"/>
    <p:sldId id="382" r:id="rId23"/>
    <p:sldId id="383" r:id="rId24"/>
    <p:sldId id="384" r:id="rId25"/>
    <p:sldId id="392" r:id="rId26"/>
    <p:sldId id="385" r:id="rId27"/>
    <p:sldId id="386" r:id="rId28"/>
    <p:sldId id="387" r:id="rId29"/>
    <p:sldId id="388" r:id="rId30"/>
    <p:sldId id="389" r:id="rId31"/>
    <p:sldId id="390" r:id="rId32"/>
    <p:sldId id="393" r:id="rId33"/>
    <p:sldId id="395" r:id="rId34"/>
    <p:sldId id="39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EEFB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0" autoAdjust="0"/>
  </p:normalViewPr>
  <p:slideViewPr>
    <p:cSldViewPr>
      <p:cViewPr>
        <p:scale>
          <a:sx n="76" d="100"/>
          <a:sy n="76" d="100"/>
        </p:scale>
        <p:origin x="-119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5A61-451A-442E-9C82-C4FEDA150D23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6971-4F04-4A51-A397-88A741C1D36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DEFDD-3926-4100-8E51-B960470DC7C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1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B7CC8-678F-47A2-9772-59E11F18C446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7 w 8042"/>
              <a:gd name="T1" fmla="*/ 2147483647 h 10000"/>
              <a:gd name="T2" fmla="*/ 2147483647 w 8042"/>
              <a:gd name="T3" fmla="*/ 2147483647 h 10000"/>
              <a:gd name="T4" fmla="*/ 2147483647 w 8042"/>
              <a:gd name="T5" fmla="*/ 2147483647 h 10000"/>
              <a:gd name="T6" fmla="*/ 2147483647 w 8042"/>
              <a:gd name="T7" fmla="*/ 2147483647 h 10000"/>
              <a:gd name="T8" fmla="*/ 2147483647 w 8042"/>
              <a:gd name="T9" fmla="*/ 2147483647 h 10000"/>
              <a:gd name="T10" fmla="*/ 2147483647 w 8042"/>
              <a:gd name="T11" fmla="*/ 105298818 h 10000"/>
              <a:gd name="T12" fmla="*/ 2147483647 w 8042"/>
              <a:gd name="T13" fmla="*/ 76236572 h 10000"/>
              <a:gd name="T14" fmla="*/ 2147483647 w 8042"/>
              <a:gd name="T15" fmla="*/ 19533436 h 10000"/>
              <a:gd name="T16" fmla="*/ 94026232 w 8042"/>
              <a:gd name="T17" fmla="*/ 0 h 10000"/>
              <a:gd name="T18" fmla="*/ 0 w 8042"/>
              <a:gd name="T19" fmla="*/ 2147483647 h 10000"/>
              <a:gd name="T20" fmla="*/ 2147483647 w 8042"/>
              <a:gd name="T21" fmla="*/ 2147483647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54DB-4762-4A9A-9F7F-B52E549192F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7935A-74FA-4ABC-99FB-55558F91196D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8E207-9EBD-495E-A615-229DE4D7577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BB8D-F4FA-4034-BD13-3BF2C370C45A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1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C973-0518-476F-B73A-A67515FDE7A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4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4160B-3EB4-4FDC-8BCF-CF5906B846C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A1D9B-A11D-46A3-9530-D84BA9A1155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0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FDAD-861D-4A96-A271-6339154167E3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40667-EE5B-491B-B47D-6E345853FF5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24D4-1142-4FB0-8A52-A6E17BEB103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F24B-69DE-457E-8EBE-C6233AB1D35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E36E6-C2B4-439F-9E19-6A86CBDD2D3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9BA74-BFF9-4FE1-BE9E-8595129237F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8C6-5F8A-46DD-AC86-CDE87A7AD72B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C4E7-7FA2-4EF2-98B6-6D0460241B2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1BB3D-066A-41F7-A286-E28137C1F98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7 w 22"/>
                <a:gd name="T1" fmla="*/ 2147483647 h 136"/>
                <a:gd name="T2" fmla="*/ 2147483647 w 22"/>
                <a:gd name="T3" fmla="*/ 2147483647 h 136"/>
                <a:gd name="T4" fmla="*/ 0 w 22"/>
                <a:gd name="T5" fmla="*/ 0 h 136"/>
                <a:gd name="T6" fmla="*/ 0 w 22"/>
                <a:gd name="T7" fmla="*/ 2147483647 h 136"/>
                <a:gd name="T8" fmla="*/ 2147483647 w 22"/>
                <a:gd name="T9" fmla="*/ 2147483647 h 136"/>
                <a:gd name="T10" fmla="*/ 2147483647 w 22"/>
                <a:gd name="T11" fmla="*/ 214748364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7 w 140"/>
                <a:gd name="T1" fmla="*/ 2147483647 h 504"/>
                <a:gd name="T2" fmla="*/ 2147483647 w 140"/>
                <a:gd name="T3" fmla="*/ 2147483647 h 504"/>
                <a:gd name="T4" fmla="*/ 2147483647 w 140"/>
                <a:gd name="T5" fmla="*/ 2147483647 h 504"/>
                <a:gd name="T6" fmla="*/ 2147483647 w 140"/>
                <a:gd name="T7" fmla="*/ 2147483647 h 504"/>
                <a:gd name="T8" fmla="*/ 0 w 140"/>
                <a:gd name="T9" fmla="*/ 0 h 504"/>
                <a:gd name="T10" fmla="*/ 2147483647 w 140"/>
                <a:gd name="T11" fmla="*/ 2147483647 h 504"/>
                <a:gd name="T12" fmla="*/ 2147483647 w 140"/>
                <a:gd name="T13" fmla="*/ 2147483647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7 w 132"/>
                <a:gd name="T1" fmla="*/ 2147483647 h 308"/>
                <a:gd name="T2" fmla="*/ 0 w 132"/>
                <a:gd name="T3" fmla="*/ 0 h 308"/>
                <a:gd name="T4" fmla="*/ 0 w 132"/>
                <a:gd name="T5" fmla="*/ 2147483647 h 308"/>
                <a:gd name="T6" fmla="*/ 2147483647 w 132"/>
                <a:gd name="T7" fmla="*/ 2147483647 h 308"/>
                <a:gd name="T8" fmla="*/ 2147483647 w 132"/>
                <a:gd name="T9" fmla="*/ 2147483647 h 308"/>
                <a:gd name="T10" fmla="*/ 2147483647 w 132"/>
                <a:gd name="T11" fmla="*/ 2147483647 h 308"/>
                <a:gd name="T12" fmla="*/ 2147483647 w 132"/>
                <a:gd name="T13" fmla="*/ 2147483647 h 308"/>
                <a:gd name="T14" fmla="*/ 2147483647 w 132"/>
                <a:gd name="T15" fmla="*/ 214748364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7 w 37"/>
                <a:gd name="T1" fmla="*/ 2147483647 h 79"/>
                <a:gd name="T2" fmla="*/ 2147483647 w 37"/>
                <a:gd name="T3" fmla="*/ 2147483647 h 79"/>
                <a:gd name="T4" fmla="*/ 0 w 37"/>
                <a:gd name="T5" fmla="*/ 0 h 79"/>
                <a:gd name="T6" fmla="*/ 2147483647 w 37"/>
                <a:gd name="T7" fmla="*/ 2147483647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7 w 178"/>
                <a:gd name="T1" fmla="*/ 2147483647 h 722"/>
                <a:gd name="T2" fmla="*/ 2147483647 w 178"/>
                <a:gd name="T3" fmla="*/ 2147483647 h 722"/>
                <a:gd name="T4" fmla="*/ 2147483647 w 178"/>
                <a:gd name="T5" fmla="*/ 2147483647 h 722"/>
                <a:gd name="T6" fmla="*/ 2147483647 w 178"/>
                <a:gd name="T7" fmla="*/ 2147483647 h 722"/>
                <a:gd name="T8" fmla="*/ 0 w 178"/>
                <a:gd name="T9" fmla="*/ 0 h 722"/>
                <a:gd name="T10" fmla="*/ 2147483647 w 178"/>
                <a:gd name="T11" fmla="*/ 2147483647 h 722"/>
                <a:gd name="T12" fmla="*/ 2147483647 w 178"/>
                <a:gd name="T13" fmla="*/ 2147483647 h 722"/>
                <a:gd name="T14" fmla="*/ 2147483647 w 178"/>
                <a:gd name="T15" fmla="*/ 2147483647 h 722"/>
                <a:gd name="T16" fmla="*/ 2147483647 w 178"/>
                <a:gd name="T17" fmla="*/ 2147483647 h 722"/>
                <a:gd name="T18" fmla="*/ 2147483647 w 178"/>
                <a:gd name="T19" fmla="*/ 2147483647 h 722"/>
                <a:gd name="T20" fmla="*/ 2147483647 w 178"/>
                <a:gd name="T21" fmla="*/ 2147483647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7 w 23"/>
                <a:gd name="T1" fmla="*/ 2147483647 h 635"/>
                <a:gd name="T2" fmla="*/ 2147483647 w 23"/>
                <a:gd name="T3" fmla="*/ 2147483647 h 635"/>
                <a:gd name="T4" fmla="*/ 2147483647 w 23"/>
                <a:gd name="T5" fmla="*/ 2147483647 h 635"/>
                <a:gd name="T6" fmla="*/ 2147483647 w 23"/>
                <a:gd name="T7" fmla="*/ 2147483647 h 635"/>
                <a:gd name="T8" fmla="*/ 2147483647 w 23"/>
                <a:gd name="T9" fmla="*/ 2147483647 h 635"/>
                <a:gd name="T10" fmla="*/ 2147483647 w 23"/>
                <a:gd name="T11" fmla="*/ 2147483647 h 635"/>
                <a:gd name="T12" fmla="*/ 2147483647 w 23"/>
                <a:gd name="T13" fmla="*/ 0 h 635"/>
                <a:gd name="T14" fmla="*/ 2147483647 w 23"/>
                <a:gd name="T15" fmla="*/ 0 h 635"/>
                <a:gd name="T16" fmla="*/ 2147483647 w 23"/>
                <a:gd name="T17" fmla="*/ 2147483647 h 635"/>
                <a:gd name="T18" fmla="*/ 2147483647 w 23"/>
                <a:gd name="T19" fmla="*/ 2147483647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2147483647 w 17"/>
                <a:gd name="T9" fmla="*/ 2147483647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7 w 41"/>
                <a:gd name="T3" fmla="*/ 2147483647 h 222"/>
                <a:gd name="T4" fmla="*/ 2147483647 w 41"/>
                <a:gd name="T5" fmla="*/ 2147483647 h 222"/>
                <a:gd name="T6" fmla="*/ 2147483647 w 41"/>
                <a:gd name="T7" fmla="*/ 2147483647 h 222"/>
                <a:gd name="T8" fmla="*/ 2147483647 w 41"/>
                <a:gd name="T9" fmla="*/ 2147483647 h 222"/>
                <a:gd name="T10" fmla="*/ 2147483647 w 41"/>
                <a:gd name="T11" fmla="*/ 2147483647 h 222"/>
                <a:gd name="T12" fmla="*/ 2147483647 w 41"/>
                <a:gd name="T13" fmla="*/ 2147483647 h 222"/>
                <a:gd name="T14" fmla="*/ 2147483647 w 41"/>
                <a:gd name="T15" fmla="*/ 2147483647 h 222"/>
                <a:gd name="T16" fmla="*/ 2147483647 w 41"/>
                <a:gd name="T17" fmla="*/ 2147483647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7 w 450"/>
                <a:gd name="T1" fmla="*/ 2147483647 h 878"/>
                <a:gd name="T2" fmla="*/ 2147483647 w 450"/>
                <a:gd name="T3" fmla="*/ 2147483647 h 878"/>
                <a:gd name="T4" fmla="*/ 2147483647 w 450"/>
                <a:gd name="T5" fmla="*/ 2147483647 h 878"/>
                <a:gd name="T6" fmla="*/ 2147483647 w 450"/>
                <a:gd name="T7" fmla="*/ 2147483647 h 878"/>
                <a:gd name="T8" fmla="*/ 2147483647 w 450"/>
                <a:gd name="T9" fmla="*/ 2147483647 h 878"/>
                <a:gd name="T10" fmla="*/ 2147483647 w 450"/>
                <a:gd name="T11" fmla="*/ 2147483647 h 878"/>
                <a:gd name="T12" fmla="*/ 2147483647 w 450"/>
                <a:gd name="T13" fmla="*/ 2147483647 h 878"/>
                <a:gd name="T14" fmla="*/ 2147483647 w 450"/>
                <a:gd name="T15" fmla="*/ 0 h 878"/>
                <a:gd name="T16" fmla="*/ 2147483647 w 450"/>
                <a:gd name="T17" fmla="*/ 2147483647 h 878"/>
                <a:gd name="T18" fmla="*/ 2147483647 w 450"/>
                <a:gd name="T19" fmla="*/ 2147483647 h 878"/>
                <a:gd name="T20" fmla="*/ 2147483647 w 450"/>
                <a:gd name="T21" fmla="*/ 2147483647 h 878"/>
                <a:gd name="T22" fmla="*/ 2147483647 w 450"/>
                <a:gd name="T23" fmla="*/ 2147483647 h 878"/>
                <a:gd name="T24" fmla="*/ 2147483647 w 450"/>
                <a:gd name="T25" fmla="*/ 2147483647 h 878"/>
                <a:gd name="T26" fmla="*/ 0 w 450"/>
                <a:gd name="T27" fmla="*/ 2147483647 h 878"/>
                <a:gd name="T28" fmla="*/ 0 w 450"/>
                <a:gd name="T29" fmla="*/ 2147483647 h 878"/>
                <a:gd name="T30" fmla="*/ 2147483647 w 450"/>
                <a:gd name="T31" fmla="*/ 2147483647 h 878"/>
                <a:gd name="T32" fmla="*/ 2147483647 w 450"/>
                <a:gd name="T33" fmla="*/ 2147483647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7 w 35"/>
                <a:gd name="T3" fmla="*/ 2147483647 h 73"/>
                <a:gd name="T4" fmla="*/ 2147483647 w 35"/>
                <a:gd name="T5" fmla="*/ 2147483647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7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0 h 48"/>
                <a:gd name="T8" fmla="*/ 0 w 8"/>
                <a:gd name="T9" fmla="*/ 2147483647 h 48"/>
                <a:gd name="T10" fmla="*/ 2147483647 w 8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7 w 52"/>
                <a:gd name="T1" fmla="*/ 2147483647 h 135"/>
                <a:gd name="T2" fmla="*/ 0 w 52"/>
                <a:gd name="T3" fmla="*/ 0 h 135"/>
                <a:gd name="T4" fmla="*/ 2147483647 w 52"/>
                <a:gd name="T5" fmla="*/ 2147483647 h 135"/>
                <a:gd name="T6" fmla="*/ 2147483647 w 52"/>
                <a:gd name="T7" fmla="*/ 2147483647 h 135"/>
                <a:gd name="T8" fmla="*/ 2147483647 w 52"/>
                <a:gd name="T9" fmla="*/ 2147483647 h 135"/>
                <a:gd name="T10" fmla="*/ 2147483647 w 52"/>
                <a:gd name="T11" fmla="*/ 2147483647 h 135"/>
                <a:gd name="T12" fmla="*/ 2147483647 w 52"/>
                <a:gd name="T13" fmla="*/ 2147483647 h 135"/>
                <a:gd name="T14" fmla="*/ 2147483647 w 52"/>
                <a:gd name="T15" fmla="*/ 214748364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2147483647 w 103"/>
                <a:gd name="T1" fmla="*/ 2147483647 h 920"/>
                <a:gd name="T2" fmla="*/ 2147483647 w 103"/>
                <a:gd name="T3" fmla="*/ 2147483647 h 920"/>
                <a:gd name="T4" fmla="*/ 2147483647 w 103"/>
                <a:gd name="T5" fmla="*/ 2147483647 h 920"/>
                <a:gd name="T6" fmla="*/ 2147483647 w 103"/>
                <a:gd name="T7" fmla="*/ 2147483647 h 920"/>
                <a:gd name="T8" fmla="*/ 2147483647 w 103"/>
                <a:gd name="T9" fmla="*/ 2147483647 h 920"/>
                <a:gd name="T10" fmla="*/ 2147483647 w 103"/>
                <a:gd name="T11" fmla="*/ 2147483647 h 920"/>
                <a:gd name="T12" fmla="*/ 2147483647 w 103"/>
                <a:gd name="T13" fmla="*/ 2147483647 h 920"/>
                <a:gd name="T14" fmla="*/ 2147483647 w 103"/>
                <a:gd name="T15" fmla="*/ 2147483647 h 920"/>
                <a:gd name="T16" fmla="*/ 2147483647 w 103"/>
                <a:gd name="T17" fmla="*/ 2147483647 h 920"/>
                <a:gd name="T18" fmla="*/ 2147483647 w 103"/>
                <a:gd name="T19" fmla="*/ 2147483647 h 920"/>
                <a:gd name="T20" fmla="*/ 2147483647 w 103"/>
                <a:gd name="T21" fmla="*/ 2147483647 h 920"/>
                <a:gd name="T22" fmla="*/ 2147483647 w 103"/>
                <a:gd name="T23" fmla="*/ 0 h 920"/>
                <a:gd name="T24" fmla="*/ 0 w 103"/>
                <a:gd name="T25" fmla="*/ 0 h 920"/>
                <a:gd name="T26" fmla="*/ 2147483647 w 103"/>
                <a:gd name="T27" fmla="*/ 2147483647 h 920"/>
                <a:gd name="T28" fmla="*/ 2147483647 w 103"/>
                <a:gd name="T29" fmla="*/ 2147483647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7 w 88"/>
                <a:gd name="T1" fmla="*/ 2147483647 h 330"/>
                <a:gd name="T2" fmla="*/ 2147483647 w 88"/>
                <a:gd name="T3" fmla="*/ 2147483647 h 330"/>
                <a:gd name="T4" fmla="*/ 2147483647 w 88"/>
                <a:gd name="T5" fmla="*/ 2147483647 h 330"/>
                <a:gd name="T6" fmla="*/ 2147483647 w 88"/>
                <a:gd name="T7" fmla="*/ 2147483647 h 330"/>
                <a:gd name="T8" fmla="*/ 2147483647 w 88"/>
                <a:gd name="T9" fmla="*/ 2147483647 h 330"/>
                <a:gd name="T10" fmla="*/ 0 w 88"/>
                <a:gd name="T11" fmla="*/ 0 h 330"/>
                <a:gd name="T12" fmla="*/ 2147483647 w 88"/>
                <a:gd name="T13" fmla="*/ 2147483647 h 330"/>
                <a:gd name="T14" fmla="*/ 2147483647 w 88"/>
                <a:gd name="T15" fmla="*/ 2147483647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7 w 90"/>
                <a:gd name="T1" fmla="*/ 2147483647 h 207"/>
                <a:gd name="T2" fmla="*/ 0 w 90"/>
                <a:gd name="T3" fmla="*/ 0 h 207"/>
                <a:gd name="T4" fmla="*/ 2147483647 w 90"/>
                <a:gd name="T5" fmla="*/ 2147483647 h 207"/>
                <a:gd name="T6" fmla="*/ 2147483647 w 90"/>
                <a:gd name="T7" fmla="*/ 2147483647 h 207"/>
                <a:gd name="T8" fmla="*/ 2147483647 w 90"/>
                <a:gd name="T9" fmla="*/ 2147483647 h 207"/>
                <a:gd name="T10" fmla="*/ 2147483647 w 90"/>
                <a:gd name="T11" fmla="*/ 2147483647 h 207"/>
                <a:gd name="T12" fmla="*/ 2147483647 w 90"/>
                <a:gd name="T13" fmla="*/ 2147483647 h 207"/>
                <a:gd name="T14" fmla="*/ 2147483647 w 90"/>
                <a:gd name="T15" fmla="*/ 2147483647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7 w 115"/>
                <a:gd name="T1" fmla="*/ 2147483647 h 467"/>
                <a:gd name="T2" fmla="*/ 2147483647 w 115"/>
                <a:gd name="T3" fmla="*/ 2147483647 h 467"/>
                <a:gd name="T4" fmla="*/ 2147483647 w 115"/>
                <a:gd name="T5" fmla="*/ 2147483647 h 467"/>
                <a:gd name="T6" fmla="*/ 2147483647 w 115"/>
                <a:gd name="T7" fmla="*/ 2147483647 h 467"/>
                <a:gd name="T8" fmla="*/ 0 w 115"/>
                <a:gd name="T9" fmla="*/ 0 h 467"/>
                <a:gd name="T10" fmla="*/ 2147483647 w 115"/>
                <a:gd name="T11" fmla="*/ 2147483647 h 467"/>
                <a:gd name="T12" fmla="*/ 2147483647 w 115"/>
                <a:gd name="T13" fmla="*/ 2147483647 h 467"/>
                <a:gd name="T14" fmla="*/ 2147483647 w 115"/>
                <a:gd name="T15" fmla="*/ 2147483647 h 467"/>
                <a:gd name="T16" fmla="*/ 2147483647 w 115"/>
                <a:gd name="T17" fmla="*/ 2147483647 h 467"/>
                <a:gd name="T18" fmla="*/ 2147483647 w 115"/>
                <a:gd name="T19" fmla="*/ 2147483647 h 467"/>
                <a:gd name="T20" fmla="*/ 2147483647 w 115"/>
                <a:gd name="T21" fmla="*/ 2147483647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7 w 36"/>
                <a:gd name="T1" fmla="*/ 2147483647 h 633"/>
                <a:gd name="T2" fmla="*/ 2147483647 w 36"/>
                <a:gd name="T3" fmla="*/ 2147483647 h 633"/>
                <a:gd name="T4" fmla="*/ 2147483647 w 36"/>
                <a:gd name="T5" fmla="*/ 2147483647 h 633"/>
                <a:gd name="T6" fmla="*/ 2147483647 w 36"/>
                <a:gd name="T7" fmla="*/ 2147483647 h 633"/>
                <a:gd name="T8" fmla="*/ 2147483647 w 36"/>
                <a:gd name="T9" fmla="*/ 2147483647 h 633"/>
                <a:gd name="T10" fmla="*/ 2147483647 w 36"/>
                <a:gd name="T11" fmla="*/ 0 h 633"/>
                <a:gd name="T12" fmla="*/ 2147483647 w 36"/>
                <a:gd name="T13" fmla="*/ 0 h 633"/>
                <a:gd name="T14" fmla="*/ 2147483647 w 36"/>
                <a:gd name="T15" fmla="*/ 2147483647 h 633"/>
                <a:gd name="T16" fmla="*/ 2147483647 w 36"/>
                <a:gd name="T17" fmla="*/ 2147483647 h 633"/>
                <a:gd name="T18" fmla="*/ 2147483647 w 36"/>
                <a:gd name="T19" fmla="*/ 2147483647 h 633"/>
                <a:gd name="T20" fmla="*/ 2147483647 w 36"/>
                <a:gd name="T21" fmla="*/ 2147483647 h 633"/>
                <a:gd name="T22" fmla="*/ 2147483647 w 36"/>
                <a:gd name="T23" fmla="*/ 2147483647 h 633"/>
                <a:gd name="T24" fmla="*/ 2147483647 w 36"/>
                <a:gd name="T25" fmla="*/ 2147483647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7 w 28"/>
                <a:gd name="T1" fmla="*/ 2147483647 h 59"/>
                <a:gd name="T2" fmla="*/ 2147483647 w 28"/>
                <a:gd name="T3" fmla="*/ 2147483647 h 59"/>
                <a:gd name="T4" fmla="*/ 0 w 28"/>
                <a:gd name="T5" fmla="*/ 0 h 59"/>
                <a:gd name="T6" fmla="*/ 2147483647 w 28"/>
                <a:gd name="T7" fmla="*/ 2147483647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7 w 17"/>
                <a:gd name="T1" fmla="*/ 2147483647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0 w 17"/>
                <a:gd name="T9" fmla="*/ 0 h 107"/>
                <a:gd name="T10" fmla="*/ 0 w 17"/>
                <a:gd name="T11" fmla="*/ 2147483647 h 107"/>
                <a:gd name="T12" fmla="*/ 2147483647 w 17"/>
                <a:gd name="T13" fmla="*/ 2147483647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7 w 294"/>
                <a:gd name="T1" fmla="*/ 2147483647 h 568"/>
                <a:gd name="T2" fmla="*/ 2147483647 w 294"/>
                <a:gd name="T3" fmla="*/ 2147483647 h 568"/>
                <a:gd name="T4" fmla="*/ 2147483647 w 294"/>
                <a:gd name="T5" fmla="*/ 2147483647 h 568"/>
                <a:gd name="T6" fmla="*/ 2147483647 w 294"/>
                <a:gd name="T7" fmla="*/ 2147483647 h 568"/>
                <a:gd name="T8" fmla="*/ 2147483647 w 294"/>
                <a:gd name="T9" fmla="*/ 2147483647 h 568"/>
                <a:gd name="T10" fmla="*/ 2147483647 w 294"/>
                <a:gd name="T11" fmla="*/ 2147483647 h 568"/>
                <a:gd name="T12" fmla="*/ 2147483647 w 294"/>
                <a:gd name="T13" fmla="*/ 0 h 568"/>
                <a:gd name="T14" fmla="*/ 2147483647 w 294"/>
                <a:gd name="T15" fmla="*/ 0 h 568"/>
                <a:gd name="T16" fmla="*/ 2147483647 w 294"/>
                <a:gd name="T17" fmla="*/ 2147483647 h 568"/>
                <a:gd name="T18" fmla="*/ 2147483647 w 294"/>
                <a:gd name="T19" fmla="*/ 2147483647 h 568"/>
                <a:gd name="T20" fmla="*/ 2147483647 w 294"/>
                <a:gd name="T21" fmla="*/ 2147483647 h 568"/>
                <a:gd name="T22" fmla="*/ 2147483647 w 294"/>
                <a:gd name="T23" fmla="*/ 2147483647 h 568"/>
                <a:gd name="T24" fmla="*/ 2147483647 w 294"/>
                <a:gd name="T25" fmla="*/ 2147483647 h 568"/>
                <a:gd name="T26" fmla="*/ 0 w 294"/>
                <a:gd name="T27" fmla="*/ 2147483647 h 568"/>
                <a:gd name="T28" fmla="*/ 2147483647 w 294"/>
                <a:gd name="T29" fmla="*/ 2147483647 h 568"/>
                <a:gd name="T30" fmla="*/ 2147483647 w 294"/>
                <a:gd name="T31" fmla="*/ 2147483647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7 w 25"/>
                <a:gd name="T3" fmla="*/ 2147483647 h 53"/>
                <a:gd name="T4" fmla="*/ 2147483647 w 25"/>
                <a:gd name="T5" fmla="*/ 2147483647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7 w 29"/>
                <a:gd name="T3" fmla="*/ 2147483647 h 141"/>
                <a:gd name="T4" fmla="*/ 2147483647 w 29"/>
                <a:gd name="T5" fmla="*/ 2147483647 h 141"/>
                <a:gd name="T6" fmla="*/ 2147483647 w 29"/>
                <a:gd name="T7" fmla="*/ 2147483647 h 141"/>
                <a:gd name="T8" fmla="*/ 2147483647 w 29"/>
                <a:gd name="T9" fmla="*/ 2147483647 h 141"/>
                <a:gd name="T10" fmla="*/ 2147483647 w 29"/>
                <a:gd name="T11" fmla="*/ 2147483647 h 141"/>
                <a:gd name="T12" fmla="*/ 2147483647 w 29"/>
                <a:gd name="T13" fmla="*/ 2147483647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2147483647 h 48"/>
                <a:gd name="T8" fmla="*/ 0 w 8"/>
                <a:gd name="T9" fmla="*/ 0 h 48"/>
                <a:gd name="T10" fmla="*/ 0 w 8"/>
                <a:gd name="T11" fmla="*/ 2147483647 h 48"/>
                <a:gd name="T12" fmla="*/ 0 w 8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7 w 44"/>
                <a:gd name="T1" fmla="*/ 2147483647 h 111"/>
                <a:gd name="T2" fmla="*/ 0 w 44"/>
                <a:gd name="T3" fmla="*/ 0 h 111"/>
                <a:gd name="T4" fmla="*/ 2147483647 w 44"/>
                <a:gd name="T5" fmla="*/ 2147483647 h 111"/>
                <a:gd name="T6" fmla="*/ 2147483647 w 44"/>
                <a:gd name="T7" fmla="*/ 2147483647 h 111"/>
                <a:gd name="T8" fmla="*/ 2147483647 w 44"/>
                <a:gd name="T9" fmla="*/ 2147483647 h 111"/>
                <a:gd name="T10" fmla="*/ 2147483647 w 44"/>
                <a:gd name="T11" fmla="*/ 2147483647 h 111"/>
                <a:gd name="T12" fmla="*/ 2147483647 w 44"/>
                <a:gd name="T13" fmla="*/ 2147483647 h 111"/>
                <a:gd name="T14" fmla="*/ 2147483647 w 44"/>
                <a:gd name="T15" fmla="*/ 2147483647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70333D9-CDA2-4276-8C08-369F74F0F84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ＭＳ Ｐゴシック" pitchFamily="34" charset="-128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zeworks.com/hanoi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  <a:ln w="6350">
            <a:noFill/>
            <a:prstDash val="solid"/>
          </a:ln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Recursion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r>
              <a:rPr lang="en-US" dirty="0" smtClean="0"/>
              <a:t>Dr. Bouchaib Falah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18333" r="72006" b="68542"/>
          <a:stretch/>
        </p:blipFill>
        <p:spPr bwMode="auto">
          <a:xfrm>
            <a:off x="838200" y="1143000"/>
            <a:ext cx="202692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ADA3467C-CBF2-41A8-B4FF-C9288FC315E9}" type="slidenum">
              <a:rPr lang="en-US"/>
              <a:pPr algn="r"/>
              <a:t>10</a:t>
            </a:fld>
            <a:endParaRPr lang="en-US" dirty="0"/>
          </a:p>
        </p:txBody>
      </p:sp>
      <p:pic>
        <p:nvPicPr>
          <p:cNvPr id="48132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8134" name="Group 6"/>
          <p:cNvGraphicFramePr>
            <a:graphicFrameLocks noGrp="1"/>
          </p:cNvGraphicFramePr>
          <p:nvPr/>
        </p:nvGraphicFramePr>
        <p:xfrm>
          <a:off x="2819400" y="3048000"/>
          <a:ext cx="3657600" cy="1752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f(2)=2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f(3)=3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f(4)=4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f(5)=5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33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FD0AFB5A-3200-4346-8511-78B96798FA3F}" type="slidenum">
              <a:rPr lang="en-US"/>
              <a:pPr algn="r"/>
              <a:t>11</a:t>
            </a:fld>
            <a:endParaRPr lang="en-US" dirty="0"/>
          </a:p>
        </p:txBody>
      </p:sp>
      <p:pic>
        <p:nvPicPr>
          <p:cNvPr id="49156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9158" name="Group 6"/>
          <p:cNvGraphicFramePr>
            <a:graphicFrameLocks noGrp="1"/>
          </p:cNvGraphicFramePr>
          <p:nvPr/>
        </p:nvGraphicFramePr>
        <p:xfrm>
          <a:off x="1905000" y="3048000"/>
          <a:ext cx="4572000" cy="1752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f(1)=1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f(2)=2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f(3)=3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f(4)=4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f(5)=5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87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582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6CEF2C0E-1D5A-4EE6-A82B-826477B39A0A}" type="slidenum">
              <a:rPr lang="en-US"/>
              <a:pPr algn="r"/>
              <a:t>12</a:t>
            </a:fld>
            <a:endParaRPr lang="en-US" dirty="0"/>
          </a:p>
        </p:txBody>
      </p:sp>
      <p:pic>
        <p:nvPicPr>
          <p:cNvPr id="50180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1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0182" name="Group 6"/>
          <p:cNvGraphicFramePr>
            <a:graphicFrameLocks noGrp="1"/>
          </p:cNvGraphicFramePr>
          <p:nvPr/>
        </p:nvGraphicFramePr>
        <p:xfrm>
          <a:off x="990600" y="3048000"/>
          <a:ext cx="5486400" cy="1752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f(0)=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f(1)=1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f(2)=2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f(3)=3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f(4)=4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f(5)=5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4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2B89BDDF-BB3E-49C5-92A3-5B9467F1B91A}" type="slidenum">
              <a:rPr lang="en-US"/>
              <a:pPr algn="r"/>
              <a:t>13</a:t>
            </a:fld>
            <a:endParaRPr lang="en-US" dirty="0"/>
          </a:p>
        </p:txBody>
      </p:sp>
      <p:pic>
        <p:nvPicPr>
          <p:cNvPr id="51204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5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1206" name="Group 6"/>
          <p:cNvGraphicFramePr>
            <a:graphicFrameLocks noGrp="1"/>
          </p:cNvGraphicFramePr>
          <p:nvPr/>
        </p:nvGraphicFramePr>
        <p:xfrm>
          <a:off x="1905000" y="3048000"/>
          <a:ext cx="4572000" cy="1752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f(2)=2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f(3)=3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f(4)=4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f(5)=5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1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84B78B58-C196-4C5D-B35C-CAD2A5F212D1}" type="slidenum">
              <a:rPr lang="en-US"/>
              <a:pPr algn="r"/>
              <a:t>14</a:t>
            </a:fld>
            <a:endParaRPr lang="en-US" dirty="0"/>
          </a:p>
        </p:txBody>
      </p:sp>
      <p:pic>
        <p:nvPicPr>
          <p:cNvPr id="52228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9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2230" name="Group 6"/>
          <p:cNvGraphicFramePr>
            <a:graphicFrameLocks noGrp="1"/>
          </p:cNvGraphicFramePr>
          <p:nvPr/>
        </p:nvGraphicFramePr>
        <p:xfrm>
          <a:off x="2819400" y="3048000"/>
          <a:ext cx="3657600" cy="1752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f(3)=3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f(4)=4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f(5)=5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49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7FA8BAE7-CAE5-4880-AF5D-08E1E3FD9A51}" type="slidenum">
              <a:rPr lang="en-US"/>
              <a:pPr algn="r"/>
              <a:t>15</a:t>
            </a:fld>
            <a:endParaRPr lang="en-US" dirty="0"/>
          </a:p>
        </p:txBody>
      </p:sp>
      <p:pic>
        <p:nvPicPr>
          <p:cNvPr id="53252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3254" name="Group 6"/>
          <p:cNvGraphicFramePr>
            <a:graphicFrameLocks noGrp="1"/>
          </p:cNvGraphicFramePr>
          <p:nvPr/>
        </p:nvGraphicFramePr>
        <p:xfrm>
          <a:off x="3733800" y="3048000"/>
          <a:ext cx="2743200" cy="1752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f(4)=4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f(5)=5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4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9A12ECC4-4607-417A-B7F5-8CD55955A684}" type="slidenum">
              <a:rPr lang="en-US"/>
              <a:pPr algn="r"/>
              <a:t>16</a:t>
            </a:fld>
            <a:endParaRPr lang="en-US" dirty="0"/>
          </a:p>
        </p:txBody>
      </p:sp>
      <p:pic>
        <p:nvPicPr>
          <p:cNvPr id="54276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7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4278" name="Group 6"/>
          <p:cNvGraphicFramePr>
            <a:graphicFrameLocks noGrp="1"/>
          </p:cNvGraphicFramePr>
          <p:nvPr/>
        </p:nvGraphicFramePr>
        <p:xfrm>
          <a:off x="4648200" y="3048000"/>
          <a:ext cx="1828800" cy="1752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f(5)=5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3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7EF96F41-09E4-4F22-B282-038C14CFEBC4}" type="slidenum">
              <a:rPr lang="en-US"/>
              <a:pPr algn="r"/>
              <a:t>17</a:t>
            </a:fld>
            <a:endParaRPr lang="en-US" dirty="0"/>
          </a:p>
        </p:txBody>
      </p:sp>
      <p:pic>
        <p:nvPicPr>
          <p:cNvPr id="55300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1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5302" name="Group 6"/>
          <p:cNvGraphicFramePr>
            <a:graphicFrameLocks noGrp="1"/>
          </p:cNvGraphicFramePr>
          <p:nvPr/>
        </p:nvGraphicFramePr>
        <p:xfrm>
          <a:off x="5562600" y="3048000"/>
          <a:ext cx="914400" cy="17526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7302CBCD-B68A-455F-A90B-B80C7EB3EB13}" type="slidenum">
              <a:rPr lang="en-US"/>
              <a:pPr algn="r"/>
              <a:t>18</a:t>
            </a:fld>
            <a:endParaRPr lang="en-US" dirty="0"/>
          </a:p>
        </p:txBody>
      </p:sp>
      <p:pic>
        <p:nvPicPr>
          <p:cNvPr id="56324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5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3505200" y="3048000"/>
            <a:ext cx="1981200" cy="1371600"/>
          </a:xfrm>
          <a:prstGeom prst="cloudCallout">
            <a:avLst>
              <a:gd name="adj1" fmla="val 96153"/>
              <a:gd name="adj2" fmla="val 25231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dirty="0">
                <a:solidFill>
                  <a:srgbClr val="800000"/>
                </a:solidFill>
              </a:rPr>
              <a:t>Return </a:t>
            </a:r>
            <a:r>
              <a:rPr lang="en-US" dirty="0">
                <a:solidFill>
                  <a:srgbClr val="800000"/>
                </a:solidFill>
              </a:rPr>
              <a:t>5! = 120</a:t>
            </a:r>
          </a:p>
        </p:txBody>
      </p:sp>
    </p:spTree>
    <p:extLst>
      <p:ext uri="{BB962C8B-B14F-4D97-AF65-F5344CB8AC3E}">
        <p14:creationId xmlns:p14="http://schemas.microsoft.com/office/powerpoint/2010/main" val="36343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Example: Recursive Factorial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 2" pitchFamily="18" charset="2"/>
              </a:rPr>
              <a:t>Recursive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Wingdings 2" pitchFamily="18" charset="2"/>
              </a:rPr>
              <a:t>definition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                          1                                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if  n  =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factorial(n)  =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                          n *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factorial(n-1)           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if  n  &gt; 0</a:t>
            </a:r>
          </a:p>
          <a:p>
            <a:pPr eaLnBrk="1" hangingPunct="1"/>
            <a:r>
              <a:rPr lang="en-US" dirty="0" smtClean="0"/>
              <a:t>Using this Recursive definition of factorial function, write a program that prompts the user to enter a positive integer and executes its factorial.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184446-E38F-4F4A-A367-FAF488A01AF0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4191000" y="26670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Writing Repetitive Algorithms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543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 general, there are two approaches to writing repetitive algorithms</a:t>
            </a:r>
            <a:r>
              <a:rPr lang="fr-LU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using </a:t>
            </a:r>
            <a:r>
              <a:rPr lang="en-US" sz="2000" b="1" dirty="0">
                <a:solidFill>
                  <a:srgbClr val="FF0000"/>
                </a:solidFill>
              </a:rPr>
              <a:t>iteration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(loops)</a:t>
            </a:r>
            <a:endParaRPr lang="fr-LU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using </a:t>
            </a:r>
            <a:r>
              <a:rPr lang="en-US" sz="2000" b="1" dirty="0">
                <a:solidFill>
                  <a:srgbClr val="FF9900"/>
                </a:solidFill>
              </a:rPr>
              <a:t>recursion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itchFamily="2" charset="2"/>
              </a:rPr>
              <a:t> </a:t>
            </a:r>
            <a:r>
              <a:rPr lang="en-US" sz="2400" dirty="0">
                <a:sym typeface="Wingdings 2" pitchFamily="18" charset="2"/>
              </a:rPr>
              <a:t>A repetitive function is defined as </a:t>
            </a:r>
            <a:r>
              <a:rPr lang="en-US" sz="2400" b="1" dirty="0">
                <a:solidFill>
                  <a:srgbClr val="FF0000"/>
                </a:solidFill>
                <a:sym typeface="Wingdings 2" pitchFamily="18" charset="2"/>
              </a:rPr>
              <a:t>iterative</a:t>
            </a:r>
            <a:r>
              <a:rPr lang="en-US" sz="2400" dirty="0">
                <a:solidFill>
                  <a:srgbClr val="FF0000"/>
                </a:solidFill>
                <a:sym typeface="Wingdings 2" pitchFamily="18" charset="2"/>
              </a:rPr>
              <a:t> </a:t>
            </a:r>
            <a:r>
              <a:rPr lang="en-US" sz="2400" dirty="0">
                <a:sym typeface="Wingdings 2" pitchFamily="18" charset="2"/>
              </a:rPr>
              <a:t>when the definition involves only parameters and not the function itself.</a:t>
            </a:r>
            <a:endParaRPr lang="en-US" sz="2400" b="1" dirty="0">
              <a:solidFill>
                <a:srgbClr val="FF99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itchFamily="2" charset="2"/>
              </a:rPr>
              <a:t> </a:t>
            </a:r>
            <a:r>
              <a:rPr lang="en-US" sz="2400" dirty="0">
                <a:sym typeface="Wingdings 2" pitchFamily="18" charset="2"/>
              </a:rPr>
              <a:t>A repetitive function is defined as </a:t>
            </a:r>
            <a:r>
              <a:rPr lang="en-US" sz="2400" b="1" dirty="0">
                <a:solidFill>
                  <a:srgbClr val="FF9900"/>
                </a:solidFill>
                <a:sym typeface="Wingdings 2" pitchFamily="18" charset="2"/>
              </a:rPr>
              <a:t>recursive</a:t>
            </a:r>
            <a:r>
              <a:rPr lang="en-US" sz="2400" dirty="0">
                <a:sym typeface="Wingdings 2" pitchFamily="18" charset="2"/>
              </a:rPr>
              <a:t> when the </a:t>
            </a:r>
            <a:r>
              <a:rPr lang="en-US" sz="2400" dirty="0" smtClean="0">
                <a:sym typeface="Wingdings 2" pitchFamily="18" charset="2"/>
              </a:rPr>
              <a:t>definition </a:t>
            </a:r>
            <a:r>
              <a:rPr lang="en-US" sz="2400" dirty="0">
                <a:sym typeface="Wingdings 2" pitchFamily="18" charset="2"/>
              </a:rPr>
              <a:t>involves the function </a:t>
            </a:r>
            <a:r>
              <a:rPr lang="en-US" sz="2400" dirty="0" smtClean="0">
                <a:sym typeface="Wingdings 2" pitchFamily="18" charset="2"/>
              </a:rPr>
              <a:t>itself (</a:t>
            </a:r>
            <a:r>
              <a:rPr lang="en-US" sz="2400" dirty="0"/>
              <a:t>the function appears within the definition </a:t>
            </a:r>
            <a:r>
              <a:rPr lang="en-US" sz="2400" dirty="0" smtClean="0"/>
              <a:t>itself)</a:t>
            </a:r>
            <a:endParaRPr lang="en-US" sz="2400" dirty="0">
              <a:sym typeface="Wingdings 2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Wingdings 2" pitchFamily="18" charset="2"/>
              </a:rPr>
              <a:t>Note:</a:t>
            </a:r>
            <a:r>
              <a:rPr lang="en-US" sz="2400" dirty="0" smtClean="0">
                <a:sym typeface="Wingdings 2" pitchFamily="18" charset="2"/>
              </a:rPr>
              <a:t> </a:t>
            </a:r>
            <a:r>
              <a:rPr lang="en-US" sz="2400" dirty="0">
                <a:sym typeface="Wingdings 2" pitchFamily="18" charset="2"/>
              </a:rPr>
              <a:t>Many older languages do not support recursion.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5FB5E5B2-DBDB-47EB-8735-C68BE29CE38E}" type="slidenum">
              <a:rPr lang="en-US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Solution: Recursive Factorial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F2A9A6A-B443-40D9-819E-47C956118CD6}" type="slidenum">
              <a:rPr lang="en-US"/>
              <a:pPr algn="r" eaLnBrk="1" hangingPunct="1"/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1" b="50000"/>
          <a:stretch/>
        </p:blipFill>
        <p:spPr bwMode="auto">
          <a:xfrm>
            <a:off x="457200" y="9906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0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Recursive Functions in General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7848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Are functions that call themselves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you were to examine all possible recursive functions, you would see that they all have two elements: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can be solved immediately –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b="1" dirty="0">
                <a:solidFill>
                  <a:schemeClr val="hlink"/>
                </a:solidFill>
              </a:rPr>
              <a:t>base case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E.g. for factorial this is the 0! Or 1! part, i.e. n &lt;= 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cannot be solved immediately –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b="1" dirty="0">
                <a:solidFill>
                  <a:schemeClr val="hlink"/>
                </a:solidFill>
              </a:rPr>
              <a:t>general case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A bit of work that can be done by the function, E.g. for factorial this is the ‘n *  ’ part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</a:t>
            </a:r>
            <a:r>
              <a:rPr lang="en-US" sz="2400" dirty="0"/>
              <a:t>call either </a:t>
            </a:r>
            <a:r>
              <a:rPr lang="en-US" sz="2400" i="1" dirty="0"/>
              <a:t>solves</a:t>
            </a:r>
            <a:r>
              <a:rPr lang="en-US" sz="2400" dirty="0"/>
              <a:t> one part of the problem or it </a:t>
            </a:r>
            <a:r>
              <a:rPr lang="en-US" sz="2400" i="1" dirty="0"/>
              <a:t>reduces</a:t>
            </a:r>
            <a:r>
              <a:rPr lang="en-US" sz="2400" dirty="0"/>
              <a:t> the size of the problem.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A593D8A7-00C3-4834-B1E8-ACA9250A6618}" type="slidenum">
              <a:rPr lang="en-US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685800"/>
          </a:xfrm>
        </p:spPr>
        <p:txBody>
          <a:bodyPr/>
          <a:lstStyle/>
          <a:p>
            <a:pPr algn="ctr"/>
            <a:r>
              <a:rPr lang="en-US" dirty="0"/>
              <a:t>Rules for </a:t>
            </a:r>
            <a:r>
              <a:rPr lang="en-US" dirty="0" smtClean="0"/>
              <a:t>Designing </a:t>
            </a:r>
            <a:r>
              <a:rPr lang="en-US" dirty="0"/>
              <a:t>a </a:t>
            </a:r>
            <a:r>
              <a:rPr lang="en-US" dirty="0" smtClean="0"/>
              <a:t>Recursive Function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u="sng" dirty="0">
                <a:solidFill>
                  <a:srgbClr val="FF0000"/>
                </a:solidFill>
                <a:sym typeface="Wingdings 2" pitchFamily="18" charset="2"/>
              </a:rPr>
              <a:t> </a:t>
            </a:r>
            <a:r>
              <a:rPr lang="en-US" sz="2400" i="1" u="sng" dirty="0">
                <a:sym typeface="Wingdings 2" pitchFamily="18" charset="2"/>
              </a:rPr>
              <a:t>Each recursive function must have</a:t>
            </a:r>
            <a:r>
              <a:rPr lang="en-US" sz="2400" b="1" u="sng" dirty="0">
                <a:sym typeface="Wingdings 2" pitchFamily="18" charset="2"/>
              </a:rPr>
              <a:t> </a:t>
            </a:r>
            <a:r>
              <a:rPr lang="en-US" sz="2400" u="sng" dirty="0">
                <a:sym typeface="Wingdings 2" pitchFamily="18" charset="2"/>
              </a:rPr>
              <a:t>a</a:t>
            </a:r>
            <a:r>
              <a:rPr lang="en-US" sz="2400" b="1" u="sng" dirty="0">
                <a:sym typeface="Wingdings 2" pitchFamily="18" charset="2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sym typeface="Wingdings 2" pitchFamily="18" charset="2"/>
              </a:rPr>
              <a:t>Base</a:t>
            </a:r>
            <a:r>
              <a:rPr lang="en-US" sz="2400" b="1" u="sng" dirty="0">
                <a:solidFill>
                  <a:srgbClr val="FFC000"/>
                </a:solidFill>
                <a:sym typeface="Wingdings 2" pitchFamily="18" charset="2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sym typeface="Wingdings 2" pitchFamily="18" charset="2"/>
              </a:rPr>
              <a:t>Case</a:t>
            </a:r>
            <a:r>
              <a:rPr lang="en-US" sz="2400" b="1" u="sng" dirty="0">
                <a:solidFill>
                  <a:srgbClr val="FFC000"/>
                </a:solidFill>
                <a:sym typeface="Wingdings 2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 2" pitchFamily="18" charset="2"/>
              </a:rPr>
              <a:t>Once the base case has been reached, the solution begins. We know one part of the answer and can return that part to the next statement</a:t>
            </a:r>
          </a:p>
          <a:p>
            <a:pPr>
              <a:lnSpc>
                <a:spcPct val="90000"/>
              </a:lnSpc>
            </a:pPr>
            <a:r>
              <a:rPr lang="en-US" sz="2400" i="1" u="sng" dirty="0">
                <a:sym typeface="Wingdings 2" pitchFamily="18" charset="2"/>
              </a:rPr>
              <a:t>The Rules: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</a:t>
            </a:r>
            <a:r>
              <a:rPr lang="en-US" dirty="0"/>
              <a:t>.  </a:t>
            </a:r>
            <a:r>
              <a:rPr lang="fr-LU" dirty="0"/>
              <a:t>D</a:t>
            </a:r>
            <a:r>
              <a:rPr lang="en-US" dirty="0" err="1"/>
              <a:t>etermine</a:t>
            </a:r>
            <a:r>
              <a:rPr lang="en-US" dirty="0"/>
              <a:t> the base case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2. </a:t>
            </a:r>
            <a:r>
              <a:rPr lang="fr-LU" dirty="0"/>
              <a:t>D</a:t>
            </a:r>
            <a:r>
              <a:rPr lang="en-US" dirty="0" err="1"/>
              <a:t>etermine</a:t>
            </a:r>
            <a:r>
              <a:rPr lang="en-US" dirty="0"/>
              <a:t> the general case.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3. Combine the base case and general case into a function.</a:t>
            </a:r>
            <a:endParaRPr lang="fr-LU" dirty="0"/>
          </a:p>
          <a:p>
            <a:pPr lvl="1">
              <a:lnSpc>
                <a:spcPct val="90000"/>
              </a:lnSpc>
            </a:pPr>
            <a:r>
              <a:rPr lang="fr-LU" dirty="0"/>
              <a:t>NB: In </a:t>
            </a:r>
            <a:r>
              <a:rPr lang="fr-LU" dirty="0" err="1"/>
              <a:t>some</a:t>
            </a:r>
            <a:r>
              <a:rPr lang="fr-LU" dirty="0"/>
              <a:t> </a:t>
            </a:r>
            <a:r>
              <a:rPr lang="fr-LU" dirty="0" smtClean="0"/>
              <a:t>cases, </a:t>
            </a:r>
            <a:r>
              <a:rPr lang="fr-LU" dirty="0"/>
              <a:t>the </a:t>
            </a:r>
            <a:r>
              <a:rPr lang="fr-LU" dirty="0" err="1"/>
              <a:t>general</a:t>
            </a:r>
            <a:r>
              <a:rPr lang="fr-LU" dirty="0"/>
              <a:t> case </a:t>
            </a:r>
            <a:r>
              <a:rPr lang="fr-LU" dirty="0" err="1"/>
              <a:t>appears</a:t>
            </a:r>
            <a:r>
              <a:rPr lang="fr-LU" dirty="0"/>
              <a:t> first </a:t>
            </a:r>
            <a:r>
              <a:rPr lang="fr-LU" dirty="0" err="1"/>
              <a:t>than</a:t>
            </a:r>
            <a:r>
              <a:rPr lang="fr-LU" dirty="0"/>
              <a:t> the base case!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1600" i="1" u="sng" dirty="0"/>
              <a:t>Logic: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call must reduce the size of the problem and move it toward</a:t>
            </a:r>
            <a:r>
              <a:rPr lang="fr-LU" dirty="0"/>
              <a:t>s</a:t>
            </a:r>
            <a:r>
              <a:rPr lang="en-US" dirty="0"/>
              <a:t> the base case.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base case, when reached, must terminate without a call to the recursive function; that is, it must execute a </a:t>
            </a:r>
            <a:r>
              <a:rPr lang="en-US" i="1" u="sng" dirty="0"/>
              <a:t>return.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7532455D-255D-4DCB-B4D7-0829AEC9C0F7}" type="slidenum">
              <a:rPr lang="en-US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7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0"/>
            <a:ext cx="8915400" cy="685800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Example: Fibonacci </a:t>
            </a:r>
            <a:r>
              <a:rPr lang="en-US" dirty="0"/>
              <a:t>numbers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990600"/>
            <a:ext cx="7467600" cy="3777622"/>
          </a:xfrm>
        </p:spPr>
        <p:txBody>
          <a:bodyPr/>
          <a:lstStyle/>
          <a:p>
            <a:r>
              <a:rPr lang="en-US" sz="2800" dirty="0"/>
              <a:t>Fibonacci numbers are a series of numbers in which each number is the sum of the previous two numbers:</a:t>
            </a:r>
          </a:p>
          <a:p>
            <a:pPr lvl="1"/>
            <a:r>
              <a:rPr lang="en-US" sz="2400" dirty="0"/>
              <a:t>0, 1, 1, 2, 3, 5, 8, 13, 21, 34 , …..</a:t>
            </a:r>
          </a:p>
          <a:p>
            <a:r>
              <a:rPr lang="en-US" sz="2800" dirty="0"/>
              <a:t>To start, the series, we need to know the first two numbers. AS you can see from the above series, they are zero and one.</a:t>
            </a:r>
          </a:p>
          <a:p>
            <a:r>
              <a:rPr lang="en-US" sz="2800" dirty="0"/>
              <a:t>Hence:</a:t>
            </a:r>
          </a:p>
          <a:p>
            <a:pPr lvl="1"/>
            <a:r>
              <a:rPr lang="en-US" sz="2400" dirty="0"/>
              <a:t>Base case: fib(0) = 0, fib(1) = 1;</a:t>
            </a:r>
          </a:p>
          <a:p>
            <a:pPr lvl="1"/>
            <a:r>
              <a:rPr lang="en-US" sz="2400" dirty="0"/>
              <a:t>general case: fib(n) = fib(n-1) + fib(n-2)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49FCFEA3-744D-4158-8492-5EAE8FF30143}" type="slidenum">
              <a:rPr lang="en-US"/>
              <a:pPr algn="r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162800" cy="685800"/>
          </a:xfrm>
        </p:spPr>
        <p:txBody>
          <a:bodyPr/>
          <a:lstStyle/>
          <a:p>
            <a:pPr algn="ctr"/>
            <a:r>
              <a:rPr lang="en-US" dirty="0"/>
              <a:t>Fibonacci </a:t>
            </a:r>
            <a:r>
              <a:rPr lang="en-US" dirty="0" smtClean="0"/>
              <a:t>Numbers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Wingdings 2" pitchFamily="18" charset="2"/>
              </a:rPr>
              <a:t>Recursive definition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                         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0                                  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if  n  =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fib(n) =            1                                  if  n = 1	</a:t>
            </a:r>
            <a:endParaRPr lang="en-US" sz="2000" dirty="0">
              <a:solidFill>
                <a:srgbClr val="FF0000"/>
              </a:solidFill>
              <a:sym typeface="Wingdings 2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      	         fib(n-1) 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 fib(n-2)           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if  n  &gt;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1</a:t>
            </a:r>
            <a:endParaRPr lang="en-US" sz="2000" dirty="0">
              <a:solidFill>
                <a:srgbClr val="FF0000"/>
              </a:solidFill>
              <a:sym typeface="Wingdings 2" pitchFamily="18" charset="2"/>
            </a:endParaRP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this Recursive definition of </a:t>
            </a:r>
            <a:r>
              <a:rPr lang="en-US" dirty="0" smtClean="0"/>
              <a:t>Fibonacci </a:t>
            </a:r>
            <a:r>
              <a:rPr lang="en-US" dirty="0"/>
              <a:t>function, write a program that </a:t>
            </a:r>
            <a:r>
              <a:rPr lang="en-US" dirty="0" smtClean="0"/>
              <a:t>prompts </a:t>
            </a:r>
            <a:r>
              <a:rPr lang="en-US" dirty="0"/>
              <a:t>the user to enter a positive integer and executes its </a:t>
            </a:r>
            <a:r>
              <a:rPr lang="en-US" dirty="0" smtClean="0"/>
              <a:t>Fibonacci numbers.</a:t>
            </a: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3013B796-DF07-47B5-A61B-F8C82000D1A2}" type="slidenum">
              <a:rPr lang="en-US"/>
              <a:pPr algn="r"/>
              <a:t>24</a:t>
            </a:fld>
            <a:endParaRPr lang="en-US" dirty="0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3810000" y="27432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685800"/>
          </a:xfrm>
        </p:spPr>
        <p:txBody>
          <a:bodyPr/>
          <a:lstStyle/>
          <a:p>
            <a:pPr algn="ctr"/>
            <a:r>
              <a:rPr lang="en-US" dirty="0"/>
              <a:t>Solution: </a:t>
            </a:r>
            <a:r>
              <a:rPr lang="en-US" dirty="0" smtClean="0"/>
              <a:t>Fibonacci Numbers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r="54207" b="43970"/>
          <a:stretch/>
        </p:blipFill>
        <p:spPr bwMode="auto">
          <a:xfrm>
            <a:off x="1143000" y="1600200"/>
            <a:ext cx="6858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89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Example: Towers </a:t>
            </a:r>
            <a:r>
              <a:rPr lang="en-US" dirty="0"/>
              <a:t>of Hanoi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Wingdings 2" pitchFamily="18" charset="2"/>
              </a:rPr>
              <a:t> </a:t>
            </a:r>
            <a:r>
              <a:rPr lang="en-US" sz="2800" dirty="0"/>
              <a:t>Legend says that the world will come to its end when problem solved for 64 disks!!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B4B58D1A-F950-4307-A638-A945F31F6589}" type="slidenum">
              <a:rPr lang="en-US"/>
              <a:pPr algn="r"/>
              <a:t>26</a:t>
            </a:fld>
            <a:endParaRPr lang="en-US" dirty="0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304800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2286000" y="2286000"/>
            <a:ext cx="76200" cy="1447800"/>
          </a:xfrm>
          <a:prstGeom prst="rect">
            <a:avLst/>
          </a:prstGeom>
          <a:solidFill>
            <a:srgbClr val="CC6600"/>
          </a:solidFill>
          <a:ln w="9525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AutoShape 6"/>
          <p:cNvSpPr>
            <a:spLocks noChangeArrowheads="1"/>
          </p:cNvSpPr>
          <p:nvPr/>
        </p:nvSpPr>
        <p:spPr bwMode="auto">
          <a:xfrm>
            <a:off x="1447800" y="3505200"/>
            <a:ext cx="1752600" cy="152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AutoShape 7"/>
          <p:cNvSpPr>
            <a:spLocks noChangeArrowheads="1"/>
          </p:cNvSpPr>
          <p:nvPr/>
        </p:nvSpPr>
        <p:spPr bwMode="auto">
          <a:xfrm>
            <a:off x="1600200" y="3352800"/>
            <a:ext cx="1447800" cy="152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AutoShape 8"/>
          <p:cNvSpPr>
            <a:spLocks noChangeArrowheads="1"/>
          </p:cNvSpPr>
          <p:nvPr/>
        </p:nvSpPr>
        <p:spPr bwMode="auto">
          <a:xfrm>
            <a:off x="1752600" y="3200400"/>
            <a:ext cx="1143000" cy="152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AutoShape 9"/>
          <p:cNvSpPr>
            <a:spLocks noChangeArrowheads="1"/>
          </p:cNvSpPr>
          <p:nvPr/>
        </p:nvSpPr>
        <p:spPr bwMode="auto">
          <a:xfrm>
            <a:off x="1905000" y="3048000"/>
            <a:ext cx="838200" cy="152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8" name="AutoShape 10"/>
          <p:cNvSpPr>
            <a:spLocks noChangeArrowheads="1"/>
          </p:cNvSpPr>
          <p:nvPr/>
        </p:nvSpPr>
        <p:spPr bwMode="auto">
          <a:xfrm>
            <a:off x="2057400" y="2895600"/>
            <a:ext cx="533400" cy="1524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4495800" y="2286000"/>
            <a:ext cx="76200" cy="1447800"/>
          </a:xfrm>
          <a:prstGeom prst="rect">
            <a:avLst/>
          </a:prstGeom>
          <a:solidFill>
            <a:srgbClr val="CC6600"/>
          </a:solidFill>
          <a:ln w="9525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6934200" y="2286000"/>
            <a:ext cx="76200" cy="1447800"/>
          </a:xfrm>
          <a:prstGeom prst="rect">
            <a:avLst/>
          </a:prstGeom>
          <a:solidFill>
            <a:srgbClr val="CC6600"/>
          </a:solidFill>
          <a:ln w="9525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 rot="16200000">
            <a:off x="4495800" y="152400"/>
            <a:ext cx="76200" cy="7086600"/>
          </a:xfrm>
          <a:prstGeom prst="rect">
            <a:avLst/>
          </a:prstGeom>
          <a:solidFill>
            <a:srgbClr val="CC6600"/>
          </a:solidFill>
          <a:ln w="9525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2057400" y="3810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CC6600"/>
                </a:solidFill>
              </a:rPr>
              <a:t>A</a:t>
            </a: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4267200" y="3810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CC6600"/>
                </a:solidFill>
              </a:rPr>
              <a:t>B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6705600" y="3810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CC6600"/>
                </a:solidFill>
              </a:rPr>
              <a:t>C</a:t>
            </a:r>
          </a:p>
        </p:txBody>
      </p:sp>
      <p:sp>
        <p:nvSpPr>
          <p:cNvPr id="150545" name="Freeform 17"/>
          <p:cNvSpPr>
            <a:spLocks/>
          </p:cNvSpPr>
          <p:nvPr/>
        </p:nvSpPr>
        <p:spPr bwMode="auto">
          <a:xfrm>
            <a:off x="2362200" y="1663700"/>
            <a:ext cx="4572000" cy="54610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480" y="104"/>
              </a:cxn>
              <a:cxn ang="0">
                <a:pos x="1440" y="8"/>
              </a:cxn>
              <a:cxn ang="0">
                <a:pos x="2400" y="152"/>
              </a:cxn>
              <a:cxn ang="0">
                <a:pos x="2880" y="344"/>
              </a:cxn>
            </a:cxnLst>
            <a:rect l="0" t="0" r="r" b="b"/>
            <a:pathLst>
              <a:path w="2880" h="344">
                <a:moveTo>
                  <a:pt x="0" y="344"/>
                </a:moveTo>
                <a:cubicBezTo>
                  <a:pt x="120" y="252"/>
                  <a:pt x="240" y="160"/>
                  <a:pt x="480" y="104"/>
                </a:cubicBezTo>
                <a:cubicBezTo>
                  <a:pt x="720" y="48"/>
                  <a:pt x="1120" y="0"/>
                  <a:pt x="1440" y="8"/>
                </a:cubicBezTo>
                <a:cubicBezTo>
                  <a:pt x="1760" y="16"/>
                  <a:pt x="2160" y="96"/>
                  <a:pt x="2400" y="152"/>
                </a:cubicBezTo>
                <a:cubicBezTo>
                  <a:pt x="2640" y="208"/>
                  <a:pt x="2800" y="312"/>
                  <a:pt x="2880" y="344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Towers of Hanoi on the Web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914401" y="2133600"/>
            <a:ext cx="76200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://www.mazeworks.com/hanoi/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Solve it or watch the computer solve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1FDADAA4-0D0D-4649-9E0C-421D086C532D}" type="slidenum">
              <a:rPr lang="en-US"/>
              <a:pPr algn="r"/>
              <a:t>27</a:t>
            </a:fld>
            <a:endParaRPr lang="en-US" dirty="0"/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37889"/>
              </p:ext>
            </p:extLst>
          </p:nvPr>
        </p:nvGraphicFramePr>
        <p:xfrm>
          <a:off x="838200" y="1371600"/>
          <a:ext cx="7239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Bitmap Image" r:id="rId4" imgW="5877745" imgH="4971429" progId="PBrush">
                  <p:embed/>
                </p:oleObj>
              </mc:Choice>
              <mc:Fallback>
                <p:oleObj name="Bitmap Image" r:id="rId4" imgW="5877745" imgH="49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239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4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Stating the problem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Three pegs A, B, C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puzzle begins with all disks placed in Peg A in such a manner that no disk is resting on a smaller one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All disks have to be moved in the same order to Peg 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At any time during the solution you can place disks on any of the three pegs with the following restrictions: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can only move the topmost disk on any peg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  no time may a larger disk rest on a smaller one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2812FF8E-F96E-4213-8E06-0FA6889F7338}" type="slidenum">
              <a:rPr lang="en-US"/>
              <a:pPr algn="r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3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Solving the problem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8077199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If we had a solution for (n-1) disks, it would seem obvious that we could solve the puzzle for n disks: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Solve the puzzle for (n-1) disks, then move the remaining disk to Peg C, then solve the puzzle again for (n-1) disks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Similarly, if we could solve the problem for (n-2) disks, the (n-1) case would be also simple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can continue on this way until the trivial/base case where n = 1: Simply move disk from A to C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Let’s concretize the ‘Recursion’ above: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n = 1, move the disk from A to 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Move n-1 disks from A to B using C as Auxiliary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Move the n disk from A to 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Move n-1 disks from B to C using A as auxiliary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E42EED81-F646-421F-A876-BDA935F100E8}" type="slidenum">
              <a:rPr lang="en-US"/>
              <a:pPr algn="r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Example: Iterative Factorial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1371600"/>
            <a:ext cx="7391400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 2" pitchFamily="18" charset="2"/>
              </a:rPr>
              <a:t>Iterative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Wingdings 2" pitchFamily="18" charset="2"/>
              </a:rPr>
              <a:t>definition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 2" pitchFamily="18" charset="2"/>
              </a:rPr>
              <a:t>                          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1                                                 if  n  =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factorial(n)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= </a:t>
            </a:r>
            <a:endParaRPr lang="en-US" sz="2000" dirty="0">
              <a:solidFill>
                <a:srgbClr val="FF0000"/>
              </a:solidFill>
              <a:sym typeface="Wingdings 2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                          n * (n-1) * (n-2) * …….. * 2 *1      if  n  &gt; 0</a:t>
            </a:r>
          </a:p>
          <a:p>
            <a:pPr eaLnBrk="1" hangingPunct="1"/>
            <a:r>
              <a:rPr lang="en-US" dirty="0" smtClean="0"/>
              <a:t>Using this definition, write a program that prompts the user to enter a positive integer and executes its factorial.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184446-E38F-4F4A-A367-FAF488A01AF0}" type="slidenum">
              <a:rPr lang="en-US"/>
              <a:pPr eaLnBrk="1" hangingPunct="1"/>
              <a:t>3</a:t>
            </a:fld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3352800" y="19812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1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Towers of Hanoi: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95" b="38333"/>
          <a:stretch/>
        </p:blipFill>
        <p:spPr bwMode="auto">
          <a:xfrm>
            <a:off x="685800" y="1447800"/>
            <a:ext cx="7848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3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85800"/>
          </a:xfrm>
        </p:spPr>
        <p:txBody>
          <a:bodyPr/>
          <a:lstStyle/>
          <a:p>
            <a:pPr algn="ctr"/>
            <a:r>
              <a:rPr lang="en-US" dirty="0"/>
              <a:t>Towers of Hanoi: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3125" r="70132" b="79792"/>
          <a:stretch/>
        </p:blipFill>
        <p:spPr bwMode="auto">
          <a:xfrm>
            <a:off x="838200" y="1493520"/>
            <a:ext cx="3627120" cy="140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t="9584" r="66852" b="71666"/>
          <a:stretch/>
        </p:blipFill>
        <p:spPr bwMode="auto">
          <a:xfrm>
            <a:off x="838200" y="2895600"/>
            <a:ext cx="359664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t="23125" r="58887" b="54166"/>
          <a:stretch/>
        </p:blipFill>
        <p:spPr bwMode="auto">
          <a:xfrm>
            <a:off x="791497" y="4419600"/>
            <a:ext cx="367284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6458" r="68492" b="57292"/>
          <a:stretch/>
        </p:blipFill>
        <p:spPr bwMode="auto">
          <a:xfrm>
            <a:off x="4648200" y="1458614"/>
            <a:ext cx="4343400" cy="486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3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96200" cy="685800"/>
          </a:xfrm>
        </p:spPr>
        <p:txBody>
          <a:bodyPr/>
          <a:lstStyle/>
          <a:p>
            <a:pPr algn="ctr"/>
            <a:r>
              <a:rPr lang="en-US" dirty="0"/>
              <a:t>Use of Recursion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772400" cy="3777622"/>
          </a:xfrm>
        </p:spPr>
        <p:txBody>
          <a:bodyPr/>
          <a:lstStyle/>
          <a:p>
            <a:r>
              <a:rPr lang="en-US" sz="2400" dirty="0"/>
              <a:t>Once the technique is understood, the question most often asked is: “when to use it”?</a:t>
            </a:r>
          </a:p>
          <a:p>
            <a:pPr lvl="1"/>
            <a:r>
              <a:rPr lang="en-US" sz="2000" dirty="0"/>
              <a:t>By definition, all ‘Recursive’ functions have a corresponding ‘Iterative’ solution</a:t>
            </a:r>
          </a:p>
          <a:p>
            <a:pPr lvl="1">
              <a:buFontTx/>
              <a:buNone/>
            </a:pPr>
            <a:r>
              <a:rPr lang="en-US" sz="2000" dirty="0">
                <a:sym typeface="Wingdings 2" pitchFamily="18" charset="2"/>
              </a:rPr>
              <a:t> Recursive algorithms require more time</a:t>
            </a:r>
          </a:p>
          <a:p>
            <a:pPr lvl="2"/>
            <a:r>
              <a:rPr lang="en-US" sz="1800" dirty="0">
                <a:sym typeface="Wingdings 2" pitchFamily="18" charset="2"/>
              </a:rPr>
              <a:t> See next slide for an illustration of Time Complexity</a:t>
            </a:r>
          </a:p>
          <a:p>
            <a:pPr lvl="1">
              <a:buFontTx/>
              <a:buNone/>
            </a:pPr>
            <a:r>
              <a:rPr lang="en-US" sz="2000" dirty="0">
                <a:sym typeface="Wingdings 2" pitchFamily="18" charset="2"/>
              </a:rPr>
              <a:t> Recursive algorithm waste much space:</a:t>
            </a:r>
          </a:p>
          <a:p>
            <a:pPr lvl="2"/>
            <a:r>
              <a:rPr lang="en-US" sz="1800" dirty="0">
                <a:sym typeface="Wingdings 2" pitchFamily="18" charset="2"/>
              </a:rPr>
              <a:t>each recursive call requires the creation of an ‘Activation Record’ in the stack</a:t>
            </a:r>
          </a:p>
          <a:p>
            <a:pPr lvl="2"/>
            <a:r>
              <a:rPr lang="en-US" sz="1800" dirty="0">
                <a:sym typeface="Wingdings 2" pitchFamily="18" charset="2"/>
              </a:rPr>
              <a:t>each activation record contains the following:</a:t>
            </a:r>
          </a:p>
          <a:p>
            <a:pPr lvl="3"/>
            <a:r>
              <a:rPr lang="en-US" sz="1600" dirty="0">
                <a:sym typeface="Wingdings 2" pitchFamily="18" charset="2"/>
              </a:rPr>
              <a:t>parameters, local variables, return address, stack link</a:t>
            </a:r>
          </a:p>
          <a:p>
            <a:pPr lvl="2"/>
            <a:r>
              <a:rPr lang="en-US" sz="1800" dirty="0">
                <a:sym typeface="Wingdings 2" pitchFamily="18" charset="2"/>
              </a:rPr>
              <a:t>Hence, if the depth of recursion is large the required space may be much significant!</a:t>
            </a:r>
            <a:endParaRPr lang="en-US" sz="2000" dirty="0">
              <a:sym typeface="Wingdings 2" pitchFamily="18" charset="2"/>
            </a:endParaRPr>
          </a:p>
          <a:p>
            <a:pPr lvl="1">
              <a:buFontTx/>
              <a:buNone/>
            </a:pPr>
            <a:endParaRPr lang="en-US" sz="2400" dirty="0">
              <a:sym typeface="Wingdings 2" pitchFamily="18" charset="2"/>
            </a:endParaRPr>
          </a:p>
          <a:p>
            <a:pPr lvl="1">
              <a:buFontTx/>
              <a:buNone/>
            </a:pPr>
            <a:endParaRPr lang="en-US" dirty="0">
              <a:sym typeface="Wingdings 2" pitchFamily="18" charset="2"/>
            </a:endParaRPr>
          </a:p>
          <a:p>
            <a:pPr marL="914400" lvl="2" indent="0">
              <a:buNone/>
            </a:pPr>
            <a:endParaRPr lang="en-US" dirty="0">
              <a:sym typeface="Wingdings 2" pitchFamily="18" charset="2"/>
            </a:endParaRPr>
          </a:p>
          <a:p>
            <a:pPr lvl="1">
              <a:buFontTx/>
              <a:buNone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B82B276E-3186-480E-8F4E-554E40CDB955}" type="slidenum">
              <a:rPr lang="en-US" sz="1400">
                <a:latin typeface="Arial" pitchFamily="34" charset="0"/>
                <a:cs typeface="Arial" pitchFamily="34" charset="0"/>
              </a:rPr>
              <a:pPr algn="r"/>
              <a:t>32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4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609600"/>
            <a:ext cx="8077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How do you measure time? </a:t>
            </a:r>
            <a:r>
              <a:rPr lang="en-US" sz="2400" dirty="0">
                <a:solidFill>
                  <a:schemeClr val="accent2"/>
                </a:solidFill>
              </a:rPr>
              <a:t>Time to move one ring : T(1)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T(1) = 1 = 2</a:t>
            </a:r>
            <a:r>
              <a:rPr lang="en-US" sz="1800" baseline="30000" dirty="0"/>
              <a:t>0 </a:t>
            </a:r>
            <a:r>
              <a:rPr lang="en-US" sz="1800" dirty="0"/>
              <a:t>= </a:t>
            </a:r>
            <a:r>
              <a:rPr lang="en-US" sz="1800" b="1" dirty="0">
                <a:solidFill>
                  <a:schemeClr val="accent2"/>
                </a:solidFill>
              </a:rPr>
              <a:t>2</a:t>
            </a:r>
            <a:r>
              <a:rPr lang="en-US" sz="1800" b="1" baseline="30000" dirty="0">
                <a:solidFill>
                  <a:schemeClr val="accent2"/>
                </a:solidFill>
              </a:rPr>
              <a:t>1 </a:t>
            </a:r>
            <a:r>
              <a:rPr lang="en-US" sz="1800" b="1" dirty="0">
                <a:solidFill>
                  <a:schemeClr val="accent2"/>
                </a:solidFill>
              </a:rPr>
              <a:t>-1</a:t>
            </a:r>
            <a:endParaRPr lang="en-US" sz="1800" baseline="30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T(2) = 2*T(1) + 1 = 2</a:t>
            </a:r>
            <a:r>
              <a:rPr lang="en-US" sz="1800" baseline="30000" dirty="0"/>
              <a:t>1 </a:t>
            </a:r>
            <a:r>
              <a:rPr lang="en-US" sz="1800" dirty="0"/>
              <a:t>+ 1</a:t>
            </a:r>
            <a:r>
              <a:rPr lang="en-US" sz="1800" baseline="30000" dirty="0"/>
              <a:t> </a:t>
            </a:r>
            <a:r>
              <a:rPr lang="en-US" sz="1800" dirty="0"/>
              <a:t>= 2</a:t>
            </a:r>
            <a:r>
              <a:rPr lang="en-US" sz="1800" baseline="30000" dirty="0"/>
              <a:t>1 </a:t>
            </a:r>
            <a:r>
              <a:rPr lang="en-US" sz="1800" dirty="0"/>
              <a:t>+ 2</a:t>
            </a:r>
            <a:r>
              <a:rPr lang="en-US" sz="1800" baseline="30000" dirty="0"/>
              <a:t>0 </a:t>
            </a:r>
            <a:r>
              <a:rPr lang="en-US" sz="1800" dirty="0"/>
              <a:t>= 3</a:t>
            </a:r>
            <a:r>
              <a:rPr lang="en-US" sz="1800" baseline="30000" dirty="0"/>
              <a:t> </a:t>
            </a:r>
            <a:r>
              <a:rPr lang="en-US" sz="1800" dirty="0"/>
              <a:t>= </a:t>
            </a:r>
            <a:r>
              <a:rPr lang="en-US" sz="1800" b="1" dirty="0">
                <a:solidFill>
                  <a:schemeClr val="accent2"/>
                </a:solidFill>
              </a:rPr>
              <a:t>2</a:t>
            </a:r>
            <a:r>
              <a:rPr lang="en-US" sz="1800" b="1" baseline="30000" dirty="0">
                <a:solidFill>
                  <a:schemeClr val="accent2"/>
                </a:solidFill>
              </a:rPr>
              <a:t>2 </a:t>
            </a:r>
            <a:r>
              <a:rPr lang="en-US" sz="1800" b="1" dirty="0">
                <a:solidFill>
                  <a:schemeClr val="accent2"/>
                </a:solidFill>
              </a:rPr>
              <a:t>-1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T(3) = 2*T(2) + 1 = 2 * (2</a:t>
            </a:r>
            <a:r>
              <a:rPr lang="en-US" sz="1800" baseline="30000" dirty="0"/>
              <a:t>1 </a:t>
            </a:r>
            <a:r>
              <a:rPr lang="en-US" sz="1800" dirty="0"/>
              <a:t>+ 2</a:t>
            </a:r>
            <a:r>
              <a:rPr lang="en-US" sz="1800" baseline="30000" dirty="0"/>
              <a:t>0</a:t>
            </a:r>
            <a:r>
              <a:rPr lang="en-US" sz="1800" dirty="0"/>
              <a:t>) + 1 = 2</a:t>
            </a:r>
            <a:r>
              <a:rPr lang="en-US" sz="1800" baseline="30000" dirty="0"/>
              <a:t>2 </a:t>
            </a:r>
            <a:r>
              <a:rPr lang="en-US" sz="1800" dirty="0"/>
              <a:t>+ 2</a:t>
            </a:r>
            <a:r>
              <a:rPr lang="en-US" sz="1800" baseline="30000" dirty="0"/>
              <a:t>1</a:t>
            </a:r>
            <a:r>
              <a:rPr lang="en-US" sz="1800" dirty="0"/>
              <a:t> + 1 = 7 = </a:t>
            </a:r>
            <a:r>
              <a:rPr lang="en-US" sz="1800" b="1" dirty="0">
                <a:solidFill>
                  <a:schemeClr val="accent2"/>
                </a:solidFill>
              </a:rPr>
              <a:t>2</a:t>
            </a:r>
            <a:r>
              <a:rPr lang="en-US" sz="1800" b="1" baseline="30000" dirty="0">
                <a:solidFill>
                  <a:schemeClr val="accent2"/>
                </a:solidFill>
              </a:rPr>
              <a:t>3 </a:t>
            </a:r>
            <a:r>
              <a:rPr lang="en-US" sz="1800" b="1" dirty="0">
                <a:solidFill>
                  <a:schemeClr val="accent2"/>
                </a:solidFill>
              </a:rPr>
              <a:t>-1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T(4) = 2*T(3) + 1 = 2 * (2</a:t>
            </a:r>
            <a:r>
              <a:rPr lang="en-US" sz="1800" baseline="30000" dirty="0"/>
              <a:t>2 </a:t>
            </a:r>
            <a:r>
              <a:rPr lang="en-US" sz="1800" dirty="0"/>
              <a:t>+ 2</a:t>
            </a:r>
            <a:r>
              <a:rPr lang="en-US" sz="1800" baseline="30000" dirty="0"/>
              <a:t>1</a:t>
            </a:r>
            <a:r>
              <a:rPr lang="en-US" sz="1800" dirty="0"/>
              <a:t> + 1) + 1 = 2</a:t>
            </a:r>
            <a:r>
              <a:rPr lang="en-US" sz="1800" baseline="30000" dirty="0"/>
              <a:t>3 </a:t>
            </a:r>
            <a:r>
              <a:rPr lang="en-US" sz="1800" dirty="0"/>
              <a:t>+ 2</a:t>
            </a:r>
            <a:r>
              <a:rPr lang="en-US" sz="1800" baseline="30000" dirty="0"/>
              <a:t>2</a:t>
            </a:r>
            <a:r>
              <a:rPr lang="en-US" sz="1800" dirty="0"/>
              <a:t> + 2 + 1 = 15 = </a:t>
            </a:r>
            <a:r>
              <a:rPr lang="en-US" sz="1800" b="1" dirty="0">
                <a:solidFill>
                  <a:schemeClr val="accent2"/>
                </a:solidFill>
              </a:rPr>
              <a:t>2</a:t>
            </a:r>
            <a:r>
              <a:rPr lang="en-US" sz="1800" b="1" baseline="30000" dirty="0">
                <a:solidFill>
                  <a:schemeClr val="accent2"/>
                </a:solidFill>
              </a:rPr>
              <a:t>4 </a:t>
            </a:r>
            <a:r>
              <a:rPr lang="en-US" sz="1800" b="1" dirty="0">
                <a:solidFill>
                  <a:schemeClr val="accent2"/>
                </a:solidFill>
              </a:rPr>
              <a:t>-1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T(5) = 2*T(4) + 1 = 2 * (2</a:t>
            </a:r>
            <a:r>
              <a:rPr lang="en-US" sz="1800" baseline="30000" dirty="0"/>
              <a:t>3 </a:t>
            </a:r>
            <a:r>
              <a:rPr lang="en-US" sz="1800" dirty="0"/>
              <a:t>+ 2</a:t>
            </a:r>
            <a:r>
              <a:rPr lang="en-US" sz="1800" baseline="30000" dirty="0"/>
              <a:t>2</a:t>
            </a:r>
            <a:r>
              <a:rPr lang="en-US" sz="1800" dirty="0"/>
              <a:t> + 2 + 1 ) + 1 = 2</a:t>
            </a:r>
            <a:r>
              <a:rPr lang="en-US" sz="1800" baseline="30000" dirty="0"/>
              <a:t>4 </a:t>
            </a:r>
            <a:r>
              <a:rPr lang="en-US" sz="1800" dirty="0"/>
              <a:t>+ 2</a:t>
            </a:r>
            <a:r>
              <a:rPr lang="en-US" sz="1800" baseline="30000" dirty="0"/>
              <a:t>3 </a:t>
            </a:r>
            <a:r>
              <a:rPr lang="en-US" sz="1800" dirty="0"/>
              <a:t>+ 2</a:t>
            </a:r>
            <a:r>
              <a:rPr lang="en-US" sz="1800" baseline="30000" dirty="0"/>
              <a:t>2</a:t>
            </a:r>
            <a:r>
              <a:rPr lang="en-US" sz="1800" dirty="0"/>
              <a:t> + 2 + 1 = 31 = </a:t>
            </a:r>
            <a:r>
              <a:rPr lang="en-US" sz="1800" b="1" dirty="0">
                <a:solidFill>
                  <a:schemeClr val="accent2"/>
                </a:solidFill>
              </a:rPr>
              <a:t>2</a:t>
            </a:r>
            <a:r>
              <a:rPr lang="en-US" sz="1800" b="1" baseline="30000" dirty="0">
                <a:solidFill>
                  <a:schemeClr val="accent2"/>
                </a:solidFill>
              </a:rPr>
              <a:t>5 </a:t>
            </a:r>
            <a:r>
              <a:rPr lang="en-US" sz="1800" b="1" dirty="0">
                <a:solidFill>
                  <a:schemeClr val="accent2"/>
                </a:solidFill>
              </a:rPr>
              <a:t>-1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T(n) = 2T(n-1) + 1 = 2 * (2</a:t>
            </a:r>
            <a:r>
              <a:rPr lang="en-US" sz="1800" baseline="30000" dirty="0"/>
              <a:t>n-1 </a:t>
            </a:r>
            <a:r>
              <a:rPr lang="en-US" sz="1800" dirty="0"/>
              <a:t>-1) + 1 = 2</a:t>
            </a:r>
            <a:r>
              <a:rPr lang="en-US" sz="1800" baseline="30000" dirty="0"/>
              <a:t>n</a:t>
            </a:r>
            <a:r>
              <a:rPr lang="en-US" sz="1800" dirty="0"/>
              <a:t> - 2 + 1 = </a:t>
            </a:r>
            <a:r>
              <a:rPr lang="en-US" sz="1800" b="1" dirty="0">
                <a:solidFill>
                  <a:schemeClr val="accent2"/>
                </a:solidFill>
              </a:rPr>
              <a:t>2</a:t>
            </a:r>
            <a:r>
              <a:rPr lang="en-US" sz="1800" b="1" baseline="30000" dirty="0">
                <a:solidFill>
                  <a:schemeClr val="accent2"/>
                </a:solidFill>
              </a:rPr>
              <a:t>n </a:t>
            </a:r>
            <a:r>
              <a:rPr lang="en-US" sz="1800" b="1" dirty="0">
                <a:solidFill>
                  <a:schemeClr val="accent2"/>
                </a:solidFill>
              </a:rPr>
              <a:t>-1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3300"/>
                </a:solidFill>
                <a:sym typeface="Wingdings 2" pitchFamily="18" charset="2"/>
              </a:rPr>
              <a:t> </a:t>
            </a:r>
            <a:r>
              <a:rPr lang="en-US" sz="1800" dirty="0">
                <a:solidFill>
                  <a:srgbClr val="FF3300"/>
                </a:solidFill>
                <a:sym typeface="Wingdings 2" pitchFamily="18" charset="2"/>
              </a:rPr>
              <a:t>T(n) = O(2</a:t>
            </a:r>
            <a:r>
              <a:rPr lang="en-US" sz="1800" baseline="30000" dirty="0">
                <a:solidFill>
                  <a:srgbClr val="FF3300"/>
                </a:solidFill>
                <a:sym typeface="Wingdings 2" pitchFamily="18" charset="2"/>
              </a:rPr>
              <a:t>n</a:t>
            </a:r>
            <a:r>
              <a:rPr lang="en-US" sz="1800" dirty="0">
                <a:solidFill>
                  <a:srgbClr val="FF3300"/>
                </a:solidFill>
                <a:sym typeface="Wingdings 2" pitchFamily="18" charset="2"/>
              </a:rPr>
              <a:t>) </a:t>
            </a:r>
            <a:r>
              <a:rPr lang="en-US" sz="1800" dirty="0">
                <a:solidFill>
                  <a:srgbClr val="FF3300"/>
                </a:solidFill>
                <a:sym typeface="Wingdings" pitchFamily="2" charset="2"/>
              </a:rPr>
              <a:t></a:t>
            </a:r>
            <a:r>
              <a:rPr lang="en-US" sz="1800" dirty="0">
                <a:solidFill>
                  <a:srgbClr val="FF3300"/>
                </a:solidFill>
                <a:sym typeface="Wingdings 2" pitchFamily="18" charset="2"/>
              </a:rPr>
              <a:t> “Exponential”, that is, the worst!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Recursive algorithms are known to be time consuming!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Conclusion: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Avoid recursion when the size of the problem (n) grows bigger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However, for many problems the recursive solution is more natural than the alternative non-recursive or iterative solution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661A5477-DA3D-43BC-B929-6EA1733B22D4}" type="slidenum">
              <a:rPr lang="en-US" sz="1400">
                <a:latin typeface="Arial" pitchFamily="34" charset="0"/>
                <a:cs typeface="Arial" pitchFamily="34" charset="0"/>
              </a:rPr>
              <a:pPr algn="r"/>
              <a:t>33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96200" cy="685800"/>
          </a:xfrm>
        </p:spPr>
        <p:txBody>
          <a:bodyPr/>
          <a:lstStyle/>
          <a:p>
            <a:pPr algn="ctr"/>
            <a:r>
              <a:rPr lang="en-US" dirty="0"/>
              <a:t>Practices: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648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400" dirty="0"/>
              <a:t>Write a recursive ‘</a:t>
            </a:r>
            <a:r>
              <a:rPr lang="en-US" sz="2400" dirty="0" err="1"/>
              <a:t>int</a:t>
            </a:r>
            <a:r>
              <a:rPr lang="en-US" sz="2400" dirty="0"/>
              <a:t> multiply(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)’ </a:t>
            </a:r>
            <a:r>
              <a:rPr lang="en-US" sz="2400" dirty="0" smtClean="0"/>
              <a:t>function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400" dirty="0" smtClean="0"/>
              <a:t>Write </a:t>
            </a:r>
            <a:r>
              <a:rPr lang="en-US" sz="2400" dirty="0"/>
              <a:t>a recursive function ‘sum(</a:t>
            </a:r>
            <a:r>
              <a:rPr lang="en-US" sz="2400" dirty="0" err="1"/>
              <a:t>int</a:t>
            </a:r>
            <a:r>
              <a:rPr lang="en-US" sz="2400" dirty="0"/>
              <a:t> n)’ that calculates the sum of successive integers starting at 1 and ending at </a:t>
            </a:r>
            <a:r>
              <a:rPr lang="en-US" sz="2400" dirty="0" smtClean="0"/>
              <a:t>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	sum(n</a:t>
            </a:r>
            <a:r>
              <a:rPr lang="en-US" sz="2400" dirty="0"/>
              <a:t>) = 1+2+…+</a:t>
            </a:r>
            <a:r>
              <a:rPr lang="en-US" sz="2400" dirty="0" smtClean="0"/>
              <a:t>n 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 sz="2800" dirty="0"/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50F3410D-264B-49B1-A2C5-3092428333FA}" type="slidenum">
              <a:rPr lang="en-US" sz="1400">
                <a:latin typeface="Arial" pitchFamily="34" charset="0"/>
                <a:cs typeface="Arial" pitchFamily="34" charset="0"/>
              </a:rPr>
              <a:pPr algn="r"/>
              <a:t>34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Solution: Iterative Factorial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F2A9A6A-B443-40D9-819E-47C956118CD6}" type="slidenum">
              <a:rPr lang="en-US"/>
              <a:pPr algn="r" eaLnBrk="1" hangingPunct="1"/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40" b="47083"/>
          <a:stretch/>
        </p:blipFill>
        <p:spPr bwMode="auto">
          <a:xfrm>
            <a:off x="457201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1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685800"/>
          </a:xfrm>
        </p:spPr>
        <p:txBody>
          <a:bodyPr/>
          <a:lstStyle/>
          <a:p>
            <a:pPr algn="ctr"/>
            <a:r>
              <a:rPr lang="en-US" dirty="0" smtClean="0"/>
              <a:t>Example: Recursive Factorial</a:t>
            </a:r>
            <a:r>
              <a:rPr lang="en-US" dirty="0"/>
              <a:t>	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1295400"/>
            <a:ext cx="7391400" cy="3777622"/>
          </a:xfrm>
        </p:spPr>
        <p:txBody>
          <a:bodyPr/>
          <a:lstStyle/>
          <a:p>
            <a:r>
              <a:rPr lang="en-US" sz="2400" dirty="0"/>
              <a:t>Notice that</a:t>
            </a:r>
          </a:p>
          <a:p>
            <a:pPr lvl="1"/>
            <a:r>
              <a:rPr lang="en-US" sz="2000" dirty="0">
                <a:latin typeface="Lucida Console" pitchFamily="49" charset="0"/>
              </a:rPr>
              <a:t>5! = 5 * 4 * 3 * 2 * 1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 lvl="1"/>
            <a:r>
              <a:rPr lang="en-US" sz="2000" dirty="0" smtClean="0">
                <a:latin typeface="Lucida Console" pitchFamily="49" charset="0"/>
              </a:rPr>
              <a:t>5</a:t>
            </a:r>
            <a:r>
              <a:rPr lang="en-US" sz="2000" dirty="0">
                <a:latin typeface="Lucida Console" pitchFamily="49" charset="0"/>
              </a:rPr>
              <a:t>! = 5 </a:t>
            </a:r>
            <a:r>
              <a:rPr lang="en-US" sz="2000" dirty="0" smtClean="0">
                <a:latin typeface="Lucida Console" pitchFamily="49" charset="0"/>
              </a:rPr>
              <a:t>*     </a:t>
            </a:r>
            <a:r>
              <a:rPr lang="en-US" sz="2000" dirty="0">
                <a:latin typeface="Lucida Console" pitchFamily="49" charset="0"/>
              </a:rPr>
              <a:t>4!</a:t>
            </a:r>
          </a:p>
          <a:p>
            <a:pPr lvl="1"/>
            <a:r>
              <a:rPr lang="en-US" sz="2000" dirty="0">
                <a:latin typeface="Lucida Console" pitchFamily="49" charset="0"/>
              </a:rPr>
              <a:t>4! = 4 * 3! ...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 2" pitchFamily="18" charset="2"/>
              </a:rPr>
              <a:t>Recursive definition</a:t>
            </a:r>
            <a:endParaRPr lang="en-US" sz="2400" dirty="0">
              <a:solidFill>
                <a:schemeClr val="accent2">
                  <a:lumMod val="75000"/>
                </a:schemeClr>
              </a:solidFill>
              <a:sym typeface="Wingdings 2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                          1                                 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if  n  =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factorial(n)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= </a:t>
            </a:r>
            <a:endParaRPr lang="en-US" sz="2000" dirty="0">
              <a:solidFill>
                <a:srgbClr val="FF0000"/>
              </a:solidFill>
              <a:sym typeface="Wingdings 2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                          n *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factorial(n-1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)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if  n  &gt; 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definition</a:t>
            </a:r>
            <a:r>
              <a:rPr lang="en-US" sz="2400" dirty="0" smtClean="0"/>
              <a:t> </a:t>
            </a:r>
            <a:r>
              <a:rPr lang="en-US" sz="2400" dirty="0"/>
              <a:t>of factorial itself uses a factorial</a:t>
            </a:r>
          </a:p>
          <a:p>
            <a:pPr lvl="1"/>
            <a:r>
              <a:rPr lang="en-US" sz="2000" b="1" dirty="0"/>
              <a:t>Using the function name itself in the definition of the function makes it a </a:t>
            </a:r>
            <a:r>
              <a:rPr lang="en-US" sz="2000" dirty="0"/>
              <a:t> </a:t>
            </a:r>
            <a:r>
              <a:rPr lang="en-US" sz="2000" b="1" dirty="0"/>
              <a:t>recursive definition</a:t>
            </a:r>
            <a:r>
              <a:rPr lang="en-US" sz="20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3BAE167-0DF0-470E-84E5-1889041F88A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86020" name="AutoShape 4"/>
          <p:cNvSpPr>
            <a:spLocks/>
          </p:cNvSpPr>
          <p:nvPr/>
        </p:nvSpPr>
        <p:spPr bwMode="auto">
          <a:xfrm>
            <a:off x="3352800" y="3962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4191000" y="1447800"/>
            <a:ext cx="152400" cy="18288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85800"/>
          </a:xfrm>
        </p:spPr>
        <p:txBody>
          <a:bodyPr/>
          <a:lstStyle/>
          <a:p>
            <a:pPr algn="ctr"/>
            <a:r>
              <a:rPr lang="en-US" dirty="0"/>
              <a:t>Example: </a:t>
            </a:r>
            <a:r>
              <a:rPr lang="en-US" dirty="0" smtClean="0"/>
              <a:t>Recursive </a:t>
            </a:r>
            <a:r>
              <a:rPr lang="en-US" dirty="0"/>
              <a:t>Factorial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endParaRPr lang="en-US" dirty="0"/>
          </a:p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solidFill>
                  <a:srgbClr val="800000"/>
                </a:solidFill>
              </a:rPr>
              <a:t>Compute </a:t>
            </a:r>
            <a:r>
              <a:rPr lang="en-US" dirty="0">
                <a:solidFill>
                  <a:srgbClr val="800000"/>
                </a:solidFill>
              </a:rPr>
              <a:t>5!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BAF807B5-3129-456D-84E5-351DF1B4DFFA}" type="slidenum">
              <a:rPr lang="en-US"/>
              <a:pPr algn="r"/>
              <a:t>6</a:t>
            </a:fld>
            <a:endParaRPr lang="en-US" dirty="0"/>
          </a:p>
        </p:txBody>
      </p:sp>
      <p:pic>
        <p:nvPicPr>
          <p:cNvPr id="44036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7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7D1256D8-5F9F-4891-9B2C-46F42A8C6474}" type="slidenum">
              <a:rPr lang="en-US"/>
              <a:pPr algn="r"/>
              <a:t>7</a:t>
            </a:fld>
            <a:endParaRPr lang="en-US" dirty="0"/>
          </a:p>
        </p:txBody>
      </p:sp>
      <p:pic>
        <p:nvPicPr>
          <p:cNvPr id="45060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1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5062" name="Group 6"/>
          <p:cNvGraphicFramePr>
            <a:graphicFrameLocks noGrp="1"/>
          </p:cNvGraphicFramePr>
          <p:nvPr/>
        </p:nvGraphicFramePr>
        <p:xfrm>
          <a:off x="5562600" y="3048000"/>
          <a:ext cx="914400" cy="17526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f(5)=5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05031A73-B883-4CE1-A3B9-E678406D9203}" type="slidenum">
              <a:rPr lang="en-US"/>
              <a:pPr algn="r"/>
              <a:t>8</a:t>
            </a:fld>
            <a:endParaRPr lang="en-US" dirty="0"/>
          </a:p>
        </p:txBody>
      </p:sp>
      <p:pic>
        <p:nvPicPr>
          <p:cNvPr id="46084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5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6086" name="Group 6"/>
          <p:cNvGraphicFramePr>
            <a:graphicFrameLocks noGrp="1"/>
          </p:cNvGraphicFramePr>
          <p:nvPr/>
        </p:nvGraphicFramePr>
        <p:xfrm>
          <a:off x="4648200" y="3048000"/>
          <a:ext cx="1828800" cy="1752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f(4)=4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f(5)=5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685800"/>
          </a:xfrm>
        </p:spPr>
        <p:txBody>
          <a:bodyPr/>
          <a:lstStyle/>
          <a:p>
            <a:pPr algn="ctr"/>
            <a:r>
              <a:rPr lang="en-US" dirty="0"/>
              <a:t>Example: Recursive Factorial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C7E2C06E-C30E-46EA-A0F6-3B489126F4E7}" type="slidenum">
              <a:rPr lang="en-US"/>
              <a:pPr algn="r"/>
              <a:t>9</a:t>
            </a:fld>
            <a:endParaRPr lang="en-US" dirty="0"/>
          </a:p>
        </p:txBody>
      </p:sp>
      <p:pic>
        <p:nvPicPr>
          <p:cNvPr id="47108" name="Picture 4" descr="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74988"/>
            <a:ext cx="219392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9" name="AutoShape 5"/>
          <p:cNvSpPr>
            <a:spLocks noChangeArrowheads="1"/>
          </p:cNvSpPr>
          <p:nvPr/>
        </p:nvSpPr>
        <p:spPr bwMode="auto">
          <a:xfrm flipH="1">
            <a:off x="6400800" y="2743200"/>
            <a:ext cx="838200" cy="2362200"/>
          </a:xfrm>
          <a:prstGeom prst="moon">
            <a:avLst>
              <a:gd name="adj" fmla="val 704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7110" name="Group 6"/>
          <p:cNvGraphicFramePr>
            <a:graphicFrameLocks noGrp="1"/>
          </p:cNvGraphicFramePr>
          <p:nvPr/>
        </p:nvGraphicFramePr>
        <p:xfrm>
          <a:off x="3733800" y="3048000"/>
          <a:ext cx="2743200" cy="1752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f(3)=3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f(4)=4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f(5)=5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53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Chap3- Big O Notation and ADT</Template>
  <TotalTime>6040</TotalTime>
  <Words>1377</Words>
  <Application>Microsoft Office PowerPoint</Application>
  <PresentationFormat>Affichage à l'écran (4:3)</PresentationFormat>
  <Paragraphs>250</Paragraphs>
  <Slides>34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6" baseType="lpstr">
      <vt:lpstr>Theme1</vt:lpstr>
      <vt:lpstr>Bitmap Image</vt:lpstr>
      <vt:lpstr>         Recursion</vt:lpstr>
      <vt:lpstr>Writing Repetitive Algorithms</vt:lpstr>
      <vt:lpstr>Example: Iterative Factorial</vt:lpstr>
      <vt:lpstr>Solution: Iterative Factorial</vt:lpstr>
      <vt:lpstr>Example: Recursive Factorial </vt:lpstr>
      <vt:lpstr>Example: Recursive Factorial</vt:lpstr>
      <vt:lpstr>Example: Recursive Factorial</vt:lpstr>
      <vt:lpstr>Example: Recursive Factorial</vt:lpstr>
      <vt:lpstr>Example: Recursive Factorial</vt:lpstr>
      <vt:lpstr>Example: Recursive Factorial</vt:lpstr>
      <vt:lpstr>Example: Recursive Factorial</vt:lpstr>
      <vt:lpstr>Example: Recursive Factorial</vt:lpstr>
      <vt:lpstr>Example: Recursive Factorial</vt:lpstr>
      <vt:lpstr>Example: Recursive Factorial</vt:lpstr>
      <vt:lpstr>Example: Recursive Factorial</vt:lpstr>
      <vt:lpstr>Example: Recursive Factorial</vt:lpstr>
      <vt:lpstr>Example: Recursive Factorial</vt:lpstr>
      <vt:lpstr>Example: Recursive Factorial</vt:lpstr>
      <vt:lpstr>Example: Recursive Factorial</vt:lpstr>
      <vt:lpstr>Solution: Recursive Factorial</vt:lpstr>
      <vt:lpstr>Recursive Functions in General</vt:lpstr>
      <vt:lpstr>Rules for Designing a Recursive Function</vt:lpstr>
      <vt:lpstr> Example: Fibonacci numbers</vt:lpstr>
      <vt:lpstr>Fibonacci Numbers Implementation</vt:lpstr>
      <vt:lpstr>Solution: Fibonacci Numbers</vt:lpstr>
      <vt:lpstr>Example: Towers of Hanoi</vt:lpstr>
      <vt:lpstr>Towers of Hanoi on the Web</vt:lpstr>
      <vt:lpstr>Stating the problem</vt:lpstr>
      <vt:lpstr>Solving the problem</vt:lpstr>
      <vt:lpstr>Towers of Hanoi: Code</vt:lpstr>
      <vt:lpstr>Towers of Hanoi: Execution</vt:lpstr>
      <vt:lpstr>Use of Recursion</vt:lpstr>
      <vt:lpstr>Time Complexity</vt:lpstr>
      <vt:lpstr>Practices: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Concepts: Objects and Classes</dc:title>
  <dc:creator>Chouaib Falah</dc:creator>
  <cp:lastModifiedBy>PC imane</cp:lastModifiedBy>
  <cp:revision>391</cp:revision>
  <dcterms:created xsi:type="dcterms:W3CDTF">2011-08-21T04:32:44Z</dcterms:created>
  <dcterms:modified xsi:type="dcterms:W3CDTF">2020-03-24T20:10:38Z</dcterms:modified>
</cp:coreProperties>
</file>