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472" r:id="rId3"/>
    <p:sldId id="473" r:id="rId4"/>
    <p:sldId id="451" r:id="rId5"/>
    <p:sldId id="474" r:id="rId6"/>
    <p:sldId id="478" r:id="rId7"/>
    <p:sldId id="452" r:id="rId8"/>
    <p:sldId id="476" r:id="rId9"/>
    <p:sldId id="455" r:id="rId10"/>
    <p:sldId id="454" r:id="rId11"/>
    <p:sldId id="456" r:id="rId12"/>
    <p:sldId id="457" r:id="rId13"/>
    <p:sldId id="479" r:id="rId14"/>
    <p:sldId id="462" r:id="rId15"/>
    <p:sldId id="463" r:id="rId16"/>
    <p:sldId id="464" r:id="rId17"/>
    <p:sldId id="465" r:id="rId18"/>
    <p:sldId id="466" r:id="rId19"/>
    <p:sldId id="482" r:id="rId20"/>
    <p:sldId id="467" r:id="rId21"/>
    <p:sldId id="469" r:id="rId22"/>
    <p:sldId id="483" r:id="rId23"/>
    <p:sldId id="4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FB8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0" autoAdjust="0"/>
  </p:normalViewPr>
  <p:slideViewPr>
    <p:cSldViewPr>
      <p:cViewPr>
        <p:scale>
          <a:sx n="76" d="100"/>
          <a:sy n="76" d="100"/>
        </p:scale>
        <p:origin x="-119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5A61-451A-442E-9C82-C4FEDA150D23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F6971-4F04-4A51-A397-88A741C1D36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1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2147483647 w 8042"/>
              <a:gd name="T1" fmla="*/ 2147483647 h 10000"/>
              <a:gd name="T2" fmla="*/ 2147483647 w 8042"/>
              <a:gd name="T3" fmla="*/ 2147483647 h 10000"/>
              <a:gd name="T4" fmla="*/ 2147483647 w 8042"/>
              <a:gd name="T5" fmla="*/ 2147483647 h 10000"/>
              <a:gd name="T6" fmla="*/ 2147483647 w 8042"/>
              <a:gd name="T7" fmla="*/ 2147483647 h 10000"/>
              <a:gd name="T8" fmla="*/ 2147483647 w 8042"/>
              <a:gd name="T9" fmla="*/ 2147483647 h 10000"/>
              <a:gd name="T10" fmla="*/ 2147483647 w 8042"/>
              <a:gd name="T11" fmla="*/ 105298818 h 10000"/>
              <a:gd name="T12" fmla="*/ 2147483647 w 8042"/>
              <a:gd name="T13" fmla="*/ 76236572 h 10000"/>
              <a:gd name="T14" fmla="*/ 2147483647 w 8042"/>
              <a:gd name="T15" fmla="*/ 19533436 h 10000"/>
              <a:gd name="T16" fmla="*/ 94026232 w 8042"/>
              <a:gd name="T17" fmla="*/ 0 h 10000"/>
              <a:gd name="T18" fmla="*/ 0 w 8042"/>
              <a:gd name="T19" fmla="*/ 2147483647 h 10000"/>
              <a:gd name="T20" fmla="*/ 2147483647 w 8042"/>
              <a:gd name="T21" fmla="*/ 2147483647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54DB-4762-4A9A-9F7F-B52E549192F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7935A-74FA-4ABC-99FB-55558F91196D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0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8E207-9EBD-495E-A615-229DE4D7577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7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1BB8D-F4FA-4034-BD13-3BF2C370C45A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1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C973-0518-476F-B73A-A67515FDE7A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4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4160B-3EB4-4FDC-8BCF-CF5906B846C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2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A1D9B-A11D-46A3-9530-D84BA9A1155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0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FDAD-861D-4A96-A271-6339154167E3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7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16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9295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40667-EE5B-491B-B47D-6E345853FF5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924D4-1142-4FB0-8A52-A6E17BEB103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F24B-69DE-457E-8EBE-C6233AB1D35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E36E6-C2B4-439F-9E19-6A86CBDD2D3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9BA74-BFF9-4FE1-BE9E-8595129237F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88C6-5F8A-46DD-AC86-CDE87A7AD72B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C4E7-7FA2-4EF2-98B6-6D0460241B2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1BB3D-066A-41F7-A286-E28137C1F98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7 w 22"/>
                <a:gd name="T1" fmla="*/ 2147483647 h 136"/>
                <a:gd name="T2" fmla="*/ 2147483647 w 22"/>
                <a:gd name="T3" fmla="*/ 2147483647 h 136"/>
                <a:gd name="T4" fmla="*/ 0 w 22"/>
                <a:gd name="T5" fmla="*/ 0 h 136"/>
                <a:gd name="T6" fmla="*/ 0 w 22"/>
                <a:gd name="T7" fmla="*/ 2147483647 h 136"/>
                <a:gd name="T8" fmla="*/ 2147483647 w 22"/>
                <a:gd name="T9" fmla="*/ 2147483647 h 136"/>
                <a:gd name="T10" fmla="*/ 2147483647 w 22"/>
                <a:gd name="T11" fmla="*/ 2147483647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7 w 140"/>
                <a:gd name="T1" fmla="*/ 2147483647 h 504"/>
                <a:gd name="T2" fmla="*/ 2147483647 w 140"/>
                <a:gd name="T3" fmla="*/ 2147483647 h 504"/>
                <a:gd name="T4" fmla="*/ 2147483647 w 140"/>
                <a:gd name="T5" fmla="*/ 2147483647 h 504"/>
                <a:gd name="T6" fmla="*/ 2147483647 w 140"/>
                <a:gd name="T7" fmla="*/ 2147483647 h 504"/>
                <a:gd name="T8" fmla="*/ 0 w 140"/>
                <a:gd name="T9" fmla="*/ 0 h 504"/>
                <a:gd name="T10" fmla="*/ 2147483647 w 140"/>
                <a:gd name="T11" fmla="*/ 2147483647 h 504"/>
                <a:gd name="T12" fmla="*/ 2147483647 w 140"/>
                <a:gd name="T13" fmla="*/ 2147483647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7 w 132"/>
                <a:gd name="T1" fmla="*/ 2147483647 h 308"/>
                <a:gd name="T2" fmla="*/ 0 w 132"/>
                <a:gd name="T3" fmla="*/ 0 h 308"/>
                <a:gd name="T4" fmla="*/ 0 w 132"/>
                <a:gd name="T5" fmla="*/ 2147483647 h 308"/>
                <a:gd name="T6" fmla="*/ 2147483647 w 132"/>
                <a:gd name="T7" fmla="*/ 2147483647 h 308"/>
                <a:gd name="T8" fmla="*/ 2147483647 w 132"/>
                <a:gd name="T9" fmla="*/ 2147483647 h 308"/>
                <a:gd name="T10" fmla="*/ 2147483647 w 132"/>
                <a:gd name="T11" fmla="*/ 2147483647 h 308"/>
                <a:gd name="T12" fmla="*/ 2147483647 w 132"/>
                <a:gd name="T13" fmla="*/ 2147483647 h 308"/>
                <a:gd name="T14" fmla="*/ 2147483647 w 132"/>
                <a:gd name="T15" fmla="*/ 214748364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7 w 37"/>
                <a:gd name="T1" fmla="*/ 2147483647 h 79"/>
                <a:gd name="T2" fmla="*/ 2147483647 w 37"/>
                <a:gd name="T3" fmla="*/ 2147483647 h 79"/>
                <a:gd name="T4" fmla="*/ 0 w 37"/>
                <a:gd name="T5" fmla="*/ 0 h 79"/>
                <a:gd name="T6" fmla="*/ 2147483647 w 37"/>
                <a:gd name="T7" fmla="*/ 2147483647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7 w 178"/>
                <a:gd name="T1" fmla="*/ 2147483647 h 722"/>
                <a:gd name="T2" fmla="*/ 2147483647 w 178"/>
                <a:gd name="T3" fmla="*/ 2147483647 h 722"/>
                <a:gd name="T4" fmla="*/ 2147483647 w 178"/>
                <a:gd name="T5" fmla="*/ 2147483647 h 722"/>
                <a:gd name="T6" fmla="*/ 2147483647 w 178"/>
                <a:gd name="T7" fmla="*/ 2147483647 h 722"/>
                <a:gd name="T8" fmla="*/ 0 w 178"/>
                <a:gd name="T9" fmla="*/ 0 h 722"/>
                <a:gd name="T10" fmla="*/ 2147483647 w 178"/>
                <a:gd name="T11" fmla="*/ 2147483647 h 722"/>
                <a:gd name="T12" fmla="*/ 2147483647 w 178"/>
                <a:gd name="T13" fmla="*/ 2147483647 h 722"/>
                <a:gd name="T14" fmla="*/ 2147483647 w 178"/>
                <a:gd name="T15" fmla="*/ 2147483647 h 722"/>
                <a:gd name="T16" fmla="*/ 2147483647 w 178"/>
                <a:gd name="T17" fmla="*/ 2147483647 h 722"/>
                <a:gd name="T18" fmla="*/ 2147483647 w 178"/>
                <a:gd name="T19" fmla="*/ 2147483647 h 722"/>
                <a:gd name="T20" fmla="*/ 2147483647 w 178"/>
                <a:gd name="T21" fmla="*/ 2147483647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7 w 23"/>
                <a:gd name="T1" fmla="*/ 2147483647 h 635"/>
                <a:gd name="T2" fmla="*/ 2147483647 w 23"/>
                <a:gd name="T3" fmla="*/ 2147483647 h 635"/>
                <a:gd name="T4" fmla="*/ 2147483647 w 23"/>
                <a:gd name="T5" fmla="*/ 2147483647 h 635"/>
                <a:gd name="T6" fmla="*/ 2147483647 w 23"/>
                <a:gd name="T7" fmla="*/ 2147483647 h 635"/>
                <a:gd name="T8" fmla="*/ 2147483647 w 23"/>
                <a:gd name="T9" fmla="*/ 2147483647 h 635"/>
                <a:gd name="T10" fmla="*/ 2147483647 w 23"/>
                <a:gd name="T11" fmla="*/ 2147483647 h 635"/>
                <a:gd name="T12" fmla="*/ 2147483647 w 23"/>
                <a:gd name="T13" fmla="*/ 0 h 635"/>
                <a:gd name="T14" fmla="*/ 2147483647 w 23"/>
                <a:gd name="T15" fmla="*/ 0 h 635"/>
                <a:gd name="T16" fmla="*/ 2147483647 w 23"/>
                <a:gd name="T17" fmla="*/ 2147483647 h 635"/>
                <a:gd name="T18" fmla="*/ 2147483647 w 23"/>
                <a:gd name="T19" fmla="*/ 2147483647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2147483647 w 17"/>
                <a:gd name="T9" fmla="*/ 2147483647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7 w 41"/>
                <a:gd name="T3" fmla="*/ 2147483647 h 222"/>
                <a:gd name="T4" fmla="*/ 2147483647 w 41"/>
                <a:gd name="T5" fmla="*/ 2147483647 h 222"/>
                <a:gd name="T6" fmla="*/ 2147483647 w 41"/>
                <a:gd name="T7" fmla="*/ 2147483647 h 222"/>
                <a:gd name="T8" fmla="*/ 2147483647 w 41"/>
                <a:gd name="T9" fmla="*/ 2147483647 h 222"/>
                <a:gd name="T10" fmla="*/ 2147483647 w 41"/>
                <a:gd name="T11" fmla="*/ 2147483647 h 222"/>
                <a:gd name="T12" fmla="*/ 2147483647 w 41"/>
                <a:gd name="T13" fmla="*/ 2147483647 h 222"/>
                <a:gd name="T14" fmla="*/ 2147483647 w 41"/>
                <a:gd name="T15" fmla="*/ 2147483647 h 222"/>
                <a:gd name="T16" fmla="*/ 2147483647 w 41"/>
                <a:gd name="T17" fmla="*/ 2147483647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7 w 450"/>
                <a:gd name="T1" fmla="*/ 2147483647 h 878"/>
                <a:gd name="T2" fmla="*/ 2147483647 w 450"/>
                <a:gd name="T3" fmla="*/ 2147483647 h 878"/>
                <a:gd name="T4" fmla="*/ 2147483647 w 450"/>
                <a:gd name="T5" fmla="*/ 2147483647 h 878"/>
                <a:gd name="T6" fmla="*/ 2147483647 w 450"/>
                <a:gd name="T7" fmla="*/ 2147483647 h 878"/>
                <a:gd name="T8" fmla="*/ 2147483647 w 450"/>
                <a:gd name="T9" fmla="*/ 2147483647 h 878"/>
                <a:gd name="T10" fmla="*/ 2147483647 w 450"/>
                <a:gd name="T11" fmla="*/ 2147483647 h 878"/>
                <a:gd name="T12" fmla="*/ 2147483647 w 450"/>
                <a:gd name="T13" fmla="*/ 2147483647 h 878"/>
                <a:gd name="T14" fmla="*/ 2147483647 w 450"/>
                <a:gd name="T15" fmla="*/ 0 h 878"/>
                <a:gd name="T16" fmla="*/ 2147483647 w 450"/>
                <a:gd name="T17" fmla="*/ 2147483647 h 878"/>
                <a:gd name="T18" fmla="*/ 2147483647 w 450"/>
                <a:gd name="T19" fmla="*/ 2147483647 h 878"/>
                <a:gd name="T20" fmla="*/ 2147483647 w 450"/>
                <a:gd name="T21" fmla="*/ 2147483647 h 878"/>
                <a:gd name="T22" fmla="*/ 2147483647 w 450"/>
                <a:gd name="T23" fmla="*/ 2147483647 h 878"/>
                <a:gd name="T24" fmla="*/ 2147483647 w 450"/>
                <a:gd name="T25" fmla="*/ 2147483647 h 878"/>
                <a:gd name="T26" fmla="*/ 0 w 450"/>
                <a:gd name="T27" fmla="*/ 2147483647 h 878"/>
                <a:gd name="T28" fmla="*/ 0 w 450"/>
                <a:gd name="T29" fmla="*/ 2147483647 h 878"/>
                <a:gd name="T30" fmla="*/ 2147483647 w 450"/>
                <a:gd name="T31" fmla="*/ 2147483647 h 878"/>
                <a:gd name="T32" fmla="*/ 2147483647 w 450"/>
                <a:gd name="T33" fmla="*/ 2147483647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7 w 35"/>
                <a:gd name="T3" fmla="*/ 2147483647 h 73"/>
                <a:gd name="T4" fmla="*/ 2147483647 w 35"/>
                <a:gd name="T5" fmla="*/ 2147483647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7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0 h 48"/>
                <a:gd name="T8" fmla="*/ 0 w 8"/>
                <a:gd name="T9" fmla="*/ 2147483647 h 48"/>
                <a:gd name="T10" fmla="*/ 2147483647 w 8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7 w 52"/>
                <a:gd name="T1" fmla="*/ 2147483647 h 135"/>
                <a:gd name="T2" fmla="*/ 0 w 52"/>
                <a:gd name="T3" fmla="*/ 0 h 135"/>
                <a:gd name="T4" fmla="*/ 2147483647 w 52"/>
                <a:gd name="T5" fmla="*/ 2147483647 h 135"/>
                <a:gd name="T6" fmla="*/ 2147483647 w 52"/>
                <a:gd name="T7" fmla="*/ 2147483647 h 135"/>
                <a:gd name="T8" fmla="*/ 2147483647 w 52"/>
                <a:gd name="T9" fmla="*/ 2147483647 h 135"/>
                <a:gd name="T10" fmla="*/ 2147483647 w 52"/>
                <a:gd name="T11" fmla="*/ 2147483647 h 135"/>
                <a:gd name="T12" fmla="*/ 2147483647 w 52"/>
                <a:gd name="T13" fmla="*/ 2147483647 h 135"/>
                <a:gd name="T14" fmla="*/ 2147483647 w 52"/>
                <a:gd name="T15" fmla="*/ 214748364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2147483647 w 103"/>
                <a:gd name="T1" fmla="*/ 2147483647 h 920"/>
                <a:gd name="T2" fmla="*/ 2147483647 w 103"/>
                <a:gd name="T3" fmla="*/ 2147483647 h 920"/>
                <a:gd name="T4" fmla="*/ 2147483647 w 103"/>
                <a:gd name="T5" fmla="*/ 2147483647 h 920"/>
                <a:gd name="T6" fmla="*/ 2147483647 w 103"/>
                <a:gd name="T7" fmla="*/ 2147483647 h 920"/>
                <a:gd name="T8" fmla="*/ 2147483647 w 103"/>
                <a:gd name="T9" fmla="*/ 2147483647 h 920"/>
                <a:gd name="T10" fmla="*/ 2147483647 w 103"/>
                <a:gd name="T11" fmla="*/ 2147483647 h 920"/>
                <a:gd name="T12" fmla="*/ 2147483647 w 103"/>
                <a:gd name="T13" fmla="*/ 2147483647 h 920"/>
                <a:gd name="T14" fmla="*/ 2147483647 w 103"/>
                <a:gd name="T15" fmla="*/ 2147483647 h 920"/>
                <a:gd name="T16" fmla="*/ 2147483647 w 103"/>
                <a:gd name="T17" fmla="*/ 2147483647 h 920"/>
                <a:gd name="T18" fmla="*/ 2147483647 w 103"/>
                <a:gd name="T19" fmla="*/ 2147483647 h 920"/>
                <a:gd name="T20" fmla="*/ 2147483647 w 103"/>
                <a:gd name="T21" fmla="*/ 2147483647 h 920"/>
                <a:gd name="T22" fmla="*/ 2147483647 w 103"/>
                <a:gd name="T23" fmla="*/ 0 h 920"/>
                <a:gd name="T24" fmla="*/ 0 w 103"/>
                <a:gd name="T25" fmla="*/ 0 h 920"/>
                <a:gd name="T26" fmla="*/ 2147483647 w 103"/>
                <a:gd name="T27" fmla="*/ 2147483647 h 920"/>
                <a:gd name="T28" fmla="*/ 2147483647 w 103"/>
                <a:gd name="T29" fmla="*/ 2147483647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7 w 88"/>
                <a:gd name="T1" fmla="*/ 2147483647 h 330"/>
                <a:gd name="T2" fmla="*/ 2147483647 w 88"/>
                <a:gd name="T3" fmla="*/ 2147483647 h 330"/>
                <a:gd name="T4" fmla="*/ 2147483647 w 88"/>
                <a:gd name="T5" fmla="*/ 2147483647 h 330"/>
                <a:gd name="T6" fmla="*/ 2147483647 w 88"/>
                <a:gd name="T7" fmla="*/ 2147483647 h 330"/>
                <a:gd name="T8" fmla="*/ 2147483647 w 88"/>
                <a:gd name="T9" fmla="*/ 2147483647 h 330"/>
                <a:gd name="T10" fmla="*/ 0 w 88"/>
                <a:gd name="T11" fmla="*/ 0 h 330"/>
                <a:gd name="T12" fmla="*/ 2147483647 w 88"/>
                <a:gd name="T13" fmla="*/ 2147483647 h 330"/>
                <a:gd name="T14" fmla="*/ 2147483647 w 88"/>
                <a:gd name="T15" fmla="*/ 2147483647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7 w 90"/>
                <a:gd name="T1" fmla="*/ 2147483647 h 207"/>
                <a:gd name="T2" fmla="*/ 0 w 90"/>
                <a:gd name="T3" fmla="*/ 0 h 207"/>
                <a:gd name="T4" fmla="*/ 2147483647 w 90"/>
                <a:gd name="T5" fmla="*/ 2147483647 h 207"/>
                <a:gd name="T6" fmla="*/ 2147483647 w 90"/>
                <a:gd name="T7" fmla="*/ 2147483647 h 207"/>
                <a:gd name="T8" fmla="*/ 2147483647 w 90"/>
                <a:gd name="T9" fmla="*/ 2147483647 h 207"/>
                <a:gd name="T10" fmla="*/ 2147483647 w 90"/>
                <a:gd name="T11" fmla="*/ 2147483647 h 207"/>
                <a:gd name="T12" fmla="*/ 2147483647 w 90"/>
                <a:gd name="T13" fmla="*/ 2147483647 h 207"/>
                <a:gd name="T14" fmla="*/ 2147483647 w 90"/>
                <a:gd name="T15" fmla="*/ 2147483647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7 w 115"/>
                <a:gd name="T1" fmla="*/ 2147483647 h 467"/>
                <a:gd name="T2" fmla="*/ 2147483647 w 115"/>
                <a:gd name="T3" fmla="*/ 2147483647 h 467"/>
                <a:gd name="T4" fmla="*/ 2147483647 w 115"/>
                <a:gd name="T5" fmla="*/ 2147483647 h 467"/>
                <a:gd name="T6" fmla="*/ 2147483647 w 115"/>
                <a:gd name="T7" fmla="*/ 2147483647 h 467"/>
                <a:gd name="T8" fmla="*/ 0 w 115"/>
                <a:gd name="T9" fmla="*/ 0 h 467"/>
                <a:gd name="T10" fmla="*/ 2147483647 w 115"/>
                <a:gd name="T11" fmla="*/ 2147483647 h 467"/>
                <a:gd name="T12" fmla="*/ 2147483647 w 115"/>
                <a:gd name="T13" fmla="*/ 2147483647 h 467"/>
                <a:gd name="T14" fmla="*/ 2147483647 w 115"/>
                <a:gd name="T15" fmla="*/ 2147483647 h 467"/>
                <a:gd name="T16" fmla="*/ 2147483647 w 115"/>
                <a:gd name="T17" fmla="*/ 2147483647 h 467"/>
                <a:gd name="T18" fmla="*/ 2147483647 w 115"/>
                <a:gd name="T19" fmla="*/ 2147483647 h 467"/>
                <a:gd name="T20" fmla="*/ 2147483647 w 115"/>
                <a:gd name="T21" fmla="*/ 2147483647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7 w 36"/>
                <a:gd name="T1" fmla="*/ 2147483647 h 633"/>
                <a:gd name="T2" fmla="*/ 2147483647 w 36"/>
                <a:gd name="T3" fmla="*/ 2147483647 h 633"/>
                <a:gd name="T4" fmla="*/ 2147483647 w 36"/>
                <a:gd name="T5" fmla="*/ 2147483647 h 633"/>
                <a:gd name="T6" fmla="*/ 2147483647 w 36"/>
                <a:gd name="T7" fmla="*/ 2147483647 h 633"/>
                <a:gd name="T8" fmla="*/ 2147483647 w 36"/>
                <a:gd name="T9" fmla="*/ 2147483647 h 633"/>
                <a:gd name="T10" fmla="*/ 2147483647 w 36"/>
                <a:gd name="T11" fmla="*/ 0 h 633"/>
                <a:gd name="T12" fmla="*/ 2147483647 w 36"/>
                <a:gd name="T13" fmla="*/ 0 h 633"/>
                <a:gd name="T14" fmla="*/ 2147483647 w 36"/>
                <a:gd name="T15" fmla="*/ 2147483647 h 633"/>
                <a:gd name="T16" fmla="*/ 2147483647 w 36"/>
                <a:gd name="T17" fmla="*/ 2147483647 h 633"/>
                <a:gd name="T18" fmla="*/ 2147483647 w 36"/>
                <a:gd name="T19" fmla="*/ 2147483647 h 633"/>
                <a:gd name="T20" fmla="*/ 2147483647 w 36"/>
                <a:gd name="T21" fmla="*/ 2147483647 h 633"/>
                <a:gd name="T22" fmla="*/ 2147483647 w 36"/>
                <a:gd name="T23" fmla="*/ 2147483647 h 633"/>
                <a:gd name="T24" fmla="*/ 2147483647 w 36"/>
                <a:gd name="T25" fmla="*/ 2147483647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7 w 28"/>
                <a:gd name="T1" fmla="*/ 2147483647 h 59"/>
                <a:gd name="T2" fmla="*/ 2147483647 w 28"/>
                <a:gd name="T3" fmla="*/ 2147483647 h 59"/>
                <a:gd name="T4" fmla="*/ 0 w 28"/>
                <a:gd name="T5" fmla="*/ 0 h 59"/>
                <a:gd name="T6" fmla="*/ 2147483647 w 28"/>
                <a:gd name="T7" fmla="*/ 2147483647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7 w 17"/>
                <a:gd name="T1" fmla="*/ 2147483647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0 w 17"/>
                <a:gd name="T9" fmla="*/ 0 h 107"/>
                <a:gd name="T10" fmla="*/ 0 w 17"/>
                <a:gd name="T11" fmla="*/ 2147483647 h 107"/>
                <a:gd name="T12" fmla="*/ 2147483647 w 17"/>
                <a:gd name="T13" fmla="*/ 2147483647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7 w 294"/>
                <a:gd name="T1" fmla="*/ 2147483647 h 568"/>
                <a:gd name="T2" fmla="*/ 2147483647 w 294"/>
                <a:gd name="T3" fmla="*/ 2147483647 h 568"/>
                <a:gd name="T4" fmla="*/ 2147483647 w 294"/>
                <a:gd name="T5" fmla="*/ 2147483647 h 568"/>
                <a:gd name="T6" fmla="*/ 2147483647 w 294"/>
                <a:gd name="T7" fmla="*/ 2147483647 h 568"/>
                <a:gd name="T8" fmla="*/ 2147483647 w 294"/>
                <a:gd name="T9" fmla="*/ 2147483647 h 568"/>
                <a:gd name="T10" fmla="*/ 2147483647 w 294"/>
                <a:gd name="T11" fmla="*/ 2147483647 h 568"/>
                <a:gd name="T12" fmla="*/ 2147483647 w 294"/>
                <a:gd name="T13" fmla="*/ 0 h 568"/>
                <a:gd name="T14" fmla="*/ 2147483647 w 294"/>
                <a:gd name="T15" fmla="*/ 0 h 568"/>
                <a:gd name="T16" fmla="*/ 2147483647 w 294"/>
                <a:gd name="T17" fmla="*/ 2147483647 h 568"/>
                <a:gd name="T18" fmla="*/ 2147483647 w 294"/>
                <a:gd name="T19" fmla="*/ 2147483647 h 568"/>
                <a:gd name="T20" fmla="*/ 2147483647 w 294"/>
                <a:gd name="T21" fmla="*/ 2147483647 h 568"/>
                <a:gd name="T22" fmla="*/ 2147483647 w 294"/>
                <a:gd name="T23" fmla="*/ 2147483647 h 568"/>
                <a:gd name="T24" fmla="*/ 2147483647 w 294"/>
                <a:gd name="T25" fmla="*/ 2147483647 h 568"/>
                <a:gd name="T26" fmla="*/ 0 w 294"/>
                <a:gd name="T27" fmla="*/ 2147483647 h 568"/>
                <a:gd name="T28" fmla="*/ 2147483647 w 294"/>
                <a:gd name="T29" fmla="*/ 2147483647 h 568"/>
                <a:gd name="T30" fmla="*/ 2147483647 w 294"/>
                <a:gd name="T31" fmla="*/ 2147483647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7 w 25"/>
                <a:gd name="T3" fmla="*/ 2147483647 h 53"/>
                <a:gd name="T4" fmla="*/ 2147483647 w 25"/>
                <a:gd name="T5" fmla="*/ 2147483647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7 w 29"/>
                <a:gd name="T3" fmla="*/ 2147483647 h 141"/>
                <a:gd name="T4" fmla="*/ 2147483647 w 29"/>
                <a:gd name="T5" fmla="*/ 2147483647 h 141"/>
                <a:gd name="T6" fmla="*/ 2147483647 w 29"/>
                <a:gd name="T7" fmla="*/ 2147483647 h 141"/>
                <a:gd name="T8" fmla="*/ 2147483647 w 29"/>
                <a:gd name="T9" fmla="*/ 2147483647 h 141"/>
                <a:gd name="T10" fmla="*/ 2147483647 w 29"/>
                <a:gd name="T11" fmla="*/ 2147483647 h 141"/>
                <a:gd name="T12" fmla="*/ 2147483647 w 29"/>
                <a:gd name="T13" fmla="*/ 2147483647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2147483647 h 48"/>
                <a:gd name="T8" fmla="*/ 0 w 8"/>
                <a:gd name="T9" fmla="*/ 0 h 48"/>
                <a:gd name="T10" fmla="*/ 0 w 8"/>
                <a:gd name="T11" fmla="*/ 2147483647 h 48"/>
                <a:gd name="T12" fmla="*/ 0 w 8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7 w 44"/>
                <a:gd name="T1" fmla="*/ 2147483647 h 111"/>
                <a:gd name="T2" fmla="*/ 0 w 44"/>
                <a:gd name="T3" fmla="*/ 0 h 111"/>
                <a:gd name="T4" fmla="*/ 2147483647 w 44"/>
                <a:gd name="T5" fmla="*/ 2147483647 h 111"/>
                <a:gd name="T6" fmla="*/ 2147483647 w 44"/>
                <a:gd name="T7" fmla="*/ 2147483647 h 111"/>
                <a:gd name="T8" fmla="*/ 2147483647 w 44"/>
                <a:gd name="T9" fmla="*/ 2147483647 h 111"/>
                <a:gd name="T10" fmla="*/ 2147483647 w 44"/>
                <a:gd name="T11" fmla="*/ 2147483647 h 111"/>
                <a:gd name="T12" fmla="*/ 2147483647 w 44"/>
                <a:gd name="T13" fmla="*/ 2147483647 h 111"/>
                <a:gd name="T14" fmla="*/ 2147483647 w 44"/>
                <a:gd name="T15" fmla="*/ 2147483647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70333D9-CDA2-4276-8C08-369F74F0F84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ＭＳ Ｐゴシック" pitchFamily="34" charset="-128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  <a:ln w="6350">
            <a:noFill/>
            <a:prstDash val="solid"/>
          </a:ln>
        </p:spPr>
        <p:txBody>
          <a:bodyPr/>
          <a:lstStyle/>
          <a:p>
            <a:pPr algn="ctr"/>
            <a:r>
              <a:rPr lang="en-US" dirty="0" smtClean="0"/>
              <a:t> 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D</a:t>
            </a:r>
            <a:r>
              <a:rPr lang="en-US" sz="2800" b="1" dirty="0" smtClean="0"/>
              <a:t>ata Structures</a:t>
            </a:r>
          </a:p>
          <a:p>
            <a:r>
              <a:rPr lang="en-US" sz="2800" b="1" dirty="0" smtClean="0"/>
              <a:t>Dr. Bouchaib Falah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18333" r="72006" b="68542"/>
          <a:stretch/>
        </p:blipFill>
        <p:spPr bwMode="auto">
          <a:xfrm>
            <a:off x="838200" y="1143000"/>
            <a:ext cx="202692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Stack as a Linked List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7467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push</a:t>
            </a:r>
            <a:r>
              <a:rPr lang="en-US" sz="2800" dirty="0" smtClean="0"/>
              <a:t>: insert at beginning of the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pop</a:t>
            </a:r>
            <a:r>
              <a:rPr lang="en-US" sz="2800" dirty="0" smtClean="0"/>
              <a:t>: remove from the beginning of the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err="1" smtClean="0">
                <a:solidFill>
                  <a:srgbClr val="FF0000"/>
                </a:solidFill>
              </a:rPr>
              <a:t>stacktop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or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peek</a:t>
            </a:r>
            <a:r>
              <a:rPr lang="en-US" sz="2800" dirty="0" smtClean="0"/>
              <a:t>: return the first element without removing it from the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err="1" smtClean="0">
                <a:solidFill>
                  <a:srgbClr val="FF0000"/>
                </a:solidFill>
              </a:rPr>
              <a:t>isEmpty</a:t>
            </a:r>
            <a:r>
              <a:rPr lang="en-US" sz="2800" dirty="0" smtClean="0"/>
              <a:t>: list is null	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err="1" smtClean="0">
                <a:solidFill>
                  <a:srgbClr val="FF0000"/>
                </a:solidFill>
              </a:rPr>
              <a:t>isFull</a:t>
            </a:r>
            <a:r>
              <a:rPr lang="en-US" sz="2800" dirty="0" smtClean="0"/>
              <a:t>: not relevant, always false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if your list is so long that the system runs out of dynamically </a:t>
            </a:r>
            <a:r>
              <a:rPr lang="en-US" sz="2400" dirty="0" err="1" smtClean="0"/>
              <a:t>allocatable</a:t>
            </a:r>
            <a:r>
              <a:rPr lang="en-US" sz="2400" dirty="0" smtClean="0"/>
              <a:t> memory, this is an </a:t>
            </a:r>
            <a:r>
              <a:rPr lang="en-US" sz="2400" b="1" dirty="0" smtClean="0"/>
              <a:t>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top</a:t>
            </a:r>
            <a:r>
              <a:rPr lang="en-US" sz="2800" dirty="0" smtClean="0"/>
              <a:t> is the head of the list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77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How are stacks used?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1219200"/>
            <a:ext cx="7391400" cy="377762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List reversal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For balancing braces, brackets, and parentheses.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For handling function calls and returns at runtime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Processing prefix/infix/postfix notation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For implementing certain kinds of search algorithms (e.g. on trees)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 smtClean="0"/>
              <a:t>For simulating some kinds of real word problems (e.g. games)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06F13E43-AA6F-434F-B5B7-69700286C1F4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84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1. List Reversal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1371600"/>
            <a:ext cx="7391400" cy="377762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Algorithm:</a:t>
            </a:r>
          </a:p>
          <a:p>
            <a:pPr lvl="1" eaLnBrk="1" hangingPunct="1"/>
            <a:r>
              <a:rPr lang="en-US" sz="2400" dirty="0" smtClean="0"/>
              <a:t>Push all elements of the concerned list on a stack</a:t>
            </a:r>
          </a:p>
          <a:p>
            <a:pPr lvl="1" eaLnBrk="1" hangingPunct="1"/>
            <a:r>
              <a:rPr lang="en-US" sz="2400" dirty="0" smtClean="0"/>
              <a:t>Pop element by element and store on a new list or array</a:t>
            </a:r>
          </a:p>
          <a:p>
            <a:pPr eaLnBrk="1" hangingPunct="1"/>
            <a:r>
              <a:rPr lang="en-US" sz="2800" dirty="0" smtClean="0"/>
              <a:t>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List:     1, 2, 3, 4, 5, 6</a:t>
            </a:r>
            <a:br>
              <a:rPr lang="en-US" sz="2400" dirty="0" smtClean="0"/>
            </a:br>
            <a:r>
              <a:rPr lang="en-US" sz="2400" dirty="0" smtClean="0"/>
              <a:t>Stack:  6, 5, 4, 3, 2, 1</a:t>
            </a:r>
            <a:br>
              <a:rPr lang="en-US" sz="2400" dirty="0" smtClean="0"/>
            </a:br>
            <a:r>
              <a:rPr lang="en-US" sz="2400" dirty="0" smtClean="0"/>
              <a:t>List R:  6, 5, 4, 3, 2, 1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388C935-F65E-40CE-9F81-0600F58D23EC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06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533400"/>
            <a:ext cx="8458200" cy="685800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2. </a:t>
            </a:r>
            <a:r>
              <a:rPr lang="en-US" sz="4000" dirty="0"/>
              <a:t>Compiling Balanced </a:t>
            </a:r>
            <a:r>
              <a:rPr lang="en-US" sz="4000" dirty="0" smtClean="0"/>
              <a:t>Parentheses</a:t>
            </a:r>
            <a:endParaRPr lang="en-US" sz="4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95400"/>
            <a:ext cx="8000999" cy="3777622"/>
          </a:xfrm>
        </p:spPr>
        <p:txBody>
          <a:bodyPr/>
          <a:lstStyle/>
          <a:p>
            <a:r>
              <a:rPr lang="en-US" sz="2800" dirty="0"/>
              <a:t>Algorithm:</a:t>
            </a:r>
          </a:p>
          <a:p>
            <a:pPr lvl="1"/>
            <a:r>
              <a:rPr lang="en-US" sz="2400" dirty="0"/>
              <a:t>Loop over the characters of the </a:t>
            </a:r>
            <a:r>
              <a:rPr lang="en-US" sz="2400" dirty="0" smtClean="0"/>
              <a:t>program:</a:t>
            </a:r>
          </a:p>
          <a:p>
            <a:pPr lvl="2"/>
            <a:r>
              <a:rPr lang="en-US" sz="2000" dirty="0" smtClean="0"/>
              <a:t>Make an empty stack</a:t>
            </a:r>
          </a:p>
          <a:p>
            <a:pPr lvl="2"/>
            <a:r>
              <a:rPr lang="en-US" dirty="0" smtClean="0"/>
              <a:t>Read characters until end of file.</a:t>
            </a:r>
            <a:endParaRPr lang="en-US" sz="2000" dirty="0"/>
          </a:p>
          <a:p>
            <a:pPr lvl="2"/>
            <a:r>
              <a:rPr lang="en-US" sz="2000" dirty="0"/>
              <a:t>If a character - (, [, { - is read, push it on the stack</a:t>
            </a:r>
          </a:p>
          <a:p>
            <a:pPr lvl="2"/>
            <a:r>
              <a:rPr lang="en-US" sz="2000" dirty="0"/>
              <a:t>Else if a character - ), ], } – is read, pop a character from the stack:</a:t>
            </a:r>
          </a:p>
          <a:p>
            <a:pPr lvl="3"/>
            <a:r>
              <a:rPr lang="en-US" sz="1800" dirty="0"/>
              <a:t>If the 2 characters are of the same type – exp.: a ‘[‘ and a ‘]’, proceed the next character</a:t>
            </a:r>
          </a:p>
          <a:p>
            <a:pPr lvl="3"/>
            <a:r>
              <a:rPr lang="en-US" sz="1800" dirty="0"/>
              <a:t>Else: The syntax is incorrect</a:t>
            </a:r>
          </a:p>
          <a:p>
            <a:pPr lvl="1"/>
            <a:r>
              <a:rPr lang="en-US" sz="2400" dirty="0"/>
              <a:t>Once the whole file is read:</a:t>
            </a:r>
          </a:p>
          <a:p>
            <a:pPr lvl="2"/>
            <a:r>
              <a:rPr lang="en-US" sz="2000" dirty="0"/>
              <a:t>If stack is empty: Correctly balanced</a:t>
            </a:r>
          </a:p>
          <a:p>
            <a:pPr lvl="2"/>
            <a:r>
              <a:rPr lang="en-US" sz="2000" dirty="0"/>
              <a:t>Else: Incorrectly balanced</a:t>
            </a:r>
          </a:p>
          <a:p>
            <a:pPr lvl="3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4846D7E4-1917-48F1-8515-9ED3E7512A1D}" type="slidenum">
              <a:rPr lang="en-US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686800" cy="838200"/>
          </a:xfrm>
        </p:spPr>
        <p:txBody>
          <a:bodyPr/>
          <a:lstStyle/>
          <a:p>
            <a:pPr algn="ctr" eaLnBrk="1" hangingPunct="1"/>
            <a:r>
              <a:rPr lang="en-US" sz="4000" dirty="0"/>
              <a:t>3</a:t>
            </a:r>
            <a:r>
              <a:rPr lang="en-US" sz="4000" dirty="0" smtClean="0"/>
              <a:t>. Calculator – Different Notations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762000"/>
            <a:ext cx="7924800" cy="51054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Representing and evaluating expressions is of great interest for computer scientists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Expressions have: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66CC"/>
                </a:solidFill>
              </a:rPr>
              <a:t>Operators</a:t>
            </a:r>
            <a:r>
              <a:rPr lang="en-US" sz="2000" dirty="0" smtClean="0"/>
              <a:t>: 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en-US" sz="1800" dirty="0" smtClean="0"/>
              <a:t>Binary: e.g. +, -, * , /, %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en-US" sz="1800" dirty="0" smtClean="0"/>
              <a:t>Unary: e.g. +, -, ++, --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66CC"/>
                </a:solidFill>
              </a:rPr>
              <a:t>Operands</a:t>
            </a:r>
            <a:r>
              <a:rPr lang="en-US" sz="2000" dirty="0" smtClean="0"/>
              <a:t>: what operators are applied to: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Humans use </a:t>
            </a:r>
            <a:r>
              <a:rPr lang="en-US" sz="2400" dirty="0" smtClean="0">
                <a:solidFill>
                  <a:srgbClr val="008080"/>
                </a:solidFill>
              </a:rPr>
              <a:t>infix</a:t>
            </a:r>
            <a:r>
              <a:rPr lang="en-US" sz="2400" dirty="0" smtClean="0"/>
              <a:t> notation 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/>
              <a:t>operator is between operands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u="sng" dirty="0" smtClean="0"/>
              <a:t>Example</a:t>
            </a:r>
            <a:r>
              <a:rPr lang="en-US" sz="2000" dirty="0" smtClean="0"/>
              <a:t>: A + B * C – D / E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/>
              <a:t>Fully parenthesized: ((A + (B * C)) – (D / E))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/>
              <a:t>Need operator precedence/priority rules and parentheses to change it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Other notations commonly used in CS are: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8080"/>
                </a:solidFill>
              </a:rPr>
              <a:t>prefix</a:t>
            </a:r>
            <a:r>
              <a:rPr lang="en-US" sz="2000" dirty="0" smtClean="0"/>
              <a:t> notation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8080"/>
                </a:solidFill>
              </a:rPr>
              <a:t>postfix</a:t>
            </a:r>
            <a:r>
              <a:rPr lang="en-US" sz="2000" dirty="0" smtClean="0"/>
              <a:t> notation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0CDE03E-1297-4505-9ECC-09B0E05C30C5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138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Prefix Notation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924800" cy="5105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dirty="0" smtClean="0"/>
              <a:t>Some programming languages use </a:t>
            </a:r>
            <a:r>
              <a:rPr lang="en-US" sz="2800" dirty="0" smtClean="0">
                <a:solidFill>
                  <a:srgbClr val="008080"/>
                </a:solidFill>
              </a:rPr>
              <a:t>prefix</a:t>
            </a:r>
            <a:r>
              <a:rPr lang="en-US" sz="2800" dirty="0" smtClean="0"/>
              <a:t> notation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The programming language Lisp, for example, with fully parenthesized expressions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 dirty="0" smtClean="0"/>
              <a:t>In prefix notation, operator precedes operands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u="sng" dirty="0" smtClean="0"/>
              <a:t>Example</a:t>
            </a:r>
            <a:r>
              <a:rPr lang="en-US" sz="2400" dirty="0" smtClean="0"/>
              <a:t>:  (- (+ A (* B C) )  (/ D E) )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No operator precedence/priority rules are needed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Parentheses can be used to clearly indicate the scope of the operators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Evaluation occurs from the inside out: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2000" dirty="0" smtClean="0"/>
              <a:t>Most deeply nested expressions are evaluated first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5FFE0F65-76AE-49C7-8AD9-157133310DF6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43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Postfix Notation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8001000" cy="4876800"/>
          </a:xfrm>
        </p:spPr>
        <p:txBody>
          <a:bodyPr/>
          <a:lstStyle/>
          <a:p>
            <a:pPr marL="533400" indent="-533400" eaLnBrk="1" hangingPunct="1"/>
            <a:r>
              <a:rPr lang="en-US" sz="2800" dirty="0" smtClean="0"/>
              <a:t>Computers/compilers use </a:t>
            </a:r>
            <a:r>
              <a:rPr lang="en-US" sz="2800" dirty="0" smtClean="0">
                <a:solidFill>
                  <a:srgbClr val="008080"/>
                </a:solidFill>
              </a:rPr>
              <a:t>postfix</a:t>
            </a:r>
            <a:r>
              <a:rPr lang="en-US" sz="2800" dirty="0" smtClean="0"/>
              <a:t> notation:</a:t>
            </a:r>
          </a:p>
          <a:p>
            <a:pPr marL="914400" lvl="1" indent="-457200" eaLnBrk="1" hangingPunct="1"/>
            <a:r>
              <a:rPr lang="en-US" sz="2400" dirty="0" smtClean="0"/>
              <a:t>Each operator appears after its operands: </a:t>
            </a:r>
          </a:p>
          <a:p>
            <a:pPr marL="1295400" lvl="2" indent="-381000" eaLnBrk="1" hangingPunct="1"/>
            <a:r>
              <a:rPr lang="en-US" sz="2000" u="sng" dirty="0" smtClean="0"/>
              <a:t>Example</a:t>
            </a:r>
            <a:r>
              <a:rPr lang="en-US" sz="2000" dirty="0" smtClean="0"/>
              <a:t>: (</a:t>
            </a:r>
            <a:r>
              <a:rPr lang="en-US" sz="2000" dirty="0" err="1" smtClean="0"/>
              <a:t>a+b</a:t>
            </a:r>
            <a:r>
              <a:rPr lang="en-US" sz="2000" dirty="0" smtClean="0"/>
              <a:t>) </a:t>
            </a:r>
            <a:r>
              <a:rPr lang="en-US" sz="2000" dirty="0" smtClean="0">
                <a:sym typeface="Wingdings 2" pitchFamily="18" charset="2"/>
              </a:rPr>
              <a:t></a:t>
            </a:r>
            <a:r>
              <a:rPr lang="en-US" sz="2000" dirty="0" err="1" smtClean="0">
                <a:sym typeface="Wingdings 2" pitchFamily="18" charset="2"/>
              </a:rPr>
              <a:t>ab</a:t>
            </a:r>
            <a:r>
              <a:rPr lang="en-US" sz="2000" dirty="0" smtClean="0">
                <a:sym typeface="Wingdings 2" pitchFamily="18" charset="2"/>
              </a:rPr>
              <a:t>+</a:t>
            </a:r>
            <a:r>
              <a:rPr lang="en-US" sz="2000" dirty="0" smtClean="0"/>
              <a:t> </a:t>
            </a:r>
          </a:p>
          <a:p>
            <a:pPr marL="1295400" lvl="2" indent="-381000" eaLnBrk="1" hangingPunct="1"/>
            <a:r>
              <a:rPr lang="en-US" sz="2000" u="sng" dirty="0" smtClean="0"/>
              <a:t>Example</a:t>
            </a:r>
            <a:r>
              <a:rPr lang="en-US" sz="2000" dirty="0" smtClean="0"/>
              <a:t>: A + B * C – D / E </a:t>
            </a:r>
            <a:r>
              <a:rPr lang="en-US" sz="2000" dirty="0" smtClean="0">
                <a:sym typeface="Wingdings 2" pitchFamily="18" charset="2"/>
              </a:rPr>
              <a:t></a:t>
            </a:r>
            <a:r>
              <a:rPr lang="en-US" sz="2000" dirty="0" smtClean="0"/>
              <a:t> ABC*+DE/-</a:t>
            </a:r>
          </a:p>
          <a:p>
            <a:pPr marL="914400" lvl="1" indent="-457200" eaLnBrk="1" hangingPunct="1"/>
            <a:r>
              <a:rPr lang="en-US" sz="2400" dirty="0" smtClean="0"/>
              <a:t>Why?</a:t>
            </a:r>
          </a:p>
          <a:p>
            <a:pPr marL="1295400" lvl="2" indent="-381000" eaLnBrk="1" hangingPunct="1"/>
            <a:r>
              <a:rPr lang="en-US" sz="2000" dirty="0" smtClean="0"/>
              <a:t>Unambiguous representation, don’t need to remember operator priorities nor use parentheses</a:t>
            </a:r>
          </a:p>
          <a:p>
            <a:pPr marL="914400" lvl="1" indent="-457200" eaLnBrk="1" hangingPunct="1"/>
            <a:r>
              <a:rPr lang="en-US" sz="2400" dirty="0" smtClean="0"/>
              <a:t>How?</a:t>
            </a:r>
          </a:p>
          <a:p>
            <a:pPr marL="1295400" lvl="2" indent="-381000" eaLnBrk="1" hangingPunct="1">
              <a:buFont typeface="Monotype Sorts" pitchFamily="2" charset="2"/>
              <a:buAutoNum type="arabicPeriod"/>
            </a:pPr>
            <a:r>
              <a:rPr lang="en-US" sz="2000" dirty="0" smtClean="0"/>
              <a:t>Fully parenthesize your expression (priorities)</a:t>
            </a:r>
          </a:p>
          <a:p>
            <a:pPr marL="1295400" lvl="2" indent="-381000" eaLnBrk="1" hangingPunct="1">
              <a:buFont typeface="Monotype Sorts" pitchFamily="2" charset="2"/>
              <a:buAutoNum type="arabicPeriod"/>
            </a:pPr>
            <a:r>
              <a:rPr lang="en-US" sz="2000" dirty="0" smtClean="0"/>
              <a:t>Move all binary operators so that they replace their corresponding right parentheses</a:t>
            </a:r>
          </a:p>
          <a:p>
            <a:pPr marL="1295400" lvl="2" indent="-381000" eaLnBrk="1" hangingPunct="1">
              <a:buFont typeface="Monotype Sorts" pitchFamily="2" charset="2"/>
              <a:buAutoNum type="arabicPeriod"/>
            </a:pPr>
            <a:r>
              <a:rPr lang="en-US" sz="2000" dirty="0" smtClean="0"/>
              <a:t>Delete all parentheses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5A185B09-54DB-409B-AEFD-79B3F24ABEEB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46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Converting </a:t>
            </a:r>
            <a:r>
              <a:rPr lang="en-US" dirty="0"/>
              <a:t>f</a:t>
            </a:r>
            <a:r>
              <a:rPr lang="en-US" dirty="0" smtClean="0"/>
              <a:t>rom </a:t>
            </a:r>
            <a:br>
              <a:rPr lang="en-US" dirty="0" smtClean="0"/>
            </a:br>
            <a:r>
              <a:rPr lang="en-US" dirty="0" smtClean="0"/>
              <a:t>Infix to Postfix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1676400"/>
            <a:ext cx="7391400" cy="42348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a/</a:t>
            </a:r>
            <a:r>
              <a:rPr lang="en-US" sz="2800" dirty="0" err="1" smtClean="0"/>
              <a:t>b-c+d</a:t>
            </a:r>
            <a:r>
              <a:rPr lang="en-US" sz="2800" dirty="0" smtClean="0"/>
              <a:t>*e-a*c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sym typeface="Wingdings 2" pitchFamily="18" charset="2"/>
              </a:rPr>
              <a:t>	</a:t>
            </a:r>
            <a:r>
              <a:rPr lang="en-US" sz="2800" dirty="0" smtClean="0">
                <a:sym typeface="Wingdings 2" pitchFamily="18" charset="2"/>
              </a:rPr>
              <a:t>						 </a:t>
            </a:r>
            <a:r>
              <a:rPr lang="en-US" sz="2800" dirty="0" err="1" smtClean="0">
                <a:sym typeface="Wingdings 2" pitchFamily="18" charset="2"/>
              </a:rPr>
              <a:t>ab</a:t>
            </a:r>
            <a:r>
              <a:rPr lang="en-US" sz="2800" dirty="0" smtClean="0">
                <a:sym typeface="Wingdings 2" pitchFamily="18" charset="2"/>
              </a:rPr>
              <a:t>/c-de*+ac*-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sym typeface="Wingdings 2" pitchFamily="18" charset="2"/>
              </a:rPr>
              <a:t>a+b</a:t>
            </a:r>
            <a:r>
              <a:rPr lang="en-US" sz="2800" dirty="0" smtClean="0">
                <a:sym typeface="Wingdings 2" pitchFamily="18" charset="2"/>
              </a:rPr>
              <a:t>*c/d-e/f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sym typeface="Wingdings 2" pitchFamily="18" charset="2"/>
              </a:rPr>
              <a:t>	</a:t>
            </a:r>
            <a:r>
              <a:rPr lang="en-US" sz="2800" dirty="0" smtClean="0">
                <a:sym typeface="Wingdings 2" pitchFamily="18" charset="2"/>
              </a:rPr>
              <a:t>						 </a:t>
            </a:r>
            <a:r>
              <a:rPr lang="en-US" sz="2800" dirty="0" err="1" smtClean="0">
                <a:sym typeface="Wingdings 2" pitchFamily="18" charset="2"/>
              </a:rPr>
              <a:t>abc</a:t>
            </a:r>
            <a:r>
              <a:rPr lang="en-US" sz="2800" dirty="0" smtClean="0">
                <a:sym typeface="Wingdings 2" pitchFamily="18" charset="2"/>
              </a:rPr>
              <a:t>*d/+</a:t>
            </a:r>
            <a:r>
              <a:rPr lang="en-US" sz="2800" dirty="0" err="1" smtClean="0">
                <a:sym typeface="Wingdings 2" pitchFamily="18" charset="2"/>
              </a:rPr>
              <a:t>ef</a:t>
            </a:r>
            <a:r>
              <a:rPr lang="en-US" sz="2800" dirty="0" smtClean="0">
                <a:sym typeface="Wingdings 2" pitchFamily="18" charset="2"/>
              </a:rPr>
              <a:t>/-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ym typeface="Wingdings 2" pitchFamily="18" charset="2"/>
              </a:rPr>
              <a:t>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sym typeface="Wingdings 2" pitchFamily="18" charset="2"/>
              </a:rPr>
              <a:t>Convert highest priority operation(s)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sym typeface="Wingdings 2" pitchFamily="18" charset="2"/>
              </a:rPr>
              <a:t>Once converted, treat them as single operands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>
                <a:sym typeface="Wingdings 2" pitchFamily="18" charset="2"/>
              </a:rPr>
              <a:t>Terminology</a:t>
            </a:r>
            <a:r>
              <a:rPr lang="en-US" sz="2800" dirty="0" smtClean="0">
                <a:sym typeface="Wingdings 2" pitchFamily="18" charset="2"/>
              </a:rPr>
              <a:t>: priority = precedence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DCB64C5-F441-480B-8040-502994EE4471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912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Postfix Notation Example: </a:t>
            </a:r>
            <a:br>
              <a:rPr lang="en-US" sz="4000" dirty="0" smtClean="0"/>
            </a:br>
            <a:r>
              <a:rPr lang="en-US" sz="4000" dirty="0" smtClean="0"/>
              <a:t>Step-by-Step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066801" y="1600200"/>
            <a:ext cx="7467600" cy="43110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ym typeface="Wingdings 2" pitchFamily="18" charset="2"/>
              </a:rPr>
              <a:t>Parenthesize for emphasis first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ym typeface="Wingdings 2" pitchFamily="18" charset="2"/>
              </a:rPr>
              <a:t>Apply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ym typeface="Wingdings 2" pitchFamily="18" charset="2"/>
              </a:rPr>
              <a:t>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/ b – c + d * e – a * c</a:t>
            </a:r>
            <a:endParaRPr lang="en-US" sz="2400" dirty="0" smtClean="0">
              <a:sym typeface="Wingdings 2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ym typeface="Wingdings 2" pitchFamily="18" charset="2"/>
              </a:rPr>
              <a:t>( ( ( (a / b) - c) + (d * e) ) - (a * c)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ym typeface="Wingdings 2" pitchFamily="18" charset="2"/>
              </a:rPr>
              <a:t>( ( ( </a:t>
            </a:r>
            <a:r>
              <a:rPr lang="en-US" sz="2400" dirty="0" err="1" smtClean="0">
                <a:sym typeface="Wingdings 2" pitchFamily="18" charset="2"/>
              </a:rPr>
              <a:t>ab</a:t>
            </a:r>
            <a:r>
              <a:rPr lang="en-US" sz="2400" dirty="0" smtClean="0">
                <a:sym typeface="Wingdings 2" pitchFamily="18" charset="2"/>
              </a:rPr>
              <a:t>/ - c ) + de* ) - ac*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ym typeface="Wingdings 2" pitchFamily="18" charset="2"/>
              </a:rPr>
              <a:t>( ( </a:t>
            </a:r>
            <a:r>
              <a:rPr lang="en-US" sz="2400" dirty="0" err="1" smtClean="0">
                <a:sym typeface="Wingdings 2" pitchFamily="18" charset="2"/>
              </a:rPr>
              <a:t>ab</a:t>
            </a:r>
            <a:r>
              <a:rPr lang="en-US" sz="2400" dirty="0" smtClean="0">
                <a:sym typeface="Wingdings 2" pitchFamily="18" charset="2"/>
              </a:rPr>
              <a:t>/c- + de* ) - ac*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ym typeface="Wingdings 2" pitchFamily="18" charset="2"/>
              </a:rPr>
              <a:t>( </a:t>
            </a:r>
            <a:r>
              <a:rPr lang="en-US" sz="2400" dirty="0" err="1" smtClean="0">
                <a:sym typeface="Wingdings 2" pitchFamily="18" charset="2"/>
              </a:rPr>
              <a:t>ab</a:t>
            </a:r>
            <a:r>
              <a:rPr lang="en-US" sz="2400" dirty="0" smtClean="0">
                <a:sym typeface="Wingdings 2" pitchFamily="18" charset="2"/>
              </a:rPr>
              <a:t>/c-de*+ - ac*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ym typeface="Wingdings 2" pitchFamily="18" charset="2"/>
              </a:rPr>
              <a:t>ab</a:t>
            </a:r>
            <a:r>
              <a:rPr lang="en-US" sz="2400" dirty="0" smtClean="0">
                <a:sym typeface="Wingdings 2" pitchFamily="18" charset="2"/>
              </a:rPr>
              <a:t>/c-de*+ac*-</a:t>
            </a:r>
            <a:endParaRPr lang="en-US" sz="2400" dirty="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854345E-C368-41BE-98D6-90C7F0D5F399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77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Evaluate:</a:t>
            </a:r>
          </a:p>
          <a:p>
            <a:pPr marL="0" indent="0">
              <a:buNone/>
            </a:pPr>
            <a:r>
              <a:rPr lang="en-US" sz="2800" dirty="0"/>
              <a:t>{</a:t>
            </a:r>
            <a:r>
              <a:rPr lang="en-US" sz="2800" dirty="0" smtClean="0"/>
              <a:t>6 * [5 + ((2 + 3) * 8)] + 3}</a:t>
            </a:r>
          </a:p>
          <a:p>
            <a:r>
              <a:rPr lang="en-US" sz="2800" dirty="0" smtClean="0"/>
              <a:t>Convert it into Postfix notation</a:t>
            </a:r>
          </a:p>
          <a:p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2275C5A-9B22-4993-877B-51D39CE49451}" type="slidenum">
              <a:rPr lang="en-US" smtClean="0"/>
              <a:pPr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05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What is a stack?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315200" cy="1395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Stores a set of elements in a particular order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Stack principle: </a:t>
            </a:r>
            <a:r>
              <a:rPr lang="en-US" sz="2400" dirty="0">
                <a:solidFill>
                  <a:srgbClr val="FF0000"/>
                </a:solidFill>
              </a:rPr>
              <a:t>LAST  IN  FIRST  OUT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= </a:t>
            </a:r>
            <a:r>
              <a:rPr lang="en-US" sz="2400" dirty="0">
                <a:solidFill>
                  <a:srgbClr val="0070C0"/>
                </a:solidFill>
              </a:rPr>
              <a:t>LIFO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means: the last element inserted is the first one to be removed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Which is the first element to pick up?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2819400" y="4114800"/>
          <a:ext cx="19050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3" imgW="3644900" imgH="3479800" progId="MS_ClipArt_Gallery">
                  <p:embed/>
                </p:oleObj>
              </mc:Choice>
              <mc:Fallback>
                <p:oleObj r:id="rId3" imgW="3644900" imgH="3479800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1905000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2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Automating Infix to Postfix Conversion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Read character by character: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If it is a number then write it to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If it is an operator: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 smtClean="0"/>
              <a:t>If</a:t>
            </a:r>
            <a:r>
              <a:rPr lang="en-US" sz="2000" dirty="0" smtClean="0"/>
              <a:t> the top of the stack is an operator of ‘lower’ priority </a:t>
            </a:r>
            <a:r>
              <a:rPr lang="en-US" sz="2000" b="1" dirty="0" smtClean="0"/>
              <a:t>OR</a:t>
            </a:r>
            <a:r>
              <a:rPr lang="en-US" sz="2000" dirty="0" smtClean="0"/>
              <a:t> the stack is empty </a:t>
            </a:r>
            <a:r>
              <a:rPr lang="en-US" sz="2000" b="1" dirty="0" smtClean="0"/>
              <a:t>then</a:t>
            </a:r>
            <a:r>
              <a:rPr lang="en-US" sz="2000" dirty="0" smtClean="0"/>
              <a:t> push the operator on the stack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 smtClean="0"/>
              <a:t>Else</a:t>
            </a:r>
            <a:r>
              <a:rPr lang="en-US" sz="2000" dirty="0" smtClean="0"/>
              <a:t> pop all operators from the stack – </a:t>
            </a:r>
            <a:r>
              <a:rPr lang="en-US" sz="2000" b="1" dirty="0" smtClean="0"/>
              <a:t>until</a:t>
            </a:r>
            <a:r>
              <a:rPr lang="en-US" sz="2000" dirty="0" smtClean="0"/>
              <a:t> encountering an operator of lower priority (including</a:t>
            </a:r>
            <a:r>
              <a:rPr lang="en-US" sz="2000" b="1" dirty="0" smtClean="0"/>
              <a:t> </a:t>
            </a:r>
            <a:r>
              <a:rPr lang="en-US" sz="2000" dirty="0" smtClean="0"/>
              <a:t>a left parenthesis) </a:t>
            </a:r>
            <a:r>
              <a:rPr lang="en-US" sz="2000" b="1" dirty="0" smtClean="0"/>
              <a:t>and</a:t>
            </a:r>
            <a:r>
              <a:rPr lang="en-US" sz="2000" dirty="0" smtClean="0"/>
              <a:t> write them to output; </a:t>
            </a:r>
            <a:r>
              <a:rPr lang="en-US" sz="2000" b="1" dirty="0" smtClean="0"/>
              <a:t>then</a:t>
            </a:r>
            <a:r>
              <a:rPr lang="en-US" sz="2000" dirty="0" smtClean="0"/>
              <a:t> push the read operator onto the stack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Else if it is a left parenthesis then push it on the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Else if it is a right parenthesis: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Pop and write all operators </a:t>
            </a:r>
            <a:r>
              <a:rPr lang="en-US" sz="2000" b="1" dirty="0" smtClean="0"/>
              <a:t>until</a:t>
            </a:r>
            <a:r>
              <a:rPr lang="en-US" sz="2000" dirty="0" smtClean="0"/>
              <a:t> a left parenthesis is popped</a:t>
            </a:r>
            <a:r>
              <a:rPr lang="en-US" sz="18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When all characters are read, pop the remaining operators and write them to output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2275C5A-9B22-4993-877B-51D39CE49451}" type="slidenum">
              <a:rPr lang="en-US" smtClean="0"/>
              <a:pPr/>
              <a:t>20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33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162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Automating the </a:t>
            </a:r>
            <a:r>
              <a:rPr lang="en-US" b="1" dirty="0" smtClean="0">
                <a:solidFill>
                  <a:srgbClr val="FF0000"/>
                </a:solidFill>
              </a:rPr>
              <a:t>Evaluation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Postfix Expressions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1676400"/>
            <a:ext cx="7391400" cy="37776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Read character by character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IF a number then push it on the stack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Else if an operator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800" dirty="0" smtClean="0"/>
              <a:t>Pop 2 numbers from stack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800" dirty="0" smtClean="0"/>
              <a:t>Apply the operator to the 2 numbers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800" dirty="0" smtClean="0"/>
              <a:t>Push the result on the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0000CC"/>
              </a:solidFill>
              <a:sym typeface="Wingdings 2" pitchFamily="18" charset="2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03197A44-558D-46A3-88E7-0D583783D99E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29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Evaluate the postfix expression: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6 5 2 3 + 8 * + * 3 +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2275C5A-9B22-4993-877B-51D39CE49451}" type="slidenum">
              <a:rPr lang="en-US" smtClean="0"/>
              <a:pPr/>
              <a:t>22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4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96200" cy="6858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1219200"/>
            <a:ext cx="7391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Write a program that reads any infix notation, displays the corresponding postfix notation, then evaluates the postfix notation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During execution, the program should output the values in the stack and the values in output after each step.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exercise joins the two previous algorithms.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99BCBBA-2D8B-44A1-B1FB-E3E6F8566B50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7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Last In First Out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050925" y="48418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TW" altLang="zh-TW">
                <a:ea typeface="新細明體" pitchFamily="18" charset="-120"/>
              </a:rPr>
              <a:t>        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71600" y="2590800"/>
            <a:ext cx="7086600" cy="1981200"/>
            <a:chOff x="1371600" y="3698875"/>
            <a:chExt cx="7086600" cy="1981200"/>
          </a:xfrm>
        </p:grpSpPr>
        <p:sp>
          <p:nvSpPr>
            <p:cNvPr id="132101" name="Rectangle 5"/>
            <p:cNvSpPr>
              <a:spLocks noChangeArrowheads="1"/>
            </p:cNvSpPr>
            <p:nvPr/>
          </p:nvSpPr>
          <p:spPr bwMode="auto">
            <a:xfrm>
              <a:off x="1371600" y="3733800"/>
              <a:ext cx="457200" cy="190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2743200" y="3733800"/>
              <a:ext cx="457200" cy="190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TW" altLang="zh-TW" dirty="0">
                <a:ea typeface="新細明體" pitchFamily="18" charset="-120"/>
              </a:endParaRPr>
            </a:p>
            <a:p>
              <a:pPr algn="ctr"/>
              <a:endParaRPr kumimoji="1" lang="zh-TW" altLang="zh-TW" dirty="0">
                <a:ea typeface="新細明體" pitchFamily="18" charset="-120"/>
              </a:endParaRPr>
            </a:p>
            <a:p>
              <a:pPr algn="ctr"/>
              <a:endParaRPr kumimoji="1" lang="zh-TW" altLang="zh-TW" dirty="0">
                <a:ea typeface="新細明體" pitchFamily="18" charset="-120"/>
              </a:endParaRPr>
            </a:p>
            <a:p>
              <a:pPr algn="ctr"/>
              <a:r>
                <a:rPr kumimoji="1" lang="en-US" altLang="zh-TW" dirty="0">
                  <a:ea typeface="新細明體" pitchFamily="18" charset="-120"/>
                </a:rPr>
                <a:t>B</a:t>
              </a:r>
            </a:p>
            <a:p>
              <a:pPr algn="ctr"/>
              <a:r>
                <a:rPr kumimoji="1" lang="en-US" altLang="zh-TW" dirty="0">
                  <a:ea typeface="新細明體" pitchFamily="18" charset="-120"/>
                </a:rPr>
                <a:t>A</a:t>
              </a:r>
            </a:p>
          </p:txBody>
        </p:sp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5257800" y="3733800"/>
              <a:ext cx="457200" cy="190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TW" altLang="zh-TW">
                <a:ea typeface="新細明體" pitchFamily="18" charset="-120"/>
              </a:endParaRP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D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C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B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A</a:t>
              </a: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4038600" y="3733800"/>
              <a:ext cx="533400" cy="190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TW" altLang="zh-TW">
                <a:ea typeface="新細明體" pitchFamily="18" charset="-120"/>
              </a:endParaRPr>
            </a:p>
            <a:p>
              <a:pPr algn="ctr"/>
              <a:endParaRPr kumimoji="1" lang="zh-TW" altLang="zh-TW">
                <a:ea typeface="新細明體" pitchFamily="18" charset="-120"/>
              </a:endParaRP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C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B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A</a:t>
              </a:r>
            </a:p>
          </p:txBody>
        </p:sp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7772400" y="3733800"/>
              <a:ext cx="457200" cy="190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TW" altLang="zh-TW">
                <a:ea typeface="新細明體" pitchFamily="18" charset="-120"/>
              </a:endParaRP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D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C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B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A</a:t>
              </a:r>
            </a:p>
          </p:txBody>
        </p:sp>
        <p:sp>
          <p:nvSpPr>
            <p:cNvPr id="132106" name="Rectangle 10"/>
            <p:cNvSpPr>
              <a:spLocks noChangeArrowheads="1"/>
            </p:cNvSpPr>
            <p:nvPr/>
          </p:nvSpPr>
          <p:spPr bwMode="auto">
            <a:xfrm>
              <a:off x="6553200" y="3733800"/>
              <a:ext cx="457200" cy="190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>
                  <a:ea typeface="新細明體" pitchFamily="18" charset="-120"/>
                </a:rPr>
                <a:t>E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D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C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B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A</a:t>
              </a:r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 flipH="1">
              <a:off x="1905000" y="5410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2133600" y="5181600"/>
              <a:ext cx="573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top</a:t>
              </a:r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371600" y="3733800"/>
              <a:ext cx="457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2743200" y="3733800"/>
              <a:ext cx="457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4038600" y="3733800"/>
              <a:ext cx="533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5257800" y="3733800"/>
              <a:ext cx="457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6553200" y="3733800"/>
              <a:ext cx="457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7772400" y="3733800"/>
              <a:ext cx="457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 flipH="1">
              <a:off x="3200400" y="5105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 flipH="1">
              <a:off x="4572000" y="4648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 flipH="1">
              <a:off x="5715000" y="4267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 flipH="1">
              <a:off x="7010400" y="3886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9" name="Line 23"/>
            <p:cNvSpPr>
              <a:spLocks noChangeShapeType="1"/>
            </p:cNvSpPr>
            <p:nvPr/>
          </p:nvSpPr>
          <p:spPr bwMode="auto">
            <a:xfrm flipH="1">
              <a:off x="8229600" y="4267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3413125" y="4841875"/>
              <a:ext cx="573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top</a:t>
              </a:r>
            </a:p>
          </p:txBody>
        </p:sp>
        <p:sp>
          <p:nvSpPr>
            <p:cNvPr id="132121" name="Text Box 25"/>
            <p:cNvSpPr txBox="1">
              <a:spLocks noChangeArrowheads="1"/>
            </p:cNvSpPr>
            <p:nvPr/>
          </p:nvSpPr>
          <p:spPr bwMode="auto">
            <a:xfrm>
              <a:off x="4708525" y="4460875"/>
              <a:ext cx="573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top</a:t>
              </a:r>
            </a:p>
          </p:txBody>
        </p:sp>
        <p:sp>
          <p:nvSpPr>
            <p:cNvPr id="132122" name="Text Box 26"/>
            <p:cNvSpPr txBox="1">
              <a:spLocks noChangeArrowheads="1"/>
            </p:cNvSpPr>
            <p:nvPr/>
          </p:nvSpPr>
          <p:spPr bwMode="auto">
            <a:xfrm>
              <a:off x="5851525" y="4003675"/>
              <a:ext cx="573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top</a:t>
              </a:r>
            </a:p>
          </p:txBody>
        </p:sp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7223125" y="3698875"/>
              <a:ext cx="573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ea typeface="新細明體" pitchFamily="18" charset="-120"/>
                </a:rPr>
                <a:t>top</a:t>
              </a:r>
            </a:p>
          </p:txBody>
        </p:sp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1431925" y="5222875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2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Stack ADT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7848599" cy="37776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Wingdings 2" pitchFamily="18" charset="2"/>
              </a:rPr>
              <a:t> A stack is an ordered </a:t>
            </a:r>
            <a:r>
              <a:rPr lang="en-US" sz="2800" u="sng" dirty="0" smtClean="0">
                <a:sym typeface="Wingdings 2" pitchFamily="18" charset="2"/>
              </a:rPr>
              <a:t>list</a:t>
            </a:r>
            <a:r>
              <a:rPr lang="en-US" sz="2800" dirty="0" smtClean="0">
                <a:sym typeface="Wingdings 2" pitchFamily="18" charset="2"/>
              </a:rPr>
              <a:t> in which only </a:t>
            </a:r>
            <a:r>
              <a:rPr lang="en-US" sz="2800" u="sng" dirty="0" smtClean="0">
                <a:sym typeface="Wingdings 2" pitchFamily="18" charset="2"/>
              </a:rPr>
              <a:t>2 operations</a:t>
            </a:r>
            <a:r>
              <a:rPr lang="en-US" sz="2800" dirty="0" smtClean="0">
                <a:sym typeface="Wingdings 2" pitchFamily="18" charset="2"/>
              </a:rPr>
              <a:t> are allowed (Insertion &amp; Deletion)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Wingdings 2" pitchFamily="18" charset="2"/>
              </a:rPr>
              <a:t> Components are inserted and deleted in a  LIFO (Last In First Out) manner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common example of stack is a pile of dishes in a restaurant: </a:t>
            </a:r>
            <a:br>
              <a:rPr lang="en-US" sz="2800" dirty="0" smtClean="0"/>
            </a:br>
            <a:r>
              <a:rPr lang="en-US" sz="2800" dirty="0" smtClean="0"/>
              <a:t>Only the ‘Top’ dish is visible - can be taken off / popped from the dirty dish stack.</a:t>
            </a:r>
            <a:br>
              <a:rPr lang="en-US" sz="2800" dirty="0" smtClean="0"/>
            </a:br>
            <a:r>
              <a:rPr lang="en-US" sz="2800" dirty="0" smtClean="0"/>
              <a:t>After being washed, a clean dish can be placed - “Pushed” - only onto the top of the clean dish stack.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2A64D48-59E2-4034-9E33-7C6A92EEC3C4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42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 smtClean="0"/>
              <a:t>Stack Implementation</a:t>
            </a:r>
            <a:endParaRPr lang="en-US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7924799" cy="3777622"/>
          </a:xfrm>
        </p:spPr>
        <p:txBody>
          <a:bodyPr/>
          <a:lstStyle/>
          <a:p>
            <a:r>
              <a:rPr lang="en-US" sz="2800" dirty="0" smtClean="0"/>
              <a:t>Basic </a:t>
            </a:r>
            <a:r>
              <a:rPr lang="en-US" sz="2800" dirty="0"/>
              <a:t>operations of stack</a:t>
            </a:r>
          </a:p>
          <a:p>
            <a:pPr lvl="1"/>
            <a:r>
              <a:rPr lang="en-US" sz="2400" dirty="0" smtClean="0"/>
              <a:t>Push: Add </a:t>
            </a:r>
            <a:r>
              <a:rPr lang="en-US" sz="2400" dirty="0"/>
              <a:t>an element to the top of the stack</a:t>
            </a:r>
          </a:p>
          <a:p>
            <a:pPr lvl="1"/>
            <a:r>
              <a:rPr lang="en-US" sz="2400" dirty="0" smtClean="0"/>
              <a:t>Pop: Remove </a:t>
            </a:r>
            <a:r>
              <a:rPr lang="en-US" sz="2400" dirty="0"/>
              <a:t>the element at the top of the </a:t>
            </a:r>
            <a:r>
              <a:rPr lang="en-US" sz="2400" dirty="0" smtClean="0"/>
              <a:t>stack</a:t>
            </a:r>
          </a:p>
          <a:p>
            <a:pPr lvl="1"/>
            <a:r>
              <a:rPr lang="en-US" sz="2400" dirty="0" err="1" smtClean="0"/>
              <a:t>IsEmpty</a:t>
            </a:r>
            <a:r>
              <a:rPr lang="en-US" sz="2400" dirty="0" smtClean="0"/>
              <a:t>: Reports whether the stack is empty or not. </a:t>
            </a:r>
          </a:p>
          <a:p>
            <a:pPr lvl="1"/>
            <a:r>
              <a:rPr lang="en-US" sz="2400" dirty="0" err="1"/>
              <a:t>I</a:t>
            </a:r>
            <a:r>
              <a:rPr lang="en-US" sz="2400" dirty="0" err="1" smtClean="0"/>
              <a:t>sFull</a:t>
            </a:r>
            <a:r>
              <a:rPr lang="en-US" sz="2400" dirty="0" smtClean="0"/>
              <a:t>: Reports whether the stack is full or not.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are 2 basic stack implementations:</a:t>
            </a:r>
          </a:p>
          <a:p>
            <a:pPr lvl="1"/>
            <a:r>
              <a:rPr lang="en-US" sz="2400" dirty="0"/>
              <a:t>Using Arrays</a:t>
            </a:r>
          </a:p>
          <a:p>
            <a:pPr lvl="1"/>
            <a:r>
              <a:rPr lang="en-US" sz="2400" dirty="0"/>
              <a:t>Using Linked Lists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78A5048B-7569-478B-8B89-0A6F43633168}" type="slidenum">
              <a:rPr lang="en-US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Stacks as Arrays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8001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How will we use an array of elements, called </a:t>
            </a:r>
            <a:r>
              <a:rPr lang="en-US" sz="2800" dirty="0"/>
              <a:t>contents, to hold the contents of the </a:t>
            </a:r>
            <a:r>
              <a:rPr lang="en-US" sz="2800" dirty="0" smtClean="0"/>
              <a:t>stack?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We need to keep track of the </a:t>
            </a:r>
            <a:r>
              <a:rPr lang="en-US" sz="2800" i="1" dirty="0"/>
              <a:t>top</a:t>
            </a:r>
            <a:r>
              <a:rPr lang="en-US" sz="2800" dirty="0"/>
              <a:t> of the stack since not all of the array holds stack elements.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What type of thing will we use to keep track of the top of the stack?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One choice is to use an integer, </a:t>
            </a:r>
            <a:r>
              <a:rPr lang="en-US" sz="2800" dirty="0">
                <a:solidFill>
                  <a:srgbClr val="FF0000"/>
                </a:solidFill>
              </a:rPr>
              <a:t>top</a:t>
            </a:r>
            <a:r>
              <a:rPr lang="en-US" sz="2800" dirty="0"/>
              <a:t>, which will hold the array index of the element at the top of the stack.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E5184EE0-AE04-4451-8055-226777493988}" type="slidenum">
              <a:rPr lang="en-US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Stacks as Arrays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90600"/>
            <a:ext cx="7620000" cy="4983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variable ‘top’ tracks the last element in the stack. The initial value of top is ‘-1’, </a:t>
            </a:r>
            <a:r>
              <a:rPr lang="en-US" sz="2400" dirty="0" err="1" smtClean="0"/>
              <a:t>i.e</a:t>
            </a:r>
            <a:r>
              <a:rPr lang="en-US" sz="2400" dirty="0" smtClean="0"/>
              <a:t>, the stack is empty.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‘top’ value should not exceed ‘Max-1’, otherwise there would be an </a:t>
            </a:r>
            <a:r>
              <a:rPr lang="en-US" sz="2400" b="1" dirty="0" smtClean="0">
                <a:solidFill>
                  <a:srgbClr val="FF0000"/>
                </a:solidFill>
              </a:rPr>
              <a:t>overflow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‘top’ value can not be less than ‘-1’, else </a:t>
            </a:r>
            <a:r>
              <a:rPr lang="en-US" sz="2400" b="1" dirty="0" smtClean="0">
                <a:solidFill>
                  <a:srgbClr val="FF0000"/>
                </a:solidFill>
              </a:rPr>
              <a:t>underflow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3D9EFFB-4740-4AE0-B715-CD6CB8514FD2}" type="slidenum">
              <a:rPr lang="en-US" smtClean="0"/>
              <a:pPr/>
              <a:t>7</a:t>
            </a:fld>
            <a:endParaRPr lang="en-US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362200" y="1066800"/>
            <a:ext cx="2897188" cy="2503488"/>
            <a:chOff x="2362200" y="1066800"/>
            <a:chExt cx="2897188" cy="2503488"/>
          </a:xfrm>
        </p:grpSpPr>
        <p:sp>
          <p:nvSpPr>
            <p:cNvPr id="6164" name="TextBox 20"/>
            <p:cNvSpPr txBox="1">
              <a:spLocks noChangeArrowheads="1"/>
            </p:cNvSpPr>
            <p:nvPr/>
          </p:nvSpPr>
          <p:spPr bwMode="auto">
            <a:xfrm>
              <a:off x="3505200" y="1066800"/>
              <a:ext cx="304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165" name="TextBox 20"/>
            <p:cNvSpPr txBox="1">
              <a:spLocks noChangeArrowheads="1"/>
            </p:cNvSpPr>
            <p:nvPr/>
          </p:nvSpPr>
          <p:spPr bwMode="auto">
            <a:xfrm>
              <a:off x="3505200" y="1371600"/>
              <a:ext cx="304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362200" y="1066800"/>
              <a:ext cx="2897188" cy="2503488"/>
              <a:chOff x="2362200" y="1295400"/>
              <a:chExt cx="2897188" cy="250348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810000" y="1295400"/>
                <a:ext cx="990600" cy="1524000"/>
                <a:chOff x="3810000" y="1295400"/>
                <a:chExt cx="990600" cy="1524000"/>
              </a:xfrm>
              <a:solidFill>
                <a:schemeClr val="accent2"/>
              </a:solidFill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3810000" y="1295400"/>
                  <a:ext cx="990600" cy="3048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810000" y="1600200"/>
                  <a:ext cx="990600" cy="3048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810000" y="1905000"/>
                  <a:ext cx="990600" cy="3048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810000" y="2209800"/>
                  <a:ext cx="990600" cy="3048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810000" y="2514600"/>
                  <a:ext cx="990600" cy="3048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810000" y="2819400"/>
                <a:ext cx="9906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155" name="Group 14"/>
              <p:cNvGrpSpPr>
                <a:grpSpLocks/>
              </p:cNvGrpSpPr>
              <p:nvPr/>
            </p:nvGrpSpPr>
            <p:grpSpPr bwMode="auto">
              <a:xfrm>
                <a:off x="2438400" y="2590800"/>
                <a:ext cx="1371600" cy="369888"/>
                <a:chOff x="2438400" y="2590800"/>
                <a:chExt cx="1371600" cy="369332"/>
              </a:xfrm>
            </p:grpSpPr>
            <p:sp>
              <p:nvSpPr>
                <p:cNvPr id="6169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2438400" y="2590800"/>
                  <a:ext cx="60960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b="1" dirty="0"/>
                    <a:t>Top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3124200" y="2742971"/>
                  <a:ext cx="685800" cy="15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/>
              <p:cNvSpPr/>
              <p:nvPr/>
            </p:nvSpPr>
            <p:spPr>
              <a:xfrm>
                <a:off x="3810000" y="3124200"/>
                <a:ext cx="9906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10000" y="3429000"/>
                <a:ext cx="9906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158" name="Group 17"/>
              <p:cNvGrpSpPr>
                <a:grpSpLocks/>
              </p:cNvGrpSpPr>
              <p:nvPr/>
            </p:nvGrpSpPr>
            <p:grpSpPr bwMode="auto">
              <a:xfrm>
                <a:off x="2362200" y="3429000"/>
                <a:ext cx="1447800" cy="369888"/>
                <a:chOff x="2362200" y="2590800"/>
                <a:chExt cx="1447800" cy="369332"/>
              </a:xfrm>
            </p:grpSpPr>
            <p:sp>
              <p:nvSpPr>
                <p:cNvPr id="6167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2362200" y="2590800"/>
                  <a:ext cx="99060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b="1"/>
                    <a:t>Max-1</a:t>
                  </a: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124200" y="2742971"/>
                  <a:ext cx="685800" cy="15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59" name="TextBox 20"/>
              <p:cNvSpPr txBox="1">
                <a:spLocks noChangeArrowheads="1"/>
              </p:cNvSpPr>
              <p:nvPr/>
            </p:nvSpPr>
            <p:spPr bwMode="auto">
              <a:xfrm>
                <a:off x="4038600" y="1295400"/>
                <a:ext cx="6858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err="1"/>
                  <a:t>Elt</a:t>
                </a:r>
                <a:r>
                  <a:rPr lang="en-US" dirty="0"/>
                  <a:t> 1</a:t>
                </a:r>
              </a:p>
            </p:txBody>
          </p:sp>
          <p:sp>
            <p:nvSpPr>
              <p:cNvPr id="6160" name="TextBox 21"/>
              <p:cNvSpPr txBox="1">
                <a:spLocks noChangeArrowheads="1"/>
              </p:cNvSpPr>
              <p:nvPr/>
            </p:nvSpPr>
            <p:spPr bwMode="auto">
              <a:xfrm>
                <a:off x="4038600" y="1600200"/>
                <a:ext cx="6858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Elt 2</a:t>
                </a:r>
              </a:p>
            </p:txBody>
          </p:sp>
          <p:sp>
            <p:nvSpPr>
              <p:cNvPr id="6161" name="TextBox 22"/>
              <p:cNvSpPr txBox="1">
                <a:spLocks noChangeArrowheads="1"/>
              </p:cNvSpPr>
              <p:nvPr/>
            </p:nvSpPr>
            <p:spPr bwMode="auto">
              <a:xfrm>
                <a:off x="4038600" y="1905000"/>
                <a:ext cx="6858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err="1"/>
                  <a:t>Elt</a:t>
                </a:r>
                <a:r>
                  <a:rPr lang="en-US" dirty="0"/>
                  <a:t> 3</a:t>
                </a:r>
              </a:p>
            </p:txBody>
          </p:sp>
          <p:sp>
            <p:nvSpPr>
              <p:cNvPr id="6162" name="TextBox 23"/>
              <p:cNvSpPr txBox="1">
                <a:spLocks noChangeArrowheads="1"/>
              </p:cNvSpPr>
              <p:nvPr/>
            </p:nvSpPr>
            <p:spPr bwMode="auto">
              <a:xfrm>
                <a:off x="4038600" y="2209800"/>
                <a:ext cx="6858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Elt 4</a:t>
                </a:r>
              </a:p>
            </p:txBody>
          </p:sp>
          <p:sp>
            <p:nvSpPr>
              <p:cNvPr id="6163" name="TextBox 24"/>
              <p:cNvSpPr txBox="1">
                <a:spLocks noChangeArrowheads="1"/>
              </p:cNvSpPr>
              <p:nvPr/>
            </p:nvSpPr>
            <p:spPr bwMode="auto">
              <a:xfrm>
                <a:off x="4038600" y="2514600"/>
                <a:ext cx="6858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err="1"/>
                  <a:t>Elt</a:t>
                </a:r>
                <a:r>
                  <a:rPr lang="en-US" dirty="0"/>
                  <a:t> 5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rot="5400000">
                <a:off x="4457701" y="2095500"/>
                <a:ext cx="1600200" cy="3175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09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685800"/>
          </a:xfrm>
        </p:spPr>
        <p:txBody>
          <a:bodyPr/>
          <a:lstStyle/>
          <a:p>
            <a:pPr algn="ctr"/>
            <a:r>
              <a:rPr lang="en-US" dirty="0"/>
              <a:t>Stacks as Arrays </a:t>
            </a:r>
            <a:r>
              <a:rPr lang="en-US" dirty="0" smtClean="0"/>
              <a:t>- Implementation 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90601" y="1295400"/>
            <a:ext cx="7543800" cy="377762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isEmpty</a:t>
            </a:r>
            <a:r>
              <a:rPr lang="en-US" sz="2400" dirty="0">
                <a:solidFill>
                  <a:srgbClr val="FF0000"/>
                </a:solidFill>
              </a:rPr>
              <a:t>( )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{ </a:t>
            </a:r>
            <a:r>
              <a:rPr lang="en-US" sz="2400" dirty="0"/>
              <a:t>if </a:t>
            </a:r>
            <a:r>
              <a:rPr lang="en-US" sz="2400" dirty="0" smtClean="0"/>
              <a:t>(top </a:t>
            </a:r>
            <a:r>
              <a:rPr lang="en-US" sz="2400" dirty="0"/>
              <a:t>== -</a:t>
            </a:r>
            <a:r>
              <a:rPr lang="en-US" sz="2400" dirty="0" smtClean="0"/>
              <a:t>1) </a:t>
            </a:r>
            <a:r>
              <a:rPr lang="en-US" sz="2400" dirty="0"/>
              <a:t>return true</a:t>
            </a:r>
            <a:r>
              <a:rPr lang="en-US" sz="2400" dirty="0" smtClean="0"/>
              <a:t>;  </a:t>
            </a:r>
            <a:r>
              <a:rPr lang="en-US" sz="2400" dirty="0"/>
              <a:t>else return false; }	</a:t>
            </a:r>
          </a:p>
          <a:p>
            <a:pPr>
              <a:buFont typeface="Monotype Sorts" pitchFamily="2" charset="2"/>
              <a:buNone/>
            </a:pPr>
            <a:r>
              <a:rPr lang="en-US" sz="2400" dirty="0" err="1"/>
              <a:t>bool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isfull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 </a:t>
            </a:r>
            <a:r>
              <a:rPr lang="en-US" sz="2400" dirty="0"/>
              <a:t>{ if </a:t>
            </a:r>
            <a:r>
              <a:rPr lang="en-US" sz="2400" dirty="0" smtClean="0"/>
              <a:t>(top </a:t>
            </a:r>
            <a:r>
              <a:rPr lang="en-US" sz="2400" dirty="0"/>
              <a:t>== </a:t>
            </a:r>
            <a:r>
              <a:rPr lang="en-US" sz="2400" dirty="0" smtClean="0"/>
              <a:t>max – 1) </a:t>
            </a:r>
            <a:r>
              <a:rPr lang="en-US" sz="2400" dirty="0"/>
              <a:t>return true</a:t>
            </a:r>
            <a:r>
              <a:rPr lang="en-US" sz="2400" dirty="0" smtClean="0"/>
              <a:t>; </a:t>
            </a:r>
            <a:r>
              <a:rPr lang="en-US" sz="2400" dirty="0"/>
              <a:t>else return </a:t>
            </a:r>
            <a:r>
              <a:rPr lang="en-US" sz="2400" dirty="0" smtClean="0"/>
              <a:t>false; </a:t>
            </a:r>
            <a:r>
              <a:rPr lang="en-US" sz="2400" dirty="0"/>
              <a:t>}	</a:t>
            </a:r>
          </a:p>
          <a:p>
            <a:pPr>
              <a:buFont typeface="Monotype Sorts" pitchFamily="2" charset="2"/>
              <a:buNone/>
            </a:pPr>
            <a:r>
              <a:rPr lang="en-US" sz="2400" dirty="0"/>
              <a:t>void </a:t>
            </a:r>
            <a:r>
              <a:rPr lang="en-US" sz="2400" b="1" dirty="0" smtClean="0">
                <a:solidFill>
                  <a:srgbClr val="FF0000"/>
                </a:solidFill>
              </a:rPr>
              <a:t>push</a:t>
            </a:r>
            <a:r>
              <a:rPr lang="en-US" sz="2400" dirty="0" smtClean="0">
                <a:solidFill>
                  <a:srgbClr val="FF0000"/>
                </a:solidFill>
              </a:rPr>
              <a:t>(element </a:t>
            </a:r>
            <a:r>
              <a:rPr lang="en-US" sz="2400" dirty="0">
                <a:solidFill>
                  <a:srgbClr val="FF0000"/>
                </a:solidFill>
              </a:rPr>
              <a:t>e)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{</a:t>
            </a:r>
            <a:r>
              <a:rPr lang="en-US" sz="2400" dirty="0"/>
              <a:t>	if (!</a:t>
            </a:r>
            <a:r>
              <a:rPr lang="en-US" sz="2400" dirty="0" err="1"/>
              <a:t>Isfull</a:t>
            </a:r>
            <a:r>
              <a:rPr lang="en-US" sz="2400" dirty="0"/>
              <a:t>( ))  </a:t>
            </a:r>
            <a:r>
              <a:rPr lang="en-US" sz="2400" dirty="0" smtClean="0"/>
              <a:t>stack[++top] </a:t>
            </a:r>
            <a:r>
              <a:rPr lang="en-US" sz="2400" dirty="0"/>
              <a:t>= </a:t>
            </a:r>
            <a:r>
              <a:rPr lang="en-US" sz="2400" dirty="0" smtClean="0"/>
              <a:t>e; </a:t>
            </a:r>
            <a:r>
              <a:rPr lang="en-US" sz="2400" dirty="0"/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element </a:t>
            </a:r>
            <a:r>
              <a:rPr lang="en-US" sz="2400" b="1" dirty="0">
                <a:solidFill>
                  <a:srgbClr val="FF0000"/>
                </a:solidFill>
              </a:rPr>
              <a:t>pop</a:t>
            </a:r>
            <a:r>
              <a:rPr lang="en-US" sz="2400" dirty="0">
                <a:solidFill>
                  <a:srgbClr val="FF0000"/>
                </a:solidFill>
              </a:rPr>
              <a:t>( )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{if </a:t>
            </a:r>
            <a:r>
              <a:rPr lang="en-US" sz="2400" dirty="0"/>
              <a:t>(!</a:t>
            </a:r>
            <a:r>
              <a:rPr lang="en-US" sz="2400" dirty="0" err="1" smtClean="0"/>
              <a:t>isEmpty</a:t>
            </a:r>
            <a:r>
              <a:rPr lang="en-US" sz="2400" dirty="0"/>
              <a:t>( )) return stack[top--]; }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element </a:t>
            </a:r>
            <a:r>
              <a:rPr lang="en-US" sz="2400" b="1" dirty="0" err="1">
                <a:solidFill>
                  <a:srgbClr val="FF0000"/>
                </a:solidFill>
              </a:rPr>
              <a:t>getTop</a:t>
            </a:r>
            <a:r>
              <a:rPr lang="en-US" sz="2400" dirty="0">
                <a:solidFill>
                  <a:srgbClr val="FF0000"/>
                </a:solidFill>
              </a:rPr>
              <a:t>( ) </a:t>
            </a:r>
            <a:r>
              <a:rPr lang="en-US" sz="2400" dirty="0" smtClean="0"/>
              <a:t>// Also called </a:t>
            </a:r>
            <a:r>
              <a:rPr lang="en-US" sz="2400" dirty="0" err="1" smtClean="0"/>
              <a:t>stackTop</a:t>
            </a:r>
            <a:r>
              <a:rPr lang="en-US" sz="2400" dirty="0" smtClean="0"/>
              <a:t> or peek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{ </a:t>
            </a:r>
            <a:r>
              <a:rPr lang="en-US" sz="2400" dirty="0"/>
              <a:t>if (!</a:t>
            </a:r>
            <a:r>
              <a:rPr lang="en-US" sz="2400" dirty="0" err="1" smtClean="0"/>
              <a:t>isEmpty</a:t>
            </a:r>
            <a:r>
              <a:rPr lang="en-US" sz="2400" dirty="0"/>
              <a:t>( ) return stack[top]; 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DD9D0F6C-D2D0-4C4E-BFB9-1A68D45BEDB4}" type="slidenum">
              <a:rPr lang="en-US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4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Time Complexity &amp; Drawbacks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7696200" cy="4922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Insertion &amp; Deletion </a:t>
            </a:r>
            <a:r>
              <a:rPr lang="en-US" sz="2800" dirty="0" smtClean="0">
                <a:solidFill>
                  <a:schemeClr val="hlink"/>
                </a:solidFill>
                <a:sym typeface="Wingdings 2" pitchFamily="18" charset="2"/>
              </a:rPr>
              <a:t> Constant time </a:t>
            </a:r>
            <a:r>
              <a:rPr lang="en-US" sz="2800" dirty="0" smtClean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hlink"/>
                </a:solidFill>
                <a:sym typeface="Wingdings 2" pitchFamily="18" charset="2"/>
              </a:rPr>
              <a:t>O(1)</a:t>
            </a:r>
            <a:endParaRPr lang="en-US" sz="2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Drawbacks: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programmer has to guess the max size of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when elements are popped, the corresponding slots are not freed (No dynamic memory allocation)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There is a limit on the size of the stack, unless this is handled by the stack implementation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However, the array implementation is very suitable for small sized stacks.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Alternative implementation: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 linked list where deletions and insertion can be performed only at the head (top).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536D883-A9C9-4BB4-9891-CFFB1E4C3ED2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191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Chap5 - LinkedLists</Template>
  <TotalTime>12187</TotalTime>
  <Words>1348</Words>
  <Application>Microsoft Office PowerPoint</Application>
  <PresentationFormat>Affichage à l'écran (4:3)</PresentationFormat>
  <Paragraphs>245</Paragraphs>
  <Slides>23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Theme1</vt:lpstr>
      <vt:lpstr>MS_ClipArt_Gallery</vt:lpstr>
      <vt:lpstr>         Stack</vt:lpstr>
      <vt:lpstr>What is a stack?</vt:lpstr>
      <vt:lpstr>Last In First Out</vt:lpstr>
      <vt:lpstr>The Stack ADT</vt:lpstr>
      <vt:lpstr>Stack Implementation</vt:lpstr>
      <vt:lpstr>Stacks as Arrays</vt:lpstr>
      <vt:lpstr>Stacks as Arrays</vt:lpstr>
      <vt:lpstr>Stacks as Arrays - Implementation </vt:lpstr>
      <vt:lpstr>Time Complexity &amp; Drawbacks</vt:lpstr>
      <vt:lpstr>Stack as a Linked List</vt:lpstr>
      <vt:lpstr>How are stacks used?</vt:lpstr>
      <vt:lpstr>1. List Reversal</vt:lpstr>
      <vt:lpstr> 2. Compiling Balanced Parentheses</vt:lpstr>
      <vt:lpstr>3. Calculator – Different Notations</vt:lpstr>
      <vt:lpstr>Prefix Notation</vt:lpstr>
      <vt:lpstr>Postfix Notation</vt:lpstr>
      <vt:lpstr>Converting from  Infix to Postfix </vt:lpstr>
      <vt:lpstr>Postfix Notation Example:  Step-by-Step</vt:lpstr>
      <vt:lpstr>Exercise</vt:lpstr>
      <vt:lpstr>Automating Infix to Postfix Conversion</vt:lpstr>
      <vt:lpstr>Automating the Evaluation of Postfix Expressions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Concepts: Objects and Classes</dc:title>
  <dc:creator>Chouaib Falah</dc:creator>
  <cp:lastModifiedBy>PC imane</cp:lastModifiedBy>
  <cp:revision>467</cp:revision>
  <dcterms:created xsi:type="dcterms:W3CDTF">2011-08-21T04:32:44Z</dcterms:created>
  <dcterms:modified xsi:type="dcterms:W3CDTF">2020-03-24T20:11:32Z</dcterms:modified>
</cp:coreProperties>
</file>