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sldIdLst>
    <p:sldId id="256" r:id="rId2"/>
    <p:sldId id="498" r:id="rId3"/>
    <p:sldId id="484" r:id="rId4"/>
    <p:sldId id="500" r:id="rId5"/>
    <p:sldId id="485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487" r:id="rId15"/>
    <p:sldId id="491" r:id="rId16"/>
    <p:sldId id="492" r:id="rId17"/>
    <p:sldId id="513" r:id="rId18"/>
    <p:sldId id="514" r:id="rId19"/>
    <p:sldId id="499" r:id="rId20"/>
    <p:sldId id="493" r:id="rId21"/>
    <p:sldId id="49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FB8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0" autoAdjust="0"/>
  </p:normalViewPr>
  <p:slideViewPr>
    <p:cSldViewPr>
      <p:cViewPr>
        <p:scale>
          <a:sx n="76" d="100"/>
          <a:sy n="76" d="100"/>
        </p:scale>
        <p:origin x="-119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85A61-451A-442E-9C82-C4FEDA150D23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F6971-4F04-4A51-A397-88A741C1D36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1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2147483647 w 8042"/>
              <a:gd name="T1" fmla="*/ 2147483647 h 10000"/>
              <a:gd name="T2" fmla="*/ 2147483647 w 8042"/>
              <a:gd name="T3" fmla="*/ 2147483647 h 10000"/>
              <a:gd name="T4" fmla="*/ 2147483647 w 8042"/>
              <a:gd name="T5" fmla="*/ 2147483647 h 10000"/>
              <a:gd name="T6" fmla="*/ 2147483647 w 8042"/>
              <a:gd name="T7" fmla="*/ 2147483647 h 10000"/>
              <a:gd name="T8" fmla="*/ 2147483647 w 8042"/>
              <a:gd name="T9" fmla="*/ 2147483647 h 10000"/>
              <a:gd name="T10" fmla="*/ 2147483647 w 8042"/>
              <a:gd name="T11" fmla="*/ 105298818 h 10000"/>
              <a:gd name="T12" fmla="*/ 2147483647 w 8042"/>
              <a:gd name="T13" fmla="*/ 76236572 h 10000"/>
              <a:gd name="T14" fmla="*/ 2147483647 w 8042"/>
              <a:gd name="T15" fmla="*/ 19533436 h 10000"/>
              <a:gd name="T16" fmla="*/ 94026232 w 8042"/>
              <a:gd name="T17" fmla="*/ 0 h 10000"/>
              <a:gd name="T18" fmla="*/ 0 w 8042"/>
              <a:gd name="T19" fmla="*/ 2147483647 h 10000"/>
              <a:gd name="T20" fmla="*/ 2147483647 w 8042"/>
              <a:gd name="T21" fmla="*/ 2147483647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54DB-4762-4A9A-9F7F-B52E549192F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7935A-74FA-4ABC-99FB-55558F91196D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0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8E207-9EBD-495E-A615-229DE4D7577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7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1BB8D-F4FA-4034-BD13-3BF2C370C45A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1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C973-0518-476F-B73A-A67515FDE7A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47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4160B-3EB4-4FDC-8BCF-CF5906B846C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2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A1D9B-A11D-46A3-9530-D84BA9A1155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0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FDAD-861D-4A96-A271-6339154167E3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73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16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9295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40667-EE5B-491B-B47D-6E345853FF5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924D4-1142-4FB0-8A52-A6E17BEB103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0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F24B-69DE-457E-8EBE-C6233AB1D35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7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E36E6-C2B4-439F-9E19-6A86CBDD2D3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3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9BA74-BFF9-4FE1-BE9E-8595129237F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88C6-5F8A-46DD-AC86-CDE87A7AD72B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C4E7-7FA2-4EF2-98B6-6D0460241B2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1BB3D-066A-41F7-A286-E28137C1F98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7 w 22"/>
                <a:gd name="T1" fmla="*/ 2147483647 h 136"/>
                <a:gd name="T2" fmla="*/ 2147483647 w 22"/>
                <a:gd name="T3" fmla="*/ 2147483647 h 136"/>
                <a:gd name="T4" fmla="*/ 0 w 22"/>
                <a:gd name="T5" fmla="*/ 0 h 136"/>
                <a:gd name="T6" fmla="*/ 0 w 22"/>
                <a:gd name="T7" fmla="*/ 2147483647 h 136"/>
                <a:gd name="T8" fmla="*/ 2147483647 w 22"/>
                <a:gd name="T9" fmla="*/ 2147483647 h 136"/>
                <a:gd name="T10" fmla="*/ 2147483647 w 22"/>
                <a:gd name="T11" fmla="*/ 2147483647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7 w 140"/>
                <a:gd name="T1" fmla="*/ 2147483647 h 504"/>
                <a:gd name="T2" fmla="*/ 2147483647 w 140"/>
                <a:gd name="T3" fmla="*/ 2147483647 h 504"/>
                <a:gd name="T4" fmla="*/ 2147483647 w 140"/>
                <a:gd name="T5" fmla="*/ 2147483647 h 504"/>
                <a:gd name="T6" fmla="*/ 2147483647 w 140"/>
                <a:gd name="T7" fmla="*/ 2147483647 h 504"/>
                <a:gd name="T8" fmla="*/ 0 w 140"/>
                <a:gd name="T9" fmla="*/ 0 h 504"/>
                <a:gd name="T10" fmla="*/ 2147483647 w 140"/>
                <a:gd name="T11" fmla="*/ 2147483647 h 504"/>
                <a:gd name="T12" fmla="*/ 2147483647 w 140"/>
                <a:gd name="T13" fmla="*/ 2147483647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7 w 132"/>
                <a:gd name="T1" fmla="*/ 2147483647 h 308"/>
                <a:gd name="T2" fmla="*/ 0 w 132"/>
                <a:gd name="T3" fmla="*/ 0 h 308"/>
                <a:gd name="T4" fmla="*/ 0 w 132"/>
                <a:gd name="T5" fmla="*/ 2147483647 h 308"/>
                <a:gd name="T6" fmla="*/ 2147483647 w 132"/>
                <a:gd name="T7" fmla="*/ 2147483647 h 308"/>
                <a:gd name="T8" fmla="*/ 2147483647 w 132"/>
                <a:gd name="T9" fmla="*/ 2147483647 h 308"/>
                <a:gd name="T10" fmla="*/ 2147483647 w 132"/>
                <a:gd name="T11" fmla="*/ 2147483647 h 308"/>
                <a:gd name="T12" fmla="*/ 2147483647 w 132"/>
                <a:gd name="T13" fmla="*/ 2147483647 h 308"/>
                <a:gd name="T14" fmla="*/ 2147483647 w 132"/>
                <a:gd name="T15" fmla="*/ 2147483647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7 w 37"/>
                <a:gd name="T1" fmla="*/ 2147483647 h 79"/>
                <a:gd name="T2" fmla="*/ 2147483647 w 37"/>
                <a:gd name="T3" fmla="*/ 2147483647 h 79"/>
                <a:gd name="T4" fmla="*/ 0 w 37"/>
                <a:gd name="T5" fmla="*/ 0 h 79"/>
                <a:gd name="T6" fmla="*/ 2147483647 w 37"/>
                <a:gd name="T7" fmla="*/ 2147483647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7 w 178"/>
                <a:gd name="T1" fmla="*/ 2147483647 h 722"/>
                <a:gd name="T2" fmla="*/ 2147483647 w 178"/>
                <a:gd name="T3" fmla="*/ 2147483647 h 722"/>
                <a:gd name="T4" fmla="*/ 2147483647 w 178"/>
                <a:gd name="T5" fmla="*/ 2147483647 h 722"/>
                <a:gd name="T6" fmla="*/ 2147483647 w 178"/>
                <a:gd name="T7" fmla="*/ 2147483647 h 722"/>
                <a:gd name="T8" fmla="*/ 0 w 178"/>
                <a:gd name="T9" fmla="*/ 0 h 722"/>
                <a:gd name="T10" fmla="*/ 2147483647 w 178"/>
                <a:gd name="T11" fmla="*/ 2147483647 h 722"/>
                <a:gd name="T12" fmla="*/ 2147483647 w 178"/>
                <a:gd name="T13" fmla="*/ 2147483647 h 722"/>
                <a:gd name="T14" fmla="*/ 2147483647 w 178"/>
                <a:gd name="T15" fmla="*/ 2147483647 h 722"/>
                <a:gd name="T16" fmla="*/ 2147483647 w 178"/>
                <a:gd name="T17" fmla="*/ 2147483647 h 722"/>
                <a:gd name="T18" fmla="*/ 2147483647 w 178"/>
                <a:gd name="T19" fmla="*/ 2147483647 h 722"/>
                <a:gd name="T20" fmla="*/ 2147483647 w 178"/>
                <a:gd name="T21" fmla="*/ 2147483647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7 w 23"/>
                <a:gd name="T1" fmla="*/ 2147483647 h 635"/>
                <a:gd name="T2" fmla="*/ 2147483647 w 23"/>
                <a:gd name="T3" fmla="*/ 2147483647 h 635"/>
                <a:gd name="T4" fmla="*/ 2147483647 w 23"/>
                <a:gd name="T5" fmla="*/ 2147483647 h 635"/>
                <a:gd name="T6" fmla="*/ 2147483647 w 23"/>
                <a:gd name="T7" fmla="*/ 2147483647 h 635"/>
                <a:gd name="T8" fmla="*/ 2147483647 w 23"/>
                <a:gd name="T9" fmla="*/ 2147483647 h 635"/>
                <a:gd name="T10" fmla="*/ 2147483647 w 23"/>
                <a:gd name="T11" fmla="*/ 2147483647 h 635"/>
                <a:gd name="T12" fmla="*/ 2147483647 w 23"/>
                <a:gd name="T13" fmla="*/ 0 h 635"/>
                <a:gd name="T14" fmla="*/ 2147483647 w 23"/>
                <a:gd name="T15" fmla="*/ 0 h 635"/>
                <a:gd name="T16" fmla="*/ 2147483647 w 23"/>
                <a:gd name="T17" fmla="*/ 2147483647 h 635"/>
                <a:gd name="T18" fmla="*/ 2147483647 w 23"/>
                <a:gd name="T19" fmla="*/ 2147483647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2147483647 w 17"/>
                <a:gd name="T9" fmla="*/ 2147483647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7 w 41"/>
                <a:gd name="T3" fmla="*/ 2147483647 h 222"/>
                <a:gd name="T4" fmla="*/ 2147483647 w 41"/>
                <a:gd name="T5" fmla="*/ 2147483647 h 222"/>
                <a:gd name="T6" fmla="*/ 2147483647 w 41"/>
                <a:gd name="T7" fmla="*/ 2147483647 h 222"/>
                <a:gd name="T8" fmla="*/ 2147483647 w 41"/>
                <a:gd name="T9" fmla="*/ 2147483647 h 222"/>
                <a:gd name="T10" fmla="*/ 2147483647 w 41"/>
                <a:gd name="T11" fmla="*/ 2147483647 h 222"/>
                <a:gd name="T12" fmla="*/ 2147483647 w 41"/>
                <a:gd name="T13" fmla="*/ 2147483647 h 222"/>
                <a:gd name="T14" fmla="*/ 2147483647 w 41"/>
                <a:gd name="T15" fmla="*/ 2147483647 h 222"/>
                <a:gd name="T16" fmla="*/ 2147483647 w 41"/>
                <a:gd name="T17" fmla="*/ 2147483647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7 w 450"/>
                <a:gd name="T1" fmla="*/ 2147483647 h 878"/>
                <a:gd name="T2" fmla="*/ 2147483647 w 450"/>
                <a:gd name="T3" fmla="*/ 2147483647 h 878"/>
                <a:gd name="T4" fmla="*/ 2147483647 w 450"/>
                <a:gd name="T5" fmla="*/ 2147483647 h 878"/>
                <a:gd name="T6" fmla="*/ 2147483647 w 450"/>
                <a:gd name="T7" fmla="*/ 2147483647 h 878"/>
                <a:gd name="T8" fmla="*/ 2147483647 w 450"/>
                <a:gd name="T9" fmla="*/ 2147483647 h 878"/>
                <a:gd name="T10" fmla="*/ 2147483647 w 450"/>
                <a:gd name="T11" fmla="*/ 2147483647 h 878"/>
                <a:gd name="T12" fmla="*/ 2147483647 w 450"/>
                <a:gd name="T13" fmla="*/ 2147483647 h 878"/>
                <a:gd name="T14" fmla="*/ 2147483647 w 450"/>
                <a:gd name="T15" fmla="*/ 0 h 878"/>
                <a:gd name="T16" fmla="*/ 2147483647 w 450"/>
                <a:gd name="T17" fmla="*/ 2147483647 h 878"/>
                <a:gd name="T18" fmla="*/ 2147483647 w 450"/>
                <a:gd name="T19" fmla="*/ 2147483647 h 878"/>
                <a:gd name="T20" fmla="*/ 2147483647 w 450"/>
                <a:gd name="T21" fmla="*/ 2147483647 h 878"/>
                <a:gd name="T22" fmla="*/ 2147483647 w 450"/>
                <a:gd name="T23" fmla="*/ 2147483647 h 878"/>
                <a:gd name="T24" fmla="*/ 2147483647 w 450"/>
                <a:gd name="T25" fmla="*/ 2147483647 h 878"/>
                <a:gd name="T26" fmla="*/ 0 w 450"/>
                <a:gd name="T27" fmla="*/ 2147483647 h 878"/>
                <a:gd name="T28" fmla="*/ 0 w 450"/>
                <a:gd name="T29" fmla="*/ 2147483647 h 878"/>
                <a:gd name="T30" fmla="*/ 2147483647 w 450"/>
                <a:gd name="T31" fmla="*/ 2147483647 h 878"/>
                <a:gd name="T32" fmla="*/ 2147483647 w 450"/>
                <a:gd name="T33" fmla="*/ 2147483647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7 w 35"/>
                <a:gd name="T3" fmla="*/ 2147483647 h 73"/>
                <a:gd name="T4" fmla="*/ 2147483647 w 35"/>
                <a:gd name="T5" fmla="*/ 2147483647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7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0 h 48"/>
                <a:gd name="T8" fmla="*/ 0 w 8"/>
                <a:gd name="T9" fmla="*/ 2147483647 h 48"/>
                <a:gd name="T10" fmla="*/ 2147483647 w 8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7 w 52"/>
                <a:gd name="T1" fmla="*/ 2147483647 h 135"/>
                <a:gd name="T2" fmla="*/ 0 w 52"/>
                <a:gd name="T3" fmla="*/ 0 h 135"/>
                <a:gd name="T4" fmla="*/ 2147483647 w 52"/>
                <a:gd name="T5" fmla="*/ 2147483647 h 135"/>
                <a:gd name="T6" fmla="*/ 2147483647 w 52"/>
                <a:gd name="T7" fmla="*/ 2147483647 h 135"/>
                <a:gd name="T8" fmla="*/ 2147483647 w 52"/>
                <a:gd name="T9" fmla="*/ 2147483647 h 135"/>
                <a:gd name="T10" fmla="*/ 2147483647 w 52"/>
                <a:gd name="T11" fmla="*/ 2147483647 h 135"/>
                <a:gd name="T12" fmla="*/ 2147483647 w 52"/>
                <a:gd name="T13" fmla="*/ 2147483647 h 135"/>
                <a:gd name="T14" fmla="*/ 2147483647 w 52"/>
                <a:gd name="T15" fmla="*/ 214748364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>
                <a:gd name="T0" fmla="*/ 2147483647 w 103"/>
                <a:gd name="T1" fmla="*/ 2147483647 h 920"/>
                <a:gd name="T2" fmla="*/ 2147483647 w 103"/>
                <a:gd name="T3" fmla="*/ 2147483647 h 920"/>
                <a:gd name="T4" fmla="*/ 2147483647 w 103"/>
                <a:gd name="T5" fmla="*/ 2147483647 h 920"/>
                <a:gd name="T6" fmla="*/ 2147483647 w 103"/>
                <a:gd name="T7" fmla="*/ 2147483647 h 920"/>
                <a:gd name="T8" fmla="*/ 2147483647 w 103"/>
                <a:gd name="T9" fmla="*/ 2147483647 h 920"/>
                <a:gd name="T10" fmla="*/ 2147483647 w 103"/>
                <a:gd name="T11" fmla="*/ 2147483647 h 920"/>
                <a:gd name="T12" fmla="*/ 2147483647 w 103"/>
                <a:gd name="T13" fmla="*/ 2147483647 h 920"/>
                <a:gd name="T14" fmla="*/ 2147483647 w 103"/>
                <a:gd name="T15" fmla="*/ 2147483647 h 920"/>
                <a:gd name="T16" fmla="*/ 2147483647 w 103"/>
                <a:gd name="T17" fmla="*/ 2147483647 h 920"/>
                <a:gd name="T18" fmla="*/ 2147483647 w 103"/>
                <a:gd name="T19" fmla="*/ 2147483647 h 920"/>
                <a:gd name="T20" fmla="*/ 2147483647 w 103"/>
                <a:gd name="T21" fmla="*/ 2147483647 h 920"/>
                <a:gd name="T22" fmla="*/ 2147483647 w 103"/>
                <a:gd name="T23" fmla="*/ 0 h 920"/>
                <a:gd name="T24" fmla="*/ 0 w 103"/>
                <a:gd name="T25" fmla="*/ 0 h 920"/>
                <a:gd name="T26" fmla="*/ 2147483647 w 103"/>
                <a:gd name="T27" fmla="*/ 2147483647 h 920"/>
                <a:gd name="T28" fmla="*/ 2147483647 w 103"/>
                <a:gd name="T29" fmla="*/ 2147483647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7 w 88"/>
                <a:gd name="T1" fmla="*/ 2147483647 h 330"/>
                <a:gd name="T2" fmla="*/ 2147483647 w 88"/>
                <a:gd name="T3" fmla="*/ 2147483647 h 330"/>
                <a:gd name="T4" fmla="*/ 2147483647 w 88"/>
                <a:gd name="T5" fmla="*/ 2147483647 h 330"/>
                <a:gd name="T6" fmla="*/ 2147483647 w 88"/>
                <a:gd name="T7" fmla="*/ 2147483647 h 330"/>
                <a:gd name="T8" fmla="*/ 2147483647 w 88"/>
                <a:gd name="T9" fmla="*/ 2147483647 h 330"/>
                <a:gd name="T10" fmla="*/ 0 w 88"/>
                <a:gd name="T11" fmla="*/ 0 h 330"/>
                <a:gd name="T12" fmla="*/ 2147483647 w 88"/>
                <a:gd name="T13" fmla="*/ 2147483647 h 330"/>
                <a:gd name="T14" fmla="*/ 2147483647 w 88"/>
                <a:gd name="T15" fmla="*/ 2147483647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7 w 90"/>
                <a:gd name="T1" fmla="*/ 2147483647 h 207"/>
                <a:gd name="T2" fmla="*/ 0 w 90"/>
                <a:gd name="T3" fmla="*/ 0 h 207"/>
                <a:gd name="T4" fmla="*/ 2147483647 w 90"/>
                <a:gd name="T5" fmla="*/ 2147483647 h 207"/>
                <a:gd name="T6" fmla="*/ 2147483647 w 90"/>
                <a:gd name="T7" fmla="*/ 2147483647 h 207"/>
                <a:gd name="T8" fmla="*/ 2147483647 w 90"/>
                <a:gd name="T9" fmla="*/ 2147483647 h 207"/>
                <a:gd name="T10" fmla="*/ 2147483647 w 90"/>
                <a:gd name="T11" fmla="*/ 2147483647 h 207"/>
                <a:gd name="T12" fmla="*/ 2147483647 w 90"/>
                <a:gd name="T13" fmla="*/ 2147483647 h 207"/>
                <a:gd name="T14" fmla="*/ 2147483647 w 90"/>
                <a:gd name="T15" fmla="*/ 2147483647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7 w 115"/>
                <a:gd name="T1" fmla="*/ 2147483647 h 467"/>
                <a:gd name="T2" fmla="*/ 2147483647 w 115"/>
                <a:gd name="T3" fmla="*/ 2147483647 h 467"/>
                <a:gd name="T4" fmla="*/ 2147483647 w 115"/>
                <a:gd name="T5" fmla="*/ 2147483647 h 467"/>
                <a:gd name="T6" fmla="*/ 2147483647 w 115"/>
                <a:gd name="T7" fmla="*/ 2147483647 h 467"/>
                <a:gd name="T8" fmla="*/ 0 w 115"/>
                <a:gd name="T9" fmla="*/ 0 h 467"/>
                <a:gd name="T10" fmla="*/ 2147483647 w 115"/>
                <a:gd name="T11" fmla="*/ 2147483647 h 467"/>
                <a:gd name="T12" fmla="*/ 2147483647 w 115"/>
                <a:gd name="T13" fmla="*/ 2147483647 h 467"/>
                <a:gd name="T14" fmla="*/ 2147483647 w 115"/>
                <a:gd name="T15" fmla="*/ 2147483647 h 467"/>
                <a:gd name="T16" fmla="*/ 2147483647 w 115"/>
                <a:gd name="T17" fmla="*/ 2147483647 h 467"/>
                <a:gd name="T18" fmla="*/ 2147483647 w 115"/>
                <a:gd name="T19" fmla="*/ 2147483647 h 467"/>
                <a:gd name="T20" fmla="*/ 2147483647 w 115"/>
                <a:gd name="T21" fmla="*/ 2147483647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7 w 36"/>
                <a:gd name="T1" fmla="*/ 2147483647 h 633"/>
                <a:gd name="T2" fmla="*/ 2147483647 w 36"/>
                <a:gd name="T3" fmla="*/ 2147483647 h 633"/>
                <a:gd name="T4" fmla="*/ 2147483647 w 36"/>
                <a:gd name="T5" fmla="*/ 2147483647 h 633"/>
                <a:gd name="T6" fmla="*/ 2147483647 w 36"/>
                <a:gd name="T7" fmla="*/ 2147483647 h 633"/>
                <a:gd name="T8" fmla="*/ 2147483647 w 36"/>
                <a:gd name="T9" fmla="*/ 2147483647 h 633"/>
                <a:gd name="T10" fmla="*/ 2147483647 w 36"/>
                <a:gd name="T11" fmla="*/ 0 h 633"/>
                <a:gd name="T12" fmla="*/ 2147483647 w 36"/>
                <a:gd name="T13" fmla="*/ 0 h 633"/>
                <a:gd name="T14" fmla="*/ 2147483647 w 36"/>
                <a:gd name="T15" fmla="*/ 2147483647 h 633"/>
                <a:gd name="T16" fmla="*/ 2147483647 w 36"/>
                <a:gd name="T17" fmla="*/ 2147483647 h 633"/>
                <a:gd name="T18" fmla="*/ 2147483647 w 36"/>
                <a:gd name="T19" fmla="*/ 2147483647 h 633"/>
                <a:gd name="T20" fmla="*/ 2147483647 w 36"/>
                <a:gd name="T21" fmla="*/ 2147483647 h 633"/>
                <a:gd name="T22" fmla="*/ 2147483647 w 36"/>
                <a:gd name="T23" fmla="*/ 2147483647 h 633"/>
                <a:gd name="T24" fmla="*/ 2147483647 w 36"/>
                <a:gd name="T25" fmla="*/ 2147483647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7 w 28"/>
                <a:gd name="T1" fmla="*/ 2147483647 h 59"/>
                <a:gd name="T2" fmla="*/ 2147483647 w 28"/>
                <a:gd name="T3" fmla="*/ 2147483647 h 59"/>
                <a:gd name="T4" fmla="*/ 0 w 28"/>
                <a:gd name="T5" fmla="*/ 0 h 59"/>
                <a:gd name="T6" fmla="*/ 2147483647 w 28"/>
                <a:gd name="T7" fmla="*/ 2147483647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7 w 17"/>
                <a:gd name="T1" fmla="*/ 2147483647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0 w 17"/>
                <a:gd name="T9" fmla="*/ 0 h 107"/>
                <a:gd name="T10" fmla="*/ 0 w 17"/>
                <a:gd name="T11" fmla="*/ 2147483647 h 107"/>
                <a:gd name="T12" fmla="*/ 2147483647 w 17"/>
                <a:gd name="T13" fmla="*/ 2147483647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7 w 294"/>
                <a:gd name="T1" fmla="*/ 2147483647 h 568"/>
                <a:gd name="T2" fmla="*/ 2147483647 w 294"/>
                <a:gd name="T3" fmla="*/ 2147483647 h 568"/>
                <a:gd name="T4" fmla="*/ 2147483647 w 294"/>
                <a:gd name="T5" fmla="*/ 2147483647 h 568"/>
                <a:gd name="T6" fmla="*/ 2147483647 w 294"/>
                <a:gd name="T7" fmla="*/ 2147483647 h 568"/>
                <a:gd name="T8" fmla="*/ 2147483647 w 294"/>
                <a:gd name="T9" fmla="*/ 2147483647 h 568"/>
                <a:gd name="T10" fmla="*/ 2147483647 w 294"/>
                <a:gd name="T11" fmla="*/ 2147483647 h 568"/>
                <a:gd name="T12" fmla="*/ 2147483647 w 294"/>
                <a:gd name="T13" fmla="*/ 0 h 568"/>
                <a:gd name="T14" fmla="*/ 2147483647 w 294"/>
                <a:gd name="T15" fmla="*/ 0 h 568"/>
                <a:gd name="T16" fmla="*/ 2147483647 w 294"/>
                <a:gd name="T17" fmla="*/ 2147483647 h 568"/>
                <a:gd name="T18" fmla="*/ 2147483647 w 294"/>
                <a:gd name="T19" fmla="*/ 2147483647 h 568"/>
                <a:gd name="T20" fmla="*/ 2147483647 w 294"/>
                <a:gd name="T21" fmla="*/ 2147483647 h 568"/>
                <a:gd name="T22" fmla="*/ 2147483647 w 294"/>
                <a:gd name="T23" fmla="*/ 2147483647 h 568"/>
                <a:gd name="T24" fmla="*/ 2147483647 w 294"/>
                <a:gd name="T25" fmla="*/ 2147483647 h 568"/>
                <a:gd name="T26" fmla="*/ 0 w 294"/>
                <a:gd name="T27" fmla="*/ 2147483647 h 568"/>
                <a:gd name="T28" fmla="*/ 2147483647 w 294"/>
                <a:gd name="T29" fmla="*/ 2147483647 h 568"/>
                <a:gd name="T30" fmla="*/ 2147483647 w 294"/>
                <a:gd name="T31" fmla="*/ 2147483647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7 w 25"/>
                <a:gd name="T3" fmla="*/ 2147483647 h 53"/>
                <a:gd name="T4" fmla="*/ 2147483647 w 25"/>
                <a:gd name="T5" fmla="*/ 2147483647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7 w 29"/>
                <a:gd name="T3" fmla="*/ 2147483647 h 141"/>
                <a:gd name="T4" fmla="*/ 2147483647 w 29"/>
                <a:gd name="T5" fmla="*/ 2147483647 h 141"/>
                <a:gd name="T6" fmla="*/ 2147483647 w 29"/>
                <a:gd name="T7" fmla="*/ 2147483647 h 141"/>
                <a:gd name="T8" fmla="*/ 2147483647 w 29"/>
                <a:gd name="T9" fmla="*/ 2147483647 h 141"/>
                <a:gd name="T10" fmla="*/ 2147483647 w 29"/>
                <a:gd name="T11" fmla="*/ 2147483647 h 141"/>
                <a:gd name="T12" fmla="*/ 2147483647 w 29"/>
                <a:gd name="T13" fmla="*/ 2147483647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2147483647 h 48"/>
                <a:gd name="T8" fmla="*/ 0 w 8"/>
                <a:gd name="T9" fmla="*/ 0 h 48"/>
                <a:gd name="T10" fmla="*/ 0 w 8"/>
                <a:gd name="T11" fmla="*/ 2147483647 h 48"/>
                <a:gd name="T12" fmla="*/ 0 w 8"/>
                <a:gd name="T13" fmla="*/ 214748364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7 w 44"/>
                <a:gd name="T1" fmla="*/ 2147483647 h 111"/>
                <a:gd name="T2" fmla="*/ 0 w 44"/>
                <a:gd name="T3" fmla="*/ 0 h 111"/>
                <a:gd name="T4" fmla="*/ 2147483647 w 44"/>
                <a:gd name="T5" fmla="*/ 2147483647 h 111"/>
                <a:gd name="T6" fmla="*/ 2147483647 w 44"/>
                <a:gd name="T7" fmla="*/ 2147483647 h 111"/>
                <a:gd name="T8" fmla="*/ 2147483647 w 44"/>
                <a:gd name="T9" fmla="*/ 2147483647 h 111"/>
                <a:gd name="T10" fmla="*/ 2147483647 w 44"/>
                <a:gd name="T11" fmla="*/ 2147483647 h 111"/>
                <a:gd name="T12" fmla="*/ 2147483647 w 44"/>
                <a:gd name="T13" fmla="*/ 2147483647 h 111"/>
                <a:gd name="T14" fmla="*/ 2147483647 w 44"/>
                <a:gd name="T15" fmla="*/ 2147483647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70333D9-CDA2-4276-8C08-369F74F0F84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 smtClean="0">
                <a:solidFill>
                  <a:srgbClr val="FEFFFF"/>
                </a:solidFill>
              </a:defRPr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1581AA"/>
          </a:solidFill>
          <a:latin typeface="+mj-lt"/>
          <a:ea typeface="ＭＳ Ｐゴシック" pitchFamily="34" charset="-128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  <a:ln w="6350">
            <a:noFill/>
            <a:prstDash val="solid"/>
          </a:ln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Queue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D</a:t>
            </a:r>
            <a:r>
              <a:rPr lang="en-US" sz="2400" dirty="0" smtClean="0"/>
              <a:t>ata Structures</a:t>
            </a:r>
          </a:p>
          <a:p>
            <a:r>
              <a:rPr lang="en-US" sz="2400" dirty="0" smtClean="0"/>
              <a:t>Dr. Bouchaib Falah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</a:t>
            </a:fld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18333" r="72006" b="68542"/>
          <a:stretch/>
        </p:blipFill>
        <p:spPr bwMode="auto">
          <a:xfrm>
            <a:off x="838200" y="1143000"/>
            <a:ext cx="2026920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Queue </a:t>
            </a:r>
            <a:r>
              <a:rPr lang="en-US" dirty="0" smtClean="0"/>
              <a:t>operations: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95400"/>
            <a:ext cx="7239000" cy="461582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element </a:t>
            </a:r>
            <a:r>
              <a:rPr lang="en-US" sz="2800" b="1" dirty="0" err="1"/>
              <a:t>Dequeue</a:t>
            </a:r>
            <a:r>
              <a:rPr lang="en-US" sz="2800" dirty="0"/>
              <a:t>( ) </a:t>
            </a:r>
            <a:endParaRPr lang="en-US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{ </a:t>
            </a:r>
            <a:r>
              <a:rPr lang="en-US" sz="2800" dirty="0"/>
              <a:t>// front moves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  </a:t>
            </a:r>
            <a:endParaRPr lang="en-US" sz="2800" dirty="0" smtClean="0"/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</a:t>
            </a:r>
            <a:r>
              <a:rPr lang="en-US" sz="2800" dirty="0" smtClean="0"/>
              <a:t>if </a:t>
            </a:r>
            <a:r>
              <a:rPr lang="en-US" sz="2800" dirty="0"/>
              <a:t>(! </a:t>
            </a:r>
            <a:r>
              <a:rPr lang="en-US" sz="2800" dirty="0" err="1"/>
              <a:t>QueueEmpty</a:t>
            </a:r>
            <a:r>
              <a:rPr lang="en-US" sz="2800" dirty="0"/>
              <a:t>( ) ) </a:t>
            </a:r>
            <a:br>
              <a:rPr lang="en-US" sz="2800" dirty="0"/>
            </a:br>
            <a:r>
              <a:rPr lang="en-US" sz="2800" dirty="0"/>
              <a:t>     return </a:t>
            </a:r>
            <a:r>
              <a:rPr lang="en-US" sz="2800" dirty="0" err="1"/>
              <a:t>Arr</a:t>
            </a:r>
            <a:r>
              <a:rPr lang="en-US" sz="2800" dirty="0"/>
              <a:t>[front++];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  	}</a:t>
            </a:r>
          </a:p>
          <a:p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Queue </a:t>
            </a:r>
            <a:r>
              <a:rPr lang="en-US" dirty="0" smtClean="0"/>
              <a:t>operations: </a:t>
            </a:r>
            <a:r>
              <a:rPr lang="en-US" dirty="0" err="1" smtClean="0"/>
              <a:t>queueEmpty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371600"/>
            <a:ext cx="7391400" cy="4539622"/>
          </a:xfrm>
        </p:spPr>
        <p:txBody>
          <a:bodyPr/>
          <a:lstStyle/>
          <a:p>
            <a:pPr algn="just"/>
            <a:r>
              <a:rPr lang="en-US" sz="2800" dirty="0"/>
              <a:t>The empty operation checks the status of the queue. The following shows the format.</a:t>
            </a:r>
          </a:p>
          <a:p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3262312"/>
            <a:ext cx="20939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195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Queue </a:t>
            </a:r>
            <a:r>
              <a:rPr lang="en-US" dirty="0" smtClean="0"/>
              <a:t>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95400"/>
            <a:ext cx="7239000" cy="3777622"/>
          </a:xfrm>
        </p:spPr>
        <p:txBody>
          <a:bodyPr/>
          <a:lstStyle/>
          <a:p>
            <a:pPr algn="just"/>
            <a:r>
              <a:rPr lang="en-US" sz="2800" dirty="0"/>
              <a:t>We define a queue as an ADT as shown below:</a:t>
            </a:r>
          </a:p>
          <a:p>
            <a:pPr algn="just"/>
            <a:endParaRPr lang="en-US" dirty="0"/>
          </a:p>
          <a:p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2438400"/>
            <a:ext cx="8537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14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 smtClean="0"/>
              <a:t>Algorithm Segment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524000"/>
            <a:ext cx="617220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1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Queue Implementation as Array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295401" y="1447800"/>
            <a:ext cx="7239000" cy="377762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>
                <a:sym typeface="Wingdings 2" pitchFamily="18" charset="2"/>
              </a:rPr>
              <a:t>Time Complexity</a:t>
            </a:r>
          </a:p>
          <a:p>
            <a:pPr eaLnBrk="1" hangingPunct="1"/>
            <a:r>
              <a:rPr lang="en-US" sz="2800" dirty="0" err="1" smtClean="0"/>
              <a:t>enqueueing</a:t>
            </a:r>
            <a:r>
              <a:rPr lang="en-US" sz="2800" dirty="0" smtClean="0"/>
              <a:t> and </a:t>
            </a:r>
            <a:r>
              <a:rPr lang="en-US" sz="2800" dirty="0" err="1" smtClean="0"/>
              <a:t>dequeueing</a:t>
            </a:r>
            <a:r>
              <a:rPr lang="en-US" sz="2800" dirty="0" smtClean="0"/>
              <a:t>: O(1)</a:t>
            </a:r>
          </a:p>
          <a:p>
            <a:pPr eaLnBrk="1" hangingPunct="1"/>
            <a:endParaRPr lang="en-US" sz="2800" dirty="0" smtClean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4823B55F-B7EA-4F11-9F74-37028F68D03C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38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Queue Implementation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772399" cy="446342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>
                <a:sym typeface="Wingdings 2" pitchFamily="18" charset="2"/>
              </a:rPr>
              <a:t>The drawbacks with the ‘Array Implementation’ are the lack of Dynamic Memory Allocation. </a:t>
            </a:r>
            <a:r>
              <a:rPr lang="en-US" sz="2800" dirty="0" err="1" smtClean="0">
                <a:sym typeface="Wingdings 2" pitchFamily="18" charset="2"/>
              </a:rPr>
              <a:t>i.e</a:t>
            </a:r>
            <a:r>
              <a:rPr lang="en-US" sz="2800" dirty="0" smtClean="0">
                <a:sym typeface="Wingdings 2" pitchFamily="18" charset="2"/>
              </a:rPr>
              <a:t>:</a:t>
            </a:r>
          </a:p>
          <a:p>
            <a:pPr lvl="1" eaLnBrk="1" hangingPunct="1"/>
            <a:r>
              <a:rPr lang="en-US" sz="2400" dirty="0" smtClean="0"/>
              <a:t>There is a limit for ‘</a:t>
            </a:r>
            <a:r>
              <a:rPr lang="en-US" sz="2400" dirty="0" err="1" smtClean="0"/>
              <a:t>enqueing</a:t>
            </a:r>
            <a:r>
              <a:rPr lang="en-US" sz="2400" dirty="0" smtClean="0"/>
              <a:t>’ which depends on the size of the queue!</a:t>
            </a:r>
          </a:p>
          <a:p>
            <a:pPr lvl="1" eaLnBrk="1" hangingPunct="1"/>
            <a:r>
              <a:rPr lang="en-US" sz="2400" dirty="0" err="1" smtClean="0"/>
              <a:t>MaxSize</a:t>
            </a:r>
            <a:r>
              <a:rPr lang="en-US" sz="2400" dirty="0" smtClean="0"/>
              <a:t> has to be guessed</a:t>
            </a:r>
          </a:p>
          <a:p>
            <a:pPr lvl="1" eaLnBrk="1" hangingPunct="1"/>
            <a:r>
              <a:rPr lang="en-US" sz="2400" dirty="0" smtClean="0"/>
              <a:t>Memory is still allocated even though elements are </a:t>
            </a:r>
            <a:r>
              <a:rPr lang="en-US" sz="2400" dirty="0" err="1" smtClean="0"/>
              <a:t>dequeued</a:t>
            </a:r>
            <a:endParaRPr lang="en-US" sz="2400" dirty="0" smtClean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6494D281-EB0F-485E-8EA3-C8A1836FBAAD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711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Queue as a </a:t>
            </a:r>
            <a:r>
              <a:rPr lang="en-US" dirty="0" err="1" smtClean="0"/>
              <a:t>Linkedlist</a:t>
            </a:r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848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Queue as a linked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b="1" dirty="0" err="1" smtClean="0"/>
              <a:t>enqueue</a:t>
            </a:r>
            <a:r>
              <a:rPr lang="en-US" sz="2800" dirty="0" smtClean="0"/>
              <a:t>: add to the list at the back (append)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b="1" dirty="0" err="1" smtClean="0"/>
              <a:t>dequeue</a:t>
            </a:r>
            <a:r>
              <a:rPr lang="en-US" sz="2800" dirty="0" smtClean="0"/>
              <a:t>: remove from the list at the front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b="1" dirty="0" smtClean="0"/>
              <a:t>empty</a:t>
            </a:r>
            <a:r>
              <a:rPr lang="en-US" sz="2800" dirty="0" smtClean="0"/>
              <a:t>: null list </a:t>
            </a:r>
            <a:endParaRPr lang="en-US" sz="2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800" b="1" dirty="0" smtClean="0"/>
              <a:t>full</a:t>
            </a:r>
            <a:r>
              <a:rPr lang="en-US" sz="2800" dirty="0" smtClean="0"/>
              <a:t>: not relevant (modulo dynamic memory limits) </a:t>
            </a:r>
            <a:endParaRPr lang="en-US" sz="2800" b="1" dirty="0" smtClean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9D32EE8B-A306-423C-9BC6-6D664C4C9DA8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8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9248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Exercise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66800"/>
            <a:ext cx="8001000" cy="5257800"/>
          </a:xfrm>
        </p:spPr>
        <p:txBody>
          <a:bodyPr/>
          <a:lstStyle/>
          <a:p>
            <a:r>
              <a:rPr lang="en-US" sz="2800" dirty="0"/>
              <a:t>Create a </a:t>
            </a:r>
            <a:r>
              <a:rPr lang="en-US" sz="2800" dirty="0" smtClean="0"/>
              <a:t>student </a:t>
            </a:r>
            <a:r>
              <a:rPr lang="en-US" sz="2800" dirty="0"/>
              <a:t>node </a:t>
            </a:r>
            <a:r>
              <a:rPr lang="en-US" sz="2800" dirty="0" err="1"/>
              <a:t>struct</a:t>
            </a:r>
            <a:r>
              <a:rPr lang="en-US" sz="2800" dirty="0"/>
              <a:t> that has two members: </a:t>
            </a:r>
            <a:r>
              <a:rPr lang="en-US" sz="2800" dirty="0" smtClean="0"/>
              <a:t>name (string) and </a:t>
            </a:r>
            <a:r>
              <a:rPr lang="en-US" sz="2800" dirty="0"/>
              <a:t>a </a:t>
            </a:r>
            <a:r>
              <a:rPr lang="en-US" sz="2800" dirty="0" err="1" smtClean="0"/>
              <a:t>gpa</a:t>
            </a:r>
            <a:r>
              <a:rPr lang="en-US" sz="2800" dirty="0" smtClean="0"/>
              <a:t> (double). </a:t>
            </a:r>
            <a:r>
              <a:rPr lang="en-US" sz="2800" dirty="0"/>
              <a:t>Implement a </a:t>
            </a:r>
            <a:r>
              <a:rPr lang="en-US" sz="2800" dirty="0" smtClean="0"/>
              <a:t>queue </a:t>
            </a:r>
            <a:r>
              <a:rPr lang="en-US" sz="2800" dirty="0"/>
              <a:t>as  a </a:t>
            </a:r>
            <a:r>
              <a:rPr lang="en-US" sz="2800" dirty="0" err="1"/>
              <a:t>linkedlist</a:t>
            </a:r>
            <a:r>
              <a:rPr lang="en-US" sz="2800" dirty="0"/>
              <a:t> where you prompt the user to </a:t>
            </a:r>
            <a:r>
              <a:rPr lang="en-US" sz="2800" dirty="0" smtClean="0"/>
              <a:t>enter three students and </a:t>
            </a:r>
            <a:r>
              <a:rPr lang="en-US" sz="2800" dirty="0"/>
              <a:t>then print the whole content of the </a:t>
            </a:r>
            <a:r>
              <a:rPr lang="en-US" sz="2800" dirty="0" smtClean="0"/>
              <a:t>queue. </a:t>
            </a:r>
            <a:r>
              <a:rPr lang="en-US" sz="2800" dirty="0"/>
              <a:t>Then </a:t>
            </a:r>
            <a:r>
              <a:rPr lang="en-US" sz="2800" dirty="0" err="1" smtClean="0"/>
              <a:t>dequeue</a:t>
            </a:r>
            <a:r>
              <a:rPr lang="en-US" sz="2800" dirty="0" smtClean="0"/>
              <a:t> all students from the queue and print the contents of the queue after each deletion.</a:t>
            </a:r>
            <a:endParaRPr lang="en-US" sz="2800" dirty="0"/>
          </a:p>
          <a:p>
            <a:r>
              <a:rPr lang="en-US" sz="2800" dirty="0"/>
              <a:t>Refer to the output screen shot in the next slide</a:t>
            </a: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rgbClr val="FFC000"/>
              </a:solidFill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9D32EE8B-A306-423C-9BC6-6D664C4C9DA8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152400"/>
            <a:ext cx="6589199" cy="1280890"/>
          </a:xfrm>
        </p:spPr>
        <p:txBody>
          <a:bodyPr/>
          <a:lstStyle/>
          <a:p>
            <a:r>
              <a:rPr lang="en-US" dirty="0" smtClean="0"/>
              <a:t>Exercise: Expected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33500"/>
            <a:ext cx="6781799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36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Queue Applications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066801" y="1295400"/>
            <a:ext cx="7467600" cy="4615822"/>
          </a:xfrm>
        </p:spPr>
        <p:txBody>
          <a:bodyPr/>
          <a:lstStyle/>
          <a:p>
            <a:r>
              <a:rPr lang="en-US" sz="2800" dirty="0"/>
              <a:t>Real life examples</a:t>
            </a:r>
          </a:p>
          <a:p>
            <a:pPr lvl="1"/>
            <a:r>
              <a:rPr lang="en-US" sz="2400" dirty="0"/>
              <a:t>Waiting in line</a:t>
            </a:r>
          </a:p>
          <a:p>
            <a:pPr lvl="1"/>
            <a:r>
              <a:rPr lang="en-US" sz="2400" dirty="0"/>
              <a:t>Waiting on hold for tech support</a:t>
            </a:r>
          </a:p>
          <a:p>
            <a:r>
              <a:rPr lang="en-US" sz="2800" dirty="0"/>
              <a:t>Applications related to Computer Science</a:t>
            </a:r>
          </a:p>
          <a:p>
            <a:pPr lvl="1"/>
            <a:r>
              <a:rPr lang="en-US" sz="2400" dirty="0"/>
              <a:t>Threads</a:t>
            </a:r>
          </a:p>
          <a:p>
            <a:pPr lvl="1"/>
            <a:r>
              <a:rPr lang="en-US" sz="2400" dirty="0"/>
              <a:t>Job scheduling (e.g. Round-Robin algorithm for CPU allocation)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990600"/>
            <a:ext cx="7315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Stores a set of elements in a particular order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Queue </a:t>
            </a:r>
            <a:r>
              <a:rPr lang="en-US" sz="2800" dirty="0"/>
              <a:t>principle: </a:t>
            </a:r>
            <a:r>
              <a:rPr lang="en-US" sz="2800" dirty="0">
                <a:solidFill>
                  <a:srgbClr val="FF0000"/>
                </a:solidFill>
              </a:rPr>
              <a:t>FIRST  IN  FIRST  OUT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= </a:t>
            </a:r>
            <a:r>
              <a:rPr lang="en-US" sz="2800" dirty="0">
                <a:solidFill>
                  <a:srgbClr val="FF0000"/>
                </a:solidFill>
              </a:rPr>
              <a:t>FIFO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It means: the first element inserted is the first one to be removed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first one in line is the first one to be served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5056188" y="5765800"/>
            <a:ext cx="114300" cy="239713"/>
          </a:xfrm>
          <a:custGeom>
            <a:avLst/>
            <a:gdLst>
              <a:gd name="T0" fmla="*/ 145 w 145"/>
              <a:gd name="T1" fmla="*/ 285 h 303"/>
              <a:gd name="T2" fmla="*/ 145 w 145"/>
              <a:gd name="T3" fmla="*/ 0 h 303"/>
              <a:gd name="T4" fmla="*/ 0 w 145"/>
              <a:gd name="T5" fmla="*/ 9 h 303"/>
              <a:gd name="T6" fmla="*/ 0 w 145"/>
              <a:gd name="T7" fmla="*/ 303 h 303"/>
              <a:gd name="T8" fmla="*/ 145 w 145"/>
              <a:gd name="T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303">
                <a:moveTo>
                  <a:pt x="145" y="285"/>
                </a:moveTo>
                <a:lnTo>
                  <a:pt x="145" y="0"/>
                </a:lnTo>
                <a:lnTo>
                  <a:pt x="0" y="9"/>
                </a:lnTo>
                <a:lnTo>
                  <a:pt x="0" y="303"/>
                </a:lnTo>
                <a:lnTo>
                  <a:pt x="145" y="28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5067300" y="4721225"/>
            <a:ext cx="69850" cy="149225"/>
          </a:xfrm>
          <a:custGeom>
            <a:avLst/>
            <a:gdLst>
              <a:gd name="T0" fmla="*/ 88 w 88"/>
              <a:gd name="T1" fmla="*/ 189 h 189"/>
              <a:gd name="T2" fmla="*/ 88 w 88"/>
              <a:gd name="T3" fmla="*/ 25 h 189"/>
              <a:gd name="T4" fmla="*/ 0 w 88"/>
              <a:gd name="T5" fmla="*/ 0 h 189"/>
              <a:gd name="T6" fmla="*/ 0 w 88"/>
              <a:gd name="T7" fmla="*/ 169 h 189"/>
              <a:gd name="T8" fmla="*/ 88 w 88"/>
              <a:gd name="T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89">
                <a:moveTo>
                  <a:pt x="88" y="189"/>
                </a:moveTo>
                <a:lnTo>
                  <a:pt x="88" y="25"/>
                </a:lnTo>
                <a:lnTo>
                  <a:pt x="0" y="0"/>
                </a:lnTo>
                <a:lnTo>
                  <a:pt x="0" y="169"/>
                </a:lnTo>
                <a:lnTo>
                  <a:pt x="88" y="18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Freeform 13"/>
          <p:cNvSpPr>
            <a:spLocks/>
          </p:cNvSpPr>
          <p:nvPr/>
        </p:nvSpPr>
        <p:spPr bwMode="auto">
          <a:xfrm>
            <a:off x="5067300" y="4894263"/>
            <a:ext cx="69850" cy="146050"/>
          </a:xfrm>
          <a:custGeom>
            <a:avLst/>
            <a:gdLst>
              <a:gd name="T0" fmla="*/ 88 w 88"/>
              <a:gd name="T1" fmla="*/ 185 h 185"/>
              <a:gd name="T2" fmla="*/ 88 w 88"/>
              <a:gd name="T3" fmla="*/ 20 h 185"/>
              <a:gd name="T4" fmla="*/ 0 w 88"/>
              <a:gd name="T5" fmla="*/ 0 h 185"/>
              <a:gd name="T6" fmla="*/ 0 w 88"/>
              <a:gd name="T7" fmla="*/ 168 h 185"/>
              <a:gd name="T8" fmla="*/ 88 w 88"/>
              <a:gd name="T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85">
                <a:moveTo>
                  <a:pt x="88" y="185"/>
                </a:moveTo>
                <a:lnTo>
                  <a:pt x="88" y="20"/>
                </a:lnTo>
                <a:lnTo>
                  <a:pt x="0" y="0"/>
                </a:lnTo>
                <a:lnTo>
                  <a:pt x="0" y="168"/>
                </a:lnTo>
                <a:lnTo>
                  <a:pt x="88" y="18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Freeform 16"/>
          <p:cNvSpPr>
            <a:spLocks/>
          </p:cNvSpPr>
          <p:nvPr/>
        </p:nvSpPr>
        <p:spPr bwMode="auto">
          <a:xfrm>
            <a:off x="5067300" y="5068888"/>
            <a:ext cx="69850" cy="141287"/>
          </a:xfrm>
          <a:custGeom>
            <a:avLst/>
            <a:gdLst>
              <a:gd name="T0" fmla="*/ 88 w 88"/>
              <a:gd name="T1" fmla="*/ 178 h 178"/>
              <a:gd name="T2" fmla="*/ 88 w 88"/>
              <a:gd name="T3" fmla="*/ 15 h 178"/>
              <a:gd name="T4" fmla="*/ 0 w 88"/>
              <a:gd name="T5" fmla="*/ 0 h 178"/>
              <a:gd name="T6" fmla="*/ 0 w 88"/>
              <a:gd name="T7" fmla="*/ 166 h 178"/>
              <a:gd name="T8" fmla="*/ 88 w 88"/>
              <a:gd name="T9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78">
                <a:moveTo>
                  <a:pt x="88" y="178"/>
                </a:moveTo>
                <a:lnTo>
                  <a:pt x="88" y="15"/>
                </a:lnTo>
                <a:lnTo>
                  <a:pt x="0" y="0"/>
                </a:lnTo>
                <a:lnTo>
                  <a:pt x="0" y="166"/>
                </a:lnTo>
                <a:lnTo>
                  <a:pt x="88" y="178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Freeform 18"/>
          <p:cNvSpPr>
            <a:spLocks/>
          </p:cNvSpPr>
          <p:nvPr/>
        </p:nvSpPr>
        <p:spPr bwMode="auto">
          <a:xfrm>
            <a:off x="4960938" y="5229225"/>
            <a:ext cx="69850" cy="142875"/>
          </a:xfrm>
          <a:custGeom>
            <a:avLst/>
            <a:gdLst>
              <a:gd name="T0" fmla="*/ 89 w 89"/>
              <a:gd name="T1" fmla="*/ 179 h 179"/>
              <a:gd name="T2" fmla="*/ 89 w 89"/>
              <a:gd name="T3" fmla="*/ 10 h 179"/>
              <a:gd name="T4" fmla="*/ 0 w 89"/>
              <a:gd name="T5" fmla="*/ 0 h 179"/>
              <a:gd name="T6" fmla="*/ 0 w 89"/>
              <a:gd name="T7" fmla="*/ 173 h 179"/>
              <a:gd name="T8" fmla="*/ 89 w 89"/>
              <a:gd name="T9" fmla="*/ 17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79">
                <a:moveTo>
                  <a:pt x="89" y="179"/>
                </a:moveTo>
                <a:lnTo>
                  <a:pt x="89" y="10"/>
                </a:lnTo>
                <a:lnTo>
                  <a:pt x="0" y="0"/>
                </a:lnTo>
                <a:lnTo>
                  <a:pt x="0" y="173"/>
                </a:lnTo>
                <a:lnTo>
                  <a:pt x="89" y="17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" name="Freeform 19"/>
          <p:cNvSpPr>
            <a:spLocks/>
          </p:cNvSpPr>
          <p:nvPr/>
        </p:nvSpPr>
        <p:spPr bwMode="auto">
          <a:xfrm>
            <a:off x="5067300" y="5241925"/>
            <a:ext cx="69850" cy="138113"/>
          </a:xfrm>
          <a:custGeom>
            <a:avLst/>
            <a:gdLst>
              <a:gd name="T0" fmla="*/ 88 w 88"/>
              <a:gd name="T1" fmla="*/ 174 h 174"/>
              <a:gd name="T2" fmla="*/ 88 w 88"/>
              <a:gd name="T3" fmla="*/ 10 h 174"/>
              <a:gd name="T4" fmla="*/ 0 w 88"/>
              <a:gd name="T5" fmla="*/ 0 h 174"/>
              <a:gd name="T6" fmla="*/ 0 w 88"/>
              <a:gd name="T7" fmla="*/ 167 h 174"/>
              <a:gd name="T8" fmla="*/ 88 w 88"/>
              <a:gd name="T9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74">
                <a:moveTo>
                  <a:pt x="88" y="174"/>
                </a:moveTo>
                <a:lnTo>
                  <a:pt x="88" y="10"/>
                </a:lnTo>
                <a:lnTo>
                  <a:pt x="0" y="0"/>
                </a:lnTo>
                <a:lnTo>
                  <a:pt x="0" y="167"/>
                </a:lnTo>
                <a:lnTo>
                  <a:pt x="88" y="174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" name="Freeform 21"/>
          <p:cNvSpPr>
            <a:spLocks/>
          </p:cNvSpPr>
          <p:nvPr/>
        </p:nvSpPr>
        <p:spPr bwMode="auto">
          <a:xfrm>
            <a:off x="5067300" y="5414963"/>
            <a:ext cx="69850" cy="134937"/>
          </a:xfrm>
          <a:custGeom>
            <a:avLst/>
            <a:gdLst>
              <a:gd name="T0" fmla="*/ 88 w 88"/>
              <a:gd name="T1" fmla="*/ 169 h 169"/>
              <a:gd name="T2" fmla="*/ 88 w 88"/>
              <a:gd name="T3" fmla="*/ 5 h 169"/>
              <a:gd name="T4" fmla="*/ 0 w 88"/>
              <a:gd name="T5" fmla="*/ 0 h 169"/>
              <a:gd name="T6" fmla="*/ 0 w 88"/>
              <a:gd name="T7" fmla="*/ 168 h 169"/>
              <a:gd name="T8" fmla="*/ 88 w 88"/>
              <a:gd name="T9" fmla="*/ 1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69">
                <a:moveTo>
                  <a:pt x="88" y="169"/>
                </a:moveTo>
                <a:lnTo>
                  <a:pt x="88" y="5"/>
                </a:lnTo>
                <a:lnTo>
                  <a:pt x="0" y="0"/>
                </a:lnTo>
                <a:lnTo>
                  <a:pt x="0" y="168"/>
                </a:lnTo>
                <a:lnTo>
                  <a:pt x="88" y="16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Freeform 22"/>
          <p:cNvSpPr>
            <a:spLocks/>
          </p:cNvSpPr>
          <p:nvPr/>
        </p:nvSpPr>
        <p:spPr bwMode="auto">
          <a:xfrm>
            <a:off x="5173663" y="5422900"/>
            <a:ext cx="69850" cy="130175"/>
          </a:xfrm>
          <a:custGeom>
            <a:avLst/>
            <a:gdLst>
              <a:gd name="T0" fmla="*/ 88 w 88"/>
              <a:gd name="T1" fmla="*/ 163 h 163"/>
              <a:gd name="T2" fmla="*/ 88 w 88"/>
              <a:gd name="T3" fmla="*/ 6 h 163"/>
              <a:gd name="T4" fmla="*/ 0 w 88"/>
              <a:gd name="T5" fmla="*/ 0 h 163"/>
              <a:gd name="T6" fmla="*/ 0 w 88"/>
              <a:gd name="T7" fmla="*/ 161 h 163"/>
              <a:gd name="T8" fmla="*/ 88 w 88"/>
              <a:gd name="T9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63">
                <a:moveTo>
                  <a:pt x="88" y="163"/>
                </a:moveTo>
                <a:lnTo>
                  <a:pt x="88" y="6"/>
                </a:lnTo>
                <a:lnTo>
                  <a:pt x="0" y="0"/>
                </a:lnTo>
                <a:lnTo>
                  <a:pt x="0" y="161"/>
                </a:lnTo>
                <a:lnTo>
                  <a:pt x="88" y="16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7" name="Freeform 23"/>
          <p:cNvSpPr>
            <a:spLocks/>
          </p:cNvSpPr>
          <p:nvPr/>
        </p:nvSpPr>
        <p:spPr bwMode="auto">
          <a:xfrm>
            <a:off x="4960938" y="5588000"/>
            <a:ext cx="69850" cy="138113"/>
          </a:xfrm>
          <a:custGeom>
            <a:avLst/>
            <a:gdLst>
              <a:gd name="T0" fmla="*/ 89 w 89"/>
              <a:gd name="T1" fmla="*/ 171 h 173"/>
              <a:gd name="T2" fmla="*/ 89 w 89"/>
              <a:gd name="T3" fmla="*/ 2 h 173"/>
              <a:gd name="T4" fmla="*/ 0 w 89"/>
              <a:gd name="T5" fmla="*/ 0 h 173"/>
              <a:gd name="T6" fmla="*/ 0 w 89"/>
              <a:gd name="T7" fmla="*/ 173 h 173"/>
              <a:gd name="T8" fmla="*/ 89 w 89"/>
              <a:gd name="T9" fmla="*/ 17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73">
                <a:moveTo>
                  <a:pt x="89" y="171"/>
                </a:moveTo>
                <a:lnTo>
                  <a:pt x="89" y="2"/>
                </a:lnTo>
                <a:lnTo>
                  <a:pt x="0" y="0"/>
                </a:lnTo>
                <a:lnTo>
                  <a:pt x="0" y="173"/>
                </a:lnTo>
                <a:lnTo>
                  <a:pt x="89" y="171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" name="Freeform 24"/>
          <p:cNvSpPr>
            <a:spLocks/>
          </p:cNvSpPr>
          <p:nvPr/>
        </p:nvSpPr>
        <p:spPr bwMode="auto">
          <a:xfrm>
            <a:off x="5067300" y="5589588"/>
            <a:ext cx="69850" cy="133350"/>
          </a:xfrm>
          <a:custGeom>
            <a:avLst/>
            <a:gdLst>
              <a:gd name="T0" fmla="*/ 88 w 88"/>
              <a:gd name="T1" fmla="*/ 165 h 168"/>
              <a:gd name="T2" fmla="*/ 88 w 88"/>
              <a:gd name="T3" fmla="*/ 1 h 168"/>
              <a:gd name="T4" fmla="*/ 0 w 88"/>
              <a:gd name="T5" fmla="*/ 0 h 168"/>
              <a:gd name="T6" fmla="*/ 0 w 88"/>
              <a:gd name="T7" fmla="*/ 168 h 168"/>
              <a:gd name="T8" fmla="*/ 88 w 88"/>
              <a:gd name="T9" fmla="*/ 16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68">
                <a:moveTo>
                  <a:pt x="88" y="165"/>
                </a:moveTo>
                <a:lnTo>
                  <a:pt x="88" y="1"/>
                </a:lnTo>
                <a:lnTo>
                  <a:pt x="0" y="0"/>
                </a:lnTo>
                <a:lnTo>
                  <a:pt x="0" y="168"/>
                </a:lnTo>
                <a:lnTo>
                  <a:pt x="88" y="16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0" name="Freeform 26"/>
          <p:cNvSpPr>
            <a:spLocks/>
          </p:cNvSpPr>
          <p:nvPr/>
        </p:nvSpPr>
        <p:spPr bwMode="auto">
          <a:xfrm>
            <a:off x="4797425" y="4672013"/>
            <a:ext cx="74613" cy="161925"/>
          </a:xfrm>
          <a:custGeom>
            <a:avLst/>
            <a:gdLst>
              <a:gd name="T0" fmla="*/ 0 w 96"/>
              <a:gd name="T1" fmla="*/ 205 h 205"/>
              <a:gd name="T2" fmla="*/ 0 w 96"/>
              <a:gd name="T3" fmla="*/ 39 h 205"/>
              <a:gd name="T4" fmla="*/ 96 w 96"/>
              <a:gd name="T5" fmla="*/ 0 h 205"/>
              <a:gd name="T6" fmla="*/ 96 w 96"/>
              <a:gd name="T7" fmla="*/ 173 h 205"/>
              <a:gd name="T8" fmla="*/ 0 w 96"/>
              <a:gd name="T9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05">
                <a:moveTo>
                  <a:pt x="0" y="205"/>
                </a:moveTo>
                <a:lnTo>
                  <a:pt x="0" y="39"/>
                </a:lnTo>
                <a:lnTo>
                  <a:pt x="96" y="0"/>
                </a:lnTo>
                <a:lnTo>
                  <a:pt x="96" y="173"/>
                </a:lnTo>
                <a:lnTo>
                  <a:pt x="0" y="20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>
            <a:off x="4681538" y="4718050"/>
            <a:ext cx="76200" cy="153988"/>
          </a:xfrm>
          <a:custGeom>
            <a:avLst/>
            <a:gdLst>
              <a:gd name="T0" fmla="*/ 0 w 97"/>
              <a:gd name="T1" fmla="*/ 195 h 195"/>
              <a:gd name="T2" fmla="*/ 0 w 97"/>
              <a:gd name="T3" fmla="*/ 38 h 195"/>
              <a:gd name="T4" fmla="*/ 97 w 97"/>
              <a:gd name="T5" fmla="*/ 0 h 195"/>
              <a:gd name="T6" fmla="*/ 97 w 97"/>
              <a:gd name="T7" fmla="*/ 162 h 195"/>
              <a:gd name="T8" fmla="*/ 0 w 97"/>
              <a:gd name="T9" fmla="*/ 195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95">
                <a:moveTo>
                  <a:pt x="0" y="195"/>
                </a:moveTo>
                <a:lnTo>
                  <a:pt x="0" y="38"/>
                </a:lnTo>
                <a:lnTo>
                  <a:pt x="97" y="0"/>
                </a:lnTo>
                <a:lnTo>
                  <a:pt x="97" y="162"/>
                </a:lnTo>
                <a:lnTo>
                  <a:pt x="0" y="19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2" name="Freeform 28"/>
          <p:cNvSpPr>
            <a:spLocks/>
          </p:cNvSpPr>
          <p:nvPr/>
        </p:nvSpPr>
        <p:spPr bwMode="auto">
          <a:xfrm>
            <a:off x="4567238" y="4762500"/>
            <a:ext cx="76200" cy="146050"/>
          </a:xfrm>
          <a:custGeom>
            <a:avLst/>
            <a:gdLst>
              <a:gd name="T0" fmla="*/ 0 w 97"/>
              <a:gd name="T1" fmla="*/ 185 h 185"/>
              <a:gd name="T2" fmla="*/ 0 w 97"/>
              <a:gd name="T3" fmla="*/ 38 h 185"/>
              <a:gd name="T4" fmla="*/ 97 w 97"/>
              <a:gd name="T5" fmla="*/ 0 h 185"/>
              <a:gd name="T6" fmla="*/ 97 w 97"/>
              <a:gd name="T7" fmla="*/ 154 h 185"/>
              <a:gd name="T8" fmla="*/ 0 w 97"/>
              <a:gd name="T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85">
                <a:moveTo>
                  <a:pt x="0" y="185"/>
                </a:moveTo>
                <a:lnTo>
                  <a:pt x="0" y="38"/>
                </a:lnTo>
                <a:lnTo>
                  <a:pt x="97" y="0"/>
                </a:lnTo>
                <a:lnTo>
                  <a:pt x="97" y="154"/>
                </a:lnTo>
                <a:lnTo>
                  <a:pt x="0" y="18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>
            <a:off x="4452938" y="4806950"/>
            <a:ext cx="76200" cy="138113"/>
          </a:xfrm>
          <a:custGeom>
            <a:avLst/>
            <a:gdLst>
              <a:gd name="T0" fmla="*/ 0 w 96"/>
              <a:gd name="T1" fmla="*/ 174 h 174"/>
              <a:gd name="T2" fmla="*/ 0 w 96"/>
              <a:gd name="T3" fmla="*/ 37 h 174"/>
              <a:gd name="T4" fmla="*/ 96 w 96"/>
              <a:gd name="T5" fmla="*/ 0 h 174"/>
              <a:gd name="T6" fmla="*/ 96 w 96"/>
              <a:gd name="T7" fmla="*/ 144 h 174"/>
              <a:gd name="T8" fmla="*/ 0 w 96"/>
              <a:gd name="T9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74">
                <a:moveTo>
                  <a:pt x="0" y="174"/>
                </a:moveTo>
                <a:lnTo>
                  <a:pt x="0" y="37"/>
                </a:lnTo>
                <a:lnTo>
                  <a:pt x="96" y="0"/>
                </a:lnTo>
                <a:lnTo>
                  <a:pt x="96" y="144"/>
                </a:lnTo>
                <a:lnTo>
                  <a:pt x="0" y="174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" name="Freeform 31"/>
          <p:cNvSpPr>
            <a:spLocks/>
          </p:cNvSpPr>
          <p:nvPr/>
        </p:nvSpPr>
        <p:spPr bwMode="auto">
          <a:xfrm>
            <a:off x="4681538" y="4894263"/>
            <a:ext cx="76200" cy="146050"/>
          </a:xfrm>
          <a:custGeom>
            <a:avLst/>
            <a:gdLst>
              <a:gd name="T0" fmla="*/ 0 w 97"/>
              <a:gd name="T1" fmla="*/ 186 h 186"/>
              <a:gd name="T2" fmla="*/ 0 w 97"/>
              <a:gd name="T3" fmla="*/ 29 h 186"/>
              <a:gd name="T4" fmla="*/ 97 w 97"/>
              <a:gd name="T5" fmla="*/ 0 h 186"/>
              <a:gd name="T6" fmla="*/ 97 w 97"/>
              <a:gd name="T7" fmla="*/ 163 h 186"/>
              <a:gd name="T8" fmla="*/ 0 w 97"/>
              <a:gd name="T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86">
                <a:moveTo>
                  <a:pt x="0" y="186"/>
                </a:moveTo>
                <a:lnTo>
                  <a:pt x="0" y="29"/>
                </a:lnTo>
                <a:lnTo>
                  <a:pt x="97" y="0"/>
                </a:lnTo>
                <a:lnTo>
                  <a:pt x="97" y="163"/>
                </a:lnTo>
                <a:lnTo>
                  <a:pt x="0" y="18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" name="Freeform 32"/>
          <p:cNvSpPr>
            <a:spLocks/>
          </p:cNvSpPr>
          <p:nvPr/>
        </p:nvSpPr>
        <p:spPr bwMode="auto">
          <a:xfrm>
            <a:off x="4567238" y="4927600"/>
            <a:ext cx="76200" cy="139700"/>
          </a:xfrm>
          <a:custGeom>
            <a:avLst/>
            <a:gdLst>
              <a:gd name="T0" fmla="*/ 0 w 97"/>
              <a:gd name="T1" fmla="*/ 175 h 175"/>
              <a:gd name="T2" fmla="*/ 0 w 97"/>
              <a:gd name="T3" fmla="*/ 29 h 175"/>
              <a:gd name="T4" fmla="*/ 97 w 97"/>
              <a:gd name="T5" fmla="*/ 0 h 175"/>
              <a:gd name="T6" fmla="*/ 97 w 97"/>
              <a:gd name="T7" fmla="*/ 153 h 175"/>
              <a:gd name="T8" fmla="*/ 0 w 97"/>
              <a:gd name="T9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75">
                <a:moveTo>
                  <a:pt x="0" y="175"/>
                </a:moveTo>
                <a:lnTo>
                  <a:pt x="0" y="29"/>
                </a:lnTo>
                <a:lnTo>
                  <a:pt x="97" y="0"/>
                </a:lnTo>
                <a:lnTo>
                  <a:pt x="97" y="153"/>
                </a:lnTo>
                <a:lnTo>
                  <a:pt x="0" y="17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7" name="Freeform 33"/>
          <p:cNvSpPr>
            <a:spLocks/>
          </p:cNvSpPr>
          <p:nvPr/>
        </p:nvSpPr>
        <p:spPr bwMode="auto">
          <a:xfrm>
            <a:off x="4452938" y="4962525"/>
            <a:ext cx="76200" cy="131763"/>
          </a:xfrm>
          <a:custGeom>
            <a:avLst/>
            <a:gdLst>
              <a:gd name="T0" fmla="*/ 0 w 96"/>
              <a:gd name="T1" fmla="*/ 164 h 164"/>
              <a:gd name="T2" fmla="*/ 0 w 96"/>
              <a:gd name="T3" fmla="*/ 27 h 164"/>
              <a:gd name="T4" fmla="*/ 96 w 96"/>
              <a:gd name="T5" fmla="*/ 0 h 164"/>
              <a:gd name="T6" fmla="*/ 96 w 96"/>
              <a:gd name="T7" fmla="*/ 142 h 164"/>
              <a:gd name="T8" fmla="*/ 0 w 96"/>
              <a:gd name="T9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64">
                <a:moveTo>
                  <a:pt x="0" y="164"/>
                </a:moveTo>
                <a:lnTo>
                  <a:pt x="0" y="27"/>
                </a:lnTo>
                <a:lnTo>
                  <a:pt x="96" y="0"/>
                </a:lnTo>
                <a:lnTo>
                  <a:pt x="96" y="142"/>
                </a:lnTo>
                <a:lnTo>
                  <a:pt x="0" y="164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8" name="Freeform 34"/>
          <p:cNvSpPr>
            <a:spLocks/>
          </p:cNvSpPr>
          <p:nvPr/>
        </p:nvSpPr>
        <p:spPr bwMode="auto">
          <a:xfrm>
            <a:off x="4797425" y="5045075"/>
            <a:ext cx="74613" cy="146050"/>
          </a:xfrm>
          <a:custGeom>
            <a:avLst/>
            <a:gdLst>
              <a:gd name="T0" fmla="*/ 0 w 96"/>
              <a:gd name="T1" fmla="*/ 186 h 186"/>
              <a:gd name="T2" fmla="*/ 0 w 96"/>
              <a:gd name="T3" fmla="*/ 21 h 186"/>
              <a:gd name="T4" fmla="*/ 96 w 96"/>
              <a:gd name="T5" fmla="*/ 0 h 186"/>
              <a:gd name="T6" fmla="*/ 96 w 96"/>
              <a:gd name="T7" fmla="*/ 172 h 186"/>
              <a:gd name="T8" fmla="*/ 0 w 96"/>
              <a:gd name="T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86">
                <a:moveTo>
                  <a:pt x="0" y="186"/>
                </a:moveTo>
                <a:lnTo>
                  <a:pt x="0" y="21"/>
                </a:lnTo>
                <a:lnTo>
                  <a:pt x="96" y="0"/>
                </a:lnTo>
                <a:lnTo>
                  <a:pt x="96" y="172"/>
                </a:lnTo>
                <a:lnTo>
                  <a:pt x="0" y="18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9" name="Freeform 35"/>
          <p:cNvSpPr>
            <a:spLocks/>
          </p:cNvSpPr>
          <p:nvPr/>
        </p:nvSpPr>
        <p:spPr bwMode="auto">
          <a:xfrm>
            <a:off x="4681538" y="5068888"/>
            <a:ext cx="76200" cy="139700"/>
          </a:xfrm>
          <a:custGeom>
            <a:avLst/>
            <a:gdLst>
              <a:gd name="T0" fmla="*/ 0 w 97"/>
              <a:gd name="T1" fmla="*/ 175 h 175"/>
              <a:gd name="T2" fmla="*/ 0 w 97"/>
              <a:gd name="T3" fmla="*/ 21 h 175"/>
              <a:gd name="T4" fmla="*/ 97 w 97"/>
              <a:gd name="T5" fmla="*/ 0 h 175"/>
              <a:gd name="T6" fmla="*/ 97 w 97"/>
              <a:gd name="T7" fmla="*/ 161 h 175"/>
              <a:gd name="T8" fmla="*/ 0 w 97"/>
              <a:gd name="T9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75">
                <a:moveTo>
                  <a:pt x="0" y="175"/>
                </a:moveTo>
                <a:lnTo>
                  <a:pt x="0" y="21"/>
                </a:lnTo>
                <a:lnTo>
                  <a:pt x="97" y="0"/>
                </a:lnTo>
                <a:lnTo>
                  <a:pt x="97" y="161"/>
                </a:lnTo>
                <a:lnTo>
                  <a:pt x="0" y="17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0" name="Freeform 36"/>
          <p:cNvSpPr>
            <a:spLocks/>
          </p:cNvSpPr>
          <p:nvPr/>
        </p:nvSpPr>
        <p:spPr bwMode="auto">
          <a:xfrm>
            <a:off x="4567238" y="5094288"/>
            <a:ext cx="76200" cy="130175"/>
          </a:xfrm>
          <a:custGeom>
            <a:avLst/>
            <a:gdLst>
              <a:gd name="T0" fmla="*/ 0 w 97"/>
              <a:gd name="T1" fmla="*/ 165 h 165"/>
              <a:gd name="T2" fmla="*/ 0 w 97"/>
              <a:gd name="T3" fmla="*/ 19 h 165"/>
              <a:gd name="T4" fmla="*/ 97 w 97"/>
              <a:gd name="T5" fmla="*/ 0 h 165"/>
              <a:gd name="T6" fmla="*/ 97 w 97"/>
              <a:gd name="T7" fmla="*/ 151 h 165"/>
              <a:gd name="T8" fmla="*/ 0 w 97"/>
              <a:gd name="T9" fmla="*/ 16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65">
                <a:moveTo>
                  <a:pt x="0" y="165"/>
                </a:moveTo>
                <a:lnTo>
                  <a:pt x="0" y="19"/>
                </a:lnTo>
                <a:lnTo>
                  <a:pt x="97" y="0"/>
                </a:lnTo>
                <a:lnTo>
                  <a:pt x="97" y="151"/>
                </a:lnTo>
                <a:lnTo>
                  <a:pt x="0" y="16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" name="Freeform 38"/>
          <p:cNvSpPr>
            <a:spLocks/>
          </p:cNvSpPr>
          <p:nvPr/>
        </p:nvSpPr>
        <p:spPr bwMode="auto">
          <a:xfrm>
            <a:off x="4797425" y="5229225"/>
            <a:ext cx="74613" cy="141288"/>
          </a:xfrm>
          <a:custGeom>
            <a:avLst/>
            <a:gdLst>
              <a:gd name="T0" fmla="*/ 0 w 96"/>
              <a:gd name="T1" fmla="*/ 178 h 178"/>
              <a:gd name="T2" fmla="*/ 0 w 96"/>
              <a:gd name="T3" fmla="*/ 12 h 178"/>
              <a:gd name="T4" fmla="*/ 96 w 96"/>
              <a:gd name="T5" fmla="*/ 0 h 178"/>
              <a:gd name="T6" fmla="*/ 96 w 96"/>
              <a:gd name="T7" fmla="*/ 173 h 178"/>
              <a:gd name="T8" fmla="*/ 0 w 96"/>
              <a:gd name="T9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78">
                <a:moveTo>
                  <a:pt x="0" y="178"/>
                </a:moveTo>
                <a:lnTo>
                  <a:pt x="0" y="12"/>
                </a:lnTo>
                <a:lnTo>
                  <a:pt x="96" y="0"/>
                </a:lnTo>
                <a:lnTo>
                  <a:pt x="96" y="173"/>
                </a:lnTo>
                <a:lnTo>
                  <a:pt x="0" y="17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3" name="Freeform 39"/>
          <p:cNvSpPr>
            <a:spLocks/>
          </p:cNvSpPr>
          <p:nvPr/>
        </p:nvSpPr>
        <p:spPr bwMode="auto">
          <a:xfrm>
            <a:off x="4681538" y="5243513"/>
            <a:ext cx="76200" cy="133350"/>
          </a:xfrm>
          <a:custGeom>
            <a:avLst/>
            <a:gdLst>
              <a:gd name="T0" fmla="*/ 0 w 97"/>
              <a:gd name="T1" fmla="*/ 168 h 168"/>
              <a:gd name="T2" fmla="*/ 0 w 97"/>
              <a:gd name="T3" fmla="*/ 12 h 168"/>
              <a:gd name="T4" fmla="*/ 97 w 97"/>
              <a:gd name="T5" fmla="*/ 0 h 168"/>
              <a:gd name="T6" fmla="*/ 97 w 97"/>
              <a:gd name="T7" fmla="*/ 163 h 168"/>
              <a:gd name="T8" fmla="*/ 0 w 97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68">
                <a:moveTo>
                  <a:pt x="0" y="168"/>
                </a:moveTo>
                <a:lnTo>
                  <a:pt x="0" y="12"/>
                </a:lnTo>
                <a:lnTo>
                  <a:pt x="97" y="0"/>
                </a:lnTo>
                <a:lnTo>
                  <a:pt x="97" y="163"/>
                </a:lnTo>
                <a:lnTo>
                  <a:pt x="0" y="16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4" name="Freeform 40"/>
          <p:cNvSpPr>
            <a:spLocks/>
          </p:cNvSpPr>
          <p:nvPr/>
        </p:nvSpPr>
        <p:spPr bwMode="auto">
          <a:xfrm>
            <a:off x="4567238" y="5257800"/>
            <a:ext cx="76200" cy="125413"/>
          </a:xfrm>
          <a:custGeom>
            <a:avLst/>
            <a:gdLst>
              <a:gd name="T0" fmla="*/ 0 w 97"/>
              <a:gd name="T1" fmla="*/ 158 h 158"/>
              <a:gd name="T2" fmla="*/ 0 w 97"/>
              <a:gd name="T3" fmla="*/ 12 h 158"/>
              <a:gd name="T4" fmla="*/ 97 w 97"/>
              <a:gd name="T5" fmla="*/ 0 h 158"/>
              <a:gd name="T6" fmla="*/ 97 w 97"/>
              <a:gd name="T7" fmla="*/ 154 h 158"/>
              <a:gd name="T8" fmla="*/ 0 w 97"/>
              <a:gd name="T9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58">
                <a:moveTo>
                  <a:pt x="0" y="158"/>
                </a:moveTo>
                <a:lnTo>
                  <a:pt x="0" y="12"/>
                </a:lnTo>
                <a:lnTo>
                  <a:pt x="97" y="0"/>
                </a:lnTo>
                <a:lnTo>
                  <a:pt x="97" y="154"/>
                </a:lnTo>
                <a:lnTo>
                  <a:pt x="0" y="15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" name="Freeform 41"/>
          <p:cNvSpPr>
            <a:spLocks/>
          </p:cNvSpPr>
          <p:nvPr/>
        </p:nvSpPr>
        <p:spPr bwMode="auto">
          <a:xfrm>
            <a:off x="4452938" y="5270500"/>
            <a:ext cx="76200" cy="119063"/>
          </a:xfrm>
          <a:custGeom>
            <a:avLst/>
            <a:gdLst>
              <a:gd name="T0" fmla="*/ 0 w 96"/>
              <a:gd name="T1" fmla="*/ 148 h 148"/>
              <a:gd name="T2" fmla="*/ 0 w 96"/>
              <a:gd name="T3" fmla="*/ 11 h 148"/>
              <a:gd name="T4" fmla="*/ 96 w 96"/>
              <a:gd name="T5" fmla="*/ 0 h 148"/>
              <a:gd name="T6" fmla="*/ 96 w 96"/>
              <a:gd name="T7" fmla="*/ 144 h 148"/>
              <a:gd name="T8" fmla="*/ 0 w 96"/>
              <a:gd name="T9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48">
                <a:moveTo>
                  <a:pt x="0" y="148"/>
                </a:moveTo>
                <a:lnTo>
                  <a:pt x="0" y="11"/>
                </a:lnTo>
                <a:lnTo>
                  <a:pt x="96" y="0"/>
                </a:lnTo>
                <a:lnTo>
                  <a:pt x="96" y="144"/>
                </a:lnTo>
                <a:lnTo>
                  <a:pt x="0" y="14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6" name="Freeform 42"/>
          <p:cNvSpPr>
            <a:spLocks/>
          </p:cNvSpPr>
          <p:nvPr/>
        </p:nvSpPr>
        <p:spPr bwMode="auto">
          <a:xfrm>
            <a:off x="4797425" y="5414963"/>
            <a:ext cx="74613" cy="138112"/>
          </a:xfrm>
          <a:custGeom>
            <a:avLst/>
            <a:gdLst>
              <a:gd name="T0" fmla="*/ 0 w 96"/>
              <a:gd name="T1" fmla="*/ 169 h 172"/>
              <a:gd name="T2" fmla="*/ 0 w 96"/>
              <a:gd name="T3" fmla="*/ 3 h 172"/>
              <a:gd name="T4" fmla="*/ 96 w 96"/>
              <a:gd name="T5" fmla="*/ 0 h 172"/>
              <a:gd name="T6" fmla="*/ 96 w 96"/>
              <a:gd name="T7" fmla="*/ 172 h 172"/>
              <a:gd name="T8" fmla="*/ 0 w 96"/>
              <a:gd name="T9" fmla="*/ 16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72">
                <a:moveTo>
                  <a:pt x="0" y="169"/>
                </a:moveTo>
                <a:lnTo>
                  <a:pt x="0" y="3"/>
                </a:lnTo>
                <a:lnTo>
                  <a:pt x="96" y="0"/>
                </a:lnTo>
                <a:lnTo>
                  <a:pt x="96" y="172"/>
                </a:lnTo>
                <a:lnTo>
                  <a:pt x="0" y="169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" name="Freeform 43"/>
          <p:cNvSpPr>
            <a:spLocks/>
          </p:cNvSpPr>
          <p:nvPr/>
        </p:nvSpPr>
        <p:spPr bwMode="auto">
          <a:xfrm>
            <a:off x="4681538" y="5419725"/>
            <a:ext cx="76200" cy="128588"/>
          </a:xfrm>
          <a:custGeom>
            <a:avLst/>
            <a:gdLst>
              <a:gd name="T0" fmla="*/ 0 w 97"/>
              <a:gd name="T1" fmla="*/ 159 h 163"/>
              <a:gd name="T2" fmla="*/ 0 w 97"/>
              <a:gd name="T3" fmla="*/ 3 h 163"/>
              <a:gd name="T4" fmla="*/ 97 w 97"/>
              <a:gd name="T5" fmla="*/ 0 h 163"/>
              <a:gd name="T6" fmla="*/ 97 w 97"/>
              <a:gd name="T7" fmla="*/ 163 h 163"/>
              <a:gd name="T8" fmla="*/ 0 w 97"/>
              <a:gd name="T9" fmla="*/ 15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63">
                <a:moveTo>
                  <a:pt x="0" y="159"/>
                </a:moveTo>
                <a:lnTo>
                  <a:pt x="0" y="3"/>
                </a:lnTo>
                <a:lnTo>
                  <a:pt x="97" y="0"/>
                </a:lnTo>
                <a:lnTo>
                  <a:pt x="97" y="163"/>
                </a:lnTo>
                <a:lnTo>
                  <a:pt x="0" y="159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8" name="Freeform 44"/>
          <p:cNvSpPr>
            <a:spLocks/>
          </p:cNvSpPr>
          <p:nvPr/>
        </p:nvSpPr>
        <p:spPr bwMode="auto">
          <a:xfrm>
            <a:off x="4567238" y="5422900"/>
            <a:ext cx="76200" cy="120650"/>
          </a:xfrm>
          <a:custGeom>
            <a:avLst/>
            <a:gdLst>
              <a:gd name="T0" fmla="*/ 0 w 97"/>
              <a:gd name="T1" fmla="*/ 149 h 152"/>
              <a:gd name="T2" fmla="*/ 0 w 97"/>
              <a:gd name="T3" fmla="*/ 2 h 152"/>
              <a:gd name="T4" fmla="*/ 97 w 97"/>
              <a:gd name="T5" fmla="*/ 0 h 152"/>
              <a:gd name="T6" fmla="*/ 97 w 97"/>
              <a:gd name="T7" fmla="*/ 152 h 152"/>
              <a:gd name="T8" fmla="*/ 0 w 97"/>
              <a:gd name="T9" fmla="*/ 14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52">
                <a:moveTo>
                  <a:pt x="0" y="149"/>
                </a:moveTo>
                <a:lnTo>
                  <a:pt x="0" y="2"/>
                </a:lnTo>
                <a:lnTo>
                  <a:pt x="97" y="0"/>
                </a:lnTo>
                <a:lnTo>
                  <a:pt x="97" y="152"/>
                </a:lnTo>
                <a:lnTo>
                  <a:pt x="0" y="149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9" name="Freeform 45"/>
          <p:cNvSpPr>
            <a:spLocks/>
          </p:cNvSpPr>
          <p:nvPr/>
        </p:nvSpPr>
        <p:spPr bwMode="auto">
          <a:xfrm>
            <a:off x="4452938" y="5426075"/>
            <a:ext cx="76200" cy="114300"/>
          </a:xfrm>
          <a:custGeom>
            <a:avLst/>
            <a:gdLst>
              <a:gd name="T0" fmla="*/ 0 w 96"/>
              <a:gd name="T1" fmla="*/ 141 h 144"/>
              <a:gd name="T2" fmla="*/ 0 w 96"/>
              <a:gd name="T3" fmla="*/ 4 h 144"/>
              <a:gd name="T4" fmla="*/ 96 w 96"/>
              <a:gd name="T5" fmla="*/ 0 h 144"/>
              <a:gd name="T6" fmla="*/ 96 w 96"/>
              <a:gd name="T7" fmla="*/ 144 h 144"/>
              <a:gd name="T8" fmla="*/ 0 w 96"/>
              <a:gd name="T9" fmla="*/ 14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44">
                <a:moveTo>
                  <a:pt x="0" y="141"/>
                </a:moveTo>
                <a:lnTo>
                  <a:pt x="0" y="4"/>
                </a:lnTo>
                <a:lnTo>
                  <a:pt x="96" y="0"/>
                </a:lnTo>
                <a:lnTo>
                  <a:pt x="96" y="144"/>
                </a:lnTo>
                <a:lnTo>
                  <a:pt x="0" y="141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0" name="Freeform 46"/>
          <p:cNvSpPr>
            <a:spLocks/>
          </p:cNvSpPr>
          <p:nvPr/>
        </p:nvSpPr>
        <p:spPr bwMode="auto">
          <a:xfrm>
            <a:off x="4797425" y="5597525"/>
            <a:ext cx="74613" cy="141288"/>
          </a:xfrm>
          <a:custGeom>
            <a:avLst/>
            <a:gdLst>
              <a:gd name="T0" fmla="*/ 0 w 96"/>
              <a:gd name="T1" fmla="*/ 166 h 178"/>
              <a:gd name="T2" fmla="*/ 0 w 96"/>
              <a:gd name="T3" fmla="*/ 0 h 178"/>
              <a:gd name="T4" fmla="*/ 96 w 96"/>
              <a:gd name="T5" fmla="*/ 6 h 178"/>
              <a:gd name="T6" fmla="*/ 96 w 96"/>
              <a:gd name="T7" fmla="*/ 178 h 178"/>
              <a:gd name="T8" fmla="*/ 0 w 96"/>
              <a:gd name="T9" fmla="*/ 16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78">
                <a:moveTo>
                  <a:pt x="0" y="166"/>
                </a:moveTo>
                <a:lnTo>
                  <a:pt x="0" y="0"/>
                </a:lnTo>
                <a:lnTo>
                  <a:pt x="96" y="6"/>
                </a:lnTo>
                <a:lnTo>
                  <a:pt x="96" y="178"/>
                </a:lnTo>
                <a:lnTo>
                  <a:pt x="0" y="16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1" name="Freeform 47"/>
          <p:cNvSpPr>
            <a:spLocks/>
          </p:cNvSpPr>
          <p:nvPr/>
        </p:nvSpPr>
        <p:spPr bwMode="auto">
          <a:xfrm>
            <a:off x="4681538" y="5589588"/>
            <a:ext cx="76200" cy="133350"/>
          </a:xfrm>
          <a:custGeom>
            <a:avLst/>
            <a:gdLst>
              <a:gd name="T0" fmla="*/ 0 w 97"/>
              <a:gd name="T1" fmla="*/ 155 h 168"/>
              <a:gd name="T2" fmla="*/ 0 w 97"/>
              <a:gd name="T3" fmla="*/ 0 h 168"/>
              <a:gd name="T4" fmla="*/ 97 w 97"/>
              <a:gd name="T5" fmla="*/ 5 h 168"/>
              <a:gd name="T6" fmla="*/ 97 w 97"/>
              <a:gd name="T7" fmla="*/ 168 h 168"/>
              <a:gd name="T8" fmla="*/ 0 w 97"/>
              <a:gd name="T9" fmla="*/ 1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68">
                <a:moveTo>
                  <a:pt x="0" y="155"/>
                </a:moveTo>
                <a:lnTo>
                  <a:pt x="0" y="0"/>
                </a:lnTo>
                <a:lnTo>
                  <a:pt x="97" y="5"/>
                </a:lnTo>
                <a:lnTo>
                  <a:pt x="97" y="168"/>
                </a:lnTo>
                <a:lnTo>
                  <a:pt x="0" y="15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2" name="Freeform 48"/>
          <p:cNvSpPr>
            <a:spLocks/>
          </p:cNvSpPr>
          <p:nvPr/>
        </p:nvSpPr>
        <p:spPr bwMode="auto">
          <a:xfrm>
            <a:off x="4567238" y="5583238"/>
            <a:ext cx="76200" cy="125412"/>
          </a:xfrm>
          <a:custGeom>
            <a:avLst/>
            <a:gdLst>
              <a:gd name="T0" fmla="*/ 0 w 97"/>
              <a:gd name="T1" fmla="*/ 148 h 159"/>
              <a:gd name="T2" fmla="*/ 0 w 97"/>
              <a:gd name="T3" fmla="*/ 0 h 159"/>
              <a:gd name="T4" fmla="*/ 97 w 97"/>
              <a:gd name="T5" fmla="*/ 6 h 159"/>
              <a:gd name="T6" fmla="*/ 97 w 97"/>
              <a:gd name="T7" fmla="*/ 159 h 159"/>
              <a:gd name="T8" fmla="*/ 0 w 97"/>
              <a:gd name="T9" fmla="*/ 14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59">
                <a:moveTo>
                  <a:pt x="0" y="148"/>
                </a:moveTo>
                <a:lnTo>
                  <a:pt x="0" y="0"/>
                </a:lnTo>
                <a:lnTo>
                  <a:pt x="97" y="6"/>
                </a:lnTo>
                <a:lnTo>
                  <a:pt x="97" y="159"/>
                </a:lnTo>
                <a:lnTo>
                  <a:pt x="0" y="14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3" name="Freeform 49"/>
          <p:cNvSpPr>
            <a:spLocks/>
          </p:cNvSpPr>
          <p:nvPr/>
        </p:nvSpPr>
        <p:spPr bwMode="auto">
          <a:xfrm>
            <a:off x="4452938" y="5576888"/>
            <a:ext cx="76200" cy="117475"/>
          </a:xfrm>
          <a:custGeom>
            <a:avLst/>
            <a:gdLst>
              <a:gd name="T0" fmla="*/ 0 w 96"/>
              <a:gd name="T1" fmla="*/ 137 h 149"/>
              <a:gd name="T2" fmla="*/ 0 w 96"/>
              <a:gd name="T3" fmla="*/ 0 h 149"/>
              <a:gd name="T4" fmla="*/ 96 w 96"/>
              <a:gd name="T5" fmla="*/ 6 h 149"/>
              <a:gd name="T6" fmla="*/ 96 w 96"/>
              <a:gd name="T7" fmla="*/ 149 h 149"/>
              <a:gd name="T8" fmla="*/ 0 w 96"/>
              <a:gd name="T9" fmla="*/ 13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49">
                <a:moveTo>
                  <a:pt x="0" y="137"/>
                </a:moveTo>
                <a:lnTo>
                  <a:pt x="0" y="0"/>
                </a:lnTo>
                <a:lnTo>
                  <a:pt x="96" y="6"/>
                </a:lnTo>
                <a:lnTo>
                  <a:pt x="96" y="149"/>
                </a:lnTo>
                <a:lnTo>
                  <a:pt x="0" y="137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4" name="Freeform 50"/>
          <p:cNvSpPr>
            <a:spLocks/>
          </p:cNvSpPr>
          <p:nvPr/>
        </p:nvSpPr>
        <p:spPr bwMode="auto">
          <a:xfrm>
            <a:off x="4797425" y="5776913"/>
            <a:ext cx="74613" cy="149225"/>
          </a:xfrm>
          <a:custGeom>
            <a:avLst/>
            <a:gdLst>
              <a:gd name="T0" fmla="*/ 0 w 96"/>
              <a:gd name="T1" fmla="*/ 165 h 187"/>
              <a:gd name="T2" fmla="*/ 0 w 96"/>
              <a:gd name="T3" fmla="*/ 0 h 187"/>
              <a:gd name="T4" fmla="*/ 96 w 96"/>
              <a:gd name="T5" fmla="*/ 15 h 187"/>
              <a:gd name="T6" fmla="*/ 96 w 96"/>
              <a:gd name="T7" fmla="*/ 187 h 187"/>
              <a:gd name="T8" fmla="*/ 0 w 96"/>
              <a:gd name="T9" fmla="*/ 165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87">
                <a:moveTo>
                  <a:pt x="0" y="165"/>
                </a:moveTo>
                <a:lnTo>
                  <a:pt x="0" y="0"/>
                </a:lnTo>
                <a:lnTo>
                  <a:pt x="96" y="15"/>
                </a:lnTo>
                <a:lnTo>
                  <a:pt x="96" y="187"/>
                </a:lnTo>
                <a:lnTo>
                  <a:pt x="0" y="16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" name="Freeform 51"/>
          <p:cNvSpPr>
            <a:spLocks/>
          </p:cNvSpPr>
          <p:nvPr/>
        </p:nvSpPr>
        <p:spPr bwMode="auto">
          <a:xfrm>
            <a:off x="4681538" y="5757863"/>
            <a:ext cx="76200" cy="141287"/>
          </a:xfrm>
          <a:custGeom>
            <a:avLst/>
            <a:gdLst>
              <a:gd name="T0" fmla="*/ 0 w 97"/>
              <a:gd name="T1" fmla="*/ 156 h 177"/>
              <a:gd name="T2" fmla="*/ 0 w 97"/>
              <a:gd name="T3" fmla="*/ 0 h 177"/>
              <a:gd name="T4" fmla="*/ 97 w 97"/>
              <a:gd name="T5" fmla="*/ 15 h 177"/>
              <a:gd name="T6" fmla="*/ 97 w 97"/>
              <a:gd name="T7" fmla="*/ 177 h 177"/>
              <a:gd name="T8" fmla="*/ 0 w 97"/>
              <a:gd name="T9" fmla="*/ 15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77">
                <a:moveTo>
                  <a:pt x="0" y="156"/>
                </a:moveTo>
                <a:lnTo>
                  <a:pt x="0" y="0"/>
                </a:lnTo>
                <a:lnTo>
                  <a:pt x="97" y="15"/>
                </a:lnTo>
                <a:lnTo>
                  <a:pt x="97" y="177"/>
                </a:lnTo>
                <a:lnTo>
                  <a:pt x="0" y="15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7" name="Freeform 53"/>
          <p:cNvSpPr>
            <a:spLocks/>
          </p:cNvSpPr>
          <p:nvPr/>
        </p:nvSpPr>
        <p:spPr bwMode="auto">
          <a:xfrm>
            <a:off x="4452938" y="5724525"/>
            <a:ext cx="76200" cy="125413"/>
          </a:xfrm>
          <a:custGeom>
            <a:avLst/>
            <a:gdLst>
              <a:gd name="T0" fmla="*/ 0 w 96"/>
              <a:gd name="T1" fmla="*/ 137 h 158"/>
              <a:gd name="T2" fmla="*/ 0 w 96"/>
              <a:gd name="T3" fmla="*/ 0 h 158"/>
              <a:gd name="T4" fmla="*/ 96 w 96"/>
              <a:gd name="T5" fmla="*/ 14 h 158"/>
              <a:gd name="T6" fmla="*/ 96 w 96"/>
              <a:gd name="T7" fmla="*/ 158 h 158"/>
              <a:gd name="T8" fmla="*/ 0 w 96"/>
              <a:gd name="T9" fmla="*/ 13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58">
                <a:moveTo>
                  <a:pt x="0" y="137"/>
                </a:moveTo>
                <a:lnTo>
                  <a:pt x="0" y="0"/>
                </a:lnTo>
                <a:lnTo>
                  <a:pt x="96" y="14"/>
                </a:lnTo>
                <a:lnTo>
                  <a:pt x="96" y="158"/>
                </a:lnTo>
                <a:lnTo>
                  <a:pt x="0" y="137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5286375" y="5446713"/>
            <a:ext cx="38100" cy="76200"/>
          </a:xfrm>
          <a:prstGeom prst="rect">
            <a:avLst/>
          </a:pr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9" name="Freeform 55"/>
          <p:cNvSpPr>
            <a:spLocks/>
          </p:cNvSpPr>
          <p:nvPr/>
        </p:nvSpPr>
        <p:spPr bwMode="auto">
          <a:xfrm>
            <a:off x="5348288" y="5446713"/>
            <a:ext cx="38100" cy="76200"/>
          </a:xfrm>
          <a:custGeom>
            <a:avLst/>
            <a:gdLst>
              <a:gd name="T0" fmla="*/ 47 w 47"/>
              <a:gd name="T1" fmla="*/ 95 h 97"/>
              <a:gd name="T2" fmla="*/ 47 w 47"/>
              <a:gd name="T3" fmla="*/ 1 h 97"/>
              <a:gd name="T4" fmla="*/ 0 w 47"/>
              <a:gd name="T5" fmla="*/ 0 h 97"/>
              <a:gd name="T6" fmla="*/ 0 w 47"/>
              <a:gd name="T7" fmla="*/ 97 h 97"/>
              <a:gd name="T8" fmla="*/ 47 w 47"/>
              <a:gd name="T9" fmla="*/ 9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7">
                <a:moveTo>
                  <a:pt x="47" y="95"/>
                </a:moveTo>
                <a:lnTo>
                  <a:pt x="47" y="1"/>
                </a:lnTo>
                <a:lnTo>
                  <a:pt x="0" y="0"/>
                </a:lnTo>
                <a:lnTo>
                  <a:pt x="0" y="97"/>
                </a:lnTo>
                <a:lnTo>
                  <a:pt x="47" y="9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0" name="Freeform 56"/>
          <p:cNvSpPr>
            <a:spLocks/>
          </p:cNvSpPr>
          <p:nvPr/>
        </p:nvSpPr>
        <p:spPr bwMode="auto">
          <a:xfrm>
            <a:off x="5411788" y="5448300"/>
            <a:ext cx="36512" cy="74613"/>
          </a:xfrm>
          <a:custGeom>
            <a:avLst/>
            <a:gdLst>
              <a:gd name="T0" fmla="*/ 48 w 48"/>
              <a:gd name="T1" fmla="*/ 93 h 94"/>
              <a:gd name="T2" fmla="*/ 48 w 48"/>
              <a:gd name="T3" fmla="*/ 0 h 94"/>
              <a:gd name="T4" fmla="*/ 0 w 48"/>
              <a:gd name="T5" fmla="*/ 0 h 94"/>
              <a:gd name="T6" fmla="*/ 0 w 48"/>
              <a:gd name="T7" fmla="*/ 94 h 94"/>
              <a:gd name="T8" fmla="*/ 48 w 48"/>
              <a:gd name="T9" fmla="*/ 9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94">
                <a:moveTo>
                  <a:pt x="48" y="93"/>
                </a:moveTo>
                <a:lnTo>
                  <a:pt x="48" y="0"/>
                </a:lnTo>
                <a:lnTo>
                  <a:pt x="0" y="0"/>
                </a:lnTo>
                <a:lnTo>
                  <a:pt x="0" y="94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5473700" y="5448300"/>
            <a:ext cx="36513" cy="73025"/>
          </a:xfrm>
          <a:prstGeom prst="rect">
            <a:avLst/>
          </a:pr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2" name="Freeform 58"/>
          <p:cNvSpPr>
            <a:spLocks/>
          </p:cNvSpPr>
          <p:nvPr/>
        </p:nvSpPr>
        <p:spPr bwMode="auto">
          <a:xfrm>
            <a:off x="5535613" y="5448300"/>
            <a:ext cx="38100" cy="73025"/>
          </a:xfrm>
          <a:custGeom>
            <a:avLst/>
            <a:gdLst>
              <a:gd name="T0" fmla="*/ 47 w 47"/>
              <a:gd name="T1" fmla="*/ 91 h 92"/>
              <a:gd name="T2" fmla="*/ 47 w 47"/>
              <a:gd name="T3" fmla="*/ 1 h 92"/>
              <a:gd name="T4" fmla="*/ 0 w 47"/>
              <a:gd name="T5" fmla="*/ 0 h 92"/>
              <a:gd name="T6" fmla="*/ 0 w 47"/>
              <a:gd name="T7" fmla="*/ 92 h 92"/>
              <a:gd name="T8" fmla="*/ 47 w 47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2">
                <a:moveTo>
                  <a:pt x="47" y="91"/>
                </a:moveTo>
                <a:lnTo>
                  <a:pt x="47" y="1"/>
                </a:lnTo>
                <a:lnTo>
                  <a:pt x="0" y="0"/>
                </a:lnTo>
                <a:lnTo>
                  <a:pt x="0" y="92"/>
                </a:lnTo>
                <a:lnTo>
                  <a:pt x="47" y="91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5597525" y="5449888"/>
            <a:ext cx="38100" cy="71437"/>
          </a:xfrm>
          <a:prstGeom prst="rect">
            <a:avLst/>
          </a:pr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" name="Freeform 60"/>
          <p:cNvSpPr>
            <a:spLocks/>
          </p:cNvSpPr>
          <p:nvPr/>
        </p:nvSpPr>
        <p:spPr bwMode="auto">
          <a:xfrm>
            <a:off x="5286375" y="5559425"/>
            <a:ext cx="38100" cy="77788"/>
          </a:xfrm>
          <a:custGeom>
            <a:avLst/>
            <a:gdLst>
              <a:gd name="T0" fmla="*/ 47 w 47"/>
              <a:gd name="T1" fmla="*/ 95 h 97"/>
              <a:gd name="T2" fmla="*/ 47 w 47"/>
              <a:gd name="T3" fmla="*/ 0 h 97"/>
              <a:gd name="T4" fmla="*/ 0 w 47"/>
              <a:gd name="T5" fmla="*/ 0 h 97"/>
              <a:gd name="T6" fmla="*/ 0 w 47"/>
              <a:gd name="T7" fmla="*/ 97 h 97"/>
              <a:gd name="T8" fmla="*/ 47 w 47"/>
              <a:gd name="T9" fmla="*/ 9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7">
                <a:moveTo>
                  <a:pt x="47" y="95"/>
                </a:moveTo>
                <a:lnTo>
                  <a:pt x="47" y="0"/>
                </a:lnTo>
                <a:lnTo>
                  <a:pt x="0" y="0"/>
                </a:lnTo>
                <a:lnTo>
                  <a:pt x="0" y="97"/>
                </a:lnTo>
                <a:lnTo>
                  <a:pt x="47" y="9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" name="Freeform 61"/>
          <p:cNvSpPr>
            <a:spLocks/>
          </p:cNvSpPr>
          <p:nvPr/>
        </p:nvSpPr>
        <p:spPr bwMode="auto">
          <a:xfrm>
            <a:off x="5348288" y="5557838"/>
            <a:ext cx="38100" cy="76200"/>
          </a:xfrm>
          <a:custGeom>
            <a:avLst/>
            <a:gdLst>
              <a:gd name="T0" fmla="*/ 47 w 47"/>
              <a:gd name="T1" fmla="*/ 96 h 97"/>
              <a:gd name="T2" fmla="*/ 47 w 47"/>
              <a:gd name="T3" fmla="*/ 0 h 97"/>
              <a:gd name="T4" fmla="*/ 0 w 47"/>
              <a:gd name="T5" fmla="*/ 1 h 97"/>
              <a:gd name="T6" fmla="*/ 0 w 47"/>
              <a:gd name="T7" fmla="*/ 97 h 97"/>
              <a:gd name="T8" fmla="*/ 47 w 47"/>
              <a:gd name="T9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7">
                <a:moveTo>
                  <a:pt x="47" y="96"/>
                </a:moveTo>
                <a:lnTo>
                  <a:pt x="47" y="0"/>
                </a:lnTo>
                <a:lnTo>
                  <a:pt x="0" y="1"/>
                </a:lnTo>
                <a:lnTo>
                  <a:pt x="0" y="97"/>
                </a:lnTo>
                <a:lnTo>
                  <a:pt x="47" y="96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7" name="Freeform 63"/>
          <p:cNvSpPr>
            <a:spLocks/>
          </p:cNvSpPr>
          <p:nvPr/>
        </p:nvSpPr>
        <p:spPr bwMode="auto">
          <a:xfrm>
            <a:off x="5473700" y="5554663"/>
            <a:ext cx="36513" cy="74612"/>
          </a:xfrm>
          <a:custGeom>
            <a:avLst/>
            <a:gdLst>
              <a:gd name="T0" fmla="*/ 47 w 47"/>
              <a:gd name="T1" fmla="*/ 92 h 93"/>
              <a:gd name="T2" fmla="*/ 47 w 47"/>
              <a:gd name="T3" fmla="*/ 0 h 93"/>
              <a:gd name="T4" fmla="*/ 0 w 47"/>
              <a:gd name="T5" fmla="*/ 1 h 93"/>
              <a:gd name="T6" fmla="*/ 0 w 47"/>
              <a:gd name="T7" fmla="*/ 93 h 93"/>
              <a:gd name="T8" fmla="*/ 47 w 47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3">
                <a:moveTo>
                  <a:pt x="47" y="92"/>
                </a:moveTo>
                <a:lnTo>
                  <a:pt x="47" y="0"/>
                </a:lnTo>
                <a:lnTo>
                  <a:pt x="0" y="1"/>
                </a:lnTo>
                <a:lnTo>
                  <a:pt x="0" y="93"/>
                </a:lnTo>
                <a:lnTo>
                  <a:pt x="47" y="92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8" name="Freeform 64"/>
          <p:cNvSpPr>
            <a:spLocks/>
          </p:cNvSpPr>
          <p:nvPr/>
        </p:nvSpPr>
        <p:spPr bwMode="auto">
          <a:xfrm>
            <a:off x="5535613" y="5554663"/>
            <a:ext cx="38100" cy="73025"/>
          </a:xfrm>
          <a:custGeom>
            <a:avLst/>
            <a:gdLst>
              <a:gd name="T0" fmla="*/ 47 w 47"/>
              <a:gd name="T1" fmla="*/ 90 h 92"/>
              <a:gd name="T2" fmla="*/ 47 w 47"/>
              <a:gd name="T3" fmla="*/ 0 h 92"/>
              <a:gd name="T4" fmla="*/ 0 w 47"/>
              <a:gd name="T5" fmla="*/ 0 h 92"/>
              <a:gd name="T6" fmla="*/ 0 w 47"/>
              <a:gd name="T7" fmla="*/ 92 h 92"/>
              <a:gd name="T8" fmla="*/ 47 w 47"/>
              <a:gd name="T9" fmla="*/ 9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2">
                <a:moveTo>
                  <a:pt x="47" y="90"/>
                </a:moveTo>
                <a:lnTo>
                  <a:pt x="47" y="0"/>
                </a:lnTo>
                <a:lnTo>
                  <a:pt x="0" y="0"/>
                </a:lnTo>
                <a:lnTo>
                  <a:pt x="0" y="92"/>
                </a:lnTo>
                <a:lnTo>
                  <a:pt x="47" y="90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9" name="Freeform 65"/>
          <p:cNvSpPr>
            <a:spLocks/>
          </p:cNvSpPr>
          <p:nvPr/>
        </p:nvSpPr>
        <p:spPr bwMode="auto">
          <a:xfrm>
            <a:off x="5597525" y="5553075"/>
            <a:ext cx="38100" cy="71438"/>
          </a:xfrm>
          <a:custGeom>
            <a:avLst/>
            <a:gdLst>
              <a:gd name="T0" fmla="*/ 48 w 48"/>
              <a:gd name="T1" fmla="*/ 90 h 91"/>
              <a:gd name="T2" fmla="*/ 48 w 48"/>
              <a:gd name="T3" fmla="*/ 0 h 91"/>
              <a:gd name="T4" fmla="*/ 0 w 48"/>
              <a:gd name="T5" fmla="*/ 2 h 91"/>
              <a:gd name="T6" fmla="*/ 0 w 48"/>
              <a:gd name="T7" fmla="*/ 91 h 91"/>
              <a:gd name="T8" fmla="*/ 48 w 48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91">
                <a:moveTo>
                  <a:pt x="48" y="90"/>
                </a:moveTo>
                <a:lnTo>
                  <a:pt x="48" y="0"/>
                </a:lnTo>
                <a:lnTo>
                  <a:pt x="0" y="2"/>
                </a:lnTo>
                <a:lnTo>
                  <a:pt x="0" y="91"/>
                </a:lnTo>
                <a:lnTo>
                  <a:pt x="48" y="90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" name="Freeform 66"/>
          <p:cNvSpPr>
            <a:spLocks/>
          </p:cNvSpPr>
          <p:nvPr/>
        </p:nvSpPr>
        <p:spPr bwMode="auto">
          <a:xfrm>
            <a:off x="5286375" y="5670550"/>
            <a:ext cx="38100" cy="79375"/>
          </a:xfrm>
          <a:custGeom>
            <a:avLst/>
            <a:gdLst>
              <a:gd name="T0" fmla="*/ 47 w 47"/>
              <a:gd name="T1" fmla="*/ 97 h 100"/>
              <a:gd name="T2" fmla="*/ 47 w 47"/>
              <a:gd name="T3" fmla="*/ 0 h 100"/>
              <a:gd name="T4" fmla="*/ 0 w 47"/>
              <a:gd name="T5" fmla="*/ 2 h 100"/>
              <a:gd name="T6" fmla="*/ 0 w 47"/>
              <a:gd name="T7" fmla="*/ 100 h 100"/>
              <a:gd name="T8" fmla="*/ 47 w 47"/>
              <a:gd name="T9" fmla="*/ 9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00">
                <a:moveTo>
                  <a:pt x="47" y="97"/>
                </a:moveTo>
                <a:lnTo>
                  <a:pt x="47" y="0"/>
                </a:lnTo>
                <a:lnTo>
                  <a:pt x="0" y="2"/>
                </a:lnTo>
                <a:lnTo>
                  <a:pt x="0" y="100"/>
                </a:lnTo>
                <a:lnTo>
                  <a:pt x="47" y="97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1" name="Freeform 67"/>
          <p:cNvSpPr>
            <a:spLocks/>
          </p:cNvSpPr>
          <p:nvPr/>
        </p:nvSpPr>
        <p:spPr bwMode="auto">
          <a:xfrm>
            <a:off x="5348288" y="5667375"/>
            <a:ext cx="38100" cy="77788"/>
          </a:xfrm>
          <a:custGeom>
            <a:avLst/>
            <a:gdLst>
              <a:gd name="T0" fmla="*/ 47 w 47"/>
              <a:gd name="T1" fmla="*/ 94 h 97"/>
              <a:gd name="T2" fmla="*/ 47 w 47"/>
              <a:gd name="T3" fmla="*/ 0 h 97"/>
              <a:gd name="T4" fmla="*/ 0 w 47"/>
              <a:gd name="T5" fmla="*/ 2 h 97"/>
              <a:gd name="T6" fmla="*/ 0 w 47"/>
              <a:gd name="T7" fmla="*/ 97 h 97"/>
              <a:gd name="T8" fmla="*/ 47 w 47"/>
              <a:gd name="T9" fmla="*/ 9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7">
                <a:moveTo>
                  <a:pt x="47" y="94"/>
                </a:moveTo>
                <a:lnTo>
                  <a:pt x="47" y="0"/>
                </a:lnTo>
                <a:lnTo>
                  <a:pt x="0" y="2"/>
                </a:lnTo>
                <a:lnTo>
                  <a:pt x="0" y="97"/>
                </a:lnTo>
                <a:lnTo>
                  <a:pt x="47" y="94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" name="Freeform 68"/>
          <p:cNvSpPr>
            <a:spLocks/>
          </p:cNvSpPr>
          <p:nvPr/>
        </p:nvSpPr>
        <p:spPr bwMode="auto">
          <a:xfrm>
            <a:off x="5411788" y="5665788"/>
            <a:ext cx="36512" cy="76200"/>
          </a:xfrm>
          <a:custGeom>
            <a:avLst/>
            <a:gdLst>
              <a:gd name="T0" fmla="*/ 48 w 48"/>
              <a:gd name="T1" fmla="*/ 93 h 97"/>
              <a:gd name="T2" fmla="*/ 48 w 48"/>
              <a:gd name="T3" fmla="*/ 0 h 97"/>
              <a:gd name="T4" fmla="*/ 0 w 48"/>
              <a:gd name="T5" fmla="*/ 2 h 97"/>
              <a:gd name="T6" fmla="*/ 0 w 48"/>
              <a:gd name="T7" fmla="*/ 97 h 97"/>
              <a:gd name="T8" fmla="*/ 48 w 48"/>
              <a:gd name="T9" fmla="*/ 9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97">
                <a:moveTo>
                  <a:pt x="48" y="93"/>
                </a:moveTo>
                <a:lnTo>
                  <a:pt x="48" y="0"/>
                </a:lnTo>
                <a:lnTo>
                  <a:pt x="0" y="2"/>
                </a:lnTo>
                <a:lnTo>
                  <a:pt x="0" y="97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3" name="Freeform 69"/>
          <p:cNvSpPr>
            <a:spLocks/>
          </p:cNvSpPr>
          <p:nvPr/>
        </p:nvSpPr>
        <p:spPr bwMode="auto">
          <a:xfrm>
            <a:off x="5473700" y="5662613"/>
            <a:ext cx="36513" cy="74612"/>
          </a:xfrm>
          <a:custGeom>
            <a:avLst/>
            <a:gdLst>
              <a:gd name="T0" fmla="*/ 47 w 47"/>
              <a:gd name="T1" fmla="*/ 92 h 94"/>
              <a:gd name="T2" fmla="*/ 47 w 47"/>
              <a:gd name="T3" fmla="*/ 0 h 94"/>
              <a:gd name="T4" fmla="*/ 0 w 47"/>
              <a:gd name="T5" fmla="*/ 2 h 94"/>
              <a:gd name="T6" fmla="*/ 0 w 47"/>
              <a:gd name="T7" fmla="*/ 94 h 94"/>
              <a:gd name="T8" fmla="*/ 47 w 47"/>
              <a:gd name="T9" fmla="*/ 9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4">
                <a:moveTo>
                  <a:pt x="47" y="92"/>
                </a:moveTo>
                <a:lnTo>
                  <a:pt x="47" y="0"/>
                </a:lnTo>
                <a:lnTo>
                  <a:pt x="0" y="2"/>
                </a:lnTo>
                <a:lnTo>
                  <a:pt x="0" y="94"/>
                </a:lnTo>
                <a:lnTo>
                  <a:pt x="47" y="92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4" name="Freeform 70"/>
          <p:cNvSpPr>
            <a:spLocks/>
          </p:cNvSpPr>
          <p:nvPr/>
        </p:nvSpPr>
        <p:spPr bwMode="auto">
          <a:xfrm>
            <a:off x="5535613" y="5659438"/>
            <a:ext cx="38100" cy="74612"/>
          </a:xfrm>
          <a:custGeom>
            <a:avLst/>
            <a:gdLst>
              <a:gd name="T0" fmla="*/ 47 w 47"/>
              <a:gd name="T1" fmla="*/ 90 h 94"/>
              <a:gd name="T2" fmla="*/ 47 w 47"/>
              <a:gd name="T3" fmla="*/ 0 h 94"/>
              <a:gd name="T4" fmla="*/ 0 w 47"/>
              <a:gd name="T5" fmla="*/ 1 h 94"/>
              <a:gd name="T6" fmla="*/ 0 w 47"/>
              <a:gd name="T7" fmla="*/ 94 h 94"/>
              <a:gd name="T8" fmla="*/ 47 w 47"/>
              <a:gd name="T9" fmla="*/ 9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4">
                <a:moveTo>
                  <a:pt x="47" y="90"/>
                </a:moveTo>
                <a:lnTo>
                  <a:pt x="47" y="0"/>
                </a:lnTo>
                <a:lnTo>
                  <a:pt x="0" y="1"/>
                </a:lnTo>
                <a:lnTo>
                  <a:pt x="0" y="94"/>
                </a:lnTo>
                <a:lnTo>
                  <a:pt x="47" y="90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" name="Freeform 71"/>
          <p:cNvSpPr>
            <a:spLocks/>
          </p:cNvSpPr>
          <p:nvPr/>
        </p:nvSpPr>
        <p:spPr bwMode="auto">
          <a:xfrm>
            <a:off x="5597525" y="5656263"/>
            <a:ext cx="38100" cy="73025"/>
          </a:xfrm>
          <a:custGeom>
            <a:avLst/>
            <a:gdLst>
              <a:gd name="T0" fmla="*/ 48 w 48"/>
              <a:gd name="T1" fmla="*/ 89 h 92"/>
              <a:gd name="T2" fmla="*/ 48 w 48"/>
              <a:gd name="T3" fmla="*/ 0 h 92"/>
              <a:gd name="T4" fmla="*/ 0 w 48"/>
              <a:gd name="T5" fmla="*/ 2 h 92"/>
              <a:gd name="T6" fmla="*/ 0 w 48"/>
              <a:gd name="T7" fmla="*/ 92 h 92"/>
              <a:gd name="T8" fmla="*/ 48 w 48"/>
              <a:gd name="T9" fmla="*/ 8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92">
                <a:moveTo>
                  <a:pt x="48" y="89"/>
                </a:moveTo>
                <a:lnTo>
                  <a:pt x="48" y="0"/>
                </a:lnTo>
                <a:lnTo>
                  <a:pt x="0" y="2"/>
                </a:lnTo>
                <a:lnTo>
                  <a:pt x="0" y="92"/>
                </a:lnTo>
                <a:lnTo>
                  <a:pt x="48" y="8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" name="Freeform 72"/>
          <p:cNvSpPr>
            <a:spLocks/>
          </p:cNvSpPr>
          <p:nvPr/>
        </p:nvSpPr>
        <p:spPr bwMode="auto">
          <a:xfrm>
            <a:off x="5286375" y="5783263"/>
            <a:ext cx="38100" cy="79375"/>
          </a:xfrm>
          <a:custGeom>
            <a:avLst/>
            <a:gdLst>
              <a:gd name="T0" fmla="*/ 47 w 47"/>
              <a:gd name="T1" fmla="*/ 95 h 100"/>
              <a:gd name="T2" fmla="*/ 47 w 47"/>
              <a:gd name="T3" fmla="*/ 0 h 100"/>
              <a:gd name="T4" fmla="*/ 0 w 47"/>
              <a:gd name="T5" fmla="*/ 3 h 100"/>
              <a:gd name="T6" fmla="*/ 0 w 47"/>
              <a:gd name="T7" fmla="*/ 100 h 100"/>
              <a:gd name="T8" fmla="*/ 47 w 47"/>
              <a:gd name="T9" fmla="*/ 9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00">
                <a:moveTo>
                  <a:pt x="47" y="95"/>
                </a:moveTo>
                <a:lnTo>
                  <a:pt x="47" y="0"/>
                </a:lnTo>
                <a:lnTo>
                  <a:pt x="0" y="3"/>
                </a:lnTo>
                <a:lnTo>
                  <a:pt x="0" y="100"/>
                </a:lnTo>
                <a:lnTo>
                  <a:pt x="47" y="9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7" name="Freeform 73"/>
          <p:cNvSpPr>
            <a:spLocks/>
          </p:cNvSpPr>
          <p:nvPr/>
        </p:nvSpPr>
        <p:spPr bwMode="auto">
          <a:xfrm>
            <a:off x="4975225" y="5799138"/>
            <a:ext cx="38100" cy="79375"/>
          </a:xfrm>
          <a:custGeom>
            <a:avLst/>
            <a:gdLst>
              <a:gd name="T0" fmla="*/ 47 w 47"/>
              <a:gd name="T1" fmla="*/ 97 h 102"/>
              <a:gd name="T2" fmla="*/ 47 w 47"/>
              <a:gd name="T3" fmla="*/ 0 h 102"/>
              <a:gd name="T4" fmla="*/ 0 w 47"/>
              <a:gd name="T5" fmla="*/ 4 h 102"/>
              <a:gd name="T6" fmla="*/ 0 w 47"/>
              <a:gd name="T7" fmla="*/ 102 h 102"/>
              <a:gd name="T8" fmla="*/ 47 w 47"/>
              <a:gd name="T9" fmla="*/ 97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02">
                <a:moveTo>
                  <a:pt x="47" y="97"/>
                </a:moveTo>
                <a:lnTo>
                  <a:pt x="47" y="0"/>
                </a:lnTo>
                <a:lnTo>
                  <a:pt x="0" y="4"/>
                </a:lnTo>
                <a:lnTo>
                  <a:pt x="0" y="102"/>
                </a:lnTo>
                <a:lnTo>
                  <a:pt x="47" y="97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8" name="Freeform 74"/>
          <p:cNvSpPr>
            <a:spLocks/>
          </p:cNvSpPr>
          <p:nvPr/>
        </p:nvSpPr>
        <p:spPr bwMode="auto">
          <a:xfrm>
            <a:off x="5202238" y="5784850"/>
            <a:ext cx="38100" cy="79375"/>
          </a:xfrm>
          <a:custGeom>
            <a:avLst/>
            <a:gdLst>
              <a:gd name="T0" fmla="*/ 47 w 47"/>
              <a:gd name="T1" fmla="*/ 97 h 100"/>
              <a:gd name="T2" fmla="*/ 47 w 47"/>
              <a:gd name="T3" fmla="*/ 0 h 100"/>
              <a:gd name="T4" fmla="*/ 0 w 47"/>
              <a:gd name="T5" fmla="*/ 3 h 100"/>
              <a:gd name="T6" fmla="*/ 0 w 47"/>
              <a:gd name="T7" fmla="*/ 100 h 100"/>
              <a:gd name="T8" fmla="*/ 47 w 47"/>
              <a:gd name="T9" fmla="*/ 97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00">
                <a:moveTo>
                  <a:pt x="47" y="97"/>
                </a:moveTo>
                <a:lnTo>
                  <a:pt x="47" y="0"/>
                </a:lnTo>
                <a:lnTo>
                  <a:pt x="0" y="3"/>
                </a:lnTo>
                <a:lnTo>
                  <a:pt x="0" y="100"/>
                </a:lnTo>
                <a:lnTo>
                  <a:pt x="47" y="97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9" name="Freeform 75"/>
          <p:cNvSpPr>
            <a:spLocks/>
          </p:cNvSpPr>
          <p:nvPr/>
        </p:nvSpPr>
        <p:spPr bwMode="auto">
          <a:xfrm>
            <a:off x="5348288" y="5778500"/>
            <a:ext cx="38100" cy="77788"/>
          </a:xfrm>
          <a:custGeom>
            <a:avLst/>
            <a:gdLst>
              <a:gd name="T0" fmla="*/ 47 w 47"/>
              <a:gd name="T1" fmla="*/ 94 h 99"/>
              <a:gd name="T2" fmla="*/ 47 w 47"/>
              <a:gd name="T3" fmla="*/ 0 h 99"/>
              <a:gd name="T4" fmla="*/ 0 w 47"/>
              <a:gd name="T5" fmla="*/ 3 h 99"/>
              <a:gd name="T6" fmla="*/ 0 w 47"/>
              <a:gd name="T7" fmla="*/ 99 h 99"/>
              <a:gd name="T8" fmla="*/ 47 w 47"/>
              <a:gd name="T9" fmla="*/ 9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9">
                <a:moveTo>
                  <a:pt x="47" y="94"/>
                </a:moveTo>
                <a:lnTo>
                  <a:pt x="47" y="0"/>
                </a:lnTo>
                <a:lnTo>
                  <a:pt x="0" y="3"/>
                </a:lnTo>
                <a:lnTo>
                  <a:pt x="0" y="99"/>
                </a:lnTo>
                <a:lnTo>
                  <a:pt x="47" y="94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1" name="Freeform 77"/>
          <p:cNvSpPr>
            <a:spLocks/>
          </p:cNvSpPr>
          <p:nvPr/>
        </p:nvSpPr>
        <p:spPr bwMode="auto">
          <a:xfrm>
            <a:off x="5473700" y="5768975"/>
            <a:ext cx="36513" cy="76200"/>
          </a:xfrm>
          <a:custGeom>
            <a:avLst/>
            <a:gdLst>
              <a:gd name="T0" fmla="*/ 47 w 47"/>
              <a:gd name="T1" fmla="*/ 93 h 96"/>
              <a:gd name="T2" fmla="*/ 47 w 47"/>
              <a:gd name="T3" fmla="*/ 0 h 96"/>
              <a:gd name="T4" fmla="*/ 0 w 47"/>
              <a:gd name="T5" fmla="*/ 4 h 96"/>
              <a:gd name="T6" fmla="*/ 0 w 47"/>
              <a:gd name="T7" fmla="*/ 96 h 96"/>
              <a:gd name="T8" fmla="*/ 47 w 47"/>
              <a:gd name="T9" fmla="*/ 93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6">
                <a:moveTo>
                  <a:pt x="47" y="93"/>
                </a:moveTo>
                <a:lnTo>
                  <a:pt x="47" y="0"/>
                </a:lnTo>
                <a:lnTo>
                  <a:pt x="0" y="4"/>
                </a:lnTo>
                <a:lnTo>
                  <a:pt x="0" y="96"/>
                </a:lnTo>
                <a:lnTo>
                  <a:pt x="47" y="9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" name="Freeform 78"/>
          <p:cNvSpPr>
            <a:spLocks/>
          </p:cNvSpPr>
          <p:nvPr/>
        </p:nvSpPr>
        <p:spPr bwMode="auto">
          <a:xfrm>
            <a:off x="5535613" y="5764213"/>
            <a:ext cx="38100" cy="76200"/>
          </a:xfrm>
          <a:custGeom>
            <a:avLst/>
            <a:gdLst>
              <a:gd name="T0" fmla="*/ 47 w 47"/>
              <a:gd name="T1" fmla="*/ 90 h 94"/>
              <a:gd name="T2" fmla="*/ 47 w 47"/>
              <a:gd name="T3" fmla="*/ 0 h 94"/>
              <a:gd name="T4" fmla="*/ 0 w 47"/>
              <a:gd name="T5" fmla="*/ 3 h 94"/>
              <a:gd name="T6" fmla="*/ 0 w 47"/>
              <a:gd name="T7" fmla="*/ 94 h 94"/>
              <a:gd name="T8" fmla="*/ 47 w 47"/>
              <a:gd name="T9" fmla="*/ 9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94">
                <a:moveTo>
                  <a:pt x="47" y="90"/>
                </a:moveTo>
                <a:lnTo>
                  <a:pt x="47" y="0"/>
                </a:lnTo>
                <a:lnTo>
                  <a:pt x="0" y="3"/>
                </a:lnTo>
                <a:lnTo>
                  <a:pt x="0" y="94"/>
                </a:lnTo>
                <a:lnTo>
                  <a:pt x="47" y="90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3" name="Freeform 79"/>
          <p:cNvSpPr>
            <a:spLocks/>
          </p:cNvSpPr>
          <p:nvPr/>
        </p:nvSpPr>
        <p:spPr bwMode="auto">
          <a:xfrm>
            <a:off x="5597525" y="5759450"/>
            <a:ext cx="38100" cy="74613"/>
          </a:xfrm>
          <a:custGeom>
            <a:avLst/>
            <a:gdLst>
              <a:gd name="T0" fmla="*/ 48 w 48"/>
              <a:gd name="T1" fmla="*/ 89 h 93"/>
              <a:gd name="T2" fmla="*/ 48 w 48"/>
              <a:gd name="T3" fmla="*/ 0 h 93"/>
              <a:gd name="T4" fmla="*/ 0 w 48"/>
              <a:gd name="T5" fmla="*/ 3 h 93"/>
              <a:gd name="T6" fmla="*/ 0 w 48"/>
              <a:gd name="T7" fmla="*/ 93 h 93"/>
              <a:gd name="T8" fmla="*/ 48 w 48"/>
              <a:gd name="T9" fmla="*/ 8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93">
                <a:moveTo>
                  <a:pt x="48" y="89"/>
                </a:moveTo>
                <a:lnTo>
                  <a:pt x="48" y="0"/>
                </a:lnTo>
                <a:lnTo>
                  <a:pt x="0" y="3"/>
                </a:lnTo>
                <a:lnTo>
                  <a:pt x="0" y="93"/>
                </a:lnTo>
                <a:lnTo>
                  <a:pt x="48" y="8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" name="Freeform 80"/>
          <p:cNvSpPr>
            <a:spLocks/>
          </p:cNvSpPr>
          <p:nvPr/>
        </p:nvSpPr>
        <p:spPr bwMode="auto">
          <a:xfrm>
            <a:off x="4546600" y="4852988"/>
            <a:ext cx="87313" cy="80962"/>
          </a:xfrm>
          <a:custGeom>
            <a:avLst/>
            <a:gdLst>
              <a:gd name="T0" fmla="*/ 38 w 111"/>
              <a:gd name="T1" fmla="*/ 32 h 102"/>
              <a:gd name="T2" fmla="*/ 48 w 111"/>
              <a:gd name="T3" fmla="*/ 25 h 102"/>
              <a:gd name="T4" fmla="*/ 57 w 111"/>
              <a:gd name="T5" fmla="*/ 20 h 102"/>
              <a:gd name="T6" fmla="*/ 67 w 111"/>
              <a:gd name="T7" fmla="*/ 17 h 102"/>
              <a:gd name="T8" fmla="*/ 76 w 111"/>
              <a:gd name="T9" fmla="*/ 15 h 102"/>
              <a:gd name="T10" fmla="*/ 86 w 111"/>
              <a:gd name="T11" fmla="*/ 14 h 102"/>
              <a:gd name="T12" fmla="*/ 95 w 111"/>
              <a:gd name="T13" fmla="*/ 17 h 102"/>
              <a:gd name="T14" fmla="*/ 104 w 111"/>
              <a:gd name="T15" fmla="*/ 19 h 102"/>
              <a:gd name="T16" fmla="*/ 111 w 111"/>
              <a:gd name="T17" fmla="*/ 23 h 102"/>
              <a:gd name="T18" fmla="*/ 110 w 111"/>
              <a:gd name="T19" fmla="*/ 21 h 102"/>
              <a:gd name="T20" fmla="*/ 109 w 111"/>
              <a:gd name="T21" fmla="*/ 19 h 102"/>
              <a:gd name="T22" fmla="*/ 108 w 111"/>
              <a:gd name="T23" fmla="*/ 18 h 102"/>
              <a:gd name="T24" fmla="*/ 106 w 111"/>
              <a:gd name="T25" fmla="*/ 15 h 102"/>
              <a:gd name="T26" fmla="*/ 99 w 111"/>
              <a:gd name="T27" fmla="*/ 9 h 102"/>
              <a:gd name="T28" fmla="*/ 90 w 111"/>
              <a:gd name="T29" fmla="*/ 4 h 102"/>
              <a:gd name="T30" fmla="*/ 81 w 111"/>
              <a:gd name="T31" fmla="*/ 2 h 102"/>
              <a:gd name="T32" fmla="*/ 71 w 111"/>
              <a:gd name="T33" fmla="*/ 0 h 102"/>
              <a:gd name="T34" fmla="*/ 59 w 111"/>
              <a:gd name="T35" fmla="*/ 2 h 102"/>
              <a:gd name="T36" fmla="*/ 48 w 111"/>
              <a:gd name="T37" fmla="*/ 5 h 102"/>
              <a:gd name="T38" fmla="*/ 37 w 111"/>
              <a:gd name="T39" fmla="*/ 11 h 102"/>
              <a:gd name="T40" fmla="*/ 27 w 111"/>
              <a:gd name="T41" fmla="*/ 18 h 102"/>
              <a:gd name="T42" fmla="*/ 18 w 111"/>
              <a:gd name="T43" fmla="*/ 27 h 102"/>
              <a:gd name="T44" fmla="*/ 11 w 111"/>
              <a:gd name="T45" fmla="*/ 36 h 102"/>
              <a:gd name="T46" fmla="*/ 5 w 111"/>
              <a:gd name="T47" fmla="*/ 47 h 102"/>
              <a:gd name="T48" fmla="*/ 2 w 111"/>
              <a:gd name="T49" fmla="*/ 57 h 102"/>
              <a:gd name="T50" fmla="*/ 0 w 111"/>
              <a:gd name="T51" fmla="*/ 67 h 102"/>
              <a:gd name="T52" fmla="*/ 0 w 111"/>
              <a:gd name="T53" fmla="*/ 78 h 102"/>
              <a:gd name="T54" fmla="*/ 4 w 111"/>
              <a:gd name="T55" fmla="*/ 87 h 102"/>
              <a:gd name="T56" fmla="*/ 8 w 111"/>
              <a:gd name="T57" fmla="*/ 95 h 102"/>
              <a:gd name="T58" fmla="*/ 11 w 111"/>
              <a:gd name="T59" fmla="*/ 96 h 102"/>
              <a:gd name="T60" fmla="*/ 12 w 111"/>
              <a:gd name="T61" fmla="*/ 98 h 102"/>
              <a:gd name="T62" fmla="*/ 14 w 111"/>
              <a:gd name="T63" fmla="*/ 99 h 102"/>
              <a:gd name="T64" fmla="*/ 15 w 111"/>
              <a:gd name="T65" fmla="*/ 102 h 102"/>
              <a:gd name="T66" fmla="*/ 12 w 111"/>
              <a:gd name="T67" fmla="*/ 85 h 102"/>
              <a:gd name="T68" fmla="*/ 14 w 111"/>
              <a:gd name="T69" fmla="*/ 66 h 102"/>
              <a:gd name="T70" fmla="*/ 23 w 111"/>
              <a:gd name="T71" fmla="*/ 48 h 102"/>
              <a:gd name="T72" fmla="*/ 38 w 111"/>
              <a:gd name="T73" fmla="*/ 3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1" h="102">
                <a:moveTo>
                  <a:pt x="38" y="32"/>
                </a:moveTo>
                <a:lnTo>
                  <a:pt x="48" y="25"/>
                </a:lnTo>
                <a:lnTo>
                  <a:pt x="57" y="20"/>
                </a:lnTo>
                <a:lnTo>
                  <a:pt x="67" y="17"/>
                </a:lnTo>
                <a:lnTo>
                  <a:pt x="76" y="15"/>
                </a:lnTo>
                <a:lnTo>
                  <a:pt x="86" y="14"/>
                </a:lnTo>
                <a:lnTo>
                  <a:pt x="95" y="17"/>
                </a:lnTo>
                <a:lnTo>
                  <a:pt x="104" y="19"/>
                </a:lnTo>
                <a:lnTo>
                  <a:pt x="111" y="23"/>
                </a:lnTo>
                <a:lnTo>
                  <a:pt x="110" y="21"/>
                </a:lnTo>
                <a:lnTo>
                  <a:pt x="109" y="19"/>
                </a:lnTo>
                <a:lnTo>
                  <a:pt x="108" y="18"/>
                </a:lnTo>
                <a:lnTo>
                  <a:pt x="106" y="15"/>
                </a:lnTo>
                <a:lnTo>
                  <a:pt x="99" y="9"/>
                </a:lnTo>
                <a:lnTo>
                  <a:pt x="90" y="4"/>
                </a:lnTo>
                <a:lnTo>
                  <a:pt x="81" y="2"/>
                </a:lnTo>
                <a:lnTo>
                  <a:pt x="71" y="0"/>
                </a:lnTo>
                <a:lnTo>
                  <a:pt x="59" y="2"/>
                </a:lnTo>
                <a:lnTo>
                  <a:pt x="48" y="5"/>
                </a:lnTo>
                <a:lnTo>
                  <a:pt x="37" y="11"/>
                </a:lnTo>
                <a:lnTo>
                  <a:pt x="27" y="18"/>
                </a:lnTo>
                <a:lnTo>
                  <a:pt x="18" y="27"/>
                </a:lnTo>
                <a:lnTo>
                  <a:pt x="11" y="36"/>
                </a:lnTo>
                <a:lnTo>
                  <a:pt x="5" y="47"/>
                </a:lnTo>
                <a:lnTo>
                  <a:pt x="2" y="57"/>
                </a:lnTo>
                <a:lnTo>
                  <a:pt x="0" y="67"/>
                </a:lnTo>
                <a:lnTo>
                  <a:pt x="0" y="78"/>
                </a:lnTo>
                <a:lnTo>
                  <a:pt x="4" y="87"/>
                </a:lnTo>
                <a:lnTo>
                  <a:pt x="8" y="95"/>
                </a:lnTo>
                <a:lnTo>
                  <a:pt x="11" y="96"/>
                </a:lnTo>
                <a:lnTo>
                  <a:pt x="12" y="98"/>
                </a:lnTo>
                <a:lnTo>
                  <a:pt x="14" y="99"/>
                </a:lnTo>
                <a:lnTo>
                  <a:pt x="15" y="102"/>
                </a:lnTo>
                <a:lnTo>
                  <a:pt x="12" y="85"/>
                </a:lnTo>
                <a:lnTo>
                  <a:pt x="14" y="66"/>
                </a:lnTo>
                <a:lnTo>
                  <a:pt x="23" y="48"/>
                </a:lnTo>
                <a:lnTo>
                  <a:pt x="38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" name="Freeform 81"/>
          <p:cNvSpPr>
            <a:spLocks/>
          </p:cNvSpPr>
          <p:nvPr/>
        </p:nvSpPr>
        <p:spPr bwMode="auto">
          <a:xfrm>
            <a:off x="4568825" y="4879975"/>
            <a:ext cx="87313" cy="80963"/>
          </a:xfrm>
          <a:custGeom>
            <a:avLst/>
            <a:gdLst>
              <a:gd name="T0" fmla="*/ 38 w 111"/>
              <a:gd name="T1" fmla="*/ 31 h 100"/>
              <a:gd name="T2" fmla="*/ 47 w 111"/>
              <a:gd name="T3" fmla="*/ 24 h 100"/>
              <a:gd name="T4" fmla="*/ 56 w 111"/>
              <a:gd name="T5" fmla="*/ 20 h 100"/>
              <a:gd name="T6" fmla="*/ 67 w 111"/>
              <a:gd name="T7" fmla="*/ 16 h 100"/>
              <a:gd name="T8" fmla="*/ 76 w 111"/>
              <a:gd name="T9" fmla="*/ 14 h 100"/>
              <a:gd name="T10" fmla="*/ 86 w 111"/>
              <a:gd name="T11" fmla="*/ 14 h 100"/>
              <a:gd name="T12" fmla="*/ 95 w 111"/>
              <a:gd name="T13" fmla="*/ 15 h 100"/>
              <a:gd name="T14" fmla="*/ 104 w 111"/>
              <a:gd name="T15" fmla="*/ 18 h 100"/>
              <a:gd name="T16" fmla="*/ 111 w 111"/>
              <a:gd name="T17" fmla="*/ 23 h 100"/>
              <a:gd name="T18" fmla="*/ 109 w 111"/>
              <a:gd name="T19" fmla="*/ 21 h 100"/>
              <a:gd name="T20" fmla="*/ 108 w 111"/>
              <a:gd name="T21" fmla="*/ 18 h 100"/>
              <a:gd name="T22" fmla="*/ 107 w 111"/>
              <a:gd name="T23" fmla="*/ 17 h 100"/>
              <a:gd name="T24" fmla="*/ 106 w 111"/>
              <a:gd name="T25" fmla="*/ 15 h 100"/>
              <a:gd name="T26" fmla="*/ 99 w 111"/>
              <a:gd name="T27" fmla="*/ 8 h 100"/>
              <a:gd name="T28" fmla="*/ 90 w 111"/>
              <a:gd name="T29" fmla="*/ 3 h 100"/>
              <a:gd name="T30" fmla="*/ 81 w 111"/>
              <a:gd name="T31" fmla="*/ 0 h 100"/>
              <a:gd name="T32" fmla="*/ 70 w 111"/>
              <a:gd name="T33" fmla="*/ 0 h 100"/>
              <a:gd name="T34" fmla="*/ 59 w 111"/>
              <a:gd name="T35" fmla="*/ 1 h 100"/>
              <a:gd name="T36" fmla="*/ 47 w 111"/>
              <a:gd name="T37" fmla="*/ 5 h 100"/>
              <a:gd name="T38" fmla="*/ 37 w 111"/>
              <a:gd name="T39" fmla="*/ 9 h 100"/>
              <a:gd name="T40" fmla="*/ 27 w 111"/>
              <a:gd name="T41" fmla="*/ 17 h 100"/>
              <a:gd name="T42" fmla="*/ 17 w 111"/>
              <a:gd name="T43" fmla="*/ 26 h 100"/>
              <a:gd name="T44" fmla="*/ 10 w 111"/>
              <a:gd name="T45" fmla="*/ 36 h 100"/>
              <a:gd name="T46" fmla="*/ 5 w 111"/>
              <a:gd name="T47" fmla="*/ 46 h 100"/>
              <a:gd name="T48" fmla="*/ 1 w 111"/>
              <a:gd name="T49" fmla="*/ 56 h 100"/>
              <a:gd name="T50" fmla="*/ 0 w 111"/>
              <a:gd name="T51" fmla="*/ 67 h 100"/>
              <a:gd name="T52" fmla="*/ 1 w 111"/>
              <a:gd name="T53" fmla="*/ 77 h 100"/>
              <a:gd name="T54" fmla="*/ 4 w 111"/>
              <a:gd name="T55" fmla="*/ 86 h 100"/>
              <a:gd name="T56" fmla="*/ 9 w 111"/>
              <a:gd name="T57" fmla="*/ 94 h 100"/>
              <a:gd name="T58" fmla="*/ 10 w 111"/>
              <a:gd name="T59" fmla="*/ 96 h 100"/>
              <a:gd name="T60" fmla="*/ 12 w 111"/>
              <a:gd name="T61" fmla="*/ 98 h 100"/>
              <a:gd name="T62" fmla="*/ 14 w 111"/>
              <a:gd name="T63" fmla="*/ 99 h 100"/>
              <a:gd name="T64" fmla="*/ 15 w 111"/>
              <a:gd name="T65" fmla="*/ 100 h 100"/>
              <a:gd name="T66" fmla="*/ 12 w 111"/>
              <a:gd name="T67" fmla="*/ 83 h 100"/>
              <a:gd name="T68" fmla="*/ 14 w 111"/>
              <a:gd name="T69" fmla="*/ 66 h 100"/>
              <a:gd name="T70" fmla="*/ 23 w 111"/>
              <a:gd name="T71" fmla="*/ 47 h 100"/>
              <a:gd name="T72" fmla="*/ 38 w 111"/>
              <a:gd name="T73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1" h="100">
                <a:moveTo>
                  <a:pt x="38" y="31"/>
                </a:moveTo>
                <a:lnTo>
                  <a:pt x="47" y="24"/>
                </a:lnTo>
                <a:lnTo>
                  <a:pt x="56" y="20"/>
                </a:lnTo>
                <a:lnTo>
                  <a:pt x="67" y="16"/>
                </a:lnTo>
                <a:lnTo>
                  <a:pt x="76" y="14"/>
                </a:lnTo>
                <a:lnTo>
                  <a:pt x="86" y="14"/>
                </a:lnTo>
                <a:lnTo>
                  <a:pt x="95" y="15"/>
                </a:lnTo>
                <a:lnTo>
                  <a:pt x="104" y="18"/>
                </a:lnTo>
                <a:lnTo>
                  <a:pt x="111" y="23"/>
                </a:lnTo>
                <a:lnTo>
                  <a:pt x="109" y="21"/>
                </a:lnTo>
                <a:lnTo>
                  <a:pt x="108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0" y="3"/>
                </a:lnTo>
                <a:lnTo>
                  <a:pt x="81" y="0"/>
                </a:lnTo>
                <a:lnTo>
                  <a:pt x="70" y="0"/>
                </a:lnTo>
                <a:lnTo>
                  <a:pt x="59" y="1"/>
                </a:lnTo>
                <a:lnTo>
                  <a:pt x="47" y="5"/>
                </a:lnTo>
                <a:lnTo>
                  <a:pt x="37" y="9"/>
                </a:lnTo>
                <a:lnTo>
                  <a:pt x="27" y="17"/>
                </a:lnTo>
                <a:lnTo>
                  <a:pt x="17" y="26"/>
                </a:lnTo>
                <a:lnTo>
                  <a:pt x="10" y="36"/>
                </a:lnTo>
                <a:lnTo>
                  <a:pt x="5" y="46"/>
                </a:lnTo>
                <a:lnTo>
                  <a:pt x="1" y="56"/>
                </a:lnTo>
                <a:lnTo>
                  <a:pt x="0" y="67"/>
                </a:lnTo>
                <a:lnTo>
                  <a:pt x="1" y="77"/>
                </a:lnTo>
                <a:lnTo>
                  <a:pt x="4" y="86"/>
                </a:lnTo>
                <a:lnTo>
                  <a:pt x="9" y="94"/>
                </a:lnTo>
                <a:lnTo>
                  <a:pt x="10" y="96"/>
                </a:lnTo>
                <a:lnTo>
                  <a:pt x="12" y="98"/>
                </a:lnTo>
                <a:lnTo>
                  <a:pt x="14" y="99"/>
                </a:lnTo>
                <a:lnTo>
                  <a:pt x="15" y="100"/>
                </a:lnTo>
                <a:lnTo>
                  <a:pt x="12" y="83"/>
                </a:lnTo>
                <a:lnTo>
                  <a:pt x="14" y="66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7" name="Freeform 83"/>
          <p:cNvSpPr>
            <a:spLocks/>
          </p:cNvSpPr>
          <p:nvPr/>
        </p:nvSpPr>
        <p:spPr bwMode="auto">
          <a:xfrm>
            <a:off x="4656138" y="4987925"/>
            <a:ext cx="88900" cy="80963"/>
          </a:xfrm>
          <a:custGeom>
            <a:avLst/>
            <a:gdLst>
              <a:gd name="T0" fmla="*/ 38 w 111"/>
              <a:gd name="T1" fmla="*/ 31 h 100"/>
              <a:gd name="T2" fmla="*/ 47 w 111"/>
              <a:gd name="T3" fmla="*/ 24 h 100"/>
              <a:gd name="T4" fmla="*/ 56 w 111"/>
              <a:gd name="T5" fmla="*/ 19 h 100"/>
              <a:gd name="T6" fmla="*/ 66 w 111"/>
              <a:gd name="T7" fmla="*/ 16 h 100"/>
              <a:gd name="T8" fmla="*/ 77 w 111"/>
              <a:gd name="T9" fmla="*/ 15 h 100"/>
              <a:gd name="T10" fmla="*/ 86 w 111"/>
              <a:gd name="T11" fmla="*/ 14 h 100"/>
              <a:gd name="T12" fmla="*/ 95 w 111"/>
              <a:gd name="T13" fmla="*/ 16 h 100"/>
              <a:gd name="T14" fmla="*/ 103 w 111"/>
              <a:gd name="T15" fmla="*/ 18 h 100"/>
              <a:gd name="T16" fmla="*/ 111 w 111"/>
              <a:gd name="T17" fmla="*/ 23 h 100"/>
              <a:gd name="T18" fmla="*/ 110 w 111"/>
              <a:gd name="T19" fmla="*/ 21 h 100"/>
              <a:gd name="T20" fmla="*/ 109 w 111"/>
              <a:gd name="T21" fmla="*/ 18 h 100"/>
              <a:gd name="T22" fmla="*/ 107 w 111"/>
              <a:gd name="T23" fmla="*/ 17 h 100"/>
              <a:gd name="T24" fmla="*/ 106 w 111"/>
              <a:gd name="T25" fmla="*/ 15 h 100"/>
              <a:gd name="T26" fmla="*/ 99 w 111"/>
              <a:gd name="T27" fmla="*/ 8 h 100"/>
              <a:gd name="T28" fmla="*/ 91 w 111"/>
              <a:gd name="T29" fmla="*/ 3 h 100"/>
              <a:gd name="T30" fmla="*/ 80 w 111"/>
              <a:gd name="T31" fmla="*/ 1 h 100"/>
              <a:gd name="T32" fmla="*/ 70 w 111"/>
              <a:gd name="T33" fmla="*/ 0 h 100"/>
              <a:gd name="T34" fmla="*/ 60 w 111"/>
              <a:gd name="T35" fmla="*/ 1 h 100"/>
              <a:gd name="T36" fmla="*/ 48 w 111"/>
              <a:gd name="T37" fmla="*/ 5 h 100"/>
              <a:gd name="T38" fmla="*/ 37 w 111"/>
              <a:gd name="T39" fmla="*/ 10 h 100"/>
              <a:gd name="T40" fmla="*/ 26 w 111"/>
              <a:gd name="T41" fmla="*/ 17 h 100"/>
              <a:gd name="T42" fmla="*/ 17 w 111"/>
              <a:gd name="T43" fmla="*/ 26 h 100"/>
              <a:gd name="T44" fmla="*/ 10 w 111"/>
              <a:gd name="T45" fmla="*/ 36 h 100"/>
              <a:gd name="T46" fmla="*/ 4 w 111"/>
              <a:gd name="T47" fmla="*/ 46 h 100"/>
              <a:gd name="T48" fmla="*/ 1 w 111"/>
              <a:gd name="T49" fmla="*/ 56 h 100"/>
              <a:gd name="T50" fmla="*/ 0 w 111"/>
              <a:gd name="T51" fmla="*/ 67 h 100"/>
              <a:gd name="T52" fmla="*/ 1 w 111"/>
              <a:gd name="T53" fmla="*/ 77 h 100"/>
              <a:gd name="T54" fmla="*/ 3 w 111"/>
              <a:gd name="T55" fmla="*/ 86 h 100"/>
              <a:gd name="T56" fmla="*/ 9 w 111"/>
              <a:gd name="T57" fmla="*/ 94 h 100"/>
              <a:gd name="T58" fmla="*/ 11 w 111"/>
              <a:gd name="T59" fmla="*/ 95 h 100"/>
              <a:gd name="T60" fmla="*/ 12 w 111"/>
              <a:gd name="T61" fmla="*/ 98 h 100"/>
              <a:gd name="T62" fmla="*/ 15 w 111"/>
              <a:gd name="T63" fmla="*/ 99 h 100"/>
              <a:gd name="T64" fmla="*/ 16 w 111"/>
              <a:gd name="T65" fmla="*/ 100 h 100"/>
              <a:gd name="T66" fmla="*/ 11 w 111"/>
              <a:gd name="T67" fmla="*/ 83 h 100"/>
              <a:gd name="T68" fmla="*/ 15 w 111"/>
              <a:gd name="T69" fmla="*/ 66 h 100"/>
              <a:gd name="T70" fmla="*/ 23 w 111"/>
              <a:gd name="T71" fmla="*/ 47 h 100"/>
              <a:gd name="T72" fmla="*/ 38 w 111"/>
              <a:gd name="T73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1" h="100">
                <a:moveTo>
                  <a:pt x="38" y="31"/>
                </a:moveTo>
                <a:lnTo>
                  <a:pt x="47" y="24"/>
                </a:lnTo>
                <a:lnTo>
                  <a:pt x="56" y="19"/>
                </a:lnTo>
                <a:lnTo>
                  <a:pt x="66" y="16"/>
                </a:lnTo>
                <a:lnTo>
                  <a:pt x="77" y="15"/>
                </a:lnTo>
                <a:lnTo>
                  <a:pt x="86" y="14"/>
                </a:lnTo>
                <a:lnTo>
                  <a:pt x="95" y="16"/>
                </a:lnTo>
                <a:lnTo>
                  <a:pt x="103" y="18"/>
                </a:lnTo>
                <a:lnTo>
                  <a:pt x="111" y="23"/>
                </a:lnTo>
                <a:lnTo>
                  <a:pt x="110" y="21"/>
                </a:lnTo>
                <a:lnTo>
                  <a:pt x="109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1" y="3"/>
                </a:lnTo>
                <a:lnTo>
                  <a:pt x="80" y="1"/>
                </a:lnTo>
                <a:lnTo>
                  <a:pt x="70" y="0"/>
                </a:lnTo>
                <a:lnTo>
                  <a:pt x="60" y="1"/>
                </a:lnTo>
                <a:lnTo>
                  <a:pt x="48" y="5"/>
                </a:lnTo>
                <a:lnTo>
                  <a:pt x="37" y="10"/>
                </a:lnTo>
                <a:lnTo>
                  <a:pt x="26" y="17"/>
                </a:lnTo>
                <a:lnTo>
                  <a:pt x="17" y="26"/>
                </a:lnTo>
                <a:lnTo>
                  <a:pt x="10" y="36"/>
                </a:lnTo>
                <a:lnTo>
                  <a:pt x="4" y="46"/>
                </a:lnTo>
                <a:lnTo>
                  <a:pt x="1" y="56"/>
                </a:lnTo>
                <a:lnTo>
                  <a:pt x="0" y="67"/>
                </a:lnTo>
                <a:lnTo>
                  <a:pt x="1" y="77"/>
                </a:lnTo>
                <a:lnTo>
                  <a:pt x="3" y="86"/>
                </a:lnTo>
                <a:lnTo>
                  <a:pt x="9" y="94"/>
                </a:lnTo>
                <a:lnTo>
                  <a:pt x="11" y="95"/>
                </a:lnTo>
                <a:lnTo>
                  <a:pt x="12" y="98"/>
                </a:lnTo>
                <a:lnTo>
                  <a:pt x="15" y="99"/>
                </a:lnTo>
                <a:lnTo>
                  <a:pt x="16" y="100"/>
                </a:lnTo>
                <a:lnTo>
                  <a:pt x="11" y="83"/>
                </a:lnTo>
                <a:lnTo>
                  <a:pt x="15" y="66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8" name="Freeform 84"/>
          <p:cNvSpPr>
            <a:spLocks/>
          </p:cNvSpPr>
          <p:nvPr/>
        </p:nvSpPr>
        <p:spPr bwMode="auto">
          <a:xfrm>
            <a:off x="4678363" y="5014913"/>
            <a:ext cx="88900" cy="80962"/>
          </a:xfrm>
          <a:custGeom>
            <a:avLst/>
            <a:gdLst>
              <a:gd name="T0" fmla="*/ 38 w 112"/>
              <a:gd name="T1" fmla="*/ 31 h 102"/>
              <a:gd name="T2" fmla="*/ 48 w 112"/>
              <a:gd name="T3" fmla="*/ 26 h 102"/>
              <a:gd name="T4" fmla="*/ 58 w 112"/>
              <a:gd name="T5" fmla="*/ 20 h 102"/>
              <a:gd name="T6" fmla="*/ 67 w 112"/>
              <a:gd name="T7" fmla="*/ 18 h 102"/>
              <a:gd name="T8" fmla="*/ 77 w 112"/>
              <a:gd name="T9" fmla="*/ 15 h 102"/>
              <a:gd name="T10" fmla="*/ 87 w 112"/>
              <a:gd name="T11" fmla="*/ 15 h 102"/>
              <a:gd name="T12" fmla="*/ 96 w 112"/>
              <a:gd name="T13" fmla="*/ 16 h 102"/>
              <a:gd name="T14" fmla="*/ 105 w 112"/>
              <a:gd name="T15" fmla="*/ 19 h 102"/>
              <a:gd name="T16" fmla="*/ 112 w 112"/>
              <a:gd name="T17" fmla="*/ 23 h 102"/>
              <a:gd name="T18" fmla="*/ 111 w 112"/>
              <a:gd name="T19" fmla="*/ 21 h 102"/>
              <a:gd name="T20" fmla="*/ 110 w 112"/>
              <a:gd name="T21" fmla="*/ 20 h 102"/>
              <a:gd name="T22" fmla="*/ 107 w 112"/>
              <a:gd name="T23" fmla="*/ 18 h 102"/>
              <a:gd name="T24" fmla="*/ 106 w 112"/>
              <a:gd name="T25" fmla="*/ 16 h 102"/>
              <a:gd name="T26" fmla="*/ 99 w 112"/>
              <a:gd name="T27" fmla="*/ 10 h 102"/>
              <a:gd name="T28" fmla="*/ 91 w 112"/>
              <a:gd name="T29" fmla="*/ 4 h 102"/>
              <a:gd name="T30" fmla="*/ 81 w 112"/>
              <a:gd name="T31" fmla="*/ 1 h 102"/>
              <a:gd name="T32" fmla="*/ 71 w 112"/>
              <a:gd name="T33" fmla="*/ 0 h 102"/>
              <a:gd name="T34" fmla="*/ 60 w 112"/>
              <a:gd name="T35" fmla="*/ 1 h 102"/>
              <a:gd name="T36" fmla="*/ 49 w 112"/>
              <a:gd name="T37" fmla="*/ 5 h 102"/>
              <a:gd name="T38" fmla="*/ 37 w 112"/>
              <a:gd name="T39" fmla="*/ 11 h 102"/>
              <a:gd name="T40" fmla="*/ 27 w 112"/>
              <a:gd name="T41" fmla="*/ 18 h 102"/>
              <a:gd name="T42" fmla="*/ 18 w 112"/>
              <a:gd name="T43" fmla="*/ 27 h 102"/>
              <a:gd name="T44" fmla="*/ 11 w 112"/>
              <a:gd name="T45" fmla="*/ 36 h 102"/>
              <a:gd name="T46" fmla="*/ 5 w 112"/>
              <a:gd name="T47" fmla="*/ 46 h 102"/>
              <a:gd name="T48" fmla="*/ 1 w 112"/>
              <a:gd name="T49" fmla="*/ 57 h 102"/>
              <a:gd name="T50" fmla="*/ 0 w 112"/>
              <a:gd name="T51" fmla="*/ 67 h 102"/>
              <a:gd name="T52" fmla="*/ 1 w 112"/>
              <a:gd name="T53" fmla="*/ 77 h 102"/>
              <a:gd name="T54" fmla="*/ 4 w 112"/>
              <a:gd name="T55" fmla="*/ 87 h 102"/>
              <a:gd name="T56" fmla="*/ 10 w 112"/>
              <a:gd name="T57" fmla="*/ 95 h 102"/>
              <a:gd name="T58" fmla="*/ 12 w 112"/>
              <a:gd name="T59" fmla="*/ 97 h 102"/>
              <a:gd name="T60" fmla="*/ 13 w 112"/>
              <a:gd name="T61" fmla="*/ 98 h 102"/>
              <a:gd name="T62" fmla="*/ 15 w 112"/>
              <a:gd name="T63" fmla="*/ 100 h 102"/>
              <a:gd name="T64" fmla="*/ 16 w 112"/>
              <a:gd name="T65" fmla="*/ 102 h 102"/>
              <a:gd name="T66" fmla="*/ 12 w 112"/>
              <a:gd name="T67" fmla="*/ 84 h 102"/>
              <a:gd name="T68" fmla="*/ 15 w 112"/>
              <a:gd name="T69" fmla="*/ 66 h 102"/>
              <a:gd name="T70" fmla="*/ 23 w 112"/>
              <a:gd name="T71" fmla="*/ 48 h 102"/>
              <a:gd name="T72" fmla="*/ 38 w 112"/>
              <a:gd name="T7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2" h="102">
                <a:moveTo>
                  <a:pt x="38" y="31"/>
                </a:moveTo>
                <a:lnTo>
                  <a:pt x="48" y="26"/>
                </a:lnTo>
                <a:lnTo>
                  <a:pt x="58" y="20"/>
                </a:lnTo>
                <a:lnTo>
                  <a:pt x="67" y="18"/>
                </a:lnTo>
                <a:lnTo>
                  <a:pt x="77" y="15"/>
                </a:lnTo>
                <a:lnTo>
                  <a:pt x="87" y="15"/>
                </a:lnTo>
                <a:lnTo>
                  <a:pt x="96" y="16"/>
                </a:lnTo>
                <a:lnTo>
                  <a:pt x="105" y="19"/>
                </a:lnTo>
                <a:lnTo>
                  <a:pt x="112" y="23"/>
                </a:lnTo>
                <a:lnTo>
                  <a:pt x="111" y="21"/>
                </a:lnTo>
                <a:lnTo>
                  <a:pt x="110" y="20"/>
                </a:lnTo>
                <a:lnTo>
                  <a:pt x="107" y="18"/>
                </a:lnTo>
                <a:lnTo>
                  <a:pt x="106" y="16"/>
                </a:lnTo>
                <a:lnTo>
                  <a:pt x="99" y="10"/>
                </a:lnTo>
                <a:lnTo>
                  <a:pt x="91" y="4"/>
                </a:lnTo>
                <a:lnTo>
                  <a:pt x="81" y="1"/>
                </a:lnTo>
                <a:lnTo>
                  <a:pt x="71" y="0"/>
                </a:lnTo>
                <a:lnTo>
                  <a:pt x="60" y="1"/>
                </a:lnTo>
                <a:lnTo>
                  <a:pt x="49" y="5"/>
                </a:lnTo>
                <a:lnTo>
                  <a:pt x="37" y="11"/>
                </a:lnTo>
                <a:lnTo>
                  <a:pt x="27" y="18"/>
                </a:lnTo>
                <a:lnTo>
                  <a:pt x="18" y="27"/>
                </a:lnTo>
                <a:lnTo>
                  <a:pt x="11" y="36"/>
                </a:lnTo>
                <a:lnTo>
                  <a:pt x="5" y="46"/>
                </a:lnTo>
                <a:lnTo>
                  <a:pt x="1" y="57"/>
                </a:lnTo>
                <a:lnTo>
                  <a:pt x="0" y="67"/>
                </a:lnTo>
                <a:lnTo>
                  <a:pt x="1" y="77"/>
                </a:lnTo>
                <a:lnTo>
                  <a:pt x="4" y="87"/>
                </a:lnTo>
                <a:lnTo>
                  <a:pt x="10" y="95"/>
                </a:lnTo>
                <a:lnTo>
                  <a:pt x="12" y="97"/>
                </a:lnTo>
                <a:lnTo>
                  <a:pt x="13" y="98"/>
                </a:lnTo>
                <a:lnTo>
                  <a:pt x="15" y="100"/>
                </a:lnTo>
                <a:lnTo>
                  <a:pt x="16" y="102"/>
                </a:lnTo>
                <a:lnTo>
                  <a:pt x="12" y="84"/>
                </a:lnTo>
                <a:lnTo>
                  <a:pt x="15" y="66"/>
                </a:lnTo>
                <a:lnTo>
                  <a:pt x="23" y="48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9" name="Freeform 85"/>
          <p:cNvSpPr>
            <a:spLocks/>
          </p:cNvSpPr>
          <p:nvPr/>
        </p:nvSpPr>
        <p:spPr bwMode="auto">
          <a:xfrm>
            <a:off x="4699000" y="5041900"/>
            <a:ext cx="88900" cy="79375"/>
          </a:xfrm>
          <a:custGeom>
            <a:avLst/>
            <a:gdLst>
              <a:gd name="T0" fmla="*/ 39 w 112"/>
              <a:gd name="T1" fmla="*/ 31 h 99"/>
              <a:gd name="T2" fmla="*/ 48 w 112"/>
              <a:gd name="T3" fmla="*/ 24 h 99"/>
              <a:gd name="T4" fmla="*/ 58 w 112"/>
              <a:gd name="T5" fmla="*/ 19 h 99"/>
              <a:gd name="T6" fmla="*/ 68 w 112"/>
              <a:gd name="T7" fmla="*/ 16 h 99"/>
              <a:gd name="T8" fmla="*/ 77 w 112"/>
              <a:gd name="T9" fmla="*/ 15 h 99"/>
              <a:gd name="T10" fmla="*/ 86 w 112"/>
              <a:gd name="T11" fmla="*/ 14 h 99"/>
              <a:gd name="T12" fmla="*/ 96 w 112"/>
              <a:gd name="T13" fmla="*/ 16 h 99"/>
              <a:gd name="T14" fmla="*/ 105 w 112"/>
              <a:gd name="T15" fmla="*/ 18 h 99"/>
              <a:gd name="T16" fmla="*/ 112 w 112"/>
              <a:gd name="T17" fmla="*/ 23 h 99"/>
              <a:gd name="T18" fmla="*/ 111 w 112"/>
              <a:gd name="T19" fmla="*/ 21 h 99"/>
              <a:gd name="T20" fmla="*/ 109 w 112"/>
              <a:gd name="T21" fmla="*/ 18 h 99"/>
              <a:gd name="T22" fmla="*/ 108 w 112"/>
              <a:gd name="T23" fmla="*/ 17 h 99"/>
              <a:gd name="T24" fmla="*/ 107 w 112"/>
              <a:gd name="T25" fmla="*/ 15 h 99"/>
              <a:gd name="T26" fmla="*/ 100 w 112"/>
              <a:gd name="T27" fmla="*/ 8 h 99"/>
              <a:gd name="T28" fmla="*/ 91 w 112"/>
              <a:gd name="T29" fmla="*/ 3 h 99"/>
              <a:gd name="T30" fmla="*/ 82 w 112"/>
              <a:gd name="T31" fmla="*/ 1 h 99"/>
              <a:gd name="T32" fmla="*/ 71 w 112"/>
              <a:gd name="T33" fmla="*/ 0 h 99"/>
              <a:gd name="T34" fmla="*/ 60 w 112"/>
              <a:gd name="T35" fmla="*/ 1 h 99"/>
              <a:gd name="T36" fmla="*/ 48 w 112"/>
              <a:gd name="T37" fmla="*/ 4 h 99"/>
              <a:gd name="T38" fmla="*/ 38 w 112"/>
              <a:gd name="T39" fmla="*/ 10 h 99"/>
              <a:gd name="T40" fmla="*/ 28 w 112"/>
              <a:gd name="T41" fmla="*/ 17 h 99"/>
              <a:gd name="T42" fmla="*/ 18 w 112"/>
              <a:gd name="T43" fmla="*/ 26 h 99"/>
              <a:gd name="T44" fmla="*/ 10 w 112"/>
              <a:gd name="T45" fmla="*/ 36 h 99"/>
              <a:gd name="T46" fmla="*/ 5 w 112"/>
              <a:gd name="T47" fmla="*/ 45 h 99"/>
              <a:gd name="T48" fmla="*/ 1 w 112"/>
              <a:gd name="T49" fmla="*/ 55 h 99"/>
              <a:gd name="T50" fmla="*/ 0 w 112"/>
              <a:gd name="T51" fmla="*/ 65 h 99"/>
              <a:gd name="T52" fmla="*/ 1 w 112"/>
              <a:gd name="T53" fmla="*/ 76 h 99"/>
              <a:gd name="T54" fmla="*/ 3 w 112"/>
              <a:gd name="T55" fmla="*/ 85 h 99"/>
              <a:gd name="T56" fmla="*/ 9 w 112"/>
              <a:gd name="T57" fmla="*/ 93 h 99"/>
              <a:gd name="T58" fmla="*/ 11 w 112"/>
              <a:gd name="T59" fmla="*/ 94 h 99"/>
              <a:gd name="T60" fmla="*/ 13 w 112"/>
              <a:gd name="T61" fmla="*/ 97 h 99"/>
              <a:gd name="T62" fmla="*/ 15 w 112"/>
              <a:gd name="T63" fmla="*/ 98 h 99"/>
              <a:gd name="T64" fmla="*/ 16 w 112"/>
              <a:gd name="T65" fmla="*/ 99 h 99"/>
              <a:gd name="T66" fmla="*/ 11 w 112"/>
              <a:gd name="T67" fmla="*/ 83 h 99"/>
              <a:gd name="T68" fmla="*/ 15 w 112"/>
              <a:gd name="T69" fmla="*/ 64 h 99"/>
              <a:gd name="T70" fmla="*/ 24 w 112"/>
              <a:gd name="T71" fmla="*/ 47 h 99"/>
              <a:gd name="T72" fmla="*/ 39 w 112"/>
              <a:gd name="T73" fmla="*/ 31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2" h="99">
                <a:moveTo>
                  <a:pt x="39" y="31"/>
                </a:moveTo>
                <a:lnTo>
                  <a:pt x="48" y="24"/>
                </a:lnTo>
                <a:lnTo>
                  <a:pt x="58" y="19"/>
                </a:lnTo>
                <a:lnTo>
                  <a:pt x="68" y="16"/>
                </a:lnTo>
                <a:lnTo>
                  <a:pt x="77" y="15"/>
                </a:lnTo>
                <a:lnTo>
                  <a:pt x="86" y="14"/>
                </a:lnTo>
                <a:lnTo>
                  <a:pt x="96" y="16"/>
                </a:lnTo>
                <a:lnTo>
                  <a:pt x="105" y="18"/>
                </a:lnTo>
                <a:lnTo>
                  <a:pt x="112" y="23"/>
                </a:lnTo>
                <a:lnTo>
                  <a:pt x="111" y="21"/>
                </a:lnTo>
                <a:lnTo>
                  <a:pt x="109" y="18"/>
                </a:lnTo>
                <a:lnTo>
                  <a:pt x="108" y="17"/>
                </a:lnTo>
                <a:lnTo>
                  <a:pt x="107" y="15"/>
                </a:lnTo>
                <a:lnTo>
                  <a:pt x="100" y="8"/>
                </a:lnTo>
                <a:lnTo>
                  <a:pt x="91" y="3"/>
                </a:lnTo>
                <a:lnTo>
                  <a:pt x="82" y="1"/>
                </a:lnTo>
                <a:lnTo>
                  <a:pt x="71" y="0"/>
                </a:lnTo>
                <a:lnTo>
                  <a:pt x="60" y="1"/>
                </a:lnTo>
                <a:lnTo>
                  <a:pt x="48" y="4"/>
                </a:lnTo>
                <a:lnTo>
                  <a:pt x="38" y="10"/>
                </a:lnTo>
                <a:lnTo>
                  <a:pt x="28" y="17"/>
                </a:lnTo>
                <a:lnTo>
                  <a:pt x="18" y="26"/>
                </a:lnTo>
                <a:lnTo>
                  <a:pt x="10" y="36"/>
                </a:lnTo>
                <a:lnTo>
                  <a:pt x="5" y="45"/>
                </a:lnTo>
                <a:lnTo>
                  <a:pt x="1" y="55"/>
                </a:lnTo>
                <a:lnTo>
                  <a:pt x="0" y="65"/>
                </a:lnTo>
                <a:lnTo>
                  <a:pt x="1" y="76"/>
                </a:lnTo>
                <a:lnTo>
                  <a:pt x="3" y="85"/>
                </a:lnTo>
                <a:lnTo>
                  <a:pt x="9" y="93"/>
                </a:lnTo>
                <a:lnTo>
                  <a:pt x="11" y="94"/>
                </a:lnTo>
                <a:lnTo>
                  <a:pt x="13" y="97"/>
                </a:lnTo>
                <a:lnTo>
                  <a:pt x="15" y="98"/>
                </a:lnTo>
                <a:lnTo>
                  <a:pt x="16" y="99"/>
                </a:lnTo>
                <a:lnTo>
                  <a:pt x="11" y="83"/>
                </a:lnTo>
                <a:lnTo>
                  <a:pt x="15" y="64"/>
                </a:lnTo>
                <a:lnTo>
                  <a:pt x="24" y="47"/>
                </a:lnTo>
                <a:lnTo>
                  <a:pt x="39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" name="Freeform 86"/>
          <p:cNvSpPr>
            <a:spLocks/>
          </p:cNvSpPr>
          <p:nvPr/>
        </p:nvSpPr>
        <p:spPr bwMode="auto">
          <a:xfrm>
            <a:off x="4721225" y="5068888"/>
            <a:ext cx="88900" cy="79375"/>
          </a:xfrm>
          <a:custGeom>
            <a:avLst/>
            <a:gdLst>
              <a:gd name="T0" fmla="*/ 39 w 111"/>
              <a:gd name="T1" fmla="*/ 31 h 100"/>
              <a:gd name="T2" fmla="*/ 48 w 111"/>
              <a:gd name="T3" fmla="*/ 26 h 100"/>
              <a:gd name="T4" fmla="*/ 57 w 111"/>
              <a:gd name="T5" fmla="*/ 20 h 100"/>
              <a:gd name="T6" fmla="*/ 68 w 111"/>
              <a:gd name="T7" fmla="*/ 18 h 100"/>
              <a:gd name="T8" fmla="*/ 77 w 111"/>
              <a:gd name="T9" fmla="*/ 15 h 100"/>
              <a:gd name="T10" fmla="*/ 86 w 111"/>
              <a:gd name="T11" fmla="*/ 15 h 100"/>
              <a:gd name="T12" fmla="*/ 95 w 111"/>
              <a:gd name="T13" fmla="*/ 16 h 100"/>
              <a:gd name="T14" fmla="*/ 104 w 111"/>
              <a:gd name="T15" fmla="*/ 19 h 100"/>
              <a:gd name="T16" fmla="*/ 111 w 111"/>
              <a:gd name="T17" fmla="*/ 23 h 100"/>
              <a:gd name="T18" fmla="*/ 110 w 111"/>
              <a:gd name="T19" fmla="*/ 21 h 100"/>
              <a:gd name="T20" fmla="*/ 109 w 111"/>
              <a:gd name="T21" fmla="*/ 20 h 100"/>
              <a:gd name="T22" fmla="*/ 108 w 111"/>
              <a:gd name="T23" fmla="*/ 18 h 100"/>
              <a:gd name="T24" fmla="*/ 107 w 111"/>
              <a:gd name="T25" fmla="*/ 16 h 100"/>
              <a:gd name="T26" fmla="*/ 100 w 111"/>
              <a:gd name="T27" fmla="*/ 9 h 100"/>
              <a:gd name="T28" fmla="*/ 91 w 111"/>
              <a:gd name="T29" fmla="*/ 4 h 100"/>
              <a:gd name="T30" fmla="*/ 81 w 111"/>
              <a:gd name="T31" fmla="*/ 1 h 100"/>
              <a:gd name="T32" fmla="*/ 71 w 111"/>
              <a:gd name="T33" fmla="*/ 0 h 100"/>
              <a:gd name="T34" fmla="*/ 60 w 111"/>
              <a:gd name="T35" fmla="*/ 1 h 100"/>
              <a:gd name="T36" fmla="*/ 48 w 111"/>
              <a:gd name="T37" fmla="*/ 5 h 100"/>
              <a:gd name="T38" fmla="*/ 38 w 111"/>
              <a:gd name="T39" fmla="*/ 11 h 100"/>
              <a:gd name="T40" fmla="*/ 27 w 111"/>
              <a:gd name="T41" fmla="*/ 18 h 100"/>
              <a:gd name="T42" fmla="*/ 18 w 111"/>
              <a:gd name="T43" fmla="*/ 26 h 100"/>
              <a:gd name="T44" fmla="*/ 10 w 111"/>
              <a:gd name="T45" fmla="*/ 35 h 100"/>
              <a:gd name="T46" fmla="*/ 4 w 111"/>
              <a:gd name="T47" fmla="*/ 45 h 100"/>
              <a:gd name="T48" fmla="*/ 1 w 111"/>
              <a:gd name="T49" fmla="*/ 56 h 100"/>
              <a:gd name="T50" fmla="*/ 0 w 111"/>
              <a:gd name="T51" fmla="*/ 66 h 100"/>
              <a:gd name="T52" fmla="*/ 1 w 111"/>
              <a:gd name="T53" fmla="*/ 76 h 100"/>
              <a:gd name="T54" fmla="*/ 3 w 111"/>
              <a:gd name="T55" fmla="*/ 85 h 100"/>
              <a:gd name="T56" fmla="*/ 9 w 111"/>
              <a:gd name="T57" fmla="*/ 94 h 100"/>
              <a:gd name="T58" fmla="*/ 11 w 111"/>
              <a:gd name="T59" fmla="*/ 96 h 100"/>
              <a:gd name="T60" fmla="*/ 12 w 111"/>
              <a:gd name="T61" fmla="*/ 97 h 100"/>
              <a:gd name="T62" fmla="*/ 15 w 111"/>
              <a:gd name="T63" fmla="*/ 99 h 100"/>
              <a:gd name="T64" fmla="*/ 16 w 111"/>
              <a:gd name="T65" fmla="*/ 100 h 100"/>
              <a:gd name="T66" fmla="*/ 11 w 111"/>
              <a:gd name="T67" fmla="*/ 83 h 100"/>
              <a:gd name="T68" fmla="*/ 15 w 111"/>
              <a:gd name="T69" fmla="*/ 65 h 100"/>
              <a:gd name="T70" fmla="*/ 24 w 111"/>
              <a:gd name="T71" fmla="*/ 47 h 100"/>
              <a:gd name="T72" fmla="*/ 39 w 111"/>
              <a:gd name="T73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1" h="100">
                <a:moveTo>
                  <a:pt x="39" y="31"/>
                </a:moveTo>
                <a:lnTo>
                  <a:pt x="48" y="26"/>
                </a:lnTo>
                <a:lnTo>
                  <a:pt x="57" y="20"/>
                </a:lnTo>
                <a:lnTo>
                  <a:pt x="68" y="18"/>
                </a:lnTo>
                <a:lnTo>
                  <a:pt x="77" y="15"/>
                </a:lnTo>
                <a:lnTo>
                  <a:pt x="86" y="15"/>
                </a:lnTo>
                <a:lnTo>
                  <a:pt x="95" y="16"/>
                </a:lnTo>
                <a:lnTo>
                  <a:pt x="104" y="19"/>
                </a:lnTo>
                <a:lnTo>
                  <a:pt x="111" y="23"/>
                </a:lnTo>
                <a:lnTo>
                  <a:pt x="110" y="21"/>
                </a:lnTo>
                <a:lnTo>
                  <a:pt x="109" y="20"/>
                </a:lnTo>
                <a:lnTo>
                  <a:pt x="108" y="18"/>
                </a:lnTo>
                <a:lnTo>
                  <a:pt x="107" y="16"/>
                </a:lnTo>
                <a:lnTo>
                  <a:pt x="100" y="9"/>
                </a:lnTo>
                <a:lnTo>
                  <a:pt x="91" y="4"/>
                </a:lnTo>
                <a:lnTo>
                  <a:pt x="81" y="1"/>
                </a:lnTo>
                <a:lnTo>
                  <a:pt x="71" y="0"/>
                </a:lnTo>
                <a:lnTo>
                  <a:pt x="60" y="1"/>
                </a:lnTo>
                <a:lnTo>
                  <a:pt x="48" y="5"/>
                </a:lnTo>
                <a:lnTo>
                  <a:pt x="38" y="11"/>
                </a:lnTo>
                <a:lnTo>
                  <a:pt x="27" y="18"/>
                </a:lnTo>
                <a:lnTo>
                  <a:pt x="18" y="26"/>
                </a:lnTo>
                <a:lnTo>
                  <a:pt x="10" y="35"/>
                </a:lnTo>
                <a:lnTo>
                  <a:pt x="4" y="45"/>
                </a:lnTo>
                <a:lnTo>
                  <a:pt x="1" y="56"/>
                </a:lnTo>
                <a:lnTo>
                  <a:pt x="0" y="66"/>
                </a:lnTo>
                <a:lnTo>
                  <a:pt x="1" y="76"/>
                </a:lnTo>
                <a:lnTo>
                  <a:pt x="3" y="85"/>
                </a:lnTo>
                <a:lnTo>
                  <a:pt x="9" y="94"/>
                </a:lnTo>
                <a:lnTo>
                  <a:pt x="11" y="96"/>
                </a:lnTo>
                <a:lnTo>
                  <a:pt x="12" y="97"/>
                </a:lnTo>
                <a:lnTo>
                  <a:pt x="15" y="99"/>
                </a:lnTo>
                <a:lnTo>
                  <a:pt x="16" y="100"/>
                </a:lnTo>
                <a:lnTo>
                  <a:pt x="11" y="83"/>
                </a:lnTo>
                <a:lnTo>
                  <a:pt x="15" y="65"/>
                </a:lnTo>
                <a:lnTo>
                  <a:pt x="24" y="47"/>
                </a:lnTo>
                <a:lnTo>
                  <a:pt x="39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" name="Freeform 87"/>
          <p:cNvSpPr>
            <a:spLocks/>
          </p:cNvSpPr>
          <p:nvPr/>
        </p:nvSpPr>
        <p:spPr bwMode="auto">
          <a:xfrm>
            <a:off x="4743450" y="5095875"/>
            <a:ext cx="88900" cy="79375"/>
          </a:xfrm>
          <a:custGeom>
            <a:avLst/>
            <a:gdLst>
              <a:gd name="T0" fmla="*/ 39 w 112"/>
              <a:gd name="T1" fmla="*/ 30 h 100"/>
              <a:gd name="T2" fmla="*/ 49 w 112"/>
              <a:gd name="T3" fmla="*/ 23 h 100"/>
              <a:gd name="T4" fmla="*/ 58 w 112"/>
              <a:gd name="T5" fmla="*/ 18 h 100"/>
              <a:gd name="T6" fmla="*/ 68 w 112"/>
              <a:gd name="T7" fmla="*/ 15 h 100"/>
              <a:gd name="T8" fmla="*/ 77 w 112"/>
              <a:gd name="T9" fmla="*/ 14 h 100"/>
              <a:gd name="T10" fmla="*/ 87 w 112"/>
              <a:gd name="T11" fmla="*/ 12 h 100"/>
              <a:gd name="T12" fmla="*/ 96 w 112"/>
              <a:gd name="T13" fmla="*/ 15 h 100"/>
              <a:gd name="T14" fmla="*/ 105 w 112"/>
              <a:gd name="T15" fmla="*/ 17 h 100"/>
              <a:gd name="T16" fmla="*/ 112 w 112"/>
              <a:gd name="T17" fmla="*/ 22 h 100"/>
              <a:gd name="T18" fmla="*/ 111 w 112"/>
              <a:gd name="T19" fmla="*/ 19 h 100"/>
              <a:gd name="T20" fmla="*/ 110 w 112"/>
              <a:gd name="T21" fmla="*/ 17 h 100"/>
              <a:gd name="T22" fmla="*/ 109 w 112"/>
              <a:gd name="T23" fmla="*/ 16 h 100"/>
              <a:gd name="T24" fmla="*/ 107 w 112"/>
              <a:gd name="T25" fmla="*/ 14 h 100"/>
              <a:gd name="T26" fmla="*/ 100 w 112"/>
              <a:gd name="T27" fmla="*/ 7 h 100"/>
              <a:gd name="T28" fmla="*/ 91 w 112"/>
              <a:gd name="T29" fmla="*/ 3 h 100"/>
              <a:gd name="T30" fmla="*/ 82 w 112"/>
              <a:gd name="T31" fmla="*/ 0 h 100"/>
              <a:gd name="T32" fmla="*/ 72 w 112"/>
              <a:gd name="T33" fmla="*/ 0 h 100"/>
              <a:gd name="T34" fmla="*/ 60 w 112"/>
              <a:gd name="T35" fmla="*/ 1 h 100"/>
              <a:gd name="T36" fmla="*/ 49 w 112"/>
              <a:gd name="T37" fmla="*/ 4 h 100"/>
              <a:gd name="T38" fmla="*/ 38 w 112"/>
              <a:gd name="T39" fmla="*/ 9 h 100"/>
              <a:gd name="T40" fmla="*/ 28 w 112"/>
              <a:gd name="T41" fmla="*/ 16 h 100"/>
              <a:gd name="T42" fmla="*/ 19 w 112"/>
              <a:gd name="T43" fmla="*/ 25 h 100"/>
              <a:gd name="T44" fmla="*/ 11 w 112"/>
              <a:gd name="T45" fmla="*/ 34 h 100"/>
              <a:gd name="T46" fmla="*/ 5 w 112"/>
              <a:gd name="T47" fmla="*/ 45 h 100"/>
              <a:gd name="T48" fmla="*/ 1 w 112"/>
              <a:gd name="T49" fmla="*/ 55 h 100"/>
              <a:gd name="T50" fmla="*/ 0 w 112"/>
              <a:gd name="T51" fmla="*/ 65 h 100"/>
              <a:gd name="T52" fmla="*/ 1 w 112"/>
              <a:gd name="T53" fmla="*/ 76 h 100"/>
              <a:gd name="T54" fmla="*/ 4 w 112"/>
              <a:gd name="T55" fmla="*/ 85 h 100"/>
              <a:gd name="T56" fmla="*/ 9 w 112"/>
              <a:gd name="T57" fmla="*/ 93 h 100"/>
              <a:gd name="T58" fmla="*/ 12 w 112"/>
              <a:gd name="T59" fmla="*/ 94 h 100"/>
              <a:gd name="T60" fmla="*/ 13 w 112"/>
              <a:gd name="T61" fmla="*/ 97 h 100"/>
              <a:gd name="T62" fmla="*/ 15 w 112"/>
              <a:gd name="T63" fmla="*/ 98 h 100"/>
              <a:gd name="T64" fmla="*/ 16 w 112"/>
              <a:gd name="T65" fmla="*/ 100 h 100"/>
              <a:gd name="T66" fmla="*/ 12 w 112"/>
              <a:gd name="T67" fmla="*/ 83 h 100"/>
              <a:gd name="T68" fmla="*/ 15 w 112"/>
              <a:gd name="T69" fmla="*/ 64 h 100"/>
              <a:gd name="T70" fmla="*/ 24 w 112"/>
              <a:gd name="T71" fmla="*/ 46 h 100"/>
              <a:gd name="T72" fmla="*/ 39 w 112"/>
              <a:gd name="T73" fmla="*/ 3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2" h="100">
                <a:moveTo>
                  <a:pt x="39" y="30"/>
                </a:moveTo>
                <a:lnTo>
                  <a:pt x="49" y="23"/>
                </a:lnTo>
                <a:lnTo>
                  <a:pt x="58" y="18"/>
                </a:lnTo>
                <a:lnTo>
                  <a:pt x="68" y="15"/>
                </a:lnTo>
                <a:lnTo>
                  <a:pt x="77" y="14"/>
                </a:lnTo>
                <a:lnTo>
                  <a:pt x="87" y="12"/>
                </a:lnTo>
                <a:lnTo>
                  <a:pt x="96" y="15"/>
                </a:lnTo>
                <a:lnTo>
                  <a:pt x="105" y="17"/>
                </a:lnTo>
                <a:lnTo>
                  <a:pt x="112" y="22"/>
                </a:lnTo>
                <a:lnTo>
                  <a:pt x="111" y="19"/>
                </a:lnTo>
                <a:lnTo>
                  <a:pt x="110" y="17"/>
                </a:lnTo>
                <a:lnTo>
                  <a:pt x="109" y="16"/>
                </a:lnTo>
                <a:lnTo>
                  <a:pt x="107" y="14"/>
                </a:lnTo>
                <a:lnTo>
                  <a:pt x="100" y="7"/>
                </a:lnTo>
                <a:lnTo>
                  <a:pt x="91" y="3"/>
                </a:lnTo>
                <a:lnTo>
                  <a:pt x="82" y="0"/>
                </a:lnTo>
                <a:lnTo>
                  <a:pt x="72" y="0"/>
                </a:lnTo>
                <a:lnTo>
                  <a:pt x="60" y="1"/>
                </a:lnTo>
                <a:lnTo>
                  <a:pt x="49" y="4"/>
                </a:lnTo>
                <a:lnTo>
                  <a:pt x="38" y="9"/>
                </a:lnTo>
                <a:lnTo>
                  <a:pt x="28" y="16"/>
                </a:lnTo>
                <a:lnTo>
                  <a:pt x="19" y="25"/>
                </a:lnTo>
                <a:lnTo>
                  <a:pt x="11" y="34"/>
                </a:lnTo>
                <a:lnTo>
                  <a:pt x="5" y="45"/>
                </a:lnTo>
                <a:lnTo>
                  <a:pt x="1" y="55"/>
                </a:lnTo>
                <a:lnTo>
                  <a:pt x="0" y="65"/>
                </a:lnTo>
                <a:lnTo>
                  <a:pt x="1" y="76"/>
                </a:lnTo>
                <a:lnTo>
                  <a:pt x="4" y="85"/>
                </a:lnTo>
                <a:lnTo>
                  <a:pt x="9" y="93"/>
                </a:lnTo>
                <a:lnTo>
                  <a:pt x="12" y="94"/>
                </a:lnTo>
                <a:lnTo>
                  <a:pt x="13" y="97"/>
                </a:lnTo>
                <a:lnTo>
                  <a:pt x="15" y="98"/>
                </a:lnTo>
                <a:lnTo>
                  <a:pt x="16" y="100"/>
                </a:lnTo>
                <a:lnTo>
                  <a:pt x="12" y="83"/>
                </a:lnTo>
                <a:lnTo>
                  <a:pt x="15" y="64"/>
                </a:lnTo>
                <a:lnTo>
                  <a:pt x="24" y="46"/>
                </a:lnTo>
                <a:lnTo>
                  <a:pt x="39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2" name="Freeform 88"/>
          <p:cNvSpPr>
            <a:spLocks/>
          </p:cNvSpPr>
          <p:nvPr/>
        </p:nvSpPr>
        <p:spPr bwMode="auto">
          <a:xfrm>
            <a:off x="4767263" y="5122863"/>
            <a:ext cx="87312" cy="79375"/>
          </a:xfrm>
          <a:custGeom>
            <a:avLst/>
            <a:gdLst>
              <a:gd name="T0" fmla="*/ 38 w 111"/>
              <a:gd name="T1" fmla="*/ 31 h 101"/>
              <a:gd name="T2" fmla="*/ 47 w 111"/>
              <a:gd name="T3" fmla="*/ 25 h 101"/>
              <a:gd name="T4" fmla="*/ 57 w 111"/>
              <a:gd name="T5" fmla="*/ 20 h 101"/>
              <a:gd name="T6" fmla="*/ 67 w 111"/>
              <a:gd name="T7" fmla="*/ 17 h 101"/>
              <a:gd name="T8" fmla="*/ 76 w 111"/>
              <a:gd name="T9" fmla="*/ 15 h 101"/>
              <a:gd name="T10" fmla="*/ 85 w 111"/>
              <a:gd name="T11" fmla="*/ 15 h 101"/>
              <a:gd name="T12" fmla="*/ 95 w 111"/>
              <a:gd name="T13" fmla="*/ 16 h 101"/>
              <a:gd name="T14" fmla="*/ 104 w 111"/>
              <a:gd name="T15" fmla="*/ 18 h 101"/>
              <a:gd name="T16" fmla="*/ 111 w 111"/>
              <a:gd name="T17" fmla="*/ 23 h 101"/>
              <a:gd name="T18" fmla="*/ 110 w 111"/>
              <a:gd name="T19" fmla="*/ 21 h 101"/>
              <a:gd name="T20" fmla="*/ 108 w 111"/>
              <a:gd name="T21" fmla="*/ 20 h 101"/>
              <a:gd name="T22" fmla="*/ 107 w 111"/>
              <a:gd name="T23" fmla="*/ 17 h 101"/>
              <a:gd name="T24" fmla="*/ 106 w 111"/>
              <a:gd name="T25" fmla="*/ 16 h 101"/>
              <a:gd name="T26" fmla="*/ 99 w 111"/>
              <a:gd name="T27" fmla="*/ 9 h 101"/>
              <a:gd name="T28" fmla="*/ 90 w 111"/>
              <a:gd name="T29" fmla="*/ 3 h 101"/>
              <a:gd name="T30" fmla="*/ 81 w 111"/>
              <a:gd name="T31" fmla="*/ 1 h 101"/>
              <a:gd name="T32" fmla="*/ 70 w 111"/>
              <a:gd name="T33" fmla="*/ 0 h 101"/>
              <a:gd name="T34" fmla="*/ 59 w 111"/>
              <a:gd name="T35" fmla="*/ 1 h 101"/>
              <a:gd name="T36" fmla="*/ 47 w 111"/>
              <a:gd name="T37" fmla="*/ 5 h 101"/>
              <a:gd name="T38" fmla="*/ 37 w 111"/>
              <a:gd name="T39" fmla="*/ 10 h 101"/>
              <a:gd name="T40" fmla="*/ 27 w 111"/>
              <a:gd name="T41" fmla="*/ 17 h 101"/>
              <a:gd name="T42" fmla="*/ 17 w 111"/>
              <a:gd name="T43" fmla="*/ 27 h 101"/>
              <a:gd name="T44" fmla="*/ 9 w 111"/>
              <a:gd name="T45" fmla="*/ 36 h 101"/>
              <a:gd name="T46" fmla="*/ 5 w 111"/>
              <a:gd name="T47" fmla="*/ 46 h 101"/>
              <a:gd name="T48" fmla="*/ 1 w 111"/>
              <a:gd name="T49" fmla="*/ 56 h 101"/>
              <a:gd name="T50" fmla="*/ 0 w 111"/>
              <a:gd name="T51" fmla="*/ 67 h 101"/>
              <a:gd name="T52" fmla="*/ 0 w 111"/>
              <a:gd name="T53" fmla="*/ 77 h 101"/>
              <a:gd name="T54" fmla="*/ 4 w 111"/>
              <a:gd name="T55" fmla="*/ 86 h 101"/>
              <a:gd name="T56" fmla="*/ 8 w 111"/>
              <a:gd name="T57" fmla="*/ 96 h 101"/>
              <a:gd name="T58" fmla="*/ 10 w 111"/>
              <a:gd name="T59" fmla="*/ 97 h 101"/>
              <a:gd name="T60" fmla="*/ 12 w 111"/>
              <a:gd name="T61" fmla="*/ 98 h 101"/>
              <a:gd name="T62" fmla="*/ 14 w 111"/>
              <a:gd name="T63" fmla="*/ 100 h 101"/>
              <a:gd name="T64" fmla="*/ 15 w 111"/>
              <a:gd name="T65" fmla="*/ 101 h 101"/>
              <a:gd name="T66" fmla="*/ 10 w 111"/>
              <a:gd name="T67" fmla="*/ 84 h 101"/>
              <a:gd name="T68" fmla="*/ 14 w 111"/>
              <a:gd name="T69" fmla="*/ 66 h 101"/>
              <a:gd name="T70" fmla="*/ 23 w 111"/>
              <a:gd name="T71" fmla="*/ 47 h 101"/>
              <a:gd name="T72" fmla="*/ 38 w 111"/>
              <a:gd name="T73" fmla="*/ 3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1" h="101">
                <a:moveTo>
                  <a:pt x="38" y="31"/>
                </a:moveTo>
                <a:lnTo>
                  <a:pt x="47" y="25"/>
                </a:lnTo>
                <a:lnTo>
                  <a:pt x="57" y="20"/>
                </a:lnTo>
                <a:lnTo>
                  <a:pt x="67" y="17"/>
                </a:lnTo>
                <a:lnTo>
                  <a:pt x="76" y="15"/>
                </a:lnTo>
                <a:lnTo>
                  <a:pt x="85" y="15"/>
                </a:lnTo>
                <a:lnTo>
                  <a:pt x="95" y="16"/>
                </a:lnTo>
                <a:lnTo>
                  <a:pt x="104" y="18"/>
                </a:lnTo>
                <a:lnTo>
                  <a:pt x="111" y="23"/>
                </a:lnTo>
                <a:lnTo>
                  <a:pt x="110" y="21"/>
                </a:lnTo>
                <a:lnTo>
                  <a:pt x="108" y="20"/>
                </a:lnTo>
                <a:lnTo>
                  <a:pt x="107" y="17"/>
                </a:lnTo>
                <a:lnTo>
                  <a:pt x="106" y="16"/>
                </a:lnTo>
                <a:lnTo>
                  <a:pt x="99" y="9"/>
                </a:lnTo>
                <a:lnTo>
                  <a:pt x="90" y="3"/>
                </a:lnTo>
                <a:lnTo>
                  <a:pt x="81" y="1"/>
                </a:lnTo>
                <a:lnTo>
                  <a:pt x="70" y="0"/>
                </a:lnTo>
                <a:lnTo>
                  <a:pt x="59" y="1"/>
                </a:lnTo>
                <a:lnTo>
                  <a:pt x="47" y="5"/>
                </a:lnTo>
                <a:lnTo>
                  <a:pt x="37" y="10"/>
                </a:lnTo>
                <a:lnTo>
                  <a:pt x="27" y="17"/>
                </a:lnTo>
                <a:lnTo>
                  <a:pt x="17" y="27"/>
                </a:lnTo>
                <a:lnTo>
                  <a:pt x="9" y="36"/>
                </a:lnTo>
                <a:lnTo>
                  <a:pt x="5" y="46"/>
                </a:lnTo>
                <a:lnTo>
                  <a:pt x="1" y="56"/>
                </a:lnTo>
                <a:lnTo>
                  <a:pt x="0" y="67"/>
                </a:lnTo>
                <a:lnTo>
                  <a:pt x="0" y="77"/>
                </a:lnTo>
                <a:lnTo>
                  <a:pt x="4" y="86"/>
                </a:lnTo>
                <a:lnTo>
                  <a:pt x="8" y="96"/>
                </a:lnTo>
                <a:lnTo>
                  <a:pt x="10" y="97"/>
                </a:lnTo>
                <a:lnTo>
                  <a:pt x="12" y="98"/>
                </a:lnTo>
                <a:lnTo>
                  <a:pt x="14" y="100"/>
                </a:lnTo>
                <a:lnTo>
                  <a:pt x="15" y="101"/>
                </a:lnTo>
                <a:lnTo>
                  <a:pt x="10" y="84"/>
                </a:lnTo>
                <a:lnTo>
                  <a:pt x="14" y="66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3" name="Freeform 89"/>
          <p:cNvSpPr>
            <a:spLocks/>
          </p:cNvSpPr>
          <p:nvPr/>
        </p:nvSpPr>
        <p:spPr bwMode="auto">
          <a:xfrm>
            <a:off x="4832350" y="5203825"/>
            <a:ext cx="87313" cy="79375"/>
          </a:xfrm>
          <a:custGeom>
            <a:avLst/>
            <a:gdLst>
              <a:gd name="T0" fmla="*/ 38 w 111"/>
              <a:gd name="T1" fmla="*/ 31 h 101"/>
              <a:gd name="T2" fmla="*/ 47 w 111"/>
              <a:gd name="T3" fmla="*/ 24 h 101"/>
              <a:gd name="T4" fmla="*/ 56 w 111"/>
              <a:gd name="T5" fmla="*/ 19 h 101"/>
              <a:gd name="T6" fmla="*/ 67 w 111"/>
              <a:gd name="T7" fmla="*/ 16 h 101"/>
              <a:gd name="T8" fmla="*/ 76 w 111"/>
              <a:gd name="T9" fmla="*/ 15 h 101"/>
              <a:gd name="T10" fmla="*/ 86 w 111"/>
              <a:gd name="T11" fmla="*/ 13 h 101"/>
              <a:gd name="T12" fmla="*/ 94 w 111"/>
              <a:gd name="T13" fmla="*/ 16 h 101"/>
              <a:gd name="T14" fmla="*/ 104 w 111"/>
              <a:gd name="T15" fmla="*/ 18 h 101"/>
              <a:gd name="T16" fmla="*/ 111 w 111"/>
              <a:gd name="T17" fmla="*/ 23 h 101"/>
              <a:gd name="T18" fmla="*/ 109 w 111"/>
              <a:gd name="T19" fmla="*/ 20 h 101"/>
              <a:gd name="T20" fmla="*/ 108 w 111"/>
              <a:gd name="T21" fmla="*/ 18 h 101"/>
              <a:gd name="T22" fmla="*/ 107 w 111"/>
              <a:gd name="T23" fmla="*/ 17 h 101"/>
              <a:gd name="T24" fmla="*/ 106 w 111"/>
              <a:gd name="T25" fmla="*/ 15 h 101"/>
              <a:gd name="T26" fmla="*/ 99 w 111"/>
              <a:gd name="T27" fmla="*/ 8 h 101"/>
              <a:gd name="T28" fmla="*/ 90 w 111"/>
              <a:gd name="T29" fmla="*/ 3 h 101"/>
              <a:gd name="T30" fmla="*/ 81 w 111"/>
              <a:gd name="T31" fmla="*/ 1 h 101"/>
              <a:gd name="T32" fmla="*/ 70 w 111"/>
              <a:gd name="T33" fmla="*/ 0 h 101"/>
              <a:gd name="T34" fmla="*/ 59 w 111"/>
              <a:gd name="T35" fmla="*/ 1 h 101"/>
              <a:gd name="T36" fmla="*/ 47 w 111"/>
              <a:gd name="T37" fmla="*/ 4 h 101"/>
              <a:gd name="T38" fmla="*/ 37 w 111"/>
              <a:gd name="T39" fmla="*/ 10 h 101"/>
              <a:gd name="T40" fmla="*/ 27 w 111"/>
              <a:gd name="T41" fmla="*/ 17 h 101"/>
              <a:gd name="T42" fmla="*/ 17 w 111"/>
              <a:gd name="T43" fmla="*/ 26 h 101"/>
              <a:gd name="T44" fmla="*/ 10 w 111"/>
              <a:gd name="T45" fmla="*/ 35 h 101"/>
              <a:gd name="T46" fmla="*/ 5 w 111"/>
              <a:gd name="T47" fmla="*/ 46 h 101"/>
              <a:gd name="T48" fmla="*/ 1 w 111"/>
              <a:gd name="T49" fmla="*/ 56 h 101"/>
              <a:gd name="T50" fmla="*/ 0 w 111"/>
              <a:gd name="T51" fmla="*/ 66 h 101"/>
              <a:gd name="T52" fmla="*/ 1 w 111"/>
              <a:gd name="T53" fmla="*/ 77 h 101"/>
              <a:gd name="T54" fmla="*/ 3 w 111"/>
              <a:gd name="T55" fmla="*/ 86 h 101"/>
              <a:gd name="T56" fmla="*/ 9 w 111"/>
              <a:gd name="T57" fmla="*/ 94 h 101"/>
              <a:gd name="T58" fmla="*/ 10 w 111"/>
              <a:gd name="T59" fmla="*/ 95 h 101"/>
              <a:gd name="T60" fmla="*/ 12 w 111"/>
              <a:gd name="T61" fmla="*/ 97 h 101"/>
              <a:gd name="T62" fmla="*/ 14 w 111"/>
              <a:gd name="T63" fmla="*/ 99 h 101"/>
              <a:gd name="T64" fmla="*/ 15 w 111"/>
              <a:gd name="T65" fmla="*/ 101 h 101"/>
              <a:gd name="T66" fmla="*/ 12 w 111"/>
              <a:gd name="T67" fmla="*/ 84 h 101"/>
              <a:gd name="T68" fmla="*/ 14 w 111"/>
              <a:gd name="T69" fmla="*/ 65 h 101"/>
              <a:gd name="T70" fmla="*/ 23 w 111"/>
              <a:gd name="T71" fmla="*/ 47 h 101"/>
              <a:gd name="T72" fmla="*/ 38 w 111"/>
              <a:gd name="T73" fmla="*/ 3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1" h="101">
                <a:moveTo>
                  <a:pt x="38" y="31"/>
                </a:moveTo>
                <a:lnTo>
                  <a:pt x="47" y="24"/>
                </a:lnTo>
                <a:lnTo>
                  <a:pt x="56" y="19"/>
                </a:lnTo>
                <a:lnTo>
                  <a:pt x="67" y="16"/>
                </a:lnTo>
                <a:lnTo>
                  <a:pt x="76" y="15"/>
                </a:lnTo>
                <a:lnTo>
                  <a:pt x="86" y="13"/>
                </a:lnTo>
                <a:lnTo>
                  <a:pt x="94" y="16"/>
                </a:lnTo>
                <a:lnTo>
                  <a:pt x="104" y="18"/>
                </a:lnTo>
                <a:lnTo>
                  <a:pt x="111" y="23"/>
                </a:lnTo>
                <a:lnTo>
                  <a:pt x="109" y="20"/>
                </a:lnTo>
                <a:lnTo>
                  <a:pt x="108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0" y="3"/>
                </a:lnTo>
                <a:lnTo>
                  <a:pt x="81" y="1"/>
                </a:lnTo>
                <a:lnTo>
                  <a:pt x="70" y="0"/>
                </a:lnTo>
                <a:lnTo>
                  <a:pt x="59" y="1"/>
                </a:lnTo>
                <a:lnTo>
                  <a:pt x="47" y="4"/>
                </a:lnTo>
                <a:lnTo>
                  <a:pt x="37" y="10"/>
                </a:lnTo>
                <a:lnTo>
                  <a:pt x="27" y="17"/>
                </a:lnTo>
                <a:lnTo>
                  <a:pt x="17" y="26"/>
                </a:lnTo>
                <a:lnTo>
                  <a:pt x="10" y="35"/>
                </a:lnTo>
                <a:lnTo>
                  <a:pt x="5" y="46"/>
                </a:lnTo>
                <a:lnTo>
                  <a:pt x="1" y="56"/>
                </a:lnTo>
                <a:lnTo>
                  <a:pt x="0" y="66"/>
                </a:lnTo>
                <a:lnTo>
                  <a:pt x="1" y="77"/>
                </a:lnTo>
                <a:lnTo>
                  <a:pt x="3" y="86"/>
                </a:lnTo>
                <a:lnTo>
                  <a:pt x="9" y="94"/>
                </a:lnTo>
                <a:lnTo>
                  <a:pt x="10" y="95"/>
                </a:lnTo>
                <a:lnTo>
                  <a:pt x="12" y="97"/>
                </a:lnTo>
                <a:lnTo>
                  <a:pt x="14" y="99"/>
                </a:lnTo>
                <a:lnTo>
                  <a:pt x="15" y="101"/>
                </a:lnTo>
                <a:lnTo>
                  <a:pt x="12" y="84"/>
                </a:lnTo>
                <a:lnTo>
                  <a:pt x="14" y="65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4" name="Freeform 90"/>
          <p:cNvSpPr>
            <a:spLocks/>
          </p:cNvSpPr>
          <p:nvPr/>
        </p:nvSpPr>
        <p:spPr bwMode="auto">
          <a:xfrm>
            <a:off x="4854575" y="5230813"/>
            <a:ext cx="87313" cy="79375"/>
          </a:xfrm>
          <a:custGeom>
            <a:avLst/>
            <a:gdLst>
              <a:gd name="T0" fmla="*/ 38 w 110"/>
              <a:gd name="T1" fmla="*/ 31 h 100"/>
              <a:gd name="T2" fmla="*/ 47 w 110"/>
              <a:gd name="T3" fmla="*/ 24 h 100"/>
              <a:gd name="T4" fmla="*/ 56 w 110"/>
              <a:gd name="T5" fmla="*/ 20 h 100"/>
              <a:gd name="T6" fmla="*/ 66 w 110"/>
              <a:gd name="T7" fmla="*/ 16 h 100"/>
              <a:gd name="T8" fmla="*/ 76 w 110"/>
              <a:gd name="T9" fmla="*/ 14 h 100"/>
              <a:gd name="T10" fmla="*/ 86 w 110"/>
              <a:gd name="T11" fmla="*/ 14 h 100"/>
              <a:gd name="T12" fmla="*/ 94 w 110"/>
              <a:gd name="T13" fmla="*/ 15 h 100"/>
              <a:gd name="T14" fmla="*/ 103 w 110"/>
              <a:gd name="T15" fmla="*/ 17 h 100"/>
              <a:gd name="T16" fmla="*/ 110 w 110"/>
              <a:gd name="T17" fmla="*/ 22 h 100"/>
              <a:gd name="T18" fmla="*/ 109 w 110"/>
              <a:gd name="T19" fmla="*/ 20 h 100"/>
              <a:gd name="T20" fmla="*/ 108 w 110"/>
              <a:gd name="T21" fmla="*/ 19 h 100"/>
              <a:gd name="T22" fmla="*/ 107 w 110"/>
              <a:gd name="T23" fmla="*/ 16 h 100"/>
              <a:gd name="T24" fmla="*/ 106 w 110"/>
              <a:gd name="T25" fmla="*/ 15 h 100"/>
              <a:gd name="T26" fmla="*/ 99 w 110"/>
              <a:gd name="T27" fmla="*/ 8 h 100"/>
              <a:gd name="T28" fmla="*/ 90 w 110"/>
              <a:gd name="T29" fmla="*/ 4 h 100"/>
              <a:gd name="T30" fmla="*/ 80 w 110"/>
              <a:gd name="T31" fmla="*/ 0 h 100"/>
              <a:gd name="T32" fmla="*/ 70 w 110"/>
              <a:gd name="T33" fmla="*/ 0 h 100"/>
              <a:gd name="T34" fmla="*/ 58 w 110"/>
              <a:gd name="T35" fmla="*/ 1 h 100"/>
              <a:gd name="T36" fmla="*/ 47 w 110"/>
              <a:gd name="T37" fmla="*/ 4 h 100"/>
              <a:gd name="T38" fmla="*/ 37 w 110"/>
              <a:gd name="T39" fmla="*/ 9 h 100"/>
              <a:gd name="T40" fmla="*/ 26 w 110"/>
              <a:gd name="T41" fmla="*/ 16 h 100"/>
              <a:gd name="T42" fmla="*/ 17 w 110"/>
              <a:gd name="T43" fmla="*/ 25 h 100"/>
              <a:gd name="T44" fmla="*/ 10 w 110"/>
              <a:gd name="T45" fmla="*/ 35 h 100"/>
              <a:gd name="T46" fmla="*/ 4 w 110"/>
              <a:gd name="T47" fmla="*/ 45 h 100"/>
              <a:gd name="T48" fmla="*/ 1 w 110"/>
              <a:gd name="T49" fmla="*/ 55 h 100"/>
              <a:gd name="T50" fmla="*/ 0 w 110"/>
              <a:gd name="T51" fmla="*/ 66 h 100"/>
              <a:gd name="T52" fmla="*/ 1 w 110"/>
              <a:gd name="T53" fmla="*/ 76 h 100"/>
              <a:gd name="T54" fmla="*/ 3 w 110"/>
              <a:gd name="T55" fmla="*/ 85 h 100"/>
              <a:gd name="T56" fmla="*/ 9 w 110"/>
              <a:gd name="T57" fmla="*/ 95 h 100"/>
              <a:gd name="T58" fmla="*/ 10 w 110"/>
              <a:gd name="T59" fmla="*/ 96 h 100"/>
              <a:gd name="T60" fmla="*/ 11 w 110"/>
              <a:gd name="T61" fmla="*/ 98 h 100"/>
              <a:gd name="T62" fmla="*/ 13 w 110"/>
              <a:gd name="T63" fmla="*/ 99 h 100"/>
              <a:gd name="T64" fmla="*/ 15 w 110"/>
              <a:gd name="T65" fmla="*/ 100 h 100"/>
              <a:gd name="T66" fmla="*/ 11 w 110"/>
              <a:gd name="T67" fmla="*/ 83 h 100"/>
              <a:gd name="T68" fmla="*/ 15 w 110"/>
              <a:gd name="T69" fmla="*/ 65 h 100"/>
              <a:gd name="T70" fmla="*/ 23 w 110"/>
              <a:gd name="T71" fmla="*/ 47 h 100"/>
              <a:gd name="T72" fmla="*/ 38 w 110"/>
              <a:gd name="T73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0" h="100">
                <a:moveTo>
                  <a:pt x="38" y="31"/>
                </a:moveTo>
                <a:lnTo>
                  <a:pt x="47" y="24"/>
                </a:lnTo>
                <a:lnTo>
                  <a:pt x="56" y="20"/>
                </a:lnTo>
                <a:lnTo>
                  <a:pt x="66" y="16"/>
                </a:lnTo>
                <a:lnTo>
                  <a:pt x="76" y="14"/>
                </a:lnTo>
                <a:lnTo>
                  <a:pt x="86" y="14"/>
                </a:lnTo>
                <a:lnTo>
                  <a:pt x="94" y="15"/>
                </a:lnTo>
                <a:lnTo>
                  <a:pt x="103" y="17"/>
                </a:lnTo>
                <a:lnTo>
                  <a:pt x="110" y="22"/>
                </a:lnTo>
                <a:lnTo>
                  <a:pt x="109" y="20"/>
                </a:lnTo>
                <a:lnTo>
                  <a:pt x="108" y="19"/>
                </a:lnTo>
                <a:lnTo>
                  <a:pt x="107" y="16"/>
                </a:lnTo>
                <a:lnTo>
                  <a:pt x="106" y="15"/>
                </a:lnTo>
                <a:lnTo>
                  <a:pt x="99" y="8"/>
                </a:lnTo>
                <a:lnTo>
                  <a:pt x="90" y="4"/>
                </a:lnTo>
                <a:lnTo>
                  <a:pt x="80" y="0"/>
                </a:lnTo>
                <a:lnTo>
                  <a:pt x="70" y="0"/>
                </a:lnTo>
                <a:lnTo>
                  <a:pt x="58" y="1"/>
                </a:lnTo>
                <a:lnTo>
                  <a:pt x="47" y="4"/>
                </a:lnTo>
                <a:lnTo>
                  <a:pt x="37" y="9"/>
                </a:lnTo>
                <a:lnTo>
                  <a:pt x="26" y="16"/>
                </a:lnTo>
                <a:lnTo>
                  <a:pt x="17" y="25"/>
                </a:lnTo>
                <a:lnTo>
                  <a:pt x="10" y="35"/>
                </a:lnTo>
                <a:lnTo>
                  <a:pt x="4" y="45"/>
                </a:lnTo>
                <a:lnTo>
                  <a:pt x="1" y="55"/>
                </a:lnTo>
                <a:lnTo>
                  <a:pt x="0" y="66"/>
                </a:lnTo>
                <a:lnTo>
                  <a:pt x="1" y="76"/>
                </a:lnTo>
                <a:lnTo>
                  <a:pt x="3" y="85"/>
                </a:lnTo>
                <a:lnTo>
                  <a:pt x="9" y="95"/>
                </a:lnTo>
                <a:lnTo>
                  <a:pt x="10" y="96"/>
                </a:lnTo>
                <a:lnTo>
                  <a:pt x="11" y="98"/>
                </a:lnTo>
                <a:lnTo>
                  <a:pt x="13" y="99"/>
                </a:lnTo>
                <a:lnTo>
                  <a:pt x="15" y="100"/>
                </a:lnTo>
                <a:lnTo>
                  <a:pt x="11" y="83"/>
                </a:lnTo>
                <a:lnTo>
                  <a:pt x="15" y="65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" name="Freeform 91"/>
          <p:cNvSpPr>
            <a:spLocks/>
          </p:cNvSpPr>
          <p:nvPr/>
        </p:nvSpPr>
        <p:spPr bwMode="auto">
          <a:xfrm>
            <a:off x="4876800" y="5257800"/>
            <a:ext cx="87313" cy="79375"/>
          </a:xfrm>
          <a:custGeom>
            <a:avLst/>
            <a:gdLst>
              <a:gd name="T0" fmla="*/ 38 w 111"/>
              <a:gd name="T1" fmla="*/ 32 h 102"/>
              <a:gd name="T2" fmla="*/ 48 w 111"/>
              <a:gd name="T3" fmla="*/ 25 h 102"/>
              <a:gd name="T4" fmla="*/ 57 w 111"/>
              <a:gd name="T5" fmla="*/ 20 h 102"/>
              <a:gd name="T6" fmla="*/ 67 w 111"/>
              <a:gd name="T7" fmla="*/ 17 h 102"/>
              <a:gd name="T8" fmla="*/ 76 w 111"/>
              <a:gd name="T9" fmla="*/ 15 h 102"/>
              <a:gd name="T10" fmla="*/ 87 w 111"/>
              <a:gd name="T11" fmla="*/ 14 h 102"/>
              <a:gd name="T12" fmla="*/ 95 w 111"/>
              <a:gd name="T13" fmla="*/ 17 h 102"/>
              <a:gd name="T14" fmla="*/ 104 w 111"/>
              <a:gd name="T15" fmla="*/ 19 h 102"/>
              <a:gd name="T16" fmla="*/ 111 w 111"/>
              <a:gd name="T17" fmla="*/ 24 h 102"/>
              <a:gd name="T18" fmla="*/ 110 w 111"/>
              <a:gd name="T19" fmla="*/ 21 h 102"/>
              <a:gd name="T20" fmla="*/ 109 w 111"/>
              <a:gd name="T21" fmla="*/ 19 h 102"/>
              <a:gd name="T22" fmla="*/ 107 w 111"/>
              <a:gd name="T23" fmla="*/ 18 h 102"/>
              <a:gd name="T24" fmla="*/ 106 w 111"/>
              <a:gd name="T25" fmla="*/ 15 h 102"/>
              <a:gd name="T26" fmla="*/ 99 w 111"/>
              <a:gd name="T27" fmla="*/ 9 h 102"/>
              <a:gd name="T28" fmla="*/ 90 w 111"/>
              <a:gd name="T29" fmla="*/ 4 h 102"/>
              <a:gd name="T30" fmla="*/ 81 w 111"/>
              <a:gd name="T31" fmla="*/ 2 h 102"/>
              <a:gd name="T32" fmla="*/ 71 w 111"/>
              <a:gd name="T33" fmla="*/ 0 h 102"/>
              <a:gd name="T34" fmla="*/ 59 w 111"/>
              <a:gd name="T35" fmla="*/ 2 h 102"/>
              <a:gd name="T36" fmla="*/ 49 w 111"/>
              <a:gd name="T37" fmla="*/ 5 h 102"/>
              <a:gd name="T38" fmla="*/ 37 w 111"/>
              <a:gd name="T39" fmla="*/ 11 h 102"/>
              <a:gd name="T40" fmla="*/ 27 w 111"/>
              <a:gd name="T41" fmla="*/ 18 h 102"/>
              <a:gd name="T42" fmla="*/ 18 w 111"/>
              <a:gd name="T43" fmla="*/ 27 h 102"/>
              <a:gd name="T44" fmla="*/ 11 w 111"/>
              <a:gd name="T45" fmla="*/ 36 h 102"/>
              <a:gd name="T46" fmla="*/ 5 w 111"/>
              <a:gd name="T47" fmla="*/ 47 h 102"/>
              <a:gd name="T48" fmla="*/ 1 w 111"/>
              <a:gd name="T49" fmla="*/ 57 h 102"/>
              <a:gd name="T50" fmla="*/ 0 w 111"/>
              <a:gd name="T51" fmla="*/ 67 h 102"/>
              <a:gd name="T52" fmla="*/ 1 w 111"/>
              <a:gd name="T53" fmla="*/ 78 h 102"/>
              <a:gd name="T54" fmla="*/ 4 w 111"/>
              <a:gd name="T55" fmla="*/ 87 h 102"/>
              <a:gd name="T56" fmla="*/ 10 w 111"/>
              <a:gd name="T57" fmla="*/ 95 h 102"/>
              <a:gd name="T58" fmla="*/ 11 w 111"/>
              <a:gd name="T59" fmla="*/ 96 h 102"/>
              <a:gd name="T60" fmla="*/ 13 w 111"/>
              <a:gd name="T61" fmla="*/ 98 h 102"/>
              <a:gd name="T62" fmla="*/ 14 w 111"/>
              <a:gd name="T63" fmla="*/ 100 h 102"/>
              <a:gd name="T64" fmla="*/ 16 w 111"/>
              <a:gd name="T65" fmla="*/ 102 h 102"/>
              <a:gd name="T66" fmla="*/ 12 w 111"/>
              <a:gd name="T67" fmla="*/ 85 h 102"/>
              <a:gd name="T68" fmla="*/ 15 w 111"/>
              <a:gd name="T69" fmla="*/ 66 h 102"/>
              <a:gd name="T70" fmla="*/ 23 w 111"/>
              <a:gd name="T71" fmla="*/ 48 h 102"/>
              <a:gd name="T72" fmla="*/ 38 w 111"/>
              <a:gd name="T73" fmla="*/ 3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1" h="102">
                <a:moveTo>
                  <a:pt x="38" y="32"/>
                </a:moveTo>
                <a:lnTo>
                  <a:pt x="48" y="25"/>
                </a:lnTo>
                <a:lnTo>
                  <a:pt x="57" y="20"/>
                </a:lnTo>
                <a:lnTo>
                  <a:pt x="67" y="17"/>
                </a:lnTo>
                <a:lnTo>
                  <a:pt x="76" y="15"/>
                </a:lnTo>
                <a:lnTo>
                  <a:pt x="87" y="14"/>
                </a:lnTo>
                <a:lnTo>
                  <a:pt x="95" y="17"/>
                </a:lnTo>
                <a:lnTo>
                  <a:pt x="104" y="19"/>
                </a:lnTo>
                <a:lnTo>
                  <a:pt x="111" y="24"/>
                </a:lnTo>
                <a:lnTo>
                  <a:pt x="110" y="21"/>
                </a:lnTo>
                <a:lnTo>
                  <a:pt x="109" y="19"/>
                </a:lnTo>
                <a:lnTo>
                  <a:pt x="107" y="18"/>
                </a:lnTo>
                <a:lnTo>
                  <a:pt x="106" y="15"/>
                </a:lnTo>
                <a:lnTo>
                  <a:pt x="99" y="9"/>
                </a:lnTo>
                <a:lnTo>
                  <a:pt x="90" y="4"/>
                </a:lnTo>
                <a:lnTo>
                  <a:pt x="81" y="2"/>
                </a:lnTo>
                <a:lnTo>
                  <a:pt x="71" y="0"/>
                </a:lnTo>
                <a:lnTo>
                  <a:pt x="59" y="2"/>
                </a:lnTo>
                <a:lnTo>
                  <a:pt x="49" y="5"/>
                </a:lnTo>
                <a:lnTo>
                  <a:pt x="37" y="11"/>
                </a:lnTo>
                <a:lnTo>
                  <a:pt x="27" y="18"/>
                </a:lnTo>
                <a:lnTo>
                  <a:pt x="18" y="27"/>
                </a:lnTo>
                <a:lnTo>
                  <a:pt x="11" y="36"/>
                </a:lnTo>
                <a:lnTo>
                  <a:pt x="5" y="47"/>
                </a:lnTo>
                <a:lnTo>
                  <a:pt x="1" y="57"/>
                </a:lnTo>
                <a:lnTo>
                  <a:pt x="0" y="67"/>
                </a:lnTo>
                <a:lnTo>
                  <a:pt x="1" y="78"/>
                </a:lnTo>
                <a:lnTo>
                  <a:pt x="4" y="87"/>
                </a:lnTo>
                <a:lnTo>
                  <a:pt x="10" y="95"/>
                </a:lnTo>
                <a:lnTo>
                  <a:pt x="11" y="96"/>
                </a:lnTo>
                <a:lnTo>
                  <a:pt x="13" y="98"/>
                </a:lnTo>
                <a:lnTo>
                  <a:pt x="14" y="100"/>
                </a:lnTo>
                <a:lnTo>
                  <a:pt x="16" y="102"/>
                </a:lnTo>
                <a:lnTo>
                  <a:pt x="12" y="85"/>
                </a:lnTo>
                <a:lnTo>
                  <a:pt x="15" y="66"/>
                </a:lnTo>
                <a:lnTo>
                  <a:pt x="23" y="48"/>
                </a:lnTo>
                <a:lnTo>
                  <a:pt x="38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" name="Freeform 92"/>
          <p:cNvSpPr>
            <a:spLocks/>
          </p:cNvSpPr>
          <p:nvPr/>
        </p:nvSpPr>
        <p:spPr bwMode="auto">
          <a:xfrm>
            <a:off x="4897438" y="5284788"/>
            <a:ext cx="88900" cy="79375"/>
          </a:xfrm>
          <a:custGeom>
            <a:avLst/>
            <a:gdLst>
              <a:gd name="T0" fmla="*/ 38 w 112"/>
              <a:gd name="T1" fmla="*/ 31 h 100"/>
              <a:gd name="T2" fmla="*/ 47 w 112"/>
              <a:gd name="T3" fmla="*/ 24 h 100"/>
              <a:gd name="T4" fmla="*/ 56 w 112"/>
              <a:gd name="T5" fmla="*/ 20 h 100"/>
              <a:gd name="T6" fmla="*/ 67 w 112"/>
              <a:gd name="T7" fmla="*/ 16 h 100"/>
              <a:gd name="T8" fmla="*/ 77 w 112"/>
              <a:gd name="T9" fmla="*/ 14 h 100"/>
              <a:gd name="T10" fmla="*/ 86 w 112"/>
              <a:gd name="T11" fmla="*/ 14 h 100"/>
              <a:gd name="T12" fmla="*/ 96 w 112"/>
              <a:gd name="T13" fmla="*/ 15 h 100"/>
              <a:gd name="T14" fmla="*/ 104 w 112"/>
              <a:gd name="T15" fmla="*/ 18 h 100"/>
              <a:gd name="T16" fmla="*/ 112 w 112"/>
              <a:gd name="T17" fmla="*/ 23 h 100"/>
              <a:gd name="T18" fmla="*/ 111 w 112"/>
              <a:gd name="T19" fmla="*/ 21 h 100"/>
              <a:gd name="T20" fmla="*/ 109 w 112"/>
              <a:gd name="T21" fmla="*/ 18 h 100"/>
              <a:gd name="T22" fmla="*/ 107 w 112"/>
              <a:gd name="T23" fmla="*/ 17 h 100"/>
              <a:gd name="T24" fmla="*/ 106 w 112"/>
              <a:gd name="T25" fmla="*/ 15 h 100"/>
              <a:gd name="T26" fmla="*/ 99 w 112"/>
              <a:gd name="T27" fmla="*/ 8 h 100"/>
              <a:gd name="T28" fmla="*/ 91 w 112"/>
              <a:gd name="T29" fmla="*/ 3 h 100"/>
              <a:gd name="T30" fmla="*/ 81 w 112"/>
              <a:gd name="T31" fmla="*/ 0 h 100"/>
              <a:gd name="T32" fmla="*/ 70 w 112"/>
              <a:gd name="T33" fmla="*/ 0 h 100"/>
              <a:gd name="T34" fmla="*/ 60 w 112"/>
              <a:gd name="T35" fmla="*/ 1 h 100"/>
              <a:gd name="T36" fmla="*/ 48 w 112"/>
              <a:gd name="T37" fmla="*/ 3 h 100"/>
              <a:gd name="T38" fmla="*/ 37 w 112"/>
              <a:gd name="T39" fmla="*/ 9 h 100"/>
              <a:gd name="T40" fmla="*/ 26 w 112"/>
              <a:gd name="T41" fmla="*/ 16 h 100"/>
              <a:gd name="T42" fmla="*/ 17 w 112"/>
              <a:gd name="T43" fmla="*/ 25 h 100"/>
              <a:gd name="T44" fmla="*/ 10 w 112"/>
              <a:gd name="T45" fmla="*/ 35 h 100"/>
              <a:gd name="T46" fmla="*/ 5 w 112"/>
              <a:gd name="T47" fmla="*/ 45 h 100"/>
              <a:gd name="T48" fmla="*/ 1 w 112"/>
              <a:gd name="T49" fmla="*/ 55 h 100"/>
              <a:gd name="T50" fmla="*/ 0 w 112"/>
              <a:gd name="T51" fmla="*/ 67 h 100"/>
              <a:gd name="T52" fmla="*/ 1 w 112"/>
              <a:gd name="T53" fmla="*/ 76 h 100"/>
              <a:gd name="T54" fmla="*/ 3 w 112"/>
              <a:gd name="T55" fmla="*/ 86 h 100"/>
              <a:gd name="T56" fmla="*/ 9 w 112"/>
              <a:gd name="T57" fmla="*/ 94 h 100"/>
              <a:gd name="T58" fmla="*/ 11 w 112"/>
              <a:gd name="T59" fmla="*/ 96 h 100"/>
              <a:gd name="T60" fmla="*/ 13 w 112"/>
              <a:gd name="T61" fmla="*/ 98 h 100"/>
              <a:gd name="T62" fmla="*/ 15 w 112"/>
              <a:gd name="T63" fmla="*/ 99 h 100"/>
              <a:gd name="T64" fmla="*/ 16 w 112"/>
              <a:gd name="T65" fmla="*/ 100 h 100"/>
              <a:gd name="T66" fmla="*/ 11 w 112"/>
              <a:gd name="T67" fmla="*/ 83 h 100"/>
              <a:gd name="T68" fmla="*/ 15 w 112"/>
              <a:gd name="T69" fmla="*/ 65 h 100"/>
              <a:gd name="T70" fmla="*/ 23 w 112"/>
              <a:gd name="T71" fmla="*/ 47 h 100"/>
              <a:gd name="T72" fmla="*/ 38 w 112"/>
              <a:gd name="T73" fmla="*/ 3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2" h="100">
                <a:moveTo>
                  <a:pt x="38" y="31"/>
                </a:moveTo>
                <a:lnTo>
                  <a:pt x="47" y="24"/>
                </a:lnTo>
                <a:lnTo>
                  <a:pt x="56" y="20"/>
                </a:lnTo>
                <a:lnTo>
                  <a:pt x="67" y="16"/>
                </a:lnTo>
                <a:lnTo>
                  <a:pt x="77" y="14"/>
                </a:lnTo>
                <a:lnTo>
                  <a:pt x="86" y="14"/>
                </a:lnTo>
                <a:lnTo>
                  <a:pt x="96" y="15"/>
                </a:lnTo>
                <a:lnTo>
                  <a:pt x="104" y="18"/>
                </a:lnTo>
                <a:lnTo>
                  <a:pt x="112" y="23"/>
                </a:lnTo>
                <a:lnTo>
                  <a:pt x="111" y="21"/>
                </a:lnTo>
                <a:lnTo>
                  <a:pt x="109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1" y="3"/>
                </a:lnTo>
                <a:lnTo>
                  <a:pt x="81" y="0"/>
                </a:lnTo>
                <a:lnTo>
                  <a:pt x="70" y="0"/>
                </a:lnTo>
                <a:lnTo>
                  <a:pt x="60" y="1"/>
                </a:lnTo>
                <a:lnTo>
                  <a:pt x="48" y="3"/>
                </a:lnTo>
                <a:lnTo>
                  <a:pt x="37" y="9"/>
                </a:lnTo>
                <a:lnTo>
                  <a:pt x="26" y="16"/>
                </a:lnTo>
                <a:lnTo>
                  <a:pt x="17" y="25"/>
                </a:lnTo>
                <a:lnTo>
                  <a:pt x="10" y="35"/>
                </a:lnTo>
                <a:lnTo>
                  <a:pt x="5" y="45"/>
                </a:lnTo>
                <a:lnTo>
                  <a:pt x="1" y="55"/>
                </a:lnTo>
                <a:lnTo>
                  <a:pt x="0" y="67"/>
                </a:lnTo>
                <a:lnTo>
                  <a:pt x="1" y="76"/>
                </a:lnTo>
                <a:lnTo>
                  <a:pt x="3" y="86"/>
                </a:lnTo>
                <a:lnTo>
                  <a:pt x="9" y="94"/>
                </a:lnTo>
                <a:lnTo>
                  <a:pt x="11" y="96"/>
                </a:lnTo>
                <a:lnTo>
                  <a:pt x="13" y="98"/>
                </a:lnTo>
                <a:lnTo>
                  <a:pt x="15" y="99"/>
                </a:lnTo>
                <a:lnTo>
                  <a:pt x="16" y="100"/>
                </a:lnTo>
                <a:lnTo>
                  <a:pt x="11" y="83"/>
                </a:lnTo>
                <a:lnTo>
                  <a:pt x="15" y="65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8" name="Freeform 94"/>
          <p:cNvSpPr>
            <a:spLocks/>
          </p:cNvSpPr>
          <p:nvPr/>
        </p:nvSpPr>
        <p:spPr bwMode="auto">
          <a:xfrm>
            <a:off x="4516438" y="4818063"/>
            <a:ext cx="41275" cy="50800"/>
          </a:xfrm>
          <a:custGeom>
            <a:avLst/>
            <a:gdLst>
              <a:gd name="T0" fmla="*/ 12 w 50"/>
              <a:gd name="T1" fmla="*/ 0 h 64"/>
              <a:gd name="T2" fmla="*/ 50 w 50"/>
              <a:gd name="T3" fmla="*/ 49 h 64"/>
              <a:gd name="T4" fmla="*/ 48 w 50"/>
              <a:gd name="T5" fmla="*/ 51 h 64"/>
              <a:gd name="T6" fmla="*/ 42 w 50"/>
              <a:gd name="T7" fmla="*/ 57 h 64"/>
              <a:gd name="T8" fmla="*/ 38 w 50"/>
              <a:gd name="T9" fmla="*/ 63 h 64"/>
              <a:gd name="T10" fmla="*/ 34 w 50"/>
              <a:gd name="T11" fmla="*/ 64 h 64"/>
              <a:gd name="T12" fmla="*/ 32 w 50"/>
              <a:gd name="T13" fmla="*/ 59 h 64"/>
              <a:gd name="T14" fmla="*/ 27 w 50"/>
              <a:gd name="T15" fmla="*/ 53 h 64"/>
              <a:gd name="T16" fmla="*/ 23 w 50"/>
              <a:gd name="T17" fmla="*/ 46 h 64"/>
              <a:gd name="T18" fmla="*/ 16 w 50"/>
              <a:gd name="T19" fmla="*/ 36 h 64"/>
              <a:gd name="T20" fmla="*/ 10 w 50"/>
              <a:gd name="T21" fmla="*/ 28 h 64"/>
              <a:gd name="T22" fmla="*/ 4 w 50"/>
              <a:gd name="T23" fmla="*/ 23 h 64"/>
              <a:gd name="T24" fmla="*/ 1 w 50"/>
              <a:gd name="T25" fmla="*/ 18 h 64"/>
              <a:gd name="T26" fmla="*/ 0 w 50"/>
              <a:gd name="T27" fmla="*/ 16 h 64"/>
              <a:gd name="T28" fmla="*/ 3 w 50"/>
              <a:gd name="T29" fmla="*/ 4 h 64"/>
              <a:gd name="T30" fmla="*/ 12 w 50"/>
              <a:gd name="T3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" h="64">
                <a:moveTo>
                  <a:pt x="12" y="0"/>
                </a:moveTo>
                <a:lnTo>
                  <a:pt x="50" y="49"/>
                </a:lnTo>
                <a:lnTo>
                  <a:pt x="48" y="51"/>
                </a:lnTo>
                <a:lnTo>
                  <a:pt x="42" y="57"/>
                </a:lnTo>
                <a:lnTo>
                  <a:pt x="38" y="63"/>
                </a:lnTo>
                <a:lnTo>
                  <a:pt x="34" y="64"/>
                </a:lnTo>
                <a:lnTo>
                  <a:pt x="32" y="59"/>
                </a:lnTo>
                <a:lnTo>
                  <a:pt x="27" y="53"/>
                </a:lnTo>
                <a:lnTo>
                  <a:pt x="23" y="46"/>
                </a:lnTo>
                <a:lnTo>
                  <a:pt x="16" y="36"/>
                </a:lnTo>
                <a:lnTo>
                  <a:pt x="10" y="28"/>
                </a:lnTo>
                <a:lnTo>
                  <a:pt x="4" y="23"/>
                </a:lnTo>
                <a:lnTo>
                  <a:pt x="1" y="18"/>
                </a:lnTo>
                <a:lnTo>
                  <a:pt x="0" y="16"/>
                </a:lnTo>
                <a:lnTo>
                  <a:pt x="3" y="4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137025" y="4114800"/>
            <a:ext cx="1895475" cy="1981200"/>
            <a:chOff x="4137025" y="4114800"/>
            <a:chExt cx="1895475" cy="1981200"/>
          </a:xfrm>
        </p:grpSpPr>
        <p:sp>
          <p:nvSpPr>
            <p:cNvPr id="1028" name="WordArt 4"/>
            <p:cNvSpPr>
              <a:spLocks noChangeArrowheads="1" noChangeShapeType="1" noTextEdit="1"/>
            </p:cNvSpPr>
            <p:nvPr/>
          </p:nvSpPr>
          <p:spPr bwMode="auto">
            <a:xfrm>
              <a:off x="4213225" y="4114800"/>
              <a:ext cx="1543050" cy="428625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6600"/>
                  </a:solidFill>
                  <a:latin typeface="Arial Black"/>
                </a:rPr>
                <a:t>cinemark</a:t>
              </a:r>
              <a:endParaRPr lang="en-US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/>
              </a:endParaRPr>
            </a:p>
          </p:txBody>
        </p:sp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4137025" y="4557712"/>
              <a:ext cx="1895475" cy="1538288"/>
            </a:xfrm>
            <a:custGeom>
              <a:avLst/>
              <a:gdLst>
                <a:gd name="T0" fmla="*/ 105 w 2389"/>
                <a:gd name="T1" fmla="*/ 1099 h 1937"/>
                <a:gd name="T2" fmla="*/ 119 w 2389"/>
                <a:gd name="T3" fmla="*/ 826 h 1937"/>
                <a:gd name="T4" fmla="*/ 116 w 2389"/>
                <a:gd name="T5" fmla="*/ 535 h 1937"/>
                <a:gd name="T6" fmla="*/ 126 w 2389"/>
                <a:gd name="T7" fmla="*/ 441 h 1937"/>
                <a:gd name="T8" fmla="*/ 150 w 2389"/>
                <a:gd name="T9" fmla="*/ 358 h 1937"/>
                <a:gd name="T10" fmla="*/ 190 w 2389"/>
                <a:gd name="T11" fmla="*/ 291 h 1937"/>
                <a:gd name="T12" fmla="*/ 254 w 2389"/>
                <a:gd name="T13" fmla="*/ 244 h 1937"/>
                <a:gd name="T14" fmla="*/ 344 w 2389"/>
                <a:gd name="T15" fmla="*/ 220 h 1937"/>
                <a:gd name="T16" fmla="*/ 467 w 2389"/>
                <a:gd name="T17" fmla="*/ 219 h 1937"/>
                <a:gd name="T18" fmla="*/ 592 w 2389"/>
                <a:gd name="T19" fmla="*/ 229 h 1937"/>
                <a:gd name="T20" fmla="*/ 710 w 2389"/>
                <a:gd name="T21" fmla="*/ 249 h 1937"/>
                <a:gd name="T22" fmla="*/ 818 w 2389"/>
                <a:gd name="T23" fmla="*/ 273 h 1937"/>
                <a:gd name="T24" fmla="*/ 916 w 2389"/>
                <a:gd name="T25" fmla="*/ 299 h 1937"/>
                <a:gd name="T26" fmla="*/ 1005 w 2389"/>
                <a:gd name="T27" fmla="*/ 326 h 1937"/>
                <a:gd name="T28" fmla="*/ 1083 w 2389"/>
                <a:gd name="T29" fmla="*/ 349 h 1937"/>
                <a:gd name="T30" fmla="*/ 1151 w 2389"/>
                <a:gd name="T31" fmla="*/ 366 h 1937"/>
                <a:gd name="T32" fmla="*/ 1207 w 2389"/>
                <a:gd name="T33" fmla="*/ 373 h 1937"/>
                <a:gd name="T34" fmla="*/ 1250 w 2389"/>
                <a:gd name="T35" fmla="*/ 370 h 1937"/>
                <a:gd name="T36" fmla="*/ 1281 w 2389"/>
                <a:gd name="T37" fmla="*/ 350 h 1937"/>
                <a:gd name="T38" fmla="*/ 1356 w 2389"/>
                <a:gd name="T39" fmla="*/ 263 h 1937"/>
                <a:gd name="T40" fmla="*/ 1474 w 2389"/>
                <a:gd name="T41" fmla="*/ 142 h 1937"/>
                <a:gd name="T42" fmla="*/ 1620 w 2389"/>
                <a:gd name="T43" fmla="*/ 38 h 1937"/>
                <a:gd name="T44" fmla="*/ 1784 w 2389"/>
                <a:gd name="T45" fmla="*/ 0 h 1937"/>
                <a:gd name="T46" fmla="*/ 1953 w 2389"/>
                <a:gd name="T47" fmla="*/ 77 h 1937"/>
                <a:gd name="T48" fmla="*/ 2089 w 2389"/>
                <a:gd name="T49" fmla="*/ 281 h 1937"/>
                <a:gd name="T50" fmla="*/ 2125 w 2389"/>
                <a:gd name="T51" fmla="*/ 503 h 1937"/>
                <a:gd name="T52" fmla="*/ 2105 w 2389"/>
                <a:gd name="T53" fmla="*/ 720 h 1937"/>
                <a:gd name="T54" fmla="*/ 2080 w 2389"/>
                <a:gd name="T55" fmla="*/ 911 h 1937"/>
                <a:gd name="T56" fmla="*/ 2102 w 2389"/>
                <a:gd name="T57" fmla="*/ 1061 h 1937"/>
                <a:gd name="T58" fmla="*/ 2212 w 2389"/>
                <a:gd name="T59" fmla="*/ 1159 h 1937"/>
                <a:gd name="T60" fmla="*/ 2324 w 2389"/>
                <a:gd name="T61" fmla="*/ 1285 h 1937"/>
                <a:gd name="T62" fmla="*/ 2383 w 2389"/>
                <a:gd name="T63" fmla="*/ 1448 h 1937"/>
                <a:gd name="T64" fmla="*/ 2372 w 2389"/>
                <a:gd name="T65" fmla="*/ 1618 h 1937"/>
                <a:gd name="T66" fmla="*/ 2271 w 2389"/>
                <a:gd name="T67" fmla="*/ 1775 h 1937"/>
                <a:gd name="T68" fmla="*/ 2061 w 2389"/>
                <a:gd name="T69" fmla="*/ 1890 h 1937"/>
                <a:gd name="T70" fmla="*/ 1925 w 2389"/>
                <a:gd name="T71" fmla="*/ 1922 h 1937"/>
                <a:gd name="T72" fmla="*/ 1790 w 2389"/>
                <a:gd name="T73" fmla="*/ 1936 h 1937"/>
                <a:gd name="T74" fmla="*/ 1656 w 2389"/>
                <a:gd name="T75" fmla="*/ 1935 h 1937"/>
                <a:gd name="T76" fmla="*/ 1522 w 2389"/>
                <a:gd name="T77" fmla="*/ 1923 h 1937"/>
                <a:gd name="T78" fmla="*/ 1392 w 2389"/>
                <a:gd name="T79" fmla="*/ 1904 h 1937"/>
                <a:gd name="T80" fmla="*/ 1266 w 2389"/>
                <a:gd name="T81" fmla="*/ 1883 h 1937"/>
                <a:gd name="T82" fmla="*/ 1144 w 2389"/>
                <a:gd name="T83" fmla="*/ 1862 h 1937"/>
                <a:gd name="T84" fmla="*/ 1028 w 2389"/>
                <a:gd name="T85" fmla="*/ 1847 h 1937"/>
                <a:gd name="T86" fmla="*/ 919 w 2389"/>
                <a:gd name="T87" fmla="*/ 1841 h 1937"/>
                <a:gd name="T88" fmla="*/ 815 w 2389"/>
                <a:gd name="T89" fmla="*/ 1848 h 1937"/>
                <a:gd name="T90" fmla="*/ 719 w 2389"/>
                <a:gd name="T91" fmla="*/ 1871 h 1937"/>
                <a:gd name="T92" fmla="*/ 618 w 2389"/>
                <a:gd name="T93" fmla="*/ 1875 h 1937"/>
                <a:gd name="T94" fmla="*/ 510 w 2389"/>
                <a:gd name="T95" fmla="*/ 1852 h 1937"/>
                <a:gd name="T96" fmla="*/ 400 w 2389"/>
                <a:gd name="T97" fmla="*/ 1808 h 1937"/>
                <a:gd name="T98" fmla="*/ 294 w 2389"/>
                <a:gd name="T99" fmla="*/ 1747 h 1937"/>
                <a:gd name="T100" fmla="*/ 196 w 2389"/>
                <a:gd name="T101" fmla="*/ 1673 h 1937"/>
                <a:gd name="T102" fmla="*/ 113 w 2389"/>
                <a:gd name="T103" fmla="*/ 1590 h 1937"/>
                <a:gd name="T104" fmla="*/ 50 w 2389"/>
                <a:gd name="T105" fmla="*/ 1503 h 1937"/>
                <a:gd name="T106" fmla="*/ 11 w 2389"/>
                <a:gd name="T107" fmla="*/ 1415 h 1937"/>
                <a:gd name="T108" fmla="*/ 0 w 2389"/>
                <a:gd name="T109" fmla="*/ 1331 h 1937"/>
                <a:gd name="T110" fmla="*/ 24 w 2389"/>
                <a:gd name="T111" fmla="*/ 1256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89" h="1937">
                  <a:moveTo>
                    <a:pt x="42" y="1235"/>
                  </a:moveTo>
                  <a:lnTo>
                    <a:pt x="81" y="1174"/>
                  </a:lnTo>
                  <a:lnTo>
                    <a:pt x="105" y="1099"/>
                  </a:lnTo>
                  <a:lnTo>
                    <a:pt x="117" y="1015"/>
                  </a:lnTo>
                  <a:lnTo>
                    <a:pt x="121" y="922"/>
                  </a:lnTo>
                  <a:lnTo>
                    <a:pt x="119" y="826"/>
                  </a:lnTo>
                  <a:lnTo>
                    <a:pt x="116" y="727"/>
                  </a:lnTo>
                  <a:lnTo>
                    <a:pt x="113" y="629"/>
                  </a:lnTo>
                  <a:lnTo>
                    <a:pt x="116" y="535"/>
                  </a:lnTo>
                  <a:lnTo>
                    <a:pt x="118" y="503"/>
                  </a:lnTo>
                  <a:lnTo>
                    <a:pt x="121" y="471"/>
                  </a:lnTo>
                  <a:lnTo>
                    <a:pt x="126" y="441"/>
                  </a:lnTo>
                  <a:lnTo>
                    <a:pt x="132" y="412"/>
                  </a:lnTo>
                  <a:lnTo>
                    <a:pt x="140" y="385"/>
                  </a:lnTo>
                  <a:lnTo>
                    <a:pt x="150" y="358"/>
                  </a:lnTo>
                  <a:lnTo>
                    <a:pt x="162" y="334"/>
                  </a:lnTo>
                  <a:lnTo>
                    <a:pt x="175" y="312"/>
                  </a:lnTo>
                  <a:lnTo>
                    <a:pt x="190" y="291"/>
                  </a:lnTo>
                  <a:lnTo>
                    <a:pt x="209" y="273"/>
                  </a:lnTo>
                  <a:lnTo>
                    <a:pt x="231" y="258"/>
                  </a:lnTo>
                  <a:lnTo>
                    <a:pt x="254" y="244"/>
                  </a:lnTo>
                  <a:lnTo>
                    <a:pt x="280" y="233"/>
                  </a:lnTo>
                  <a:lnTo>
                    <a:pt x="310" y="225"/>
                  </a:lnTo>
                  <a:lnTo>
                    <a:pt x="344" y="220"/>
                  </a:lnTo>
                  <a:lnTo>
                    <a:pt x="379" y="218"/>
                  </a:lnTo>
                  <a:lnTo>
                    <a:pt x="424" y="218"/>
                  </a:lnTo>
                  <a:lnTo>
                    <a:pt x="467" y="219"/>
                  </a:lnTo>
                  <a:lnTo>
                    <a:pt x="510" y="221"/>
                  </a:lnTo>
                  <a:lnTo>
                    <a:pt x="552" y="225"/>
                  </a:lnTo>
                  <a:lnTo>
                    <a:pt x="592" y="229"/>
                  </a:lnTo>
                  <a:lnTo>
                    <a:pt x="633" y="235"/>
                  </a:lnTo>
                  <a:lnTo>
                    <a:pt x="672" y="241"/>
                  </a:lnTo>
                  <a:lnTo>
                    <a:pt x="710" y="249"/>
                  </a:lnTo>
                  <a:lnTo>
                    <a:pt x="747" y="256"/>
                  </a:lnTo>
                  <a:lnTo>
                    <a:pt x="783" y="264"/>
                  </a:lnTo>
                  <a:lnTo>
                    <a:pt x="818" y="273"/>
                  </a:lnTo>
                  <a:lnTo>
                    <a:pt x="852" y="281"/>
                  </a:lnTo>
                  <a:lnTo>
                    <a:pt x="885" y="290"/>
                  </a:lnTo>
                  <a:lnTo>
                    <a:pt x="916" y="299"/>
                  </a:lnTo>
                  <a:lnTo>
                    <a:pt x="947" y="309"/>
                  </a:lnTo>
                  <a:lnTo>
                    <a:pt x="977" y="317"/>
                  </a:lnTo>
                  <a:lnTo>
                    <a:pt x="1005" y="326"/>
                  </a:lnTo>
                  <a:lnTo>
                    <a:pt x="1033" y="334"/>
                  </a:lnTo>
                  <a:lnTo>
                    <a:pt x="1059" y="342"/>
                  </a:lnTo>
                  <a:lnTo>
                    <a:pt x="1083" y="349"/>
                  </a:lnTo>
                  <a:lnTo>
                    <a:pt x="1107" y="355"/>
                  </a:lnTo>
                  <a:lnTo>
                    <a:pt x="1129" y="360"/>
                  </a:lnTo>
                  <a:lnTo>
                    <a:pt x="1151" y="366"/>
                  </a:lnTo>
                  <a:lnTo>
                    <a:pt x="1171" y="370"/>
                  </a:lnTo>
                  <a:lnTo>
                    <a:pt x="1189" y="372"/>
                  </a:lnTo>
                  <a:lnTo>
                    <a:pt x="1207" y="373"/>
                  </a:lnTo>
                  <a:lnTo>
                    <a:pt x="1223" y="373"/>
                  </a:lnTo>
                  <a:lnTo>
                    <a:pt x="1238" y="372"/>
                  </a:lnTo>
                  <a:lnTo>
                    <a:pt x="1250" y="370"/>
                  </a:lnTo>
                  <a:lnTo>
                    <a:pt x="1262" y="365"/>
                  </a:lnTo>
                  <a:lnTo>
                    <a:pt x="1272" y="358"/>
                  </a:lnTo>
                  <a:lnTo>
                    <a:pt x="1281" y="350"/>
                  </a:lnTo>
                  <a:lnTo>
                    <a:pt x="1301" y="327"/>
                  </a:lnTo>
                  <a:lnTo>
                    <a:pt x="1326" y="297"/>
                  </a:lnTo>
                  <a:lnTo>
                    <a:pt x="1356" y="263"/>
                  </a:lnTo>
                  <a:lnTo>
                    <a:pt x="1391" y="223"/>
                  </a:lnTo>
                  <a:lnTo>
                    <a:pt x="1430" y="182"/>
                  </a:lnTo>
                  <a:lnTo>
                    <a:pt x="1474" y="142"/>
                  </a:lnTo>
                  <a:lnTo>
                    <a:pt x="1520" y="102"/>
                  </a:lnTo>
                  <a:lnTo>
                    <a:pt x="1568" y="67"/>
                  </a:lnTo>
                  <a:lnTo>
                    <a:pt x="1620" y="38"/>
                  </a:lnTo>
                  <a:lnTo>
                    <a:pt x="1673" y="15"/>
                  </a:lnTo>
                  <a:lnTo>
                    <a:pt x="1728" y="2"/>
                  </a:lnTo>
                  <a:lnTo>
                    <a:pt x="1784" y="0"/>
                  </a:lnTo>
                  <a:lnTo>
                    <a:pt x="1840" y="10"/>
                  </a:lnTo>
                  <a:lnTo>
                    <a:pt x="1897" y="36"/>
                  </a:lnTo>
                  <a:lnTo>
                    <a:pt x="1953" y="77"/>
                  </a:lnTo>
                  <a:lnTo>
                    <a:pt x="2008" y="137"/>
                  </a:lnTo>
                  <a:lnTo>
                    <a:pt x="2056" y="208"/>
                  </a:lnTo>
                  <a:lnTo>
                    <a:pt x="2089" y="281"/>
                  </a:lnTo>
                  <a:lnTo>
                    <a:pt x="2111" y="355"/>
                  </a:lnTo>
                  <a:lnTo>
                    <a:pt x="2121" y="430"/>
                  </a:lnTo>
                  <a:lnTo>
                    <a:pt x="2125" y="503"/>
                  </a:lnTo>
                  <a:lnTo>
                    <a:pt x="2122" y="577"/>
                  </a:lnTo>
                  <a:lnTo>
                    <a:pt x="2114" y="649"/>
                  </a:lnTo>
                  <a:lnTo>
                    <a:pt x="2105" y="720"/>
                  </a:lnTo>
                  <a:lnTo>
                    <a:pt x="2095" y="787"/>
                  </a:lnTo>
                  <a:lnTo>
                    <a:pt x="2086" y="851"/>
                  </a:lnTo>
                  <a:lnTo>
                    <a:pt x="2080" y="911"/>
                  </a:lnTo>
                  <a:lnTo>
                    <a:pt x="2079" y="966"/>
                  </a:lnTo>
                  <a:lnTo>
                    <a:pt x="2086" y="1017"/>
                  </a:lnTo>
                  <a:lnTo>
                    <a:pt x="2102" y="1061"/>
                  </a:lnTo>
                  <a:lnTo>
                    <a:pt x="2128" y="1099"/>
                  </a:lnTo>
                  <a:lnTo>
                    <a:pt x="2167" y="1129"/>
                  </a:lnTo>
                  <a:lnTo>
                    <a:pt x="2212" y="1159"/>
                  </a:lnTo>
                  <a:lnTo>
                    <a:pt x="2254" y="1195"/>
                  </a:lnTo>
                  <a:lnTo>
                    <a:pt x="2292" y="1238"/>
                  </a:lnTo>
                  <a:lnTo>
                    <a:pt x="2324" y="1285"/>
                  </a:lnTo>
                  <a:lnTo>
                    <a:pt x="2351" y="1337"/>
                  </a:lnTo>
                  <a:lnTo>
                    <a:pt x="2370" y="1391"/>
                  </a:lnTo>
                  <a:lnTo>
                    <a:pt x="2383" y="1448"/>
                  </a:lnTo>
                  <a:lnTo>
                    <a:pt x="2389" y="1504"/>
                  </a:lnTo>
                  <a:lnTo>
                    <a:pt x="2385" y="1562"/>
                  </a:lnTo>
                  <a:lnTo>
                    <a:pt x="2372" y="1618"/>
                  </a:lnTo>
                  <a:lnTo>
                    <a:pt x="2349" y="1673"/>
                  </a:lnTo>
                  <a:lnTo>
                    <a:pt x="2316" y="1725"/>
                  </a:lnTo>
                  <a:lnTo>
                    <a:pt x="2271" y="1775"/>
                  </a:lnTo>
                  <a:lnTo>
                    <a:pt x="2215" y="1818"/>
                  </a:lnTo>
                  <a:lnTo>
                    <a:pt x="2144" y="1858"/>
                  </a:lnTo>
                  <a:lnTo>
                    <a:pt x="2061" y="1890"/>
                  </a:lnTo>
                  <a:lnTo>
                    <a:pt x="2016" y="1903"/>
                  </a:lnTo>
                  <a:lnTo>
                    <a:pt x="1970" y="1914"/>
                  </a:lnTo>
                  <a:lnTo>
                    <a:pt x="1925" y="1922"/>
                  </a:lnTo>
                  <a:lnTo>
                    <a:pt x="1881" y="1929"/>
                  </a:lnTo>
                  <a:lnTo>
                    <a:pt x="1836" y="1934"/>
                  </a:lnTo>
                  <a:lnTo>
                    <a:pt x="1790" y="1936"/>
                  </a:lnTo>
                  <a:lnTo>
                    <a:pt x="1745" y="1937"/>
                  </a:lnTo>
                  <a:lnTo>
                    <a:pt x="1700" y="1937"/>
                  </a:lnTo>
                  <a:lnTo>
                    <a:pt x="1656" y="1935"/>
                  </a:lnTo>
                  <a:lnTo>
                    <a:pt x="1611" y="1932"/>
                  </a:lnTo>
                  <a:lnTo>
                    <a:pt x="1566" y="1928"/>
                  </a:lnTo>
                  <a:lnTo>
                    <a:pt x="1522" y="1923"/>
                  </a:lnTo>
                  <a:lnTo>
                    <a:pt x="1478" y="1917"/>
                  </a:lnTo>
                  <a:lnTo>
                    <a:pt x="1436" y="1911"/>
                  </a:lnTo>
                  <a:lnTo>
                    <a:pt x="1392" y="1904"/>
                  </a:lnTo>
                  <a:lnTo>
                    <a:pt x="1349" y="1897"/>
                  </a:lnTo>
                  <a:lnTo>
                    <a:pt x="1308" y="1890"/>
                  </a:lnTo>
                  <a:lnTo>
                    <a:pt x="1266" y="1883"/>
                  </a:lnTo>
                  <a:lnTo>
                    <a:pt x="1225" y="1875"/>
                  </a:lnTo>
                  <a:lnTo>
                    <a:pt x="1185" y="1868"/>
                  </a:lnTo>
                  <a:lnTo>
                    <a:pt x="1144" y="1862"/>
                  </a:lnTo>
                  <a:lnTo>
                    <a:pt x="1105" y="1856"/>
                  </a:lnTo>
                  <a:lnTo>
                    <a:pt x="1066" y="1851"/>
                  </a:lnTo>
                  <a:lnTo>
                    <a:pt x="1028" y="1847"/>
                  </a:lnTo>
                  <a:lnTo>
                    <a:pt x="990" y="1844"/>
                  </a:lnTo>
                  <a:lnTo>
                    <a:pt x="954" y="1841"/>
                  </a:lnTo>
                  <a:lnTo>
                    <a:pt x="919" y="1841"/>
                  </a:lnTo>
                  <a:lnTo>
                    <a:pt x="883" y="1843"/>
                  </a:lnTo>
                  <a:lnTo>
                    <a:pt x="848" y="1845"/>
                  </a:lnTo>
                  <a:lnTo>
                    <a:pt x="815" y="1848"/>
                  </a:lnTo>
                  <a:lnTo>
                    <a:pt x="783" y="1855"/>
                  </a:lnTo>
                  <a:lnTo>
                    <a:pt x="751" y="1863"/>
                  </a:lnTo>
                  <a:lnTo>
                    <a:pt x="719" y="1871"/>
                  </a:lnTo>
                  <a:lnTo>
                    <a:pt x="687" y="1875"/>
                  </a:lnTo>
                  <a:lnTo>
                    <a:pt x="652" y="1876"/>
                  </a:lnTo>
                  <a:lnTo>
                    <a:pt x="618" y="1875"/>
                  </a:lnTo>
                  <a:lnTo>
                    <a:pt x="582" y="1870"/>
                  </a:lnTo>
                  <a:lnTo>
                    <a:pt x="545" y="1862"/>
                  </a:lnTo>
                  <a:lnTo>
                    <a:pt x="510" y="1852"/>
                  </a:lnTo>
                  <a:lnTo>
                    <a:pt x="473" y="1840"/>
                  </a:lnTo>
                  <a:lnTo>
                    <a:pt x="436" y="1825"/>
                  </a:lnTo>
                  <a:lnTo>
                    <a:pt x="400" y="1808"/>
                  </a:lnTo>
                  <a:lnTo>
                    <a:pt x="363" y="1790"/>
                  </a:lnTo>
                  <a:lnTo>
                    <a:pt x="329" y="1769"/>
                  </a:lnTo>
                  <a:lnTo>
                    <a:pt x="294" y="1747"/>
                  </a:lnTo>
                  <a:lnTo>
                    <a:pt x="260" y="1724"/>
                  </a:lnTo>
                  <a:lnTo>
                    <a:pt x="227" y="1699"/>
                  </a:lnTo>
                  <a:lnTo>
                    <a:pt x="196" y="1673"/>
                  </a:lnTo>
                  <a:lnTo>
                    <a:pt x="167" y="1646"/>
                  </a:lnTo>
                  <a:lnTo>
                    <a:pt x="140" y="1618"/>
                  </a:lnTo>
                  <a:lnTo>
                    <a:pt x="113" y="1590"/>
                  </a:lnTo>
                  <a:lnTo>
                    <a:pt x="90" y="1562"/>
                  </a:lnTo>
                  <a:lnTo>
                    <a:pt x="68" y="1532"/>
                  </a:lnTo>
                  <a:lnTo>
                    <a:pt x="50" y="1503"/>
                  </a:lnTo>
                  <a:lnTo>
                    <a:pt x="34" y="1473"/>
                  </a:lnTo>
                  <a:lnTo>
                    <a:pt x="21" y="1444"/>
                  </a:lnTo>
                  <a:lnTo>
                    <a:pt x="11" y="1415"/>
                  </a:lnTo>
                  <a:lnTo>
                    <a:pt x="4" y="1387"/>
                  </a:lnTo>
                  <a:lnTo>
                    <a:pt x="0" y="1359"/>
                  </a:lnTo>
                  <a:lnTo>
                    <a:pt x="0" y="1331"/>
                  </a:lnTo>
                  <a:lnTo>
                    <a:pt x="5" y="1306"/>
                  </a:lnTo>
                  <a:lnTo>
                    <a:pt x="13" y="1281"/>
                  </a:lnTo>
                  <a:lnTo>
                    <a:pt x="24" y="1256"/>
                  </a:lnTo>
                  <a:lnTo>
                    <a:pt x="42" y="1235"/>
                  </a:lnTo>
                  <a:close/>
                </a:path>
              </a:pathLst>
            </a:custGeom>
            <a:solidFill>
              <a:srgbClr val="AA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414838" y="4597400"/>
              <a:ext cx="1279525" cy="1452563"/>
            </a:xfrm>
            <a:custGeom>
              <a:avLst/>
              <a:gdLst>
                <a:gd name="T0" fmla="*/ 0 w 1611"/>
                <a:gd name="T1" fmla="*/ 1658 h 1830"/>
                <a:gd name="T2" fmla="*/ 0 w 1611"/>
                <a:gd name="T3" fmla="*/ 260 h 1830"/>
                <a:gd name="T4" fmla="*/ 632 w 1611"/>
                <a:gd name="T5" fmla="*/ 0 h 1830"/>
                <a:gd name="T6" fmla="*/ 1124 w 1611"/>
                <a:gd name="T7" fmla="*/ 153 h 1830"/>
                <a:gd name="T8" fmla="*/ 1124 w 1611"/>
                <a:gd name="T9" fmla="*/ 988 h 1830"/>
                <a:gd name="T10" fmla="*/ 1611 w 1611"/>
                <a:gd name="T11" fmla="*/ 1004 h 1830"/>
                <a:gd name="T12" fmla="*/ 1611 w 1611"/>
                <a:gd name="T13" fmla="*/ 1704 h 1830"/>
                <a:gd name="T14" fmla="*/ 626 w 1611"/>
                <a:gd name="T15" fmla="*/ 1830 h 1830"/>
                <a:gd name="T16" fmla="*/ 0 w 1611"/>
                <a:gd name="T17" fmla="*/ 1658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1" h="1830">
                  <a:moveTo>
                    <a:pt x="0" y="1658"/>
                  </a:moveTo>
                  <a:lnTo>
                    <a:pt x="0" y="260"/>
                  </a:lnTo>
                  <a:lnTo>
                    <a:pt x="632" y="0"/>
                  </a:lnTo>
                  <a:lnTo>
                    <a:pt x="1124" y="153"/>
                  </a:lnTo>
                  <a:lnTo>
                    <a:pt x="1124" y="988"/>
                  </a:lnTo>
                  <a:lnTo>
                    <a:pt x="1611" y="1004"/>
                  </a:lnTo>
                  <a:lnTo>
                    <a:pt x="1611" y="1704"/>
                  </a:lnTo>
                  <a:lnTo>
                    <a:pt x="626" y="1830"/>
                  </a:lnTo>
                  <a:lnTo>
                    <a:pt x="0" y="1658"/>
                  </a:lnTo>
                  <a:close/>
                </a:path>
              </a:pathLst>
            </a:custGeom>
            <a:solidFill>
              <a:srgbClr val="68A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899025" y="4600575"/>
              <a:ext cx="747713" cy="1387475"/>
            </a:xfrm>
            <a:custGeom>
              <a:avLst/>
              <a:gdLst>
                <a:gd name="T0" fmla="*/ 0 w 944"/>
                <a:gd name="T1" fmla="*/ 0 h 1749"/>
                <a:gd name="T2" fmla="*/ 0 w 944"/>
                <a:gd name="T3" fmla="*/ 1749 h 1749"/>
                <a:gd name="T4" fmla="*/ 944 w 944"/>
                <a:gd name="T5" fmla="*/ 1628 h 1749"/>
                <a:gd name="T6" fmla="*/ 944 w 944"/>
                <a:gd name="T7" fmla="*/ 994 h 1749"/>
                <a:gd name="T8" fmla="*/ 460 w 944"/>
                <a:gd name="T9" fmla="*/ 986 h 1749"/>
                <a:gd name="T10" fmla="*/ 460 w 944"/>
                <a:gd name="T11" fmla="*/ 142 h 1749"/>
                <a:gd name="T12" fmla="*/ 0 w 944"/>
                <a:gd name="T13" fmla="*/ 0 h 1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4" h="1749">
                  <a:moveTo>
                    <a:pt x="0" y="0"/>
                  </a:moveTo>
                  <a:lnTo>
                    <a:pt x="0" y="1749"/>
                  </a:lnTo>
                  <a:lnTo>
                    <a:pt x="944" y="1628"/>
                  </a:lnTo>
                  <a:lnTo>
                    <a:pt x="944" y="994"/>
                  </a:lnTo>
                  <a:lnTo>
                    <a:pt x="460" y="986"/>
                  </a:lnTo>
                  <a:lnTo>
                    <a:pt x="460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960938" y="4692650"/>
              <a:ext cx="69850" cy="152400"/>
            </a:xfrm>
            <a:custGeom>
              <a:avLst/>
              <a:gdLst>
                <a:gd name="T0" fmla="*/ 89 w 89"/>
                <a:gd name="T1" fmla="*/ 192 h 192"/>
                <a:gd name="T2" fmla="*/ 89 w 89"/>
                <a:gd name="T3" fmla="*/ 23 h 192"/>
                <a:gd name="T4" fmla="*/ 0 w 89"/>
                <a:gd name="T5" fmla="*/ 0 h 192"/>
                <a:gd name="T6" fmla="*/ 0 w 89"/>
                <a:gd name="T7" fmla="*/ 173 h 192"/>
                <a:gd name="T8" fmla="*/ 89 w 89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92">
                  <a:moveTo>
                    <a:pt x="89" y="192"/>
                  </a:moveTo>
                  <a:lnTo>
                    <a:pt x="89" y="23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89" y="192"/>
                  </a:lnTo>
                  <a:close/>
                </a:path>
              </a:pathLst>
            </a:custGeom>
            <a:solidFill>
              <a:srgbClr val="68A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5173663" y="4749800"/>
              <a:ext cx="69850" cy="146050"/>
            </a:xfrm>
            <a:custGeom>
              <a:avLst/>
              <a:gdLst>
                <a:gd name="T0" fmla="*/ 88 w 88"/>
                <a:gd name="T1" fmla="*/ 183 h 183"/>
                <a:gd name="T2" fmla="*/ 88 w 88"/>
                <a:gd name="T3" fmla="*/ 26 h 183"/>
                <a:gd name="T4" fmla="*/ 0 w 88"/>
                <a:gd name="T5" fmla="*/ 0 h 183"/>
                <a:gd name="T6" fmla="*/ 0 w 88"/>
                <a:gd name="T7" fmla="*/ 163 h 183"/>
                <a:gd name="T8" fmla="*/ 88 w 88"/>
                <a:gd name="T9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83">
                  <a:moveTo>
                    <a:pt x="88" y="183"/>
                  </a:moveTo>
                  <a:lnTo>
                    <a:pt x="88" y="26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88" y="183"/>
                  </a:lnTo>
                  <a:close/>
                </a:path>
              </a:pathLst>
            </a:custGeom>
            <a:solidFill>
              <a:srgbClr val="68A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4960938" y="4872038"/>
              <a:ext cx="69850" cy="149225"/>
            </a:xfrm>
            <a:custGeom>
              <a:avLst/>
              <a:gdLst>
                <a:gd name="T0" fmla="*/ 89 w 89"/>
                <a:gd name="T1" fmla="*/ 189 h 189"/>
                <a:gd name="T2" fmla="*/ 89 w 89"/>
                <a:gd name="T3" fmla="*/ 20 h 189"/>
                <a:gd name="T4" fmla="*/ 0 w 89"/>
                <a:gd name="T5" fmla="*/ 0 h 189"/>
                <a:gd name="T6" fmla="*/ 0 w 89"/>
                <a:gd name="T7" fmla="*/ 173 h 189"/>
                <a:gd name="T8" fmla="*/ 89 w 89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9">
                  <a:moveTo>
                    <a:pt x="89" y="189"/>
                  </a:moveTo>
                  <a:lnTo>
                    <a:pt x="89" y="2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89" y="189"/>
                  </a:lnTo>
                  <a:close/>
                </a:path>
              </a:pathLst>
            </a:custGeom>
            <a:solidFill>
              <a:srgbClr val="68A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5173663" y="4918075"/>
              <a:ext cx="69850" cy="141288"/>
            </a:xfrm>
            <a:custGeom>
              <a:avLst/>
              <a:gdLst>
                <a:gd name="T0" fmla="*/ 88 w 88"/>
                <a:gd name="T1" fmla="*/ 179 h 179"/>
                <a:gd name="T2" fmla="*/ 88 w 88"/>
                <a:gd name="T3" fmla="*/ 21 h 179"/>
                <a:gd name="T4" fmla="*/ 0 w 88"/>
                <a:gd name="T5" fmla="*/ 0 h 179"/>
                <a:gd name="T6" fmla="*/ 0 w 88"/>
                <a:gd name="T7" fmla="*/ 163 h 179"/>
                <a:gd name="T8" fmla="*/ 88 w 88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79">
                  <a:moveTo>
                    <a:pt x="88" y="179"/>
                  </a:moveTo>
                  <a:lnTo>
                    <a:pt x="88" y="21"/>
                  </a:lnTo>
                  <a:lnTo>
                    <a:pt x="0" y="0"/>
                  </a:lnTo>
                  <a:lnTo>
                    <a:pt x="0" y="163"/>
                  </a:lnTo>
                  <a:lnTo>
                    <a:pt x="88" y="179"/>
                  </a:lnTo>
                  <a:close/>
                </a:path>
              </a:pathLst>
            </a:custGeom>
            <a:solidFill>
              <a:srgbClr val="68A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4960938" y="5051425"/>
              <a:ext cx="69850" cy="144463"/>
            </a:xfrm>
            <a:custGeom>
              <a:avLst/>
              <a:gdLst>
                <a:gd name="T0" fmla="*/ 89 w 89"/>
                <a:gd name="T1" fmla="*/ 183 h 183"/>
                <a:gd name="T2" fmla="*/ 89 w 89"/>
                <a:gd name="T3" fmla="*/ 15 h 183"/>
                <a:gd name="T4" fmla="*/ 0 w 89"/>
                <a:gd name="T5" fmla="*/ 0 h 183"/>
                <a:gd name="T6" fmla="*/ 0 w 89"/>
                <a:gd name="T7" fmla="*/ 172 h 183"/>
                <a:gd name="T8" fmla="*/ 89 w 89"/>
                <a:gd name="T9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3">
                  <a:moveTo>
                    <a:pt x="89" y="183"/>
                  </a:moveTo>
                  <a:lnTo>
                    <a:pt x="89" y="15"/>
                  </a:lnTo>
                  <a:lnTo>
                    <a:pt x="0" y="0"/>
                  </a:lnTo>
                  <a:lnTo>
                    <a:pt x="0" y="172"/>
                  </a:lnTo>
                  <a:lnTo>
                    <a:pt x="89" y="183"/>
                  </a:lnTo>
                  <a:close/>
                </a:path>
              </a:pathLst>
            </a:custGeom>
            <a:solidFill>
              <a:srgbClr val="68A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173663" y="5086350"/>
              <a:ext cx="69850" cy="136525"/>
            </a:xfrm>
            <a:custGeom>
              <a:avLst/>
              <a:gdLst>
                <a:gd name="T0" fmla="*/ 88 w 88"/>
                <a:gd name="T1" fmla="*/ 173 h 173"/>
                <a:gd name="T2" fmla="*/ 88 w 88"/>
                <a:gd name="T3" fmla="*/ 16 h 173"/>
                <a:gd name="T4" fmla="*/ 0 w 88"/>
                <a:gd name="T5" fmla="*/ 0 h 173"/>
                <a:gd name="T6" fmla="*/ 0 w 88"/>
                <a:gd name="T7" fmla="*/ 161 h 173"/>
                <a:gd name="T8" fmla="*/ 88 w 8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73">
                  <a:moveTo>
                    <a:pt x="88" y="173"/>
                  </a:moveTo>
                  <a:lnTo>
                    <a:pt x="88" y="16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88" y="173"/>
                  </a:lnTo>
                  <a:close/>
                </a:path>
              </a:pathLst>
            </a:custGeom>
            <a:solidFill>
              <a:srgbClr val="68A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5173663" y="5253038"/>
              <a:ext cx="69850" cy="134937"/>
            </a:xfrm>
            <a:custGeom>
              <a:avLst/>
              <a:gdLst>
                <a:gd name="T0" fmla="*/ 88 w 88"/>
                <a:gd name="T1" fmla="*/ 169 h 169"/>
                <a:gd name="T2" fmla="*/ 88 w 88"/>
                <a:gd name="T3" fmla="*/ 11 h 169"/>
                <a:gd name="T4" fmla="*/ 0 w 88"/>
                <a:gd name="T5" fmla="*/ 0 h 169"/>
                <a:gd name="T6" fmla="*/ 0 w 88"/>
                <a:gd name="T7" fmla="*/ 162 h 169"/>
                <a:gd name="T8" fmla="*/ 88 w 88"/>
                <a:gd name="T9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69">
                  <a:moveTo>
                    <a:pt x="88" y="169"/>
                  </a:moveTo>
                  <a:lnTo>
                    <a:pt x="88" y="11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88" y="169"/>
                  </a:lnTo>
                  <a:close/>
                </a:path>
              </a:pathLst>
            </a:custGeom>
            <a:solidFill>
              <a:srgbClr val="68A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5173663" y="5591175"/>
              <a:ext cx="69850" cy="128588"/>
            </a:xfrm>
            <a:custGeom>
              <a:avLst/>
              <a:gdLst>
                <a:gd name="T0" fmla="*/ 88 w 88"/>
                <a:gd name="T1" fmla="*/ 159 h 161"/>
                <a:gd name="T2" fmla="*/ 88 w 88"/>
                <a:gd name="T3" fmla="*/ 1 h 161"/>
                <a:gd name="T4" fmla="*/ 0 w 88"/>
                <a:gd name="T5" fmla="*/ 0 h 161"/>
                <a:gd name="T6" fmla="*/ 0 w 88"/>
                <a:gd name="T7" fmla="*/ 161 h 161"/>
                <a:gd name="T8" fmla="*/ 88 w 88"/>
                <a:gd name="T9" fmla="*/ 15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61">
                  <a:moveTo>
                    <a:pt x="88" y="159"/>
                  </a:moveTo>
                  <a:lnTo>
                    <a:pt x="88" y="1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88" y="159"/>
                  </a:lnTo>
                  <a:close/>
                </a:path>
              </a:pathLst>
            </a:custGeom>
            <a:solidFill>
              <a:srgbClr val="68A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797425" y="4857750"/>
              <a:ext cx="74613" cy="155575"/>
            </a:xfrm>
            <a:custGeom>
              <a:avLst/>
              <a:gdLst>
                <a:gd name="T0" fmla="*/ 0 w 96"/>
                <a:gd name="T1" fmla="*/ 196 h 196"/>
                <a:gd name="T2" fmla="*/ 0 w 96"/>
                <a:gd name="T3" fmla="*/ 30 h 196"/>
                <a:gd name="T4" fmla="*/ 96 w 96"/>
                <a:gd name="T5" fmla="*/ 0 h 196"/>
                <a:gd name="T6" fmla="*/ 96 w 96"/>
                <a:gd name="T7" fmla="*/ 173 h 196"/>
                <a:gd name="T8" fmla="*/ 0 w 96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6">
                  <a:moveTo>
                    <a:pt x="0" y="196"/>
                  </a:moveTo>
                  <a:lnTo>
                    <a:pt x="0" y="30"/>
                  </a:lnTo>
                  <a:lnTo>
                    <a:pt x="96" y="0"/>
                  </a:lnTo>
                  <a:lnTo>
                    <a:pt x="96" y="173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B2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4452938" y="5116513"/>
              <a:ext cx="76200" cy="123825"/>
            </a:xfrm>
            <a:custGeom>
              <a:avLst/>
              <a:gdLst>
                <a:gd name="T0" fmla="*/ 0 w 96"/>
                <a:gd name="T1" fmla="*/ 157 h 157"/>
                <a:gd name="T2" fmla="*/ 0 w 96"/>
                <a:gd name="T3" fmla="*/ 20 h 157"/>
                <a:gd name="T4" fmla="*/ 96 w 96"/>
                <a:gd name="T5" fmla="*/ 0 h 157"/>
                <a:gd name="T6" fmla="*/ 96 w 96"/>
                <a:gd name="T7" fmla="*/ 143 h 157"/>
                <a:gd name="T8" fmla="*/ 0 w 96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57">
                  <a:moveTo>
                    <a:pt x="0" y="157"/>
                  </a:moveTo>
                  <a:lnTo>
                    <a:pt x="0" y="20"/>
                  </a:lnTo>
                  <a:lnTo>
                    <a:pt x="96" y="0"/>
                  </a:lnTo>
                  <a:lnTo>
                    <a:pt x="96" y="14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B2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567238" y="5740400"/>
              <a:ext cx="76200" cy="133350"/>
            </a:xfrm>
            <a:custGeom>
              <a:avLst/>
              <a:gdLst>
                <a:gd name="T0" fmla="*/ 0 w 97"/>
                <a:gd name="T1" fmla="*/ 147 h 168"/>
                <a:gd name="T2" fmla="*/ 0 w 97"/>
                <a:gd name="T3" fmla="*/ 0 h 168"/>
                <a:gd name="T4" fmla="*/ 97 w 97"/>
                <a:gd name="T5" fmla="*/ 15 h 168"/>
                <a:gd name="T6" fmla="*/ 97 w 97"/>
                <a:gd name="T7" fmla="*/ 168 h 168"/>
                <a:gd name="T8" fmla="*/ 0 w 97"/>
                <a:gd name="T9" fmla="*/ 14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8">
                  <a:moveTo>
                    <a:pt x="0" y="147"/>
                  </a:moveTo>
                  <a:lnTo>
                    <a:pt x="0" y="0"/>
                  </a:lnTo>
                  <a:lnTo>
                    <a:pt x="97" y="15"/>
                  </a:lnTo>
                  <a:lnTo>
                    <a:pt x="97" y="168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B2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5411788" y="5556250"/>
              <a:ext cx="36512" cy="76200"/>
            </a:xfrm>
            <a:custGeom>
              <a:avLst/>
              <a:gdLst>
                <a:gd name="T0" fmla="*/ 48 w 48"/>
                <a:gd name="T1" fmla="*/ 93 h 96"/>
                <a:gd name="T2" fmla="*/ 48 w 48"/>
                <a:gd name="T3" fmla="*/ 0 h 96"/>
                <a:gd name="T4" fmla="*/ 0 w 48"/>
                <a:gd name="T5" fmla="*/ 1 h 96"/>
                <a:gd name="T6" fmla="*/ 0 w 48"/>
                <a:gd name="T7" fmla="*/ 96 h 96"/>
                <a:gd name="T8" fmla="*/ 48 w 48"/>
                <a:gd name="T9" fmla="*/ 9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96">
                  <a:moveTo>
                    <a:pt x="48" y="93"/>
                  </a:moveTo>
                  <a:lnTo>
                    <a:pt x="48" y="0"/>
                  </a:lnTo>
                  <a:lnTo>
                    <a:pt x="0" y="1"/>
                  </a:lnTo>
                  <a:lnTo>
                    <a:pt x="0" y="96"/>
                  </a:lnTo>
                  <a:lnTo>
                    <a:pt x="48" y="93"/>
                  </a:lnTo>
                  <a:close/>
                </a:path>
              </a:pathLst>
            </a:custGeom>
            <a:solidFill>
              <a:srgbClr val="68A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11788" y="5773738"/>
              <a:ext cx="36512" cy="77787"/>
            </a:xfrm>
            <a:custGeom>
              <a:avLst/>
              <a:gdLst>
                <a:gd name="T0" fmla="*/ 48 w 48"/>
                <a:gd name="T1" fmla="*/ 93 h 98"/>
                <a:gd name="T2" fmla="*/ 48 w 48"/>
                <a:gd name="T3" fmla="*/ 0 h 98"/>
                <a:gd name="T4" fmla="*/ 0 w 48"/>
                <a:gd name="T5" fmla="*/ 4 h 98"/>
                <a:gd name="T6" fmla="*/ 0 w 48"/>
                <a:gd name="T7" fmla="*/ 98 h 98"/>
                <a:gd name="T8" fmla="*/ 48 w 48"/>
                <a:gd name="T9" fmla="*/ 9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98">
                  <a:moveTo>
                    <a:pt x="48" y="93"/>
                  </a:moveTo>
                  <a:lnTo>
                    <a:pt x="48" y="0"/>
                  </a:lnTo>
                  <a:lnTo>
                    <a:pt x="0" y="4"/>
                  </a:lnTo>
                  <a:lnTo>
                    <a:pt x="0" y="98"/>
                  </a:lnTo>
                  <a:lnTo>
                    <a:pt x="48" y="93"/>
                  </a:lnTo>
                  <a:close/>
                </a:path>
              </a:pathLst>
            </a:custGeom>
            <a:solidFill>
              <a:srgbClr val="68A5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4633913" y="4960938"/>
              <a:ext cx="87312" cy="80962"/>
            </a:xfrm>
            <a:custGeom>
              <a:avLst/>
              <a:gdLst>
                <a:gd name="T0" fmla="*/ 38 w 111"/>
                <a:gd name="T1" fmla="*/ 31 h 102"/>
                <a:gd name="T2" fmla="*/ 47 w 111"/>
                <a:gd name="T3" fmla="*/ 26 h 102"/>
                <a:gd name="T4" fmla="*/ 56 w 111"/>
                <a:gd name="T5" fmla="*/ 20 h 102"/>
                <a:gd name="T6" fmla="*/ 67 w 111"/>
                <a:gd name="T7" fmla="*/ 18 h 102"/>
                <a:gd name="T8" fmla="*/ 76 w 111"/>
                <a:gd name="T9" fmla="*/ 15 h 102"/>
                <a:gd name="T10" fmla="*/ 86 w 111"/>
                <a:gd name="T11" fmla="*/ 15 h 102"/>
                <a:gd name="T12" fmla="*/ 94 w 111"/>
                <a:gd name="T13" fmla="*/ 16 h 102"/>
                <a:gd name="T14" fmla="*/ 104 w 111"/>
                <a:gd name="T15" fmla="*/ 19 h 102"/>
                <a:gd name="T16" fmla="*/ 111 w 111"/>
                <a:gd name="T17" fmla="*/ 23 h 102"/>
                <a:gd name="T18" fmla="*/ 109 w 111"/>
                <a:gd name="T19" fmla="*/ 21 h 102"/>
                <a:gd name="T20" fmla="*/ 108 w 111"/>
                <a:gd name="T21" fmla="*/ 20 h 102"/>
                <a:gd name="T22" fmla="*/ 107 w 111"/>
                <a:gd name="T23" fmla="*/ 18 h 102"/>
                <a:gd name="T24" fmla="*/ 106 w 111"/>
                <a:gd name="T25" fmla="*/ 15 h 102"/>
                <a:gd name="T26" fmla="*/ 99 w 111"/>
                <a:gd name="T27" fmla="*/ 8 h 102"/>
                <a:gd name="T28" fmla="*/ 90 w 111"/>
                <a:gd name="T29" fmla="*/ 4 h 102"/>
                <a:gd name="T30" fmla="*/ 81 w 111"/>
                <a:gd name="T31" fmla="*/ 1 h 102"/>
                <a:gd name="T32" fmla="*/ 70 w 111"/>
                <a:gd name="T33" fmla="*/ 0 h 102"/>
                <a:gd name="T34" fmla="*/ 59 w 111"/>
                <a:gd name="T35" fmla="*/ 1 h 102"/>
                <a:gd name="T36" fmla="*/ 48 w 111"/>
                <a:gd name="T37" fmla="*/ 5 h 102"/>
                <a:gd name="T38" fmla="*/ 37 w 111"/>
                <a:gd name="T39" fmla="*/ 11 h 102"/>
                <a:gd name="T40" fmla="*/ 26 w 111"/>
                <a:gd name="T41" fmla="*/ 18 h 102"/>
                <a:gd name="T42" fmla="*/ 17 w 111"/>
                <a:gd name="T43" fmla="*/ 27 h 102"/>
                <a:gd name="T44" fmla="*/ 10 w 111"/>
                <a:gd name="T45" fmla="*/ 36 h 102"/>
                <a:gd name="T46" fmla="*/ 5 w 111"/>
                <a:gd name="T47" fmla="*/ 46 h 102"/>
                <a:gd name="T48" fmla="*/ 1 w 111"/>
                <a:gd name="T49" fmla="*/ 57 h 102"/>
                <a:gd name="T50" fmla="*/ 0 w 111"/>
                <a:gd name="T51" fmla="*/ 67 h 102"/>
                <a:gd name="T52" fmla="*/ 1 w 111"/>
                <a:gd name="T53" fmla="*/ 78 h 102"/>
                <a:gd name="T54" fmla="*/ 3 w 111"/>
                <a:gd name="T55" fmla="*/ 87 h 102"/>
                <a:gd name="T56" fmla="*/ 9 w 111"/>
                <a:gd name="T57" fmla="*/ 95 h 102"/>
                <a:gd name="T58" fmla="*/ 10 w 111"/>
                <a:gd name="T59" fmla="*/ 96 h 102"/>
                <a:gd name="T60" fmla="*/ 13 w 111"/>
                <a:gd name="T61" fmla="*/ 98 h 102"/>
                <a:gd name="T62" fmla="*/ 14 w 111"/>
                <a:gd name="T63" fmla="*/ 99 h 102"/>
                <a:gd name="T64" fmla="*/ 16 w 111"/>
                <a:gd name="T65" fmla="*/ 102 h 102"/>
                <a:gd name="T66" fmla="*/ 12 w 111"/>
                <a:gd name="T67" fmla="*/ 84 h 102"/>
                <a:gd name="T68" fmla="*/ 15 w 111"/>
                <a:gd name="T69" fmla="*/ 66 h 102"/>
                <a:gd name="T70" fmla="*/ 23 w 111"/>
                <a:gd name="T71" fmla="*/ 48 h 102"/>
                <a:gd name="T72" fmla="*/ 38 w 111"/>
                <a:gd name="T7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1" h="102">
                  <a:moveTo>
                    <a:pt x="38" y="31"/>
                  </a:moveTo>
                  <a:lnTo>
                    <a:pt x="47" y="26"/>
                  </a:lnTo>
                  <a:lnTo>
                    <a:pt x="56" y="20"/>
                  </a:lnTo>
                  <a:lnTo>
                    <a:pt x="67" y="18"/>
                  </a:lnTo>
                  <a:lnTo>
                    <a:pt x="76" y="15"/>
                  </a:lnTo>
                  <a:lnTo>
                    <a:pt x="86" y="15"/>
                  </a:lnTo>
                  <a:lnTo>
                    <a:pt x="94" y="16"/>
                  </a:lnTo>
                  <a:lnTo>
                    <a:pt x="104" y="19"/>
                  </a:lnTo>
                  <a:lnTo>
                    <a:pt x="111" y="23"/>
                  </a:lnTo>
                  <a:lnTo>
                    <a:pt x="109" y="21"/>
                  </a:lnTo>
                  <a:lnTo>
                    <a:pt x="108" y="20"/>
                  </a:lnTo>
                  <a:lnTo>
                    <a:pt x="107" y="18"/>
                  </a:lnTo>
                  <a:lnTo>
                    <a:pt x="106" y="15"/>
                  </a:lnTo>
                  <a:lnTo>
                    <a:pt x="99" y="8"/>
                  </a:lnTo>
                  <a:lnTo>
                    <a:pt x="90" y="4"/>
                  </a:lnTo>
                  <a:lnTo>
                    <a:pt x="81" y="1"/>
                  </a:lnTo>
                  <a:lnTo>
                    <a:pt x="70" y="0"/>
                  </a:lnTo>
                  <a:lnTo>
                    <a:pt x="59" y="1"/>
                  </a:lnTo>
                  <a:lnTo>
                    <a:pt x="48" y="5"/>
                  </a:lnTo>
                  <a:lnTo>
                    <a:pt x="37" y="11"/>
                  </a:lnTo>
                  <a:lnTo>
                    <a:pt x="26" y="18"/>
                  </a:lnTo>
                  <a:lnTo>
                    <a:pt x="17" y="27"/>
                  </a:lnTo>
                  <a:lnTo>
                    <a:pt x="10" y="36"/>
                  </a:lnTo>
                  <a:lnTo>
                    <a:pt x="5" y="46"/>
                  </a:lnTo>
                  <a:lnTo>
                    <a:pt x="1" y="57"/>
                  </a:lnTo>
                  <a:lnTo>
                    <a:pt x="0" y="67"/>
                  </a:lnTo>
                  <a:lnTo>
                    <a:pt x="1" y="78"/>
                  </a:lnTo>
                  <a:lnTo>
                    <a:pt x="3" y="87"/>
                  </a:lnTo>
                  <a:lnTo>
                    <a:pt x="9" y="95"/>
                  </a:lnTo>
                  <a:lnTo>
                    <a:pt x="10" y="96"/>
                  </a:lnTo>
                  <a:lnTo>
                    <a:pt x="13" y="98"/>
                  </a:lnTo>
                  <a:lnTo>
                    <a:pt x="14" y="99"/>
                  </a:lnTo>
                  <a:lnTo>
                    <a:pt x="16" y="102"/>
                  </a:lnTo>
                  <a:lnTo>
                    <a:pt x="12" y="84"/>
                  </a:lnTo>
                  <a:lnTo>
                    <a:pt x="15" y="66"/>
                  </a:lnTo>
                  <a:lnTo>
                    <a:pt x="23" y="48"/>
                  </a:lnTo>
                  <a:lnTo>
                    <a:pt x="3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4941888" y="5338763"/>
              <a:ext cx="88900" cy="79375"/>
            </a:xfrm>
            <a:custGeom>
              <a:avLst/>
              <a:gdLst>
                <a:gd name="T0" fmla="*/ 39 w 112"/>
                <a:gd name="T1" fmla="*/ 31 h 100"/>
                <a:gd name="T2" fmla="*/ 49 w 112"/>
                <a:gd name="T3" fmla="*/ 24 h 100"/>
                <a:gd name="T4" fmla="*/ 58 w 112"/>
                <a:gd name="T5" fmla="*/ 20 h 100"/>
                <a:gd name="T6" fmla="*/ 68 w 112"/>
                <a:gd name="T7" fmla="*/ 16 h 100"/>
                <a:gd name="T8" fmla="*/ 77 w 112"/>
                <a:gd name="T9" fmla="*/ 14 h 100"/>
                <a:gd name="T10" fmla="*/ 87 w 112"/>
                <a:gd name="T11" fmla="*/ 14 h 100"/>
                <a:gd name="T12" fmla="*/ 96 w 112"/>
                <a:gd name="T13" fmla="*/ 15 h 100"/>
                <a:gd name="T14" fmla="*/ 105 w 112"/>
                <a:gd name="T15" fmla="*/ 18 h 100"/>
                <a:gd name="T16" fmla="*/ 112 w 112"/>
                <a:gd name="T17" fmla="*/ 23 h 100"/>
                <a:gd name="T18" fmla="*/ 111 w 112"/>
                <a:gd name="T19" fmla="*/ 21 h 100"/>
                <a:gd name="T20" fmla="*/ 110 w 112"/>
                <a:gd name="T21" fmla="*/ 18 h 100"/>
                <a:gd name="T22" fmla="*/ 109 w 112"/>
                <a:gd name="T23" fmla="*/ 17 h 100"/>
                <a:gd name="T24" fmla="*/ 107 w 112"/>
                <a:gd name="T25" fmla="*/ 15 h 100"/>
                <a:gd name="T26" fmla="*/ 100 w 112"/>
                <a:gd name="T27" fmla="*/ 8 h 100"/>
                <a:gd name="T28" fmla="*/ 91 w 112"/>
                <a:gd name="T29" fmla="*/ 3 h 100"/>
                <a:gd name="T30" fmla="*/ 82 w 112"/>
                <a:gd name="T31" fmla="*/ 0 h 100"/>
                <a:gd name="T32" fmla="*/ 72 w 112"/>
                <a:gd name="T33" fmla="*/ 0 h 100"/>
                <a:gd name="T34" fmla="*/ 60 w 112"/>
                <a:gd name="T35" fmla="*/ 1 h 100"/>
                <a:gd name="T36" fmla="*/ 49 w 112"/>
                <a:gd name="T37" fmla="*/ 3 h 100"/>
                <a:gd name="T38" fmla="*/ 38 w 112"/>
                <a:gd name="T39" fmla="*/ 9 h 100"/>
                <a:gd name="T40" fmla="*/ 28 w 112"/>
                <a:gd name="T41" fmla="*/ 16 h 100"/>
                <a:gd name="T42" fmla="*/ 19 w 112"/>
                <a:gd name="T43" fmla="*/ 25 h 100"/>
                <a:gd name="T44" fmla="*/ 11 w 112"/>
                <a:gd name="T45" fmla="*/ 35 h 100"/>
                <a:gd name="T46" fmla="*/ 5 w 112"/>
                <a:gd name="T47" fmla="*/ 45 h 100"/>
                <a:gd name="T48" fmla="*/ 1 w 112"/>
                <a:gd name="T49" fmla="*/ 55 h 100"/>
                <a:gd name="T50" fmla="*/ 0 w 112"/>
                <a:gd name="T51" fmla="*/ 67 h 100"/>
                <a:gd name="T52" fmla="*/ 1 w 112"/>
                <a:gd name="T53" fmla="*/ 76 h 100"/>
                <a:gd name="T54" fmla="*/ 4 w 112"/>
                <a:gd name="T55" fmla="*/ 86 h 100"/>
                <a:gd name="T56" fmla="*/ 9 w 112"/>
                <a:gd name="T57" fmla="*/ 94 h 100"/>
                <a:gd name="T58" fmla="*/ 12 w 112"/>
                <a:gd name="T59" fmla="*/ 96 h 100"/>
                <a:gd name="T60" fmla="*/ 13 w 112"/>
                <a:gd name="T61" fmla="*/ 98 h 100"/>
                <a:gd name="T62" fmla="*/ 15 w 112"/>
                <a:gd name="T63" fmla="*/ 99 h 100"/>
                <a:gd name="T64" fmla="*/ 16 w 112"/>
                <a:gd name="T65" fmla="*/ 100 h 100"/>
                <a:gd name="T66" fmla="*/ 12 w 112"/>
                <a:gd name="T67" fmla="*/ 83 h 100"/>
                <a:gd name="T68" fmla="*/ 15 w 112"/>
                <a:gd name="T69" fmla="*/ 66 h 100"/>
                <a:gd name="T70" fmla="*/ 24 w 112"/>
                <a:gd name="T71" fmla="*/ 47 h 100"/>
                <a:gd name="T72" fmla="*/ 39 w 112"/>
                <a:gd name="T73" fmla="*/ 3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2" h="100">
                  <a:moveTo>
                    <a:pt x="39" y="31"/>
                  </a:moveTo>
                  <a:lnTo>
                    <a:pt x="49" y="24"/>
                  </a:lnTo>
                  <a:lnTo>
                    <a:pt x="58" y="20"/>
                  </a:lnTo>
                  <a:lnTo>
                    <a:pt x="68" y="16"/>
                  </a:lnTo>
                  <a:lnTo>
                    <a:pt x="77" y="14"/>
                  </a:lnTo>
                  <a:lnTo>
                    <a:pt x="87" y="14"/>
                  </a:lnTo>
                  <a:lnTo>
                    <a:pt x="96" y="15"/>
                  </a:lnTo>
                  <a:lnTo>
                    <a:pt x="105" y="18"/>
                  </a:lnTo>
                  <a:lnTo>
                    <a:pt x="112" y="23"/>
                  </a:lnTo>
                  <a:lnTo>
                    <a:pt x="111" y="21"/>
                  </a:lnTo>
                  <a:lnTo>
                    <a:pt x="110" y="18"/>
                  </a:lnTo>
                  <a:lnTo>
                    <a:pt x="109" y="17"/>
                  </a:lnTo>
                  <a:lnTo>
                    <a:pt x="107" y="15"/>
                  </a:lnTo>
                  <a:lnTo>
                    <a:pt x="100" y="8"/>
                  </a:lnTo>
                  <a:lnTo>
                    <a:pt x="91" y="3"/>
                  </a:lnTo>
                  <a:lnTo>
                    <a:pt x="82" y="0"/>
                  </a:lnTo>
                  <a:lnTo>
                    <a:pt x="72" y="0"/>
                  </a:lnTo>
                  <a:lnTo>
                    <a:pt x="60" y="1"/>
                  </a:lnTo>
                  <a:lnTo>
                    <a:pt x="49" y="3"/>
                  </a:lnTo>
                  <a:lnTo>
                    <a:pt x="38" y="9"/>
                  </a:lnTo>
                  <a:lnTo>
                    <a:pt x="28" y="16"/>
                  </a:lnTo>
                  <a:lnTo>
                    <a:pt x="19" y="25"/>
                  </a:lnTo>
                  <a:lnTo>
                    <a:pt x="11" y="35"/>
                  </a:lnTo>
                  <a:lnTo>
                    <a:pt x="5" y="45"/>
                  </a:lnTo>
                  <a:lnTo>
                    <a:pt x="1" y="55"/>
                  </a:lnTo>
                  <a:lnTo>
                    <a:pt x="0" y="67"/>
                  </a:lnTo>
                  <a:lnTo>
                    <a:pt x="1" y="76"/>
                  </a:lnTo>
                  <a:lnTo>
                    <a:pt x="4" y="86"/>
                  </a:lnTo>
                  <a:lnTo>
                    <a:pt x="9" y="94"/>
                  </a:lnTo>
                  <a:lnTo>
                    <a:pt x="12" y="96"/>
                  </a:lnTo>
                  <a:lnTo>
                    <a:pt x="13" y="98"/>
                  </a:lnTo>
                  <a:lnTo>
                    <a:pt x="15" y="99"/>
                  </a:lnTo>
                  <a:lnTo>
                    <a:pt x="16" y="100"/>
                  </a:lnTo>
                  <a:lnTo>
                    <a:pt x="12" y="83"/>
                  </a:lnTo>
                  <a:lnTo>
                    <a:pt x="15" y="66"/>
                  </a:lnTo>
                  <a:lnTo>
                    <a:pt x="24" y="47"/>
                  </a:lnTo>
                  <a:lnTo>
                    <a:pt x="39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9" name="Freeform 95"/>
            <p:cNvSpPr>
              <a:spLocks/>
            </p:cNvSpPr>
            <p:nvPr/>
          </p:nvSpPr>
          <p:spPr bwMode="auto">
            <a:xfrm>
              <a:off x="4233863" y="4524375"/>
              <a:ext cx="266700" cy="184150"/>
            </a:xfrm>
            <a:custGeom>
              <a:avLst/>
              <a:gdLst>
                <a:gd name="T0" fmla="*/ 0 w 337"/>
                <a:gd name="T1" fmla="*/ 94 h 232"/>
                <a:gd name="T2" fmla="*/ 337 w 337"/>
                <a:gd name="T3" fmla="*/ 232 h 232"/>
                <a:gd name="T4" fmla="*/ 64 w 337"/>
                <a:gd name="T5" fmla="*/ 0 h 232"/>
                <a:gd name="T6" fmla="*/ 0 w 337"/>
                <a:gd name="T7" fmla="*/ 9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" h="232">
                  <a:moveTo>
                    <a:pt x="0" y="94"/>
                  </a:moveTo>
                  <a:lnTo>
                    <a:pt x="337" y="232"/>
                  </a:lnTo>
                  <a:lnTo>
                    <a:pt x="64" y="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0" name="Freeform 96"/>
            <p:cNvSpPr>
              <a:spLocks/>
            </p:cNvSpPr>
            <p:nvPr/>
          </p:nvSpPr>
          <p:spPr bwMode="auto">
            <a:xfrm>
              <a:off x="5314950" y="4275138"/>
              <a:ext cx="315913" cy="290512"/>
            </a:xfrm>
            <a:custGeom>
              <a:avLst/>
              <a:gdLst>
                <a:gd name="T0" fmla="*/ 311 w 400"/>
                <a:gd name="T1" fmla="*/ 0 h 368"/>
                <a:gd name="T2" fmla="*/ 0 w 400"/>
                <a:gd name="T3" fmla="*/ 368 h 368"/>
                <a:gd name="T4" fmla="*/ 400 w 400"/>
                <a:gd name="T5" fmla="*/ 88 h 368"/>
                <a:gd name="T6" fmla="*/ 311 w 400"/>
                <a:gd name="T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368">
                  <a:moveTo>
                    <a:pt x="311" y="0"/>
                  </a:moveTo>
                  <a:lnTo>
                    <a:pt x="0" y="368"/>
                  </a:lnTo>
                  <a:lnTo>
                    <a:pt x="400" y="8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Freeform 97"/>
            <p:cNvSpPr>
              <a:spLocks/>
            </p:cNvSpPr>
            <p:nvPr/>
          </p:nvSpPr>
          <p:spPr bwMode="auto">
            <a:xfrm>
              <a:off x="5534025" y="4799013"/>
              <a:ext cx="304800" cy="152400"/>
            </a:xfrm>
            <a:custGeom>
              <a:avLst/>
              <a:gdLst>
                <a:gd name="T0" fmla="*/ 383 w 383"/>
                <a:gd name="T1" fmla="*/ 0 h 194"/>
                <a:gd name="T2" fmla="*/ 0 w 383"/>
                <a:gd name="T3" fmla="*/ 194 h 194"/>
                <a:gd name="T4" fmla="*/ 383 w 383"/>
                <a:gd name="T5" fmla="*/ 114 h 194"/>
                <a:gd name="T6" fmla="*/ 383 w 383"/>
                <a:gd name="T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194">
                  <a:moveTo>
                    <a:pt x="383" y="0"/>
                  </a:moveTo>
                  <a:lnTo>
                    <a:pt x="0" y="194"/>
                  </a:lnTo>
                  <a:lnTo>
                    <a:pt x="383" y="11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Freeform 98"/>
            <p:cNvSpPr>
              <a:spLocks/>
            </p:cNvSpPr>
            <p:nvPr/>
          </p:nvSpPr>
          <p:spPr bwMode="auto">
            <a:xfrm>
              <a:off x="4333875" y="5353050"/>
              <a:ext cx="309563" cy="254000"/>
            </a:xfrm>
            <a:custGeom>
              <a:avLst/>
              <a:gdLst>
                <a:gd name="T0" fmla="*/ 391 w 391"/>
                <a:gd name="T1" fmla="*/ 0 h 320"/>
                <a:gd name="T2" fmla="*/ 0 w 391"/>
                <a:gd name="T3" fmla="*/ 209 h 320"/>
                <a:gd name="T4" fmla="*/ 73 w 391"/>
                <a:gd name="T5" fmla="*/ 320 h 320"/>
                <a:gd name="T6" fmla="*/ 391 w 391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320">
                  <a:moveTo>
                    <a:pt x="391" y="0"/>
                  </a:moveTo>
                  <a:lnTo>
                    <a:pt x="0" y="209"/>
                  </a:lnTo>
                  <a:lnTo>
                    <a:pt x="73" y="320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Freeform 99"/>
            <p:cNvSpPr>
              <a:spLocks/>
            </p:cNvSpPr>
            <p:nvPr/>
          </p:nvSpPr>
          <p:spPr bwMode="auto">
            <a:xfrm>
              <a:off x="4837113" y="5614988"/>
              <a:ext cx="136525" cy="342900"/>
            </a:xfrm>
            <a:custGeom>
              <a:avLst/>
              <a:gdLst>
                <a:gd name="T0" fmla="*/ 173 w 173"/>
                <a:gd name="T1" fmla="*/ 0 h 433"/>
                <a:gd name="T2" fmla="*/ 0 w 173"/>
                <a:gd name="T3" fmla="*/ 394 h 433"/>
                <a:gd name="T4" fmla="*/ 112 w 173"/>
                <a:gd name="T5" fmla="*/ 433 h 433"/>
                <a:gd name="T6" fmla="*/ 173 w 173"/>
                <a:gd name="T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433">
                  <a:moveTo>
                    <a:pt x="173" y="0"/>
                  </a:moveTo>
                  <a:lnTo>
                    <a:pt x="0" y="394"/>
                  </a:lnTo>
                  <a:lnTo>
                    <a:pt x="112" y="43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76400" y="4733925"/>
            <a:ext cx="2228850" cy="1133475"/>
            <a:chOff x="1676400" y="4953000"/>
            <a:chExt cx="2228850" cy="1133475"/>
          </a:xfrm>
        </p:grpSpPr>
        <p:grpSp>
          <p:nvGrpSpPr>
            <p:cNvPr id="1124" name="Group 100"/>
            <p:cNvGrpSpPr>
              <a:grpSpLocks/>
            </p:cNvGrpSpPr>
            <p:nvPr/>
          </p:nvGrpSpPr>
          <p:grpSpPr bwMode="auto">
            <a:xfrm>
              <a:off x="1676400" y="4953000"/>
              <a:ext cx="1009650" cy="1057275"/>
              <a:chOff x="1001" y="2879"/>
              <a:chExt cx="636" cy="666"/>
            </a:xfrm>
          </p:grpSpPr>
          <p:sp>
            <p:nvSpPr>
              <p:cNvPr id="1125" name="Freeform 101"/>
              <p:cNvSpPr>
                <a:spLocks/>
              </p:cNvSpPr>
              <p:nvPr/>
            </p:nvSpPr>
            <p:spPr bwMode="auto">
              <a:xfrm>
                <a:off x="1035" y="3475"/>
                <a:ext cx="91" cy="52"/>
              </a:xfrm>
              <a:custGeom>
                <a:avLst/>
                <a:gdLst>
                  <a:gd name="T0" fmla="*/ 0 w 91"/>
                  <a:gd name="T1" fmla="*/ 9 h 52"/>
                  <a:gd name="T2" fmla="*/ 0 w 91"/>
                  <a:gd name="T3" fmla="*/ 35 h 52"/>
                  <a:gd name="T4" fmla="*/ 0 w 91"/>
                  <a:gd name="T5" fmla="*/ 44 h 52"/>
                  <a:gd name="T6" fmla="*/ 11 w 91"/>
                  <a:gd name="T7" fmla="*/ 52 h 52"/>
                  <a:gd name="T8" fmla="*/ 28 w 91"/>
                  <a:gd name="T9" fmla="*/ 52 h 52"/>
                  <a:gd name="T10" fmla="*/ 45 w 91"/>
                  <a:gd name="T11" fmla="*/ 52 h 52"/>
                  <a:gd name="T12" fmla="*/ 45 w 91"/>
                  <a:gd name="T13" fmla="*/ 44 h 52"/>
                  <a:gd name="T14" fmla="*/ 62 w 91"/>
                  <a:gd name="T15" fmla="*/ 44 h 52"/>
                  <a:gd name="T16" fmla="*/ 74 w 91"/>
                  <a:gd name="T17" fmla="*/ 44 h 52"/>
                  <a:gd name="T18" fmla="*/ 91 w 91"/>
                  <a:gd name="T19" fmla="*/ 44 h 52"/>
                  <a:gd name="T20" fmla="*/ 91 w 91"/>
                  <a:gd name="T21" fmla="*/ 35 h 52"/>
                  <a:gd name="T22" fmla="*/ 91 w 91"/>
                  <a:gd name="T23" fmla="*/ 18 h 52"/>
                  <a:gd name="T24" fmla="*/ 79 w 91"/>
                  <a:gd name="T25" fmla="*/ 18 h 52"/>
                  <a:gd name="T26" fmla="*/ 68 w 91"/>
                  <a:gd name="T27" fmla="*/ 9 h 52"/>
                  <a:gd name="T28" fmla="*/ 62 w 91"/>
                  <a:gd name="T29" fmla="*/ 0 h 52"/>
                  <a:gd name="T30" fmla="*/ 51 w 91"/>
                  <a:gd name="T31" fmla="*/ 9 h 52"/>
                  <a:gd name="T32" fmla="*/ 34 w 91"/>
                  <a:gd name="T33" fmla="*/ 0 h 52"/>
                  <a:gd name="T34" fmla="*/ 28 w 91"/>
                  <a:gd name="T35" fmla="*/ 9 h 52"/>
                  <a:gd name="T36" fmla="*/ 11 w 91"/>
                  <a:gd name="T37" fmla="*/ 9 h 52"/>
                  <a:gd name="T38" fmla="*/ 0 w 91"/>
                  <a:gd name="T39" fmla="*/ 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1" h="52">
                    <a:moveTo>
                      <a:pt x="0" y="9"/>
                    </a:moveTo>
                    <a:lnTo>
                      <a:pt x="0" y="35"/>
                    </a:lnTo>
                    <a:lnTo>
                      <a:pt x="0" y="44"/>
                    </a:lnTo>
                    <a:lnTo>
                      <a:pt x="11" y="52"/>
                    </a:lnTo>
                    <a:lnTo>
                      <a:pt x="28" y="52"/>
                    </a:lnTo>
                    <a:lnTo>
                      <a:pt x="45" y="52"/>
                    </a:lnTo>
                    <a:lnTo>
                      <a:pt x="45" y="44"/>
                    </a:lnTo>
                    <a:lnTo>
                      <a:pt x="62" y="44"/>
                    </a:lnTo>
                    <a:lnTo>
                      <a:pt x="74" y="44"/>
                    </a:lnTo>
                    <a:lnTo>
                      <a:pt x="91" y="44"/>
                    </a:lnTo>
                    <a:lnTo>
                      <a:pt x="91" y="35"/>
                    </a:lnTo>
                    <a:lnTo>
                      <a:pt x="91" y="18"/>
                    </a:lnTo>
                    <a:lnTo>
                      <a:pt x="79" y="18"/>
                    </a:lnTo>
                    <a:lnTo>
                      <a:pt x="68" y="9"/>
                    </a:lnTo>
                    <a:lnTo>
                      <a:pt x="62" y="0"/>
                    </a:lnTo>
                    <a:lnTo>
                      <a:pt x="51" y="9"/>
                    </a:lnTo>
                    <a:lnTo>
                      <a:pt x="34" y="0"/>
                    </a:lnTo>
                    <a:lnTo>
                      <a:pt x="28" y="9"/>
                    </a:lnTo>
                    <a:lnTo>
                      <a:pt x="1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" name="Oval 102"/>
              <p:cNvSpPr>
                <a:spLocks noChangeArrowheads="1"/>
              </p:cNvSpPr>
              <p:nvPr/>
            </p:nvSpPr>
            <p:spPr bwMode="auto">
              <a:xfrm>
                <a:off x="1038" y="3496"/>
                <a:ext cx="5" cy="2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" name="Oval 103"/>
              <p:cNvSpPr>
                <a:spLocks noChangeArrowheads="1"/>
              </p:cNvSpPr>
              <p:nvPr/>
            </p:nvSpPr>
            <p:spPr bwMode="auto">
              <a:xfrm>
                <a:off x="1077" y="3487"/>
                <a:ext cx="0" cy="1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Freeform 104"/>
              <p:cNvSpPr>
                <a:spLocks/>
              </p:cNvSpPr>
              <p:nvPr/>
            </p:nvSpPr>
            <p:spPr bwMode="auto">
              <a:xfrm>
                <a:off x="1069" y="3484"/>
                <a:ext cx="17" cy="35"/>
              </a:xfrm>
              <a:custGeom>
                <a:avLst/>
                <a:gdLst>
                  <a:gd name="T0" fmla="*/ 11 w 17"/>
                  <a:gd name="T1" fmla="*/ 35 h 35"/>
                  <a:gd name="T2" fmla="*/ 17 w 17"/>
                  <a:gd name="T3" fmla="*/ 17 h 35"/>
                  <a:gd name="T4" fmla="*/ 11 w 17"/>
                  <a:gd name="T5" fmla="*/ 9 h 35"/>
                  <a:gd name="T6" fmla="*/ 0 w 17"/>
                  <a:gd name="T7" fmla="*/ 9 h 35"/>
                  <a:gd name="T8" fmla="*/ 0 w 17"/>
                  <a:gd name="T9" fmla="*/ 0 h 35"/>
                  <a:gd name="T10" fmla="*/ 11 w 17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5">
                    <a:moveTo>
                      <a:pt x="11" y="35"/>
                    </a:moveTo>
                    <a:lnTo>
                      <a:pt x="17" y="17"/>
                    </a:lnTo>
                    <a:lnTo>
                      <a:pt x="11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Freeform 105"/>
              <p:cNvSpPr>
                <a:spLocks/>
              </p:cNvSpPr>
              <p:nvPr/>
            </p:nvSpPr>
            <p:spPr bwMode="auto">
              <a:xfrm>
                <a:off x="1069" y="3484"/>
                <a:ext cx="17" cy="35"/>
              </a:xfrm>
              <a:custGeom>
                <a:avLst/>
                <a:gdLst>
                  <a:gd name="T0" fmla="*/ 11 w 17"/>
                  <a:gd name="T1" fmla="*/ 35 h 35"/>
                  <a:gd name="T2" fmla="*/ 17 w 17"/>
                  <a:gd name="T3" fmla="*/ 17 h 35"/>
                  <a:gd name="T4" fmla="*/ 11 w 17"/>
                  <a:gd name="T5" fmla="*/ 9 h 35"/>
                  <a:gd name="T6" fmla="*/ 0 w 17"/>
                  <a:gd name="T7" fmla="*/ 9 h 35"/>
                  <a:gd name="T8" fmla="*/ 0 w 17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5">
                    <a:moveTo>
                      <a:pt x="11" y="35"/>
                    </a:moveTo>
                    <a:lnTo>
                      <a:pt x="17" y="17"/>
                    </a:lnTo>
                    <a:lnTo>
                      <a:pt x="1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Freeform 106"/>
              <p:cNvSpPr>
                <a:spLocks/>
              </p:cNvSpPr>
              <p:nvPr/>
            </p:nvSpPr>
            <p:spPr bwMode="auto">
              <a:xfrm>
                <a:off x="1023" y="3259"/>
                <a:ext cx="80" cy="225"/>
              </a:xfrm>
              <a:custGeom>
                <a:avLst/>
                <a:gdLst>
                  <a:gd name="T0" fmla="*/ 6 w 80"/>
                  <a:gd name="T1" fmla="*/ 0 h 225"/>
                  <a:gd name="T2" fmla="*/ 0 w 80"/>
                  <a:gd name="T3" fmla="*/ 35 h 225"/>
                  <a:gd name="T4" fmla="*/ 6 w 80"/>
                  <a:gd name="T5" fmla="*/ 69 h 225"/>
                  <a:gd name="T6" fmla="*/ 6 w 80"/>
                  <a:gd name="T7" fmla="*/ 165 h 225"/>
                  <a:gd name="T8" fmla="*/ 6 w 80"/>
                  <a:gd name="T9" fmla="*/ 216 h 225"/>
                  <a:gd name="T10" fmla="*/ 17 w 80"/>
                  <a:gd name="T11" fmla="*/ 225 h 225"/>
                  <a:gd name="T12" fmla="*/ 23 w 80"/>
                  <a:gd name="T13" fmla="*/ 225 h 225"/>
                  <a:gd name="T14" fmla="*/ 40 w 80"/>
                  <a:gd name="T15" fmla="*/ 225 h 225"/>
                  <a:gd name="T16" fmla="*/ 46 w 80"/>
                  <a:gd name="T17" fmla="*/ 216 h 225"/>
                  <a:gd name="T18" fmla="*/ 69 w 80"/>
                  <a:gd name="T19" fmla="*/ 225 h 225"/>
                  <a:gd name="T20" fmla="*/ 74 w 80"/>
                  <a:gd name="T21" fmla="*/ 225 h 225"/>
                  <a:gd name="T22" fmla="*/ 80 w 80"/>
                  <a:gd name="T23" fmla="*/ 216 h 225"/>
                  <a:gd name="T24" fmla="*/ 80 w 80"/>
                  <a:gd name="T25" fmla="*/ 156 h 225"/>
                  <a:gd name="T26" fmla="*/ 80 w 80"/>
                  <a:gd name="T27" fmla="*/ 121 h 225"/>
                  <a:gd name="T28" fmla="*/ 74 w 80"/>
                  <a:gd name="T29" fmla="*/ 0 h 225"/>
                  <a:gd name="T30" fmla="*/ 69 w 80"/>
                  <a:gd name="T31" fmla="*/ 9 h 225"/>
                  <a:gd name="T32" fmla="*/ 46 w 80"/>
                  <a:gd name="T33" fmla="*/ 18 h 225"/>
                  <a:gd name="T34" fmla="*/ 23 w 80"/>
                  <a:gd name="T35" fmla="*/ 18 h 225"/>
                  <a:gd name="T36" fmla="*/ 6 w 80"/>
                  <a:gd name="T3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0" h="225">
                    <a:moveTo>
                      <a:pt x="6" y="0"/>
                    </a:moveTo>
                    <a:lnTo>
                      <a:pt x="0" y="35"/>
                    </a:lnTo>
                    <a:lnTo>
                      <a:pt x="6" y="69"/>
                    </a:lnTo>
                    <a:lnTo>
                      <a:pt x="6" y="165"/>
                    </a:lnTo>
                    <a:lnTo>
                      <a:pt x="6" y="216"/>
                    </a:lnTo>
                    <a:lnTo>
                      <a:pt x="17" y="225"/>
                    </a:lnTo>
                    <a:lnTo>
                      <a:pt x="23" y="225"/>
                    </a:lnTo>
                    <a:lnTo>
                      <a:pt x="40" y="225"/>
                    </a:lnTo>
                    <a:lnTo>
                      <a:pt x="46" y="216"/>
                    </a:lnTo>
                    <a:lnTo>
                      <a:pt x="69" y="225"/>
                    </a:lnTo>
                    <a:lnTo>
                      <a:pt x="74" y="225"/>
                    </a:lnTo>
                    <a:lnTo>
                      <a:pt x="80" y="216"/>
                    </a:lnTo>
                    <a:lnTo>
                      <a:pt x="80" y="156"/>
                    </a:lnTo>
                    <a:lnTo>
                      <a:pt x="80" y="121"/>
                    </a:lnTo>
                    <a:lnTo>
                      <a:pt x="74" y="0"/>
                    </a:lnTo>
                    <a:lnTo>
                      <a:pt x="69" y="9"/>
                    </a:lnTo>
                    <a:lnTo>
                      <a:pt x="46" y="18"/>
                    </a:lnTo>
                    <a:lnTo>
                      <a:pt x="23" y="18"/>
                    </a:lnTo>
                    <a:lnTo>
                      <a:pt x="6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Freeform 107"/>
              <p:cNvSpPr>
                <a:spLocks/>
              </p:cNvSpPr>
              <p:nvPr/>
            </p:nvSpPr>
            <p:spPr bwMode="auto">
              <a:xfrm>
                <a:off x="1069" y="3337"/>
                <a:ext cx="5" cy="138"/>
              </a:xfrm>
              <a:custGeom>
                <a:avLst/>
                <a:gdLst>
                  <a:gd name="T0" fmla="*/ 0 w 5"/>
                  <a:gd name="T1" fmla="*/ 138 h 138"/>
                  <a:gd name="T2" fmla="*/ 5 w 5"/>
                  <a:gd name="T3" fmla="*/ 52 h 138"/>
                  <a:gd name="T4" fmla="*/ 5 w 5"/>
                  <a:gd name="T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38">
                    <a:moveTo>
                      <a:pt x="0" y="138"/>
                    </a:moveTo>
                    <a:lnTo>
                      <a:pt x="5" y="52"/>
                    </a:lnTo>
                    <a:lnTo>
                      <a:pt x="5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Freeform 108"/>
              <p:cNvSpPr>
                <a:spLocks/>
              </p:cNvSpPr>
              <p:nvPr/>
            </p:nvSpPr>
            <p:spPr bwMode="auto">
              <a:xfrm>
                <a:off x="1035" y="3026"/>
                <a:ext cx="45" cy="78"/>
              </a:xfrm>
              <a:custGeom>
                <a:avLst/>
                <a:gdLst>
                  <a:gd name="T0" fmla="*/ 5 w 45"/>
                  <a:gd name="T1" fmla="*/ 26 h 78"/>
                  <a:gd name="T2" fmla="*/ 0 w 45"/>
                  <a:gd name="T3" fmla="*/ 26 h 78"/>
                  <a:gd name="T4" fmla="*/ 0 w 45"/>
                  <a:gd name="T5" fmla="*/ 34 h 78"/>
                  <a:gd name="T6" fmla="*/ 0 w 45"/>
                  <a:gd name="T7" fmla="*/ 43 h 78"/>
                  <a:gd name="T8" fmla="*/ 5 w 45"/>
                  <a:gd name="T9" fmla="*/ 43 h 78"/>
                  <a:gd name="T10" fmla="*/ 11 w 45"/>
                  <a:gd name="T11" fmla="*/ 60 h 78"/>
                  <a:gd name="T12" fmla="*/ 22 w 45"/>
                  <a:gd name="T13" fmla="*/ 78 h 78"/>
                  <a:gd name="T14" fmla="*/ 39 w 45"/>
                  <a:gd name="T15" fmla="*/ 78 h 78"/>
                  <a:gd name="T16" fmla="*/ 45 w 45"/>
                  <a:gd name="T17" fmla="*/ 60 h 78"/>
                  <a:gd name="T18" fmla="*/ 45 w 45"/>
                  <a:gd name="T19" fmla="*/ 52 h 78"/>
                  <a:gd name="T20" fmla="*/ 45 w 45"/>
                  <a:gd name="T21" fmla="*/ 17 h 78"/>
                  <a:gd name="T22" fmla="*/ 39 w 45"/>
                  <a:gd name="T23" fmla="*/ 0 h 78"/>
                  <a:gd name="T24" fmla="*/ 17 w 45"/>
                  <a:gd name="T25" fmla="*/ 17 h 78"/>
                  <a:gd name="T26" fmla="*/ 5 w 45"/>
                  <a:gd name="T27" fmla="*/ 8 h 78"/>
                  <a:gd name="T28" fmla="*/ 5 w 45"/>
                  <a:gd name="T29" fmla="*/ 2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78">
                    <a:moveTo>
                      <a:pt x="5" y="26"/>
                    </a:moveTo>
                    <a:lnTo>
                      <a:pt x="0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5" y="43"/>
                    </a:lnTo>
                    <a:lnTo>
                      <a:pt x="11" y="60"/>
                    </a:lnTo>
                    <a:lnTo>
                      <a:pt x="22" y="78"/>
                    </a:lnTo>
                    <a:lnTo>
                      <a:pt x="39" y="78"/>
                    </a:lnTo>
                    <a:lnTo>
                      <a:pt x="45" y="60"/>
                    </a:lnTo>
                    <a:lnTo>
                      <a:pt x="45" y="52"/>
                    </a:lnTo>
                    <a:lnTo>
                      <a:pt x="45" y="17"/>
                    </a:lnTo>
                    <a:lnTo>
                      <a:pt x="39" y="0"/>
                    </a:lnTo>
                    <a:lnTo>
                      <a:pt x="17" y="17"/>
                    </a:lnTo>
                    <a:lnTo>
                      <a:pt x="5" y="8"/>
                    </a:lnTo>
                    <a:lnTo>
                      <a:pt x="5" y="26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Freeform 109"/>
              <p:cNvSpPr>
                <a:spLocks/>
              </p:cNvSpPr>
              <p:nvPr/>
            </p:nvSpPr>
            <p:spPr bwMode="auto">
              <a:xfrm>
                <a:off x="1023" y="3000"/>
                <a:ext cx="63" cy="69"/>
              </a:xfrm>
              <a:custGeom>
                <a:avLst/>
                <a:gdLst>
                  <a:gd name="T0" fmla="*/ 57 w 63"/>
                  <a:gd name="T1" fmla="*/ 43 h 69"/>
                  <a:gd name="T2" fmla="*/ 63 w 63"/>
                  <a:gd name="T3" fmla="*/ 34 h 69"/>
                  <a:gd name="T4" fmla="*/ 63 w 63"/>
                  <a:gd name="T5" fmla="*/ 17 h 69"/>
                  <a:gd name="T6" fmla="*/ 57 w 63"/>
                  <a:gd name="T7" fmla="*/ 8 h 69"/>
                  <a:gd name="T8" fmla="*/ 46 w 63"/>
                  <a:gd name="T9" fmla="*/ 0 h 69"/>
                  <a:gd name="T10" fmla="*/ 29 w 63"/>
                  <a:gd name="T11" fmla="*/ 0 h 69"/>
                  <a:gd name="T12" fmla="*/ 17 w 63"/>
                  <a:gd name="T13" fmla="*/ 0 h 69"/>
                  <a:gd name="T14" fmla="*/ 12 w 63"/>
                  <a:gd name="T15" fmla="*/ 8 h 69"/>
                  <a:gd name="T16" fmla="*/ 6 w 63"/>
                  <a:gd name="T17" fmla="*/ 0 h 69"/>
                  <a:gd name="T18" fmla="*/ 12 w 63"/>
                  <a:gd name="T19" fmla="*/ 8 h 69"/>
                  <a:gd name="T20" fmla="*/ 6 w 63"/>
                  <a:gd name="T21" fmla="*/ 8 h 69"/>
                  <a:gd name="T22" fmla="*/ 6 w 63"/>
                  <a:gd name="T23" fmla="*/ 8 h 69"/>
                  <a:gd name="T24" fmla="*/ 0 w 63"/>
                  <a:gd name="T25" fmla="*/ 17 h 69"/>
                  <a:gd name="T26" fmla="*/ 0 w 63"/>
                  <a:gd name="T27" fmla="*/ 43 h 69"/>
                  <a:gd name="T28" fmla="*/ 12 w 63"/>
                  <a:gd name="T29" fmla="*/ 69 h 69"/>
                  <a:gd name="T30" fmla="*/ 12 w 63"/>
                  <a:gd name="T31" fmla="*/ 60 h 69"/>
                  <a:gd name="T32" fmla="*/ 12 w 63"/>
                  <a:gd name="T33" fmla="*/ 52 h 69"/>
                  <a:gd name="T34" fmla="*/ 17 w 63"/>
                  <a:gd name="T35" fmla="*/ 52 h 69"/>
                  <a:gd name="T36" fmla="*/ 17 w 63"/>
                  <a:gd name="T37" fmla="*/ 34 h 69"/>
                  <a:gd name="T38" fmla="*/ 29 w 63"/>
                  <a:gd name="T39" fmla="*/ 43 h 69"/>
                  <a:gd name="T40" fmla="*/ 51 w 63"/>
                  <a:gd name="T41" fmla="*/ 26 h 69"/>
                  <a:gd name="T42" fmla="*/ 57 w 63"/>
                  <a:gd name="T43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69">
                    <a:moveTo>
                      <a:pt x="57" y="43"/>
                    </a:moveTo>
                    <a:lnTo>
                      <a:pt x="63" y="34"/>
                    </a:lnTo>
                    <a:lnTo>
                      <a:pt x="63" y="17"/>
                    </a:lnTo>
                    <a:lnTo>
                      <a:pt x="57" y="8"/>
                    </a:lnTo>
                    <a:lnTo>
                      <a:pt x="46" y="0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2" y="8"/>
                    </a:lnTo>
                    <a:lnTo>
                      <a:pt x="6" y="0"/>
                    </a:lnTo>
                    <a:lnTo>
                      <a:pt x="12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0" y="17"/>
                    </a:lnTo>
                    <a:lnTo>
                      <a:pt x="0" y="43"/>
                    </a:lnTo>
                    <a:lnTo>
                      <a:pt x="12" y="69"/>
                    </a:lnTo>
                    <a:lnTo>
                      <a:pt x="12" y="60"/>
                    </a:lnTo>
                    <a:lnTo>
                      <a:pt x="12" y="52"/>
                    </a:lnTo>
                    <a:lnTo>
                      <a:pt x="17" y="52"/>
                    </a:lnTo>
                    <a:lnTo>
                      <a:pt x="17" y="34"/>
                    </a:lnTo>
                    <a:lnTo>
                      <a:pt x="29" y="43"/>
                    </a:lnTo>
                    <a:lnTo>
                      <a:pt x="51" y="26"/>
                    </a:lnTo>
                    <a:lnTo>
                      <a:pt x="57" y="43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Freeform 110"/>
              <p:cNvSpPr>
                <a:spLocks/>
              </p:cNvSpPr>
              <p:nvPr/>
            </p:nvSpPr>
            <p:spPr bwMode="auto">
              <a:xfrm>
                <a:off x="1040" y="3069"/>
                <a:ext cx="34" cy="52"/>
              </a:xfrm>
              <a:custGeom>
                <a:avLst/>
                <a:gdLst>
                  <a:gd name="T0" fmla="*/ 0 w 34"/>
                  <a:gd name="T1" fmla="*/ 0 h 52"/>
                  <a:gd name="T2" fmla="*/ 0 w 34"/>
                  <a:gd name="T3" fmla="*/ 35 h 52"/>
                  <a:gd name="T4" fmla="*/ 12 w 34"/>
                  <a:gd name="T5" fmla="*/ 43 h 52"/>
                  <a:gd name="T6" fmla="*/ 23 w 34"/>
                  <a:gd name="T7" fmla="*/ 52 h 52"/>
                  <a:gd name="T8" fmla="*/ 29 w 34"/>
                  <a:gd name="T9" fmla="*/ 43 h 52"/>
                  <a:gd name="T10" fmla="*/ 34 w 34"/>
                  <a:gd name="T11" fmla="*/ 35 h 52"/>
                  <a:gd name="T12" fmla="*/ 29 w 34"/>
                  <a:gd name="T13" fmla="*/ 35 h 52"/>
                  <a:gd name="T14" fmla="*/ 17 w 34"/>
                  <a:gd name="T15" fmla="*/ 35 h 52"/>
                  <a:gd name="T16" fmla="*/ 6 w 34"/>
                  <a:gd name="T17" fmla="*/ 17 h 52"/>
                  <a:gd name="T18" fmla="*/ 0 w 34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2">
                    <a:moveTo>
                      <a:pt x="0" y="0"/>
                    </a:moveTo>
                    <a:lnTo>
                      <a:pt x="0" y="35"/>
                    </a:lnTo>
                    <a:lnTo>
                      <a:pt x="12" y="43"/>
                    </a:lnTo>
                    <a:lnTo>
                      <a:pt x="23" y="52"/>
                    </a:lnTo>
                    <a:lnTo>
                      <a:pt x="29" y="43"/>
                    </a:lnTo>
                    <a:lnTo>
                      <a:pt x="34" y="35"/>
                    </a:lnTo>
                    <a:lnTo>
                      <a:pt x="29" y="35"/>
                    </a:lnTo>
                    <a:lnTo>
                      <a:pt x="17" y="35"/>
                    </a:lnTo>
                    <a:lnTo>
                      <a:pt x="6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Freeform 111"/>
              <p:cNvSpPr>
                <a:spLocks/>
              </p:cNvSpPr>
              <p:nvPr/>
            </p:nvSpPr>
            <p:spPr bwMode="auto">
              <a:xfrm>
                <a:off x="1001" y="3104"/>
                <a:ext cx="113" cy="173"/>
              </a:xfrm>
              <a:custGeom>
                <a:avLst/>
                <a:gdLst>
                  <a:gd name="T0" fmla="*/ 39 w 113"/>
                  <a:gd name="T1" fmla="*/ 0 h 173"/>
                  <a:gd name="T2" fmla="*/ 22 w 113"/>
                  <a:gd name="T3" fmla="*/ 8 h 173"/>
                  <a:gd name="T4" fmla="*/ 11 w 113"/>
                  <a:gd name="T5" fmla="*/ 25 h 173"/>
                  <a:gd name="T6" fmla="*/ 0 w 113"/>
                  <a:gd name="T7" fmla="*/ 60 h 173"/>
                  <a:gd name="T8" fmla="*/ 0 w 113"/>
                  <a:gd name="T9" fmla="*/ 103 h 173"/>
                  <a:gd name="T10" fmla="*/ 11 w 113"/>
                  <a:gd name="T11" fmla="*/ 112 h 173"/>
                  <a:gd name="T12" fmla="*/ 22 w 113"/>
                  <a:gd name="T13" fmla="*/ 103 h 173"/>
                  <a:gd name="T14" fmla="*/ 22 w 113"/>
                  <a:gd name="T15" fmla="*/ 86 h 173"/>
                  <a:gd name="T16" fmla="*/ 22 w 113"/>
                  <a:gd name="T17" fmla="*/ 155 h 173"/>
                  <a:gd name="T18" fmla="*/ 45 w 113"/>
                  <a:gd name="T19" fmla="*/ 173 h 173"/>
                  <a:gd name="T20" fmla="*/ 68 w 113"/>
                  <a:gd name="T21" fmla="*/ 173 h 173"/>
                  <a:gd name="T22" fmla="*/ 91 w 113"/>
                  <a:gd name="T23" fmla="*/ 173 h 173"/>
                  <a:gd name="T24" fmla="*/ 102 w 113"/>
                  <a:gd name="T25" fmla="*/ 155 h 173"/>
                  <a:gd name="T26" fmla="*/ 96 w 113"/>
                  <a:gd name="T27" fmla="*/ 86 h 173"/>
                  <a:gd name="T28" fmla="*/ 108 w 113"/>
                  <a:gd name="T29" fmla="*/ 95 h 173"/>
                  <a:gd name="T30" fmla="*/ 113 w 113"/>
                  <a:gd name="T31" fmla="*/ 86 h 173"/>
                  <a:gd name="T32" fmla="*/ 108 w 113"/>
                  <a:gd name="T33" fmla="*/ 43 h 173"/>
                  <a:gd name="T34" fmla="*/ 96 w 113"/>
                  <a:gd name="T35" fmla="*/ 17 h 173"/>
                  <a:gd name="T36" fmla="*/ 85 w 113"/>
                  <a:gd name="T37" fmla="*/ 0 h 173"/>
                  <a:gd name="T38" fmla="*/ 68 w 113"/>
                  <a:gd name="T39" fmla="*/ 0 h 173"/>
                  <a:gd name="T40" fmla="*/ 68 w 113"/>
                  <a:gd name="T41" fmla="*/ 8 h 173"/>
                  <a:gd name="T42" fmla="*/ 62 w 113"/>
                  <a:gd name="T43" fmla="*/ 17 h 173"/>
                  <a:gd name="T44" fmla="*/ 51 w 113"/>
                  <a:gd name="T45" fmla="*/ 8 h 173"/>
                  <a:gd name="T46" fmla="*/ 39 w 113"/>
                  <a:gd name="T4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3" h="173">
                    <a:moveTo>
                      <a:pt x="39" y="0"/>
                    </a:moveTo>
                    <a:lnTo>
                      <a:pt x="22" y="8"/>
                    </a:lnTo>
                    <a:lnTo>
                      <a:pt x="11" y="25"/>
                    </a:lnTo>
                    <a:lnTo>
                      <a:pt x="0" y="60"/>
                    </a:lnTo>
                    <a:lnTo>
                      <a:pt x="0" y="103"/>
                    </a:lnTo>
                    <a:lnTo>
                      <a:pt x="11" y="112"/>
                    </a:lnTo>
                    <a:lnTo>
                      <a:pt x="22" y="103"/>
                    </a:lnTo>
                    <a:lnTo>
                      <a:pt x="22" y="86"/>
                    </a:lnTo>
                    <a:lnTo>
                      <a:pt x="22" y="155"/>
                    </a:lnTo>
                    <a:lnTo>
                      <a:pt x="45" y="173"/>
                    </a:lnTo>
                    <a:lnTo>
                      <a:pt x="68" y="173"/>
                    </a:lnTo>
                    <a:lnTo>
                      <a:pt x="91" y="173"/>
                    </a:lnTo>
                    <a:lnTo>
                      <a:pt x="102" y="155"/>
                    </a:lnTo>
                    <a:lnTo>
                      <a:pt x="96" y="86"/>
                    </a:lnTo>
                    <a:lnTo>
                      <a:pt x="108" y="95"/>
                    </a:lnTo>
                    <a:lnTo>
                      <a:pt x="113" y="86"/>
                    </a:lnTo>
                    <a:lnTo>
                      <a:pt x="108" y="43"/>
                    </a:lnTo>
                    <a:lnTo>
                      <a:pt x="96" y="17"/>
                    </a:lnTo>
                    <a:lnTo>
                      <a:pt x="85" y="0"/>
                    </a:lnTo>
                    <a:lnTo>
                      <a:pt x="68" y="0"/>
                    </a:lnTo>
                    <a:lnTo>
                      <a:pt x="68" y="8"/>
                    </a:lnTo>
                    <a:lnTo>
                      <a:pt x="62" y="17"/>
                    </a:lnTo>
                    <a:lnTo>
                      <a:pt x="51" y="8"/>
                    </a:lnTo>
                    <a:lnTo>
                      <a:pt x="39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112"/>
              <p:cNvSpPr>
                <a:spLocks noChangeShapeType="1"/>
              </p:cNvSpPr>
              <p:nvPr/>
            </p:nvSpPr>
            <p:spPr bwMode="auto">
              <a:xfrm flipV="1">
                <a:off x="1097" y="317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Freeform 113"/>
              <p:cNvSpPr>
                <a:spLocks/>
              </p:cNvSpPr>
              <p:nvPr/>
            </p:nvSpPr>
            <p:spPr bwMode="auto">
              <a:xfrm>
                <a:off x="1001" y="3207"/>
                <a:ext cx="34" cy="95"/>
              </a:xfrm>
              <a:custGeom>
                <a:avLst/>
                <a:gdLst>
                  <a:gd name="T0" fmla="*/ 22 w 34"/>
                  <a:gd name="T1" fmla="*/ 0 h 95"/>
                  <a:gd name="T2" fmla="*/ 22 w 34"/>
                  <a:gd name="T3" fmla="*/ 35 h 95"/>
                  <a:gd name="T4" fmla="*/ 34 w 34"/>
                  <a:gd name="T5" fmla="*/ 78 h 95"/>
                  <a:gd name="T6" fmla="*/ 28 w 34"/>
                  <a:gd name="T7" fmla="*/ 95 h 95"/>
                  <a:gd name="T8" fmla="*/ 5 w 34"/>
                  <a:gd name="T9" fmla="*/ 44 h 95"/>
                  <a:gd name="T10" fmla="*/ 0 w 34"/>
                  <a:gd name="T11" fmla="*/ 0 h 95"/>
                  <a:gd name="T12" fmla="*/ 11 w 34"/>
                  <a:gd name="T13" fmla="*/ 9 h 95"/>
                  <a:gd name="T14" fmla="*/ 22 w 34"/>
                  <a:gd name="T1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95">
                    <a:moveTo>
                      <a:pt x="22" y="0"/>
                    </a:moveTo>
                    <a:lnTo>
                      <a:pt x="22" y="35"/>
                    </a:lnTo>
                    <a:lnTo>
                      <a:pt x="34" y="78"/>
                    </a:lnTo>
                    <a:lnTo>
                      <a:pt x="28" y="95"/>
                    </a:lnTo>
                    <a:lnTo>
                      <a:pt x="5" y="44"/>
                    </a:lnTo>
                    <a:lnTo>
                      <a:pt x="0" y="0"/>
                    </a:lnTo>
                    <a:lnTo>
                      <a:pt x="11" y="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Freeform 114"/>
              <p:cNvSpPr>
                <a:spLocks/>
              </p:cNvSpPr>
              <p:nvPr/>
            </p:nvSpPr>
            <p:spPr bwMode="auto">
              <a:xfrm>
                <a:off x="1097" y="3190"/>
                <a:ext cx="17" cy="95"/>
              </a:xfrm>
              <a:custGeom>
                <a:avLst/>
                <a:gdLst>
                  <a:gd name="T0" fmla="*/ 17 w 17"/>
                  <a:gd name="T1" fmla="*/ 0 h 95"/>
                  <a:gd name="T2" fmla="*/ 17 w 17"/>
                  <a:gd name="T3" fmla="*/ 43 h 95"/>
                  <a:gd name="T4" fmla="*/ 6 w 17"/>
                  <a:gd name="T5" fmla="*/ 95 h 95"/>
                  <a:gd name="T6" fmla="*/ 0 w 17"/>
                  <a:gd name="T7" fmla="*/ 78 h 95"/>
                  <a:gd name="T8" fmla="*/ 6 w 17"/>
                  <a:gd name="T9" fmla="*/ 69 h 95"/>
                  <a:gd name="T10" fmla="*/ 0 w 17"/>
                  <a:gd name="T11" fmla="*/ 0 h 95"/>
                  <a:gd name="T12" fmla="*/ 12 w 17"/>
                  <a:gd name="T13" fmla="*/ 9 h 95"/>
                  <a:gd name="T14" fmla="*/ 17 w 17"/>
                  <a:gd name="T1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5">
                    <a:moveTo>
                      <a:pt x="17" y="0"/>
                    </a:moveTo>
                    <a:lnTo>
                      <a:pt x="17" y="43"/>
                    </a:lnTo>
                    <a:lnTo>
                      <a:pt x="6" y="95"/>
                    </a:lnTo>
                    <a:lnTo>
                      <a:pt x="0" y="78"/>
                    </a:lnTo>
                    <a:lnTo>
                      <a:pt x="6" y="69"/>
                    </a:lnTo>
                    <a:lnTo>
                      <a:pt x="0" y="0"/>
                    </a:lnTo>
                    <a:lnTo>
                      <a:pt x="12" y="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Freeform 115"/>
              <p:cNvSpPr>
                <a:spLocks/>
              </p:cNvSpPr>
              <p:nvPr/>
            </p:nvSpPr>
            <p:spPr bwMode="auto">
              <a:xfrm>
                <a:off x="1222" y="3475"/>
                <a:ext cx="119" cy="70"/>
              </a:xfrm>
              <a:custGeom>
                <a:avLst/>
                <a:gdLst>
                  <a:gd name="T0" fmla="*/ 6 w 119"/>
                  <a:gd name="T1" fmla="*/ 18 h 70"/>
                  <a:gd name="T2" fmla="*/ 0 w 119"/>
                  <a:gd name="T3" fmla="*/ 44 h 70"/>
                  <a:gd name="T4" fmla="*/ 0 w 119"/>
                  <a:gd name="T5" fmla="*/ 52 h 70"/>
                  <a:gd name="T6" fmla="*/ 17 w 119"/>
                  <a:gd name="T7" fmla="*/ 61 h 70"/>
                  <a:gd name="T8" fmla="*/ 34 w 119"/>
                  <a:gd name="T9" fmla="*/ 70 h 70"/>
                  <a:gd name="T10" fmla="*/ 57 w 119"/>
                  <a:gd name="T11" fmla="*/ 61 h 70"/>
                  <a:gd name="T12" fmla="*/ 63 w 119"/>
                  <a:gd name="T13" fmla="*/ 52 h 70"/>
                  <a:gd name="T14" fmla="*/ 85 w 119"/>
                  <a:gd name="T15" fmla="*/ 52 h 70"/>
                  <a:gd name="T16" fmla="*/ 91 w 119"/>
                  <a:gd name="T17" fmla="*/ 52 h 70"/>
                  <a:gd name="T18" fmla="*/ 114 w 119"/>
                  <a:gd name="T19" fmla="*/ 52 h 70"/>
                  <a:gd name="T20" fmla="*/ 119 w 119"/>
                  <a:gd name="T21" fmla="*/ 44 h 70"/>
                  <a:gd name="T22" fmla="*/ 114 w 119"/>
                  <a:gd name="T23" fmla="*/ 26 h 70"/>
                  <a:gd name="T24" fmla="*/ 102 w 119"/>
                  <a:gd name="T25" fmla="*/ 18 h 70"/>
                  <a:gd name="T26" fmla="*/ 91 w 119"/>
                  <a:gd name="T27" fmla="*/ 9 h 70"/>
                  <a:gd name="T28" fmla="*/ 80 w 119"/>
                  <a:gd name="T29" fmla="*/ 0 h 70"/>
                  <a:gd name="T30" fmla="*/ 68 w 119"/>
                  <a:gd name="T31" fmla="*/ 9 h 70"/>
                  <a:gd name="T32" fmla="*/ 46 w 119"/>
                  <a:gd name="T33" fmla="*/ 9 h 70"/>
                  <a:gd name="T34" fmla="*/ 34 w 119"/>
                  <a:gd name="T35" fmla="*/ 9 h 70"/>
                  <a:gd name="T36" fmla="*/ 17 w 119"/>
                  <a:gd name="T37" fmla="*/ 18 h 70"/>
                  <a:gd name="T38" fmla="*/ 6 w 119"/>
                  <a:gd name="T39" fmla="*/ 1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70">
                    <a:moveTo>
                      <a:pt x="6" y="18"/>
                    </a:moveTo>
                    <a:lnTo>
                      <a:pt x="0" y="44"/>
                    </a:lnTo>
                    <a:lnTo>
                      <a:pt x="0" y="52"/>
                    </a:lnTo>
                    <a:lnTo>
                      <a:pt x="17" y="61"/>
                    </a:lnTo>
                    <a:lnTo>
                      <a:pt x="34" y="70"/>
                    </a:lnTo>
                    <a:lnTo>
                      <a:pt x="57" y="61"/>
                    </a:lnTo>
                    <a:lnTo>
                      <a:pt x="63" y="52"/>
                    </a:lnTo>
                    <a:lnTo>
                      <a:pt x="85" y="52"/>
                    </a:lnTo>
                    <a:lnTo>
                      <a:pt x="91" y="52"/>
                    </a:lnTo>
                    <a:lnTo>
                      <a:pt x="114" y="52"/>
                    </a:lnTo>
                    <a:lnTo>
                      <a:pt x="119" y="44"/>
                    </a:lnTo>
                    <a:lnTo>
                      <a:pt x="114" y="26"/>
                    </a:lnTo>
                    <a:lnTo>
                      <a:pt x="102" y="18"/>
                    </a:lnTo>
                    <a:lnTo>
                      <a:pt x="91" y="9"/>
                    </a:lnTo>
                    <a:lnTo>
                      <a:pt x="80" y="0"/>
                    </a:lnTo>
                    <a:lnTo>
                      <a:pt x="68" y="9"/>
                    </a:lnTo>
                    <a:lnTo>
                      <a:pt x="46" y="9"/>
                    </a:lnTo>
                    <a:lnTo>
                      <a:pt x="34" y="9"/>
                    </a:lnTo>
                    <a:lnTo>
                      <a:pt x="17" y="18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/>
            </p:nvSpPr>
            <p:spPr bwMode="auto">
              <a:xfrm>
                <a:off x="1228" y="3493"/>
                <a:ext cx="5" cy="1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/>
            </p:nvSpPr>
            <p:spPr bwMode="auto">
              <a:xfrm>
                <a:off x="1276" y="3487"/>
                <a:ext cx="0" cy="1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Freeform 118"/>
              <p:cNvSpPr>
                <a:spLocks/>
              </p:cNvSpPr>
              <p:nvPr/>
            </p:nvSpPr>
            <p:spPr bwMode="auto">
              <a:xfrm>
                <a:off x="1268" y="3484"/>
                <a:ext cx="17" cy="43"/>
              </a:xfrm>
              <a:custGeom>
                <a:avLst/>
                <a:gdLst>
                  <a:gd name="T0" fmla="*/ 17 w 17"/>
                  <a:gd name="T1" fmla="*/ 43 h 43"/>
                  <a:gd name="T2" fmla="*/ 17 w 17"/>
                  <a:gd name="T3" fmla="*/ 26 h 43"/>
                  <a:gd name="T4" fmla="*/ 11 w 17"/>
                  <a:gd name="T5" fmla="*/ 17 h 43"/>
                  <a:gd name="T6" fmla="*/ 0 w 17"/>
                  <a:gd name="T7" fmla="*/ 17 h 43"/>
                  <a:gd name="T8" fmla="*/ 0 w 17"/>
                  <a:gd name="T9" fmla="*/ 0 h 43"/>
                  <a:gd name="T10" fmla="*/ 17 w 17"/>
                  <a:gd name="T1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43">
                    <a:moveTo>
                      <a:pt x="17" y="43"/>
                    </a:moveTo>
                    <a:lnTo>
                      <a:pt x="17" y="26"/>
                    </a:lnTo>
                    <a:lnTo>
                      <a:pt x="11" y="17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17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" name="Freeform 119"/>
              <p:cNvSpPr>
                <a:spLocks/>
              </p:cNvSpPr>
              <p:nvPr/>
            </p:nvSpPr>
            <p:spPr bwMode="auto">
              <a:xfrm>
                <a:off x="1268" y="3484"/>
                <a:ext cx="17" cy="43"/>
              </a:xfrm>
              <a:custGeom>
                <a:avLst/>
                <a:gdLst>
                  <a:gd name="T0" fmla="*/ 17 w 17"/>
                  <a:gd name="T1" fmla="*/ 43 h 43"/>
                  <a:gd name="T2" fmla="*/ 17 w 17"/>
                  <a:gd name="T3" fmla="*/ 26 h 43"/>
                  <a:gd name="T4" fmla="*/ 11 w 17"/>
                  <a:gd name="T5" fmla="*/ 17 h 43"/>
                  <a:gd name="T6" fmla="*/ 0 w 17"/>
                  <a:gd name="T7" fmla="*/ 17 h 43"/>
                  <a:gd name="T8" fmla="*/ 0 w 17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43">
                    <a:moveTo>
                      <a:pt x="17" y="43"/>
                    </a:moveTo>
                    <a:lnTo>
                      <a:pt x="17" y="26"/>
                    </a:lnTo>
                    <a:lnTo>
                      <a:pt x="11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Freeform 120"/>
              <p:cNvSpPr>
                <a:spLocks/>
              </p:cNvSpPr>
              <p:nvPr/>
            </p:nvSpPr>
            <p:spPr bwMode="auto">
              <a:xfrm>
                <a:off x="1211" y="3207"/>
                <a:ext cx="102" cy="286"/>
              </a:xfrm>
              <a:custGeom>
                <a:avLst/>
                <a:gdLst>
                  <a:gd name="T0" fmla="*/ 5 w 102"/>
                  <a:gd name="T1" fmla="*/ 0 h 286"/>
                  <a:gd name="T2" fmla="*/ 0 w 102"/>
                  <a:gd name="T3" fmla="*/ 44 h 286"/>
                  <a:gd name="T4" fmla="*/ 5 w 102"/>
                  <a:gd name="T5" fmla="*/ 87 h 286"/>
                  <a:gd name="T6" fmla="*/ 11 w 102"/>
                  <a:gd name="T7" fmla="*/ 199 h 286"/>
                  <a:gd name="T8" fmla="*/ 11 w 102"/>
                  <a:gd name="T9" fmla="*/ 268 h 286"/>
                  <a:gd name="T10" fmla="*/ 17 w 102"/>
                  <a:gd name="T11" fmla="*/ 286 h 286"/>
                  <a:gd name="T12" fmla="*/ 28 w 102"/>
                  <a:gd name="T13" fmla="*/ 286 h 286"/>
                  <a:gd name="T14" fmla="*/ 51 w 102"/>
                  <a:gd name="T15" fmla="*/ 277 h 286"/>
                  <a:gd name="T16" fmla="*/ 57 w 102"/>
                  <a:gd name="T17" fmla="*/ 268 h 286"/>
                  <a:gd name="T18" fmla="*/ 79 w 102"/>
                  <a:gd name="T19" fmla="*/ 277 h 286"/>
                  <a:gd name="T20" fmla="*/ 91 w 102"/>
                  <a:gd name="T21" fmla="*/ 277 h 286"/>
                  <a:gd name="T22" fmla="*/ 96 w 102"/>
                  <a:gd name="T23" fmla="*/ 260 h 286"/>
                  <a:gd name="T24" fmla="*/ 102 w 102"/>
                  <a:gd name="T25" fmla="*/ 191 h 286"/>
                  <a:gd name="T26" fmla="*/ 102 w 102"/>
                  <a:gd name="T27" fmla="*/ 147 h 286"/>
                  <a:gd name="T28" fmla="*/ 96 w 102"/>
                  <a:gd name="T29" fmla="*/ 0 h 286"/>
                  <a:gd name="T30" fmla="*/ 85 w 102"/>
                  <a:gd name="T31" fmla="*/ 9 h 286"/>
                  <a:gd name="T32" fmla="*/ 57 w 102"/>
                  <a:gd name="T33" fmla="*/ 18 h 286"/>
                  <a:gd name="T34" fmla="*/ 28 w 102"/>
                  <a:gd name="T35" fmla="*/ 18 h 286"/>
                  <a:gd name="T36" fmla="*/ 5 w 102"/>
                  <a:gd name="T37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" h="286">
                    <a:moveTo>
                      <a:pt x="5" y="0"/>
                    </a:moveTo>
                    <a:lnTo>
                      <a:pt x="0" y="44"/>
                    </a:lnTo>
                    <a:lnTo>
                      <a:pt x="5" y="87"/>
                    </a:lnTo>
                    <a:lnTo>
                      <a:pt x="11" y="199"/>
                    </a:lnTo>
                    <a:lnTo>
                      <a:pt x="11" y="268"/>
                    </a:lnTo>
                    <a:lnTo>
                      <a:pt x="17" y="286"/>
                    </a:lnTo>
                    <a:lnTo>
                      <a:pt x="28" y="286"/>
                    </a:lnTo>
                    <a:lnTo>
                      <a:pt x="51" y="277"/>
                    </a:lnTo>
                    <a:lnTo>
                      <a:pt x="57" y="268"/>
                    </a:lnTo>
                    <a:lnTo>
                      <a:pt x="79" y="277"/>
                    </a:lnTo>
                    <a:lnTo>
                      <a:pt x="91" y="277"/>
                    </a:lnTo>
                    <a:lnTo>
                      <a:pt x="96" y="260"/>
                    </a:lnTo>
                    <a:lnTo>
                      <a:pt x="102" y="191"/>
                    </a:lnTo>
                    <a:lnTo>
                      <a:pt x="102" y="147"/>
                    </a:lnTo>
                    <a:lnTo>
                      <a:pt x="96" y="0"/>
                    </a:lnTo>
                    <a:lnTo>
                      <a:pt x="85" y="9"/>
                    </a:lnTo>
                    <a:lnTo>
                      <a:pt x="57" y="18"/>
                    </a:lnTo>
                    <a:lnTo>
                      <a:pt x="28" y="18"/>
                    </a:lnTo>
                    <a:lnTo>
                      <a:pt x="5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Freeform 121"/>
              <p:cNvSpPr>
                <a:spLocks/>
              </p:cNvSpPr>
              <p:nvPr/>
            </p:nvSpPr>
            <p:spPr bwMode="auto">
              <a:xfrm>
                <a:off x="1268" y="3294"/>
                <a:ext cx="5" cy="181"/>
              </a:xfrm>
              <a:custGeom>
                <a:avLst/>
                <a:gdLst>
                  <a:gd name="T0" fmla="*/ 0 w 5"/>
                  <a:gd name="T1" fmla="*/ 181 h 181"/>
                  <a:gd name="T2" fmla="*/ 5 w 5"/>
                  <a:gd name="T3" fmla="*/ 69 h 181"/>
                  <a:gd name="T4" fmla="*/ 5 w 5"/>
                  <a:gd name="T5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81">
                    <a:moveTo>
                      <a:pt x="0" y="181"/>
                    </a:moveTo>
                    <a:lnTo>
                      <a:pt x="5" y="69"/>
                    </a:lnTo>
                    <a:lnTo>
                      <a:pt x="5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" name="Freeform 122"/>
              <p:cNvSpPr>
                <a:spLocks/>
              </p:cNvSpPr>
              <p:nvPr/>
            </p:nvSpPr>
            <p:spPr bwMode="auto">
              <a:xfrm>
                <a:off x="1222" y="2905"/>
                <a:ext cx="63" cy="103"/>
              </a:xfrm>
              <a:custGeom>
                <a:avLst/>
                <a:gdLst>
                  <a:gd name="T0" fmla="*/ 11 w 63"/>
                  <a:gd name="T1" fmla="*/ 43 h 103"/>
                  <a:gd name="T2" fmla="*/ 6 w 63"/>
                  <a:gd name="T3" fmla="*/ 43 h 103"/>
                  <a:gd name="T4" fmla="*/ 0 w 63"/>
                  <a:gd name="T5" fmla="*/ 52 h 103"/>
                  <a:gd name="T6" fmla="*/ 0 w 63"/>
                  <a:gd name="T7" fmla="*/ 60 h 103"/>
                  <a:gd name="T8" fmla="*/ 11 w 63"/>
                  <a:gd name="T9" fmla="*/ 69 h 103"/>
                  <a:gd name="T10" fmla="*/ 17 w 63"/>
                  <a:gd name="T11" fmla="*/ 86 h 103"/>
                  <a:gd name="T12" fmla="*/ 34 w 63"/>
                  <a:gd name="T13" fmla="*/ 103 h 103"/>
                  <a:gd name="T14" fmla="*/ 51 w 63"/>
                  <a:gd name="T15" fmla="*/ 103 h 103"/>
                  <a:gd name="T16" fmla="*/ 57 w 63"/>
                  <a:gd name="T17" fmla="*/ 86 h 103"/>
                  <a:gd name="T18" fmla="*/ 63 w 63"/>
                  <a:gd name="T19" fmla="*/ 69 h 103"/>
                  <a:gd name="T20" fmla="*/ 63 w 63"/>
                  <a:gd name="T21" fmla="*/ 34 h 103"/>
                  <a:gd name="T22" fmla="*/ 57 w 63"/>
                  <a:gd name="T23" fmla="*/ 0 h 103"/>
                  <a:gd name="T24" fmla="*/ 23 w 63"/>
                  <a:gd name="T25" fmla="*/ 26 h 103"/>
                  <a:gd name="T26" fmla="*/ 11 w 63"/>
                  <a:gd name="T27" fmla="*/ 26 h 103"/>
                  <a:gd name="T28" fmla="*/ 11 w 63"/>
                  <a:gd name="T29" fmla="*/ 4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103">
                    <a:moveTo>
                      <a:pt x="11" y="43"/>
                    </a:moveTo>
                    <a:lnTo>
                      <a:pt x="6" y="43"/>
                    </a:lnTo>
                    <a:lnTo>
                      <a:pt x="0" y="52"/>
                    </a:lnTo>
                    <a:lnTo>
                      <a:pt x="0" y="60"/>
                    </a:lnTo>
                    <a:lnTo>
                      <a:pt x="11" y="69"/>
                    </a:lnTo>
                    <a:lnTo>
                      <a:pt x="17" y="86"/>
                    </a:lnTo>
                    <a:lnTo>
                      <a:pt x="34" y="103"/>
                    </a:lnTo>
                    <a:lnTo>
                      <a:pt x="51" y="103"/>
                    </a:lnTo>
                    <a:lnTo>
                      <a:pt x="57" y="86"/>
                    </a:lnTo>
                    <a:lnTo>
                      <a:pt x="63" y="69"/>
                    </a:lnTo>
                    <a:lnTo>
                      <a:pt x="63" y="34"/>
                    </a:lnTo>
                    <a:lnTo>
                      <a:pt x="57" y="0"/>
                    </a:lnTo>
                    <a:lnTo>
                      <a:pt x="23" y="26"/>
                    </a:lnTo>
                    <a:lnTo>
                      <a:pt x="11" y="26"/>
                    </a:lnTo>
                    <a:lnTo>
                      <a:pt x="11" y="43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Freeform 123"/>
              <p:cNvSpPr>
                <a:spLocks/>
              </p:cNvSpPr>
              <p:nvPr/>
            </p:nvSpPr>
            <p:spPr bwMode="auto">
              <a:xfrm>
                <a:off x="1211" y="2879"/>
                <a:ext cx="79" cy="86"/>
              </a:xfrm>
              <a:custGeom>
                <a:avLst/>
                <a:gdLst>
                  <a:gd name="T0" fmla="*/ 74 w 79"/>
                  <a:gd name="T1" fmla="*/ 60 h 86"/>
                  <a:gd name="T2" fmla="*/ 74 w 79"/>
                  <a:gd name="T3" fmla="*/ 43 h 86"/>
                  <a:gd name="T4" fmla="*/ 79 w 79"/>
                  <a:gd name="T5" fmla="*/ 26 h 86"/>
                  <a:gd name="T6" fmla="*/ 68 w 79"/>
                  <a:gd name="T7" fmla="*/ 8 h 86"/>
                  <a:gd name="T8" fmla="*/ 57 w 79"/>
                  <a:gd name="T9" fmla="*/ 0 h 86"/>
                  <a:gd name="T10" fmla="*/ 34 w 79"/>
                  <a:gd name="T11" fmla="*/ 0 h 86"/>
                  <a:gd name="T12" fmla="*/ 17 w 79"/>
                  <a:gd name="T13" fmla="*/ 0 h 86"/>
                  <a:gd name="T14" fmla="*/ 11 w 79"/>
                  <a:gd name="T15" fmla="*/ 8 h 86"/>
                  <a:gd name="T16" fmla="*/ 5 w 79"/>
                  <a:gd name="T17" fmla="*/ 0 h 86"/>
                  <a:gd name="T18" fmla="*/ 11 w 79"/>
                  <a:gd name="T19" fmla="*/ 8 h 86"/>
                  <a:gd name="T20" fmla="*/ 5 w 79"/>
                  <a:gd name="T21" fmla="*/ 8 h 86"/>
                  <a:gd name="T22" fmla="*/ 11 w 79"/>
                  <a:gd name="T23" fmla="*/ 17 h 86"/>
                  <a:gd name="T24" fmla="*/ 0 w 79"/>
                  <a:gd name="T25" fmla="*/ 26 h 86"/>
                  <a:gd name="T26" fmla="*/ 0 w 79"/>
                  <a:gd name="T27" fmla="*/ 60 h 86"/>
                  <a:gd name="T28" fmla="*/ 11 w 79"/>
                  <a:gd name="T29" fmla="*/ 86 h 86"/>
                  <a:gd name="T30" fmla="*/ 11 w 79"/>
                  <a:gd name="T31" fmla="*/ 78 h 86"/>
                  <a:gd name="T32" fmla="*/ 17 w 79"/>
                  <a:gd name="T33" fmla="*/ 69 h 86"/>
                  <a:gd name="T34" fmla="*/ 22 w 79"/>
                  <a:gd name="T35" fmla="*/ 69 h 86"/>
                  <a:gd name="T36" fmla="*/ 22 w 79"/>
                  <a:gd name="T37" fmla="*/ 52 h 86"/>
                  <a:gd name="T38" fmla="*/ 34 w 79"/>
                  <a:gd name="T39" fmla="*/ 52 h 86"/>
                  <a:gd name="T40" fmla="*/ 68 w 79"/>
                  <a:gd name="T41" fmla="*/ 26 h 86"/>
                  <a:gd name="T42" fmla="*/ 74 w 79"/>
                  <a:gd name="T43" fmla="*/ 6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9" h="86">
                    <a:moveTo>
                      <a:pt x="74" y="60"/>
                    </a:moveTo>
                    <a:lnTo>
                      <a:pt x="74" y="43"/>
                    </a:lnTo>
                    <a:lnTo>
                      <a:pt x="79" y="26"/>
                    </a:lnTo>
                    <a:lnTo>
                      <a:pt x="68" y="8"/>
                    </a:lnTo>
                    <a:lnTo>
                      <a:pt x="57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11" y="8"/>
                    </a:lnTo>
                    <a:lnTo>
                      <a:pt x="5" y="0"/>
                    </a:lnTo>
                    <a:lnTo>
                      <a:pt x="11" y="8"/>
                    </a:lnTo>
                    <a:lnTo>
                      <a:pt x="5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0" y="60"/>
                    </a:lnTo>
                    <a:lnTo>
                      <a:pt x="11" y="86"/>
                    </a:lnTo>
                    <a:lnTo>
                      <a:pt x="11" y="78"/>
                    </a:lnTo>
                    <a:lnTo>
                      <a:pt x="17" y="69"/>
                    </a:lnTo>
                    <a:lnTo>
                      <a:pt x="22" y="69"/>
                    </a:lnTo>
                    <a:lnTo>
                      <a:pt x="22" y="52"/>
                    </a:lnTo>
                    <a:lnTo>
                      <a:pt x="34" y="52"/>
                    </a:lnTo>
                    <a:lnTo>
                      <a:pt x="68" y="26"/>
                    </a:lnTo>
                    <a:lnTo>
                      <a:pt x="74" y="6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Freeform 124"/>
              <p:cNvSpPr>
                <a:spLocks/>
              </p:cNvSpPr>
              <p:nvPr/>
            </p:nvSpPr>
            <p:spPr bwMode="auto">
              <a:xfrm>
                <a:off x="1228" y="2974"/>
                <a:ext cx="45" cy="52"/>
              </a:xfrm>
              <a:custGeom>
                <a:avLst/>
                <a:gdLst>
                  <a:gd name="T0" fmla="*/ 5 w 45"/>
                  <a:gd name="T1" fmla="*/ 0 h 52"/>
                  <a:gd name="T2" fmla="*/ 0 w 45"/>
                  <a:gd name="T3" fmla="*/ 34 h 52"/>
                  <a:gd name="T4" fmla="*/ 17 w 45"/>
                  <a:gd name="T5" fmla="*/ 52 h 52"/>
                  <a:gd name="T6" fmla="*/ 28 w 45"/>
                  <a:gd name="T7" fmla="*/ 52 h 52"/>
                  <a:gd name="T8" fmla="*/ 40 w 45"/>
                  <a:gd name="T9" fmla="*/ 43 h 52"/>
                  <a:gd name="T10" fmla="*/ 45 w 45"/>
                  <a:gd name="T11" fmla="*/ 43 h 52"/>
                  <a:gd name="T12" fmla="*/ 40 w 45"/>
                  <a:gd name="T13" fmla="*/ 34 h 52"/>
                  <a:gd name="T14" fmla="*/ 28 w 45"/>
                  <a:gd name="T15" fmla="*/ 34 h 52"/>
                  <a:gd name="T16" fmla="*/ 11 w 45"/>
                  <a:gd name="T17" fmla="*/ 17 h 52"/>
                  <a:gd name="T18" fmla="*/ 5 w 45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52">
                    <a:moveTo>
                      <a:pt x="5" y="0"/>
                    </a:moveTo>
                    <a:lnTo>
                      <a:pt x="0" y="34"/>
                    </a:lnTo>
                    <a:lnTo>
                      <a:pt x="17" y="52"/>
                    </a:lnTo>
                    <a:lnTo>
                      <a:pt x="28" y="52"/>
                    </a:lnTo>
                    <a:lnTo>
                      <a:pt x="40" y="43"/>
                    </a:lnTo>
                    <a:lnTo>
                      <a:pt x="45" y="43"/>
                    </a:lnTo>
                    <a:lnTo>
                      <a:pt x="40" y="34"/>
                    </a:lnTo>
                    <a:lnTo>
                      <a:pt x="28" y="34"/>
                    </a:lnTo>
                    <a:lnTo>
                      <a:pt x="11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" name="Freeform 125"/>
              <p:cNvSpPr>
                <a:spLocks/>
              </p:cNvSpPr>
              <p:nvPr/>
            </p:nvSpPr>
            <p:spPr bwMode="auto">
              <a:xfrm>
                <a:off x="1182" y="3008"/>
                <a:ext cx="142" cy="217"/>
              </a:xfrm>
              <a:custGeom>
                <a:avLst/>
                <a:gdLst>
                  <a:gd name="T0" fmla="*/ 46 w 142"/>
                  <a:gd name="T1" fmla="*/ 0 h 217"/>
                  <a:gd name="T2" fmla="*/ 29 w 142"/>
                  <a:gd name="T3" fmla="*/ 18 h 217"/>
                  <a:gd name="T4" fmla="*/ 12 w 142"/>
                  <a:gd name="T5" fmla="*/ 35 h 217"/>
                  <a:gd name="T6" fmla="*/ 0 w 142"/>
                  <a:gd name="T7" fmla="*/ 78 h 217"/>
                  <a:gd name="T8" fmla="*/ 0 w 142"/>
                  <a:gd name="T9" fmla="*/ 130 h 217"/>
                  <a:gd name="T10" fmla="*/ 12 w 142"/>
                  <a:gd name="T11" fmla="*/ 139 h 217"/>
                  <a:gd name="T12" fmla="*/ 29 w 142"/>
                  <a:gd name="T13" fmla="*/ 130 h 217"/>
                  <a:gd name="T14" fmla="*/ 29 w 142"/>
                  <a:gd name="T15" fmla="*/ 113 h 217"/>
                  <a:gd name="T16" fmla="*/ 29 w 142"/>
                  <a:gd name="T17" fmla="*/ 199 h 217"/>
                  <a:gd name="T18" fmla="*/ 57 w 142"/>
                  <a:gd name="T19" fmla="*/ 217 h 217"/>
                  <a:gd name="T20" fmla="*/ 86 w 142"/>
                  <a:gd name="T21" fmla="*/ 217 h 217"/>
                  <a:gd name="T22" fmla="*/ 114 w 142"/>
                  <a:gd name="T23" fmla="*/ 217 h 217"/>
                  <a:gd name="T24" fmla="*/ 125 w 142"/>
                  <a:gd name="T25" fmla="*/ 199 h 217"/>
                  <a:gd name="T26" fmla="*/ 120 w 142"/>
                  <a:gd name="T27" fmla="*/ 113 h 217"/>
                  <a:gd name="T28" fmla="*/ 137 w 142"/>
                  <a:gd name="T29" fmla="*/ 113 h 217"/>
                  <a:gd name="T30" fmla="*/ 142 w 142"/>
                  <a:gd name="T31" fmla="*/ 104 h 217"/>
                  <a:gd name="T32" fmla="*/ 137 w 142"/>
                  <a:gd name="T33" fmla="*/ 61 h 217"/>
                  <a:gd name="T34" fmla="*/ 125 w 142"/>
                  <a:gd name="T35" fmla="*/ 18 h 217"/>
                  <a:gd name="T36" fmla="*/ 103 w 142"/>
                  <a:gd name="T37" fmla="*/ 9 h 217"/>
                  <a:gd name="T38" fmla="*/ 86 w 142"/>
                  <a:gd name="T39" fmla="*/ 0 h 217"/>
                  <a:gd name="T40" fmla="*/ 86 w 142"/>
                  <a:gd name="T41" fmla="*/ 9 h 217"/>
                  <a:gd name="T42" fmla="*/ 74 w 142"/>
                  <a:gd name="T43" fmla="*/ 18 h 217"/>
                  <a:gd name="T44" fmla="*/ 63 w 142"/>
                  <a:gd name="T45" fmla="*/ 18 h 217"/>
                  <a:gd name="T46" fmla="*/ 46 w 142"/>
                  <a:gd name="T47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217">
                    <a:moveTo>
                      <a:pt x="46" y="0"/>
                    </a:moveTo>
                    <a:lnTo>
                      <a:pt x="29" y="18"/>
                    </a:lnTo>
                    <a:lnTo>
                      <a:pt x="12" y="35"/>
                    </a:lnTo>
                    <a:lnTo>
                      <a:pt x="0" y="78"/>
                    </a:lnTo>
                    <a:lnTo>
                      <a:pt x="0" y="130"/>
                    </a:lnTo>
                    <a:lnTo>
                      <a:pt x="12" y="139"/>
                    </a:lnTo>
                    <a:lnTo>
                      <a:pt x="29" y="130"/>
                    </a:lnTo>
                    <a:lnTo>
                      <a:pt x="29" y="113"/>
                    </a:lnTo>
                    <a:lnTo>
                      <a:pt x="29" y="199"/>
                    </a:lnTo>
                    <a:lnTo>
                      <a:pt x="57" y="217"/>
                    </a:lnTo>
                    <a:lnTo>
                      <a:pt x="86" y="217"/>
                    </a:lnTo>
                    <a:lnTo>
                      <a:pt x="114" y="217"/>
                    </a:lnTo>
                    <a:lnTo>
                      <a:pt x="125" y="199"/>
                    </a:lnTo>
                    <a:lnTo>
                      <a:pt x="120" y="113"/>
                    </a:lnTo>
                    <a:lnTo>
                      <a:pt x="137" y="113"/>
                    </a:lnTo>
                    <a:lnTo>
                      <a:pt x="142" y="104"/>
                    </a:lnTo>
                    <a:lnTo>
                      <a:pt x="137" y="61"/>
                    </a:lnTo>
                    <a:lnTo>
                      <a:pt x="125" y="18"/>
                    </a:lnTo>
                    <a:lnTo>
                      <a:pt x="103" y="9"/>
                    </a:lnTo>
                    <a:lnTo>
                      <a:pt x="86" y="0"/>
                    </a:lnTo>
                    <a:lnTo>
                      <a:pt x="86" y="9"/>
                    </a:lnTo>
                    <a:lnTo>
                      <a:pt x="74" y="18"/>
                    </a:lnTo>
                    <a:lnTo>
                      <a:pt x="63" y="18"/>
                    </a:lnTo>
                    <a:lnTo>
                      <a:pt x="46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Line 126"/>
              <p:cNvSpPr>
                <a:spLocks noChangeShapeType="1"/>
              </p:cNvSpPr>
              <p:nvPr/>
            </p:nvSpPr>
            <p:spPr bwMode="auto">
              <a:xfrm flipV="1">
                <a:off x="1302" y="3095"/>
                <a:ext cx="1" cy="2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" name="Freeform 127"/>
              <p:cNvSpPr>
                <a:spLocks/>
              </p:cNvSpPr>
              <p:nvPr/>
            </p:nvSpPr>
            <p:spPr bwMode="auto">
              <a:xfrm>
                <a:off x="1182" y="3138"/>
                <a:ext cx="46" cy="113"/>
              </a:xfrm>
              <a:custGeom>
                <a:avLst/>
                <a:gdLst>
                  <a:gd name="T0" fmla="*/ 23 w 46"/>
                  <a:gd name="T1" fmla="*/ 0 h 113"/>
                  <a:gd name="T2" fmla="*/ 29 w 46"/>
                  <a:gd name="T3" fmla="*/ 52 h 113"/>
                  <a:gd name="T4" fmla="*/ 46 w 46"/>
                  <a:gd name="T5" fmla="*/ 95 h 113"/>
                  <a:gd name="T6" fmla="*/ 40 w 46"/>
                  <a:gd name="T7" fmla="*/ 113 h 113"/>
                  <a:gd name="T8" fmla="*/ 6 w 46"/>
                  <a:gd name="T9" fmla="*/ 52 h 113"/>
                  <a:gd name="T10" fmla="*/ 0 w 46"/>
                  <a:gd name="T11" fmla="*/ 0 h 113"/>
                  <a:gd name="T12" fmla="*/ 12 w 46"/>
                  <a:gd name="T13" fmla="*/ 9 h 113"/>
                  <a:gd name="T14" fmla="*/ 23 w 46"/>
                  <a:gd name="T15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113">
                    <a:moveTo>
                      <a:pt x="23" y="0"/>
                    </a:moveTo>
                    <a:lnTo>
                      <a:pt x="29" y="52"/>
                    </a:lnTo>
                    <a:lnTo>
                      <a:pt x="46" y="95"/>
                    </a:lnTo>
                    <a:lnTo>
                      <a:pt x="40" y="113"/>
                    </a:lnTo>
                    <a:lnTo>
                      <a:pt x="6" y="52"/>
                    </a:lnTo>
                    <a:lnTo>
                      <a:pt x="0" y="0"/>
                    </a:lnTo>
                    <a:lnTo>
                      <a:pt x="12" y="9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Freeform 128"/>
              <p:cNvSpPr>
                <a:spLocks/>
              </p:cNvSpPr>
              <p:nvPr/>
            </p:nvSpPr>
            <p:spPr bwMode="auto">
              <a:xfrm>
                <a:off x="1302" y="3121"/>
                <a:ext cx="22" cy="121"/>
              </a:xfrm>
              <a:custGeom>
                <a:avLst/>
                <a:gdLst>
                  <a:gd name="T0" fmla="*/ 22 w 22"/>
                  <a:gd name="T1" fmla="*/ 0 h 121"/>
                  <a:gd name="T2" fmla="*/ 22 w 22"/>
                  <a:gd name="T3" fmla="*/ 43 h 121"/>
                  <a:gd name="T4" fmla="*/ 5 w 22"/>
                  <a:gd name="T5" fmla="*/ 121 h 121"/>
                  <a:gd name="T6" fmla="*/ 5 w 22"/>
                  <a:gd name="T7" fmla="*/ 95 h 121"/>
                  <a:gd name="T8" fmla="*/ 5 w 22"/>
                  <a:gd name="T9" fmla="*/ 86 h 121"/>
                  <a:gd name="T10" fmla="*/ 0 w 22"/>
                  <a:gd name="T11" fmla="*/ 0 h 121"/>
                  <a:gd name="T12" fmla="*/ 17 w 22"/>
                  <a:gd name="T13" fmla="*/ 0 h 121"/>
                  <a:gd name="T14" fmla="*/ 22 w 22"/>
                  <a:gd name="T15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21">
                    <a:moveTo>
                      <a:pt x="22" y="0"/>
                    </a:moveTo>
                    <a:lnTo>
                      <a:pt x="22" y="43"/>
                    </a:lnTo>
                    <a:lnTo>
                      <a:pt x="5" y="121"/>
                    </a:lnTo>
                    <a:lnTo>
                      <a:pt x="5" y="95"/>
                    </a:lnTo>
                    <a:lnTo>
                      <a:pt x="5" y="86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" name="Freeform 129"/>
              <p:cNvSpPr>
                <a:spLocks/>
              </p:cNvSpPr>
              <p:nvPr/>
            </p:nvSpPr>
            <p:spPr bwMode="auto">
              <a:xfrm>
                <a:off x="1421" y="3501"/>
                <a:ext cx="68" cy="44"/>
              </a:xfrm>
              <a:custGeom>
                <a:avLst/>
                <a:gdLst>
                  <a:gd name="T0" fmla="*/ 0 w 68"/>
                  <a:gd name="T1" fmla="*/ 9 h 44"/>
                  <a:gd name="T2" fmla="*/ 0 w 68"/>
                  <a:gd name="T3" fmla="*/ 26 h 44"/>
                  <a:gd name="T4" fmla="*/ 0 w 68"/>
                  <a:gd name="T5" fmla="*/ 35 h 44"/>
                  <a:gd name="T6" fmla="*/ 11 w 68"/>
                  <a:gd name="T7" fmla="*/ 35 h 44"/>
                  <a:gd name="T8" fmla="*/ 17 w 68"/>
                  <a:gd name="T9" fmla="*/ 44 h 44"/>
                  <a:gd name="T10" fmla="*/ 34 w 68"/>
                  <a:gd name="T11" fmla="*/ 35 h 44"/>
                  <a:gd name="T12" fmla="*/ 34 w 68"/>
                  <a:gd name="T13" fmla="*/ 26 h 44"/>
                  <a:gd name="T14" fmla="*/ 51 w 68"/>
                  <a:gd name="T15" fmla="*/ 35 h 44"/>
                  <a:gd name="T16" fmla="*/ 57 w 68"/>
                  <a:gd name="T17" fmla="*/ 35 h 44"/>
                  <a:gd name="T18" fmla="*/ 68 w 68"/>
                  <a:gd name="T19" fmla="*/ 35 h 44"/>
                  <a:gd name="T20" fmla="*/ 68 w 68"/>
                  <a:gd name="T21" fmla="*/ 26 h 44"/>
                  <a:gd name="T22" fmla="*/ 68 w 68"/>
                  <a:gd name="T23" fmla="*/ 18 h 44"/>
                  <a:gd name="T24" fmla="*/ 62 w 68"/>
                  <a:gd name="T25" fmla="*/ 9 h 44"/>
                  <a:gd name="T26" fmla="*/ 51 w 68"/>
                  <a:gd name="T27" fmla="*/ 9 h 44"/>
                  <a:gd name="T28" fmla="*/ 45 w 68"/>
                  <a:gd name="T29" fmla="*/ 0 h 44"/>
                  <a:gd name="T30" fmla="*/ 40 w 68"/>
                  <a:gd name="T31" fmla="*/ 9 h 44"/>
                  <a:gd name="T32" fmla="*/ 23 w 68"/>
                  <a:gd name="T33" fmla="*/ 0 h 44"/>
                  <a:gd name="T34" fmla="*/ 17 w 68"/>
                  <a:gd name="T35" fmla="*/ 9 h 44"/>
                  <a:gd name="T36" fmla="*/ 5 w 68"/>
                  <a:gd name="T37" fmla="*/ 9 h 44"/>
                  <a:gd name="T38" fmla="*/ 0 w 68"/>
                  <a:gd name="T39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44">
                    <a:moveTo>
                      <a:pt x="0" y="9"/>
                    </a:moveTo>
                    <a:lnTo>
                      <a:pt x="0" y="26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17" y="44"/>
                    </a:lnTo>
                    <a:lnTo>
                      <a:pt x="34" y="35"/>
                    </a:lnTo>
                    <a:lnTo>
                      <a:pt x="34" y="26"/>
                    </a:lnTo>
                    <a:lnTo>
                      <a:pt x="51" y="35"/>
                    </a:lnTo>
                    <a:lnTo>
                      <a:pt x="57" y="35"/>
                    </a:lnTo>
                    <a:lnTo>
                      <a:pt x="68" y="35"/>
                    </a:lnTo>
                    <a:lnTo>
                      <a:pt x="68" y="26"/>
                    </a:lnTo>
                    <a:lnTo>
                      <a:pt x="68" y="18"/>
                    </a:lnTo>
                    <a:lnTo>
                      <a:pt x="62" y="9"/>
                    </a:lnTo>
                    <a:lnTo>
                      <a:pt x="51" y="9"/>
                    </a:lnTo>
                    <a:lnTo>
                      <a:pt x="45" y="0"/>
                    </a:lnTo>
                    <a:lnTo>
                      <a:pt x="40" y="9"/>
                    </a:lnTo>
                    <a:lnTo>
                      <a:pt x="23" y="0"/>
                    </a:lnTo>
                    <a:lnTo>
                      <a:pt x="17" y="9"/>
                    </a:lnTo>
                    <a:lnTo>
                      <a:pt x="5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" name="Oval 130"/>
              <p:cNvSpPr>
                <a:spLocks noChangeArrowheads="1"/>
              </p:cNvSpPr>
              <p:nvPr/>
            </p:nvSpPr>
            <p:spPr bwMode="auto">
              <a:xfrm>
                <a:off x="1421" y="3510"/>
                <a:ext cx="5" cy="1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" name="Oval 131"/>
              <p:cNvSpPr>
                <a:spLocks noChangeArrowheads="1"/>
              </p:cNvSpPr>
              <p:nvPr/>
            </p:nvSpPr>
            <p:spPr bwMode="auto">
              <a:xfrm>
                <a:off x="1452" y="3513"/>
                <a:ext cx="0" cy="3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" name="Freeform 132"/>
              <p:cNvSpPr>
                <a:spLocks/>
              </p:cNvSpPr>
              <p:nvPr/>
            </p:nvSpPr>
            <p:spPr bwMode="auto">
              <a:xfrm>
                <a:off x="1444" y="3510"/>
                <a:ext cx="11" cy="26"/>
              </a:xfrm>
              <a:custGeom>
                <a:avLst/>
                <a:gdLst>
                  <a:gd name="T0" fmla="*/ 11 w 11"/>
                  <a:gd name="T1" fmla="*/ 26 h 26"/>
                  <a:gd name="T2" fmla="*/ 11 w 11"/>
                  <a:gd name="T3" fmla="*/ 17 h 26"/>
                  <a:gd name="T4" fmla="*/ 11 w 11"/>
                  <a:gd name="T5" fmla="*/ 9 h 26"/>
                  <a:gd name="T6" fmla="*/ 5 w 11"/>
                  <a:gd name="T7" fmla="*/ 9 h 26"/>
                  <a:gd name="T8" fmla="*/ 0 w 11"/>
                  <a:gd name="T9" fmla="*/ 0 h 26"/>
                  <a:gd name="T10" fmla="*/ 11 w 11"/>
                  <a:gd name="T1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6">
                    <a:moveTo>
                      <a:pt x="11" y="26"/>
                    </a:moveTo>
                    <a:lnTo>
                      <a:pt x="11" y="17"/>
                    </a:lnTo>
                    <a:lnTo>
                      <a:pt x="11" y="9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1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" name="Freeform 133"/>
              <p:cNvSpPr>
                <a:spLocks/>
              </p:cNvSpPr>
              <p:nvPr/>
            </p:nvSpPr>
            <p:spPr bwMode="auto">
              <a:xfrm>
                <a:off x="1444" y="3510"/>
                <a:ext cx="11" cy="26"/>
              </a:xfrm>
              <a:custGeom>
                <a:avLst/>
                <a:gdLst>
                  <a:gd name="T0" fmla="*/ 11 w 11"/>
                  <a:gd name="T1" fmla="*/ 26 h 26"/>
                  <a:gd name="T2" fmla="*/ 11 w 11"/>
                  <a:gd name="T3" fmla="*/ 17 h 26"/>
                  <a:gd name="T4" fmla="*/ 11 w 11"/>
                  <a:gd name="T5" fmla="*/ 9 h 26"/>
                  <a:gd name="T6" fmla="*/ 5 w 11"/>
                  <a:gd name="T7" fmla="*/ 9 h 26"/>
                  <a:gd name="T8" fmla="*/ 0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11" y="26"/>
                    </a:moveTo>
                    <a:lnTo>
                      <a:pt x="11" y="17"/>
                    </a:lnTo>
                    <a:lnTo>
                      <a:pt x="11" y="9"/>
                    </a:lnTo>
                    <a:lnTo>
                      <a:pt x="5" y="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Freeform 134"/>
              <p:cNvSpPr>
                <a:spLocks/>
              </p:cNvSpPr>
              <p:nvPr/>
            </p:nvSpPr>
            <p:spPr bwMode="auto">
              <a:xfrm>
                <a:off x="1415" y="3346"/>
                <a:ext cx="57" cy="164"/>
              </a:xfrm>
              <a:custGeom>
                <a:avLst/>
                <a:gdLst>
                  <a:gd name="T0" fmla="*/ 0 w 57"/>
                  <a:gd name="T1" fmla="*/ 0 h 164"/>
                  <a:gd name="T2" fmla="*/ 0 w 57"/>
                  <a:gd name="T3" fmla="*/ 17 h 164"/>
                  <a:gd name="T4" fmla="*/ 0 w 57"/>
                  <a:gd name="T5" fmla="*/ 43 h 164"/>
                  <a:gd name="T6" fmla="*/ 0 w 57"/>
                  <a:gd name="T7" fmla="*/ 112 h 164"/>
                  <a:gd name="T8" fmla="*/ 0 w 57"/>
                  <a:gd name="T9" fmla="*/ 155 h 164"/>
                  <a:gd name="T10" fmla="*/ 6 w 57"/>
                  <a:gd name="T11" fmla="*/ 164 h 164"/>
                  <a:gd name="T12" fmla="*/ 17 w 57"/>
                  <a:gd name="T13" fmla="*/ 164 h 164"/>
                  <a:gd name="T14" fmla="*/ 29 w 57"/>
                  <a:gd name="T15" fmla="*/ 164 h 164"/>
                  <a:gd name="T16" fmla="*/ 34 w 57"/>
                  <a:gd name="T17" fmla="*/ 155 h 164"/>
                  <a:gd name="T18" fmla="*/ 46 w 57"/>
                  <a:gd name="T19" fmla="*/ 164 h 164"/>
                  <a:gd name="T20" fmla="*/ 51 w 57"/>
                  <a:gd name="T21" fmla="*/ 164 h 164"/>
                  <a:gd name="T22" fmla="*/ 57 w 57"/>
                  <a:gd name="T23" fmla="*/ 155 h 164"/>
                  <a:gd name="T24" fmla="*/ 57 w 57"/>
                  <a:gd name="T25" fmla="*/ 103 h 164"/>
                  <a:gd name="T26" fmla="*/ 57 w 57"/>
                  <a:gd name="T27" fmla="*/ 86 h 164"/>
                  <a:gd name="T28" fmla="*/ 51 w 57"/>
                  <a:gd name="T29" fmla="*/ 0 h 164"/>
                  <a:gd name="T30" fmla="*/ 51 w 57"/>
                  <a:gd name="T31" fmla="*/ 0 h 164"/>
                  <a:gd name="T32" fmla="*/ 34 w 57"/>
                  <a:gd name="T33" fmla="*/ 8 h 164"/>
                  <a:gd name="T34" fmla="*/ 17 w 57"/>
                  <a:gd name="T35" fmla="*/ 8 h 164"/>
                  <a:gd name="T36" fmla="*/ 0 w 57"/>
                  <a:gd name="T3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164">
                    <a:moveTo>
                      <a:pt x="0" y="0"/>
                    </a:moveTo>
                    <a:lnTo>
                      <a:pt x="0" y="17"/>
                    </a:lnTo>
                    <a:lnTo>
                      <a:pt x="0" y="43"/>
                    </a:lnTo>
                    <a:lnTo>
                      <a:pt x="0" y="112"/>
                    </a:lnTo>
                    <a:lnTo>
                      <a:pt x="0" y="155"/>
                    </a:lnTo>
                    <a:lnTo>
                      <a:pt x="6" y="164"/>
                    </a:lnTo>
                    <a:lnTo>
                      <a:pt x="17" y="164"/>
                    </a:lnTo>
                    <a:lnTo>
                      <a:pt x="29" y="164"/>
                    </a:lnTo>
                    <a:lnTo>
                      <a:pt x="34" y="155"/>
                    </a:lnTo>
                    <a:lnTo>
                      <a:pt x="46" y="164"/>
                    </a:lnTo>
                    <a:lnTo>
                      <a:pt x="51" y="164"/>
                    </a:lnTo>
                    <a:lnTo>
                      <a:pt x="57" y="155"/>
                    </a:lnTo>
                    <a:lnTo>
                      <a:pt x="57" y="103"/>
                    </a:lnTo>
                    <a:lnTo>
                      <a:pt x="57" y="86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34" y="8"/>
                    </a:lnTo>
                    <a:lnTo>
                      <a:pt x="17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" name="Freeform 135"/>
              <p:cNvSpPr>
                <a:spLocks/>
              </p:cNvSpPr>
              <p:nvPr/>
            </p:nvSpPr>
            <p:spPr bwMode="auto">
              <a:xfrm>
                <a:off x="1449" y="3398"/>
                <a:ext cx="1" cy="103"/>
              </a:xfrm>
              <a:custGeom>
                <a:avLst/>
                <a:gdLst>
                  <a:gd name="T0" fmla="*/ 103 h 103"/>
                  <a:gd name="T1" fmla="*/ 34 h 103"/>
                  <a:gd name="T2" fmla="*/ 0 h 10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03">
                    <a:moveTo>
                      <a:pt x="0" y="103"/>
                    </a:moveTo>
                    <a:lnTo>
                      <a:pt x="0" y="3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" name="Freeform 136"/>
              <p:cNvSpPr>
                <a:spLocks/>
              </p:cNvSpPr>
              <p:nvPr/>
            </p:nvSpPr>
            <p:spPr bwMode="auto">
              <a:xfrm>
                <a:off x="1421" y="3164"/>
                <a:ext cx="34" cy="61"/>
              </a:xfrm>
              <a:custGeom>
                <a:avLst/>
                <a:gdLst>
                  <a:gd name="T0" fmla="*/ 5 w 34"/>
                  <a:gd name="T1" fmla="*/ 26 h 61"/>
                  <a:gd name="T2" fmla="*/ 0 w 34"/>
                  <a:gd name="T3" fmla="*/ 17 h 61"/>
                  <a:gd name="T4" fmla="*/ 0 w 34"/>
                  <a:gd name="T5" fmla="*/ 26 h 61"/>
                  <a:gd name="T6" fmla="*/ 0 w 34"/>
                  <a:gd name="T7" fmla="*/ 35 h 61"/>
                  <a:gd name="T8" fmla="*/ 5 w 34"/>
                  <a:gd name="T9" fmla="*/ 35 h 61"/>
                  <a:gd name="T10" fmla="*/ 5 w 34"/>
                  <a:gd name="T11" fmla="*/ 52 h 61"/>
                  <a:gd name="T12" fmla="*/ 17 w 34"/>
                  <a:gd name="T13" fmla="*/ 61 h 61"/>
                  <a:gd name="T14" fmla="*/ 28 w 34"/>
                  <a:gd name="T15" fmla="*/ 52 h 61"/>
                  <a:gd name="T16" fmla="*/ 34 w 34"/>
                  <a:gd name="T17" fmla="*/ 52 h 61"/>
                  <a:gd name="T18" fmla="*/ 34 w 34"/>
                  <a:gd name="T19" fmla="*/ 35 h 61"/>
                  <a:gd name="T20" fmla="*/ 34 w 34"/>
                  <a:gd name="T21" fmla="*/ 17 h 61"/>
                  <a:gd name="T22" fmla="*/ 28 w 34"/>
                  <a:gd name="T23" fmla="*/ 0 h 61"/>
                  <a:gd name="T24" fmla="*/ 11 w 34"/>
                  <a:gd name="T25" fmla="*/ 9 h 61"/>
                  <a:gd name="T26" fmla="*/ 5 w 34"/>
                  <a:gd name="T27" fmla="*/ 9 h 61"/>
                  <a:gd name="T28" fmla="*/ 5 w 34"/>
                  <a:gd name="T29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61">
                    <a:moveTo>
                      <a:pt x="5" y="26"/>
                    </a:moveTo>
                    <a:lnTo>
                      <a:pt x="0" y="17"/>
                    </a:lnTo>
                    <a:lnTo>
                      <a:pt x="0" y="2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5" y="52"/>
                    </a:lnTo>
                    <a:lnTo>
                      <a:pt x="17" y="61"/>
                    </a:lnTo>
                    <a:lnTo>
                      <a:pt x="28" y="52"/>
                    </a:lnTo>
                    <a:lnTo>
                      <a:pt x="34" y="52"/>
                    </a:lnTo>
                    <a:lnTo>
                      <a:pt x="34" y="35"/>
                    </a:lnTo>
                    <a:lnTo>
                      <a:pt x="34" y="17"/>
                    </a:lnTo>
                    <a:lnTo>
                      <a:pt x="28" y="0"/>
                    </a:lnTo>
                    <a:lnTo>
                      <a:pt x="11" y="9"/>
                    </a:lnTo>
                    <a:lnTo>
                      <a:pt x="5" y="9"/>
                    </a:lnTo>
                    <a:lnTo>
                      <a:pt x="5" y="26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1" name="Freeform 137"/>
              <p:cNvSpPr>
                <a:spLocks/>
              </p:cNvSpPr>
              <p:nvPr/>
            </p:nvSpPr>
            <p:spPr bwMode="auto">
              <a:xfrm>
                <a:off x="1409" y="3138"/>
                <a:ext cx="52" cy="61"/>
              </a:xfrm>
              <a:custGeom>
                <a:avLst/>
                <a:gdLst>
                  <a:gd name="T0" fmla="*/ 46 w 52"/>
                  <a:gd name="T1" fmla="*/ 43 h 61"/>
                  <a:gd name="T2" fmla="*/ 46 w 52"/>
                  <a:gd name="T3" fmla="*/ 35 h 61"/>
                  <a:gd name="T4" fmla="*/ 52 w 52"/>
                  <a:gd name="T5" fmla="*/ 17 h 61"/>
                  <a:gd name="T6" fmla="*/ 46 w 52"/>
                  <a:gd name="T7" fmla="*/ 9 h 61"/>
                  <a:gd name="T8" fmla="*/ 40 w 52"/>
                  <a:gd name="T9" fmla="*/ 9 h 61"/>
                  <a:gd name="T10" fmla="*/ 23 w 52"/>
                  <a:gd name="T11" fmla="*/ 0 h 61"/>
                  <a:gd name="T12" fmla="*/ 12 w 52"/>
                  <a:gd name="T13" fmla="*/ 9 h 61"/>
                  <a:gd name="T14" fmla="*/ 12 w 52"/>
                  <a:gd name="T15" fmla="*/ 9 h 61"/>
                  <a:gd name="T16" fmla="*/ 6 w 52"/>
                  <a:gd name="T17" fmla="*/ 9 h 61"/>
                  <a:gd name="T18" fmla="*/ 12 w 52"/>
                  <a:gd name="T19" fmla="*/ 9 h 61"/>
                  <a:gd name="T20" fmla="*/ 6 w 52"/>
                  <a:gd name="T21" fmla="*/ 9 h 61"/>
                  <a:gd name="T22" fmla="*/ 6 w 52"/>
                  <a:gd name="T23" fmla="*/ 17 h 61"/>
                  <a:gd name="T24" fmla="*/ 6 w 52"/>
                  <a:gd name="T25" fmla="*/ 17 h 61"/>
                  <a:gd name="T26" fmla="*/ 0 w 52"/>
                  <a:gd name="T27" fmla="*/ 43 h 61"/>
                  <a:gd name="T28" fmla="*/ 12 w 52"/>
                  <a:gd name="T29" fmla="*/ 61 h 61"/>
                  <a:gd name="T30" fmla="*/ 12 w 52"/>
                  <a:gd name="T31" fmla="*/ 52 h 61"/>
                  <a:gd name="T32" fmla="*/ 12 w 52"/>
                  <a:gd name="T33" fmla="*/ 43 h 61"/>
                  <a:gd name="T34" fmla="*/ 17 w 52"/>
                  <a:gd name="T35" fmla="*/ 52 h 61"/>
                  <a:gd name="T36" fmla="*/ 17 w 52"/>
                  <a:gd name="T37" fmla="*/ 35 h 61"/>
                  <a:gd name="T38" fmla="*/ 23 w 52"/>
                  <a:gd name="T39" fmla="*/ 35 h 61"/>
                  <a:gd name="T40" fmla="*/ 40 w 52"/>
                  <a:gd name="T41" fmla="*/ 26 h 61"/>
                  <a:gd name="T42" fmla="*/ 46 w 52"/>
                  <a:gd name="T43" fmla="*/ 4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" h="61">
                    <a:moveTo>
                      <a:pt x="46" y="43"/>
                    </a:moveTo>
                    <a:lnTo>
                      <a:pt x="46" y="35"/>
                    </a:lnTo>
                    <a:lnTo>
                      <a:pt x="52" y="17"/>
                    </a:lnTo>
                    <a:lnTo>
                      <a:pt x="46" y="9"/>
                    </a:lnTo>
                    <a:lnTo>
                      <a:pt x="40" y="9"/>
                    </a:lnTo>
                    <a:lnTo>
                      <a:pt x="23" y="0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6" y="9"/>
                    </a:lnTo>
                    <a:lnTo>
                      <a:pt x="12" y="9"/>
                    </a:lnTo>
                    <a:lnTo>
                      <a:pt x="6" y="9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0" y="43"/>
                    </a:lnTo>
                    <a:lnTo>
                      <a:pt x="12" y="61"/>
                    </a:lnTo>
                    <a:lnTo>
                      <a:pt x="12" y="52"/>
                    </a:lnTo>
                    <a:lnTo>
                      <a:pt x="12" y="43"/>
                    </a:lnTo>
                    <a:lnTo>
                      <a:pt x="17" y="52"/>
                    </a:lnTo>
                    <a:lnTo>
                      <a:pt x="17" y="35"/>
                    </a:lnTo>
                    <a:lnTo>
                      <a:pt x="23" y="35"/>
                    </a:lnTo>
                    <a:lnTo>
                      <a:pt x="40" y="26"/>
                    </a:lnTo>
                    <a:lnTo>
                      <a:pt x="46" y="43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" name="Freeform 138"/>
              <p:cNvSpPr>
                <a:spLocks/>
              </p:cNvSpPr>
              <p:nvPr/>
            </p:nvSpPr>
            <p:spPr bwMode="auto">
              <a:xfrm>
                <a:off x="1426" y="3199"/>
                <a:ext cx="23" cy="34"/>
              </a:xfrm>
              <a:custGeom>
                <a:avLst/>
                <a:gdLst>
                  <a:gd name="T0" fmla="*/ 0 w 23"/>
                  <a:gd name="T1" fmla="*/ 0 h 34"/>
                  <a:gd name="T2" fmla="*/ 0 w 23"/>
                  <a:gd name="T3" fmla="*/ 26 h 34"/>
                  <a:gd name="T4" fmla="*/ 6 w 23"/>
                  <a:gd name="T5" fmla="*/ 34 h 34"/>
                  <a:gd name="T6" fmla="*/ 12 w 23"/>
                  <a:gd name="T7" fmla="*/ 34 h 34"/>
                  <a:gd name="T8" fmla="*/ 18 w 23"/>
                  <a:gd name="T9" fmla="*/ 34 h 34"/>
                  <a:gd name="T10" fmla="*/ 23 w 23"/>
                  <a:gd name="T11" fmla="*/ 26 h 34"/>
                  <a:gd name="T12" fmla="*/ 23 w 23"/>
                  <a:gd name="T13" fmla="*/ 17 h 34"/>
                  <a:gd name="T14" fmla="*/ 12 w 23"/>
                  <a:gd name="T15" fmla="*/ 26 h 34"/>
                  <a:gd name="T16" fmla="*/ 0 w 23"/>
                  <a:gd name="T17" fmla="*/ 17 h 34"/>
                  <a:gd name="T18" fmla="*/ 0 w 23"/>
                  <a:gd name="T1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34">
                    <a:moveTo>
                      <a:pt x="0" y="0"/>
                    </a:moveTo>
                    <a:lnTo>
                      <a:pt x="0" y="26"/>
                    </a:lnTo>
                    <a:lnTo>
                      <a:pt x="6" y="34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23" y="26"/>
                    </a:lnTo>
                    <a:lnTo>
                      <a:pt x="23" y="17"/>
                    </a:lnTo>
                    <a:lnTo>
                      <a:pt x="12" y="26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3" name="Freeform 139"/>
              <p:cNvSpPr>
                <a:spLocks/>
              </p:cNvSpPr>
              <p:nvPr/>
            </p:nvSpPr>
            <p:spPr bwMode="auto">
              <a:xfrm>
                <a:off x="1392" y="3216"/>
                <a:ext cx="86" cy="138"/>
              </a:xfrm>
              <a:custGeom>
                <a:avLst/>
                <a:gdLst>
                  <a:gd name="T0" fmla="*/ 34 w 86"/>
                  <a:gd name="T1" fmla="*/ 9 h 138"/>
                  <a:gd name="T2" fmla="*/ 17 w 86"/>
                  <a:gd name="T3" fmla="*/ 17 h 138"/>
                  <a:gd name="T4" fmla="*/ 12 w 86"/>
                  <a:gd name="T5" fmla="*/ 26 h 138"/>
                  <a:gd name="T6" fmla="*/ 6 w 86"/>
                  <a:gd name="T7" fmla="*/ 52 h 138"/>
                  <a:gd name="T8" fmla="*/ 0 w 86"/>
                  <a:gd name="T9" fmla="*/ 78 h 138"/>
                  <a:gd name="T10" fmla="*/ 12 w 86"/>
                  <a:gd name="T11" fmla="*/ 86 h 138"/>
                  <a:gd name="T12" fmla="*/ 17 w 86"/>
                  <a:gd name="T13" fmla="*/ 86 h 138"/>
                  <a:gd name="T14" fmla="*/ 23 w 86"/>
                  <a:gd name="T15" fmla="*/ 69 h 138"/>
                  <a:gd name="T16" fmla="*/ 23 w 86"/>
                  <a:gd name="T17" fmla="*/ 130 h 138"/>
                  <a:gd name="T18" fmla="*/ 40 w 86"/>
                  <a:gd name="T19" fmla="*/ 138 h 138"/>
                  <a:gd name="T20" fmla="*/ 57 w 86"/>
                  <a:gd name="T21" fmla="*/ 138 h 138"/>
                  <a:gd name="T22" fmla="*/ 74 w 86"/>
                  <a:gd name="T23" fmla="*/ 130 h 138"/>
                  <a:gd name="T24" fmla="*/ 80 w 86"/>
                  <a:gd name="T25" fmla="*/ 130 h 138"/>
                  <a:gd name="T26" fmla="*/ 74 w 86"/>
                  <a:gd name="T27" fmla="*/ 78 h 138"/>
                  <a:gd name="T28" fmla="*/ 86 w 86"/>
                  <a:gd name="T29" fmla="*/ 78 h 138"/>
                  <a:gd name="T30" fmla="*/ 86 w 86"/>
                  <a:gd name="T31" fmla="*/ 69 h 138"/>
                  <a:gd name="T32" fmla="*/ 86 w 86"/>
                  <a:gd name="T33" fmla="*/ 43 h 138"/>
                  <a:gd name="T34" fmla="*/ 74 w 86"/>
                  <a:gd name="T35" fmla="*/ 17 h 138"/>
                  <a:gd name="T36" fmla="*/ 63 w 86"/>
                  <a:gd name="T37" fmla="*/ 9 h 138"/>
                  <a:gd name="T38" fmla="*/ 57 w 86"/>
                  <a:gd name="T39" fmla="*/ 0 h 138"/>
                  <a:gd name="T40" fmla="*/ 52 w 86"/>
                  <a:gd name="T41" fmla="*/ 17 h 138"/>
                  <a:gd name="T42" fmla="*/ 46 w 86"/>
                  <a:gd name="T43" fmla="*/ 17 h 138"/>
                  <a:gd name="T44" fmla="*/ 40 w 86"/>
                  <a:gd name="T45" fmla="*/ 17 h 138"/>
                  <a:gd name="T46" fmla="*/ 34 w 86"/>
                  <a:gd name="T47" fmla="*/ 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6" h="138">
                    <a:moveTo>
                      <a:pt x="34" y="9"/>
                    </a:moveTo>
                    <a:lnTo>
                      <a:pt x="17" y="17"/>
                    </a:lnTo>
                    <a:lnTo>
                      <a:pt x="12" y="26"/>
                    </a:lnTo>
                    <a:lnTo>
                      <a:pt x="6" y="52"/>
                    </a:lnTo>
                    <a:lnTo>
                      <a:pt x="0" y="78"/>
                    </a:lnTo>
                    <a:lnTo>
                      <a:pt x="12" y="86"/>
                    </a:lnTo>
                    <a:lnTo>
                      <a:pt x="17" y="86"/>
                    </a:lnTo>
                    <a:lnTo>
                      <a:pt x="23" y="69"/>
                    </a:lnTo>
                    <a:lnTo>
                      <a:pt x="23" y="130"/>
                    </a:lnTo>
                    <a:lnTo>
                      <a:pt x="40" y="138"/>
                    </a:lnTo>
                    <a:lnTo>
                      <a:pt x="57" y="138"/>
                    </a:lnTo>
                    <a:lnTo>
                      <a:pt x="74" y="130"/>
                    </a:lnTo>
                    <a:lnTo>
                      <a:pt x="80" y="130"/>
                    </a:lnTo>
                    <a:lnTo>
                      <a:pt x="74" y="78"/>
                    </a:lnTo>
                    <a:lnTo>
                      <a:pt x="86" y="78"/>
                    </a:lnTo>
                    <a:lnTo>
                      <a:pt x="86" y="69"/>
                    </a:lnTo>
                    <a:lnTo>
                      <a:pt x="86" y="43"/>
                    </a:lnTo>
                    <a:lnTo>
                      <a:pt x="74" y="17"/>
                    </a:lnTo>
                    <a:lnTo>
                      <a:pt x="63" y="9"/>
                    </a:lnTo>
                    <a:lnTo>
                      <a:pt x="57" y="0"/>
                    </a:lnTo>
                    <a:lnTo>
                      <a:pt x="52" y="17"/>
                    </a:lnTo>
                    <a:lnTo>
                      <a:pt x="46" y="17"/>
                    </a:lnTo>
                    <a:lnTo>
                      <a:pt x="40" y="17"/>
                    </a:lnTo>
                    <a:lnTo>
                      <a:pt x="34" y="9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Line 140"/>
              <p:cNvSpPr>
                <a:spLocks noChangeShapeType="1"/>
              </p:cNvSpPr>
              <p:nvPr/>
            </p:nvSpPr>
            <p:spPr bwMode="auto">
              <a:xfrm flipV="1">
                <a:off x="1466" y="3268"/>
                <a:ext cx="1" cy="2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5" name="Freeform 141"/>
              <p:cNvSpPr>
                <a:spLocks/>
              </p:cNvSpPr>
              <p:nvPr/>
            </p:nvSpPr>
            <p:spPr bwMode="auto">
              <a:xfrm>
                <a:off x="1398" y="3302"/>
                <a:ext cx="23" cy="70"/>
              </a:xfrm>
              <a:custGeom>
                <a:avLst/>
                <a:gdLst>
                  <a:gd name="T0" fmla="*/ 11 w 23"/>
                  <a:gd name="T1" fmla="*/ 0 h 70"/>
                  <a:gd name="T2" fmla="*/ 11 w 23"/>
                  <a:gd name="T3" fmla="*/ 26 h 70"/>
                  <a:gd name="T4" fmla="*/ 23 w 23"/>
                  <a:gd name="T5" fmla="*/ 52 h 70"/>
                  <a:gd name="T6" fmla="*/ 17 w 23"/>
                  <a:gd name="T7" fmla="*/ 70 h 70"/>
                  <a:gd name="T8" fmla="*/ 0 w 23"/>
                  <a:gd name="T9" fmla="*/ 26 h 70"/>
                  <a:gd name="T10" fmla="*/ 0 w 23"/>
                  <a:gd name="T11" fmla="*/ 0 h 70"/>
                  <a:gd name="T12" fmla="*/ 6 w 23"/>
                  <a:gd name="T13" fmla="*/ 0 h 70"/>
                  <a:gd name="T14" fmla="*/ 11 w 23"/>
                  <a:gd name="T1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70">
                    <a:moveTo>
                      <a:pt x="11" y="0"/>
                    </a:moveTo>
                    <a:lnTo>
                      <a:pt x="11" y="26"/>
                    </a:lnTo>
                    <a:lnTo>
                      <a:pt x="23" y="52"/>
                    </a:lnTo>
                    <a:lnTo>
                      <a:pt x="17" y="7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" name="Freeform 142"/>
              <p:cNvSpPr>
                <a:spLocks/>
              </p:cNvSpPr>
              <p:nvPr/>
            </p:nvSpPr>
            <p:spPr bwMode="auto">
              <a:xfrm>
                <a:off x="1466" y="3285"/>
                <a:ext cx="12" cy="78"/>
              </a:xfrm>
              <a:custGeom>
                <a:avLst/>
                <a:gdLst>
                  <a:gd name="T0" fmla="*/ 12 w 12"/>
                  <a:gd name="T1" fmla="*/ 0 h 78"/>
                  <a:gd name="T2" fmla="*/ 12 w 12"/>
                  <a:gd name="T3" fmla="*/ 35 h 78"/>
                  <a:gd name="T4" fmla="*/ 6 w 12"/>
                  <a:gd name="T5" fmla="*/ 78 h 78"/>
                  <a:gd name="T6" fmla="*/ 0 w 12"/>
                  <a:gd name="T7" fmla="*/ 61 h 78"/>
                  <a:gd name="T8" fmla="*/ 6 w 12"/>
                  <a:gd name="T9" fmla="*/ 61 h 78"/>
                  <a:gd name="T10" fmla="*/ 0 w 12"/>
                  <a:gd name="T11" fmla="*/ 9 h 78"/>
                  <a:gd name="T12" fmla="*/ 12 w 12"/>
                  <a:gd name="T13" fmla="*/ 9 h 78"/>
                  <a:gd name="T14" fmla="*/ 12 w 12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78">
                    <a:moveTo>
                      <a:pt x="12" y="0"/>
                    </a:moveTo>
                    <a:lnTo>
                      <a:pt x="12" y="35"/>
                    </a:lnTo>
                    <a:lnTo>
                      <a:pt x="6" y="78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0" y="9"/>
                    </a:lnTo>
                    <a:lnTo>
                      <a:pt x="12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" name="Freeform 143"/>
              <p:cNvSpPr>
                <a:spLocks/>
              </p:cNvSpPr>
              <p:nvPr/>
            </p:nvSpPr>
            <p:spPr bwMode="auto">
              <a:xfrm>
                <a:off x="1574" y="3510"/>
                <a:ext cx="63" cy="35"/>
              </a:xfrm>
              <a:custGeom>
                <a:avLst/>
                <a:gdLst>
                  <a:gd name="T0" fmla="*/ 6 w 63"/>
                  <a:gd name="T1" fmla="*/ 9 h 35"/>
                  <a:gd name="T2" fmla="*/ 0 w 63"/>
                  <a:gd name="T3" fmla="*/ 17 h 35"/>
                  <a:gd name="T4" fmla="*/ 0 w 63"/>
                  <a:gd name="T5" fmla="*/ 26 h 35"/>
                  <a:gd name="T6" fmla="*/ 11 w 63"/>
                  <a:gd name="T7" fmla="*/ 26 h 35"/>
                  <a:gd name="T8" fmla="*/ 17 w 63"/>
                  <a:gd name="T9" fmla="*/ 35 h 35"/>
                  <a:gd name="T10" fmla="*/ 28 w 63"/>
                  <a:gd name="T11" fmla="*/ 26 h 35"/>
                  <a:gd name="T12" fmla="*/ 34 w 63"/>
                  <a:gd name="T13" fmla="*/ 26 h 35"/>
                  <a:gd name="T14" fmla="*/ 40 w 63"/>
                  <a:gd name="T15" fmla="*/ 26 h 35"/>
                  <a:gd name="T16" fmla="*/ 46 w 63"/>
                  <a:gd name="T17" fmla="*/ 26 h 35"/>
                  <a:gd name="T18" fmla="*/ 57 w 63"/>
                  <a:gd name="T19" fmla="*/ 26 h 35"/>
                  <a:gd name="T20" fmla="*/ 63 w 63"/>
                  <a:gd name="T21" fmla="*/ 17 h 35"/>
                  <a:gd name="T22" fmla="*/ 57 w 63"/>
                  <a:gd name="T23" fmla="*/ 9 h 35"/>
                  <a:gd name="T24" fmla="*/ 51 w 63"/>
                  <a:gd name="T25" fmla="*/ 9 h 35"/>
                  <a:gd name="T26" fmla="*/ 46 w 63"/>
                  <a:gd name="T27" fmla="*/ 0 h 35"/>
                  <a:gd name="T28" fmla="*/ 40 w 63"/>
                  <a:gd name="T29" fmla="*/ 0 h 35"/>
                  <a:gd name="T30" fmla="*/ 34 w 63"/>
                  <a:gd name="T31" fmla="*/ 0 h 35"/>
                  <a:gd name="T32" fmla="*/ 23 w 63"/>
                  <a:gd name="T33" fmla="*/ 0 h 35"/>
                  <a:gd name="T34" fmla="*/ 17 w 63"/>
                  <a:gd name="T35" fmla="*/ 0 h 35"/>
                  <a:gd name="T36" fmla="*/ 11 w 63"/>
                  <a:gd name="T37" fmla="*/ 9 h 35"/>
                  <a:gd name="T38" fmla="*/ 6 w 63"/>
                  <a:gd name="T3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3" h="35">
                    <a:moveTo>
                      <a:pt x="6" y="9"/>
                    </a:moveTo>
                    <a:lnTo>
                      <a:pt x="0" y="17"/>
                    </a:lnTo>
                    <a:lnTo>
                      <a:pt x="0" y="26"/>
                    </a:lnTo>
                    <a:lnTo>
                      <a:pt x="11" y="26"/>
                    </a:lnTo>
                    <a:lnTo>
                      <a:pt x="17" y="35"/>
                    </a:lnTo>
                    <a:lnTo>
                      <a:pt x="28" y="26"/>
                    </a:lnTo>
                    <a:lnTo>
                      <a:pt x="34" y="26"/>
                    </a:lnTo>
                    <a:lnTo>
                      <a:pt x="40" y="26"/>
                    </a:lnTo>
                    <a:lnTo>
                      <a:pt x="46" y="26"/>
                    </a:lnTo>
                    <a:lnTo>
                      <a:pt x="57" y="26"/>
                    </a:lnTo>
                    <a:lnTo>
                      <a:pt x="63" y="17"/>
                    </a:lnTo>
                    <a:lnTo>
                      <a:pt x="57" y="9"/>
                    </a:lnTo>
                    <a:lnTo>
                      <a:pt x="51" y="9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1" y="9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" name="Freeform 144"/>
              <p:cNvSpPr>
                <a:spLocks/>
              </p:cNvSpPr>
              <p:nvPr/>
            </p:nvSpPr>
            <p:spPr bwMode="auto">
              <a:xfrm>
                <a:off x="1597" y="3510"/>
                <a:ext cx="11" cy="26"/>
              </a:xfrm>
              <a:custGeom>
                <a:avLst/>
                <a:gdLst>
                  <a:gd name="T0" fmla="*/ 11 w 11"/>
                  <a:gd name="T1" fmla="*/ 26 h 26"/>
                  <a:gd name="T2" fmla="*/ 11 w 11"/>
                  <a:gd name="T3" fmla="*/ 17 h 26"/>
                  <a:gd name="T4" fmla="*/ 5 w 11"/>
                  <a:gd name="T5" fmla="*/ 9 h 26"/>
                  <a:gd name="T6" fmla="*/ 0 w 11"/>
                  <a:gd name="T7" fmla="*/ 9 h 26"/>
                  <a:gd name="T8" fmla="*/ 0 w 11"/>
                  <a:gd name="T9" fmla="*/ 0 h 26"/>
                  <a:gd name="T10" fmla="*/ 11 w 11"/>
                  <a:gd name="T1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6">
                    <a:moveTo>
                      <a:pt x="11" y="26"/>
                    </a:moveTo>
                    <a:lnTo>
                      <a:pt x="11" y="17"/>
                    </a:lnTo>
                    <a:lnTo>
                      <a:pt x="5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" name="Freeform 145"/>
              <p:cNvSpPr>
                <a:spLocks/>
              </p:cNvSpPr>
              <p:nvPr/>
            </p:nvSpPr>
            <p:spPr bwMode="auto">
              <a:xfrm>
                <a:off x="1597" y="3510"/>
                <a:ext cx="11" cy="26"/>
              </a:xfrm>
              <a:custGeom>
                <a:avLst/>
                <a:gdLst>
                  <a:gd name="T0" fmla="*/ 11 w 11"/>
                  <a:gd name="T1" fmla="*/ 26 h 26"/>
                  <a:gd name="T2" fmla="*/ 11 w 11"/>
                  <a:gd name="T3" fmla="*/ 17 h 26"/>
                  <a:gd name="T4" fmla="*/ 5 w 11"/>
                  <a:gd name="T5" fmla="*/ 9 h 26"/>
                  <a:gd name="T6" fmla="*/ 0 w 11"/>
                  <a:gd name="T7" fmla="*/ 9 h 26"/>
                  <a:gd name="T8" fmla="*/ 0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11" y="26"/>
                    </a:moveTo>
                    <a:lnTo>
                      <a:pt x="11" y="17"/>
                    </a:lnTo>
                    <a:lnTo>
                      <a:pt x="5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Freeform 146"/>
              <p:cNvSpPr>
                <a:spLocks/>
              </p:cNvSpPr>
              <p:nvPr/>
            </p:nvSpPr>
            <p:spPr bwMode="auto">
              <a:xfrm>
                <a:off x="1568" y="3372"/>
                <a:ext cx="52" cy="147"/>
              </a:xfrm>
              <a:custGeom>
                <a:avLst/>
                <a:gdLst>
                  <a:gd name="T0" fmla="*/ 0 w 52"/>
                  <a:gd name="T1" fmla="*/ 0 h 147"/>
                  <a:gd name="T2" fmla="*/ 0 w 52"/>
                  <a:gd name="T3" fmla="*/ 26 h 147"/>
                  <a:gd name="T4" fmla="*/ 6 w 52"/>
                  <a:gd name="T5" fmla="*/ 43 h 147"/>
                  <a:gd name="T6" fmla="*/ 6 w 52"/>
                  <a:gd name="T7" fmla="*/ 103 h 147"/>
                  <a:gd name="T8" fmla="*/ 6 w 52"/>
                  <a:gd name="T9" fmla="*/ 138 h 147"/>
                  <a:gd name="T10" fmla="*/ 12 w 52"/>
                  <a:gd name="T11" fmla="*/ 147 h 147"/>
                  <a:gd name="T12" fmla="*/ 17 w 52"/>
                  <a:gd name="T13" fmla="*/ 147 h 147"/>
                  <a:gd name="T14" fmla="*/ 23 w 52"/>
                  <a:gd name="T15" fmla="*/ 138 h 147"/>
                  <a:gd name="T16" fmla="*/ 29 w 52"/>
                  <a:gd name="T17" fmla="*/ 138 h 147"/>
                  <a:gd name="T18" fmla="*/ 40 w 52"/>
                  <a:gd name="T19" fmla="*/ 147 h 147"/>
                  <a:gd name="T20" fmla="*/ 46 w 52"/>
                  <a:gd name="T21" fmla="*/ 138 h 147"/>
                  <a:gd name="T22" fmla="*/ 52 w 52"/>
                  <a:gd name="T23" fmla="*/ 129 h 147"/>
                  <a:gd name="T24" fmla="*/ 52 w 52"/>
                  <a:gd name="T25" fmla="*/ 95 h 147"/>
                  <a:gd name="T26" fmla="*/ 52 w 52"/>
                  <a:gd name="T27" fmla="*/ 77 h 147"/>
                  <a:gd name="T28" fmla="*/ 46 w 52"/>
                  <a:gd name="T29" fmla="*/ 0 h 147"/>
                  <a:gd name="T30" fmla="*/ 46 w 52"/>
                  <a:gd name="T31" fmla="*/ 8 h 147"/>
                  <a:gd name="T32" fmla="*/ 29 w 52"/>
                  <a:gd name="T33" fmla="*/ 8 h 147"/>
                  <a:gd name="T34" fmla="*/ 17 w 52"/>
                  <a:gd name="T35" fmla="*/ 8 h 147"/>
                  <a:gd name="T36" fmla="*/ 0 w 52"/>
                  <a:gd name="T3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147">
                    <a:moveTo>
                      <a:pt x="0" y="0"/>
                    </a:moveTo>
                    <a:lnTo>
                      <a:pt x="0" y="26"/>
                    </a:lnTo>
                    <a:lnTo>
                      <a:pt x="6" y="43"/>
                    </a:lnTo>
                    <a:lnTo>
                      <a:pt x="6" y="103"/>
                    </a:lnTo>
                    <a:lnTo>
                      <a:pt x="6" y="138"/>
                    </a:lnTo>
                    <a:lnTo>
                      <a:pt x="12" y="147"/>
                    </a:lnTo>
                    <a:lnTo>
                      <a:pt x="17" y="147"/>
                    </a:lnTo>
                    <a:lnTo>
                      <a:pt x="23" y="138"/>
                    </a:lnTo>
                    <a:lnTo>
                      <a:pt x="29" y="138"/>
                    </a:lnTo>
                    <a:lnTo>
                      <a:pt x="40" y="147"/>
                    </a:lnTo>
                    <a:lnTo>
                      <a:pt x="46" y="138"/>
                    </a:lnTo>
                    <a:lnTo>
                      <a:pt x="52" y="129"/>
                    </a:lnTo>
                    <a:lnTo>
                      <a:pt x="52" y="95"/>
                    </a:lnTo>
                    <a:lnTo>
                      <a:pt x="52" y="77"/>
                    </a:lnTo>
                    <a:lnTo>
                      <a:pt x="46" y="0"/>
                    </a:lnTo>
                    <a:lnTo>
                      <a:pt x="46" y="8"/>
                    </a:lnTo>
                    <a:lnTo>
                      <a:pt x="29" y="8"/>
                    </a:lnTo>
                    <a:lnTo>
                      <a:pt x="17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Freeform 147"/>
              <p:cNvSpPr>
                <a:spLocks/>
              </p:cNvSpPr>
              <p:nvPr/>
            </p:nvSpPr>
            <p:spPr bwMode="auto">
              <a:xfrm>
                <a:off x="1597" y="3415"/>
                <a:ext cx="5" cy="95"/>
              </a:xfrm>
              <a:custGeom>
                <a:avLst/>
                <a:gdLst>
                  <a:gd name="T0" fmla="*/ 0 w 5"/>
                  <a:gd name="T1" fmla="*/ 95 h 95"/>
                  <a:gd name="T2" fmla="*/ 5 w 5"/>
                  <a:gd name="T3" fmla="*/ 34 h 95"/>
                  <a:gd name="T4" fmla="*/ 5 w 5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95">
                    <a:moveTo>
                      <a:pt x="0" y="95"/>
                    </a:moveTo>
                    <a:lnTo>
                      <a:pt x="5" y="34"/>
                    </a:lnTo>
                    <a:lnTo>
                      <a:pt x="5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Freeform 148"/>
              <p:cNvSpPr>
                <a:spLocks/>
              </p:cNvSpPr>
              <p:nvPr/>
            </p:nvSpPr>
            <p:spPr bwMode="auto">
              <a:xfrm>
                <a:off x="1574" y="3225"/>
                <a:ext cx="28" cy="52"/>
              </a:xfrm>
              <a:custGeom>
                <a:avLst/>
                <a:gdLst>
                  <a:gd name="T0" fmla="*/ 6 w 28"/>
                  <a:gd name="T1" fmla="*/ 17 h 52"/>
                  <a:gd name="T2" fmla="*/ 6 w 28"/>
                  <a:gd name="T3" fmla="*/ 17 h 52"/>
                  <a:gd name="T4" fmla="*/ 0 w 28"/>
                  <a:gd name="T5" fmla="*/ 26 h 52"/>
                  <a:gd name="T6" fmla="*/ 0 w 28"/>
                  <a:gd name="T7" fmla="*/ 26 h 52"/>
                  <a:gd name="T8" fmla="*/ 6 w 28"/>
                  <a:gd name="T9" fmla="*/ 34 h 52"/>
                  <a:gd name="T10" fmla="*/ 6 w 28"/>
                  <a:gd name="T11" fmla="*/ 43 h 52"/>
                  <a:gd name="T12" fmla="*/ 17 w 28"/>
                  <a:gd name="T13" fmla="*/ 52 h 52"/>
                  <a:gd name="T14" fmla="*/ 28 w 28"/>
                  <a:gd name="T15" fmla="*/ 52 h 52"/>
                  <a:gd name="T16" fmla="*/ 28 w 28"/>
                  <a:gd name="T17" fmla="*/ 43 h 52"/>
                  <a:gd name="T18" fmla="*/ 28 w 28"/>
                  <a:gd name="T19" fmla="*/ 34 h 52"/>
                  <a:gd name="T20" fmla="*/ 28 w 28"/>
                  <a:gd name="T21" fmla="*/ 17 h 52"/>
                  <a:gd name="T22" fmla="*/ 28 w 28"/>
                  <a:gd name="T23" fmla="*/ 0 h 52"/>
                  <a:gd name="T24" fmla="*/ 11 w 28"/>
                  <a:gd name="T25" fmla="*/ 8 h 52"/>
                  <a:gd name="T26" fmla="*/ 6 w 28"/>
                  <a:gd name="T27" fmla="*/ 8 h 52"/>
                  <a:gd name="T28" fmla="*/ 6 w 28"/>
                  <a:gd name="T29" fmla="*/ 1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52">
                    <a:moveTo>
                      <a:pt x="6" y="17"/>
                    </a:moveTo>
                    <a:lnTo>
                      <a:pt x="6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34"/>
                    </a:lnTo>
                    <a:lnTo>
                      <a:pt x="6" y="43"/>
                    </a:lnTo>
                    <a:lnTo>
                      <a:pt x="17" y="52"/>
                    </a:lnTo>
                    <a:lnTo>
                      <a:pt x="28" y="52"/>
                    </a:lnTo>
                    <a:lnTo>
                      <a:pt x="28" y="43"/>
                    </a:lnTo>
                    <a:lnTo>
                      <a:pt x="28" y="34"/>
                    </a:lnTo>
                    <a:lnTo>
                      <a:pt x="28" y="17"/>
                    </a:lnTo>
                    <a:lnTo>
                      <a:pt x="28" y="0"/>
                    </a:lnTo>
                    <a:lnTo>
                      <a:pt x="11" y="8"/>
                    </a:lnTo>
                    <a:lnTo>
                      <a:pt x="6" y="8"/>
                    </a:lnTo>
                    <a:lnTo>
                      <a:pt x="6" y="17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Freeform 149"/>
              <p:cNvSpPr>
                <a:spLocks/>
              </p:cNvSpPr>
              <p:nvPr/>
            </p:nvSpPr>
            <p:spPr bwMode="auto">
              <a:xfrm>
                <a:off x="1568" y="3207"/>
                <a:ext cx="40" cy="44"/>
              </a:xfrm>
              <a:custGeom>
                <a:avLst/>
                <a:gdLst>
                  <a:gd name="T0" fmla="*/ 34 w 40"/>
                  <a:gd name="T1" fmla="*/ 35 h 44"/>
                  <a:gd name="T2" fmla="*/ 40 w 40"/>
                  <a:gd name="T3" fmla="*/ 26 h 44"/>
                  <a:gd name="T4" fmla="*/ 40 w 40"/>
                  <a:gd name="T5" fmla="*/ 18 h 44"/>
                  <a:gd name="T6" fmla="*/ 34 w 40"/>
                  <a:gd name="T7" fmla="*/ 9 h 44"/>
                  <a:gd name="T8" fmla="*/ 29 w 40"/>
                  <a:gd name="T9" fmla="*/ 0 h 44"/>
                  <a:gd name="T10" fmla="*/ 17 w 40"/>
                  <a:gd name="T11" fmla="*/ 0 h 44"/>
                  <a:gd name="T12" fmla="*/ 12 w 40"/>
                  <a:gd name="T13" fmla="*/ 0 h 44"/>
                  <a:gd name="T14" fmla="*/ 6 w 40"/>
                  <a:gd name="T15" fmla="*/ 9 h 44"/>
                  <a:gd name="T16" fmla="*/ 6 w 40"/>
                  <a:gd name="T17" fmla="*/ 0 h 44"/>
                  <a:gd name="T18" fmla="*/ 6 w 40"/>
                  <a:gd name="T19" fmla="*/ 9 h 44"/>
                  <a:gd name="T20" fmla="*/ 0 w 40"/>
                  <a:gd name="T21" fmla="*/ 9 h 44"/>
                  <a:gd name="T22" fmla="*/ 6 w 40"/>
                  <a:gd name="T23" fmla="*/ 9 h 44"/>
                  <a:gd name="T24" fmla="*/ 0 w 40"/>
                  <a:gd name="T25" fmla="*/ 18 h 44"/>
                  <a:gd name="T26" fmla="*/ 0 w 40"/>
                  <a:gd name="T27" fmla="*/ 35 h 44"/>
                  <a:gd name="T28" fmla="*/ 6 w 40"/>
                  <a:gd name="T29" fmla="*/ 44 h 44"/>
                  <a:gd name="T30" fmla="*/ 6 w 40"/>
                  <a:gd name="T31" fmla="*/ 44 h 44"/>
                  <a:gd name="T32" fmla="*/ 12 w 40"/>
                  <a:gd name="T33" fmla="*/ 35 h 44"/>
                  <a:gd name="T34" fmla="*/ 12 w 40"/>
                  <a:gd name="T35" fmla="*/ 35 h 44"/>
                  <a:gd name="T36" fmla="*/ 12 w 40"/>
                  <a:gd name="T37" fmla="*/ 26 h 44"/>
                  <a:gd name="T38" fmla="*/ 17 w 40"/>
                  <a:gd name="T39" fmla="*/ 26 h 44"/>
                  <a:gd name="T40" fmla="*/ 34 w 40"/>
                  <a:gd name="T41" fmla="*/ 18 h 44"/>
                  <a:gd name="T42" fmla="*/ 34 w 40"/>
                  <a:gd name="T43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4">
                    <a:moveTo>
                      <a:pt x="34" y="35"/>
                    </a:moveTo>
                    <a:lnTo>
                      <a:pt x="40" y="26"/>
                    </a:lnTo>
                    <a:lnTo>
                      <a:pt x="40" y="18"/>
                    </a:lnTo>
                    <a:lnTo>
                      <a:pt x="34" y="9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6" y="9"/>
                    </a:lnTo>
                    <a:lnTo>
                      <a:pt x="6" y="0"/>
                    </a:lnTo>
                    <a:lnTo>
                      <a:pt x="6" y="9"/>
                    </a:lnTo>
                    <a:lnTo>
                      <a:pt x="0" y="9"/>
                    </a:lnTo>
                    <a:lnTo>
                      <a:pt x="6" y="9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2" y="26"/>
                    </a:lnTo>
                    <a:lnTo>
                      <a:pt x="17" y="26"/>
                    </a:lnTo>
                    <a:lnTo>
                      <a:pt x="34" y="18"/>
                    </a:lnTo>
                    <a:lnTo>
                      <a:pt x="34" y="35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Freeform 150"/>
              <p:cNvSpPr>
                <a:spLocks/>
              </p:cNvSpPr>
              <p:nvPr/>
            </p:nvSpPr>
            <p:spPr bwMode="auto">
              <a:xfrm>
                <a:off x="1580" y="3259"/>
                <a:ext cx="17" cy="26"/>
              </a:xfrm>
              <a:custGeom>
                <a:avLst/>
                <a:gdLst>
                  <a:gd name="T0" fmla="*/ 0 w 17"/>
                  <a:gd name="T1" fmla="*/ 0 h 26"/>
                  <a:gd name="T2" fmla="*/ 0 w 17"/>
                  <a:gd name="T3" fmla="*/ 18 h 26"/>
                  <a:gd name="T4" fmla="*/ 5 w 17"/>
                  <a:gd name="T5" fmla="*/ 26 h 26"/>
                  <a:gd name="T6" fmla="*/ 11 w 17"/>
                  <a:gd name="T7" fmla="*/ 26 h 26"/>
                  <a:gd name="T8" fmla="*/ 17 w 17"/>
                  <a:gd name="T9" fmla="*/ 26 h 26"/>
                  <a:gd name="T10" fmla="*/ 17 w 17"/>
                  <a:gd name="T11" fmla="*/ 18 h 26"/>
                  <a:gd name="T12" fmla="*/ 17 w 17"/>
                  <a:gd name="T13" fmla="*/ 18 h 26"/>
                  <a:gd name="T14" fmla="*/ 11 w 17"/>
                  <a:gd name="T15" fmla="*/ 18 h 26"/>
                  <a:gd name="T16" fmla="*/ 0 w 17"/>
                  <a:gd name="T17" fmla="*/ 9 h 26"/>
                  <a:gd name="T18" fmla="*/ 0 w 17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6">
                    <a:moveTo>
                      <a:pt x="0" y="0"/>
                    </a:moveTo>
                    <a:lnTo>
                      <a:pt x="0" y="18"/>
                    </a:lnTo>
                    <a:lnTo>
                      <a:pt x="5" y="26"/>
                    </a:lnTo>
                    <a:lnTo>
                      <a:pt x="11" y="26"/>
                    </a:lnTo>
                    <a:lnTo>
                      <a:pt x="17" y="26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1" y="18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" name="Freeform 151"/>
              <p:cNvSpPr>
                <a:spLocks/>
              </p:cNvSpPr>
              <p:nvPr/>
            </p:nvSpPr>
            <p:spPr bwMode="auto">
              <a:xfrm>
                <a:off x="1557" y="3277"/>
                <a:ext cx="68" cy="103"/>
              </a:xfrm>
              <a:custGeom>
                <a:avLst/>
                <a:gdLst>
                  <a:gd name="T0" fmla="*/ 23 w 68"/>
                  <a:gd name="T1" fmla="*/ 0 h 103"/>
                  <a:gd name="T2" fmla="*/ 11 w 68"/>
                  <a:gd name="T3" fmla="*/ 8 h 103"/>
                  <a:gd name="T4" fmla="*/ 6 w 68"/>
                  <a:gd name="T5" fmla="*/ 17 h 103"/>
                  <a:gd name="T6" fmla="*/ 0 w 68"/>
                  <a:gd name="T7" fmla="*/ 34 h 103"/>
                  <a:gd name="T8" fmla="*/ 0 w 68"/>
                  <a:gd name="T9" fmla="*/ 60 h 103"/>
                  <a:gd name="T10" fmla="*/ 6 w 68"/>
                  <a:gd name="T11" fmla="*/ 69 h 103"/>
                  <a:gd name="T12" fmla="*/ 11 w 68"/>
                  <a:gd name="T13" fmla="*/ 60 h 103"/>
                  <a:gd name="T14" fmla="*/ 11 w 68"/>
                  <a:gd name="T15" fmla="*/ 51 h 103"/>
                  <a:gd name="T16" fmla="*/ 11 w 68"/>
                  <a:gd name="T17" fmla="*/ 95 h 103"/>
                  <a:gd name="T18" fmla="*/ 28 w 68"/>
                  <a:gd name="T19" fmla="*/ 103 h 103"/>
                  <a:gd name="T20" fmla="*/ 40 w 68"/>
                  <a:gd name="T21" fmla="*/ 103 h 103"/>
                  <a:gd name="T22" fmla="*/ 57 w 68"/>
                  <a:gd name="T23" fmla="*/ 103 h 103"/>
                  <a:gd name="T24" fmla="*/ 63 w 68"/>
                  <a:gd name="T25" fmla="*/ 95 h 103"/>
                  <a:gd name="T26" fmla="*/ 57 w 68"/>
                  <a:gd name="T27" fmla="*/ 51 h 103"/>
                  <a:gd name="T28" fmla="*/ 63 w 68"/>
                  <a:gd name="T29" fmla="*/ 51 h 103"/>
                  <a:gd name="T30" fmla="*/ 68 w 68"/>
                  <a:gd name="T31" fmla="*/ 51 h 103"/>
                  <a:gd name="T32" fmla="*/ 68 w 68"/>
                  <a:gd name="T33" fmla="*/ 25 h 103"/>
                  <a:gd name="T34" fmla="*/ 57 w 68"/>
                  <a:gd name="T35" fmla="*/ 8 h 103"/>
                  <a:gd name="T36" fmla="*/ 51 w 68"/>
                  <a:gd name="T37" fmla="*/ 0 h 103"/>
                  <a:gd name="T38" fmla="*/ 40 w 68"/>
                  <a:gd name="T39" fmla="*/ 0 h 103"/>
                  <a:gd name="T40" fmla="*/ 40 w 68"/>
                  <a:gd name="T41" fmla="*/ 8 h 103"/>
                  <a:gd name="T42" fmla="*/ 34 w 68"/>
                  <a:gd name="T43" fmla="*/ 8 h 103"/>
                  <a:gd name="T44" fmla="*/ 28 w 68"/>
                  <a:gd name="T45" fmla="*/ 8 h 103"/>
                  <a:gd name="T46" fmla="*/ 23 w 68"/>
                  <a:gd name="T4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8" h="103">
                    <a:moveTo>
                      <a:pt x="23" y="0"/>
                    </a:moveTo>
                    <a:lnTo>
                      <a:pt x="11" y="8"/>
                    </a:lnTo>
                    <a:lnTo>
                      <a:pt x="6" y="17"/>
                    </a:lnTo>
                    <a:lnTo>
                      <a:pt x="0" y="34"/>
                    </a:lnTo>
                    <a:lnTo>
                      <a:pt x="0" y="60"/>
                    </a:lnTo>
                    <a:lnTo>
                      <a:pt x="6" y="69"/>
                    </a:lnTo>
                    <a:lnTo>
                      <a:pt x="11" y="60"/>
                    </a:lnTo>
                    <a:lnTo>
                      <a:pt x="11" y="51"/>
                    </a:lnTo>
                    <a:lnTo>
                      <a:pt x="11" y="95"/>
                    </a:lnTo>
                    <a:lnTo>
                      <a:pt x="28" y="103"/>
                    </a:lnTo>
                    <a:lnTo>
                      <a:pt x="40" y="103"/>
                    </a:lnTo>
                    <a:lnTo>
                      <a:pt x="57" y="103"/>
                    </a:lnTo>
                    <a:lnTo>
                      <a:pt x="63" y="95"/>
                    </a:lnTo>
                    <a:lnTo>
                      <a:pt x="57" y="51"/>
                    </a:lnTo>
                    <a:lnTo>
                      <a:pt x="63" y="51"/>
                    </a:lnTo>
                    <a:lnTo>
                      <a:pt x="68" y="51"/>
                    </a:lnTo>
                    <a:lnTo>
                      <a:pt x="68" y="25"/>
                    </a:lnTo>
                    <a:lnTo>
                      <a:pt x="57" y="8"/>
                    </a:lnTo>
                    <a:lnTo>
                      <a:pt x="51" y="0"/>
                    </a:lnTo>
                    <a:lnTo>
                      <a:pt x="40" y="0"/>
                    </a:lnTo>
                    <a:lnTo>
                      <a:pt x="40" y="8"/>
                    </a:lnTo>
                    <a:lnTo>
                      <a:pt x="34" y="8"/>
                    </a:lnTo>
                    <a:lnTo>
                      <a:pt x="28" y="8"/>
                    </a:lnTo>
                    <a:lnTo>
                      <a:pt x="23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Line 152"/>
              <p:cNvSpPr>
                <a:spLocks noChangeShapeType="1"/>
              </p:cNvSpPr>
              <p:nvPr/>
            </p:nvSpPr>
            <p:spPr bwMode="auto">
              <a:xfrm flipV="1">
                <a:off x="1614" y="3320"/>
                <a:ext cx="1" cy="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" name="Freeform 153"/>
              <p:cNvSpPr>
                <a:spLocks/>
              </p:cNvSpPr>
              <p:nvPr/>
            </p:nvSpPr>
            <p:spPr bwMode="auto">
              <a:xfrm>
                <a:off x="1557" y="3337"/>
                <a:ext cx="23" cy="61"/>
              </a:xfrm>
              <a:custGeom>
                <a:avLst/>
                <a:gdLst>
                  <a:gd name="T0" fmla="*/ 11 w 23"/>
                  <a:gd name="T1" fmla="*/ 0 h 61"/>
                  <a:gd name="T2" fmla="*/ 11 w 23"/>
                  <a:gd name="T3" fmla="*/ 26 h 61"/>
                  <a:gd name="T4" fmla="*/ 23 w 23"/>
                  <a:gd name="T5" fmla="*/ 52 h 61"/>
                  <a:gd name="T6" fmla="*/ 17 w 23"/>
                  <a:gd name="T7" fmla="*/ 61 h 61"/>
                  <a:gd name="T8" fmla="*/ 0 w 23"/>
                  <a:gd name="T9" fmla="*/ 26 h 61"/>
                  <a:gd name="T10" fmla="*/ 0 w 23"/>
                  <a:gd name="T11" fmla="*/ 0 h 61"/>
                  <a:gd name="T12" fmla="*/ 6 w 23"/>
                  <a:gd name="T13" fmla="*/ 9 h 61"/>
                  <a:gd name="T14" fmla="*/ 11 w 23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61">
                    <a:moveTo>
                      <a:pt x="11" y="0"/>
                    </a:moveTo>
                    <a:lnTo>
                      <a:pt x="11" y="26"/>
                    </a:lnTo>
                    <a:lnTo>
                      <a:pt x="23" y="52"/>
                    </a:lnTo>
                    <a:lnTo>
                      <a:pt x="17" y="61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6" y="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Freeform 154"/>
              <p:cNvSpPr>
                <a:spLocks/>
              </p:cNvSpPr>
              <p:nvPr/>
            </p:nvSpPr>
            <p:spPr bwMode="auto">
              <a:xfrm>
                <a:off x="1614" y="3328"/>
                <a:ext cx="11" cy="61"/>
              </a:xfrm>
              <a:custGeom>
                <a:avLst/>
                <a:gdLst>
                  <a:gd name="T0" fmla="*/ 11 w 11"/>
                  <a:gd name="T1" fmla="*/ 0 h 61"/>
                  <a:gd name="T2" fmla="*/ 11 w 11"/>
                  <a:gd name="T3" fmla="*/ 26 h 61"/>
                  <a:gd name="T4" fmla="*/ 0 w 11"/>
                  <a:gd name="T5" fmla="*/ 61 h 61"/>
                  <a:gd name="T6" fmla="*/ 0 w 11"/>
                  <a:gd name="T7" fmla="*/ 52 h 61"/>
                  <a:gd name="T8" fmla="*/ 6 w 11"/>
                  <a:gd name="T9" fmla="*/ 44 h 61"/>
                  <a:gd name="T10" fmla="*/ 0 w 11"/>
                  <a:gd name="T11" fmla="*/ 0 h 61"/>
                  <a:gd name="T12" fmla="*/ 6 w 11"/>
                  <a:gd name="T13" fmla="*/ 0 h 61"/>
                  <a:gd name="T14" fmla="*/ 11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11" y="0"/>
                    </a:moveTo>
                    <a:lnTo>
                      <a:pt x="11" y="26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6" y="4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9" name="Group 155"/>
            <p:cNvGrpSpPr>
              <a:grpSpLocks/>
            </p:cNvGrpSpPr>
            <p:nvPr/>
          </p:nvGrpSpPr>
          <p:grpSpPr bwMode="auto">
            <a:xfrm>
              <a:off x="2895600" y="5029200"/>
              <a:ext cx="1009650" cy="1057275"/>
              <a:chOff x="1001" y="2879"/>
              <a:chExt cx="636" cy="666"/>
            </a:xfrm>
          </p:grpSpPr>
          <p:sp>
            <p:nvSpPr>
              <p:cNvPr id="1180" name="Freeform 156"/>
              <p:cNvSpPr>
                <a:spLocks/>
              </p:cNvSpPr>
              <p:nvPr/>
            </p:nvSpPr>
            <p:spPr bwMode="auto">
              <a:xfrm>
                <a:off x="1035" y="3475"/>
                <a:ext cx="91" cy="52"/>
              </a:xfrm>
              <a:custGeom>
                <a:avLst/>
                <a:gdLst>
                  <a:gd name="T0" fmla="*/ 0 w 91"/>
                  <a:gd name="T1" fmla="*/ 9 h 52"/>
                  <a:gd name="T2" fmla="*/ 0 w 91"/>
                  <a:gd name="T3" fmla="*/ 35 h 52"/>
                  <a:gd name="T4" fmla="*/ 0 w 91"/>
                  <a:gd name="T5" fmla="*/ 44 h 52"/>
                  <a:gd name="T6" fmla="*/ 11 w 91"/>
                  <a:gd name="T7" fmla="*/ 52 h 52"/>
                  <a:gd name="T8" fmla="*/ 28 w 91"/>
                  <a:gd name="T9" fmla="*/ 52 h 52"/>
                  <a:gd name="T10" fmla="*/ 45 w 91"/>
                  <a:gd name="T11" fmla="*/ 52 h 52"/>
                  <a:gd name="T12" fmla="*/ 45 w 91"/>
                  <a:gd name="T13" fmla="*/ 44 h 52"/>
                  <a:gd name="T14" fmla="*/ 62 w 91"/>
                  <a:gd name="T15" fmla="*/ 44 h 52"/>
                  <a:gd name="T16" fmla="*/ 74 w 91"/>
                  <a:gd name="T17" fmla="*/ 44 h 52"/>
                  <a:gd name="T18" fmla="*/ 91 w 91"/>
                  <a:gd name="T19" fmla="*/ 44 h 52"/>
                  <a:gd name="T20" fmla="*/ 91 w 91"/>
                  <a:gd name="T21" fmla="*/ 35 h 52"/>
                  <a:gd name="T22" fmla="*/ 91 w 91"/>
                  <a:gd name="T23" fmla="*/ 18 h 52"/>
                  <a:gd name="T24" fmla="*/ 79 w 91"/>
                  <a:gd name="T25" fmla="*/ 18 h 52"/>
                  <a:gd name="T26" fmla="*/ 68 w 91"/>
                  <a:gd name="T27" fmla="*/ 9 h 52"/>
                  <a:gd name="T28" fmla="*/ 62 w 91"/>
                  <a:gd name="T29" fmla="*/ 0 h 52"/>
                  <a:gd name="T30" fmla="*/ 51 w 91"/>
                  <a:gd name="T31" fmla="*/ 9 h 52"/>
                  <a:gd name="T32" fmla="*/ 34 w 91"/>
                  <a:gd name="T33" fmla="*/ 0 h 52"/>
                  <a:gd name="T34" fmla="*/ 28 w 91"/>
                  <a:gd name="T35" fmla="*/ 9 h 52"/>
                  <a:gd name="T36" fmla="*/ 11 w 91"/>
                  <a:gd name="T37" fmla="*/ 9 h 52"/>
                  <a:gd name="T38" fmla="*/ 0 w 91"/>
                  <a:gd name="T39" fmla="*/ 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1" h="52">
                    <a:moveTo>
                      <a:pt x="0" y="9"/>
                    </a:moveTo>
                    <a:lnTo>
                      <a:pt x="0" y="35"/>
                    </a:lnTo>
                    <a:lnTo>
                      <a:pt x="0" y="44"/>
                    </a:lnTo>
                    <a:lnTo>
                      <a:pt x="11" y="52"/>
                    </a:lnTo>
                    <a:lnTo>
                      <a:pt x="28" y="52"/>
                    </a:lnTo>
                    <a:lnTo>
                      <a:pt x="45" y="52"/>
                    </a:lnTo>
                    <a:lnTo>
                      <a:pt x="45" y="44"/>
                    </a:lnTo>
                    <a:lnTo>
                      <a:pt x="62" y="44"/>
                    </a:lnTo>
                    <a:lnTo>
                      <a:pt x="74" y="44"/>
                    </a:lnTo>
                    <a:lnTo>
                      <a:pt x="91" y="44"/>
                    </a:lnTo>
                    <a:lnTo>
                      <a:pt x="91" y="35"/>
                    </a:lnTo>
                    <a:lnTo>
                      <a:pt x="91" y="18"/>
                    </a:lnTo>
                    <a:lnTo>
                      <a:pt x="79" y="18"/>
                    </a:lnTo>
                    <a:lnTo>
                      <a:pt x="68" y="9"/>
                    </a:lnTo>
                    <a:lnTo>
                      <a:pt x="62" y="0"/>
                    </a:lnTo>
                    <a:lnTo>
                      <a:pt x="51" y="9"/>
                    </a:lnTo>
                    <a:lnTo>
                      <a:pt x="34" y="0"/>
                    </a:lnTo>
                    <a:lnTo>
                      <a:pt x="28" y="9"/>
                    </a:lnTo>
                    <a:lnTo>
                      <a:pt x="11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1" name="Oval 157"/>
              <p:cNvSpPr>
                <a:spLocks noChangeArrowheads="1"/>
              </p:cNvSpPr>
              <p:nvPr/>
            </p:nvSpPr>
            <p:spPr bwMode="auto">
              <a:xfrm>
                <a:off x="1038" y="3496"/>
                <a:ext cx="5" cy="2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Oval 158"/>
              <p:cNvSpPr>
                <a:spLocks noChangeArrowheads="1"/>
              </p:cNvSpPr>
              <p:nvPr/>
            </p:nvSpPr>
            <p:spPr bwMode="auto">
              <a:xfrm>
                <a:off x="1077" y="3487"/>
                <a:ext cx="0" cy="1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3" name="Freeform 159"/>
              <p:cNvSpPr>
                <a:spLocks/>
              </p:cNvSpPr>
              <p:nvPr/>
            </p:nvSpPr>
            <p:spPr bwMode="auto">
              <a:xfrm>
                <a:off x="1069" y="3484"/>
                <a:ext cx="17" cy="35"/>
              </a:xfrm>
              <a:custGeom>
                <a:avLst/>
                <a:gdLst>
                  <a:gd name="T0" fmla="*/ 11 w 17"/>
                  <a:gd name="T1" fmla="*/ 35 h 35"/>
                  <a:gd name="T2" fmla="*/ 17 w 17"/>
                  <a:gd name="T3" fmla="*/ 17 h 35"/>
                  <a:gd name="T4" fmla="*/ 11 w 17"/>
                  <a:gd name="T5" fmla="*/ 9 h 35"/>
                  <a:gd name="T6" fmla="*/ 0 w 17"/>
                  <a:gd name="T7" fmla="*/ 9 h 35"/>
                  <a:gd name="T8" fmla="*/ 0 w 17"/>
                  <a:gd name="T9" fmla="*/ 0 h 35"/>
                  <a:gd name="T10" fmla="*/ 11 w 17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5">
                    <a:moveTo>
                      <a:pt x="11" y="35"/>
                    </a:moveTo>
                    <a:lnTo>
                      <a:pt x="17" y="17"/>
                    </a:lnTo>
                    <a:lnTo>
                      <a:pt x="11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4" name="Freeform 160"/>
              <p:cNvSpPr>
                <a:spLocks/>
              </p:cNvSpPr>
              <p:nvPr/>
            </p:nvSpPr>
            <p:spPr bwMode="auto">
              <a:xfrm>
                <a:off x="1069" y="3484"/>
                <a:ext cx="17" cy="35"/>
              </a:xfrm>
              <a:custGeom>
                <a:avLst/>
                <a:gdLst>
                  <a:gd name="T0" fmla="*/ 11 w 17"/>
                  <a:gd name="T1" fmla="*/ 35 h 35"/>
                  <a:gd name="T2" fmla="*/ 17 w 17"/>
                  <a:gd name="T3" fmla="*/ 17 h 35"/>
                  <a:gd name="T4" fmla="*/ 11 w 17"/>
                  <a:gd name="T5" fmla="*/ 9 h 35"/>
                  <a:gd name="T6" fmla="*/ 0 w 17"/>
                  <a:gd name="T7" fmla="*/ 9 h 35"/>
                  <a:gd name="T8" fmla="*/ 0 w 17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5">
                    <a:moveTo>
                      <a:pt x="11" y="35"/>
                    </a:moveTo>
                    <a:lnTo>
                      <a:pt x="17" y="17"/>
                    </a:lnTo>
                    <a:lnTo>
                      <a:pt x="1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" name="Freeform 161"/>
              <p:cNvSpPr>
                <a:spLocks/>
              </p:cNvSpPr>
              <p:nvPr/>
            </p:nvSpPr>
            <p:spPr bwMode="auto">
              <a:xfrm>
                <a:off x="1023" y="3259"/>
                <a:ext cx="80" cy="225"/>
              </a:xfrm>
              <a:custGeom>
                <a:avLst/>
                <a:gdLst>
                  <a:gd name="T0" fmla="*/ 6 w 80"/>
                  <a:gd name="T1" fmla="*/ 0 h 225"/>
                  <a:gd name="T2" fmla="*/ 0 w 80"/>
                  <a:gd name="T3" fmla="*/ 35 h 225"/>
                  <a:gd name="T4" fmla="*/ 6 w 80"/>
                  <a:gd name="T5" fmla="*/ 69 h 225"/>
                  <a:gd name="T6" fmla="*/ 6 w 80"/>
                  <a:gd name="T7" fmla="*/ 165 h 225"/>
                  <a:gd name="T8" fmla="*/ 6 w 80"/>
                  <a:gd name="T9" fmla="*/ 216 h 225"/>
                  <a:gd name="T10" fmla="*/ 17 w 80"/>
                  <a:gd name="T11" fmla="*/ 225 h 225"/>
                  <a:gd name="T12" fmla="*/ 23 w 80"/>
                  <a:gd name="T13" fmla="*/ 225 h 225"/>
                  <a:gd name="T14" fmla="*/ 40 w 80"/>
                  <a:gd name="T15" fmla="*/ 225 h 225"/>
                  <a:gd name="T16" fmla="*/ 46 w 80"/>
                  <a:gd name="T17" fmla="*/ 216 h 225"/>
                  <a:gd name="T18" fmla="*/ 69 w 80"/>
                  <a:gd name="T19" fmla="*/ 225 h 225"/>
                  <a:gd name="T20" fmla="*/ 74 w 80"/>
                  <a:gd name="T21" fmla="*/ 225 h 225"/>
                  <a:gd name="T22" fmla="*/ 80 w 80"/>
                  <a:gd name="T23" fmla="*/ 216 h 225"/>
                  <a:gd name="T24" fmla="*/ 80 w 80"/>
                  <a:gd name="T25" fmla="*/ 156 h 225"/>
                  <a:gd name="T26" fmla="*/ 80 w 80"/>
                  <a:gd name="T27" fmla="*/ 121 h 225"/>
                  <a:gd name="T28" fmla="*/ 74 w 80"/>
                  <a:gd name="T29" fmla="*/ 0 h 225"/>
                  <a:gd name="T30" fmla="*/ 69 w 80"/>
                  <a:gd name="T31" fmla="*/ 9 h 225"/>
                  <a:gd name="T32" fmla="*/ 46 w 80"/>
                  <a:gd name="T33" fmla="*/ 18 h 225"/>
                  <a:gd name="T34" fmla="*/ 23 w 80"/>
                  <a:gd name="T35" fmla="*/ 18 h 225"/>
                  <a:gd name="T36" fmla="*/ 6 w 80"/>
                  <a:gd name="T3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0" h="225">
                    <a:moveTo>
                      <a:pt x="6" y="0"/>
                    </a:moveTo>
                    <a:lnTo>
                      <a:pt x="0" y="35"/>
                    </a:lnTo>
                    <a:lnTo>
                      <a:pt x="6" y="69"/>
                    </a:lnTo>
                    <a:lnTo>
                      <a:pt x="6" y="165"/>
                    </a:lnTo>
                    <a:lnTo>
                      <a:pt x="6" y="216"/>
                    </a:lnTo>
                    <a:lnTo>
                      <a:pt x="17" y="225"/>
                    </a:lnTo>
                    <a:lnTo>
                      <a:pt x="23" y="225"/>
                    </a:lnTo>
                    <a:lnTo>
                      <a:pt x="40" y="225"/>
                    </a:lnTo>
                    <a:lnTo>
                      <a:pt x="46" y="216"/>
                    </a:lnTo>
                    <a:lnTo>
                      <a:pt x="69" y="225"/>
                    </a:lnTo>
                    <a:lnTo>
                      <a:pt x="74" y="225"/>
                    </a:lnTo>
                    <a:lnTo>
                      <a:pt x="80" y="216"/>
                    </a:lnTo>
                    <a:lnTo>
                      <a:pt x="80" y="156"/>
                    </a:lnTo>
                    <a:lnTo>
                      <a:pt x="80" y="121"/>
                    </a:lnTo>
                    <a:lnTo>
                      <a:pt x="74" y="0"/>
                    </a:lnTo>
                    <a:lnTo>
                      <a:pt x="69" y="9"/>
                    </a:lnTo>
                    <a:lnTo>
                      <a:pt x="46" y="18"/>
                    </a:lnTo>
                    <a:lnTo>
                      <a:pt x="23" y="18"/>
                    </a:lnTo>
                    <a:lnTo>
                      <a:pt x="6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Freeform 162"/>
              <p:cNvSpPr>
                <a:spLocks/>
              </p:cNvSpPr>
              <p:nvPr/>
            </p:nvSpPr>
            <p:spPr bwMode="auto">
              <a:xfrm>
                <a:off x="1069" y="3337"/>
                <a:ext cx="5" cy="138"/>
              </a:xfrm>
              <a:custGeom>
                <a:avLst/>
                <a:gdLst>
                  <a:gd name="T0" fmla="*/ 0 w 5"/>
                  <a:gd name="T1" fmla="*/ 138 h 138"/>
                  <a:gd name="T2" fmla="*/ 5 w 5"/>
                  <a:gd name="T3" fmla="*/ 52 h 138"/>
                  <a:gd name="T4" fmla="*/ 5 w 5"/>
                  <a:gd name="T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38">
                    <a:moveTo>
                      <a:pt x="0" y="138"/>
                    </a:moveTo>
                    <a:lnTo>
                      <a:pt x="5" y="52"/>
                    </a:lnTo>
                    <a:lnTo>
                      <a:pt x="5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Freeform 163"/>
              <p:cNvSpPr>
                <a:spLocks/>
              </p:cNvSpPr>
              <p:nvPr/>
            </p:nvSpPr>
            <p:spPr bwMode="auto">
              <a:xfrm>
                <a:off x="1035" y="3026"/>
                <a:ext cx="45" cy="78"/>
              </a:xfrm>
              <a:custGeom>
                <a:avLst/>
                <a:gdLst>
                  <a:gd name="T0" fmla="*/ 5 w 45"/>
                  <a:gd name="T1" fmla="*/ 26 h 78"/>
                  <a:gd name="T2" fmla="*/ 0 w 45"/>
                  <a:gd name="T3" fmla="*/ 26 h 78"/>
                  <a:gd name="T4" fmla="*/ 0 w 45"/>
                  <a:gd name="T5" fmla="*/ 34 h 78"/>
                  <a:gd name="T6" fmla="*/ 0 w 45"/>
                  <a:gd name="T7" fmla="*/ 43 h 78"/>
                  <a:gd name="T8" fmla="*/ 5 w 45"/>
                  <a:gd name="T9" fmla="*/ 43 h 78"/>
                  <a:gd name="T10" fmla="*/ 11 w 45"/>
                  <a:gd name="T11" fmla="*/ 60 h 78"/>
                  <a:gd name="T12" fmla="*/ 22 w 45"/>
                  <a:gd name="T13" fmla="*/ 78 h 78"/>
                  <a:gd name="T14" fmla="*/ 39 w 45"/>
                  <a:gd name="T15" fmla="*/ 78 h 78"/>
                  <a:gd name="T16" fmla="*/ 45 w 45"/>
                  <a:gd name="T17" fmla="*/ 60 h 78"/>
                  <a:gd name="T18" fmla="*/ 45 w 45"/>
                  <a:gd name="T19" fmla="*/ 52 h 78"/>
                  <a:gd name="T20" fmla="*/ 45 w 45"/>
                  <a:gd name="T21" fmla="*/ 17 h 78"/>
                  <a:gd name="T22" fmla="*/ 39 w 45"/>
                  <a:gd name="T23" fmla="*/ 0 h 78"/>
                  <a:gd name="T24" fmla="*/ 17 w 45"/>
                  <a:gd name="T25" fmla="*/ 17 h 78"/>
                  <a:gd name="T26" fmla="*/ 5 w 45"/>
                  <a:gd name="T27" fmla="*/ 8 h 78"/>
                  <a:gd name="T28" fmla="*/ 5 w 45"/>
                  <a:gd name="T29" fmla="*/ 2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78">
                    <a:moveTo>
                      <a:pt x="5" y="26"/>
                    </a:moveTo>
                    <a:lnTo>
                      <a:pt x="0" y="26"/>
                    </a:lnTo>
                    <a:lnTo>
                      <a:pt x="0" y="34"/>
                    </a:lnTo>
                    <a:lnTo>
                      <a:pt x="0" y="43"/>
                    </a:lnTo>
                    <a:lnTo>
                      <a:pt x="5" y="43"/>
                    </a:lnTo>
                    <a:lnTo>
                      <a:pt x="11" y="60"/>
                    </a:lnTo>
                    <a:lnTo>
                      <a:pt x="22" y="78"/>
                    </a:lnTo>
                    <a:lnTo>
                      <a:pt x="39" y="78"/>
                    </a:lnTo>
                    <a:lnTo>
                      <a:pt x="45" y="60"/>
                    </a:lnTo>
                    <a:lnTo>
                      <a:pt x="45" y="52"/>
                    </a:lnTo>
                    <a:lnTo>
                      <a:pt x="45" y="17"/>
                    </a:lnTo>
                    <a:lnTo>
                      <a:pt x="39" y="0"/>
                    </a:lnTo>
                    <a:lnTo>
                      <a:pt x="17" y="17"/>
                    </a:lnTo>
                    <a:lnTo>
                      <a:pt x="5" y="8"/>
                    </a:lnTo>
                    <a:lnTo>
                      <a:pt x="5" y="26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" name="Freeform 164"/>
              <p:cNvSpPr>
                <a:spLocks/>
              </p:cNvSpPr>
              <p:nvPr/>
            </p:nvSpPr>
            <p:spPr bwMode="auto">
              <a:xfrm>
                <a:off x="1023" y="3000"/>
                <a:ext cx="63" cy="69"/>
              </a:xfrm>
              <a:custGeom>
                <a:avLst/>
                <a:gdLst>
                  <a:gd name="T0" fmla="*/ 57 w 63"/>
                  <a:gd name="T1" fmla="*/ 43 h 69"/>
                  <a:gd name="T2" fmla="*/ 63 w 63"/>
                  <a:gd name="T3" fmla="*/ 34 h 69"/>
                  <a:gd name="T4" fmla="*/ 63 w 63"/>
                  <a:gd name="T5" fmla="*/ 17 h 69"/>
                  <a:gd name="T6" fmla="*/ 57 w 63"/>
                  <a:gd name="T7" fmla="*/ 8 h 69"/>
                  <a:gd name="T8" fmla="*/ 46 w 63"/>
                  <a:gd name="T9" fmla="*/ 0 h 69"/>
                  <a:gd name="T10" fmla="*/ 29 w 63"/>
                  <a:gd name="T11" fmla="*/ 0 h 69"/>
                  <a:gd name="T12" fmla="*/ 17 w 63"/>
                  <a:gd name="T13" fmla="*/ 0 h 69"/>
                  <a:gd name="T14" fmla="*/ 12 w 63"/>
                  <a:gd name="T15" fmla="*/ 8 h 69"/>
                  <a:gd name="T16" fmla="*/ 6 w 63"/>
                  <a:gd name="T17" fmla="*/ 0 h 69"/>
                  <a:gd name="T18" fmla="*/ 12 w 63"/>
                  <a:gd name="T19" fmla="*/ 8 h 69"/>
                  <a:gd name="T20" fmla="*/ 6 w 63"/>
                  <a:gd name="T21" fmla="*/ 8 h 69"/>
                  <a:gd name="T22" fmla="*/ 6 w 63"/>
                  <a:gd name="T23" fmla="*/ 8 h 69"/>
                  <a:gd name="T24" fmla="*/ 0 w 63"/>
                  <a:gd name="T25" fmla="*/ 17 h 69"/>
                  <a:gd name="T26" fmla="*/ 0 w 63"/>
                  <a:gd name="T27" fmla="*/ 43 h 69"/>
                  <a:gd name="T28" fmla="*/ 12 w 63"/>
                  <a:gd name="T29" fmla="*/ 69 h 69"/>
                  <a:gd name="T30" fmla="*/ 12 w 63"/>
                  <a:gd name="T31" fmla="*/ 60 h 69"/>
                  <a:gd name="T32" fmla="*/ 12 w 63"/>
                  <a:gd name="T33" fmla="*/ 52 h 69"/>
                  <a:gd name="T34" fmla="*/ 17 w 63"/>
                  <a:gd name="T35" fmla="*/ 52 h 69"/>
                  <a:gd name="T36" fmla="*/ 17 w 63"/>
                  <a:gd name="T37" fmla="*/ 34 h 69"/>
                  <a:gd name="T38" fmla="*/ 29 w 63"/>
                  <a:gd name="T39" fmla="*/ 43 h 69"/>
                  <a:gd name="T40" fmla="*/ 51 w 63"/>
                  <a:gd name="T41" fmla="*/ 26 h 69"/>
                  <a:gd name="T42" fmla="*/ 57 w 63"/>
                  <a:gd name="T43" fmla="*/ 4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69">
                    <a:moveTo>
                      <a:pt x="57" y="43"/>
                    </a:moveTo>
                    <a:lnTo>
                      <a:pt x="63" y="34"/>
                    </a:lnTo>
                    <a:lnTo>
                      <a:pt x="63" y="17"/>
                    </a:lnTo>
                    <a:lnTo>
                      <a:pt x="57" y="8"/>
                    </a:lnTo>
                    <a:lnTo>
                      <a:pt x="46" y="0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2" y="8"/>
                    </a:lnTo>
                    <a:lnTo>
                      <a:pt x="6" y="0"/>
                    </a:lnTo>
                    <a:lnTo>
                      <a:pt x="12" y="8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0" y="17"/>
                    </a:lnTo>
                    <a:lnTo>
                      <a:pt x="0" y="43"/>
                    </a:lnTo>
                    <a:lnTo>
                      <a:pt x="12" y="69"/>
                    </a:lnTo>
                    <a:lnTo>
                      <a:pt x="12" y="60"/>
                    </a:lnTo>
                    <a:lnTo>
                      <a:pt x="12" y="52"/>
                    </a:lnTo>
                    <a:lnTo>
                      <a:pt x="17" y="52"/>
                    </a:lnTo>
                    <a:lnTo>
                      <a:pt x="17" y="34"/>
                    </a:lnTo>
                    <a:lnTo>
                      <a:pt x="29" y="43"/>
                    </a:lnTo>
                    <a:lnTo>
                      <a:pt x="51" y="26"/>
                    </a:lnTo>
                    <a:lnTo>
                      <a:pt x="57" y="43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Freeform 165"/>
              <p:cNvSpPr>
                <a:spLocks/>
              </p:cNvSpPr>
              <p:nvPr/>
            </p:nvSpPr>
            <p:spPr bwMode="auto">
              <a:xfrm>
                <a:off x="1040" y="3069"/>
                <a:ext cx="34" cy="52"/>
              </a:xfrm>
              <a:custGeom>
                <a:avLst/>
                <a:gdLst>
                  <a:gd name="T0" fmla="*/ 0 w 34"/>
                  <a:gd name="T1" fmla="*/ 0 h 52"/>
                  <a:gd name="T2" fmla="*/ 0 w 34"/>
                  <a:gd name="T3" fmla="*/ 35 h 52"/>
                  <a:gd name="T4" fmla="*/ 12 w 34"/>
                  <a:gd name="T5" fmla="*/ 43 h 52"/>
                  <a:gd name="T6" fmla="*/ 23 w 34"/>
                  <a:gd name="T7" fmla="*/ 52 h 52"/>
                  <a:gd name="T8" fmla="*/ 29 w 34"/>
                  <a:gd name="T9" fmla="*/ 43 h 52"/>
                  <a:gd name="T10" fmla="*/ 34 w 34"/>
                  <a:gd name="T11" fmla="*/ 35 h 52"/>
                  <a:gd name="T12" fmla="*/ 29 w 34"/>
                  <a:gd name="T13" fmla="*/ 35 h 52"/>
                  <a:gd name="T14" fmla="*/ 17 w 34"/>
                  <a:gd name="T15" fmla="*/ 35 h 52"/>
                  <a:gd name="T16" fmla="*/ 6 w 34"/>
                  <a:gd name="T17" fmla="*/ 17 h 52"/>
                  <a:gd name="T18" fmla="*/ 0 w 34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52">
                    <a:moveTo>
                      <a:pt x="0" y="0"/>
                    </a:moveTo>
                    <a:lnTo>
                      <a:pt x="0" y="35"/>
                    </a:lnTo>
                    <a:lnTo>
                      <a:pt x="12" y="43"/>
                    </a:lnTo>
                    <a:lnTo>
                      <a:pt x="23" y="52"/>
                    </a:lnTo>
                    <a:lnTo>
                      <a:pt x="29" y="43"/>
                    </a:lnTo>
                    <a:lnTo>
                      <a:pt x="34" y="35"/>
                    </a:lnTo>
                    <a:lnTo>
                      <a:pt x="29" y="35"/>
                    </a:lnTo>
                    <a:lnTo>
                      <a:pt x="17" y="35"/>
                    </a:lnTo>
                    <a:lnTo>
                      <a:pt x="6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Freeform 166"/>
              <p:cNvSpPr>
                <a:spLocks/>
              </p:cNvSpPr>
              <p:nvPr/>
            </p:nvSpPr>
            <p:spPr bwMode="auto">
              <a:xfrm>
                <a:off x="1001" y="3104"/>
                <a:ext cx="113" cy="173"/>
              </a:xfrm>
              <a:custGeom>
                <a:avLst/>
                <a:gdLst>
                  <a:gd name="T0" fmla="*/ 39 w 113"/>
                  <a:gd name="T1" fmla="*/ 0 h 173"/>
                  <a:gd name="T2" fmla="*/ 22 w 113"/>
                  <a:gd name="T3" fmla="*/ 8 h 173"/>
                  <a:gd name="T4" fmla="*/ 11 w 113"/>
                  <a:gd name="T5" fmla="*/ 25 h 173"/>
                  <a:gd name="T6" fmla="*/ 0 w 113"/>
                  <a:gd name="T7" fmla="*/ 60 h 173"/>
                  <a:gd name="T8" fmla="*/ 0 w 113"/>
                  <a:gd name="T9" fmla="*/ 103 h 173"/>
                  <a:gd name="T10" fmla="*/ 11 w 113"/>
                  <a:gd name="T11" fmla="*/ 112 h 173"/>
                  <a:gd name="T12" fmla="*/ 22 w 113"/>
                  <a:gd name="T13" fmla="*/ 103 h 173"/>
                  <a:gd name="T14" fmla="*/ 22 w 113"/>
                  <a:gd name="T15" fmla="*/ 86 h 173"/>
                  <a:gd name="T16" fmla="*/ 22 w 113"/>
                  <a:gd name="T17" fmla="*/ 155 h 173"/>
                  <a:gd name="T18" fmla="*/ 45 w 113"/>
                  <a:gd name="T19" fmla="*/ 173 h 173"/>
                  <a:gd name="T20" fmla="*/ 68 w 113"/>
                  <a:gd name="T21" fmla="*/ 173 h 173"/>
                  <a:gd name="T22" fmla="*/ 91 w 113"/>
                  <a:gd name="T23" fmla="*/ 173 h 173"/>
                  <a:gd name="T24" fmla="*/ 102 w 113"/>
                  <a:gd name="T25" fmla="*/ 155 h 173"/>
                  <a:gd name="T26" fmla="*/ 96 w 113"/>
                  <a:gd name="T27" fmla="*/ 86 h 173"/>
                  <a:gd name="T28" fmla="*/ 108 w 113"/>
                  <a:gd name="T29" fmla="*/ 95 h 173"/>
                  <a:gd name="T30" fmla="*/ 113 w 113"/>
                  <a:gd name="T31" fmla="*/ 86 h 173"/>
                  <a:gd name="T32" fmla="*/ 108 w 113"/>
                  <a:gd name="T33" fmla="*/ 43 h 173"/>
                  <a:gd name="T34" fmla="*/ 96 w 113"/>
                  <a:gd name="T35" fmla="*/ 17 h 173"/>
                  <a:gd name="T36" fmla="*/ 85 w 113"/>
                  <a:gd name="T37" fmla="*/ 0 h 173"/>
                  <a:gd name="T38" fmla="*/ 68 w 113"/>
                  <a:gd name="T39" fmla="*/ 0 h 173"/>
                  <a:gd name="T40" fmla="*/ 68 w 113"/>
                  <a:gd name="T41" fmla="*/ 8 h 173"/>
                  <a:gd name="T42" fmla="*/ 62 w 113"/>
                  <a:gd name="T43" fmla="*/ 17 h 173"/>
                  <a:gd name="T44" fmla="*/ 51 w 113"/>
                  <a:gd name="T45" fmla="*/ 8 h 173"/>
                  <a:gd name="T46" fmla="*/ 39 w 113"/>
                  <a:gd name="T4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3" h="173">
                    <a:moveTo>
                      <a:pt x="39" y="0"/>
                    </a:moveTo>
                    <a:lnTo>
                      <a:pt x="22" y="8"/>
                    </a:lnTo>
                    <a:lnTo>
                      <a:pt x="11" y="25"/>
                    </a:lnTo>
                    <a:lnTo>
                      <a:pt x="0" y="60"/>
                    </a:lnTo>
                    <a:lnTo>
                      <a:pt x="0" y="103"/>
                    </a:lnTo>
                    <a:lnTo>
                      <a:pt x="11" y="112"/>
                    </a:lnTo>
                    <a:lnTo>
                      <a:pt x="22" y="103"/>
                    </a:lnTo>
                    <a:lnTo>
                      <a:pt x="22" y="86"/>
                    </a:lnTo>
                    <a:lnTo>
                      <a:pt x="22" y="155"/>
                    </a:lnTo>
                    <a:lnTo>
                      <a:pt x="45" y="173"/>
                    </a:lnTo>
                    <a:lnTo>
                      <a:pt x="68" y="173"/>
                    </a:lnTo>
                    <a:lnTo>
                      <a:pt x="91" y="173"/>
                    </a:lnTo>
                    <a:lnTo>
                      <a:pt x="102" y="155"/>
                    </a:lnTo>
                    <a:lnTo>
                      <a:pt x="96" y="86"/>
                    </a:lnTo>
                    <a:lnTo>
                      <a:pt x="108" y="95"/>
                    </a:lnTo>
                    <a:lnTo>
                      <a:pt x="113" y="86"/>
                    </a:lnTo>
                    <a:lnTo>
                      <a:pt x="108" y="43"/>
                    </a:lnTo>
                    <a:lnTo>
                      <a:pt x="96" y="17"/>
                    </a:lnTo>
                    <a:lnTo>
                      <a:pt x="85" y="0"/>
                    </a:lnTo>
                    <a:lnTo>
                      <a:pt x="68" y="0"/>
                    </a:lnTo>
                    <a:lnTo>
                      <a:pt x="68" y="8"/>
                    </a:lnTo>
                    <a:lnTo>
                      <a:pt x="62" y="17"/>
                    </a:lnTo>
                    <a:lnTo>
                      <a:pt x="51" y="8"/>
                    </a:lnTo>
                    <a:lnTo>
                      <a:pt x="39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Line 167"/>
              <p:cNvSpPr>
                <a:spLocks noChangeShapeType="1"/>
              </p:cNvSpPr>
              <p:nvPr/>
            </p:nvSpPr>
            <p:spPr bwMode="auto">
              <a:xfrm flipV="1">
                <a:off x="1097" y="3173"/>
                <a:ext cx="1" cy="17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Freeform 168"/>
              <p:cNvSpPr>
                <a:spLocks/>
              </p:cNvSpPr>
              <p:nvPr/>
            </p:nvSpPr>
            <p:spPr bwMode="auto">
              <a:xfrm>
                <a:off x="1001" y="3207"/>
                <a:ext cx="34" cy="95"/>
              </a:xfrm>
              <a:custGeom>
                <a:avLst/>
                <a:gdLst>
                  <a:gd name="T0" fmla="*/ 22 w 34"/>
                  <a:gd name="T1" fmla="*/ 0 h 95"/>
                  <a:gd name="T2" fmla="*/ 22 w 34"/>
                  <a:gd name="T3" fmla="*/ 35 h 95"/>
                  <a:gd name="T4" fmla="*/ 34 w 34"/>
                  <a:gd name="T5" fmla="*/ 78 h 95"/>
                  <a:gd name="T6" fmla="*/ 28 w 34"/>
                  <a:gd name="T7" fmla="*/ 95 h 95"/>
                  <a:gd name="T8" fmla="*/ 5 w 34"/>
                  <a:gd name="T9" fmla="*/ 44 h 95"/>
                  <a:gd name="T10" fmla="*/ 0 w 34"/>
                  <a:gd name="T11" fmla="*/ 0 h 95"/>
                  <a:gd name="T12" fmla="*/ 11 w 34"/>
                  <a:gd name="T13" fmla="*/ 9 h 95"/>
                  <a:gd name="T14" fmla="*/ 22 w 34"/>
                  <a:gd name="T1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95">
                    <a:moveTo>
                      <a:pt x="22" y="0"/>
                    </a:moveTo>
                    <a:lnTo>
                      <a:pt x="22" y="35"/>
                    </a:lnTo>
                    <a:lnTo>
                      <a:pt x="34" y="78"/>
                    </a:lnTo>
                    <a:lnTo>
                      <a:pt x="28" y="95"/>
                    </a:lnTo>
                    <a:lnTo>
                      <a:pt x="5" y="44"/>
                    </a:lnTo>
                    <a:lnTo>
                      <a:pt x="0" y="0"/>
                    </a:lnTo>
                    <a:lnTo>
                      <a:pt x="11" y="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3" name="Freeform 169"/>
              <p:cNvSpPr>
                <a:spLocks/>
              </p:cNvSpPr>
              <p:nvPr/>
            </p:nvSpPr>
            <p:spPr bwMode="auto">
              <a:xfrm>
                <a:off x="1097" y="3190"/>
                <a:ext cx="17" cy="95"/>
              </a:xfrm>
              <a:custGeom>
                <a:avLst/>
                <a:gdLst>
                  <a:gd name="T0" fmla="*/ 17 w 17"/>
                  <a:gd name="T1" fmla="*/ 0 h 95"/>
                  <a:gd name="T2" fmla="*/ 17 w 17"/>
                  <a:gd name="T3" fmla="*/ 43 h 95"/>
                  <a:gd name="T4" fmla="*/ 6 w 17"/>
                  <a:gd name="T5" fmla="*/ 95 h 95"/>
                  <a:gd name="T6" fmla="*/ 0 w 17"/>
                  <a:gd name="T7" fmla="*/ 78 h 95"/>
                  <a:gd name="T8" fmla="*/ 6 w 17"/>
                  <a:gd name="T9" fmla="*/ 69 h 95"/>
                  <a:gd name="T10" fmla="*/ 0 w 17"/>
                  <a:gd name="T11" fmla="*/ 0 h 95"/>
                  <a:gd name="T12" fmla="*/ 12 w 17"/>
                  <a:gd name="T13" fmla="*/ 9 h 95"/>
                  <a:gd name="T14" fmla="*/ 17 w 17"/>
                  <a:gd name="T1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5">
                    <a:moveTo>
                      <a:pt x="17" y="0"/>
                    </a:moveTo>
                    <a:lnTo>
                      <a:pt x="17" y="43"/>
                    </a:lnTo>
                    <a:lnTo>
                      <a:pt x="6" y="95"/>
                    </a:lnTo>
                    <a:lnTo>
                      <a:pt x="0" y="78"/>
                    </a:lnTo>
                    <a:lnTo>
                      <a:pt x="6" y="69"/>
                    </a:lnTo>
                    <a:lnTo>
                      <a:pt x="0" y="0"/>
                    </a:lnTo>
                    <a:lnTo>
                      <a:pt x="12" y="9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Freeform 170"/>
              <p:cNvSpPr>
                <a:spLocks/>
              </p:cNvSpPr>
              <p:nvPr/>
            </p:nvSpPr>
            <p:spPr bwMode="auto">
              <a:xfrm>
                <a:off x="1222" y="3475"/>
                <a:ext cx="119" cy="70"/>
              </a:xfrm>
              <a:custGeom>
                <a:avLst/>
                <a:gdLst>
                  <a:gd name="T0" fmla="*/ 6 w 119"/>
                  <a:gd name="T1" fmla="*/ 18 h 70"/>
                  <a:gd name="T2" fmla="*/ 0 w 119"/>
                  <a:gd name="T3" fmla="*/ 44 h 70"/>
                  <a:gd name="T4" fmla="*/ 0 w 119"/>
                  <a:gd name="T5" fmla="*/ 52 h 70"/>
                  <a:gd name="T6" fmla="*/ 17 w 119"/>
                  <a:gd name="T7" fmla="*/ 61 h 70"/>
                  <a:gd name="T8" fmla="*/ 34 w 119"/>
                  <a:gd name="T9" fmla="*/ 70 h 70"/>
                  <a:gd name="T10" fmla="*/ 57 w 119"/>
                  <a:gd name="T11" fmla="*/ 61 h 70"/>
                  <a:gd name="T12" fmla="*/ 63 w 119"/>
                  <a:gd name="T13" fmla="*/ 52 h 70"/>
                  <a:gd name="T14" fmla="*/ 85 w 119"/>
                  <a:gd name="T15" fmla="*/ 52 h 70"/>
                  <a:gd name="T16" fmla="*/ 91 w 119"/>
                  <a:gd name="T17" fmla="*/ 52 h 70"/>
                  <a:gd name="T18" fmla="*/ 114 w 119"/>
                  <a:gd name="T19" fmla="*/ 52 h 70"/>
                  <a:gd name="T20" fmla="*/ 119 w 119"/>
                  <a:gd name="T21" fmla="*/ 44 h 70"/>
                  <a:gd name="T22" fmla="*/ 114 w 119"/>
                  <a:gd name="T23" fmla="*/ 26 h 70"/>
                  <a:gd name="T24" fmla="*/ 102 w 119"/>
                  <a:gd name="T25" fmla="*/ 18 h 70"/>
                  <a:gd name="T26" fmla="*/ 91 w 119"/>
                  <a:gd name="T27" fmla="*/ 9 h 70"/>
                  <a:gd name="T28" fmla="*/ 80 w 119"/>
                  <a:gd name="T29" fmla="*/ 0 h 70"/>
                  <a:gd name="T30" fmla="*/ 68 w 119"/>
                  <a:gd name="T31" fmla="*/ 9 h 70"/>
                  <a:gd name="T32" fmla="*/ 46 w 119"/>
                  <a:gd name="T33" fmla="*/ 9 h 70"/>
                  <a:gd name="T34" fmla="*/ 34 w 119"/>
                  <a:gd name="T35" fmla="*/ 9 h 70"/>
                  <a:gd name="T36" fmla="*/ 17 w 119"/>
                  <a:gd name="T37" fmla="*/ 18 h 70"/>
                  <a:gd name="T38" fmla="*/ 6 w 119"/>
                  <a:gd name="T39" fmla="*/ 1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9" h="70">
                    <a:moveTo>
                      <a:pt x="6" y="18"/>
                    </a:moveTo>
                    <a:lnTo>
                      <a:pt x="0" y="44"/>
                    </a:lnTo>
                    <a:lnTo>
                      <a:pt x="0" y="52"/>
                    </a:lnTo>
                    <a:lnTo>
                      <a:pt x="17" y="61"/>
                    </a:lnTo>
                    <a:lnTo>
                      <a:pt x="34" y="70"/>
                    </a:lnTo>
                    <a:lnTo>
                      <a:pt x="57" y="61"/>
                    </a:lnTo>
                    <a:lnTo>
                      <a:pt x="63" y="52"/>
                    </a:lnTo>
                    <a:lnTo>
                      <a:pt x="85" y="52"/>
                    </a:lnTo>
                    <a:lnTo>
                      <a:pt x="91" y="52"/>
                    </a:lnTo>
                    <a:lnTo>
                      <a:pt x="114" y="52"/>
                    </a:lnTo>
                    <a:lnTo>
                      <a:pt x="119" y="44"/>
                    </a:lnTo>
                    <a:lnTo>
                      <a:pt x="114" y="26"/>
                    </a:lnTo>
                    <a:lnTo>
                      <a:pt x="102" y="18"/>
                    </a:lnTo>
                    <a:lnTo>
                      <a:pt x="91" y="9"/>
                    </a:lnTo>
                    <a:lnTo>
                      <a:pt x="80" y="0"/>
                    </a:lnTo>
                    <a:lnTo>
                      <a:pt x="68" y="9"/>
                    </a:lnTo>
                    <a:lnTo>
                      <a:pt x="46" y="9"/>
                    </a:lnTo>
                    <a:lnTo>
                      <a:pt x="34" y="9"/>
                    </a:lnTo>
                    <a:lnTo>
                      <a:pt x="17" y="18"/>
                    </a:lnTo>
                    <a:lnTo>
                      <a:pt x="6" y="1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Oval 171"/>
              <p:cNvSpPr>
                <a:spLocks noChangeArrowheads="1"/>
              </p:cNvSpPr>
              <p:nvPr/>
            </p:nvSpPr>
            <p:spPr bwMode="auto">
              <a:xfrm>
                <a:off x="1228" y="3493"/>
                <a:ext cx="5" cy="1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Oval 172"/>
              <p:cNvSpPr>
                <a:spLocks noChangeArrowheads="1"/>
              </p:cNvSpPr>
              <p:nvPr/>
            </p:nvSpPr>
            <p:spPr bwMode="auto">
              <a:xfrm>
                <a:off x="1276" y="3487"/>
                <a:ext cx="0" cy="11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Freeform 173"/>
              <p:cNvSpPr>
                <a:spLocks/>
              </p:cNvSpPr>
              <p:nvPr/>
            </p:nvSpPr>
            <p:spPr bwMode="auto">
              <a:xfrm>
                <a:off x="1268" y="3484"/>
                <a:ext cx="17" cy="43"/>
              </a:xfrm>
              <a:custGeom>
                <a:avLst/>
                <a:gdLst>
                  <a:gd name="T0" fmla="*/ 17 w 17"/>
                  <a:gd name="T1" fmla="*/ 43 h 43"/>
                  <a:gd name="T2" fmla="*/ 17 w 17"/>
                  <a:gd name="T3" fmla="*/ 26 h 43"/>
                  <a:gd name="T4" fmla="*/ 11 w 17"/>
                  <a:gd name="T5" fmla="*/ 17 h 43"/>
                  <a:gd name="T6" fmla="*/ 0 w 17"/>
                  <a:gd name="T7" fmla="*/ 17 h 43"/>
                  <a:gd name="T8" fmla="*/ 0 w 17"/>
                  <a:gd name="T9" fmla="*/ 0 h 43"/>
                  <a:gd name="T10" fmla="*/ 17 w 17"/>
                  <a:gd name="T11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43">
                    <a:moveTo>
                      <a:pt x="17" y="43"/>
                    </a:moveTo>
                    <a:lnTo>
                      <a:pt x="17" y="26"/>
                    </a:lnTo>
                    <a:lnTo>
                      <a:pt x="11" y="17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17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Freeform 174"/>
              <p:cNvSpPr>
                <a:spLocks/>
              </p:cNvSpPr>
              <p:nvPr/>
            </p:nvSpPr>
            <p:spPr bwMode="auto">
              <a:xfrm>
                <a:off x="1268" y="3484"/>
                <a:ext cx="17" cy="43"/>
              </a:xfrm>
              <a:custGeom>
                <a:avLst/>
                <a:gdLst>
                  <a:gd name="T0" fmla="*/ 17 w 17"/>
                  <a:gd name="T1" fmla="*/ 43 h 43"/>
                  <a:gd name="T2" fmla="*/ 17 w 17"/>
                  <a:gd name="T3" fmla="*/ 26 h 43"/>
                  <a:gd name="T4" fmla="*/ 11 w 17"/>
                  <a:gd name="T5" fmla="*/ 17 h 43"/>
                  <a:gd name="T6" fmla="*/ 0 w 17"/>
                  <a:gd name="T7" fmla="*/ 17 h 43"/>
                  <a:gd name="T8" fmla="*/ 0 w 17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43">
                    <a:moveTo>
                      <a:pt x="17" y="43"/>
                    </a:moveTo>
                    <a:lnTo>
                      <a:pt x="17" y="26"/>
                    </a:lnTo>
                    <a:lnTo>
                      <a:pt x="11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Freeform 175"/>
              <p:cNvSpPr>
                <a:spLocks/>
              </p:cNvSpPr>
              <p:nvPr/>
            </p:nvSpPr>
            <p:spPr bwMode="auto">
              <a:xfrm>
                <a:off x="1211" y="3207"/>
                <a:ext cx="102" cy="286"/>
              </a:xfrm>
              <a:custGeom>
                <a:avLst/>
                <a:gdLst>
                  <a:gd name="T0" fmla="*/ 5 w 102"/>
                  <a:gd name="T1" fmla="*/ 0 h 286"/>
                  <a:gd name="T2" fmla="*/ 0 w 102"/>
                  <a:gd name="T3" fmla="*/ 44 h 286"/>
                  <a:gd name="T4" fmla="*/ 5 w 102"/>
                  <a:gd name="T5" fmla="*/ 87 h 286"/>
                  <a:gd name="T6" fmla="*/ 11 w 102"/>
                  <a:gd name="T7" fmla="*/ 199 h 286"/>
                  <a:gd name="T8" fmla="*/ 11 w 102"/>
                  <a:gd name="T9" fmla="*/ 268 h 286"/>
                  <a:gd name="T10" fmla="*/ 17 w 102"/>
                  <a:gd name="T11" fmla="*/ 286 h 286"/>
                  <a:gd name="T12" fmla="*/ 28 w 102"/>
                  <a:gd name="T13" fmla="*/ 286 h 286"/>
                  <a:gd name="T14" fmla="*/ 51 w 102"/>
                  <a:gd name="T15" fmla="*/ 277 h 286"/>
                  <a:gd name="T16" fmla="*/ 57 w 102"/>
                  <a:gd name="T17" fmla="*/ 268 h 286"/>
                  <a:gd name="T18" fmla="*/ 79 w 102"/>
                  <a:gd name="T19" fmla="*/ 277 h 286"/>
                  <a:gd name="T20" fmla="*/ 91 w 102"/>
                  <a:gd name="T21" fmla="*/ 277 h 286"/>
                  <a:gd name="T22" fmla="*/ 96 w 102"/>
                  <a:gd name="T23" fmla="*/ 260 h 286"/>
                  <a:gd name="T24" fmla="*/ 102 w 102"/>
                  <a:gd name="T25" fmla="*/ 191 h 286"/>
                  <a:gd name="T26" fmla="*/ 102 w 102"/>
                  <a:gd name="T27" fmla="*/ 147 h 286"/>
                  <a:gd name="T28" fmla="*/ 96 w 102"/>
                  <a:gd name="T29" fmla="*/ 0 h 286"/>
                  <a:gd name="T30" fmla="*/ 85 w 102"/>
                  <a:gd name="T31" fmla="*/ 9 h 286"/>
                  <a:gd name="T32" fmla="*/ 57 w 102"/>
                  <a:gd name="T33" fmla="*/ 18 h 286"/>
                  <a:gd name="T34" fmla="*/ 28 w 102"/>
                  <a:gd name="T35" fmla="*/ 18 h 286"/>
                  <a:gd name="T36" fmla="*/ 5 w 102"/>
                  <a:gd name="T37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" h="286">
                    <a:moveTo>
                      <a:pt x="5" y="0"/>
                    </a:moveTo>
                    <a:lnTo>
                      <a:pt x="0" y="44"/>
                    </a:lnTo>
                    <a:lnTo>
                      <a:pt x="5" y="87"/>
                    </a:lnTo>
                    <a:lnTo>
                      <a:pt x="11" y="199"/>
                    </a:lnTo>
                    <a:lnTo>
                      <a:pt x="11" y="268"/>
                    </a:lnTo>
                    <a:lnTo>
                      <a:pt x="17" y="286"/>
                    </a:lnTo>
                    <a:lnTo>
                      <a:pt x="28" y="286"/>
                    </a:lnTo>
                    <a:lnTo>
                      <a:pt x="51" y="277"/>
                    </a:lnTo>
                    <a:lnTo>
                      <a:pt x="57" y="268"/>
                    </a:lnTo>
                    <a:lnTo>
                      <a:pt x="79" y="277"/>
                    </a:lnTo>
                    <a:lnTo>
                      <a:pt x="91" y="277"/>
                    </a:lnTo>
                    <a:lnTo>
                      <a:pt x="96" y="260"/>
                    </a:lnTo>
                    <a:lnTo>
                      <a:pt x="102" y="191"/>
                    </a:lnTo>
                    <a:lnTo>
                      <a:pt x="102" y="147"/>
                    </a:lnTo>
                    <a:lnTo>
                      <a:pt x="96" y="0"/>
                    </a:lnTo>
                    <a:lnTo>
                      <a:pt x="85" y="9"/>
                    </a:lnTo>
                    <a:lnTo>
                      <a:pt x="57" y="18"/>
                    </a:lnTo>
                    <a:lnTo>
                      <a:pt x="28" y="18"/>
                    </a:lnTo>
                    <a:lnTo>
                      <a:pt x="5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Freeform 176"/>
              <p:cNvSpPr>
                <a:spLocks/>
              </p:cNvSpPr>
              <p:nvPr/>
            </p:nvSpPr>
            <p:spPr bwMode="auto">
              <a:xfrm>
                <a:off x="1268" y="3294"/>
                <a:ext cx="5" cy="181"/>
              </a:xfrm>
              <a:custGeom>
                <a:avLst/>
                <a:gdLst>
                  <a:gd name="T0" fmla="*/ 0 w 5"/>
                  <a:gd name="T1" fmla="*/ 181 h 181"/>
                  <a:gd name="T2" fmla="*/ 5 w 5"/>
                  <a:gd name="T3" fmla="*/ 69 h 181"/>
                  <a:gd name="T4" fmla="*/ 5 w 5"/>
                  <a:gd name="T5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81">
                    <a:moveTo>
                      <a:pt x="0" y="181"/>
                    </a:moveTo>
                    <a:lnTo>
                      <a:pt x="5" y="69"/>
                    </a:lnTo>
                    <a:lnTo>
                      <a:pt x="5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Freeform 177"/>
              <p:cNvSpPr>
                <a:spLocks/>
              </p:cNvSpPr>
              <p:nvPr/>
            </p:nvSpPr>
            <p:spPr bwMode="auto">
              <a:xfrm>
                <a:off x="1222" y="2905"/>
                <a:ext cx="63" cy="103"/>
              </a:xfrm>
              <a:custGeom>
                <a:avLst/>
                <a:gdLst>
                  <a:gd name="T0" fmla="*/ 11 w 63"/>
                  <a:gd name="T1" fmla="*/ 43 h 103"/>
                  <a:gd name="T2" fmla="*/ 6 w 63"/>
                  <a:gd name="T3" fmla="*/ 43 h 103"/>
                  <a:gd name="T4" fmla="*/ 0 w 63"/>
                  <a:gd name="T5" fmla="*/ 52 h 103"/>
                  <a:gd name="T6" fmla="*/ 0 w 63"/>
                  <a:gd name="T7" fmla="*/ 60 h 103"/>
                  <a:gd name="T8" fmla="*/ 11 w 63"/>
                  <a:gd name="T9" fmla="*/ 69 h 103"/>
                  <a:gd name="T10" fmla="*/ 17 w 63"/>
                  <a:gd name="T11" fmla="*/ 86 h 103"/>
                  <a:gd name="T12" fmla="*/ 34 w 63"/>
                  <a:gd name="T13" fmla="*/ 103 h 103"/>
                  <a:gd name="T14" fmla="*/ 51 w 63"/>
                  <a:gd name="T15" fmla="*/ 103 h 103"/>
                  <a:gd name="T16" fmla="*/ 57 w 63"/>
                  <a:gd name="T17" fmla="*/ 86 h 103"/>
                  <a:gd name="T18" fmla="*/ 63 w 63"/>
                  <a:gd name="T19" fmla="*/ 69 h 103"/>
                  <a:gd name="T20" fmla="*/ 63 w 63"/>
                  <a:gd name="T21" fmla="*/ 34 h 103"/>
                  <a:gd name="T22" fmla="*/ 57 w 63"/>
                  <a:gd name="T23" fmla="*/ 0 h 103"/>
                  <a:gd name="T24" fmla="*/ 23 w 63"/>
                  <a:gd name="T25" fmla="*/ 26 h 103"/>
                  <a:gd name="T26" fmla="*/ 11 w 63"/>
                  <a:gd name="T27" fmla="*/ 26 h 103"/>
                  <a:gd name="T28" fmla="*/ 11 w 63"/>
                  <a:gd name="T29" fmla="*/ 4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103">
                    <a:moveTo>
                      <a:pt x="11" y="43"/>
                    </a:moveTo>
                    <a:lnTo>
                      <a:pt x="6" y="43"/>
                    </a:lnTo>
                    <a:lnTo>
                      <a:pt x="0" y="52"/>
                    </a:lnTo>
                    <a:lnTo>
                      <a:pt x="0" y="60"/>
                    </a:lnTo>
                    <a:lnTo>
                      <a:pt x="11" y="69"/>
                    </a:lnTo>
                    <a:lnTo>
                      <a:pt x="17" y="86"/>
                    </a:lnTo>
                    <a:lnTo>
                      <a:pt x="34" y="103"/>
                    </a:lnTo>
                    <a:lnTo>
                      <a:pt x="51" y="103"/>
                    </a:lnTo>
                    <a:lnTo>
                      <a:pt x="57" y="86"/>
                    </a:lnTo>
                    <a:lnTo>
                      <a:pt x="63" y="69"/>
                    </a:lnTo>
                    <a:lnTo>
                      <a:pt x="63" y="34"/>
                    </a:lnTo>
                    <a:lnTo>
                      <a:pt x="57" y="0"/>
                    </a:lnTo>
                    <a:lnTo>
                      <a:pt x="23" y="26"/>
                    </a:lnTo>
                    <a:lnTo>
                      <a:pt x="11" y="26"/>
                    </a:lnTo>
                    <a:lnTo>
                      <a:pt x="11" y="43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Freeform 178"/>
              <p:cNvSpPr>
                <a:spLocks/>
              </p:cNvSpPr>
              <p:nvPr/>
            </p:nvSpPr>
            <p:spPr bwMode="auto">
              <a:xfrm>
                <a:off x="1211" y="2879"/>
                <a:ext cx="79" cy="86"/>
              </a:xfrm>
              <a:custGeom>
                <a:avLst/>
                <a:gdLst>
                  <a:gd name="T0" fmla="*/ 74 w 79"/>
                  <a:gd name="T1" fmla="*/ 60 h 86"/>
                  <a:gd name="T2" fmla="*/ 74 w 79"/>
                  <a:gd name="T3" fmla="*/ 43 h 86"/>
                  <a:gd name="T4" fmla="*/ 79 w 79"/>
                  <a:gd name="T5" fmla="*/ 26 h 86"/>
                  <a:gd name="T6" fmla="*/ 68 w 79"/>
                  <a:gd name="T7" fmla="*/ 8 h 86"/>
                  <a:gd name="T8" fmla="*/ 57 w 79"/>
                  <a:gd name="T9" fmla="*/ 0 h 86"/>
                  <a:gd name="T10" fmla="*/ 34 w 79"/>
                  <a:gd name="T11" fmla="*/ 0 h 86"/>
                  <a:gd name="T12" fmla="*/ 17 w 79"/>
                  <a:gd name="T13" fmla="*/ 0 h 86"/>
                  <a:gd name="T14" fmla="*/ 11 w 79"/>
                  <a:gd name="T15" fmla="*/ 8 h 86"/>
                  <a:gd name="T16" fmla="*/ 5 w 79"/>
                  <a:gd name="T17" fmla="*/ 0 h 86"/>
                  <a:gd name="T18" fmla="*/ 11 w 79"/>
                  <a:gd name="T19" fmla="*/ 8 h 86"/>
                  <a:gd name="T20" fmla="*/ 5 w 79"/>
                  <a:gd name="T21" fmla="*/ 8 h 86"/>
                  <a:gd name="T22" fmla="*/ 11 w 79"/>
                  <a:gd name="T23" fmla="*/ 17 h 86"/>
                  <a:gd name="T24" fmla="*/ 0 w 79"/>
                  <a:gd name="T25" fmla="*/ 26 h 86"/>
                  <a:gd name="T26" fmla="*/ 0 w 79"/>
                  <a:gd name="T27" fmla="*/ 60 h 86"/>
                  <a:gd name="T28" fmla="*/ 11 w 79"/>
                  <a:gd name="T29" fmla="*/ 86 h 86"/>
                  <a:gd name="T30" fmla="*/ 11 w 79"/>
                  <a:gd name="T31" fmla="*/ 78 h 86"/>
                  <a:gd name="T32" fmla="*/ 17 w 79"/>
                  <a:gd name="T33" fmla="*/ 69 h 86"/>
                  <a:gd name="T34" fmla="*/ 22 w 79"/>
                  <a:gd name="T35" fmla="*/ 69 h 86"/>
                  <a:gd name="T36" fmla="*/ 22 w 79"/>
                  <a:gd name="T37" fmla="*/ 52 h 86"/>
                  <a:gd name="T38" fmla="*/ 34 w 79"/>
                  <a:gd name="T39" fmla="*/ 52 h 86"/>
                  <a:gd name="T40" fmla="*/ 68 w 79"/>
                  <a:gd name="T41" fmla="*/ 26 h 86"/>
                  <a:gd name="T42" fmla="*/ 74 w 79"/>
                  <a:gd name="T43" fmla="*/ 6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9" h="86">
                    <a:moveTo>
                      <a:pt x="74" y="60"/>
                    </a:moveTo>
                    <a:lnTo>
                      <a:pt x="74" y="43"/>
                    </a:lnTo>
                    <a:lnTo>
                      <a:pt x="79" y="26"/>
                    </a:lnTo>
                    <a:lnTo>
                      <a:pt x="68" y="8"/>
                    </a:lnTo>
                    <a:lnTo>
                      <a:pt x="57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11" y="8"/>
                    </a:lnTo>
                    <a:lnTo>
                      <a:pt x="5" y="0"/>
                    </a:lnTo>
                    <a:lnTo>
                      <a:pt x="11" y="8"/>
                    </a:lnTo>
                    <a:lnTo>
                      <a:pt x="5" y="8"/>
                    </a:lnTo>
                    <a:lnTo>
                      <a:pt x="11" y="17"/>
                    </a:lnTo>
                    <a:lnTo>
                      <a:pt x="0" y="26"/>
                    </a:lnTo>
                    <a:lnTo>
                      <a:pt x="0" y="60"/>
                    </a:lnTo>
                    <a:lnTo>
                      <a:pt x="11" y="86"/>
                    </a:lnTo>
                    <a:lnTo>
                      <a:pt x="11" y="78"/>
                    </a:lnTo>
                    <a:lnTo>
                      <a:pt x="17" y="69"/>
                    </a:lnTo>
                    <a:lnTo>
                      <a:pt x="22" y="69"/>
                    </a:lnTo>
                    <a:lnTo>
                      <a:pt x="22" y="52"/>
                    </a:lnTo>
                    <a:lnTo>
                      <a:pt x="34" y="52"/>
                    </a:lnTo>
                    <a:lnTo>
                      <a:pt x="68" y="26"/>
                    </a:lnTo>
                    <a:lnTo>
                      <a:pt x="74" y="6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Freeform 179"/>
              <p:cNvSpPr>
                <a:spLocks/>
              </p:cNvSpPr>
              <p:nvPr/>
            </p:nvSpPr>
            <p:spPr bwMode="auto">
              <a:xfrm>
                <a:off x="1228" y="2974"/>
                <a:ext cx="45" cy="52"/>
              </a:xfrm>
              <a:custGeom>
                <a:avLst/>
                <a:gdLst>
                  <a:gd name="T0" fmla="*/ 5 w 45"/>
                  <a:gd name="T1" fmla="*/ 0 h 52"/>
                  <a:gd name="T2" fmla="*/ 0 w 45"/>
                  <a:gd name="T3" fmla="*/ 34 h 52"/>
                  <a:gd name="T4" fmla="*/ 17 w 45"/>
                  <a:gd name="T5" fmla="*/ 52 h 52"/>
                  <a:gd name="T6" fmla="*/ 28 w 45"/>
                  <a:gd name="T7" fmla="*/ 52 h 52"/>
                  <a:gd name="T8" fmla="*/ 40 w 45"/>
                  <a:gd name="T9" fmla="*/ 43 h 52"/>
                  <a:gd name="T10" fmla="*/ 45 w 45"/>
                  <a:gd name="T11" fmla="*/ 43 h 52"/>
                  <a:gd name="T12" fmla="*/ 40 w 45"/>
                  <a:gd name="T13" fmla="*/ 34 h 52"/>
                  <a:gd name="T14" fmla="*/ 28 w 45"/>
                  <a:gd name="T15" fmla="*/ 34 h 52"/>
                  <a:gd name="T16" fmla="*/ 11 w 45"/>
                  <a:gd name="T17" fmla="*/ 17 h 52"/>
                  <a:gd name="T18" fmla="*/ 5 w 45"/>
                  <a:gd name="T1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52">
                    <a:moveTo>
                      <a:pt x="5" y="0"/>
                    </a:moveTo>
                    <a:lnTo>
                      <a:pt x="0" y="34"/>
                    </a:lnTo>
                    <a:lnTo>
                      <a:pt x="17" y="52"/>
                    </a:lnTo>
                    <a:lnTo>
                      <a:pt x="28" y="52"/>
                    </a:lnTo>
                    <a:lnTo>
                      <a:pt x="40" y="43"/>
                    </a:lnTo>
                    <a:lnTo>
                      <a:pt x="45" y="43"/>
                    </a:lnTo>
                    <a:lnTo>
                      <a:pt x="40" y="34"/>
                    </a:lnTo>
                    <a:lnTo>
                      <a:pt x="28" y="34"/>
                    </a:lnTo>
                    <a:lnTo>
                      <a:pt x="11" y="1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4" name="Freeform 180"/>
              <p:cNvSpPr>
                <a:spLocks/>
              </p:cNvSpPr>
              <p:nvPr/>
            </p:nvSpPr>
            <p:spPr bwMode="auto">
              <a:xfrm>
                <a:off x="1182" y="3008"/>
                <a:ext cx="142" cy="217"/>
              </a:xfrm>
              <a:custGeom>
                <a:avLst/>
                <a:gdLst>
                  <a:gd name="T0" fmla="*/ 46 w 142"/>
                  <a:gd name="T1" fmla="*/ 0 h 217"/>
                  <a:gd name="T2" fmla="*/ 29 w 142"/>
                  <a:gd name="T3" fmla="*/ 18 h 217"/>
                  <a:gd name="T4" fmla="*/ 12 w 142"/>
                  <a:gd name="T5" fmla="*/ 35 h 217"/>
                  <a:gd name="T6" fmla="*/ 0 w 142"/>
                  <a:gd name="T7" fmla="*/ 78 h 217"/>
                  <a:gd name="T8" fmla="*/ 0 w 142"/>
                  <a:gd name="T9" fmla="*/ 130 h 217"/>
                  <a:gd name="T10" fmla="*/ 12 w 142"/>
                  <a:gd name="T11" fmla="*/ 139 h 217"/>
                  <a:gd name="T12" fmla="*/ 29 w 142"/>
                  <a:gd name="T13" fmla="*/ 130 h 217"/>
                  <a:gd name="T14" fmla="*/ 29 w 142"/>
                  <a:gd name="T15" fmla="*/ 113 h 217"/>
                  <a:gd name="T16" fmla="*/ 29 w 142"/>
                  <a:gd name="T17" fmla="*/ 199 h 217"/>
                  <a:gd name="T18" fmla="*/ 57 w 142"/>
                  <a:gd name="T19" fmla="*/ 217 h 217"/>
                  <a:gd name="T20" fmla="*/ 86 w 142"/>
                  <a:gd name="T21" fmla="*/ 217 h 217"/>
                  <a:gd name="T22" fmla="*/ 114 w 142"/>
                  <a:gd name="T23" fmla="*/ 217 h 217"/>
                  <a:gd name="T24" fmla="*/ 125 w 142"/>
                  <a:gd name="T25" fmla="*/ 199 h 217"/>
                  <a:gd name="T26" fmla="*/ 120 w 142"/>
                  <a:gd name="T27" fmla="*/ 113 h 217"/>
                  <a:gd name="T28" fmla="*/ 137 w 142"/>
                  <a:gd name="T29" fmla="*/ 113 h 217"/>
                  <a:gd name="T30" fmla="*/ 142 w 142"/>
                  <a:gd name="T31" fmla="*/ 104 h 217"/>
                  <a:gd name="T32" fmla="*/ 137 w 142"/>
                  <a:gd name="T33" fmla="*/ 61 h 217"/>
                  <a:gd name="T34" fmla="*/ 125 w 142"/>
                  <a:gd name="T35" fmla="*/ 18 h 217"/>
                  <a:gd name="T36" fmla="*/ 103 w 142"/>
                  <a:gd name="T37" fmla="*/ 9 h 217"/>
                  <a:gd name="T38" fmla="*/ 86 w 142"/>
                  <a:gd name="T39" fmla="*/ 0 h 217"/>
                  <a:gd name="T40" fmla="*/ 86 w 142"/>
                  <a:gd name="T41" fmla="*/ 9 h 217"/>
                  <a:gd name="T42" fmla="*/ 74 w 142"/>
                  <a:gd name="T43" fmla="*/ 18 h 217"/>
                  <a:gd name="T44" fmla="*/ 63 w 142"/>
                  <a:gd name="T45" fmla="*/ 18 h 217"/>
                  <a:gd name="T46" fmla="*/ 46 w 142"/>
                  <a:gd name="T47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2" h="217">
                    <a:moveTo>
                      <a:pt x="46" y="0"/>
                    </a:moveTo>
                    <a:lnTo>
                      <a:pt x="29" y="18"/>
                    </a:lnTo>
                    <a:lnTo>
                      <a:pt x="12" y="35"/>
                    </a:lnTo>
                    <a:lnTo>
                      <a:pt x="0" y="78"/>
                    </a:lnTo>
                    <a:lnTo>
                      <a:pt x="0" y="130"/>
                    </a:lnTo>
                    <a:lnTo>
                      <a:pt x="12" y="139"/>
                    </a:lnTo>
                    <a:lnTo>
                      <a:pt x="29" y="130"/>
                    </a:lnTo>
                    <a:lnTo>
                      <a:pt x="29" y="113"/>
                    </a:lnTo>
                    <a:lnTo>
                      <a:pt x="29" y="199"/>
                    </a:lnTo>
                    <a:lnTo>
                      <a:pt x="57" y="217"/>
                    </a:lnTo>
                    <a:lnTo>
                      <a:pt x="86" y="217"/>
                    </a:lnTo>
                    <a:lnTo>
                      <a:pt x="114" y="217"/>
                    </a:lnTo>
                    <a:lnTo>
                      <a:pt x="125" y="199"/>
                    </a:lnTo>
                    <a:lnTo>
                      <a:pt x="120" y="113"/>
                    </a:lnTo>
                    <a:lnTo>
                      <a:pt x="137" y="113"/>
                    </a:lnTo>
                    <a:lnTo>
                      <a:pt x="142" y="104"/>
                    </a:lnTo>
                    <a:lnTo>
                      <a:pt x="137" y="61"/>
                    </a:lnTo>
                    <a:lnTo>
                      <a:pt x="125" y="18"/>
                    </a:lnTo>
                    <a:lnTo>
                      <a:pt x="103" y="9"/>
                    </a:lnTo>
                    <a:lnTo>
                      <a:pt x="86" y="0"/>
                    </a:lnTo>
                    <a:lnTo>
                      <a:pt x="86" y="9"/>
                    </a:lnTo>
                    <a:lnTo>
                      <a:pt x="74" y="18"/>
                    </a:lnTo>
                    <a:lnTo>
                      <a:pt x="63" y="18"/>
                    </a:lnTo>
                    <a:lnTo>
                      <a:pt x="46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Line 181"/>
              <p:cNvSpPr>
                <a:spLocks noChangeShapeType="1"/>
              </p:cNvSpPr>
              <p:nvPr/>
            </p:nvSpPr>
            <p:spPr bwMode="auto">
              <a:xfrm flipV="1">
                <a:off x="1302" y="3095"/>
                <a:ext cx="1" cy="2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Freeform 182"/>
              <p:cNvSpPr>
                <a:spLocks/>
              </p:cNvSpPr>
              <p:nvPr/>
            </p:nvSpPr>
            <p:spPr bwMode="auto">
              <a:xfrm>
                <a:off x="1182" y="3138"/>
                <a:ext cx="46" cy="113"/>
              </a:xfrm>
              <a:custGeom>
                <a:avLst/>
                <a:gdLst>
                  <a:gd name="T0" fmla="*/ 23 w 46"/>
                  <a:gd name="T1" fmla="*/ 0 h 113"/>
                  <a:gd name="T2" fmla="*/ 29 w 46"/>
                  <a:gd name="T3" fmla="*/ 52 h 113"/>
                  <a:gd name="T4" fmla="*/ 46 w 46"/>
                  <a:gd name="T5" fmla="*/ 95 h 113"/>
                  <a:gd name="T6" fmla="*/ 40 w 46"/>
                  <a:gd name="T7" fmla="*/ 113 h 113"/>
                  <a:gd name="T8" fmla="*/ 6 w 46"/>
                  <a:gd name="T9" fmla="*/ 52 h 113"/>
                  <a:gd name="T10" fmla="*/ 0 w 46"/>
                  <a:gd name="T11" fmla="*/ 0 h 113"/>
                  <a:gd name="T12" fmla="*/ 12 w 46"/>
                  <a:gd name="T13" fmla="*/ 9 h 113"/>
                  <a:gd name="T14" fmla="*/ 23 w 46"/>
                  <a:gd name="T15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113">
                    <a:moveTo>
                      <a:pt x="23" y="0"/>
                    </a:moveTo>
                    <a:lnTo>
                      <a:pt x="29" y="52"/>
                    </a:lnTo>
                    <a:lnTo>
                      <a:pt x="46" y="95"/>
                    </a:lnTo>
                    <a:lnTo>
                      <a:pt x="40" y="113"/>
                    </a:lnTo>
                    <a:lnTo>
                      <a:pt x="6" y="52"/>
                    </a:lnTo>
                    <a:lnTo>
                      <a:pt x="0" y="0"/>
                    </a:lnTo>
                    <a:lnTo>
                      <a:pt x="12" y="9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Freeform 183"/>
              <p:cNvSpPr>
                <a:spLocks/>
              </p:cNvSpPr>
              <p:nvPr/>
            </p:nvSpPr>
            <p:spPr bwMode="auto">
              <a:xfrm>
                <a:off x="1302" y="3121"/>
                <a:ext cx="22" cy="121"/>
              </a:xfrm>
              <a:custGeom>
                <a:avLst/>
                <a:gdLst>
                  <a:gd name="T0" fmla="*/ 22 w 22"/>
                  <a:gd name="T1" fmla="*/ 0 h 121"/>
                  <a:gd name="T2" fmla="*/ 22 w 22"/>
                  <a:gd name="T3" fmla="*/ 43 h 121"/>
                  <a:gd name="T4" fmla="*/ 5 w 22"/>
                  <a:gd name="T5" fmla="*/ 121 h 121"/>
                  <a:gd name="T6" fmla="*/ 5 w 22"/>
                  <a:gd name="T7" fmla="*/ 95 h 121"/>
                  <a:gd name="T8" fmla="*/ 5 w 22"/>
                  <a:gd name="T9" fmla="*/ 86 h 121"/>
                  <a:gd name="T10" fmla="*/ 0 w 22"/>
                  <a:gd name="T11" fmla="*/ 0 h 121"/>
                  <a:gd name="T12" fmla="*/ 17 w 22"/>
                  <a:gd name="T13" fmla="*/ 0 h 121"/>
                  <a:gd name="T14" fmla="*/ 22 w 22"/>
                  <a:gd name="T15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21">
                    <a:moveTo>
                      <a:pt x="22" y="0"/>
                    </a:moveTo>
                    <a:lnTo>
                      <a:pt x="22" y="43"/>
                    </a:lnTo>
                    <a:lnTo>
                      <a:pt x="5" y="121"/>
                    </a:lnTo>
                    <a:lnTo>
                      <a:pt x="5" y="95"/>
                    </a:lnTo>
                    <a:lnTo>
                      <a:pt x="5" y="86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Freeform 184"/>
              <p:cNvSpPr>
                <a:spLocks/>
              </p:cNvSpPr>
              <p:nvPr/>
            </p:nvSpPr>
            <p:spPr bwMode="auto">
              <a:xfrm>
                <a:off x="1421" y="3501"/>
                <a:ext cx="68" cy="44"/>
              </a:xfrm>
              <a:custGeom>
                <a:avLst/>
                <a:gdLst>
                  <a:gd name="T0" fmla="*/ 0 w 68"/>
                  <a:gd name="T1" fmla="*/ 9 h 44"/>
                  <a:gd name="T2" fmla="*/ 0 w 68"/>
                  <a:gd name="T3" fmla="*/ 26 h 44"/>
                  <a:gd name="T4" fmla="*/ 0 w 68"/>
                  <a:gd name="T5" fmla="*/ 35 h 44"/>
                  <a:gd name="T6" fmla="*/ 11 w 68"/>
                  <a:gd name="T7" fmla="*/ 35 h 44"/>
                  <a:gd name="T8" fmla="*/ 17 w 68"/>
                  <a:gd name="T9" fmla="*/ 44 h 44"/>
                  <a:gd name="T10" fmla="*/ 34 w 68"/>
                  <a:gd name="T11" fmla="*/ 35 h 44"/>
                  <a:gd name="T12" fmla="*/ 34 w 68"/>
                  <a:gd name="T13" fmla="*/ 26 h 44"/>
                  <a:gd name="T14" fmla="*/ 51 w 68"/>
                  <a:gd name="T15" fmla="*/ 35 h 44"/>
                  <a:gd name="T16" fmla="*/ 57 w 68"/>
                  <a:gd name="T17" fmla="*/ 35 h 44"/>
                  <a:gd name="T18" fmla="*/ 68 w 68"/>
                  <a:gd name="T19" fmla="*/ 35 h 44"/>
                  <a:gd name="T20" fmla="*/ 68 w 68"/>
                  <a:gd name="T21" fmla="*/ 26 h 44"/>
                  <a:gd name="T22" fmla="*/ 68 w 68"/>
                  <a:gd name="T23" fmla="*/ 18 h 44"/>
                  <a:gd name="T24" fmla="*/ 62 w 68"/>
                  <a:gd name="T25" fmla="*/ 9 h 44"/>
                  <a:gd name="T26" fmla="*/ 51 w 68"/>
                  <a:gd name="T27" fmla="*/ 9 h 44"/>
                  <a:gd name="T28" fmla="*/ 45 w 68"/>
                  <a:gd name="T29" fmla="*/ 0 h 44"/>
                  <a:gd name="T30" fmla="*/ 40 w 68"/>
                  <a:gd name="T31" fmla="*/ 9 h 44"/>
                  <a:gd name="T32" fmla="*/ 23 w 68"/>
                  <a:gd name="T33" fmla="*/ 0 h 44"/>
                  <a:gd name="T34" fmla="*/ 17 w 68"/>
                  <a:gd name="T35" fmla="*/ 9 h 44"/>
                  <a:gd name="T36" fmla="*/ 5 w 68"/>
                  <a:gd name="T37" fmla="*/ 9 h 44"/>
                  <a:gd name="T38" fmla="*/ 0 w 68"/>
                  <a:gd name="T39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44">
                    <a:moveTo>
                      <a:pt x="0" y="9"/>
                    </a:moveTo>
                    <a:lnTo>
                      <a:pt x="0" y="26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17" y="44"/>
                    </a:lnTo>
                    <a:lnTo>
                      <a:pt x="34" y="35"/>
                    </a:lnTo>
                    <a:lnTo>
                      <a:pt x="34" y="26"/>
                    </a:lnTo>
                    <a:lnTo>
                      <a:pt x="51" y="35"/>
                    </a:lnTo>
                    <a:lnTo>
                      <a:pt x="57" y="35"/>
                    </a:lnTo>
                    <a:lnTo>
                      <a:pt x="68" y="35"/>
                    </a:lnTo>
                    <a:lnTo>
                      <a:pt x="68" y="26"/>
                    </a:lnTo>
                    <a:lnTo>
                      <a:pt x="68" y="18"/>
                    </a:lnTo>
                    <a:lnTo>
                      <a:pt x="62" y="9"/>
                    </a:lnTo>
                    <a:lnTo>
                      <a:pt x="51" y="9"/>
                    </a:lnTo>
                    <a:lnTo>
                      <a:pt x="45" y="0"/>
                    </a:lnTo>
                    <a:lnTo>
                      <a:pt x="40" y="9"/>
                    </a:lnTo>
                    <a:lnTo>
                      <a:pt x="23" y="0"/>
                    </a:lnTo>
                    <a:lnTo>
                      <a:pt x="17" y="9"/>
                    </a:lnTo>
                    <a:lnTo>
                      <a:pt x="5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Oval 185"/>
              <p:cNvSpPr>
                <a:spLocks noChangeArrowheads="1"/>
              </p:cNvSpPr>
              <p:nvPr/>
            </p:nvSpPr>
            <p:spPr bwMode="auto">
              <a:xfrm>
                <a:off x="1421" y="3510"/>
                <a:ext cx="5" cy="17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Oval 186"/>
              <p:cNvSpPr>
                <a:spLocks noChangeArrowheads="1"/>
              </p:cNvSpPr>
              <p:nvPr/>
            </p:nvSpPr>
            <p:spPr bwMode="auto">
              <a:xfrm>
                <a:off x="1452" y="3513"/>
                <a:ext cx="0" cy="3"/>
              </a:xfrm>
              <a:prstGeom prst="ellips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Freeform 187"/>
              <p:cNvSpPr>
                <a:spLocks/>
              </p:cNvSpPr>
              <p:nvPr/>
            </p:nvSpPr>
            <p:spPr bwMode="auto">
              <a:xfrm>
                <a:off x="1444" y="3510"/>
                <a:ext cx="11" cy="26"/>
              </a:xfrm>
              <a:custGeom>
                <a:avLst/>
                <a:gdLst>
                  <a:gd name="T0" fmla="*/ 11 w 11"/>
                  <a:gd name="T1" fmla="*/ 26 h 26"/>
                  <a:gd name="T2" fmla="*/ 11 w 11"/>
                  <a:gd name="T3" fmla="*/ 17 h 26"/>
                  <a:gd name="T4" fmla="*/ 11 w 11"/>
                  <a:gd name="T5" fmla="*/ 9 h 26"/>
                  <a:gd name="T6" fmla="*/ 5 w 11"/>
                  <a:gd name="T7" fmla="*/ 9 h 26"/>
                  <a:gd name="T8" fmla="*/ 0 w 11"/>
                  <a:gd name="T9" fmla="*/ 0 h 26"/>
                  <a:gd name="T10" fmla="*/ 11 w 11"/>
                  <a:gd name="T1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6">
                    <a:moveTo>
                      <a:pt x="11" y="26"/>
                    </a:moveTo>
                    <a:lnTo>
                      <a:pt x="11" y="17"/>
                    </a:lnTo>
                    <a:lnTo>
                      <a:pt x="11" y="9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1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Freeform 188"/>
              <p:cNvSpPr>
                <a:spLocks/>
              </p:cNvSpPr>
              <p:nvPr/>
            </p:nvSpPr>
            <p:spPr bwMode="auto">
              <a:xfrm>
                <a:off x="1444" y="3510"/>
                <a:ext cx="11" cy="26"/>
              </a:xfrm>
              <a:custGeom>
                <a:avLst/>
                <a:gdLst>
                  <a:gd name="T0" fmla="*/ 11 w 11"/>
                  <a:gd name="T1" fmla="*/ 26 h 26"/>
                  <a:gd name="T2" fmla="*/ 11 w 11"/>
                  <a:gd name="T3" fmla="*/ 17 h 26"/>
                  <a:gd name="T4" fmla="*/ 11 w 11"/>
                  <a:gd name="T5" fmla="*/ 9 h 26"/>
                  <a:gd name="T6" fmla="*/ 5 w 11"/>
                  <a:gd name="T7" fmla="*/ 9 h 26"/>
                  <a:gd name="T8" fmla="*/ 0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11" y="26"/>
                    </a:moveTo>
                    <a:lnTo>
                      <a:pt x="11" y="17"/>
                    </a:lnTo>
                    <a:lnTo>
                      <a:pt x="11" y="9"/>
                    </a:lnTo>
                    <a:lnTo>
                      <a:pt x="5" y="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Freeform 189"/>
              <p:cNvSpPr>
                <a:spLocks/>
              </p:cNvSpPr>
              <p:nvPr/>
            </p:nvSpPr>
            <p:spPr bwMode="auto">
              <a:xfrm>
                <a:off x="1415" y="3346"/>
                <a:ext cx="57" cy="164"/>
              </a:xfrm>
              <a:custGeom>
                <a:avLst/>
                <a:gdLst>
                  <a:gd name="T0" fmla="*/ 0 w 57"/>
                  <a:gd name="T1" fmla="*/ 0 h 164"/>
                  <a:gd name="T2" fmla="*/ 0 w 57"/>
                  <a:gd name="T3" fmla="*/ 17 h 164"/>
                  <a:gd name="T4" fmla="*/ 0 w 57"/>
                  <a:gd name="T5" fmla="*/ 43 h 164"/>
                  <a:gd name="T6" fmla="*/ 0 w 57"/>
                  <a:gd name="T7" fmla="*/ 112 h 164"/>
                  <a:gd name="T8" fmla="*/ 0 w 57"/>
                  <a:gd name="T9" fmla="*/ 155 h 164"/>
                  <a:gd name="T10" fmla="*/ 6 w 57"/>
                  <a:gd name="T11" fmla="*/ 164 h 164"/>
                  <a:gd name="T12" fmla="*/ 17 w 57"/>
                  <a:gd name="T13" fmla="*/ 164 h 164"/>
                  <a:gd name="T14" fmla="*/ 29 w 57"/>
                  <a:gd name="T15" fmla="*/ 164 h 164"/>
                  <a:gd name="T16" fmla="*/ 34 w 57"/>
                  <a:gd name="T17" fmla="*/ 155 h 164"/>
                  <a:gd name="T18" fmla="*/ 46 w 57"/>
                  <a:gd name="T19" fmla="*/ 164 h 164"/>
                  <a:gd name="T20" fmla="*/ 51 w 57"/>
                  <a:gd name="T21" fmla="*/ 164 h 164"/>
                  <a:gd name="T22" fmla="*/ 57 w 57"/>
                  <a:gd name="T23" fmla="*/ 155 h 164"/>
                  <a:gd name="T24" fmla="*/ 57 w 57"/>
                  <a:gd name="T25" fmla="*/ 103 h 164"/>
                  <a:gd name="T26" fmla="*/ 57 w 57"/>
                  <a:gd name="T27" fmla="*/ 86 h 164"/>
                  <a:gd name="T28" fmla="*/ 51 w 57"/>
                  <a:gd name="T29" fmla="*/ 0 h 164"/>
                  <a:gd name="T30" fmla="*/ 51 w 57"/>
                  <a:gd name="T31" fmla="*/ 0 h 164"/>
                  <a:gd name="T32" fmla="*/ 34 w 57"/>
                  <a:gd name="T33" fmla="*/ 8 h 164"/>
                  <a:gd name="T34" fmla="*/ 17 w 57"/>
                  <a:gd name="T35" fmla="*/ 8 h 164"/>
                  <a:gd name="T36" fmla="*/ 0 w 57"/>
                  <a:gd name="T3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164">
                    <a:moveTo>
                      <a:pt x="0" y="0"/>
                    </a:moveTo>
                    <a:lnTo>
                      <a:pt x="0" y="17"/>
                    </a:lnTo>
                    <a:lnTo>
                      <a:pt x="0" y="43"/>
                    </a:lnTo>
                    <a:lnTo>
                      <a:pt x="0" y="112"/>
                    </a:lnTo>
                    <a:lnTo>
                      <a:pt x="0" y="155"/>
                    </a:lnTo>
                    <a:lnTo>
                      <a:pt x="6" y="164"/>
                    </a:lnTo>
                    <a:lnTo>
                      <a:pt x="17" y="164"/>
                    </a:lnTo>
                    <a:lnTo>
                      <a:pt x="29" y="164"/>
                    </a:lnTo>
                    <a:lnTo>
                      <a:pt x="34" y="155"/>
                    </a:lnTo>
                    <a:lnTo>
                      <a:pt x="46" y="164"/>
                    </a:lnTo>
                    <a:lnTo>
                      <a:pt x="51" y="164"/>
                    </a:lnTo>
                    <a:lnTo>
                      <a:pt x="57" y="155"/>
                    </a:lnTo>
                    <a:lnTo>
                      <a:pt x="57" y="103"/>
                    </a:lnTo>
                    <a:lnTo>
                      <a:pt x="57" y="86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34" y="8"/>
                    </a:lnTo>
                    <a:lnTo>
                      <a:pt x="17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Freeform 190"/>
              <p:cNvSpPr>
                <a:spLocks/>
              </p:cNvSpPr>
              <p:nvPr/>
            </p:nvSpPr>
            <p:spPr bwMode="auto">
              <a:xfrm>
                <a:off x="1449" y="3398"/>
                <a:ext cx="1" cy="103"/>
              </a:xfrm>
              <a:custGeom>
                <a:avLst/>
                <a:gdLst>
                  <a:gd name="T0" fmla="*/ 103 h 103"/>
                  <a:gd name="T1" fmla="*/ 34 h 103"/>
                  <a:gd name="T2" fmla="*/ 0 h 10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03">
                    <a:moveTo>
                      <a:pt x="0" y="103"/>
                    </a:moveTo>
                    <a:lnTo>
                      <a:pt x="0" y="3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Freeform 191"/>
              <p:cNvSpPr>
                <a:spLocks/>
              </p:cNvSpPr>
              <p:nvPr/>
            </p:nvSpPr>
            <p:spPr bwMode="auto">
              <a:xfrm>
                <a:off x="1421" y="3164"/>
                <a:ext cx="34" cy="61"/>
              </a:xfrm>
              <a:custGeom>
                <a:avLst/>
                <a:gdLst>
                  <a:gd name="T0" fmla="*/ 5 w 34"/>
                  <a:gd name="T1" fmla="*/ 26 h 61"/>
                  <a:gd name="T2" fmla="*/ 0 w 34"/>
                  <a:gd name="T3" fmla="*/ 17 h 61"/>
                  <a:gd name="T4" fmla="*/ 0 w 34"/>
                  <a:gd name="T5" fmla="*/ 26 h 61"/>
                  <a:gd name="T6" fmla="*/ 0 w 34"/>
                  <a:gd name="T7" fmla="*/ 35 h 61"/>
                  <a:gd name="T8" fmla="*/ 5 w 34"/>
                  <a:gd name="T9" fmla="*/ 35 h 61"/>
                  <a:gd name="T10" fmla="*/ 5 w 34"/>
                  <a:gd name="T11" fmla="*/ 52 h 61"/>
                  <a:gd name="T12" fmla="*/ 17 w 34"/>
                  <a:gd name="T13" fmla="*/ 61 h 61"/>
                  <a:gd name="T14" fmla="*/ 28 w 34"/>
                  <a:gd name="T15" fmla="*/ 52 h 61"/>
                  <a:gd name="T16" fmla="*/ 34 w 34"/>
                  <a:gd name="T17" fmla="*/ 52 h 61"/>
                  <a:gd name="T18" fmla="*/ 34 w 34"/>
                  <a:gd name="T19" fmla="*/ 35 h 61"/>
                  <a:gd name="T20" fmla="*/ 34 w 34"/>
                  <a:gd name="T21" fmla="*/ 17 h 61"/>
                  <a:gd name="T22" fmla="*/ 28 w 34"/>
                  <a:gd name="T23" fmla="*/ 0 h 61"/>
                  <a:gd name="T24" fmla="*/ 11 w 34"/>
                  <a:gd name="T25" fmla="*/ 9 h 61"/>
                  <a:gd name="T26" fmla="*/ 5 w 34"/>
                  <a:gd name="T27" fmla="*/ 9 h 61"/>
                  <a:gd name="T28" fmla="*/ 5 w 34"/>
                  <a:gd name="T29" fmla="*/ 2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61">
                    <a:moveTo>
                      <a:pt x="5" y="26"/>
                    </a:moveTo>
                    <a:lnTo>
                      <a:pt x="0" y="17"/>
                    </a:lnTo>
                    <a:lnTo>
                      <a:pt x="0" y="2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5" y="52"/>
                    </a:lnTo>
                    <a:lnTo>
                      <a:pt x="17" y="61"/>
                    </a:lnTo>
                    <a:lnTo>
                      <a:pt x="28" y="52"/>
                    </a:lnTo>
                    <a:lnTo>
                      <a:pt x="34" y="52"/>
                    </a:lnTo>
                    <a:lnTo>
                      <a:pt x="34" y="35"/>
                    </a:lnTo>
                    <a:lnTo>
                      <a:pt x="34" y="17"/>
                    </a:lnTo>
                    <a:lnTo>
                      <a:pt x="28" y="0"/>
                    </a:lnTo>
                    <a:lnTo>
                      <a:pt x="11" y="9"/>
                    </a:lnTo>
                    <a:lnTo>
                      <a:pt x="5" y="9"/>
                    </a:lnTo>
                    <a:lnTo>
                      <a:pt x="5" y="26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Freeform 192"/>
              <p:cNvSpPr>
                <a:spLocks/>
              </p:cNvSpPr>
              <p:nvPr/>
            </p:nvSpPr>
            <p:spPr bwMode="auto">
              <a:xfrm>
                <a:off x="1409" y="3138"/>
                <a:ext cx="52" cy="61"/>
              </a:xfrm>
              <a:custGeom>
                <a:avLst/>
                <a:gdLst>
                  <a:gd name="T0" fmla="*/ 46 w 52"/>
                  <a:gd name="T1" fmla="*/ 43 h 61"/>
                  <a:gd name="T2" fmla="*/ 46 w 52"/>
                  <a:gd name="T3" fmla="*/ 35 h 61"/>
                  <a:gd name="T4" fmla="*/ 52 w 52"/>
                  <a:gd name="T5" fmla="*/ 17 h 61"/>
                  <a:gd name="T6" fmla="*/ 46 w 52"/>
                  <a:gd name="T7" fmla="*/ 9 h 61"/>
                  <a:gd name="T8" fmla="*/ 40 w 52"/>
                  <a:gd name="T9" fmla="*/ 9 h 61"/>
                  <a:gd name="T10" fmla="*/ 23 w 52"/>
                  <a:gd name="T11" fmla="*/ 0 h 61"/>
                  <a:gd name="T12" fmla="*/ 12 w 52"/>
                  <a:gd name="T13" fmla="*/ 9 h 61"/>
                  <a:gd name="T14" fmla="*/ 12 w 52"/>
                  <a:gd name="T15" fmla="*/ 9 h 61"/>
                  <a:gd name="T16" fmla="*/ 6 w 52"/>
                  <a:gd name="T17" fmla="*/ 9 h 61"/>
                  <a:gd name="T18" fmla="*/ 12 w 52"/>
                  <a:gd name="T19" fmla="*/ 9 h 61"/>
                  <a:gd name="T20" fmla="*/ 6 w 52"/>
                  <a:gd name="T21" fmla="*/ 9 h 61"/>
                  <a:gd name="T22" fmla="*/ 6 w 52"/>
                  <a:gd name="T23" fmla="*/ 17 h 61"/>
                  <a:gd name="T24" fmla="*/ 6 w 52"/>
                  <a:gd name="T25" fmla="*/ 17 h 61"/>
                  <a:gd name="T26" fmla="*/ 0 w 52"/>
                  <a:gd name="T27" fmla="*/ 43 h 61"/>
                  <a:gd name="T28" fmla="*/ 12 w 52"/>
                  <a:gd name="T29" fmla="*/ 61 h 61"/>
                  <a:gd name="T30" fmla="*/ 12 w 52"/>
                  <a:gd name="T31" fmla="*/ 52 h 61"/>
                  <a:gd name="T32" fmla="*/ 12 w 52"/>
                  <a:gd name="T33" fmla="*/ 43 h 61"/>
                  <a:gd name="T34" fmla="*/ 17 w 52"/>
                  <a:gd name="T35" fmla="*/ 52 h 61"/>
                  <a:gd name="T36" fmla="*/ 17 w 52"/>
                  <a:gd name="T37" fmla="*/ 35 h 61"/>
                  <a:gd name="T38" fmla="*/ 23 w 52"/>
                  <a:gd name="T39" fmla="*/ 35 h 61"/>
                  <a:gd name="T40" fmla="*/ 40 w 52"/>
                  <a:gd name="T41" fmla="*/ 26 h 61"/>
                  <a:gd name="T42" fmla="*/ 46 w 52"/>
                  <a:gd name="T43" fmla="*/ 4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2" h="61">
                    <a:moveTo>
                      <a:pt x="46" y="43"/>
                    </a:moveTo>
                    <a:lnTo>
                      <a:pt x="46" y="35"/>
                    </a:lnTo>
                    <a:lnTo>
                      <a:pt x="52" y="17"/>
                    </a:lnTo>
                    <a:lnTo>
                      <a:pt x="46" y="9"/>
                    </a:lnTo>
                    <a:lnTo>
                      <a:pt x="40" y="9"/>
                    </a:lnTo>
                    <a:lnTo>
                      <a:pt x="23" y="0"/>
                    </a:lnTo>
                    <a:lnTo>
                      <a:pt x="12" y="9"/>
                    </a:lnTo>
                    <a:lnTo>
                      <a:pt x="12" y="9"/>
                    </a:lnTo>
                    <a:lnTo>
                      <a:pt x="6" y="9"/>
                    </a:lnTo>
                    <a:lnTo>
                      <a:pt x="12" y="9"/>
                    </a:lnTo>
                    <a:lnTo>
                      <a:pt x="6" y="9"/>
                    </a:lnTo>
                    <a:lnTo>
                      <a:pt x="6" y="17"/>
                    </a:lnTo>
                    <a:lnTo>
                      <a:pt x="6" y="17"/>
                    </a:lnTo>
                    <a:lnTo>
                      <a:pt x="0" y="43"/>
                    </a:lnTo>
                    <a:lnTo>
                      <a:pt x="12" y="61"/>
                    </a:lnTo>
                    <a:lnTo>
                      <a:pt x="12" y="52"/>
                    </a:lnTo>
                    <a:lnTo>
                      <a:pt x="12" y="43"/>
                    </a:lnTo>
                    <a:lnTo>
                      <a:pt x="17" y="52"/>
                    </a:lnTo>
                    <a:lnTo>
                      <a:pt x="17" y="35"/>
                    </a:lnTo>
                    <a:lnTo>
                      <a:pt x="23" y="35"/>
                    </a:lnTo>
                    <a:lnTo>
                      <a:pt x="40" y="26"/>
                    </a:lnTo>
                    <a:lnTo>
                      <a:pt x="46" y="43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Freeform 193"/>
              <p:cNvSpPr>
                <a:spLocks/>
              </p:cNvSpPr>
              <p:nvPr/>
            </p:nvSpPr>
            <p:spPr bwMode="auto">
              <a:xfrm>
                <a:off x="1426" y="3199"/>
                <a:ext cx="23" cy="34"/>
              </a:xfrm>
              <a:custGeom>
                <a:avLst/>
                <a:gdLst>
                  <a:gd name="T0" fmla="*/ 0 w 23"/>
                  <a:gd name="T1" fmla="*/ 0 h 34"/>
                  <a:gd name="T2" fmla="*/ 0 w 23"/>
                  <a:gd name="T3" fmla="*/ 26 h 34"/>
                  <a:gd name="T4" fmla="*/ 6 w 23"/>
                  <a:gd name="T5" fmla="*/ 34 h 34"/>
                  <a:gd name="T6" fmla="*/ 12 w 23"/>
                  <a:gd name="T7" fmla="*/ 34 h 34"/>
                  <a:gd name="T8" fmla="*/ 18 w 23"/>
                  <a:gd name="T9" fmla="*/ 34 h 34"/>
                  <a:gd name="T10" fmla="*/ 23 w 23"/>
                  <a:gd name="T11" fmla="*/ 26 h 34"/>
                  <a:gd name="T12" fmla="*/ 23 w 23"/>
                  <a:gd name="T13" fmla="*/ 17 h 34"/>
                  <a:gd name="T14" fmla="*/ 12 w 23"/>
                  <a:gd name="T15" fmla="*/ 26 h 34"/>
                  <a:gd name="T16" fmla="*/ 0 w 23"/>
                  <a:gd name="T17" fmla="*/ 17 h 34"/>
                  <a:gd name="T18" fmla="*/ 0 w 23"/>
                  <a:gd name="T1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34">
                    <a:moveTo>
                      <a:pt x="0" y="0"/>
                    </a:moveTo>
                    <a:lnTo>
                      <a:pt x="0" y="26"/>
                    </a:lnTo>
                    <a:lnTo>
                      <a:pt x="6" y="34"/>
                    </a:lnTo>
                    <a:lnTo>
                      <a:pt x="12" y="34"/>
                    </a:lnTo>
                    <a:lnTo>
                      <a:pt x="18" y="34"/>
                    </a:lnTo>
                    <a:lnTo>
                      <a:pt x="23" y="26"/>
                    </a:lnTo>
                    <a:lnTo>
                      <a:pt x="23" y="17"/>
                    </a:lnTo>
                    <a:lnTo>
                      <a:pt x="12" y="26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Freeform 194"/>
              <p:cNvSpPr>
                <a:spLocks/>
              </p:cNvSpPr>
              <p:nvPr/>
            </p:nvSpPr>
            <p:spPr bwMode="auto">
              <a:xfrm>
                <a:off x="1392" y="3216"/>
                <a:ext cx="86" cy="138"/>
              </a:xfrm>
              <a:custGeom>
                <a:avLst/>
                <a:gdLst>
                  <a:gd name="T0" fmla="*/ 34 w 86"/>
                  <a:gd name="T1" fmla="*/ 9 h 138"/>
                  <a:gd name="T2" fmla="*/ 17 w 86"/>
                  <a:gd name="T3" fmla="*/ 17 h 138"/>
                  <a:gd name="T4" fmla="*/ 12 w 86"/>
                  <a:gd name="T5" fmla="*/ 26 h 138"/>
                  <a:gd name="T6" fmla="*/ 6 w 86"/>
                  <a:gd name="T7" fmla="*/ 52 h 138"/>
                  <a:gd name="T8" fmla="*/ 0 w 86"/>
                  <a:gd name="T9" fmla="*/ 78 h 138"/>
                  <a:gd name="T10" fmla="*/ 12 w 86"/>
                  <a:gd name="T11" fmla="*/ 86 h 138"/>
                  <a:gd name="T12" fmla="*/ 17 w 86"/>
                  <a:gd name="T13" fmla="*/ 86 h 138"/>
                  <a:gd name="T14" fmla="*/ 23 w 86"/>
                  <a:gd name="T15" fmla="*/ 69 h 138"/>
                  <a:gd name="T16" fmla="*/ 23 w 86"/>
                  <a:gd name="T17" fmla="*/ 130 h 138"/>
                  <a:gd name="T18" fmla="*/ 40 w 86"/>
                  <a:gd name="T19" fmla="*/ 138 h 138"/>
                  <a:gd name="T20" fmla="*/ 57 w 86"/>
                  <a:gd name="T21" fmla="*/ 138 h 138"/>
                  <a:gd name="T22" fmla="*/ 74 w 86"/>
                  <a:gd name="T23" fmla="*/ 130 h 138"/>
                  <a:gd name="T24" fmla="*/ 80 w 86"/>
                  <a:gd name="T25" fmla="*/ 130 h 138"/>
                  <a:gd name="T26" fmla="*/ 74 w 86"/>
                  <a:gd name="T27" fmla="*/ 78 h 138"/>
                  <a:gd name="T28" fmla="*/ 86 w 86"/>
                  <a:gd name="T29" fmla="*/ 78 h 138"/>
                  <a:gd name="T30" fmla="*/ 86 w 86"/>
                  <a:gd name="T31" fmla="*/ 69 h 138"/>
                  <a:gd name="T32" fmla="*/ 86 w 86"/>
                  <a:gd name="T33" fmla="*/ 43 h 138"/>
                  <a:gd name="T34" fmla="*/ 74 w 86"/>
                  <a:gd name="T35" fmla="*/ 17 h 138"/>
                  <a:gd name="T36" fmla="*/ 63 w 86"/>
                  <a:gd name="T37" fmla="*/ 9 h 138"/>
                  <a:gd name="T38" fmla="*/ 57 w 86"/>
                  <a:gd name="T39" fmla="*/ 0 h 138"/>
                  <a:gd name="T40" fmla="*/ 52 w 86"/>
                  <a:gd name="T41" fmla="*/ 17 h 138"/>
                  <a:gd name="T42" fmla="*/ 46 w 86"/>
                  <a:gd name="T43" fmla="*/ 17 h 138"/>
                  <a:gd name="T44" fmla="*/ 40 w 86"/>
                  <a:gd name="T45" fmla="*/ 17 h 138"/>
                  <a:gd name="T46" fmla="*/ 34 w 86"/>
                  <a:gd name="T47" fmla="*/ 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6" h="138">
                    <a:moveTo>
                      <a:pt x="34" y="9"/>
                    </a:moveTo>
                    <a:lnTo>
                      <a:pt x="17" y="17"/>
                    </a:lnTo>
                    <a:lnTo>
                      <a:pt x="12" y="26"/>
                    </a:lnTo>
                    <a:lnTo>
                      <a:pt x="6" y="52"/>
                    </a:lnTo>
                    <a:lnTo>
                      <a:pt x="0" y="78"/>
                    </a:lnTo>
                    <a:lnTo>
                      <a:pt x="12" y="86"/>
                    </a:lnTo>
                    <a:lnTo>
                      <a:pt x="17" y="86"/>
                    </a:lnTo>
                    <a:lnTo>
                      <a:pt x="23" y="69"/>
                    </a:lnTo>
                    <a:lnTo>
                      <a:pt x="23" y="130"/>
                    </a:lnTo>
                    <a:lnTo>
                      <a:pt x="40" y="138"/>
                    </a:lnTo>
                    <a:lnTo>
                      <a:pt x="57" y="138"/>
                    </a:lnTo>
                    <a:lnTo>
                      <a:pt x="74" y="130"/>
                    </a:lnTo>
                    <a:lnTo>
                      <a:pt x="80" y="130"/>
                    </a:lnTo>
                    <a:lnTo>
                      <a:pt x="74" y="78"/>
                    </a:lnTo>
                    <a:lnTo>
                      <a:pt x="86" y="78"/>
                    </a:lnTo>
                    <a:lnTo>
                      <a:pt x="86" y="69"/>
                    </a:lnTo>
                    <a:lnTo>
                      <a:pt x="86" y="43"/>
                    </a:lnTo>
                    <a:lnTo>
                      <a:pt x="74" y="17"/>
                    </a:lnTo>
                    <a:lnTo>
                      <a:pt x="63" y="9"/>
                    </a:lnTo>
                    <a:lnTo>
                      <a:pt x="57" y="0"/>
                    </a:lnTo>
                    <a:lnTo>
                      <a:pt x="52" y="17"/>
                    </a:lnTo>
                    <a:lnTo>
                      <a:pt x="46" y="17"/>
                    </a:lnTo>
                    <a:lnTo>
                      <a:pt x="40" y="17"/>
                    </a:lnTo>
                    <a:lnTo>
                      <a:pt x="34" y="9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195"/>
              <p:cNvSpPr>
                <a:spLocks noChangeShapeType="1"/>
              </p:cNvSpPr>
              <p:nvPr/>
            </p:nvSpPr>
            <p:spPr bwMode="auto">
              <a:xfrm flipV="1">
                <a:off x="1466" y="3268"/>
                <a:ext cx="1" cy="2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Freeform 196"/>
              <p:cNvSpPr>
                <a:spLocks/>
              </p:cNvSpPr>
              <p:nvPr/>
            </p:nvSpPr>
            <p:spPr bwMode="auto">
              <a:xfrm>
                <a:off x="1398" y="3302"/>
                <a:ext cx="23" cy="70"/>
              </a:xfrm>
              <a:custGeom>
                <a:avLst/>
                <a:gdLst>
                  <a:gd name="T0" fmla="*/ 11 w 23"/>
                  <a:gd name="T1" fmla="*/ 0 h 70"/>
                  <a:gd name="T2" fmla="*/ 11 w 23"/>
                  <a:gd name="T3" fmla="*/ 26 h 70"/>
                  <a:gd name="T4" fmla="*/ 23 w 23"/>
                  <a:gd name="T5" fmla="*/ 52 h 70"/>
                  <a:gd name="T6" fmla="*/ 17 w 23"/>
                  <a:gd name="T7" fmla="*/ 70 h 70"/>
                  <a:gd name="T8" fmla="*/ 0 w 23"/>
                  <a:gd name="T9" fmla="*/ 26 h 70"/>
                  <a:gd name="T10" fmla="*/ 0 w 23"/>
                  <a:gd name="T11" fmla="*/ 0 h 70"/>
                  <a:gd name="T12" fmla="*/ 6 w 23"/>
                  <a:gd name="T13" fmla="*/ 0 h 70"/>
                  <a:gd name="T14" fmla="*/ 11 w 23"/>
                  <a:gd name="T1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70">
                    <a:moveTo>
                      <a:pt x="11" y="0"/>
                    </a:moveTo>
                    <a:lnTo>
                      <a:pt x="11" y="26"/>
                    </a:lnTo>
                    <a:lnTo>
                      <a:pt x="23" y="52"/>
                    </a:lnTo>
                    <a:lnTo>
                      <a:pt x="17" y="70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Freeform 197"/>
              <p:cNvSpPr>
                <a:spLocks/>
              </p:cNvSpPr>
              <p:nvPr/>
            </p:nvSpPr>
            <p:spPr bwMode="auto">
              <a:xfrm>
                <a:off x="1466" y="3285"/>
                <a:ext cx="12" cy="78"/>
              </a:xfrm>
              <a:custGeom>
                <a:avLst/>
                <a:gdLst>
                  <a:gd name="T0" fmla="*/ 12 w 12"/>
                  <a:gd name="T1" fmla="*/ 0 h 78"/>
                  <a:gd name="T2" fmla="*/ 12 w 12"/>
                  <a:gd name="T3" fmla="*/ 35 h 78"/>
                  <a:gd name="T4" fmla="*/ 6 w 12"/>
                  <a:gd name="T5" fmla="*/ 78 h 78"/>
                  <a:gd name="T6" fmla="*/ 0 w 12"/>
                  <a:gd name="T7" fmla="*/ 61 h 78"/>
                  <a:gd name="T8" fmla="*/ 6 w 12"/>
                  <a:gd name="T9" fmla="*/ 61 h 78"/>
                  <a:gd name="T10" fmla="*/ 0 w 12"/>
                  <a:gd name="T11" fmla="*/ 9 h 78"/>
                  <a:gd name="T12" fmla="*/ 12 w 12"/>
                  <a:gd name="T13" fmla="*/ 9 h 78"/>
                  <a:gd name="T14" fmla="*/ 12 w 12"/>
                  <a:gd name="T1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78">
                    <a:moveTo>
                      <a:pt x="12" y="0"/>
                    </a:moveTo>
                    <a:lnTo>
                      <a:pt x="12" y="35"/>
                    </a:lnTo>
                    <a:lnTo>
                      <a:pt x="6" y="78"/>
                    </a:lnTo>
                    <a:lnTo>
                      <a:pt x="0" y="61"/>
                    </a:lnTo>
                    <a:lnTo>
                      <a:pt x="6" y="61"/>
                    </a:lnTo>
                    <a:lnTo>
                      <a:pt x="0" y="9"/>
                    </a:lnTo>
                    <a:lnTo>
                      <a:pt x="12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Freeform 198"/>
              <p:cNvSpPr>
                <a:spLocks/>
              </p:cNvSpPr>
              <p:nvPr/>
            </p:nvSpPr>
            <p:spPr bwMode="auto">
              <a:xfrm>
                <a:off x="1574" y="3510"/>
                <a:ext cx="63" cy="35"/>
              </a:xfrm>
              <a:custGeom>
                <a:avLst/>
                <a:gdLst>
                  <a:gd name="T0" fmla="*/ 6 w 63"/>
                  <a:gd name="T1" fmla="*/ 9 h 35"/>
                  <a:gd name="T2" fmla="*/ 0 w 63"/>
                  <a:gd name="T3" fmla="*/ 17 h 35"/>
                  <a:gd name="T4" fmla="*/ 0 w 63"/>
                  <a:gd name="T5" fmla="*/ 26 h 35"/>
                  <a:gd name="T6" fmla="*/ 11 w 63"/>
                  <a:gd name="T7" fmla="*/ 26 h 35"/>
                  <a:gd name="T8" fmla="*/ 17 w 63"/>
                  <a:gd name="T9" fmla="*/ 35 h 35"/>
                  <a:gd name="T10" fmla="*/ 28 w 63"/>
                  <a:gd name="T11" fmla="*/ 26 h 35"/>
                  <a:gd name="T12" fmla="*/ 34 w 63"/>
                  <a:gd name="T13" fmla="*/ 26 h 35"/>
                  <a:gd name="T14" fmla="*/ 40 w 63"/>
                  <a:gd name="T15" fmla="*/ 26 h 35"/>
                  <a:gd name="T16" fmla="*/ 46 w 63"/>
                  <a:gd name="T17" fmla="*/ 26 h 35"/>
                  <a:gd name="T18" fmla="*/ 57 w 63"/>
                  <a:gd name="T19" fmla="*/ 26 h 35"/>
                  <a:gd name="T20" fmla="*/ 63 w 63"/>
                  <a:gd name="T21" fmla="*/ 17 h 35"/>
                  <a:gd name="T22" fmla="*/ 57 w 63"/>
                  <a:gd name="T23" fmla="*/ 9 h 35"/>
                  <a:gd name="T24" fmla="*/ 51 w 63"/>
                  <a:gd name="T25" fmla="*/ 9 h 35"/>
                  <a:gd name="T26" fmla="*/ 46 w 63"/>
                  <a:gd name="T27" fmla="*/ 0 h 35"/>
                  <a:gd name="T28" fmla="*/ 40 w 63"/>
                  <a:gd name="T29" fmla="*/ 0 h 35"/>
                  <a:gd name="T30" fmla="*/ 34 w 63"/>
                  <a:gd name="T31" fmla="*/ 0 h 35"/>
                  <a:gd name="T32" fmla="*/ 23 w 63"/>
                  <a:gd name="T33" fmla="*/ 0 h 35"/>
                  <a:gd name="T34" fmla="*/ 17 w 63"/>
                  <a:gd name="T35" fmla="*/ 0 h 35"/>
                  <a:gd name="T36" fmla="*/ 11 w 63"/>
                  <a:gd name="T37" fmla="*/ 9 h 35"/>
                  <a:gd name="T38" fmla="*/ 6 w 63"/>
                  <a:gd name="T39" fmla="*/ 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3" h="35">
                    <a:moveTo>
                      <a:pt x="6" y="9"/>
                    </a:moveTo>
                    <a:lnTo>
                      <a:pt x="0" y="17"/>
                    </a:lnTo>
                    <a:lnTo>
                      <a:pt x="0" y="26"/>
                    </a:lnTo>
                    <a:lnTo>
                      <a:pt x="11" y="26"/>
                    </a:lnTo>
                    <a:lnTo>
                      <a:pt x="17" y="35"/>
                    </a:lnTo>
                    <a:lnTo>
                      <a:pt x="28" y="26"/>
                    </a:lnTo>
                    <a:lnTo>
                      <a:pt x="34" y="26"/>
                    </a:lnTo>
                    <a:lnTo>
                      <a:pt x="40" y="26"/>
                    </a:lnTo>
                    <a:lnTo>
                      <a:pt x="46" y="26"/>
                    </a:lnTo>
                    <a:lnTo>
                      <a:pt x="57" y="26"/>
                    </a:lnTo>
                    <a:lnTo>
                      <a:pt x="63" y="17"/>
                    </a:lnTo>
                    <a:lnTo>
                      <a:pt x="57" y="9"/>
                    </a:lnTo>
                    <a:lnTo>
                      <a:pt x="51" y="9"/>
                    </a:lnTo>
                    <a:lnTo>
                      <a:pt x="46" y="0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1" y="9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Freeform 199"/>
              <p:cNvSpPr>
                <a:spLocks/>
              </p:cNvSpPr>
              <p:nvPr/>
            </p:nvSpPr>
            <p:spPr bwMode="auto">
              <a:xfrm>
                <a:off x="1597" y="3510"/>
                <a:ext cx="11" cy="26"/>
              </a:xfrm>
              <a:custGeom>
                <a:avLst/>
                <a:gdLst>
                  <a:gd name="T0" fmla="*/ 11 w 11"/>
                  <a:gd name="T1" fmla="*/ 26 h 26"/>
                  <a:gd name="T2" fmla="*/ 11 w 11"/>
                  <a:gd name="T3" fmla="*/ 17 h 26"/>
                  <a:gd name="T4" fmla="*/ 5 w 11"/>
                  <a:gd name="T5" fmla="*/ 9 h 26"/>
                  <a:gd name="T6" fmla="*/ 0 w 11"/>
                  <a:gd name="T7" fmla="*/ 9 h 26"/>
                  <a:gd name="T8" fmla="*/ 0 w 11"/>
                  <a:gd name="T9" fmla="*/ 0 h 26"/>
                  <a:gd name="T10" fmla="*/ 11 w 11"/>
                  <a:gd name="T11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26">
                    <a:moveTo>
                      <a:pt x="11" y="26"/>
                    </a:moveTo>
                    <a:lnTo>
                      <a:pt x="11" y="17"/>
                    </a:lnTo>
                    <a:lnTo>
                      <a:pt x="5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11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Freeform 200"/>
              <p:cNvSpPr>
                <a:spLocks/>
              </p:cNvSpPr>
              <p:nvPr/>
            </p:nvSpPr>
            <p:spPr bwMode="auto">
              <a:xfrm>
                <a:off x="1597" y="3510"/>
                <a:ext cx="11" cy="26"/>
              </a:xfrm>
              <a:custGeom>
                <a:avLst/>
                <a:gdLst>
                  <a:gd name="T0" fmla="*/ 11 w 11"/>
                  <a:gd name="T1" fmla="*/ 26 h 26"/>
                  <a:gd name="T2" fmla="*/ 11 w 11"/>
                  <a:gd name="T3" fmla="*/ 17 h 26"/>
                  <a:gd name="T4" fmla="*/ 5 w 11"/>
                  <a:gd name="T5" fmla="*/ 9 h 26"/>
                  <a:gd name="T6" fmla="*/ 0 w 11"/>
                  <a:gd name="T7" fmla="*/ 9 h 26"/>
                  <a:gd name="T8" fmla="*/ 0 w 11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6">
                    <a:moveTo>
                      <a:pt x="11" y="26"/>
                    </a:moveTo>
                    <a:lnTo>
                      <a:pt x="11" y="17"/>
                    </a:lnTo>
                    <a:lnTo>
                      <a:pt x="5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Freeform 201"/>
              <p:cNvSpPr>
                <a:spLocks/>
              </p:cNvSpPr>
              <p:nvPr/>
            </p:nvSpPr>
            <p:spPr bwMode="auto">
              <a:xfrm>
                <a:off x="1568" y="3372"/>
                <a:ext cx="52" cy="147"/>
              </a:xfrm>
              <a:custGeom>
                <a:avLst/>
                <a:gdLst>
                  <a:gd name="T0" fmla="*/ 0 w 52"/>
                  <a:gd name="T1" fmla="*/ 0 h 147"/>
                  <a:gd name="T2" fmla="*/ 0 w 52"/>
                  <a:gd name="T3" fmla="*/ 26 h 147"/>
                  <a:gd name="T4" fmla="*/ 6 w 52"/>
                  <a:gd name="T5" fmla="*/ 43 h 147"/>
                  <a:gd name="T6" fmla="*/ 6 w 52"/>
                  <a:gd name="T7" fmla="*/ 103 h 147"/>
                  <a:gd name="T8" fmla="*/ 6 w 52"/>
                  <a:gd name="T9" fmla="*/ 138 h 147"/>
                  <a:gd name="T10" fmla="*/ 12 w 52"/>
                  <a:gd name="T11" fmla="*/ 147 h 147"/>
                  <a:gd name="T12" fmla="*/ 17 w 52"/>
                  <a:gd name="T13" fmla="*/ 147 h 147"/>
                  <a:gd name="T14" fmla="*/ 23 w 52"/>
                  <a:gd name="T15" fmla="*/ 138 h 147"/>
                  <a:gd name="T16" fmla="*/ 29 w 52"/>
                  <a:gd name="T17" fmla="*/ 138 h 147"/>
                  <a:gd name="T18" fmla="*/ 40 w 52"/>
                  <a:gd name="T19" fmla="*/ 147 h 147"/>
                  <a:gd name="T20" fmla="*/ 46 w 52"/>
                  <a:gd name="T21" fmla="*/ 138 h 147"/>
                  <a:gd name="T22" fmla="*/ 52 w 52"/>
                  <a:gd name="T23" fmla="*/ 129 h 147"/>
                  <a:gd name="T24" fmla="*/ 52 w 52"/>
                  <a:gd name="T25" fmla="*/ 95 h 147"/>
                  <a:gd name="T26" fmla="*/ 52 w 52"/>
                  <a:gd name="T27" fmla="*/ 77 h 147"/>
                  <a:gd name="T28" fmla="*/ 46 w 52"/>
                  <a:gd name="T29" fmla="*/ 0 h 147"/>
                  <a:gd name="T30" fmla="*/ 46 w 52"/>
                  <a:gd name="T31" fmla="*/ 8 h 147"/>
                  <a:gd name="T32" fmla="*/ 29 w 52"/>
                  <a:gd name="T33" fmla="*/ 8 h 147"/>
                  <a:gd name="T34" fmla="*/ 17 w 52"/>
                  <a:gd name="T35" fmla="*/ 8 h 147"/>
                  <a:gd name="T36" fmla="*/ 0 w 52"/>
                  <a:gd name="T37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" h="147">
                    <a:moveTo>
                      <a:pt x="0" y="0"/>
                    </a:moveTo>
                    <a:lnTo>
                      <a:pt x="0" y="26"/>
                    </a:lnTo>
                    <a:lnTo>
                      <a:pt x="6" y="43"/>
                    </a:lnTo>
                    <a:lnTo>
                      <a:pt x="6" y="103"/>
                    </a:lnTo>
                    <a:lnTo>
                      <a:pt x="6" y="138"/>
                    </a:lnTo>
                    <a:lnTo>
                      <a:pt x="12" y="147"/>
                    </a:lnTo>
                    <a:lnTo>
                      <a:pt x="17" y="147"/>
                    </a:lnTo>
                    <a:lnTo>
                      <a:pt x="23" y="138"/>
                    </a:lnTo>
                    <a:lnTo>
                      <a:pt x="29" y="138"/>
                    </a:lnTo>
                    <a:lnTo>
                      <a:pt x="40" y="147"/>
                    </a:lnTo>
                    <a:lnTo>
                      <a:pt x="46" y="138"/>
                    </a:lnTo>
                    <a:lnTo>
                      <a:pt x="52" y="129"/>
                    </a:lnTo>
                    <a:lnTo>
                      <a:pt x="52" y="95"/>
                    </a:lnTo>
                    <a:lnTo>
                      <a:pt x="52" y="77"/>
                    </a:lnTo>
                    <a:lnTo>
                      <a:pt x="46" y="0"/>
                    </a:lnTo>
                    <a:lnTo>
                      <a:pt x="46" y="8"/>
                    </a:lnTo>
                    <a:lnTo>
                      <a:pt x="29" y="8"/>
                    </a:lnTo>
                    <a:lnTo>
                      <a:pt x="17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Freeform 202"/>
              <p:cNvSpPr>
                <a:spLocks/>
              </p:cNvSpPr>
              <p:nvPr/>
            </p:nvSpPr>
            <p:spPr bwMode="auto">
              <a:xfrm>
                <a:off x="1597" y="3415"/>
                <a:ext cx="5" cy="95"/>
              </a:xfrm>
              <a:custGeom>
                <a:avLst/>
                <a:gdLst>
                  <a:gd name="T0" fmla="*/ 0 w 5"/>
                  <a:gd name="T1" fmla="*/ 95 h 95"/>
                  <a:gd name="T2" fmla="*/ 5 w 5"/>
                  <a:gd name="T3" fmla="*/ 34 h 95"/>
                  <a:gd name="T4" fmla="*/ 5 w 5"/>
                  <a:gd name="T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95">
                    <a:moveTo>
                      <a:pt x="0" y="95"/>
                    </a:moveTo>
                    <a:lnTo>
                      <a:pt x="5" y="34"/>
                    </a:lnTo>
                    <a:lnTo>
                      <a:pt x="5" y="0"/>
                    </a:ln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Freeform 203"/>
              <p:cNvSpPr>
                <a:spLocks/>
              </p:cNvSpPr>
              <p:nvPr/>
            </p:nvSpPr>
            <p:spPr bwMode="auto">
              <a:xfrm>
                <a:off x="1574" y="3225"/>
                <a:ext cx="28" cy="52"/>
              </a:xfrm>
              <a:custGeom>
                <a:avLst/>
                <a:gdLst>
                  <a:gd name="T0" fmla="*/ 6 w 28"/>
                  <a:gd name="T1" fmla="*/ 17 h 52"/>
                  <a:gd name="T2" fmla="*/ 6 w 28"/>
                  <a:gd name="T3" fmla="*/ 17 h 52"/>
                  <a:gd name="T4" fmla="*/ 0 w 28"/>
                  <a:gd name="T5" fmla="*/ 26 h 52"/>
                  <a:gd name="T6" fmla="*/ 0 w 28"/>
                  <a:gd name="T7" fmla="*/ 26 h 52"/>
                  <a:gd name="T8" fmla="*/ 6 w 28"/>
                  <a:gd name="T9" fmla="*/ 34 h 52"/>
                  <a:gd name="T10" fmla="*/ 6 w 28"/>
                  <a:gd name="T11" fmla="*/ 43 h 52"/>
                  <a:gd name="T12" fmla="*/ 17 w 28"/>
                  <a:gd name="T13" fmla="*/ 52 h 52"/>
                  <a:gd name="T14" fmla="*/ 28 w 28"/>
                  <a:gd name="T15" fmla="*/ 52 h 52"/>
                  <a:gd name="T16" fmla="*/ 28 w 28"/>
                  <a:gd name="T17" fmla="*/ 43 h 52"/>
                  <a:gd name="T18" fmla="*/ 28 w 28"/>
                  <a:gd name="T19" fmla="*/ 34 h 52"/>
                  <a:gd name="T20" fmla="*/ 28 w 28"/>
                  <a:gd name="T21" fmla="*/ 17 h 52"/>
                  <a:gd name="T22" fmla="*/ 28 w 28"/>
                  <a:gd name="T23" fmla="*/ 0 h 52"/>
                  <a:gd name="T24" fmla="*/ 11 w 28"/>
                  <a:gd name="T25" fmla="*/ 8 h 52"/>
                  <a:gd name="T26" fmla="*/ 6 w 28"/>
                  <a:gd name="T27" fmla="*/ 8 h 52"/>
                  <a:gd name="T28" fmla="*/ 6 w 28"/>
                  <a:gd name="T29" fmla="*/ 1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52">
                    <a:moveTo>
                      <a:pt x="6" y="17"/>
                    </a:moveTo>
                    <a:lnTo>
                      <a:pt x="6" y="17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34"/>
                    </a:lnTo>
                    <a:lnTo>
                      <a:pt x="6" y="43"/>
                    </a:lnTo>
                    <a:lnTo>
                      <a:pt x="17" y="52"/>
                    </a:lnTo>
                    <a:lnTo>
                      <a:pt x="28" y="52"/>
                    </a:lnTo>
                    <a:lnTo>
                      <a:pt x="28" y="43"/>
                    </a:lnTo>
                    <a:lnTo>
                      <a:pt x="28" y="34"/>
                    </a:lnTo>
                    <a:lnTo>
                      <a:pt x="28" y="17"/>
                    </a:lnTo>
                    <a:lnTo>
                      <a:pt x="28" y="0"/>
                    </a:lnTo>
                    <a:lnTo>
                      <a:pt x="11" y="8"/>
                    </a:lnTo>
                    <a:lnTo>
                      <a:pt x="6" y="8"/>
                    </a:lnTo>
                    <a:lnTo>
                      <a:pt x="6" y="17"/>
                    </a:lnTo>
                    <a:close/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Freeform 204"/>
              <p:cNvSpPr>
                <a:spLocks/>
              </p:cNvSpPr>
              <p:nvPr/>
            </p:nvSpPr>
            <p:spPr bwMode="auto">
              <a:xfrm>
                <a:off x="1568" y="3207"/>
                <a:ext cx="40" cy="44"/>
              </a:xfrm>
              <a:custGeom>
                <a:avLst/>
                <a:gdLst>
                  <a:gd name="T0" fmla="*/ 34 w 40"/>
                  <a:gd name="T1" fmla="*/ 35 h 44"/>
                  <a:gd name="T2" fmla="*/ 40 w 40"/>
                  <a:gd name="T3" fmla="*/ 26 h 44"/>
                  <a:gd name="T4" fmla="*/ 40 w 40"/>
                  <a:gd name="T5" fmla="*/ 18 h 44"/>
                  <a:gd name="T6" fmla="*/ 34 w 40"/>
                  <a:gd name="T7" fmla="*/ 9 h 44"/>
                  <a:gd name="T8" fmla="*/ 29 w 40"/>
                  <a:gd name="T9" fmla="*/ 0 h 44"/>
                  <a:gd name="T10" fmla="*/ 17 w 40"/>
                  <a:gd name="T11" fmla="*/ 0 h 44"/>
                  <a:gd name="T12" fmla="*/ 12 w 40"/>
                  <a:gd name="T13" fmla="*/ 0 h 44"/>
                  <a:gd name="T14" fmla="*/ 6 w 40"/>
                  <a:gd name="T15" fmla="*/ 9 h 44"/>
                  <a:gd name="T16" fmla="*/ 6 w 40"/>
                  <a:gd name="T17" fmla="*/ 0 h 44"/>
                  <a:gd name="T18" fmla="*/ 6 w 40"/>
                  <a:gd name="T19" fmla="*/ 9 h 44"/>
                  <a:gd name="T20" fmla="*/ 0 w 40"/>
                  <a:gd name="T21" fmla="*/ 9 h 44"/>
                  <a:gd name="T22" fmla="*/ 6 w 40"/>
                  <a:gd name="T23" fmla="*/ 9 h 44"/>
                  <a:gd name="T24" fmla="*/ 0 w 40"/>
                  <a:gd name="T25" fmla="*/ 18 h 44"/>
                  <a:gd name="T26" fmla="*/ 0 w 40"/>
                  <a:gd name="T27" fmla="*/ 35 h 44"/>
                  <a:gd name="T28" fmla="*/ 6 w 40"/>
                  <a:gd name="T29" fmla="*/ 44 h 44"/>
                  <a:gd name="T30" fmla="*/ 6 w 40"/>
                  <a:gd name="T31" fmla="*/ 44 h 44"/>
                  <a:gd name="T32" fmla="*/ 12 w 40"/>
                  <a:gd name="T33" fmla="*/ 35 h 44"/>
                  <a:gd name="T34" fmla="*/ 12 w 40"/>
                  <a:gd name="T35" fmla="*/ 35 h 44"/>
                  <a:gd name="T36" fmla="*/ 12 w 40"/>
                  <a:gd name="T37" fmla="*/ 26 h 44"/>
                  <a:gd name="T38" fmla="*/ 17 w 40"/>
                  <a:gd name="T39" fmla="*/ 26 h 44"/>
                  <a:gd name="T40" fmla="*/ 34 w 40"/>
                  <a:gd name="T41" fmla="*/ 18 h 44"/>
                  <a:gd name="T42" fmla="*/ 34 w 40"/>
                  <a:gd name="T43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4">
                    <a:moveTo>
                      <a:pt x="34" y="35"/>
                    </a:moveTo>
                    <a:lnTo>
                      <a:pt x="40" y="26"/>
                    </a:lnTo>
                    <a:lnTo>
                      <a:pt x="40" y="18"/>
                    </a:lnTo>
                    <a:lnTo>
                      <a:pt x="34" y="9"/>
                    </a:lnTo>
                    <a:lnTo>
                      <a:pt x="29" y="0"/>
                    </a:lnTo>
                    <a:lnTo>
                      <a:pt x="17" y="0"/>
                    </a:lnTo>
                    <a:lnTo>
                      <a:pt x="12" y="0"/>
                    </a:lnTo>
                    <a:lnTo>
                      <a:pt x="6" y="9"/>
                    </a:lnTo>
                    <a:lnTo>
                      <a:pt x="6" y="0"/>
                    </a:lnTo>
                    <a:lnTo>
                      <a:pt x="6" y="9"/>
                    </a:lnTo>
                    <a:lnTo>
                      <a:pt x="0" y="9"/>
                    </a:lnTo>
                    <a:lnTo>
                      <a:pt x="6" y="9"/>
                    </a:lnTo>
                    <a:lnTo>
                      <a:pt x="0" y="18"/>
                    </a:lnTo>
                    <a:lnTo>
                      <a:pt x="0" y="35"/>
                    </a:lnTo>
                    <a:lnTo>
                      <a:pt x="6" y="44"/>
                    </a:lnTo>
                    <a:lnTo>
                      <a:pt x="6" y="44"/>
                    </a:lnTo>
                    <a:lnTo>
                      <a:pt x="12" y="35"/>
                    </a:lnTo>
                    <a:lnTo>
                      <a:pt x="12" y="35"/>
                    </a:lnTo>
                    <a:lnTo>
                      <a:pt x="12" y="26"/>
                    </a:lnTo>
                    <a:lnTo>
                      <a:pt x="17" y="26"/>
                    </a:lnTo>
                    <a:lnTo>
                      <a:pt x="34" y="18"/>
                    </a:lnTo>
                    <a:lnTo>
                      <a:pt x="34" y="35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Freeform 205"/>
              <p:cNvSpPr>
                <a:spLocks/>
              </p:cNvSpPr>
              <p:nvPr/>
            </p:nvSpPr>
            <p:spPr bwMode="auto">
              <a:xfrm>
                <a:off x="1580" y="3259"/>
                <a:ext cx="17" cy="26"/>
              </a:xfrm>
              <a:custGeom>
                <a:avLst/>
                <a:gdLst>
                  <a:gd name="T0" fmla="*/ 0 w 17"/>
                  <a:gd name="T1" fmla="*/ 0 h 26"/>
                  <a:gd name="T2" fmla="*/ 0 w 17"/>
                  <a:gd name="T3" fmla="*/ 18 h 26"/>
                  <a:gd name="T4" fmla="*/ 5 w 17"/>
                  <a:gd name="T5" fmla="*/ 26 h 26"/>
                  <a:gd name="T6" fmla="*/ 11 w 17"/>
                  <a:gd name="T7" fmla="*/ 26 h 26"/>
                  <a:gd name="T8" fmla="*/ 17 w 17"/>
                  <a:gd name="T9" fmla="*/ 26 h 26"/>
                  <a:gd name="T10" fmla="*/ 17 w 17"/>
                  <a:gd name="T11" fmla="*/ 18 h 26"/>
                  <a:gd name="T12" fmla="*/ 17 w 17"/>
                  <a:gd name="T13" fmla="*/ 18 h 26"/>
                  <a:gd name="T14" fmla="*/ 11 w 17"/>
                  <a:gd name="T15" fmla="*/ 18 h 26"/>
                  <a:gd name="T16" fmla="*/ 0 w 17"/>
                  <a:gd name="T17" fmla="*/ 9 h 26"/>
                  <a:gd name="T18" fmla="*/ 0 w 17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26">
                    <a:moveTo>
                      <a:pt x="0" y="0"/>
                    </a:moveTo>
                    <a:lnTo>
                      <a:pt x="0" y="18"/>
                    </a:lnTo>
                    <a:lnTo>
                      <a:pt x="5" y="26"/>
                    </a:lnTo>
                    <a:lnTo>
                      <a:pt x="11" y="26"/>
                    </a:lnTo>
                    <a:lnTo>
                      <a:pt x="17" y="26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1" y="18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Freeform 206"/>
              <p:cNvSpPr>
                <a:spLocks/>
              </p:cNvSpPr>
              <p:nvPr/>
            </p:nvSpPr>
            <p:spPr bwMode="auto">
              <a:xfrm>
                <a:off x="1557" y="3277"/>
                <a:ext cx="68" cy="103"/>
              </a:xfrm>
              <a:custGeom>
                <a:avLst/>
                <a:gdLst>
                  <a:gd name="T0" fmla="*/ 23 w 68"/>
                  <a:gd name="T1" fmla="*/ 0 h 103"/>
                  <a:gd name="T2" fmla="*/ 11 w 68"/>
                  <a:gd name="T3" fmla="*/ 8 h 103"/>
                  <a:gd name="T4" fmla="*/ 6 w 68"/>
                  <a:gd name="T5" fmla="*/ 17 h 103"/>
                  <a:gd name="T6" fmla="*/ 0 w 68"/>
                  <a:gd name="T7" fmla="*/ 34 h 103"/>
                  <a:gd name="T8" fmla="*/ 0 w 68"/>
                  <a:gd name="T9" fmla="*/ 60 h 103"/>
                  <a:gd name="T10" fmla="*/ 6 w 68"/>
                  <a:gd name="T11" fmla="*/ 69 h 103"/>
                  <a:gd name="T12" fmla="*/ 11 w 68"/>
                  <a:gd name="T13" fmla="*/ 60 h 103"/>
                  <a:gd name="T14" fmla="*/ 11 w 68"/>
                  <a:gd name="T15" fmla="*/ 51 h 103"/>
                  <a:gd name="T16" fmla="*/ 11 w 68"/>
                  <a:gd name="T17" fmla="*/ 95 h 103"/>
                  <a:gd name="T18" fmla="*/ 28 w 68"/>
                  <a:gd name="T19" fmla="*/ 103 h 103"/>
                  <a:gd name="T20" fmla="*/ 40 w 68"/>
                  <a:gd name="T21" fmla="*/ 103 h 103"/>
                  <a:gd name="T22" fmla="*/ 57 w 68"/>
                  <a:gd name="T23" fmla="*/ 103 h 103"/>
                  <a:gd name="T24" fmla="*/ 63 w 68"/>
                  <a:gd name="T25" fmla="*/ 95 h 103"/>
                  <a:gd name="T26" fmla="*/ 57 w 68"/>
                  <a:gd name="T27" fmla="*/ 51 h 103"/>
                  <a:gd name="T28" fmla="*/ 63 w 68"/>
                  <a:gd name="T29" fmla="*/ 51 h 103"/>
                  <a:gd name="T30" fmla="*/ 68 w 68"/>
                  <a:gd name="T31" fmla="*/ 51 h 103"/>
                  <a:gd name="T32" fmla="*/ 68 w 68"/>
                  <a:gd name="T33" fmla="*/ 25 h 103"/>
                  <a:gd name="T34" fmla="*/ 57 w 68"/>
                  <a:gd name="T35" fmla="*/ 8 h 103"/>
                  <a:gd name="T36" fmla="*/ 51 w 68"/>
                  <a:gd name="T37" fmla="*/ 0 h 103"/>
                  <a:gd name="T38" fmla="*/ 40 w 68"/>
                  <a:gd name="T39" fmla="*/ 0 h 103"/>
                  <a:gd name="T40" fmla="*/ 40 w 68"/>
                  <a:gd name="T41" fmla="*/ 8 h 103"/>
                  <a:gd name="T42" fmla="*/ 34 w 68"/>
                  <a:gd name="T43" fmla="*/ 8 h 103"/>
                  <a:gd name="T44" fmla="*/ 28 w 68"/>
                  <a:gd name="T45" fmla="*/ 8 h 103"/>
                  <a:gd name="T46" fmla="*/ 23 w 68"/>
                  <a:gd name="T4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8" h="103">
                    <a:moveTo>
                      <a:pt x="23" y="0"/>
                    </a:moveTo>
                    <a:lnTo>
                      <a:pt x="11" y="8"/>
                    </a:lnTo>
                    <a:lnTo>
                      <a:pt x="6" y="17"/>
                    </a:lnTo>
                    <a:lnTo>
                      <a:pt x="0" y="34"/>
                    </a:lnTo>
                    <a:lnTo>
                      <a:pt x="0" y="60"/>
                    </a:lnTo>
                    <a:lnTo>
                      <a:pt x="6" y="69"/>
                    </a:lnTo>
                    <a:lnTo>
                      <a:pt x="11" y="60"/>
                    </a:lnTo>
                    <a:lnTo>
                      <a:pt x="11" y="51"/>
                    </a:lnTo>
                    <a:lnTo>
                      <a:pt x="11" y="95"/>
                    </a:lnTo>
                    <a:lnTo>
                      <a:pt x="28" y="103"/>
                    </a:lnTo>
                    <a:lnTo>
                      <a:pt x="40" y="103"/>
                    </a:lnTo>
                    <a:lnTo>
                      <a:pt x="57" y="103"/>
                    </a:lnTo>
                    <a:lnTo>
                      <a:pt x="63" y="95"/>
                    </a:lnTo>
                    <a:lnTo>
                      <a:pt x="57" y="51"/>
                    </a:lnTo>
                    <a:lnTo>
                      <a:pt x="63" y="51"/>
                    </a:lnTo>
                    <a:lnTo>
                      <a:pt x="68" y="51"/>
                    </a:lnTo>
                    <a:lnTo>
                      <a:pt x="68" y="25"/>
                    </a:lnTo>
                    <a:lnTo>
                      <a:pt x="57" y="8"/>
                    </a:lnTo>
                    <a:lnTo>
                      <a:pt x="51" y="0"/>
                    </a:lnTo>
                    <a:lnTo>
                      <a:pt x="40" y="0"/>
                    </a:lnTo>
                    <a:lnTo>
                      <a:pt x="40" y="8"/>
                    </a:lnTo>
                    <a:lnTo>
                      <a:pt x="34" y="8"/>
                    </a:lnTo>
                    <a:lnTo>
                      <a:pt x="28" y="8"/>
                    </a:lnTo>
                    <a:lnTo>
                      <a:pt x="23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207"/>
              <p:cNvSpPr>
                <a:spLocks noChangeShapeType="1"/>
              </p:cNvSpPr>
              <p:nvPr/>
            </p:nvSpPr>
            <p:spPr bwMode="auto">
              <a:xfrm flipV="1">
                <a:off x="1614" y="3320"/>
                <a:ext cx="1" cy="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Freeform 208"/>
              <p:cNvSpPr>
                <a:spLocks/>
              </p:cNvSpPr>
              <p:nvPr/>
            </p:nvSpPr>
            <p:spPr bwMode="auto">
              <a:xfrm>
                <a:off x="1557" y="3337"/>
                <a:ext cx="23" cy="61"/>
              </a:xfrm>
              <a:custGeom>
                <a:avLst/>
                <a:gdLst>
                  <a:gd name="T0" fmla="*/ 11 w 23"/>
                  <a:gd name="T1" fmla="*/ 0 h 61"/>
                  <a:gd name="T2" fmla="*/ 11 w 23"/>
                  <a:gd name="T3" fmla="*/ 26 h 61"/>
                  <a:gd name="T4" fmla="*/ 23 w 23"/>
                  <a:gd name="T5" fmla="*/ 52 h 61"/>
                  <a:gd name="T6" fmla="*/ 17 w 23"/>
                  <a:gd name="T7" fmla="*/ 61 h 61"/>
                  <a:gd name="T8" fmla="*/ 0 w 23"/>
                  <a:gd name="T9" fmla="*/ 26 h 61"/>
                  <a:gd name="T10" fmla="*/ 0 w 23"/>
                  <a:gd name="T11" fmla="*/ 0 h 61"/>
                  <a:gd name="T12" fmla="*/ 6 w 23"/>
                  <a:gd name="T13" fmla="*/ 9 h 61"/>
                  <a:gd name="T14" fmla="*/ 11 w 23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61">
                    <a:moveTo>
                      <a:pt x="11" y="0"/>
                    </a:moveTo>
                    <a:lnTo>
                      <a:pt x="11" y="26"/>
                    </a:lnTo>
                    <a:lnTo>
                      <a:pt x="23" y="52"/>
                    </a:lnTo>
                    <a:lnTo>
                      <a:pt x="17" y="61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6" y="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Freeform 209"/>
              <p:cNvSpPr>
                <a:spLocks/>
              </p:cNvSpPr>
              <p:nvPr/>
            </p:nvSpPr>
            <p:spPr bwMode="auto">
              <a:xfrm>
                <a:off x="1614" y="3328"/>
                <a:ext cx="11" cy="61"/>
              </a:xfrm>
              <a:custGeom>
                <a:avLst/>
                <a:gdLst>
                  <a:gd name="T0" fmla="*/ 11 w 11"/>
                  <a:gd name="T1" fmla="*/ 0 h 61"/>
                  <a:gd name="T2" fmla="*/ 11 w 11"/>
                  <a:gd name="T3" fmla="*/ 26 h 61"/>
                  <a:gd name="T4" fmla="*/ 0 w 11"/>
                  <a:gd name="T5" fmla="*/ 61 h 61"/>
                  <a:gd name="T6" fmla="*/ 0 w 11"/>
                  <a:gd name="T7" fmla="*/ 52 h 61"/>
                  <a:gd name="T8" fmla="*/ 6 w 11"/>
                  <a:gd name="T9" fmla="*/ 44 h 61"/>
                  <a:gd name="T10" fmla="*/ 0 w 11"/>
                  <a:gd name="T11" fmla="*/ 0 h 61"/>
                  <a:gd name="T12" fmla="*/ 6 w 11"/>
                  <a:gd name="T13" fmla="*/ 0 h 61"/>
                  <a:gd name="T14" fmla="*/ 11 w 11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61">
                    <a:moveTo>
                      <a:pt x="11" y="0"/>
                    </a:moveTo>
                    <a:lnTo>
                      <a:pt x="11" y="26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6" y="4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6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6858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A Typical Usage of Queues</a:t>
            </a:r>
            <a:br>
              <a:rPr lang="en-US" sz="4000" dirty="0" smtClean="0"/>
            </a:br>
            <a:r>
              <a:rPr lang="en-US" sz="4000" dirty="0" smtClean="0"/>
              <a:t> Job Scheduling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848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Printers: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Printers keep a job queue where users requests are </a:t>
            </a:r>
            <a:r>
              <a:rPr lang="en-US" sz="2400" dirty="0" err="1" smtClean="0"/>
              <a:t>enqueued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Once the printer completes its current job, it does select the next job from the queue.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To add more flexibility, multiple queues are used to handle priorities. Hence, jobs kept in the high-priority queues take precedence over the ones in low-priority queues.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 smtClean="0"/>
              <a:t>Priority</a:t>
            </a:r>
            <a:r>
              <a:rPr lang="en-US" sz="1800" dirty="0" smtClean="0"/>
              <a:t> can be determined by a variety of things: waiting time, rank, value…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B0E74781-ECB9-4605-ABE4-BA2C6E88EDFC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10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A Typical Usage of Queues</a:t>
            </a:r>
            <a:br>
              <a:rPr lang="en-US" sz="4000" dirty="0" smtClean="0"/>
            </a:br>
            <a:r>
              <a:rPr lang="en-US" sz="4000" dirty="0" smtClean="0"/>
              <a:t> Job Scheduling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1143001" y="1752600"/>
            <a:ext cx="7391400" cy="415862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 Operating Systems:</a:t>
            </a:r>
          </a:p>
          <a:p>
            <a:pPr lvl="1" eaLnBrk="1" hangingPunct="1"/>
            <a:r>
              <a:rPr lang="en-US" sz="2400" dirty="0" smtClean="0"/>
              <a:t>The CPU processes jobs in a Round-Robin Scheduling manner where the OS keeps a Queue where jobs from different programs are </a:t>
            </a:r>
            <a:r>
              <a:rPr lang="en-US" sz="2400" dirty="0" err="1" smtClean="0"/>
              <a:t>enqueued</a:t>
            </a:r>
            <a:r>
              <a:rPr lang="en-US" sz="2400" dirty="0" smtClean="0"/>
              <a:t> .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959E4DB7-17FE-466C-A6F4-67D99DD7B20B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484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848600" cy="685800"/>
          </a:xfrm>
        </p:spPr>
        <p:txBody>
          <a:bodyPr/>
          <a:lstStyle/>
          <a:p>
            <a:pPr algn="ctr"/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US" sz="3600" dirty="0"/>
              <a:t>Queue 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7543800" cy="4262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sym typeface="Wingdings 2" pitchFamily="18" charset="2"/>
              </a:rPr>
              <a:t> </a:t>
            </a:r>
            <a:r>
              <a:rPr lang="en-US" sz="2800" dirty="0" smtClean="0">
                <a:sym typeface="Wingdings 2" pitchFamily="18" charset="2"/>
              </a:rPr>
              <a:t>an ADT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Elements are inserted and deleted in a FIFO (First-in, First-out) manner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Placing an item in a queue is called “</a:t>
            </a:r>
            <a:r>
              <a:rPr lang="en-US" sz="2800" dirty="0">
                <a:solidFill>
                  <a:srgbClr val="FF0000"/>
                </a:solidFill>
              </a:rPr>
              <a:t>insertion </a:t>
            </a:r>
            <a:r>
              <a:rPr lang="en-US" sz="2800" dirty="0"/>
              <a:t>or </a:t>
            </a:r>
            <a:r>
              <a:rPr lang="en-US" sz="2800" dirty="0" err="1">
                <a:solidFill>
                  <a:srgbClr val="FF0000"/>
                </a:solidFill>
              </a:rPr>
              <a:t>enqueue</a:t>
            </a:r>
            <a:r>
              <a:rPr lang="en-US" sz="2800" dirty="0"/>
              <a:t>”, which is done at the end of the queue called “</a:t>
            </a:r>
            <a:r>
              <a:rPr lang="en-US" sz="2800" dirty="0">
                <a:solidFill>
                  <a:srgbClr val="FF0000"/>
                </a:solidFill>
              </a:rPr>
              <a:t>rear</a:t>
            </a:r>
            <a:r>
              <a:rPr lang="en-US" sz="2800" dirty="0"/>
              <a:t>”.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Removing an item from a queue is called “</a:t>
            </a:r>
            <a:r>
              <a:rPr lang="en-US" sz="2800" dirty="0">
                <a:solidFill>
                  <a:srgbClr val="FF0000"/>
                </a:solidFill>
              </a:rPr>
              <a:t>deletion </a:t>
            </a:r>
            <a:r>
              <a:rPr lang="en-US" sz="2800" dirty="0"/>
              <a:t>or </a:t>
            </a:r>
            <a:r>
              <a:rPr lang="en-US" sz="2800" dirty="0" err="1">
                <a:solidFill>
                  <a:srgbClr val="FF0000"/>
                </a:solidFill>
              </a:rPr>
              <a:t>dequeue</a:t>
            </a:r>
            <a:r>
              <a:rPr lang="en-US" sz="2800" dirty="0"/>
              <a:t>”, which is done at the other end of the queue called “</a:t>
            </a:r>
            <a:r>
              <a:rPr lang="en-US" sz="2800" dirty="0">
                <a:solidFill>
                  <a:srgbClr val="FF0000"/>
                </a:solidFill>
              </a:rPr>
              <a:t>front</a:t>
            </a:r>
            <a:r>
              <a:rPr lang="en-US" sz="2800" dirty="0"/>
              <a:t>”.</a:t>
            </a:r>
          </a:p>
          <a:p>
            <a:r>
              <a:rPr lang="en-US" sz="2800" dirty="0" smtClean="0"/>
              <a:t>2 </a:t>
            </a:r>
            <a:r>
              <a:rPr lang="en-US" sz="2800" dirty="0"/>
              <a:t>basic implementations:</a:t>
            </a:r>
          </a:p>
          <a:p>
            <a:pPr lvl="1"/>
            <a:r>
              <a:rPr lang="en-US" sz="2400" dirty="0"/>
              <a:t>Using arrays</a:t>
            </a:r>
          </a:p>
          <a:p>
            <a:pPr lvl="1"/>
            <a:r>
              <a:rPr lang="en-US" sz="2400" dirty="0"/>
              <a:t>Using linked </a:t>
            </a:r>
            <a:r>
              <a:rPr lang="en-US" sz="2400" dirty="0" smtClean="0"/>
              <a:t>lists</a:t>
            </a:r>
            <a:endParaRPr lang="en-US" sz="2400" dirty="0"/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pPr algn="r"/>
            <a:fld id="{9BB911B4-9DFC-4D91-8022-629EA49CDCC1}" type="slidenum">
              <a:rPr lang="en-US" smtClean="0"/>
              <a:pPr algn="r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87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19200" y="2184400"/>
            <a:ext cx="6934200" cy="1524000"/>
            <a:chOff x="1219200" y="2184400"/>
            <a:chExt cx="6934200" cy="1524000"/>
          </a:xfrm>
          <a:solidFill>
            <a:srgbClr val="FFC000"/>
          </a:solidFill>
        </p:grpSpPr>
        <p:sp>
          <p:nvSpPr>
            <p:cNvPr id="141314" name="Rectangle 2"/>
            <p:cNvSpPr>
              <a:spLocks noChangeArrowheads="1"/>
            </p:cNvSpPr>
            <p:nvPr/>
          </p:nvSpPr>
          <p:spPr bwMode="auto">
            <a:xfrm>
              <a:off x="1219200" y="2260600"/>
              <a:ext cx="609600" cy="1447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TW" altLang="zh-TW">
                <a:ea typeface="新細明體" pitchFamily="18" charset="-120"/>
              </a:endParaRPr>
            </a:p>
            <a:p>
              <a:pPr algn="ctr"/>
              <a:endParaRPr kumimoji="1" lang="zh-TW" altLang="zh-TW">
                <a:ea typeface="新細明體" pitchFamily="18" charset="-120"/>
              </a:endParaRPr>
            </a:p>
            <a:p>
              <a:pPr algn="ctr"/>
              <a:endParaRPr kumimoji="1" lang="zh-TW" altLang="zh-TW">
                <a:ea typeface="新細明體" pitchFamily="18" charset="-120"/>
              </a:endParaRP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A</a:t>
              </a:r>
            </a:p>
          </p:txBody>
        </p:sp>
        <p:sp>
          <p:nvSpPr>
            <p:cNvPr id="141315" name="Rectangle 3"/>
            <p:cNvSpPr>
              <a:spLocks noChangeArrowheads="1"/>
            </p:cNvSpPr>
            <p:nvPr/>
          </p:nvSpPr>
          <p:spPr bwMode="auto">
            <a:xfrm>
              <a:off x="2895600" y="2260600"/>
              <a:ext cx="609600" cy="1447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TW" altLang="zh-TW">
                <a:ea typeface="新細明體" pitchFamily="18" charset="-120"/>
              </a:endParaRPr>
            </a:p>
            <a:p>
              <a:pPr algn="ctr"/>
              <a:endParaRPr kumimoji="1" lang="zh-TW" altLang="zh-TW">
                <a:ea typeface="新細明體" pitchFamily="18" charset="-120"/>
              </a:endParaRP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B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A</a:t>
              </a:r>
            </a:p>
          </p:txBody>
        </p:sp>
        <p:sp>
          <p:nvSpPr>
            <p:cNvPr id="141316" name="Rectangle 4"/>
            <p:cNvSpPr>
              <a:spLocks noChangeArrowheads="1"/>
            </p:cNvSpPr>
            <p:nvPr/>
          </p:nvSpPr>
          <p:spPr bwMode="auto">
            <a:xfrm>
              <a:off x="4495800" y="2260600"/>
              <a:ext cx="609600" cy="1447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TW" altLang="zh-TW">
                <a:ea typeface="新細明體" pitchFamily="18" charset="-120"/>
              </a:endParaRP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C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B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A</a:t>
              </a:r>
            </a:p>
          </p:txBody>
        </p:sp>
        <p:sp>
          <p:nvSpPr>
            <p:cNvPr id="141317" name="Rectangle 5"/>
            <p:cNvSpPr>
              <a:spLocks noChangeArrowheads="1"/>
            </p:cNvSpPr>
            <p:nvPr/>
          </p:nvSpPr>
          <p:spPr bwMode="auto">
            <a:xfrm>
              <a:off x="6019800" y="2260600"/>
              <a:ext cx="609600" cy="1447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>
                  <a:ea typeface="新細明體" pitchFamily="18" charset="-120"/>
                </a:rPr>
                <a:t>D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C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B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A</a:t>
              </a:r>
            </a:p>
          </p:txBody>
        </p:sp>
        <p:sp>
          <p:nvSpPr>
            <p:cNvPr id="141318" name="Rectangle 6"/>
            <p:cNvSpPr>
              <a:spLocks noChangeArrowheads="1"/>
            </p:cNvSpPr>
            <p:nvPr/>
          </p:nvSpPr>
          <p:spPr bwMode="auto">
            <a:xfrm>
              <a:off x="7543800" y="2184400"/>
              <a:ext cx="609600" cy="1447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TW" altLang="zh-TW">
                <a:ea typeface="新細明體" pitchFamily="18" charset="-120"/>
              </a:endParaRP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D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C</a:t>
              </a:r>
            </a:p>
            <a:p>
              <a:pPr algn="ctr"/>
              <a:r>
                <a:rPr kumimoji="1" lang="en-US" altLang="zh-TW">
                  <a:ea typeface="新細明體" pitchFamily="18" charset="-120"/>
                </a:rPr>
                <a:t>B</a:t>
              </a:r>
            </a:p>
          </p:txBody>
        </p:sp>
      </p:grpSp>
      <p:sp>
        <p:nvSpPr>
          <p:cNvPr id="141319" name="Line 7"/>
          <p:cNvSpPr>
            <a:spLocks noChangeShapeType="1"/>
          </p:cNvSpPr>
          <p:nvPr/>
        </p:nvSpPr>
        <p:spPr bwMode="auto">
          <a:xfrm flipH="1">
            <a:off x="1816100" y="347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 flipH="1">
            <a:off x="17907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H="1">
            <a:off x="3505200" y="3162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 flipH="1">
            <a:off x="3505200" y="3543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 flipH="1">
            <a:off x="5105400" y="279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 flipH="1">
            <a:off x="5105400" y="355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 flipH="1">
            <a:off x="6629400" y="3543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 flipH="1">
            <a:off x="6629400" y="2400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 flipH="1">
            <a:off x="8153400" y="347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 flipH="1">
            <a:off x="8153400" y="271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2044700" y="3124200"/>
            <a:ext cx="91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rear</a:t>
            </a:r>
          </a:p>
          <a:p>
            <a:r>
              <a:rPr kumimoji="1" lang="en-US" altLang="zh-TW">
                <a:ea typeface="新細明體" pitchFamily="18" charset="-120"/>
              </a:rPr>
              <a:t>front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3810000" y="2857500"/>
            <a:ext cx="776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rear</a:t>
            </a:r>
          </a:p>
          <a:p>
            <a:r>
              <a:rPr kumimoji="1" lang="en-US" altLang="zh-TW">
                <a:ea typeface="新細明體" pitchFamily="18" charset="-120"/>
              </a:rPr>
              <a:t>front</a:t>
            </a:r>
            <a:endParaRPr kumimoji="1" lang="zh-TW" altLang="en-US">
              <a:ea typeface="新細明體" pitchFamily="18" charset="-120"/>
            </a:endParaRPr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5359400" y="2552700"/>
            <a:ext cx="7762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rear</a:t>
            </a:r>
          </a:p>
          <a:p>
            <a:endParaRPr kumimoji="1" lang="en-US" altLang="zh-TW">
              <a:ea typeface="新細明體" pitchFamily="18" charset="-120"/>
            </a:endParaRPr>
          </a:p>
          <a:p>
            <a:r>
              <a:rPr kumimoji="1" lang="en-US" altLang="zh-TW">
                <a:ea typeface="新細明體" pitchFamily="18" charset="-120"/>
              </a:rPr>
              <a:t>front</a:t>
            </a: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6867525" y="2187575"/>
            <a:ext cx="7762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rear</a:t>
            </a:r>
          </a:p>
          <a:p>
            <a:endParaRPr kumimoji="1" lang="en-US" altLang="zh-TW">
              <a:ea typeface="新細明體" pitchFamily="18" charset="-120"/>
            </a:endParaRPr>
          </a:p>
          <a:p>
            <a:endParaRPr kumimoji="1" lang="en-US" altLang="zh-TW">
              <a:ea typeface="新細明體" pitchFamily="18" charset="-120"/>
            </a:endParaRPr>
          </a:p>
          <a:p>
            <a:r>
              <a:rPr kumimoji="1" lang="en-US" altLang="zh-TW">
                <a:ea typeface="新細明體" pitchFamily="18" charset="-120"/>
              </a:rPr>
              <a:t>front</a:t>
            </a:r>
          </a:p>
        </p:txBody>
      </p:sp>
      <p:sp>
        <p:nvSpPr>
          <p:cNvPr id="141333" name="Text Box 21"/>
          <p:cNvSpPr txBox="1">
            <a:spLocks noChangeArrowheads="1"/>
          </p:cNvSpPr>
          <p:nvPr/>
        </p:nvSpPr>
        <p:spPr bwMode="auto">
          <a:xfrm>
            <a:off x="8367713" y="2466975"/>
            <a:ext cx="77628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>
                <a:ea typeface="新細明體" pitchFamily="18" charset="-120"/>
              </a:rPr>
              <a:t>rear</a:t>
            </a:r>
          </a:p>
          <a:p>
            <a:endParaRPr kumimoji="1" lang="en-US" altLang="zh-TW">
              <a:ea typeface="新細明體" pitchFamily="18" charset="-120"/>
            </a:endParaRPr>
          </a:p>
          <a:p>
            <a:r>
              <a:rPr kumimoji="1" lang="en-US" altLang="zh-TW">
                <a:ea typeface="新細明體" pitchFamily="18" charset="-120"/>
              </a:rPr>
              <a:t>front</a:t>
            </a:r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12192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35" name="Line 23"/>
          <p:cNvSpPr>
            <a:spLocks noChangeShapeType="1"/>
          </p:cNvSpPr>
          <p:nvPr/>
        </p:nvSpPr>
        <p:spPr bwMode="auto">
          <a:xfrm>
            <a:off x="28956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36" name="Line 24"/>
          <p:cNvSpPr>
            <a:spLocks noChangeShapeType="1"/>
          </p:cNvSpPr>
          <p:nvPr/>
        </p:nvSpPr>
        <p:spPr bwMode="auto">
          <a:xfrm>
            <a:off x="44958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>
            <a:off x="60198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38" name="Line 26"/>
          <p:cNvSpPr>
            <a:spLocks noChangeShapeType="1"/>
          </p:cNvSpPr>
          <p:nvPr/>
        </p:nvSpPr>
        <p:spPr bwMode="auto">
          <a:xfrm>
            <a:off x="7543800" y="21844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762000" y="381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First In First Out</a:t>
            </a:r>
          </a:p>
        </p:txBody>
      </p:sp>
    </p:spTree>
    <p:extLst>
      <p:ext uri="{BB962C8B-B14F-4D97-AF65-F5344CB8AC3E}">
        <p14:creationId xmlns:p14="http://schemas.microsoft.com/office/powerpoint/2010/main" val="41021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Queue operations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1066801" y="1371600"/>
            <a:ext cx="7467600" cy="4539622"/>
          </a:xfrm>
        </p:spPr>
        <p:txBody>
          <a:bodyPr/>
          <a:lstStyle/>
          <a:p>
            <a:r>
              <a:rPr lang="en-US" sz="2800" dirty="0"/>
              <a:t>Although we can define many operations for a </a:t>
            </a:r>
            <a:r>
              <a:rPr lang="en-US" sz="2800" dirty="0" smtClean="0"/>
              <a:t>queue.</a:t>
            </a:r>
          </a:p>
          <a:p>
            <a:pPr eaLnBrk="1" hangingPunct="1"/>
            <a:r>
              <a:rPr lang="en-US" sz="2800" dirty="0" smtClean="0"/>
              <a:t> Four Basic queue operations:</a:t>
            </a:r>
          </a:p>
          <a:p>
            <a:pPr lvl="1" eaLnBrk="1" hangingPunct="1"/>
            <a:r>
              <a:rPr lang="en-US" sz="2400" b="1" dirty="0" smtClean="0"/>
              <a:t>Queue</a:t>
            </a:r>
          </a:p>
          <a:p>
            <a:pPr lvl="1" eaLnBrk="1" hangingPunct="1"/>
            <a:r>
              <a:rPr lang="en-US" sz="2400" b="1" dirty="0" err="1" smtClean="0"/>
              <a:t>QueueEmpty</a:t>
            </a:r>
            <a:endParaRPr lang="en-US" sz="2400" b="1" dirty="0" smtClean="0"/>
          </a:p>
          <a:p>
            <a:pPr lvl="1" eaLnBrk="1" hangingPunct="1"/>
            <a:r>
              <a:rPr lang="en-US" sz="2400" b="1" dirty="0" err="1" smtClean="0"/>
              <a:t>Dequeue</a:t>
            </a:r>
            <a:r>
              <a:rPr lang="en-US" sz="2400" dirty="0" smtClean="0"/>
              <a:t> (or </a:t>
            </a:r>
            <a:r>
              <a:rPr lang="en-US" sz="2400" b="1" dirty="0" smtClean="0"/>
              <a:t>Remove</a:t>
            </a:r>
            <a:r>
              <a:rPr lang="en-US" sz="2400" dirty="0" smtClean="0"/>
              <a:t>, or </a:t>
            </a:r>
            <a:r>
              <a:rPr lang="en-US" sz="2400" b="1" dirty="0" smtClean="0"/>
              <a:t>Serve</a:t>
            </a:r>
            <a:r>
              <a:rPr lang="en-US" sz="2400" dirty="0" smtClean="0"/>
              <a:t> )</a:t>
            </a:r>
          </a:p>
          <a:p>
            <a:pPr lvl="1" eaLnBrk="1" hangingPunct="1"/>
            <a:r>
              <a:rPr lang="en-US" sz="2400" b="1" dirty="0" err="1" smtClean="0"/>
              <a:t>Enqueue</a:t>
            </a:r>
            <a:r>
              <a:rPr lang="en-US" sz="2400" dirty="0" smtClean="0"/>
              <a:t> ( or </a:t>
            </a:r>
            <a:r>
              <a:rPr lang="en-US" sz="2400" b="1" dirty="0" smtClean="0"/>
              <a:t>Insert</a:t>
            </a:r>
            <a:r>
              <a:rPr lang="en-US" sz="2400" dirty="0" smtClean="0"/>
              <a:t>, or </a:t>
            </a:r>
            <a:r>
              <a:rPr lang="en-US" sz="2400" b="1" dirty="0" smtClean="0"/>
              <a:t>Append</a:t>
            </a:r>
            <a:r>
              <a:rPr lang="en-US" sz="2400" dirty="0" smtClean="0"/>
              <a:t> )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5415BEE8-C882-4479-BD0C-EC7347F554E7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385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Queue </a:t>
            </a:r>
            <a:r>
              <a:rPr lang="en-US" dirty="0" smtClean="0"/>
              <a:t>operations: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1447800"/>
            <a:ext cx="7543800" cy="4463422"/>
          </a:xfrm>
        </p:spPr>
        <p:txBody>
          <a:bodyPr/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The queue operation creates an empty queue. The following shows the format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front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initialized to [0]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rear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initialized to </a:t>
            </a:r>
            <a:r>
              <a:rPr lang="en-US" sz="2400" dirty="0" smtClean="0"/>
              <a:t>[-1] (rear is less than front)</a:t>
            </a:r>
            <a:endParaRPr lang="en-US" sz="2400" dirty="0" smtClean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73338" y="3743325"/>
            <a:ext cx="3446462" cy="1819275"/>
            <a:chOff x="2573338" y="4276725"/>
            <a:chExt cx="3446462" cy="1819275"/>
          </a:xfrm>
        </p:grpSpPr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1463" y="4276725"/>
              <a:ext cx="2468562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338" y="5238750"/>
              <a:ext cx="3446462" cy="857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808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Queue </a:t>
            </a:r>
            <a:r>
              <a:rPr lang="en-US" dirty="0" smtClean="0"/>
              <a:t>operations: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1676400"/>
            <a:ext cx="7467600" cy="4234822"/>
          </a:xfrm>
        </p:spPr>
        <p:txBody>
          <a:bodyPr/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enqueue</a:t>
            </a:r>
            <a:r>
              <a:rPr lang="en-US" sz="2800" dirty="0"/>
              <a:t> operation inserts an item at the rear of the queue. The following shows the format.</a:t>
            </a:r>
          </a:p>
          <a:p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665538"/>
            <a:ext cx="6664325" cy="166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196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Queue </a:t>
            </a:r>
            <a:r>
              <a:rPr lang="en-US" dirty="0" smtClean="0"/>
              <a:t>operations: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600200"/>
            <a:ext cx="7391400" cy="431102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void </a:t>
            </a:r>
            <a:r>
              <a:rPr lang="en-US" sz="2800" b="1" dirty="0" err="1"/>
              <a:t>Enqueue</a:t>
            </a:r>
            <a:r>
              <a:rPr lang="en-US" sz="2800" dirty="0"/>
              <a:t> </a:t>
            </a:r>
            <a:r>
              <a:rPr lang="en-US" sz="2800" dirty="0" smtClean="0"/>
              <a:t>( element e</a:t>
            </a:r>
            <a:r>
              <a:rPr lang="en-US" sz="2800" dirty="0"/>
              <a:t>) </a:t>
            </a:r>
            <a:endParaRPr lang="en-US" sz="2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 smtClean="0"/>
              <a:t>  { </a:t>
            </a:r>
            <a:r>
              <a:rPr lang="en-US" sz="2800" dirty="0"/>
              <a:t>// rear moves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800" dirty="0"/>
              <a:t> if (! </a:t>
            </a:r>
            <a:r>
              <a:rPr lang="en-US" sz="2800" dirty="0" err="1"/>
              <a:t>QueueFull</a:t>
            </a:r>
            <a:r>
              <a:rPr lang="en-US" sz="2800" dirty="0"/>
              <a:t>( ) ) </a:t>
            </a:r>
            <a:endParaRPr lang="en-US" sz="28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Arr</a:t>
            </a:r>
            <a:r>
              <a:rPr lang="en-US" sz="2800" dirty="0" smtClean="0"/>
              <a:t>[++rear] </a:t>
            </a:r>
            <a:r>
              <a:rPr lang="en-US" sz="2800" dirty="0"/>
              <a:t>= e;</a:t>
            </a:r>
          </a:p>
          <a:p>
            <a:pPr>
              <a:lnSpc>
                <a:spcPct val="80000"/>
              </a:lnSpc>
              <a:buNone/>
            </a:pPr>
            <a:r>
              <a:rPr lang="en-US" sz="2800" dirty="0"/>
              <a:t>	 </a:t>
            </a:r>
            <a:r>
              <a:rPr lang="en-US" sz="2800" dirty="0" smtClean="0"/>
              <a:t>}</a:t>
            </a:r>
            <a:endParaRPr lang="en-US" sz="2800" dirty="0"/>
          </a:p>
          <a:p>
            <a:endParaRPr lang="en-US" sz="2800" dirty="0">
              <a:latin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Queue </a:t>
            </a:r>
            <a:r>
              <a:rPr lang="en-US" dirty="0" smtClean="0"/>
              <a:t>operations: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1447800"/>
            <a:ext cx="7543800" cy="4463422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dequeue</a:t>
            </a:r>
            <a:r>
              <a:rPr lang="en-US" sz="2800" dirty="0"/>
              <a:t> operation deletes the item at the front of the queue. The following shows the format.</a:t>
            </a:r>
          </a:p>
          <a:p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3200400"/>
            <a:ext cx="6599237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91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Chap6 - Stack</Template>
  <TotalTime>8230</TotalTime>
  <Words>694</Words>
  <Application>Microsoft Office PowerPoint</Application>
  <PresentationFormat>Affichage à l'écran (4:3)</PresentationFormat>
  <Paragraphs>137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Theme1</vt:lpstr>
      <vt:lpstr>         Queue</vt:lpstr>
      <vt:lpstr>Queue</vt:lpstr>
      <vt:lpstr> Queue </vt:lpstr>
      <vt:lpstr>Présentation PowerPoint</vt:lpstr>
      <vt:lpstr>Queue operations</vt:lpstr>
      <vt:lpstr>Queue operations: queue</vt:lpstr>
      <vt:lpstr>Queue operations: enqueue</vt:lpstr>
      <vt:lpstr>Queue operations: enqueue</vt:lpstr>
      <vt:lpstr>Queue operations: dequeue</vt:lpstr>
      <vt:lpstr>Queue operations: dequeue</vt:lpstr>
      <vt:lpstr>Queue operations: queueEmpty</vt:lpstr>
      <vt:lpstr>Queue ADT</vt:lpstr>
      <vt:lpstr>Algorithm Segment Example</vt:lpstr>
      <vt:lpstr>Queue Implementation as Array</vt:lpstr>
      <vt:lpstr>Queue Implementation</vt:lpstr>
      <vt:lpstr>Queue as a Linkedlist</vt:lpstr>
      <vt:lpstr>Exercise</vt:lpstr>
      <vt:lpstr>Exercise: Expected Output</vt:lpstr>
      <vt:lpstr>Queue Applications</vt:lpstr>
      <vt:lpstr>A Typical Usage of Queues  Job Scheduling</vt:lpstr>
      <vt:lpstr>A Typical Usage of Queues  Job Scheduling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Concepts: Objects and Classes</dc:title>
  <dc:creator>Chouaib Falah</dc:creator>
  <cp:lastModifiedBy>PC imane</cp:lastModifiedBy>
  <cp:revision>478</cp:revision>
  <dcterms:created xsi:type="dcterms:W3CDTF">2011-08-21T04:32:44Z</dcterms:created>
  <dcterms:modified xsi:type="dcterms:W3CDTF">2020-03-24T20:12:12Z</dcterms:modified>
</cp:coreProperties>
</file>