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1"/>
  </p:notesMasterIdLst>
  <p:sldIdLst>
    <p:sldId id="256" r:id="rId2"/>
    <p:sldId id="515" r:id="rId3"/>
    <p:sldId id="516" r:id="rId4"/>
    <p:sldId id="521" r:id="rId5"/>
    <p:sldId id="565" r:id="rId6"/>
    <p:sldId id="564" r:id="rId7"/>
    <p:sldId id="517" r:id="rId8"/>
    <p:sldId id="518" r:id="rId9"/>
    <p:sldId id="519" r:id="rId10"/>
    <p:sldId id="520" r:id="rId11"/>
    <p:sldId id="559" r:id="rId12"/>
    <p:sldId id="560" r:id="rId13"/>
    <p:sldId id="561" r:id="rId14"/>
    <p:sldId id="562" r:id="rId15"/>
    <p:sldId id="563" r:id="rId16"/>
    <p:sldId id="555" r:id="rId17"/>
    <p:sldId id="556" r:id="rId18"/>
    <p:sldId id="557" r:id="rId19"/>
    <p:sldId id="558" r:id="rId20"/>
    <p:sldId id="524" r:id="rId21"/>
    <p:sldId id="525" r:id="rId22"/>
    <p:sldId id="526" r:id="rId23"/>
    <p:sldId id="530" r:id="rId24"/>
    <p:sldId id="531" r:id="rId25"/>
    <p:sldId id="532" r:id="rId26"/>
    <p:sldId id="533" r:id="rId27"/>
    <p:sldId id="534" r:id="rId28"/>
    <p:sldId id="535" r:id="rId29"/>
    <p:sldId id="536" r:id="rId30"/>
    <p:sldId id="537" r:id="rId31"/>
    <p:sldId id="538" r:id="rId32"/>
    <p:sldId id="539" r:id="rId33"/>
    <p:sldId id="540" r:id="rId34"/>
    <p:sldId id="541" r:id="rId35"/>
    <p:sldId id="542" r:id="rId36"/>
    <p:sldId id="543" r:id="rId37"/>
    <p:sldId id="544" r:id="rId38"/>
    <p:sldId id="545" r:id="rId39"/>
    <p:sldId id="546" r:id="rId40"/>
    <p:sldId id="547" r:id="rId41"/>
    <p:sldId id="549" r:id="rId42"/>
    <p:sldId id="550" r:id="rId43"/>
    <p:sldId id="551" r:id="rId44"/>
    <p:sldId id="566" r:id="rId45"/>
    <p:sldId id="552" r:id="rId46"/>
    <p:sldId id="591" r:id="rId47"/>
    <p:sldId id="567" r:id="rId48"/>
    <p:sldId id="579" r:id="rId49"/>
    <p:sldId id="580" r:id="rId50"/>
    <p:sldId id="581" r:id="rId51"/>
    <p:sldId id="582" r:id="rId52"/>
    <p:sldId id="583" r:id="rId53"/>
    <p:sldId id="585" r:id="rId54"/>
    <p:sldId id="584" r:id="rId55"/>
    <p:sldId id="586" r:id="rId56"/>
    <p:sldId id="587" r:id="rId57"/>
    <p:sldId id="588" r:id="rId58"/>
    <p:sldId id="589" r:id="rId59"/>
    <p:sldId id="590"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FB8"/>
    <a:srgbClr val="99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00" autoAdjust="0"/>
  </p:normalViewPr>
  <p:slideViewPr>
    <p:cSldViewPr>
      <p:cViewPr>
        <p:scale>
          <a:sx n="76" d="100"/>
          <a:sy n="76"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85A61-451A-442E-9C82-C4FEDA150D23}" type="datetimeFigureOut">
              <a:rPr lang="en-US" smtClean="0"/>
              <a:pPr/>
              <a:t>3/24/2020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F6971-4F04-4A51-A397-88A741C1D363}" type="slidenum">
              <a:rPr lang="en-US" smtClean="0"/>
              <a:pPr/>
              <a:t>‹N°›</a:t>
            </a:fld>
            <a:endParaRPr lang="en-US" dirty="0"/>
          </a:p>
        </p:txBody>
      </p:sp>
    </p:spTree>
    <p:extLst>
      <p:ext uri="{BB962C8B-B14F-4D97-AF65-F5344CB8AC3E}">
        <p14:creationId xmlns:p14="http://schemas.microsoft.com/office/powerpoint/2010/main" val="339191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47</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56</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57</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58</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59</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48</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49</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50</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51</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52</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53</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54</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1"/>
          <p:cNvSpPr>
            <a:spLocks noGrp="1" noChangeArrowheads="1"/>
          </p:cNvSpPr>
          <p:nvPr>
            <p:ph type="dt" idx="1"/>
          </p:nvPr>
        </p:nvSpPr>
        <p:spPr>
          <a:ln/>
        </p:spPr>
        <p:txBody>
          <a:bodyPr/>
          <a:lstStyle/>
          <a:p>
            <a:fld id="{5B32DD20-6B8D-4FA3-B705-E2B098FD86CE}" type="datetime1">
              <a:rPr lang="en-US"/>
              <a:pPr/>
              <a:t>3/24/2020</a:t>
            </a:fld>
            <a:endParaRPr lang="en-US"/>
          </a:p>
        </p:txBody>
      </p:sp>
      <p:sp>
        <p:nvSpPr>
          <p:cNvPr id="6" name="Rectangle 12"/>
          <p:cNvSpPr>
            <a:spLocks noGrp="1" noChangeArrowheads="1"/>
          </p:cNvSpPr>
          <p:nvPr>
            <p:ph type="ftr" sz="quarter" idx="4"/>
          </p:nvPr>
        </p:nvSpPr>
        <p:spPr>
          <a:ln/>
        </p:spPr>
        <p:txBody>
          <a:bodyPr/>
          <a:lstStyle/>
          <a:p>
            <a:r>
              <a:rPr lang="en-US"/>
              <a:t>Copyright 2000, Kevin Wayne</a:t>
            </a:r>
          </a:p>
        </p:txBody>
      </p:sp>
      <p:sp>
        <p:nvSpPr>
          <p:cNvPr id="7" name="Rectangle 13"/>
          <p:cNvSpPr>
            <a:spLocks noGrp="1" noChangeArrowheads="1"/>
          </p:cNvSpPr>
          <p:nvPr>
            <p:ph type="sldNum" sz="quarter" idx="5"/>
          </p:nvPr>
        </p:nvSpPr>
        <p:spPr>
          <a:ln/>
        </p:spPr>
        <p:txBody>
          <a:bodyPr/>
          <a:lstStyle/>
          <a:p>
            <a:fld id="{01E3EED2-C4C6-45F9-B5D6-4B8C1A276132}" type="slidenum">
              <a:rPr lang="en-US"/>
              <a:pPr/>
              <a:t>55</a:t>
            </a:fld>
            <a:endParaRPr lang="en-US"/>
          </a:p>
        </p:txBody>
      </p:sp>
      <p:sp>
        <p:nvSpPr>
          <p:cNvPr id="150530" name="Rectangle 2"/>
          <p:cNvSpPr>
            <a:spLocks noGrp="1" noRot="1" noChangeAspect="1" noChangeArrowheads="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3"/>
          <p:cNvSpPr>
            <a:spLocks/>
          </p:cNvSpPr>
          <p:nvPr/>
        </p:nvSpPr>
        <p:spPr bwMode="auto">
          <a:xfrm>
            <a:off x="-31750" y="4321175"/>
            <a:ext cx="1395413" cy="781050"/>
          </a:xfrm>
          <a:custGeom>
            <a:avLst/>
            <a:gdLst>
              <a:gd name="T0" fmla="*/ 2147483647 w 8042"/>
              <a:gd name="T1" fmla="*/ 2147483647 h 10000"/>
              <a:gd name="T2" fmla="*/ 2147483647 w 8042"/>
              <a:gd name="T3" fmla="*/ 2147483647 h 10000"/>
              <a:gd name="T4" fmla="*/ 2147483647 w 8042"/>
              <a:gd name="T5" fmla="*/ 2147483647 h 10000"/>
              <a:gd name="T6" fmla="*/ 2147483647 w 8042"/>
              <a:gd name="T7" fmla="*/ 2147483647 h 10000"/>
              <a:gd name="T8" fmla="*/ 2147483647 w 8042"/>
              <a:gd name="T9" fmla="*/ 2147483647 h 10000"/>
              <a:gd name="T10" fmla="*/ 2147483647 w 8042"/>
              <a:gd name="T11" fmla="*/ 105298818 h 10000"/>
              <a:gd name="T12" fmla="*/ 2147483647 w 8042"/>
              <a:gd name="T13" fmla="*/ 76236572 h 10000"/>
              <a:gd name="T14" fmla="*/ 2147483647 w 8042"/>
              <a:gd name="T15" fmla="*/ 19533436 h 10000"/>
              <a:gd name="T16" fmla="*/ 94026232 w 8042"/>
              <a:gd name="T17" fmla="*/ 0 h 10000"/>
              <a:gd name="T18" fmla="*/ 0 w 8042"/>
              <a:gd name="T19" fmla="*/ 2147483647 h 10000"/>
              <a:gd name="T20" fmla="*/ 2147483647 w 8042"/>
              <a:gd name="T21" fmla="*/ 2147483647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A82F54DB-4762-4A9A-9F7F-B52E549192F9}"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423863" y="4529138"/>
            <a:ext cx="584200"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510856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067935A-74FA-4ABC-99FB-55558F91196D}"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72590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3818E207-9EBD-495E-A615-229DE4D75775}" type="datetime1">
              <a:rPr lang="en-US"/>
              <a:pPr>
                <a:defRPr/>
              </a:pPr>
              <a:t>3/24/2020</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209474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761BB8D-F4FA-4034-BD13-3BF2C370C45A}"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04621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5"/>
          <p:cNvSpPr txBox="1">
            <a:spLocks noChangeArrowheads="1"/>
          </p:cNvSpPr>
          <p:nvPr/>
        </p:nvSpPr>
        <p:spPr bwMode="auto">
          <a:xfrm>
            <a:off x="1808163" y="647700"/>
            <a:ext cx="457200" cy="585788"/>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7" name="TextBox 62"/>
          <p:cNvSpPr txBox="1">
            <a:spLocks noChangeArrowheads="1"/>
          </p:cNvSpPr>
          <p:nvPr/>
        </p:nvSpPr>
        <p:spPr bwMode="auto">
          <a:xfrm>
            <a:off x="8169275" y="2905125"/>
            <a:ext cx="457200" cy="584200"/>
          </a:xfrm>
          <a:prstGeom prst="rect">
            <a:avLst/>
          </a:prstGeom>
          <a:noFill/>
          <a:ln>
            <a:noFill/>
          </a:ln>
          <a:extLst/>
        </p:spPr>
        <p:txBody>
          <a:bodyPr anchor="ct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defRPr/>
            </a:pPr>
            <a:r>
              <a:rPr lang="ja-JP" altLang="en-US" sz="8000" smtClean="0">
                <a:solidFill>
                  <a:schemeClr val="accent1"/>
                </a:solidFill>
                <a:latin typeface="Arial" panose="020B0604020202020204" pitchFamily="34" charset="0"/>
              </a:rPr>
              <a:t>”</a:t>
            </a:r>
            <a:endParaRPr lang="en-US" sz="8000" smtClean="0">
              <a:solidFill>
                <a:schemeClr val="accent1"/>
              </a:solidFill>
              <a:latin typeface="Arial" panose="020B0604020202020204" pitchFamily="34" charset="0"/>
            </a:endParaRP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E6D3C973-0518-476F-B73A-A67515FDE7A1}" type="datetime1">
              <a:rPr lang="en-US"/>
              <a:pPr>
                <a:defRPr/>
              </a:pPr>
              <a:t>3/24/2020</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558147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9884160B-3EB4-4FDC-8BCF-CF5906B846C9}" type="datetime1">
              <a:rPr lang="en-US"/>
              <a:pPr>
                <a:defRPr/>
              </a:pPr>
              <a:t>3/24/2020</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910622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23A1D9B-A11D-46A3-9530-D84BA9A11551}"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4143508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975FDAD-861D-4A96-A271-6339154167E3}"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492573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1628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5240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092950" y="6400800"/>
            <a:ext cx="1905000" cy="304800"/>
          </a:xfrm>
        </p:spPr>
        <p:txBody>
          <a:bodyPr/>
          <a:lstStyle>
            <a:lvl1pPr>
              <a:defRPr/>
            </a:lvl1pPr>
          </a:lstStyle>
          <a:p>
            <a:fld id="{4366C8A1-F535-46D4-898E-799A45E4B529}" type="slidenum">
              <a:rPr lang="en-US" smtClean="0"/>
              <a:pPr/>
              <a:t>‹N°›</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6B40667-EE5B-491B-B47D-6E345853FF5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286190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21924D4-1142-4FB0-8A52-A6E17BEB1037}" type="datetime1">
              <a:rPr lang="en-US"/>
              <a:pPr>
                <a:defRPr/>
              </a:pPr>
              <a:t>3/24/2020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11175" y="3244850"/>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87720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E8C1F24B-69DE-457E-8EBE-C6233AB1D35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46777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BB5E36E6-C2B4-439F-9E19-6A86CBDD2D3E}" type="datetime1">
              <a:rPr lang="en-US"/>
              <a:pPr>
                <a:defRPr/>
              </a:pPr>
              <a:t>3/24/2020</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57993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21B9BA74-BFF9-4FE1-BE9E-8595129237F5}" type="datetime1">
              <a:rPr lang="en-US"/>
              <a:pPr>
                <a:defRPr/>
              </a:pPr>
              <a:t>3/24/2020</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148892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895F88C6-5F8A-46DD-AC86-CDE87A7AD72B}" type="datetime1">
              <a:rPr lang="en-US"/>
              <a:pPr>
                <a:defRPr/>
              </a:pPr>
              <a:t>3/24/2020</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63869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CE6C4E7-7FA2-4EF2-98B6-6D0460241B2C}"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226202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2147483647 w 7908"/>
              <a:gd name="T1" fmla="*/ 615366511 h 10000"/>
              <a:gd name="T2" fmla="*/ 2147483647 w 7908"/>
              <a:gd name="T3" fmla="*/ 24645112 h 10000"/>
              <a:gd name="T4" fmla="*/ 2147483647 w 7908"/>
              <a:gd name="T5" fmla="*/ 12322556 h 10000"/>
              <a:gd name="T6" fmla="*/ 2147483647 w 7908"/>
              <a:gd name="T7" fmla="*/ 0 h 10000"/>
              <a:gd name="T8" fmla="*/ 2147483647 w 7908"/>
              <a:gd name="T9" fmla="*/ 0 h 10000"/>
              <a:gd name="T10" fmla="*/ 0 w 7908"/>
              <a:gd name="T11" fmla="*/ 8129016 h 10000"/>
              <a:gd name="T12" fmla="*/ 0 w 7908"/>
              <a:gd name="T13" fmla="*/ 1310965120 h 10000"/>
              <a:gd name="T14" fmla="*/ 2147483647 w 7908"/>
              <a:gd name="T15" fmla="*/ 1304673540 h 10000"/>
              <a:gd name="T16" fmla="*/ 2147483647 w 7908"/>
              <a:gd name="T17" fmla="*/ 1304673540 h 10000"/>
              <a:gd name="T18" fmla="*/ 2147483647 w 7908"/>
              <a:gd name="T19" fmla="*/ 1292480016 h 10000"/>
              <a:gd name="T20" fmla="*/ 2147483647 w 7908"/>
              <a:gd name="T21" fmla="*/ 1280025837 h 10000"/>
              <a:gd name="T22" fmla="*/ 2147483647 w 7908"/>
              <a:gd name="T23" fmla="*/ 689304438 h 10000"/>
              <a:gd name="T24" fmla="*/ 2147483647 w 7908"/>
              <a:gd name="T25" fmla="*/ 615366511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5C1BB3D-066A-41F7-A286-E28137C1F98E}" type="datetime1">
              <a:rPr lang="en-US"/>
              <a:pPr>
                <a:defRPr/>
              </a:pPr>
              <a:t>3/24/2020</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11175" y="4983163"/>
            <a:ext cx="585788" cy="365125"/>
          </a:xfrm>
        </p:spPr>
        <p:txBody>
          <a:bodyPr/>
          <a:lstStyle>
            <a:lvl1pPr>
              <a:defRPr smtClean="0"/>
            </a:lvl1pPr>
          </a:lstStyle>
          <a:p>
            <a:fld id="{4366C8A1-F535-46D4-898E-799A45E4B529}" type="slidenum">
              <a:rPr lang="en-US" smtClean="0"/>
              <a:pPr/>
              <a:t>‹N°›</a:t>
            </a:fld>
            <a:endParaRPr lang="en-US" dirty="0"/>
          </a:p>
        </p:txBody>
      </p:sp>
    </p:spTree>
    <p:extLst>
      <p:ext uri="{BB962C8B-B14F-4D97-AF65-F5344CB8AC3E}">
        <p14:creationId xmlns:p14="http://schemas.microsoft.com/office/powerpoint/2010/main" val="390189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0"/>
            <a:ext cx="1981200" cy="6638925"/>
            <a:chOff x="2487613" y="285750"/>
            <a:chExt cx="2428875" cy="5654676"/>
          </a:xfrm>
        </p:grpSpPr>
        <p:sp>
          <p:nvSpPr>
            <p:cNvPr id="1046" name="Freeform 11"/>
            <p:cNvSpPr>
              <a:spLocks/>
            </p:cNvSpPr>
            <p:nvPr/>
          </p:nvSpPr>
          <p:spPr bwMode="auto">
            <a:xfrm>
              <a:off x="2487613" y="2284413"/>
              <a:ext cx="85725" cy="533400"/>
            </a:xfrm>
            <a:custGeom>
              <a:avLst/>
              <a:gdLst>
                <a:gd name="T0" fmla="*/ 2147483647 w 22"/>
                <a:gd name="T1" fmla="*/ 2147483647 h 136"/>
                <a:gd name="T2" fmla="*/ 2147483647 w 22"/>
                <a:gd name="T3" fmla="*/ 2147483647 h 136"/>
                <a:gd name="T4" fmla="*/ 0 w 22"/>
                <a:gd name="T5" fmla="*/ 0 h 136"/>
                <a:gd name="T6" fmla="*/ 0 w 22"/>
                <a:gd name="T7" fmla="*/ 2147483647 h 136"/>
                <a:gd name="T8" fmla="*/ 2147483647 w 22"/>
                <a:gd name="T9" fmla="*/ 2147483647 h 136"/>
                <a:gd name="T10" fmla="*/ 2147483647 w 22"/>
                <a:gd name="T11" fmla="*/ 2147483647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2147483647 w 140"/>
                <a:gd name="T1" fmla="*/ 2147483647 h 504"/>
                <a:gd name="T2" fmla="*/ 2147483647 w 140"/>
                <a:gd name="T3" fmla="*/ 2147483647 h 504"/>
                <a:gd name="T4" fmla="*/ 2147483647 w 140"/>
                <a:gd name="T5" fmla="*/ 2147483647 h 504"/>
                <a:gd name="T6" fmla="*/ 2147483647 w 140"/>
                <a:gd name="T7" fmla="*/ 2147483647 h 504"/>
                <a:gd name="T8" fmla="*/ 0 w 140"/>
                <a:gd name="T9" fmla="*/ 0 h 504"/>
                <a:gd name="T10" fmla="*/ 2147483647 w 140"/>
                <a:gd name="T11" fmla="*/ 2147483647 h 504"/>
                <a:gd name="T12" fmla="*/ 2147483647 w 140"/>
                <a:gd name="T13" fmla="*/ 2147483647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2147483647 w 132"/>
                <a:gd name="T1" fmla="*/ 2147483647 h 308"/>
                <a:gd name="T2" fmla="*/ 0 w 132"/>
                <a:gd name="T3" fmla="*/ 0 h 308"/>
                <a:gd name="T4" fmla="*/ 0 w 132"/>
                <a:gd name="T5" fmla="*/ 2147483647 h 308"/>
                <a:gd name="T6" fmla="*/ 2147483647 w 132"/>
                <a:gd name="T7" fmla="*/ 2147483647 h 308"/>
                <a:gd name="T8" fmla="*/ 2147483647 w 132"/>
                <a:gd name="T9" fmla="*/ 2147483647 h 308"/>
                <a:gd name="T10" fmla="*/ 2147483647 w 132"/>
                <a:gd name="T11" fmla="*/ 2147483647 h 308"/>
                <a:gd name="T12" fmla="*/ 2147483647 w 132"/>
                <a:gd name="T13" fmla="*/ 2147483647 h 308"/>
                <a:gd name="T14" fmla="*/ 2147483647 w 132"/>
                <a:gd name="T15" fmla="*/ 2147483647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147483647 w 37"/>
                <a:gd name="T1" fmla="*/ 2147483647 h 79"/>
                <a:gd name="T2" fmla="*/ 2147483647 w 37"/>
                <a:gd name="T3" fmla="*/ 2147483647 h 79"/>
                <a:gd name="T4" fmla="*/ 0 w 37"/>
                <a:gd name="T5" fmla="*/ 0 h 79"/>
                <a:gd name="T6" fmla="*/ 2147483647 w 37"/>
                <a:gd name="T7" fmla="*/ 2147483647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2147483647 w 178"/>
                <a:gd name="T1" fmla="*/ 2147483647 h 722"/>
                <a:gd name="T2" fmla="*/ 2147483647 w 178"/>
                <a:gd name="T3" fmla="*/ 2147483647 h 722"/>
                <a:gd name="T4" fmla="*/ 2147483647 w 178"/>
                <a:gd name="T5" fmla="*/ 2147483647 h 722"/>
                <a:gd name="T6" fmla="*/ 2147483647 w 178"/>
                <a:gd name="T7" fmla="*/ 2147483647 h 722"/>
                <a:gd name="T8" fmla="*/ 0 w 178"/>
                <a:gd name="T9" fmla="*/ 0 h 722"/>
                <a:gd name="T10" fmla="*/ 2147483647 w 178"/>
                <a:gd name="T11" fmla="*/ 2147483647 h 722"/>
                <a:gd name="T12" fmla="*/ 2147483647 w 178"/>
                <a:gd name="T13" fmla="*/ 2147483647 h 722"/>
                <a:gd name="T14" fmla="*/ 2147483647 w 178"/>
                <a:gd name="T15" fmla="*/ 2147483647 h 722"/>
                <a:gd name="T16" fmla="*/ 2147483647 w 178"/>
                <a:gd name="T17" fmla="*/ 2147483647 h 722"/>
                <a:gd name="T18" fmla="*/ 2147483647 w 178"/>
                <a:gd name="T19" fmla="*/ 2147483647 h 722"/>
                <a:gd name="T20" fmla="*/ 2147483647 w 178"/>
                <a:gd name="T21" fmla="*/ 2147483647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2147483647 w 23"/>
                <a:gd name="T1" fmla="*/ 2147483647 h 635"/>
                <a:gd name="T2" fmla="*/ 2147483647 w 23"/>
                <a:gd name="T3" fmla="*/ 2147483647 h 635"/>
                <a:gd name="T4" fmla="*/ 2147483647 w 23"/>
                <a:gd name="T5" fmla="*/ 2147483647 h 635"/>
                <a:gd name="T6" fmla="*/ 2147483647 w 23"/>
                <a:gd name="T7" fmla="*/ 2147483647 h 635"/>
                <a:gd name="T8" fmla="*/ 2147483647 w 23"/>
                <a:gd name="T9" fmla="*/ 2147483647 h 635"/>
                <a:gd name="T10" fmla="*/ 2147483647 w 23"/>
                <a:gd name="T11" fmla="*/ 2147483647 h 635"/>
                <a:gd name="T12" fmla="*/ 2147483647 w 23"/>
                <a:gd name="T13" fmla="*/ 0 h 635"/>
                <a:gd name="T14" fmla="*/ 2147483647 w 23"/>
                <a:gd name="T15" fmla="*/ 0 h 635"/>
                <a:gd name="T16" fmla="*/ 2147483647 w 23"/>
                <a:gd name="T17" fmla="*/ 2147483647 h 635"/>
                <a:gd name="T18" fmla="*/ 2147483647 w 23"/>
                <a:gd name="T19" fmla="*/ 2147483647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2147483647 w 17"/>
                <a:gd name="T3" fmla="*/ 2147483647 h 107"/>
                <a:gd name="T4" fmla="*/ 2147483647 w 17"/>
                <a:gd name="T5" fmla="*/ 2147483647 h 107"/>
                <a:gd name="T6" fmla="*/ 2147483647 w 17"/>
                <a:gd name="T7" fmla="*/ 2147483647 h 107"/>
                <a:gd name="T8" fmla="*/ 2147483647 w 17"/>
                <a:gd name="T9" fmla="*/ 2147483647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2147483647 w 41"/>
                <a:gd name="T3" fmla="*/ 2147483647 h 222"/>
                <a:gd name="T4" fmla="*/ 2147483647 w 41"/>
                <a:gd name="T5" fmla="*/ 2147483647 h 222"/>
                <a:gd name="T6" fmla="*/ 2147483647 w 41"/>
                <a:gd name="T7" fmla="*/ 2147483647 h 222"/>
                <a:gd name="T8" fmla="*/ 2147483647 w 41"/>
                <a:gd name="T9" fmla="*/ 2147483647 h 222"/>
                <a:gd name="T10" fmla="*/ 2147483647 w 41"/>
                <a:gd name="T11" fmla="*/ 2147483647 h 222"/>
                <a:gd name="T12" fmla="*/ 2147483647 w 41"/>
                <a:gd name="T13" fmla="*/ 2147483647 h 222"/>
                <a:gd name="T14" fmla="*/ 2147483647 w 41"/>
                <a:gd name="T15" fmla="*/ 2147483647 h 222"/>
                <a:gd name="T16" fmla="*/ 2147483647 w 41"/>
                <a:gd name="T17" fmla="*/ 2147483647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2147483647 w 450"/>
                <a:gd name="T1" fmla="*/ 2147483647 h 878"/>
                <a:gd name="T2" fmla="*/ 2147483647 w 450"/>
                <a:gd name="T3" fmla="*/ 2147483647 h 878"/>
                <a:gd name="T4" fmla="*/ 2147483647 w 450"/>
                <a:gd name="T5" fmla="*/ 2147483647 h 878"/>
                <a:gd name="T6" fmla="*/ 2147483647 w 450"/>
                <a:gd name="T7" fmla="*/ 2147483647 h 878"/>
                <a:gd name="T8" fmla="*/ 2147483647 w 450"/>
                <a:gd name="T9" fmla="*/ 2147483647 h 878"/>
                <a:gd name="T10" fmla="*/ 2147483647 w 450"/>
                <a:gd name="T11" fmla="*/ 2147483647 h 878"/>
                <a:gd name="T12" fmla="*/ 2147483647 w 450"/>
                <a:gd name="T13" fmla="*/ 2147483647 h 878"/>
                <a:gd name="T14" fmla="*/ 2147483647 w 450"/>
                <a:gd name="T15" fmla="*/ 0 h 878"/>
                <a:gd name="T16" fmla="*/ 2147483647 w 450"/>
                <a:gd name="T17" fmla="*/ 2147483647 h 878"/>
                <a:gd name="T18" fmla="*/ 2147483647 w 450"/>
                <a:gd name="T19" fmla="*/ 2147483647 h 878"/>
                <a:gd name="T20" fmla="*/ 2147483647 w 450"/>
                <a:gd name="T21" fmla="*/ 2147483647 h 878"/>
                <a:gd name="T22" fmla="*/ 2147483647 w 450"/>
                <a:gd name="T23" fmla="*/ 2147483647 h 878"/>
                <a:gd name="T24" fmla="*/ 2147483647 w 450"/>
                <a:gd name="T25" fmla="*/ 2147483647 h 878"/>
                <a:gd name="T26" fmla="*/ 0 w 450"/>
                <a:gd name="T27" fmla="*/ 2147483647 h 878"/>
                <a:gd name="T28" fmla="*/ 0 w 450"/>
                <a:gd name="T29" fmla="*/ 2147483647 h 878"/>
                <a:gd name="T30" fmla="*/ 2147483647 w 450"/>
                <a:gd name="T31" fmla="*/ 2147483647 h 878"/>
                <a:gd name="T32" fmla="*/ 2147483647 w 450"/>
                <a:gd name="T33" fmla="*/ 2147483647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147483647 w 35"/>
                <a:gd name="T3" fmla="*/ 2147483647 h 73"/>
                <a:gd name="T4" fmla="*/ 2147483647 w 35"/>
                <a:gd name="T5" fmla="*/ 2147483647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2147483647 w 8"/>
                <a:gd name="T1" fmla="*/ 2147483647 h 48"/>
                <a:gd name="T2" fmla="*/ 2147483647 w 8"/>
                <a:gd name="T3" fmla="*/ 2147483647 h 48"/>
                <a:gd name="T4" fmla="*/ 2147483647 w 8"/>
                <a:gd name="T5" fmla="*/ 2147483647 h 48"/>
                <a:gd name="T6" fmla="*/ 2147483647 w 8"/>
                <a:gd name="T7" fmla="*/ 0 h 48"/>
                <a:gd name="T8" fmla="*/ 0 w 8"/>
                <a:gd name="T9" fmla="*/ 2147483647 h 48"/>
                <a:gd name="T10" fmla="*/ 2147483647 w 8"/>
                <a:gd name="T11" fmla="*/ 2147483647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2147483647 w 52"/>
                <a:gd name="T1" fmla="*/ 2147483647 h 135"/>
                <a:gd name="T2" fmla="*/ 0 w 52"/>
                <a:gd name="T3" fmla="*/ 0 h 135"/>
                <a:gd name="T4" fmla="*/ 2147483647 w 52"/>
                <a:gd name="T5" fmla="*/ 2147483647 h 135"/>
                <a:gd name="T6" fmla="*/ 2147483647 w 52"/>
                <a:gd name="T7" fmla="*/ 2147483647 h 135"/>
                <a:gd name="T8" fmla="*/ 2147483647 w 52"/>
                <a:gd name="T9" fmla="*/ 2147483647 h 135"/>
                <a:gd name="T10" fmla="*/ 2147483647 w 52"/>
                <a:gd name="T11" fmla="*/ 2147483647 h 135"/>
                <a:gd name="T12" fmla="*/ 2147483647 w 52"/>
                <a:gd name="T13" fmla="*/ 2147483647 h 135"/>
                <a:gd name="T14" fmla="*/ 2147483647 w 52"/>
                <a:gd name="T15" fmla="*/ 214748364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p:cNvGrpSpPr>
            <a:grpSpLocks/>
          </p:cNvGrpSpPr>
          <p:nvPr/>
        </p:nvGrpSpPr>
        <p:grpSpPr bwMode="auto">
          <a:xfrm>
            <a:off x="20638" y="0"/>
            <a:ext cx="1952625" cy="6853238"/>
            <a:chOff x="6627813" y="196102"/>
            <a:chExt cx="1952625" cy="5677649"/>
          </a:xfrm>
        </p:grpSpPr>
        <p:sp>
          <p:nvSpPr>
            <p:cNvPr id="1034" name="Freeform 27"/>
            <p:cNvSpPr>
              <a:spLocks/>
            </p:cNvSpPr>
            <p:nvPr/>
          </p:nvSpPr>
          <p:spPr bwMode="auto">
            <a:xfrm>
              <a:off x="6627813" y="196102"/>
              <a:ext cx="409575" cy="3646488"/>
            </a:xfrm>
            <a:custGeom>
              <a:avLst/>
              <a:gdLst>
                <a:gd name="T0" fmla="*/ 2147483647 w 103"/>
                <a:gd name="T1" fmla="*/ 2147483647 h 920"/>
                <a:gd name="T2" fmla="*/ 2147483647 w 103"/>
                <a:gd name="T3" fmla="*/ 2147483647 h 920"/>
                <a:gd name="T4" fmla="*/ 2147483647 w 103"/>
                <a:gd name="T5" fmla="*/ 2147483647 h 920"/>
                <a:gd name="T6" fmla="*/ 2147483647 w 103"/>
                <a:gd name="T7" fmla="*/ 2147483647 h 920"/>
                <a:gd name="T8" fmla="*/ 2147483647 w 103"/>
                <a:gd name="T9" fmla="*/ 2147483647 h 920"/>
                <a:gd name="T10" fmla="*/ 2147483647 w 103"/>
                <a:gd name="T11" fmla="*/ 2147483647 h 920"/>
                <a:gd name="T12" fmla="*/ 2147483647 w 103"/>
                <a:gd name="T13" fmla="*/ 2147483647 h 920"/>
                <a:gd name="T14" fmla="*/ 2147483647 w 103"/>
                <a:gd name="T15" fmla="*/ 2147483647 h 920"/>
                <a:gd name="T16" fmla="*/ 2147483647 w 103"/>
                <a:gd name="T17" fmla="*/ 2147483647 h 920"/>
                <a:gd name="T18" fmla="*/ 2147483647 w 103"/>
                <a:gd name="T19" fmla="*/ 2147483647 h 920"/>
                <a:gd name="T20" fmla="*/ 2147483647 w 103"/>
                <a:gd name="T21" fmla="*/ 2147483647 h 920"/>
                <a:gd name="T22" fmla="*/ 2147483647 w 103"/>
                <a:gd name="T23" fmla="*/ 0 h 920"/>
                <a:gd name="T24" fmla="*/ 0 w 103"/>
                <a:gd name="T25" fmla="*/ 0 h 920"/>
                <a:gd name="T26" fmla="*/ 2147483647 w 103"/>
                <a:gd name="T27" fmla="*/ 2147483647 h 920"/>
                <a:gd name="T28" fmla="*/ 2147483647 w 103"/>
                <a:gd name="T29" fmla="*/ 2147483647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2147483647 w 88"/>
                <a:gd name="T1" fmla="*/ 2147483647 h 330"/>
                <a:gd name="T2" fmla="*/ 2147483647 w 88"/>
                <a:gd name="T3" fmla="*/ 2147483647 h 330"/>
                <a:gd name="T4" fmla="*/ 2147483647 w 88"/>
                <a:gd name="T5" fmla="*/ 2147483647 h 330"/>
                <a:gd name="T6" fmla="*/ 2147483647 w 88"/>
                <a:gd name="T7" fmla="*/ 2147483647 h 330"/>
                <a:gd name="T8" fmla="*/ 2147483647 w 88"/>
                <a:gd name="T9" fmla="*/ 2147483647 h 330"/>
                <a:gd name="T10" fmla="*/ 0 w 88"/>
                <a:gd name="T11" fmla="*/ 0 h 330"/>
                <a:gd name="T12" fmla="*/ 2147483647 w 88"/>
                <a:gd name="T13" fmla="*/ 2147483647 h 330"/>
                <a:gd name="T14" fmla="*/ 2147483647 w 88"/>
                <a:gd name="T15" fmla="*/ 2147483647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2147483647 w 90"/>
                <a:gd name="T1" fmla="*/ 2147483647 h 207"/>
                <a:gd name="T2" fmla="*/ 0 w 90"/>
                <a:gd name="T3" fmla="*/ 0 h 207"/>
                <a:gd name="T4" fmla="*/ 2147483647 w 90"/>
                <a:gd name="T5" fmla="*/ 2147483647 h 207"/>
                <a:gd name="T6" fmla="*/ 2147483647 w 90"/>
                <a:gd name="T7" fmla="*/ 2147483647 h 207"/>
                <a:gd name="T8" fmla="*/ 2147483647 w 90"/>
                <a:gd name="T9" fmla="*/ 2147483647 h 207"/>
                <a:gd name="T10" fmla="*/ 2147483647 w 90"/>
                <a:gd name="T11" fmla="*/ 2147483647 h 207"/>
                <a:gd name="T12" fmla="*/ 2147483647 w 90"/>
                <a:gd name="T13" fmla="*/ 2147483647 h 207"/>
                <a:gd name="T14" fmla="*/ 2147483647 w 90"/>
                <a:gd name="T15" fmla="*/ 2147483647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2147483647 w 115"/>
                <a:gd name="T1" fmla="*/ 2147483647 h 467"/>
                <a:gd name="T2" fmla="*/ 2147483647 w 115"/>
                <a:gd name="T3" fmla="*/ 2147483647 h 467"/>
                <a:gd name="T4" fmla="*/ 2147483647 w 115"/>
                <a:gd name="T5" fmla="*/ 2147483647 h 467"/>
                <a:gd name="T6" fmla="*/ 2147483647 w 115"/>
                <a:gd name="T7" fmla="*/ 2147483647 h 467"/>
                <a:gd name="T8" fmla="*/ 0 w 115"/>
                <a:gd name="T9" fmla="*/ 0 h 467"/>
                <a:gd name="T10" fmla="*/ 2147483647 w 115"/>
                <a:gd name="T11" fmla="*/ 2147483647 h 467"/>
                <a:gd name="T12" fmla="*/ 2147483647 w 115"/>
                <a:gd name="T13" fmla="*/ 2147483647 h 467"/>
                <a:gd name="T14" fmla="*/ 2147483647 w 115"/>
                <a:gd name="T15" fmla="*/ 2147483647 h 467"/>
                <a:gd name="T16" fmla="*/ 2147483647 w 115"/>
                <a:gd name="T17" fmla="*/ 2147483647 h 467"/>
                <a:gd name="T18" fmla="*/ 2147483647 w 115"/>
                <a:gd name="T19" fmla="*/ 2147483647 h 467"/>
                <a:gd name="T20" fmla="*/ 2147483647 w 115"/>
                <a:gd name="T21" fmla="*/ 2147483647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2147483647 w 36"/>
                <a:gd name="T1" fmla="*/ 2147483647 h 633"/>
                <a:gd name="T2" fmla="*/ 2147483647 w 36"/>
                <a:gd name="T3" fmla="*/ 2147483647 h 633"/>
                <a:gd name="T4" fmla="*/ 2147483647 w 36"/>
                <a:gd name="T5" fmla="*/ 2147483647 h 633"/>
                <a:gd name="T6" fmla="*/ 2147483647 w 36"/>
                <a:gd name="T7" fmla="*/ 2147483647 h 633"/>
                <a:gd name="T8" fmla="*/ 2147483647 w 36"/>
                <a:gd name="T9" fmla="*/ 2147483647 h 633"/>
                <a:gd name="T10" fmla="*/ 2147483647 w 36"/>
                <a:gd name="T11" fmla="*/ 0 h 633"/>
                <a:gd name="T12" fmla="*/ 2147483647 w 36"/>
                <a:gd name="T13" fmla="*/ 0 h 633"/>
                <a:gd name="T14" fmla="*/ 2147483647 w 36"/>
                <a:gd name="T15" fmla="*/ 2147483647 h 633"/>
                <a:gd name="T16" fmla="*/ 2147483647 w 36"/>
                <a:gd name="T17" fmla="*/ 2147483647 h 633"/>
                <a:gd name="T18" fmla="*/ 2147483647 w 36"/>
                <a:gd name="T19" fmla="*/ 2147483647 h 633"/>
                <a:gd name="T20" fmla="*/ 2147483647 w 36"/>
                <a:gd name="T21" fmla="*/ 2147483647 h 633"/>
                <a:gd name="T22" fmla="*/ 2147483647 w 36"/>
                <a:gd name="T23" fmla="*/ 2147483647 h 633"/>
                <a:gd name="T24" fmla="*/ 2147483647 w 36"/>
                <a:gd name="T25" fmla="*/ 2147483647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147483647 w 28"/>
                <a:gd name="T1" fmla="*/ 2147483647 h 59"/>
                <a:gd name="T2" fmla="*/ 2147483647 w 28"/>
                <a:gd name="T3" fmla="*/ 2147483647 h 59"/>
                <a:gd name="T4" fmla="*/ 0 w 28"/>
                <a:gd name="T5" fmla="*/ 0 h 59"/>
                <a:gd name="T6" fmla="*/ 2147483647 w 28"/>
                <a:gd name="T7" fmla="*/ 2147483647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2147483647 w 17"/>
                <a:gd name="T1" fmla="*/ 2147483647 h 107"/>
                <a:gd name="T2" fmla="*/ 2147483647 w 17"/>
                <a:gd name="T3" fmla="*/ 2147483647 h 107"/>
                <a:gd name="T4" fmla="*/ 2147483647 w 17"/>
                <a:gd name="T5" fmla="*/ 2147483647 h 107"/>
                <a:gd name="T6" fmla="*/ 2147483647 w 17"/>
                <a:gd name="T7" fmla="*/ 2147483647 h 107"/>
                <a:gd name="T8" fmla="*/ 0 w 17"/>
                <a:gd name="T9" fmla="*/ 0 h 107"/>
                <a:gd name="T10" fmla="*/ 0 w 17"/>
                <a:gd name="T11" fmla="*/ 2147483647 h 107"/>
                <a:gd name="T12" fmla="*/ 2147483647 w 17"/>
                <a:gd name="T13" fmla="*/ 2147483647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2147483647 w 294"/>
                <a:gd name="T1" fmla="*/ 2147483647 h 568"/>
                <a:gd name="T2" fmla="*/ 2147483647 w 294"/>
                <a:gd name="T3" fmla="*/ 2147483647 h 568"/>
                <a:gd name="T4" fmla="*/ 2147483647 w 294"/>
                <a:gd name="T5" fmla="*/ 2147483647 h 568"/>
                <a:gd name="T6" fmla="*/ 2147483647 w 294"/>
                <a:gd name="T7" fmla="*/ 2147483647 h 568"/>
                <a:gd name="T8" fmla="*/ 2147483647 w 294"/>
                <a:gd name="T9" fmla="*/ 2147483647 h 568"/>
                <a:gd name="T10" fmla="*/ 2147483647 w 294"/>
                <a:gd name="T11" fmla="*/ 2147483647 h 568"/>
                <a:gd name="T12" fmla="*/ 2147483647 w 294"/>
                <a:gd name="T13" fmla="*/ 0 h 568"/>
                <a:gd name="T14" fmla="*/ 2147483647 w 294"/>
                <a:gd name="T15" fmla="*/ 0 h 568"/>
                <a:gd name="T16" fmla="*/ 2147483647 w 294"/>
                <a:gd name="T17" fmla="*/ 2147483647 h 568"/>
                <a:gd name="T18" fmla="*/ 2147483647 w 294"/>
                <a:gd name="T19" fmla="*/ 2147483647 h 568"/>
                <a:gd name="T20" fmla="*/ 2147483647 w 294"/>
                <a:gd name="T21" fmla="*/ 2147483647 h 568"/>
                <a:gd name="T22" fmla="*/ 2147483647 w 294"/>
                <a:gd name="T23" fmla="*/ 2147483647 h 568"/>
                <a:gd name="T24" fmla="*/ 2147483647 w 294"/>
                <a:gd name="T25" fmla="*/ 2147483647 h 568"/>
                <a:gd name="T26" fmla="*/ 0 w 294"/>
                <a:gd name="T27" fmla="*/ 2147483647 h 568"/>
                <a:gd name="T28" fmla="*/ 2147483647 w 294"/>
                <a:gd name="T29" fmla="*/ 2147483647 h 568"/>
                <a:gd name="T30" fmla="*/ 2147483647 w 294"/>
                <a:gd name="T31" fmla="*/ 2147483647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2147483647 w 25"/>
                <a:gd name="T3" fmla="*/ 2147483647 h 53"/>
                <a:gd name="T4" fmla="*/ 2147483647 w 25"/>
                <a:gd name="T5" fmla="*/ 2147483647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2147483647 w 29"/>
                <a:gd name="T3" fmla="*/ 2147483647 h 141"/>
                <a:gd name="T4" fmla="*/ 2147483647 w 29"/>
                <a:gd name="T5" fmla="*/ 2147483647 h 141"/>
                <a:gd name="T6" fmla="*/ 2147483647 w 29"/>
                <a:gd name="T7" fmla="*/ 2147483647 h 141"/>
                <a:gd name="T8" fmla="*/ 2147483647 w 29"/>
                <a:gd name="T9" fmla="*/ 2147483647 h 141"/>
                <a:gd name="T10" fmla="*/ 2147483647 w 29"/>
                <a:gd name="T11" fmla="*/ 2147483647 h 141"/>
                <a:gd name="T12" fmla="*/ 2147483647 w 29"/>
                <a:gd name="T13" fmla="*/ 2147483647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147483647 h 48"/>
                <a:gd name="T2" fmla="*/ 2147483647 w 8"/>
                <a:gd name="T3" fmla="*/ 2147483647 h 48"/>
                <a:gd name="T4" fmla="*/ 2147483647 w 8"/>
                <a:gd name="T5" fmla="*/ 2147483647 h 48"/>
                <a:gd name="T6" fmla="*/ 2147483647 w 8"/>
                <a:gd name="T7" fmla="*/ 2147483647 h 48"/>
                <a:gd name="T8" fmla="*/ 0 w 8"/>
                <a:gd name="T9" fmla="*/ 0 h 48"/>
                <a:gd name="T10" fmla="*/ 0 w 8"/>
                <a:gd name="T11" fmla="*/ 2147483647 h 48"/>
                <a:gd name="T12" fmla="*/ 0 w 8"/>
                <a:gd name="T13" fmla="*/ 2147483647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2147483647 w 44"/>
                <a:gd name="T1" fmla="*/ 2147483647 h 111"/>
                <a:gd name="T2" fmla="*/ 0 w 44"/>
                <a:gd name="T3" fmla="*/ 0 h 111"/>
                <a:gd name="T4" fmla="*/ 2147483647 w 44"/>
                <a:gd name="T5" fmla="*/ 2147483647 h 111"/>
                <a:gd name="T6" fmla="*/ 2147483647 w 44"/>
                <a:gd name="T7" fmla="*/ 2147483647 h 111"/>
                <a:gd name="T8" fmla="*/ 2147483647 w 44"/>
                <a:gd name="T9" fmla="*/ 2147483647 h 111"/>
                <a:gd name="T10" fmla="*/ 2147483647 w 44"/>
                <a:gd name="T11" fmla="*/ 2147483647 h 111"/>
                <a:gd name="T12" fmla="*/ 2147483647 w 44"/>
                <a:gd name="T13" fmla="*/ 2147483647 h 111"/>
                <a:gd name="T14" fmla="*/ 2147483647 w 44"/>
                <a:gd name="T15" fmla="*/ 2147483647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7772400" y="6135688"/>
            <a:ext cx="766763" cy="3698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ea typeface="MS PGothic" panose="020B0600070205080204" pitchFamily="34" charset="-128"/>
              </a:defRPr>
            </a:lvl1pPr>
          </a:lstStyle>
          <a:p>
            <a:pPr>
              <a:defRPr/>
            </a:pPr>
            <a:fld id="{E70333D9-CDA2-4276-8C08-369F74F0F847}" type="datetime1">
              <a:rPr lang="en-US"/>
              <a:pPr>
                <a:defRPr/>
              </a:pPr>
              <a:t>3/24/2020</a:t>
            </a:fld>
            <a:endParaRPr lang="en-US"/>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smtClean="0">
                <a:solidFill>
                  <a:srgbClr val="FEFFFF"/>
                </a:solidFill>
              </a:defRPr>
            </a:lvl1pPr>
          </a:lstStyle>
          <a:p>
            <a:fld id="{4366C8A1-F535-46D4-898E-799A45E4B529}" type="slidenum">
              <a:rPr lang="en-US" smtClean="0"/>
              <a:pPr/>
              <a:t>‹N°›</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fontAlgn="base" hangingPunct="1">
        <a:spcBef>
          <a:spcPct val="0"/>
        </a:spcBef>
        <a:spcAft>
          <a:spcPct val="0"/>
        </a:spcAft>
        <a:defRPr sz="3600" kern="1200">
          <a:solidFill>
            <a:srgbClr val="1581AA"/>
          </a:solidFill>
          <a:latin typeface="+mj-lt"/>
          <a:ea typeface="ＭＳ Ｐゴシック" pitchFamily="34" charset="-128"/>
          <a:cs typeface="+mj-cs"/>
        </a:defRPr>
      </a:lvl1pPr>
      <a:lvl2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2pPr>
      <a:lvl3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3pPr>
      <a:lvl4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4pPr>
      <a:lvl5pPr algn="l" defTabSz="457200" rtl="0" eaLnBrk="1" fontAlgn="base" hangingPunct="1">
        <a:spcBef>
          <a:spcPct val="0"/>
        </a:spcBef>
        <a:spcAft>
          <a:spcPct val="0"/>
        </a:spcAft>
        <a:defRPr sz="3600">
          <a:solidFill>
            <a:srgbClr val="1581AA"/>
          </a:solidFill>
          <a:latin typeface="Century Gothic" charset="0"/>
          <a:ea typeface="ＭＳ Ｐゴシック" pitchFamily="34" charset="-128"/>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itchFamily="18" charset="2"/>
        <a:buChar char=""/>
        <a:defRPr kern="1200">
          <a:solidFill>
            <a:srgbClr val="404040"/>
          </a:solidFill>
          <a:latin typeface="+mn-lt"/>
          <a:ea typeface="ＭＳ Ｐゴシック" pitchFamily="34" charset="-128"/>
          <a:cs typeface="+mn-cs"/>
        </a:defRPr>
      </a:lvl1pPr>
      <a:lvl2pPr marL="742950" indent="-285750" algn="l" defTabSz="457200" rtl="0" eaLnBrk="1" fontAlgn="base" hangingPunct="1">
        <a:spcBef>
          <a:spcPts val="1000"/>
        </a:spcBef>
        <a:spcAft>
          <a:spcPct val="0"/>
        </a:spcAft>
        <a:buClr>
          <a:schemeClr val="accent1"/>
        </a:buClr>
        <a:buFont typeface="Wingdings 3" pitchFamily="18" charset="2"/>
        <a:buChar char=""/>
        <a:defRPr sz="1600" kern="1200">
          <a:solidFill>
            <a:srgbClr val="404040"/>
          </a:solidFill>
          <a:latin typeface="+mn-lt"/>
          <a:ea typeface="ＭＳ Ｐゴシック" pitchFamily="34" charset="-128"/>
          <a:cs typeface="+mn-cs"/>
        </a:defRPr>
      </a:lvl2pPr>
      <a:lvl3pPr marL="1143000" indent="-228600" algn="l" defTabSz="457200" rtl="0" eaLnBrk="1" fontAlgn="base" hangingPunct="1">
        <a:spcBef>
          <a:spcPts val="1000"/>
        </a:spcBef>
        <a:spcAft>
          <a:spcPct val="0"/>
        </a:spcAft>
        <a:buClr>
          <a:schemeClr val="accent1"/>
        </a:buClr>
        <a:buFont typeface="Wingdings 3" pitchFamily="18" charset="2"/>
        <a:buChar char=""/>
        <a:defRPr sz="1400" kern="1200">
          <a:solidFill>
            <a:srgbClr val="404040"/>
          </a:solidFill>
          <a:latin typeface="+mn-lt"/>
          <a:ea typeface="ＭＳ Ｐゴシック" pitchFamily="34" charset="-128"/>
          <a:cs typeface="+mn-cs"/>
        </a:defRPr>
      </a:lvl3pPr>
      <a:lvl4pPr marL="16002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4pPr>
      <a:lvl5pPr marL="2057400" indent="-228600" algn="l" defTabSz="457200" rtl="0" eaLnBrk="1" fontAlgn="base" hangingPunct="1">
        <a:spcBef>
          <a:spcPts val="1000"/>
        </a:spcBef>
        <a:spcAft>
          <a:spcPct val="0"/>
        </a:spcAft>
        <a:buClr>
          <a:schemeClr val="accent1"/>
        </a:buClr>
        <a:buFont typeface="Wingdings 3" pitchFamily="18" charset="2"/>
        <a:buChar char=""/>
        <a:defRPr sz="1200" kern="1200">
          <a:solidFill>
            <a:srgbClr val="404040"/>
          </a:solidFill>
          <a:latin typeface="+mn-lt"/>
          <a:ea typeface="ＭＳ Ｐゴシック" pitchFamily="34" charset="-128"/>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a:ln w="6350">
            <a:noFill/>
            <a:prstDash val="solid"/>
          </a:ln>
        </p:spPr>
        <p:txBody>
          <a:bodyPr/>
          <a:lstStyle/>
          <a:p>
            <a:pPr algn="ctr"/>
            <a:r>
              <a:rPr lang="en-US" b="1" dirty="0" smtClean="0">
                <a:effectLst>
                  <a:outerShdw blurRad="38100" dist="38100" dir="2700000" algn="tl">
                    <a:srgbClr val="000000">
                      <a:alpha val="43137"/>
                    </a:srgbClr>
                  </a:outerShdw>
                </a:effectLst>
              </a:rPr>
              <a:t>         Tree</a:t>
            </a:r>
            <a:endParaRPr lang="en-US" b="1" dirty="0">
              <a:solidFill>
                <a:srgbClr val="00B05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sz="2800" dirty="0"/>
              <a:t>D</a:t>
            </a:r>
            <a:r>
              <a:rPr lang="en-US" sz="2800" dirty="0" smtClean="0"/>
              <a:t>ata Structures</a:t>
            </a:r>
          </a:p>
          <a:p>
            <a:r>
              <a:rPr lang="en-US" sz="2800" dirty="0" smtClean="0"/>
              <a:t>Dr. Bouchaib Falah</a:t>
            </a:r>
            <a:endParaRPr lang="en-US" sz="2800" dirty="0"/>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a:t>
            </a:fld>
            <a:endParaRPr lang="en-US" dirty="0" smtClean="0"/>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16" t="18333" r="72006" b="68542"/>
          <a:stretch/>
        </p:blipFill>
        <p:spPr bwMode="auto">
          <a:xfrm>
            <a:off x="838200" y="1143000"/>
            <a:ext cx="2026920" cy="96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762000" y="304800"/>
            <a:ext cx="7848600" cy="685800"/>
          </a:xfrm>
        </p:spPr>
        <p:txBody>
          <a:bodyPr/>
          <a:lstStyle/>
          <a:p>
            <a:pPr algn="ctr"/>
            <a:r>
              <a:rPr lang="en-US" dirty="0"/>
              <a:t>Applications of trees</a:t>
            </a:r>
          </a:p>
        </p:txBody>
      </p:sp>
      <p:sp>
        <p:nvSpPr>
          <p:cNvPr id="359427" name="Rectangle 3"/>
          <p:cNvSpPr>
            <a:spLocks noGrp="1" noChangeArrowheads="1"/>
          </p:cNvSpPr>
          <p:nvPr>
            <p:ph idx="1"/>
          </p:nvPr>
        </p:nvSpPr>
        <p:spPr>
          <a:xfrm>
            <a:off x="304800" y="1219200"/>
            <a:ext cx="8610600" cy="4191000"/>
          </a:xfrm>
        </p:spPr>
        <p:txBody>
          <a:bodyPr/>
          <a:lstStyle/>
          <a:p>
            <a:pPr lvl="1">
              <a:lnSpc>
                <a:spcPct val="90000"/>
              </a:lnSpc>
              <a:spcBef>
                <a:spcPct val="15000"/>
              </a:spcBef>
            </a:pPr>
            <a:r>
              <a:rPr lang="en-US" sz="2800" dirty="0"/>
              <a:t>File Systems</a:t>
            </a:r>
          </a:p>
          <a:p>
            <a:pPr lvl="2">
              <a:lnSpc>
                <a:spcPct val="90000"/>
              </a:lnSpc>
              <a:spcBef>
                <a:spcPct val="15000"/>
              </a:spcBef>
            </a:pPr>
            <a:r>
              <a:rPr lang="en-US" sz="2400" dirty="0"/>
              <a:t>Hierarchical files systems include Unix and DOS</a:t>
            </a:r>
          </a:p>
          <a:p>
            <a:pPr lvl="2">
              <a:lnSpc>
                <a:spcPct val="90000"/>
              </a:lnSpc>
              <a:spcBef>
                <a:spcPct val="15000"/>
              </a:spcBef>
            </a:pPr>
            <a:r>
              <a:rPr lang="en-US" sz="2400" dirty="0"/>
              <a:t>In DOS, each \ represents an edge  (In Unix, it's /)</a:t>
            </a:r>
          </a:p>
          <a:p>
            <a:pPr lvl="2">
              <a:lnSpc>
                <a:spcPct val="90000"/>
              </a:lnSpc>
              <a:spcBef>
                <a:spcPct val="15000"/>
              </a:spcBef>
            </a:pPr>
            <a:r>
              <a:rPr lang="en-US" sz="2400" dirty="0"/>
              <a:t>Each directory is a file with a list of all its children</a:t>
            </a:r>
          </a:p>
          <a:p>
            <a:pPr lvl="1">
              <a:lnSpc>
                <a:spcPct val="90000"/>
              </a:lnSpc>
              <a:spcBef>
                <a:spcPct val="15000"/>
              </a:spcBef>
            </a:pPr>
            <a:r>
              <a:rPr lang="en-US" sz="2800" dirty="0"/>
              <a:t>Store large volumes of data</a:t>
            </a:r>
          </a:p>
          <a:p>
            <a:pPr lvl="2">
              <a:lnSpc>
                <a:spcPct val="90000"/>
              </a:lnSpc>
              <a:spcBef>
                <a:spcPct val="15000"/>
              </a:spcBef>
            </a:pPr>
            <a:r>
              <a:rPr lang="en-US" sz="2400" dirty="0"/>
              <a:t>data can be quickly inserted, removed, and found</a:t>
            </a:r>
          </a:p>
          <a:p>
            <a:pPr lvl="1">
              <a:lnSpc>
                <a:spcPct val="90000"/>
              </a:lnSpc>
              <a:spcBef>
                <a:spcPct val="15000"/>
              </a:spcBef>
            </a:pPr>
            <a:r>
              <a:rPr lang="en-US" sz="2400" dirty="0"/>
              <a:t>Data structure used in a variety of situations</a:t>
            </a:r>
          </a:p>
          <a:p>
            <a:pPr lvl="2">
              <a:lnSpc>
                <a:spcPct val="90000"/>
              </a:lnSpc>
              <a:spcBef>
                <a:spcPct val="15000"/>
              </a:spcBef>
            </a:pPr>
            <a:r>
              <a:rPr lang="en-US" sz="2000" dirty="0"/>
              <a:t>implement data vase management systems</a:t>
            </a:r>
          </a:p>
          <a:p>
            <a:pPr lvl="2">
              <a:lnSpc>
                <a:spcPct val="90000"/>
              </a:lnSpc>
              <a:spcBef>
                <a:spcPct val="15000"/>
              </a:spcBef>
            </a:pPr>
            <a:r>
              <a:rPr lang="en-US" sz="2000" dirty="0"/>
              <a:t>compilers: expression tree, symbol tree</a:t>
            </a:r>
          </a:p>
          <a:p>
            <a:pPr lvl="1">
              <a:lnSpc>
                <a:spcPct val="90000"/>
              </a:lnSpc>
              <a:spcBef>
                <a:spcPct val="10000"/>
              </a:spcBef>
            </a:pPr>
            <a:r>
              <a:rPr lang="en-US" sz="2400" dirty="0"/>
              <a:t>The Computer Science</a:t>
            </a:r>
          </a:p>
          <a:p>
            <a:pPr lvl="1">
              <a:lnSpc>
                <a:spcPct val="90000"/>
              </a:lnSpc>
              <a:spcBef>
                <a:spcPct val="10000"/>
              </a:spcBef>
              <a:buFont typeface="Wingdings" pitchFamily="2" charset="2"/>
              <a:buNone/>
            </a:pPr>
            <a:r>
              <a:rPr lang="en-US" sz="2400" dirty="0"/>
              <a:t>    Department's new logo</a:t>
            </a:r>
          </a:p>
          <a:p>
            <a:pPr lvl="1">
              <a:lnSpc>
                <a:spcPct val="105000"/>
              </a:lnSpc>
              <a:spcBef>
                <a:spcPct val="15000"/>
              </a:spcBef>
              <a:buFont typeface="Wingdings" pitchFamily="2" charset="2"/>
              <a:buNone/>
            </a:pPr>
            <a:r>
              <a:rPr lang="en-US" sz="2000" dirty="0"/>
              <a:t>       </a:t>
            </a:r>
            <a:r>
              <a:rPr lang="en-US" sz="2000" i="1" dirty="0"/>
              <a:t>okay we're working on a new logo</a:t>
            </a:r>
          </a:p>
        </p:txBody>
      </p:sp>
      <p:sp>
        <p:nvSpPr>
          <p:cNvPr id="8" name="Slide Number Placeholder 5"/>
          <p:cNvSpPr>
            <a:spLocks noGrp="1"/>
          </p:cNvSpPr>
          <p:nvPr>
            <p:ph type="sldNum" sz="quarter" idx="12"/>
          </p:nvPr>
        </p:nvSpPr>
        <p:spPr>
          <a:xfrm>
            <a:off x="7010400" y="6245225"/>
            <a:ext cx="2133600" cy="476250"/>
          </a:xfrm>
          <a:prstGeom prst="rect">
            <a:avLst/>
          </a:prstGeom>
          <a:noFill/>
        </p:spPr>
        <p:txBody>
          <a:bodyPr/>
          <a:lstStyle/>
          <a:p>
            <a:fld id="{C69369D7-EF0B-4409-930A-82ECDF196C5D}" type="slidenum">
              <a:rPr lang="en-US" smtClean="0"/>
              <a:pPr/>
              <a:t>10</a:t>
            </a:fld>
            <a:endParaRPr lang="en-US" dirty="0" smtClean="0"/>
          </a:p>
        </p:txBody>
      </p:sp>
      <p:grpSp>
        <p:nvGrpSpPr>
          <p:cNvPr id="2" name="Group 1"/>
          <p:cNvGrpSpPr/>
          <p:nvPr/>
        </p:nvGrpSpPr>
        <p:grpSpPr>
          <a:xfrm>
            <a:off x="5181600" y="4191000"/>
            <a:ext cx="3657600" cy="1608138"/>
            <a:chOff x="4800600" y="4191000"/>
            <a:chExt cx="4114800" cy="2065338"/>
          </a:xfrm>
        </p:grpSpPr>
        <p:pic>
          <p:nvPicPr>
            <p:cNvPr id="359428" name="Picture 4" descr="dcseag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5181600"/>
              <a:ext cx="4114800" cy="1074738"/>
            </a:xfrm>
            <a:prstGeom prst="rect">
              <a:avLst/>
            </a:prstGeom>
            <a:solidFill>
              <a:srgbClr val="FFFF99"/>
            </a:solidFill>
          </p:spPr>
        </p:pic>
        <p:sp>
          <p:nvSpPr>
            <p:cNvPr id="359429" name="Text Box 5"/>
            <p:cNvSpPr txBox="1">
              <a:spLocks noChangeArrowheads="1"/>
            </p:cNvSpPr>
            <p:nvPr/>
          </p:nvSpPr>
          <p:spPr bwMode="auto">
            <a:xfrm>
              <a:off x="7467600" y="41910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latin typeface="Times New Roman" charset="0"/>
                </a:rPr>
                <a:t>A tree</a:t>
              </a:r>
              <a:endParaRPr lang="en-US" dirty="0"/>
            </a:p>
          </p:txBody>
        </p:sp>
        <p:sp>
          <p:nvSpPr>
            <p:cNvPr id="359430" name="Line 6"/>
            <p:cNvSpPr>
              <a:spLocks noChangeShapeType="1"/>
            </p:cNvSpPr>
            <p:nvPr/>
          </p:nvSpPr>
          <p:spPr bwMode="auto">
            <a:xfrm>
              <a:off x="8001000" y="4495800"/>
              <a:ext cx="152400" cy="762000"/>
            </a:xfrm>
            <a:prstGeom prst="line">
              <a:avLst/>
            </a:prstGeom>
            <a:noFill/>
            <a:ln w="22225">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86027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 calcmode="lin" valueType="num">
                                      <p:cBhvr additive="base">
                                        <p:cTn id="7" dur="500" fill="hold"/>
                                        <p:tgtEl>
                                          <p:spTgt spid="3594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94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9427">
                                            <p:txEl>
                                              <p:pRg st="4" end="4"/>
                                            </p:txEl>
                                          </p:spTgt>
                                        </p:tgtEl>
                                        <p:attrNameLst>
                                          <p:attrName>style.visibility</p:attrName>
                                        </p:attrNameLst>
                                      </p:cBhvr>
                                      <p:to>
                                        <p:strVal val="visible"/>
                                      </p:to>
                                    </p:set>
                                    <p:anim calcmode="lin" valueType="num">
                                      <p:cBhvr additive="base">
                                        <p:cTn id="13" dur="500" fill="hold"/>
                                        <p:tgtEl>
                                          <p:spTgt spid="35942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94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9427">
                                            <p:txEl>
                                              <p:pRg st="6" end="6"/>
                                            </p:txEl>
                                          </p:spTgt>
                                        </p:tgtEl>
                                        <p:attrNameLst>
                                          <p:attrName>style.visibility</p:attrName>
                                        </p:attrNameLst>
                                      </p:cBhvr>
                                      <p:to>
                                        <p:strVal val="visible"/>
                                      </p:to>
                                    </p:set>
                                    <p:anim calcmode="lin" valueType="num">
                                      <p:cBhvr additive="base">
                                        <p:cTn id="19" dur="500" fill="hold"/>
                                        <p:tgtEl>
                                          <p:spTgt spid="35942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94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9427">
                                            <p:txEl>
                                              <p:pRg st="9" end="9"/>
                                            </p:txEl>
                                          </p:spTgt>
                                        </p:tgtEl>
                                        <p:attrNameLst>
                                          <p:attrName>style.visibility</p:attrName>
                                        </p:attrNameLst>
                                      </p:cBhvr>
                                      <p:to>
                                        <p:strVal val="visible"/>
                                      </p:to>
                                    </p:set>
                                    <p:anim calcmode="lin" valueType="num">
                                      <p:cBhvr additive="base">
                                        <p:cTn id="25" dur="500" fill="hold"/>
                                        <p:tgtEl>
                                          <p:spTgt spid="35942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94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9427">
                                            <p:txEl>
                                              <p:pRg st="1" end="1"/>
                                            </p:txEl>
                                          </p:spTgt>
                                        </p:tgtEl>
                                        <p:attrNameLst>
                                          <p:attrName>style.visibility</p:attrName>
                                        </p:attrNameLst>
                                      </p:cBhvr>
                                      <p:to>
                                        <p:strVal val="visible"/>
                                      </p:to>
                                    </p:set>
                                    <p:anim calcmode="lin" valueType="num">
                                      <p:cBhvr additive="base">
                                        <p:cTn id="31" dur="500" fill="hold"/>
                                        <p:tgtEl>
                                          <p:spTgt spid="35942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9427">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59427">
                                            <p:txEl>
                                              <p:pRg st="2" end="2"/>
                                            </p:txEl>
                                          </p:spTgt>
                                        </p:tgtEl>
                                        <p:attrNameLst>
                                          <p:attrName>style.visibility</p:attrName>
                                        </p:attrNameLst>
                                      </p:cBhvr>
                                      <p:to>
                                        <p:strVal val="visible"/>
                                      </p:to>
                                    </p:set>
                                    <p:anim calcmode="lin" valueType="num">
                                      <p:cBhvr additive="base">
                                        <p:cTn id="35" dur="500" fill="hold"/>
                                        <p:tgtEl>
                                          <p:spTgt spid="35942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9427">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9427">
                                            <p:txEl>
                                              <p:pRg st="3" end="3"/>
                                            </p:txEl>
                                          </p:spTgt>
                                        </p:tgtEl>
                                        <p:attrNameLst>
                                          <p:attrName>style.visibility</p:attrName>
                                        </p:attrNameLst>
                                      </p:cBhvr>
                                      <p:to>
                                        <p:strVal val="visible"/>
                                      </p:to>
                                    </p:set>
                                    <p:anim calcmode="lin" valueType="num">
                                      <p:cBhvr additive="base">
                                        <p:cTn id="39" dur="500" fill="hold"/>
                                        <p:tgtEl>
                                          <p:spTgt spid="359427">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9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59427">
                                            <p:txEl>
                                              <p:pRg st="5" end="5"/>
                                            </p:txEl>
                                          </p:spTgt>
                                        </p:tgtEl>
                                        <p:attrNameLst>
                                          <p:attrName>style.visibility</p:attrName>
                                        </p:attrNameLst>
                                      </p:cBhvr>
                                      <p:to>
                                        <p:strVal val="visible"/>
                                      </p:to>
                                    </p:set>
                                    <p:anim calcmode="lin" valueType="num">
                                      <p:cBhvr additive="base">
                                        <p:cTn id="45" dur="500" fill="hold"/>
                                        <p:tgtEl>
                                          <p:spTgt spid="359427">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94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59427">
                                            <p:txEl>
                                              <p:pRg st="7" end="7"/>
                                            </p:txEl>
                                          </p:spTgt>
                                        </p:tgtEl>
                                        <p:attrNameLst>
                                          <p:attrName>style.visibility</p:attrName>
                                        </p:attrNameLst>
                                      </p:cBhvr>
                                      <p:to>
                                        <p:strVal val="visible"/>
                                      </p:to>
                                    </p:set>
                                    <p:anim calcmode="lin" valueType="num">
                                      <p:cBhvr additive="base">
                                        <p:cTn id="51" dur="500" fill="hold"/>
                                        <p:tgtEl>
                                          <p:spTgt spid="359427">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9427">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59427">
                                            <p:txEl>
                                              <p:pRg st="8" end="8"/>
                                            </p:txEl>
                                          </p:spTgt>
                                        </p:tgtEl>
                                        <p:attrNameLst>
                                          <p:attrName>style.visibility</p:attrName>
                                        </p:attrNameLst>
                                      </p:cBhvr>
                                      <p:to>
                                        <p:strVal val="visible"/>
                                      </p:to>
                                    </p:set>
                                    <p:anim calcmode="lin" valueType="num">
                                      <p:cBhvr additive="base">
                                        <p:cTn id="55" dur="500" fill="hold"/>
                                        <p:tgtEl>
                                          <p:spTgt spid="3594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94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59427">
                                            <p:txEl>
                                              <p:pRg st="10" end="10"/>
                                            </p:txEl>
                                          </p:spTgt>
                                        </p:tgtEl>
                                        <p:attrNameLst>
                                          <p:attrName>style.visibility</p:attrName>
                                        </p:attrNameLst>
                                      </p:cBhvr>
                                      <p:to>
                                        <p:strVal val="visible"/>
                                      </p:to>
                                    </p:set>
                                    <p:anim calcmode="lin" valueType="num">
                                      <p:cBhvr additive="base">
                                        <p:cTn id="61" dur="500" fill="hold"/>
                                        <p:tgtEl>
                                          <p:spTgt spid="35942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9427">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59427">
                                            <p:txEl>
                                              <p:pRg st="11" end="11"/>
                                            </p:txEl>
                                          </p:spTgt>
                                        </p:tgtEl>
                                        <p:attrNameLst>
                                          <p:attrName>style.visibility</p:attrName>
                                        </p:attrNameLst>
                                      </p:cBhvr>
                                      <p:to>
                                        <p:strVal val="visible"/>
                                      </p:to>
                                    </p:set>
                                    <p:anim calcmode="lin" valueType="num">
                                      <p:cBhvr additive="base">
                                        <p:cTn id="65" dur="500" fill="hold"/>
                                        <p:tgtEl>
                                          <p:spTgt spid="359427">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594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762000" y="304800"/>
            <a:ext cx="7848600" cy="685800"/>
          </a:xfrm>
        </p:spPr>
        <p:txBody>
          <a:bodyPr/>
          <a:lstStyle/>
          <a:p>
            <a:pPr algn="ctr"/>
            <a:r>
              <a:rPr lang="en-US" dirty="0" smtClean="0"/>
              <a:t>General Tree </a:t>
            </a:r>
            <a:r>
              <a:rPr lang="en-US" dirty="0"/>
              <a:t>Traversal</a:t>
            </a:r>
          </a:p>
        </p:txBody>
      </p:sp>
      <p:sp>
        <p:nvSpPr>
          <p:cNvPr id="271363" name="Rectangle 3"/>
          <p:cNvSpPr>
            <a:spLocks noGrp="1" noChangeArrowheads="1"/>
          </p:cNvSpPr>
          <p:nvPr>
            <p:ph idx="1"/>
          </p:nvPr>
        </p:nvSpPr>
        <p:spPr>
          <a:xfrm>
            <a:off x="1219201" y="1219200"/>
            <a:ext cx="7315200" cy="4692022"/>
          </a:xfrm>
        </p:spPr>
        <p:txBody>
          <a:bodyPr/>
          <a:lstStyle/>
          <a:p>
            <a:pPr>
              <a:lnSpc>
                <a:spcPct val="90000"/>
              </a:lnSpc>
            </a:pPr>
            <a:r>
              <a:rPr lang="en-US" sz="2800" dirty="0"/>
              <a:t>Two main methods:</a:t>
            </a:r>
          </a:p>
          <a:p>
            <a:pPr lvl="1">
              <a:lnSpc>
                <a:spcPct val="90000"/>
              </a:lnSpc>
            </a:pPr>
            <a:r>
              <a:rPr lang="en-US" sz="2000" dirty="0">
                <a:solidFill>
                  <a:srgbClr val="FF0000"/>
                </a:solidFill>
              </a:rPr>
              <a:t>Pre</a:t>
            </a:r>
            <a:r>
              <a:rPr lang="en-US" sz="2000" dirty="0"/>
              <a:t>order</a:t>
            </a:r>
          </a:p>
          <a:p>
            <a:pPr lvl="1">
              <a:lnSpc>
                <a:spcPct val="90000"/>
              </a:lnSpc>
            </a:pPr>
            <a:r>
              <a:rPr lang="en-US" sz="2000" dirty="0" err="1">
                <a:solidFill>
                  <a:srgbClr val="FF0000"/>
                </a:solidFill>
              </a:rPr>
              <a:t>Post</a:t>
            </a:r>
            <a:r>
              <a:rPr lang="en-US" sz="2000" dirty="0" err="1"/>
              <a:t>order</a:t>
            </a:r>
            <a:endParaRPr lang="en-US" sz="2000" dirty="0"/>
          </a:p>
          <a:p>
            <a:pPr>
              <a:lnSpc>
                <a:spcPct val="90000"/>
              </a:lnSpc>
            </a:pPr>
            <a:r>
              <a:rPr lang="en-US" sz="2800" dirty="0" err="1" smtClean="0">
                <a:solidFill>
                  <a:srgbClr val="FF0000"/>
                </a:solidFill>
              </a:rPr>
              <a:t>PRE</a:t>
            </a:r>
            <a:r>
              <a:rPr lang="en-US" sz="2800" dirty="0" err="1" smtClean="0"/>
              <a:t>order</a:t>
            </a:r>
            <a:r>
              <a:rPr lang="en-US" sz="2800" dirty="0"/>
              <a:t>: </a:t>
            </a:r>
          </a:p>
          <a:p>
            <a:pPr lvl="1">
              <a:lnSpc>
                <a:spcPct val="90000"/>
              </a:lnSpc>
            </a:pPr>
            <a:r>
              <a:rPr lang="en-US" sz="2000" dirty="0"/>
              <a:t>visit the root</a:t>
            </a:r>
          </a:p>
          <a:p>
            <a:pPr lvl="1">
              <a:lnSpc>
                <a:spcPct val="90000"/>
              </a:lnSpc>
            </a:pPr>
            <a:r>
              <a:rPr lang="en-US" sz="2000" dirty="0"/>
              <a:t>traverse in preorder the children (</a:t>
            </a:r>
            <a:r>
              <a:rPr lang="en-US" sz="2000" dirty="0" err="1"/>
              <a:t>subtrees</a:t>
            </a:r>
            <a:r>
              <a:rPr lang="en-US" sz="2000" dirty="0"/>
              <a:t>)</a:t>
            </a:r>
          </a:p>
          <a:p>
            <a:pPr>
              <a:lnSpc>
                <a:spcPct val="90000"/>
              </a:lnSpc>
            </a:pPr>
            <a:r>
              <a:rPr lang="en-US" sz="2800" dirty="0" err="1">
                <a:solidFill>
                  <a:srgbClr val="FF0000"/>
                </a:solidFill>
              </a:rPr>
              <a:t>POST</a:t>
            </a:r>
            <a:r>
              <a:rPr lang="en-US" sz="2800" dirty="0" err="1"/>
              <a:t>order</a:t>
            </a:r>
            <a:endParaRPr lang="en-US" sz="2800" dirty="0"/>
          </a:p>
          <a:p>
            <a:pPr lvl="1">
              <a:lnSpc>
                <a:spcPct val="90000"/>
              </a:lnSpc>
            </a:pPr>
            <a:r>
              <a:rPr lang="en-US" sz="2000" dirty="0"/>
              <a:t>traverse in </a:t>
            </a:r>
            <a:r>
              <a:rPr lang="en-US" sz="2000" dirty="0" err="1"/>
              <a:t>postorder</a:t>
            </a:r>
            <a:r>
              <a:rPr lang="en-US" sz="2000" dirty="0"/>
              <a:t> the children (</a:t>
            </a:r>
            <a:r>
              <a:rPr lang="en-US" sz="2000" dirty="0" err="1"/>
              <a:t>subtrees</a:t>
            </a:r>
            <a:r>
              <a:rPr lang="en-US" sz="2000" dirty="0"/>
              <a:t>)</a:t>
            </a:r>
          </a:p>
          <a:p>
            <a:pPr lvl="1">
              <a:lnSpc>
                <a:spcPct val="90000"/>
              </a:lnSpc>
            </a:pPr>
            <a:r>
              <a:rPr lang="en-US" sz="2000" dirty="0"/>
              <a:t>visit the root</a:t>
            </a:r>
          </a:p>
          <a:p>
            <a:pPr lvl="1">
              <a:lnSpc>
                <a:spcPct val="90000"/>
              </a:lnSpc>
            </a:pPr>
            <a:endParaRPr lang="en-US" dirty="0"/>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11</a:t>
            </a:fld>
            <a:endParaRPr lang="en-US" dirty="0" smtClean="0"/>
          </a:p>
        </p:txBody>
      </p:sp>
    </p:spTree>
    <p:extLst>
      <p:ext uri="{BB962C8B-B14F-4D97-AF65-F5344CB8AC3E}">
        <p14:creationId xmlns:p14="http://schemas.microsoft.com/office/powerpoint/2010/main" val="100240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1363">
                                            <p:txEl>
                                              <p:pRg st="4" end="4"/>
                                            </p:txEl>
                                          </p:spTgt>
                                        </p:tgtEl>
                                        <p:attrNameLst>
                                          <p:attrName>style.visibility</p:attrName>
                                        </p:attrNameLst>
                                      </p:cBhvr>
                                      <p:to>
                                        <p:strVal val="visible"/>
                                      </p:to>
                                    </p:set>
                                    <p:anim calcmode="lin" valueType="num">
                                      <p:cBhvr additive="base">
                                        <p:cTn id="31" dur="500" fill="hold"/>
                                        <p:tgtEl>
                                          <p:spTgt spid="271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1363">
                                            <p:txEl>
                                              <p:pRg st="5" end="5"/>
                                            </p:txEl>
                                          </p:spTgt>
                                        </p:tgtEl>
                                        <p:attrNameLst>
                                          <p:attrName>style.visibility</p:attrName>
                                        </p:attrNameLst>
                                      </p:cBhvr>
                                      <p:to>
                                        <p:strVal val="visible"/>
                                      </p:to>
                                    </p:set>
                                    <p:anim calcmode="lin" valueType="num">
                                      <p:cBhvr additive="base">
                                        <p:cTn id="37" dur="500" fill="hold"/>
                                        <p:tgtEl>
                                          <p:spTgt spid="27136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1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71363">
                                            <p:txEl>
                                              <p:pRg st="6" end="6"/>
                                            </p:txEl>
                                          </p:spTgt>
                                        </p:tgtEl>
                                        <p:attrNameLst>
                                          <p:attrName>style.visibility</p:attrName>
                                        </p:attrNameLst>
                                      </p:cBhvr>
                                      <p:to>
                                        <p:strVal val="visible"/>
                                      </p:to>
                                    </p:set>
                                    <p:anim calcmode="lin" valueType="num">
                                      <p:cBhvr additive="base">
                                        <p:cTn id="43" dur="500" fill="hold"/>
                                        <p:tgtEl>
                                          <p:spTgt spid="27136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13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71363">
                                            <p:txEl>
                                              <p:pRg st="7" end="7"/>
                                            </p:txEl>
                                          </p:spTgt>
                                        </p:tgtEl>
                                        <p:attrNameLst>
                                          <p:attrName>style.visibility</p:attrName>
                                        </p:attrNameLst>
                                      </p:cBhvr>
                                      <p:to>
                                        <p:strVal val="visible"/>
                                      </p:to>
                                    </p:set>
                                    <p:anim calcmode="lin" valueType="num">
                                      <p:cBhvr additive="base">
                                        <p:cTn id="49" dur="500" fill="hold"/>
                                        <p:tgtEl>
                                          <p:spTgt spid="27136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13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1363">
                                            <p:txEl>
                                              <p:pRg st="8" end="8"/>
                                            </p:txEl>
                                          </p:spTgt>
                                        </p:tgtEl>
                                        <p:attrNameLst>
                                          <p:attrName>style.visibility</p:attrName>
                                        </p:attrNameLst>
                                      </p:cBhvr>
                                      <p:to>
                                        <p:strVal val="visible"/>
                                      </p:to>
                                    </p:set>
                                    <p:anim calcmode="lin" valueType="num">
                                      <p:cBhvr additive="base">
                                        <p:cTn id="55" dur="500" fill="hold"/>
                                        <p:tgtEl>
                                          <p:spTgt spid="27136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1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838200" y="304800"/>
            <a:ext cx="7772400" cy="685800"/>
          </a:xfrm>
        </p:spPr>
        <p:txBody>
          <a:bodyPr/>
          <a:lstStyle/>
          <a:p>
            <a:pPr algn="ctr"/>
            <a:r>
              <a:rPr lang="en-US" dirty="0" smtClean="0"/>
              <a:t>Preorder Traversal</a:t>
            </a:r>
            <a:endParaRPr lang="en-US" dirty="0"/>
          </a:p>
        </p:txBody>
      </p:sp>
      <p:sp>
        <p:nvSpPr>
          <p:cNvPr id="272387" name="Rectangle 3"/>
          <p:cNvSpPr>
            <a:spLocks noGrp="1" noChangeArrowheads="1"/>
          </p:cNvSpPr>
          <p:nvPr>
            <p:ph idx="1"/>
          </p:nvPr>
        </p:nvSpPr>
        <p:spPr>
          <a:xfrm>
            <a:off x="990600" y="1219200"/>
            <a:ext cx="7315200" cy="1979612"/>
          </a:xfrm>
          <a:noFill/>
          <a:ln/>
        </p:spPr>
        <p:txBody>
          <a:bodyPr/>
          <a:lstStyle/>
          <a:p>
            <a:pPr>
              <a:lnSpc>
                <a:spcPct val="90000"/>
              </a:lnSpc>
            </a:pPr>
            <a:r>
              <a:rPr lang="en-US" altLang="en-US" sz="2800" b="1" dirty="0" smtClean="0">
                <a:solidFill>
                  <a:srgbClr val="FF0000"/>
                </a:solidFill>
              </a:rPr>
              <a:t>Preorder</a:t>
            </a:r>
            <a:r>
              <a:rPr lang="en-US" altLang="en-US" sz="2800" b="1" dirty="0" smtClean="0">
                <a:solidFill>
                  <a:schemeClr val="accent2"/>
                </a:solidFill>
              </a:rPr>
              <a:t> </a:t>
            </a:r>
            <a:r>
              <a:rPr lang="en-US" altLang="en-US" sz="2800" b="1" dirty="0"/>
              <a:t>T</a:t>
            </a:r>
            <a:r>
              <a:rPr lang="en-US" altLang="en-US" sz="2800" b="1" dirty="0" smtClean="0"/>
              <a:t>raversal</a:t>
            </a:r>
            <a:endParaRPr lang="en-US" altLang="en-US" sz="2800" b="1" dirty="0"/>
          </a:p>
          <a:p>
            <a:pPr lvl="1">
              <a:lnSpc>
                <a:spcPct val="90000"/>
              </a:lnSpc>
              <a:buFontTx/>
              <a:buNone/>
            </a:pPr>
            <a:r>
              <a:rPr lang="en-US" altLang="en-US" sz="2200" b="1" dirty="0" smtClean="0"/>
              <a:t>Algorithm:</a:t>
            </a:r>
            <a:r>
              <a:rPr lang="en-US" altLang="en-US" sz="2200" dirty="0" smtClean="0"/>
              <a:t> </a:t>
            </a:r>
            <a:r>
              <a:rPr lang="en-US" altLang="en-US" sz="2200" dirty="0" err="1">
                <a:solidFill>
                  <a:srgbClr val="FF0000"/>
                </a:solidFill>
              </a:rPr>
              <a:t>preOrder</a:t>
            </a:r>
            <a:r>
              <a:rPr lang="en-US" altLang="en-US" sz="2200" dirty="0">
                <a:solidFill>
                  <a:srgbClr val="FF0000"/>
                </a:solidFill>
              </a:rPr>
              <a:t>(v)</a:t>
            </a:r>
          </a:p>
          <a:p>
            <a:pPr lvl="1">
              <a:lnSpc>
                <a:spcPct val="90000"/>
              </a:lnSpc>
              <a:buFontTx/>
              <a:buNone/>
            </a:pPr>
            <a:r>
              <a:rPr lang="en-US" altLang="en-US" sz="2200" dirty="0">
                <a:solidFill>
                  <a:srgbClr val="FFC000"/>
                </a:solidFill>
              </a:rPr>
              <a:t>	</a:t>
            </a:r>
            <a:r>
              <a:rPr lang="en-US" altLang="en-US" sz="2200" dirty="0">
                <a:solidFill>
                  <a:srgbClr val="FF0000"/>
                </a:solidFill>
              </a:rPr>
              <a:t>“visit” node v</a:t>
            </a:r>
          </a:p>
          <a:p>
            <a:pPr lvl="1">
              <a:lnSpc>
                <a:spcPct val="90000"/>
              </a:lnSpc>
              <a:buFontTx/>
              <a:buNone/>
            </a:pPr>
            <a:r>
              <a:rPr lang="en-US" altLang="en-US" sz="2200" b="1" dirty="0">
                <a:solidFill>
                  <a:srgbClr val="FF0000"/>
                </a:solidFill>
              </a:rPr>
              <a:t>	for each</a:t>
            </a:r>
            <a:r>
              <a:rPr lang="en-US" altLang="en-US" sz="2200" dirty="0">
                <a:solidFill>
                  <a:srgbClr val="FF0000"/>
                </a:solidFill>
              </a:rPr>
              <a:t> child w of v </a:t>
            </a:r>
            <a:r>
              <a:rPr lang="en-US" altLang="en-US" sz="2200" b="1" dirty="0">
                <a:solidFill>
                  <a:srgbClr val="FF0000"/>
                </a:solidFill>
              </a:rPr>
              <a:t>do</a:t>
            </a:r>
            <a:endParaRPr lang="en-US" altLang="en-US" sz="2200" dirty="0">
              <a:solidFill>
                <a:srgbClr val="FF0000"/>
              </a:solidFill>
            </a:endParaRPr>
          </a:p>
          <a:p>
            <a:pPr lvl="1">
              <a:lnSpc>
                <a:spcPct val="90000"/>
              </a:lnSpc>
              <a:buFontTx/>
              <a:buNone/>
            </a:pPr>
            <a:r>
              <a:rPr lang="en-US" altLang="en-US" sz="2200" dirty="0">
                <a:solidFill>
                  <a:srgbClr val="FF0000"/>
                </a:solidFill>
              </a:rPr>
              <a:t>		recursively perform </a:t>
            </a:r>
            <a:r>
              <a:rPr lang="en-US" altLang="en-US" sz="2200" dirty="0" err="1">
                <a:solidFill>
                  <a:srgbClr val="FF0000"/>
                </a:solidFill>
              </a:rPr>
              <a:t>preOrder</a:t>
            </a:r>
            <a:r>
              <a:rPr lang="en-US" altLang="en-US" sz="2200" dirty="0">
                <a:solidFill>
                  <a:srgbClr val="FF0000"/>
                </a:solidFill>
              </a:rPr>
              <a:t>(w)</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12</a:t>
            </a:fld>
            <a:endParaRPr lang="en-US" dirty="0" smtClean="0"/>
          </a:p>
        </p:txBody>
      </p:sp>
      <p:pic>
        <p:nvPicPr>
          <p:cNvPr id="272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427412"/>
            <a:ext cx="502920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4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dissolve">
                                      <p:cBhvr>
                                        <p:cTn id="7" dur="500"/>
                                        <p:tgtEl>
                                          <p:spTgt spid="2723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2387">
                                            <p:txEl>
                                              <p:pRg st="1" end="1"/>
                                            </p:txEl>
                                          </p:spTgt>
                                        </p:tgtEl>
                                        <p:attrNameLst>
                                          <p:attrName>style.visibility</p:attrName>
                                        </p:attrNameLst>
                                      </p:cBhvr>
                                      <p:to>
                                        <p:strVal val="visible"/>
                                      </p:to>
                                    </p:set>
                                    <p:animEffect transition="in" filter="dissolve">
                                      <p:cBhvr>
                                        <p:cTn id="10" dur="500"/>
                                        <p:tgtEl>
                                          <p:spTgt spid="2723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2387">
                                            <p:txEl>
                                              <p:pRg st="2" end="2"/>
                                            </p:txEl>
                                          </p:spTgt>
                                        </p:tgtEl>
                                        <p:attrNameLst>
                                          <p:attrName>style.visibility</p:attrName>
                                        </p:attrNameLst>
                                      </p:cBhvr>
                                      <p:to>
                                        <p:strVal val="visible"/>
                                      </p:to>
                                    </p:set>
                                    <p:animEffect transition="in" filter="dissolve">
                                      <p:cBhvr>
                                        <p:cTn id="13" dur="500"/>
                                        <p:tgtEl>
                                          <p:spTgt spid="27238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2387">
                                            <p:txEl>
                                              <p:pRg st="3" end="3"/>
                                            </p:txEl>
                                          </p:spTgt>
                                        </p:tgtEl>
                                        <p:attrNameLst>
                                          <p:attrName>style.visibility</p:attrName>
                                        </p:attrNameLst>
                                      </p:cBhvr>
                                      <p:to>
                                        <p:strVal val="visible"/>
                                      </p:to>
                                    </p:set>
                                    <p:animEffect transition="in" filter="dissolve">
                                      <p:cBhvr>
                                        <p:cTn id="16" dur="500"/>
                                        <p:tgtEl>
                                          <p:spTgt spid="27238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2387">
                                            <p:txEl>
                                              <p:pRg st="4" end="4"/>
                                            </p:txEl>
                                          </p:spTgt>
                                        </p:tgtEl>
                                        <p:attrNameLst>
                                          <p:attrName>style.visibility</p:attrName>
                                        </p:attrNameLst>
                                      </p:cBhvr>
                                      <p:to>
                                        <p:strVal val="visible"/>
                                      </p:to>
                                    </p:set>
                                    <p:animEffect transition="in" filter="dissolve">
                                      <p:cBhvr>
                                        <p:cTn id="19" dur="500"/>
                                        <p:tgtEl>
                                          <p:spTgt spid="272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762000" y="0"/>
            <a:ext cx="7848600" cy="685800"/>
          </a:xfrm>
        </p:spPr>
        <p:txBody>
          <a:bodyPr/>
          <a:lstStyle/>
          <a:p>
            <a:pPr algn="ctr"/>
            <a:r>
              <a:rPr lang="en-US" dirty="0" err="1" smtClean="0"/>
              <a:t>Postorder</a:t>
            </a:r>
            <a:r>
              <a:rPr lang="en-US" dirty="0" smtClean="0"/>
              <a:t> Traversal</a:t>
            </a:r>
            <a:endParaRPr lang="en-US" dirty="0"/>
          </a:p>
        </p:txBody>
      </p:sp>
      <p:sp>
        <p:nvSpPr>
          <p:cNvPr id="273411" name="Rectangle 3"/>
          <p:cNvSpPr>
            <a:spLocks noGrp="1" noChangeArrowheads="1"/>
          </p:cNvSpPr>
          <p:nvPr>
            <p:ph idx="1"/>
          </p:nvPr>
        </p:nvSpPr>
        <p:spPr>
          <a:xfrm>
            <a:off x="1295400" y="762000"/>
            <a:ext cx="7467600" cy="2438400"/>
          </a:xfrm>
          <a:noFill/>
          <a:ln/>
        </p:spPr>
        <p:txBody>
          <a:bodyPr/>
          <a:lstStyle/>
          <a:p>
            <a:r>
              <a:rPr lang="en-US" altLang="en-US" sz="2200" b="1" dirty="0" err="1">
                <a:solidFill>
                  <a:srgbClr val="FF0000"/>
                </a:solidFill>
              </a:rPr>
              <a:t>P</a:t>
            </a:r>
            <a:r>
              <a:rPr lang="en-US" altLang="en-US" sz="2200" b="1" dirty="0" err="1" smtClean="0">
                <a:solidFill>
                  <a:srgbClr val="FF0000"/>
                </a:solidFill>
              </a:rPr>
              <a:t>ostorder</a:t>
            </a:r>
            <a:r>
              <a:rPr lang="en-US" altLang="en-US" sz="2200" b="1" dirty="0" smtClean="0"/>
              <a:t> </a:t>
            </a:r>
            <a:r>
              <a:rPr lang="en-US" altLang="en-US" sz="2200" b="1" dirty="0"/>
              <a:t>T</a:t>
            </a:r>
            <a:r>
              <a:rPr lang="en-US" altLang="en-US" sz="2200" b="1" dirty="0" smtClean="0"/>
              <a:t>raversal</a:t>
            </a:r>
            <a:endParaRPr lang="en-US" altLang="en-US" sz="2200" b="1" dirty="0"/>
          </a:p>
          <a:p>
            <a:pPr lvl="1">
              <a:buFontTx/>
              <a:buNone/>
            </a:pPr>
            <a:r>
              <a:rPr lang="en-US" altLang="en-US" sz="2200" b="1" dirty="0" smtClean="0"/>
              <a:t>Algorithm:</a:t>
            </a:r>
            <a:r>
              <a:rPr lang="en-US" altLang="en-US" sz="2200" dirty="0" smtClean="0"/>
              <a:t> </a:t>
            </a:r>
            <a:r>
              <a:rPr lang="en-US" altLang="en-US" sz="2200" dirty="0" err="1">
                <a:solidFill>
                  <a:srgbClr val="FF0000"/>
                </a:solidFill>
              </a:rPr>
              <a:t>postOrder</a:t>
            </a:r>
            <a:r>
              <a:rPr lang="en-US" altLang="en-US" sz="2200" dirty="0">
                <a:solidFill>
                  <a:srgbClr val="FF0000"/>
                </a:solidFill>
              </a:rPr>
              <a:t>(v)</a:t>
            </a:r>
          </a:p>
          <a:p>
            <a:pPr lvl="1">
              <a:buFontTx/>
              <a:buNone/>
            </a:pPr>
            <a:r>
              <a:rPr lang="en-US" altLang="en-US" sz="2200" b="1" dirty="0">
                <a:solidFill>
                  <a:srgbClr val="FF0000"/>
                </a:solidFill>
              </a:rPr>
              <a:t>	for each</a:t>
            </a:r>
            <a:r>
              <a:rPr lang="en-US" altLang="en-US" sz="2200" dirty="0">
                <a:solidFill>
                  <a:srgbClr val="FF0000"/>
                </a:solidFill>
              </a:rPr>
              <a:t> child w of v </a:t>
            </a:r>
            <a:r>
              <a:rPr lang="en-US" altLang="en-US" sz="2200" b="1" dirty="0">
                <a:solidFill>
                  <a:srgbClr val="FF0000"/>
                </a:solidFill>
              </a:rPr>
              <a:t>do</a:t>
            </a:r>
            <a:endParaRPr lang="en-US" altLang="en-US" sz="2200" dirty="0">
              <a:solidFill>
                <a:srgbClr val="FF0000"/>
              </a:solidFill>
            </a:endParaRPr>
          </a:p>
          <a:p>
            <a:pPr lvl="1">
              <a:buFontTx/>
              <a:buNone/>
            </a:pPr>
            <a:r>
              <a:rPr lang="en-US" altLang="en-US" sz="2200" dirty="0">
                <a:solidFill>
                  <a:srgbClr val="FF0000"/>
                </a:solidFill>
              </a:rPr>
              <a:t>	   recursively perform </a:t>
            </a:r>
            <a:r>
              <a:rPr lang="en-US" altLang="en-US" sz="2200" dirty="0" err="1">
                <a:solidFill>
                  <a:srgbClr val="FF0000"/>
                </a:solidFill>
              </a:rPr>
              <a:t>postOrder</a:t>
            </a:r>
            <a:r>
              <a:rPr lang="en-US" altLang="en-US" sz="2200" dirty="0">
                <a:solidFill>
                  <a:srgbClr val="FF0000"/>
                </a:solidFill>
              </a:rPr>
              <a:t>(w)</a:t>
            </a:r>
          </a:p>
          <a:p>
            <a:pPr lvl="1">
              <a:buFontTx/>
              <a:buNone/>
            </a:pPr>
            <a:r>
              <a:rPr lang="en-US" altLang="en-US" sz="2200" dirty="0">
                <a:solidFill>
                  <a:srgbClr val="FF0000"/>
                </a:solidFill>
              </a:rPr>
              <a:t>	“visit” node v</a:t>
            </a:r>
          </a:p>
          <a:p>
            <a:r>
              <a:rPr lang="en-US" altLang="en-US" sz="2000" b="1" dirty="0" smtClean="0"/>
              <a:t>Disk usage </a:t>
            </a:r>
            <a:r>
              <a:rPr lang="en-US" altLang="en-US" sz="2000" b="1" dirty="0"/>
              <a:t>command in Unix</a:t>
            </a:r>
            <a:endParaRPr lang="en-US" altLang="en-US" sz="2000" dirty="0"/>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13</a:t>
            </a:fld>
            <a:endParaRPr lang="en-US" dirty="0" smtClean="0"/>
          </a:p>
        </p:txBody>
      </p:sp>
      <p:pic>
        <p:nvPicPr>
          <p:cNvPr id="273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5562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8275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dissolve">
                                      <p:cBhvr>
                                        <p:cTn id="7" dur="500"/>
                                        <p:tgtEl>
                                          <p:spTgt spid="2734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3411">
                                            <p:txEl>
                                              <p:pRg st="1" end="1"/>
                                            </p:txEl>
                                          </p:spTgt>
                                        </p:tgtEl>
                                        <p:attrNameLst>
                                          <p:attrName>style.visibility</p:attrName>
                                        </p:attrNameLst>
                                      </p:cBhvr>
                                      <p:to>
                                        <p:strVal val="visible"/>
                                      </p:to>
                                    </p:set>
                                    <p:animEffect transition="in" filter="dissolve">
                                      <p:cBhvr>
                                        <p:cTn id="10" dur="500"/>
                                        <p:tgtEl>
                                          <p:spTgt spid="2734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3411">
                                            <p:txEl>
                                              <p:pRg st="2" end="2"/>
                                            </p:txEl>
                                          </p:spTgt>
                                        </p:tgtEl>
                                        <p:attrNameLst>
                                          <p:attrName>style.visibility</p:attrName>
                                        </p:attrNameLst>
                                      </p:cBhvr>
                                      <p:to>
                                        <p:strVal val="visible"/>
                                      </p:to>
                                    </p:set>
                                    <p:animEffect transition="in" filter="dissolve">
                                      <p:cBhvr>
                                        <p:cTn id="13" dur="500"/>
                                        <p:tgtEl>
                                          <p:spTgt spid="2734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3411">
                                            <p:txEl>
                                              <p:pRg st="3" end="3"/>
                                            </p:txEl>
                                          </p:spTgt>
                                        </p:tgtEl>
                                        <p:attrNameLst>
                                          <p:attrName>style.visibility</p:attrName>
                                        </p:attrNameLst>
                                      </p:cBhvr>
                                      <p:to>
                                        <p:strVal val="visible"/>
                                      </p:to>
                                    </p:set>
                                    <p:animEffect transition="in" filter="dissolve">
                                      <p:cBhvr>
                                        <p:cTn id="16" dur="500"/>
                                        <p:tgtEl>
                                          <p:spTgt spid="27341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3411">
                                            <p:txEl>
                                              <p:pRg st="4" end="4"/>
                                            </p:txEl>
                                          </p:spTgt>
                                        </p:tgtEl>
                                        <p:attrNameLst>
                                          <p:attrName>style.visibility</p:attrName>
                                        </p:attrNameLst>
                                      </p:cBhvr>
                                      <p:to>
                                        <p:strVal val="visible"/>
                                      </p:to>
                                    </p:set>
                                    <p:animEffect transition="in" filter="dissolve">
                                      <p:cBhvr>
                                        <p:cTn id="19" dur="500"/>
                                        <p:tgtEl>
                                          <p:spTgt spid="27341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73411">
                                            <p:txEl>
                                              <p:pRg st="5" end="5"/>
                                            </p:txEl>
                                          </p:spTgt>
                                        </p:tgtEl>
                                        <p:attrNameLst>
                                          <p:attrName>style.visibility</p:attrName>
                                        </p:attrNameLst>
                                      </p:cBhvr>
                                      <p:to>
                                        <p:strVal val="visible"/>
                                      </p:to>
                                    </p:set>
                                    <p:animEffect transition="in" filter="dissolve">
                                      <p:cBhvr>
                                        <p:cTn id="24" dur="500"/>
                                        <p:tgtEl>
                                          <p:spTgt spid="27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762000" y="304800"/>
            <a:ext cx="7848600" cy="685800"/>
          </a:xfrm>
        </p:spPr>
        <p:txBody>
          <a:bodyPr/>
          <a:lstStyle/>
          <a:p>
            <a:pPr algn="ctr"/>
            <a:r>
              <a:rPr lang="en-US" dirty="0"/>
              <a:t>Preorder Implementation</a:t>
            </a:r>
          </a:p>
        </p:txBody>
      </p:sp>
      <p:sp>
        <p:nvSpPr>
          <p:cNvPr id="276483" name="Rectangle 3"/>
          <p:cNvSpPr>
            <a:spLocks noGrp="1" noChangeArrowheads="1"/>
          </p:cNvSpPr>
          <p:nvPr>
            <p:ph idx="1"/>
          </p:nvPr>
        </p:nvSpPr>
        <p:spPr>
          <a:xfrm>
            <a:off x="1295401" y="1447800"/>
            <a:ext cx="7239000" cy="4463422"/>
          </a:xfrm>
        </p:spPr>
        <p:txBody>
          <a:bodyPr/>
          <a:lstStyle/>
          <a:p>
            <a:pPr>
              <a:buFontTx/>
              <a:buNone/>
            </a:pPr>
            <a:r>
              <a:rPr lang="en-US" sz="2400" dirty="0"/>
              <a:t>public void </a:t>
            </a:r>
            <a:r>
              <a:rPr lang="en-US" sz="2400" dirty="0">
                <a:solidFill>
                  <a:srgbClr val="FF0000"/>
                </a:solidFill>
              </a:rPr>
              <a:t>preorder</a:t>
            </a:r>
            <a:r>
              <a:rPr lang="en-US" sz="2400" dirty="0"/>
              <a:t>(</a:t>
            </a:r>
            <a:r>
              <a:rPr lang="en-US" sz="2400" dirty="0" err="1"/>
              <a:t>ptnode</a:t>
            </a:r>
            <a:r>
              <a:rPr lang="en-US" sz="2400" dirty="0"/>
              <a:t> t) {</a:t>
            </a:r>
          </a:p>
          <a:p>
            <a:pPr>
              <a:buFontTx/>
              <a:buNone/>
            </a:pPr>
            <a:r>
              <a:rPr lang="en-US" sz="2400" dirty="0"/>
              <a:t>	</a:t>
            </a:r>
            <a:r>
              <a:rPr lang="en-US" sz="2400" dirty="0" err="1"/>
              <a:t>ptnode</a:t>
            </a:r>
            <a:r>
              <a:rPr lang="en-US" sz="2400" dirty="0"/>
              <a:t> </a:t>
            </a:r>
            <a:r>
              <a:rPr lang="en-US" sz="2400" dirty="0" err="1"/>
              <a:t>ptr</a:t>
            </a:r>
            <a:r>
              <a:rPr lang="en-US" sz="2400" dirty="0"/>
              <a:t>;</a:t>
            </a:r>
          </a:p>
          <a:p>
            <a:pPr>
              <a:buFontTx/>
              <a:buNone/>
            </a:pPr>
            <a:r>
              <a:rPr lang="en-US" sz="2400" dirty="0"/>
              <a:t>	display(t-&gt;key);</a:t>
            </a:r>
          </a:p>
          <a:p>
            <a:pPr>
              <a:buFontTx/>
              <a:buNone/>
            </a:pPr>
            <a:r>
              <a:rPr lang="en-US" sz="2400" dirty="0"/>
              <a:t>	for(</a:t>
            </a:r>
            <a:r>
              <a:rPr lang="en-US" sz="2400" dirty="0" err="1"/>
              <a:t>ptr</a:t>
            </a:r>
            <a:r>
              <a:rPr lang="en-US" sz="2400" dirty="0"/>
              <a:t> = t-&gt;</a:t>
            </a:r>
            <a:r>
              <a:rPr lang="en-US" sz="2400" dirty="0" err="1"/>
              <a:t>lchild</a:t>
            </a:r>
            <a:r>
              <a:rPr lang="en-US" sz="2400" dirty="0"/>
              <a:t>; </a:t>
            </a:r>
            <a:r>
              <a:rPr lang="en-US" sz="2400" dirty="0" err="1" smtClean="0"/>
              <a:t>ptr</a:t>
            </a:r>
            <a:r>
              <a:rPr lang="en-US" sz="2400" dirty="0" smtClean="0"/>
              <a:t>!= NULL; </a:t>
            </a:r>
            <a:r>
              <a:rPr lang="en-US" sz="2400" dirty="0" err="1"/>
              <a:t>ptr</a:t>
            </a:r>
            <a:r>
              <a:rPr lang="en-US" sz="2400" dirty="0"/>
              <a:t> = </a:t>
            </a:r>
            <a:r>
              <a:rPr lang="en-US" sz="2400" dirty="0" err="1"/>
              <a:t>ptr</a:t>
            </a:r>
            <a:r>
              <a:rPr lang="en-US" sz="2400" dirty="0"/>
              <a:t>-&gt;sibling) {</a:t>
            </a:r>
          </a:p>
          <a:p>
            <a:pPr>
              <a:buFontTx/>
              <a:buNone/>
            </a:pPr>
            <a:r>
              <a:rPr lang="en-US" sz="2400" dirty="0"/>
              <a:t>		preorder(</a:t>
            </a:r>
            <a:r>
              <a:rPr lang="en-US" sz="2400" dirty="0" err="1"/>
              <a:t>ptr</a:t>
            </a:r>
            <a:r>
              <a:rPr lang="en-US" sz="2400" dirty="0"/>
              <a:t>);</a:t>
            </a:r>
          </a:p>
          <a:p>
            <a:pPr>
              <a:buFontTx/>
              <a:buNone/>
            </a:pPr>
            <a:r>
              <a:rPr lang="en-US" sz="2400" dirty="0"/>
              <a:t>     }</a:t>
            </a:r>
          </a:p>
          <a:p>
            <a:pPr>
              <a:buFontTx/>
              <a:buNone/>
            </a:pPr>
            <a:r>
              <a:rPr lang="en-US" sz="2400" dirty="0"/>
              <a:t>}</a:t>
            </a:r>
          </a:p>
          <a:p>
            <a:pPr>
              <a:buFontTx/>
              <a:buNone/>
            </a:pPr>
            <a:endParaRPr lang="en-US" sz="2400" dirty="0"/>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14</a:t>
            </a:fld>
            <a:endParaRPr lang="en-US" dirty="0" smtClean="0"/>
          </a:p>
        </p:txBody>
      </p:sp>
    </p:spTree>
    <p:extLst>
      <p:ext uri="{BB962C8B-B14F-4D97-AF65-F5344CB8AC3E}">
        <p14:creationId xmlns:p14="http://schemas.microsoft.com/office/powerpoint/2010/main" val="890692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762000" y="304800"/>
            <a:ext cx="7848600" cy="685800"/>
          </a:xfrm>
        </p:spPr>
        <p:txBody>
          <a:bodyPr/>
          <a:lstStyle/>
          <a:p>
            <a:pPr algn="ctr"/>
            <a:r>
              <a:rPr lang="en-US" dirty="0" err="1"/>
              <a:t>Postorder</a:t>
            </a:r>
            <a:r>
              <a:rPr lang="en-US" dirty="0"/>
              <a:t> Implementation</a:t>
            </a:r>
          </a:p>
        </p:txBody>
      </p:sp>
      <p:sp>
        <p:nvSpPr>
          <p:cNvPr id="277507" name="Rectangle 3"/>
          <p:cNvSpPr>
            <a:spLocks noGrp="1" noChangeArrowheads="1"/>
          </p:cNvSpPr>
          <p:nvPr>
            <p:ph idx="1"/>
          </p:nvPr>
        </p:nvSpPr>
        <p:spPr>
          <a:xfrm>
            <a:off x="1143001" y="1371600"/>
            <a:ext cx="7391400" cy="4539622"/>
          </a:xfrm>
        </p:spPr>
        <p:txBody>
          <a:bodyPr/>
          <a:lstStyle/>
          <a:p>
            <a:pPr>
              <a:buFontTx/>
              <a:buNone/>
            </a:pPr>
            <a:r>
              <a:rPr lang="en-US" sz="2400" dirty="0"/>
              <a:t>public void </a:t>
            </a:r>
            <a:r>
              <a:rPr lang="en-US" sz="2400" dirty="0" err="1">
                <a:solidFill>
                  <a:srgbClr val="FF0000"/>
                </a:solidFill>
              </a:rPr>
              <a:t>postorder</a:t>
            </a:r>
            <a:r>
              <a:rPr lang="en-US" sz="2400" dirty="0"/>
              <a:t>(</a:t>
            </a:r>
            <a:r>
              <a:rPr lang="en-US" sz="2400" dirty="0" err="1"/>
              <a:t>ptnode</a:t>
            </a:r>
            <a:r>
              <a:rPr lang="en-US" sz="2400" dirty="0"/>
              <a:t> t) {</a:t>
            </a:r>
          </a:p>
          <a:p>
            <a:pPr>
              <a:buFontTx/>
              <a:buNone/>
            </a:pPr>
            <a:r>
              <a:rPr lang="en-US" sz="2400" dirty="0"/>
              <a:t>	</a:t>
            </a:r>
            <a:r>
              <a:rPr lang="en-US" sz="2400" dirty="0" err="1"/>
              <a:t>ptnode</a:t>
            </a:r>
            <a:r>
              <a:rPr lang="en-US" sz="2400" dirty="0"/>
              <a:t> </a:t>
            </a:r>
            <a:r>
              <a:rPr lang="en-US" sz="2400" dirty="0" err="1"/>
              <a:t>ptr</a:t>
            </a:r>
            <a:r>
              <a:rPr lang="en-US" sz="2400" dirty="0"/>
              <a:t>;</a:t>
            </a:r>
          </a:p>
          <a:p>
            <a:pPr>
              <a:buFontTx/>
              <a:buNone/>
            </a:pPr>
            <a:r>
              <a:rPr lang="en-US" sz="2400" dirty="0"/>
              <a:t>	for(</a:t>
            </a:r>
            <a:r>
              <a:rPr lang="en-US" sz="2400" dirty="0" err="1"/>
              <a:t>ptr</a:t>
            </a:r>
            <a:r>
              <a:rPr lang="en-US" sz="2400" dirty="0"/>
              <a:t> = t-&gt;</a:t>
            </a:r>
            <a:r>
              <a:rPr lang="en-US" sz="2400" dirty="0" err="1"/>
              <a:t>lchild</a:t>
            </a:r>
            <a:r>
              <a:rPr lang="en-US" sz="2400" dirty="0"/>
              <a:t>; </a:t>
            </a:r>
            <a:r>
              <a:rPr lang="en-US" sz="2400" dirty="0" smtClean="0"/>
              <a:t> </a:t>
            </a:r>
            <a:r>
              <a:rPr lang="en-US" sz="2400" dirty="0" err="1" smtClean="0"/>
              <a:t>ptr</a:t>
            </a:r>
            <a:r>
              <a:rPr lang="en-US" sz="2400" dirty="0" smtClean="0"/>
              <a:t> </a:t>
            </a:r>
            <a:r>
              <a:rPr lang="en-US" sz="2400" dirty="0"/>
              <a:t>!= </a:t>
            </a:r>
            <a:r>
              <a:rPr lang="en-US" sz="2400" dirty="0" smtClean="0"/>
              <a:t>NULL; </a:t>
            </a:r>
            <a:r>
              <a:rPr lang="en-US" sz="2400" dirty="0" err="1"/>
              <a:t>ptr</a:t>
            </a:r>
            <a:r>
              <a:rPr lang="en-US" sz="2400" dirty="0"/>
              <a:t> = </a:t>
            </a:r>
            <a:r>
              <a:rPr lang="en-US" sz="2400" dirty="0" err="1"/>
              <a:t>ptr</a:t>
            </a:r>
            <a:r>
              <a:rPr lang="en-US" sz="2400" dirty="0"/>
              <a:t>-&gt;sibling) {</a:t>
            </a:r>
          </a:p>
          <a:p>
            <a:pPr>
              <a:buFontTx/>
              <a:buNone/>
            </a:pPr>
            <a:r>
              <a:rPr lang="en-US" sz="2400" dirty="0"/>
              <a:t>		</a:t>
            </a:r>
            <a:r>
              <a:rPr lang="en-US" sz="2400" dirty="0" err="1"/>
              <a:t>postorder</a:t>
            </a:r>
            <a:r>
              <a:rPr lang="en-US" sz="2400" dirty="0"/>
              <a:t>(</a:t>
            </a:r>
            <a:r>
              <a:rPr lang="en-US" sz="2400" dirty="0" err="1"/>
              <a:t>ptr</a:t>
            </a:r>
            <a:r>
              <a:rPr lang="en-US" sz="2400" dirty="0"/>
              <a:t>);</a:t>
            </a:r>
          </a:p>
          <a:p>
            <a:pPr>
              <a:buFontTx/>
              <a:buNone/>
            </a:pPr>
            <a:r>
              <a:rPr lang="en-US" sz="2400" dirty="0"/>
              <a:t>     }</a:t>
            </a:r>
          </a:p>
          <a:p>
            <a:pPr>
              <a:buFontTx/>
              <a:buNone/>
            </a:pPr>
            <a:r>
              <a:rPr lang="en-US" sz="2400" dirty="0"/>
              <a:t>	display(t-&gt;key);</a:t>
            </a:r>
          </a:p>
          <a:p>
            <a:pPr>
              <a:buFontTx/>
              <a:buNone/>
            </a:pPr>
            <a:r>
              <a:rPr lang="en-US" sz="2400" dirty="0"/>
              <a:t>}</a:t>
            </a:r>
          </a:p>
          <a:p>
            <a:endParaRPr lang="en-US" dirty="0"/>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15</a:t>
            </a:fld>
            <a:endParaRPr lang="en-US" dirty="0" smtClean="0"/>
          </a:p>
        </p:txBody>
      </p:sp>
    </p:spTree>
    <p:extLst>
      <p:ext uri="{BB962C8B-B14F-4D97-AF65-F5344CB8AC3E}">
        <p14:creationId xmlns:p14="http://schemas.microsoft.com/office/powerpoint/2010/main" val="376930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62000" y="342900"/>
            <a:ext cx="7696200" cy="1333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Binary Trees</a:t>
            </a:r>
          </a:p>
        </p:txBody>
      </p:sp>
      <p:sp>
        <p:nvSpPr>
          <p:cNvPr id="360451" name="Rectangle 3"/>
          <p:cNvSpPr>
            <a:spLocks noGrp="1" noChangeArrowheads="1"/>
          </p:cNvSpPr>
          <p:nvPr>
            <p:ph idx="1"/>
          </p:nvPr>
        </p:nvSpPr>
        <p:spPr>
          <a:xfrm>
            <a:off x="304800" y="1371600"/>
            <a:ext cx="8610600" cy="2057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lnSpc>
                <a:spcPct val="90000"/>
              </a:lnSpc>
            </a:pPr>
            <a:r>
              <a:rPr lang="en-US" sz="2800" dirty="0"/>
              <a:t>N-</a:t>
            </a:r>
            <a:r>
              <a:rPr lang="en-US" sz="2800" dirty="0" err="1"/>
              <a:t>ary</a:t>
            </a:r>
            <a:r>
              <a:rPr lang="en-US" sz="2800" dirty="0"/>
              <a:t> tree has n children max from each node</a:t>
            </a:r>
          </a:p>
          <a:p>
            <a:pPr lvl="1">
              <a:lnSpc>
                <a:spcPct val="90000"/>
              </a:lnSpc>
            </a:pPr>
            <a:r>
              <a:rPr lang="en-US" sz="2800" dirty="0"/>
              <a:t>A binary tree is a tree where all nodes have zero, one or two children </a:t>
            </a:r>
            <a:r>
              <a:rPr lang="en-US" sz="2400" i="1" dirty="0"/>
              <a:t> </a:t>
            </a:r>
            <a:endParaRPr lang="en-US" sz="2400" i="1" dirty="0" smtClean="0"/>
          </a:p>
          <a:p>
            <a:pPr lvl="1">
              <a:lnSpc>
                <a:spcPct val="90000"/>
              </a:lnSpc>
            </a:pPr>
            <a:r>
              <a:rPr lang="en-US" sz="2800" dirty="0" smtClean="0"/>
              <a:t>Each </a:t>
            </a:r>
            <a:r>
              <a:rPr lang="en-US" sz="2800" dirty="0"/>
              <a:t>node is a leaf, has a right child, has a left child, or has both a left and right child</a:t>
            </a:r>
            <a:endParaRPr lang="en-US" sz="2400" i="1" dirty="0"/>
          </a:p>
        </p:txBody>
      </p:sp>
      <p:sp>
        <p:nvSpPr>
          <p:cNvPr id="17"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16</a:t>
            </a:fld>
            <a:endParaRPr lang="en-US" dirty="0" smtClean="0"/>
          </a:p>
        </p:txBody>
      </p:sp>
      <p:grpSp>
        <p:nvGrpSpPr>
          <p:cNvPr id="2" name="Group 1"/>
          <p:cNvGrpSpPr/>
          <p:nvPr/>
        </p:nvGrpSpPr>
        <p:grpSpPr>
          <a:xfrm>
            <a:off x="1525588" y="3962400"/>
            <a:ext cx="4711700" cy="2524125"/>
            <a:chOff x="1525588" y="3962400"/>
            <a:chExt cx="4711700" cy="2524125"/>
          </a:xfrm>
        </p:grpSpPr>
        <p:sp>
          <p:nvSpPr>
            <p:cNvPr id="360452" name="Rectangle 4"/>
            <p:cNvSpPr>
              <a:spLocks noChangeArrowheads="1"/>
            </p:cNvSpPr>
            <p:nvPr/>
          </p:nvSpPr>
          <p:spPr bwMode="auto">
            <a:xfrm>
              <a:off x="3506788" y="39624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A</a:t>
              </a:r>
            </a:p>
          </p:txBody>
        </p:sp>
        <p:sp>
          <p:nvSpPr>
            <p:cNvPr id="360453" name="Rectangle 5"/>
            <p:cNvSpPr>
              <a:spLocks noChangeArrowheads="1"/>
            </p:cNvSpPr>
            <p:nvPr/>
          </p:nvSpPr>
          <p:spPr bwMode="auto">
            <a:xfrm>
              <a:off x="4421188" y="49530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C</a:t>
              </a:r>
            </a:p>
          </p:txBody>
        </p:sp>
        <p:sp>
          <p:nvSpPr>
            <p:cNvPr id="360454" name="Rectangle 6"/>
            <p:cNvSpPr>
              <a:spLocks noChangeArrowheads="1"/>
            </p:cNvSpPr>
            <p:nvPr/>
          </p:nvSpPr>
          <p:spPr bwMode="auto">
            <a:xfrm>
              <a:off x="2592388" y="49530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B</a:t>
              </a:r>
              <a:endParaRPr lang="en-US" b="1">
                <a:solidFill>
                  <a:schemeClr val="accent2"/>
                </a:solidFill>
                <a:latin typeface="Courier New" pitchFamily="49" charset="0"/>
              </a:endParaRPr>
            </a:p>
          </p:txBody>
        </p:sp>
        <p:sp>
          <p:nvSpPr>
            <p:cNvPr id="360455" name="Rectangle 7"/>
            <p:cNvSpPr>
              <a:spLocks noChangeArrowheads="1"/>
            </p:cNvSpPr>
            <p:nvPr/>
          </p:nvSpPr>
          <p:spPr bwMode="auto">
            <a:xfrm>
              <a:off x="5335588" y="60198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F</a:t>
              </a:r>
            </a:p>
          </p:txBody>
        </p:sp>
        <p:sp>
          <p:nvSpPr>
            <p:cNvPr id="360456" name="Rectangle 8"/>
            <p:cNvSpPr>
              <a:spLocks noChangeArrowheads="1"/>
            </p:cNvSpPr>
            <p:nvPr/>
          </p:nvSpPr>
          <p:spPr bwMode="auto">
            <a:xfrm>
              <a:off x="1525588" y="59436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D</a:t>
              </a:r>
            </a:p>
          </p:txBody>
        </p:sp>
        <p:sp>
          <p:nvSpPr>
            <p:cNvPr id="360457" name="Line 9"/>
            <p:cNvSpPr>
              <a:spLocks noChangeShapeType="1"/>
            </p:cNvSpPr>
            <p:nvPr/>
          </p:nvSpPr>
          <p:spPr bwMode="auto">
            <a:xfrm>
              <a:off x="4197350" y="4424363"/>
              <a:ext cx="5207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58" name="Rectangle 10"/>
            <p:cNvSpPr>
              <a:spLocks noChangeArrowheads="1"/>
            </p:cNvSpPr>
            <p:nvPr/>
          </p:nvSpPr>
          <p:spPr bwMode="auto">
            <a:xfrm>
              <a:off x="3201988" y="5943600"/>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E</a:t>
              </a:r>
            </a:p>
          </p:txBody>
        </p:sp>
        <p:sp>
          <p:nvSpPr>
            <p:cNvPr id="360459" name="Line 11"/>
            <p:cNvSpPr>
              <a:spLocks noChangeShapeType="1"/>
            </p:cNvSpPr>
            <p:nvPr/>
          </p:nvSpPr>
          <p:spPr bwMode="auto">
            <a:xfrm>
              <a:off x="5035550" y="5414963"/>
              <a:ext cx="596900" cy="596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0" name="Line 12"/>
            <p:cNvSpPr>
              <a:spLocks noChangeShapeType="1"/>
            </p:cNvSpPr>
            <p:nvPr/>
          </p:nvSpPr>
          <p:spPr bwMode="auto">
            <a:xfrm flipH="1">
              <a:off x="3203575" y="4414838"/>
              <a:ext cx="527050" cy="539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1" name="Line 13"/>
            <p:cNvSpPr>
              <a:spLocks noChangeShapeType="1"/>
            </p:cNvSpPr>
            <p:nvPr/>
          </p:nvSpPr>
          <p:spPr bwMode="auto">
            <a:xfrm>
              <a:off x="3206750" y="5414963"/>
              <a:ext cx="5207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462" name="Line 14"/>
            <p:cNvSpPr>
              <a:spLocks noChangeShapeType="1"/>
            </p:cNvSpPr>
            <p:nvPr/>
          </p:nvSpPr>
          <p:spPr bwMode="auto">
            <a:xfrm flipH="1">
              <a:off x="2365375" y="5414963"/>
              <a:ext cx="536575" cy="530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7241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762000" y="266700"/>
            <a:ext cx="7696200" cy="1333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Binary Tree Defined</a:t>
            </a:r>
          </a:p>
        </p:txBody>
      </p:sp>
      <p:sp>
        <p:nvSpPr>
          <p:cNvPr id="361475" name="Rectangle 3"/>
          <p:cNvSpPr>
            <a:spLocks noGrp="1" noChangeArrowheads="1"/>
          </p:cNvSpPr>
          <p:nvPr>
            <p:ph idx="1"/>
          </p:nvPr>
        </p:nvSpPr>
        <p:spPr>
          <a:xfrm>
            <a:off x="304800" y="1371600"/>
            <a:ext cx="8610600" cy="480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lnSpc>
                <a:spcPct val="90000"/>
              </a:lnSpc>
            </a:pPr>
            <a:r>
              <a:rPr lang="en-US" sz="2800" dirty="0"/>
              <a:t>A binary tree is either:</a:t>
            </a:r>
          </a:p>
          <a:p>
            <a:pPr lvl="2">
              <a:lnSpc>
                <a:spcPct val="90000"/>
              </a:lnSpc>
            </a:pPr>
            <a:r>
              <a:rPr lang="en-US" sz="2400" dirty="0"/>
              <a:t>an empty tree</a:t>
            </a:r>
          </a:p>
          <a:p>
            <a:pPr lvl="2">
              <a:lnSpc>
                <a:spcPct val="90000"/>
              </a:lnSpc>
            </a:pPr>
            <a:r>
              <a:rPr lang="en-US" sz="2400" dirty="0"/>
              <a:t>consists of a node, called a root, and zero, one, or two children (left and right), each of which are themselves binary trees</a:t>
            </a:r>
          </a:p>
          <a:p>
            <a:pPr lvl="1">
              <a:lnSpc>
                <a:spcPct val="90000"/>
              </a:lnSpc>
            </a:pPr>
            <a:r>
              <a:rPr lang="en-US" sz="2800" dirty="0"/>
              <a:t>This recursive definition uses the term "empty tree" as the base case</a:t>
            </a:r>
          </a:p>
          <a:p>
            <a:pPr lvl="1">
              <a:lnSpc>
                <a:spcPct val="90000"/>
              </a:lnSpc>
            </a:pPr>
            <a:r>
              <a:rPr lang="en-US" sz="2800" dirty="0"/>
              <a:t>Every non-empty node has two children, either of which may be empty</a:t>
            </a:r>
          </a:p>
          <a:p>
            <a:pPr lvl="2">
              <a:lnSpc>
                <a:spcPct val="90000"/>
              </a:lnSpc>
            </a:pPr>
            <a:r>
              <a:rPr lang="en-US" sz="2400" dirty="0"/>
              <a:t>On previous slide, C's left child is an empty tree. </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17</a:t>
            </a:fld>
            <a:endParaRPr lang="en-US" dirty="0" smtClean="0"/>
          </a:p>
        </p:txBody>
      </p:sp>
    </p:spTree>
    <p:extLst>
      <p:ext uri="{BB962C8B-B14F-4D97-AF65-F5344CB8AC3E}">
        <p14:creationId xmlns:p14="http://schemas.microsoft.com/office/powerpoint/2010/main" val="206084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anim calcmode="lin" valueType="num">
                                      <p:cBhvr additive="base">
                                        <p:cTn id="11" dur="500" fill="hold"/>
                                        <p:tgtEl>
                                          <p:spTgt spid="3614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147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anim calcmode="lin" valueType="num">
                                      <p:cBhvr additive="base">
                                        <p:cTn id="15" dur="500" fill="hold"/>
                                        <p:tgtEl>
                                          <p:spTgt spid="3614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1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61475">
                                            <p:txEl>
                                              <p:pRg st="3" end="3"/>
                                            </p:txEl>
                                          </p:spTgt>
                                        </p:tgtEl>
                                        <p:attrNameLst>
                                          <p:attrName>style.visibility</p:attrName>
                                        </p:attrNameLst>
                                      </p:cBhvr>
                                      <p:to>
                                        <p:strVal val="visible"/>
                                      </p:to>
                                    </p:set>
                                    <p:anim calcmode="lin" valueType="num">
                                      <p:cBhvr additive="base">
                                        <p:cTn id="21" dur="500" fill="hold"/>
                                        <p:tgtEl>
                                          <p:spTgt spid="3614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1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1475">
                                            <p:txEl>
                                              <p:pRg st="4" end="4"/>
                                            </p:txEl>
                                          </p:spTgt>
                                        </p:tgtEl>
                                        <p:attrNameLst>
                                          <p:attrName>style.visibility</p:attrName>
                                        </p:attrNameLst>
                                      </p:cBhvr>
                                      <p:to>
                                        <p:strVal val="visible"/>
                                      </p:to>
                                    </p:set>
                                    <p:anim calcmode="lin" valueType="num">
                                      <p:cBhvr additive="base">
                                        <p:cTn id="27" dur="500" fill="hold"/>
                                        <p:tgtEl>
                                          <p:spTgt spid="3614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147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61475">
                                            <p:txEl>
                                              <p:pRg st="5" end="5"/>
                                            </p:txEl>
                                          </p:spTgt>
                                        </p:tgtEl>
                                        <p:attrNameLst>
                                          <p:attrName>style.visibility</p:attrName>
                                        </p:attrNameLst>
                                      </p:cBhvr>
                                      <p:to>
                                        <p:strVal val="visible"/>
                                      </p:to>
                                    </p:set>
                                    <p:anim calcmode="lin" valueType="num">
                                      <p:cBhvr additive="base">
                                        <p:cTn id="31" dur="500" fill="hold"/>
                                        <p:tgtEl>
                                          <p:spTgt spid="3614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1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3" name="Rectangle 7"/>
          <p:cNvSpPr>
            <a:spLocks noGrp="1" noChangeArrowheads="1"/>
          </p:cNvSpPr>
          <p:nvPr>
            <p:ph type="title"/>
          </p:nvPr>
        </p:nvSpPr>
        <p:spPr>
          <a:xfrm>
            <a:off x="762000" y="266700"/>
            <a:ext cx="8001000" cy="10287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Application: Expression Trees</a:t>
            </a:r>
          </a:p>
        </p:txBody>
      </p:sp>
      <p:sp>
        <p:nvSpPr>
          <p:cNvPr id="362504" name="Rectangle 8"/>
          <p:cNvSpPr>
            <a:spLocks noGrp="1" noChangeArrowheads="1"/>
          </p:cNvSpPr>
          <p:nvPr>
            <p:ph idx="1"/>
          </p:nvPr>
        </p:nvSpPr>
        <p:spPr>
          <a:xfrm>
            <a:off x="228600" y="1295400"/>
            <a:ext cx="8610600" cy="1752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lnSpc>
                <a:spcPct val="90000"/>
              </a:lnSpc>
            </a:pPr>
            <a:r>
              <a:rPr lang="en-US" sz="2800" dirty="0"/>
              <a:t>Binary trees can represent arithmetic expressions  </a:t>
            </a:r>
          </a:p>
          <a:p>
            <a:pPr lvl="1">
              <a:lnSpc>
                <a:spcPct val="90000"/>
              </a:lnSpc>
            </a:pPr>
            <a:r>
              <a:rPr lang="en-US" sz="2800" dirty="0"/>
              <a:t>An infix expression will have a parent operator and two children operands:</a:t>
            </a:r>
          </a:p>
        </p:txBody>
      </p:sp>
      <p:sp>
        <p:nvSpPr>
          <p:cNvPr id="20"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18</a:t>
            </a:fld>
            <a:endParaRPr lang="en-US" dirty="0" smtClean="0"/>
          </a:p>
        </p:txBody>
      </p:sp>
      <p:sp>
        <p:nvSpPr>
          <p:cNvPr id="362511" name="Rectangle 15"/>
          <p:cNvSpPr>
            <a:spLocks noChangeArrowheads="1"/>
          </p:cNvSpPr>
          <p:nvPr/>
        </p:nvSpPr>
        <p:spPr bwMode="auto">
          <a:xfrm>
            <a:off x="762000" y="2971800"/>
            <a:ext cx="4676775" cy="341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342900" indent="-342900" algn="l" eaLnBrk="0" hangingPunct="0">
              <a:spcBef>
                <a:spcPct val="20000"/>
              </a:spcBef>
              <a:buClr>
                <a:schemeClr val="accent1"/>
              </a:buClr>
            </a:pPr>
            <a:r>
              <a:rPr lang="en-US" sz="2400" dirty="0"/>
              <a:t>The expression:</a:t>
            </a:r>
          </a:p>
          <a:p>
            <a:pPr marL="342900" indent="-342900" algn="l" eaLnBrk="0" hangingPunct="0">
              <a:spcBef>
                <a:spcPct val="20000"/>
              </a:spcBef>
              <a:buClr>
                <a:schemeClr val="accent1"/>
              </a:buClr>
            </a:pPr>
            <a:r>
              <a:rPr lang="en-US" sz="2400" b="1" dirty="0"/>
              <a:t>((3+(7*2))-1)</a:t>
            </a:r>
          </a:p>
          <a:p>
            <a:pPr marL="342900" indent="-342900" algn="l" eaLnBrk="0" hangingPunct="0">
              <a:spcBef>
                <a:spcPct val="20000"/>
              </a:spcBef>
              <a:buClr>
                <a:schemeClr val="accent1"/>
              </a:buClr>
            </a:pPr>
            <a:r>
              <a:rPr lang="en-US" sz="2400" dirty="0"/>
              <a:t>Each parenthesized expression</a:t>
            </a:r>
          </a:p>
          <a:p>
            <a:pPr marL="342900" indent="-342900" algn="l" eaLnBrk="0" hangingPunct="0">
              <a:spcBef>
                <a:spcPct val="20000"/>
              </a:spcBef>
              <a:buClr>
                <a:schemeClr val="accent1"/>
              </a:buClr>
            </a:pPr>
            <a:r>
              <a:rPr lang="en-US" sz="2400" dirty="0"/>
              <a:t>becomes a tree. Each operand</a:t>
            </a:r>
          </a:p>
          <a:p>
            <a:pPr marL="342900" indent="-342900" algn="l" eaLnBrk="0" hangingPunct="0">
              <a:spcBef>
                <a:spcPct val="20000"/>
              </a:spcBef>
              <a:buClr>
                <a:schemeClr val="accent1"/>
              </a:buClr>
            </a:pPr>
            <a:r>
              <a:rPr lang="en-US" sz="2400" dirty="0"/>
              <a:t>is a leaf, each operator is</a:t>
            </a:r>
          </a:p>
          <a:p>
            <a:pPr marL="342900" indent="-342900" algn="l" eaLnBrk="0" hangingPunct="0">
              <a:spcBef>
                <a:spcPct val="20000"/>
              </a:spcBef>
              <a:buClr>
                <a:schemeClr val="accent1"/>
              </a:buClr>
            </a:pPr>
            <a:r>
              <a:rPr lang="en-US" sz="2400" dirty="0"/>
              <a:t>an internal node</a:t>
            </a:r>
          </a:p>
        </p:txBody>
      </p:sp>
      <p:grpSp>
        <p:nvGrpSpPr>
          <p:cNvPr id="2" name="Group 1"/>
          <p:cNvGrpSpPr/>
          <p:nvPr/>
        </p:nvGrpSpPr>
        <p:grpSpPr>
          <a:xfrm>
            <a:off x="4813300" y="3124200"/>
            <a:ext cx="3797300" cy="3338567"/>
            <a:chOff x="153988" y="3201988"/>
            <a:chExt cx="3797300" cy="3338567"/>
          </a:xfrm>
        </p:grpSpPr>
        <p:sp>
          <p:nvSpPr>
            <p:cNvPr id="362498" name="Line 2"/>
            <p:cNvSpPr>
              <a:spLocks noChangeShapeType="1"/>
            </p:cNvSpPr>
            <p:nvPr/>
          </p:nvSpPr>
          <p:spPr bwMode="auto">
            <a:xfrm flipH="1">
              <a:off x="1603375" y="5645150"/>
              <a:ext cx="612775" cy="530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499" name="Line 3"/>
            <p:cNvSpPr>
              <a:spLocks noChangeShapeType="1"/>
            </p:cNvSpPr>
            <p:nvPr/>
          </p:nvSpPr>
          <p:spPr bwMode="auto">
            <a:xfrm>
              <a:off x="2520950" y="5645150"/>
              <a:ext cx="5207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0" name="Line 4"/>
            <p:cNvSpPr>
              <a:spLocks noChangeShapeType="1"/>
            </p:cNvSpPr>
            <p:nvPr/>
          </p:nvSpPr>
          <p:spPr bwMode="auto">
            <a:xfrm flipH="1">
              <a:off x="1831975" y="3654425"/>
              <a:ext cx="527050" cy="539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1" name="Line 5"/>
            <p:cNvSpPr>
              <a:spLocks noChangeShapeType="1"/>
            </p:cNvSpPr>
            <p:nvPr/>
          </p:nvSpPr>
          <p:spPr bwMode="auto">
            <a:xfrm flipH="1">
              <a:off x="993775" y="4654550"/>
              <a:ext cx="536575" cy="530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2" name="Line 6"/>
            <p:cNvSpPr>
              <a:spLocks noChangeShapeType="1"/>
            </p:cNvSpPr>
            <p:nvPr/>
          </p:nvSpPr>
          <p:spPr bwMode="auto">
            <a:xfrm>
              <a:off x="1835150" y="4654550"/>
              <a:ext cx="5207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05" name="Rectangle 9"/>
            <p:cNvSpPr>
              <a:spLocks noChangeArrowheads="1"/>
            </p:cNvSpPr>
            <p:nvPr/>
          </p:nvSpPr>
          <p:spPr bwMode="auto">
            <a:xfrm>
              <a:off x="2135188" y="32019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a:t>
              </a:r>
              <a:endParaRPr lang="en-US" b="1" dirty="0">
                <a:solidFill>
                  <a:schemeClr val="accent2"/>
                </a:solidFill>
                <a:latin typeface="Courier New" pitchFamily="49" charset="0"/>
              </a:endParaRPr>
            </a:p>
          </p:txBody>
        </p:sp>
        <p:sp>
          <p:nvSpPr>
            <p:cNvPr id="362506" name="Rectangle 10"/>
            <p:cNvSpPr>
              <a:spLocks noChangeArrowheads="1"/>
            </p:cNvSpPr>
            <p:nvPr/>
          </p:nvSpPr>
          <p:spPr bwMode="auto">
            <a:xfrm>
              <a:off x="3049588" y="41925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1</a:t>
              </a:r>
              <a:endParaRPr lang="en-US" b="1" dirty="0">
                <a:solidFill>
                  <a:schemeClr val="accent2"/>
                </a:solidFill>
                <a:latin typeface="Courier New" pitchFamily="49" charset="0"/>
              </a:endParaRPr>
            </a:p>
          </p:txBody>
        </p:sp>
        <p:sp>
          <p:nvSpPr>
            <p:cNvPr id="362507" name="Rectangle 11"/>
            <p:cNvSpPr>
              <a:spLocks noChangeArrowheads="1"/>
            </p:cNvSpPr>
            <p:nvPr/>
          </p:nvSpPr>
          <p:spPr bwMode="auto">
            <a:xfrm>
              <a:off x="1220788" y="41925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a:t>
              </a:r>
              <a:endParaRPr lang="en-US" b="1" dirty="0">
                <a:solidFill>
                  <a:schemeClr val="accent2"/>
                </a:solidFill>
                <a:latin typeface="Courier New" pitchFamily="49" charset="0"/>
              </a:endParaRPr>
            </a:p>
          </p:txBody>
        </p:sp>
        <p:sp>
          <p:nvSpPr>
            <p:cNvPr id="362508" name="Rectangle 12"/>
            <p:cNvSpPr>
              <a:spLocks noChangeArrowheads="1"/>
            </p:cNvSpPr>
            <p:nvPr/>
          </p:nvSpPr>
          <p:spPr bwMode="auto">
            <a:xfrm>
              <a:off x="153988" y="51831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3</a:t>
              </a:r>
              <a:endParaRPr lang="en-US" b="1" dirty="0">
                <a:solidFill>
                  <a:schemeClr val="accent2"/>
                </a:solidFill>
                <a:latin typeface="Courier New" pitchFamily="49" charset="0"/>
              </a:endParaRPr>
            </a:p>
          </p:txBody>
        </p:sp>
        <p:sp>
          <p:nvSpPr>
            <p:cNvPr id="362509" name="Line 13"/>
            <p:cNvSpPr>
              <a:spLocks noChangeShapeType="1"/>
            </p:cNvSpPr>
            <p:nvPr/>
          </p:nvSpPr>
          <p:spPr bwMode="auto">
            <a:xfrm>
              <a:off x="2825750" y="3663950"/>
              <a:ext cx="5207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510" name="Rectangle 14"/>
            <p:cNvSpPr>
              <a:spLocks noChangeArrowheads="1"/>
            </p:cNvSpPr>
            <p:nvPr/>
          </p:nvSpPr>
          <p:spPr bwMode="auto">
            <a:xfrm>
              <a:off x="1830388" y="51831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a:t>
              </a:r>
              <a:endParaRPr lang="en-US" b="1" dirty="0">
                <a:solidFill>
                  <a:schemeClr val="accent2"/>
                </a:solidFill>
                <a:latin typeface="Courier New" pitchFamily="49" charset="0"/>
              </a:endParaRPr>
            </a:p>
          </p:txBody>
        </p:sp>
        <p:sp>
          <p:nvSpPr>
            <p:cNvPr id="362512" name="Rectangle 16"/>
            <p:cNvSpPr>
              <a:spLocks noChangeArrowheads="1"/>
            </p:cNvSpPr>
            <p:nvPr/>
          </p:nvSpPr>
          <p:spPr bwMode="auto">
            <a:xfrm>
              <a:off x="1220788" y="61737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7</a:t>
              </a:r>
              <a:endParaRPr lang="en-US" b="1" dirty="0">
                <a:solidFill>
                  <a:schemeClr val="accent2"/>
                </a:solidFill>
                <a:latin typeface="Courier New" pitchFamily="49" charset="0"/>
              </a:endParaRPr>
            </a:p>
          </p:txBody>
        </p:sp>
        <p:sp>
          <p:nvSpPr>
            <p:cNvPr id="362513" name="Rectangle 17"/>
            <p:cNvSpPr>
              <a:spLocks noChangeArrowheads="1"/>
            </p:cNvSpPr>
            <p:nvPr/>
          </p:nvSpPr>
          <p:spPr bwMode="auto">
            <a:xfrm>
              <a:off x="2592388" y="6173788"/>
              <a:ext cx="901700" cy="3667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ctr" eaLnBrk="0" hangingPunct="0">
                <a:buClr>
                  <a:schemeClr val="accent1"/>
                </a:buClr>
              </a:pPr>
              <a:r>
                <a:rPr lang="en-US" b="1" dirty="0">
                  <a:latin typeface="Courier New" pitchFamily="49" charset="0"/>
                </a:rPr>
                <a:t>2</a:t>
              </a:r>
              <a:endParaRPr lang="en-US" b="1" dirty="0">
                <a:solidFill>
                  <a:schemeClr val="accent2"/>
                </a:solidFill>
                <a:latin typeface="Courier New" pitchFamily="49" charset="0"/>
              </a:endParaRPr>
            </a:p>
          </p:txBody>
        </p:sp>
      </p:grpSp>
    </p:spTree>
    <p:extLst>
      <p:ext uri="{BB962C8B-B14F-4D97-AF65-F5344CB8AC3E}">
        <p14:creationId xmlns:p14="http://schemas.microsoft.com/office/powerpoint/2010/main" val="4111643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2504">
                                            <p:txEl>
                                              <p:pRg st="0" end="0"/>
                                            </p:txEl>
                                          </p:spTgt>
                                        </p:tgtEl>
                                        <p:attrNameLst>
                                          <p:attrName>style.visibility</p:attrName>
                                        </p:attrNameLst>
                                      </p:cBhvr>
                                      <p:to>
                                        <p:strVal val="visible"/>
                                      </p:to>
                                    </p:set>
                                    <p:anim calcmode="lin" valueType="num">
                                      <p:cBhvr additive="base">
                                        <p:cTn id="7" dur="500" fill="hold"/>
                                        <p:tgtEl>
                                          <p:spTgt spid="3625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5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2504">
                                            <p:txEl>
                                              <p:pRg st="1" end="1"/>
                                            </p:txEl>
                                          </p:spTgt>
                                        </p:tgtEl>
                                        <p:attrNameLst>
                                          <p:attrName>style.visibility</p:attrName>
                                        </p:attrNameLst>
                                      </p:cBhvr>
                                      <p:to>
                                        <p:strVal val="visible"/>
                                      </p:to>
                                    </p:set>
                                    <p:anim calcmode="lin" valueType="num">
                                      <p:cBhvr additive="base">
                                        <p:cTn id="13" dur="500" fill="hold"/>
                                        <p:tgtEl>
                                          <p:spTgt spid="3625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25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2511">
                                            <p:txEl>
                                              <p:pRg st="0" end="0"/>
                                            </p:txEl>
                                          </p:spTgt>
                                        </p:tgtEl>
                                        <p:attrNameLst>
                                          <p:attrName>style.visibility</p:attrName>
                                        </p:attrNameLst>
                                      </p:cBhvr>
                                      <p:to>
                                        <p:strVal val="visible"/>
                                      </p:to>
                                    </p:set>
                                    <p:anim calcmode="lin" valueType="num">
                                      <p:cBhvr additive="base">
                                        <p:cTn id="19" dur="500" fill="hold"/>
                                        <p:tgtEl>
                                          <p:spTgt spid="3625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2511">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2511">
                                            <p:txEl>
                                              <p:pRg st="1" end="1"/>
                                            </p:txEl>
                                          </p:spTgt>
                                        </p:tgtEl>
                                        <p:attrNameLst>
                                          <p:attrName>style.visibility</p:attrName>
                                        </p:attrNameLst>
                                      </p:cBhvr>
                                      <p:to>
                                        <p:strVal val="visible"/>
                                      </p:to>
                                    </p:set>
                                    <p:anim calcmode="lin" valueType="num">
                                      <p:cBhvr additive="base">
                                        <p:cTn id="23" dur="500" fill="hold"/>
                                        <p:tgtEl>
                                          <p:spTgt spid="36251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25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62511">
                                            <p:txEl>
                                              <p:pRg st="2" end="2"/>
                                            </p:txEl>
                                          </p:spTgt>
                                        </p:tgtEl>
                                        <p:attrNameLst>
                                          <p:attrName>style.visibility</p:attrName>
                                        </p:attrNameLst>
                                      </p:cBhvr>
                                      <p:to>
                                        <p:strVal val="visible"/>
                                      </p:to>
                                    </p:set>
                                    <p:anim calcmode="lin" valueType="num">
                                      <p:cBhvr additive="base">
                                        <p:cTn id="35" dur="500" fill="hold"/>
                                        <p:tgtEl>
                                          <p:spTgt spid="36251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2511">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62511">
                                            <p:txEl>
                                              <p:pRg st="3" end="3"/>
                                            </p:txEl>
                                          </p:spTgt>
                                        </p:tgtEl>
                                        <p:attrNameLst>
                                          <p:attrName>style.visibility</p:attrName>
                                        </p:attrNameLst>
                                      </p:cBhvr>
                                      <p:to>
                                        <p:strVal val="visible"/>
                                      </p:to>
                                    </p:set>
                                    <p:anim calcmode="lin" valueType="num">
                                      <p:cBhvr additive="base">
                                        <p:cTn id="39" dur="500" fill="hold"/>
                                        <p:tgtEl>
                                          <p:spTgt spid="36251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2511">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2511">
                                            <p:txEl>
                                              <p:pRg st="4" end="4"/>
                                            </p:txEl>
                                          </p:spTgt>
                                        </p:tgtEl>
                                        <p:attrNameLst>
                                          <p:attrName>style.visibility</p:attrName>
                                        </p:attrNameLst>
                                      </p:cBhvr>
                                      <p:to>
                                        <p:strVal val="visible"/>
                                      </p:to>
                                    </p:set>
                                    <p:anim calcmode="lin" valueType="num">
                                      <p:cBhvr additive="base">
                                        <p:cTn id="43" dur="500" fill="hold"/>
                                        <p:tgtEl>
                                          <p:spTgt spid="362511">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2511">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2511">
                                            <p:txEl>
                                              <p:pRg st="5" end="5"/>
                                            </p:txEl>
                                          </p:spTgt>
                                        </p:tgtEl>
                                        <p:attrNameLst>
                                          <p:attrName>style.visibility</p:attrName>
                                        </p:attrNameLst>
                                      </p:cBhvr>
                                      <p:to>
                                        <p:strVal val="visible"/>
                                      </p:to>
                                    </p:set>
                                    <p:anim calcmode="lin" valueType="num">
                                      <p:cBhvr additive="base">
                                        <p:cTn id="47" dur="500" fill="hold"/>
                                        <p:tgtEl>
                                          <p:spTgt spid="362511">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25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762000" y="266700"/>
            <a:ext cx="7848600" cy="1333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Evaluating the Expression </a:t>
            </a:r>
            <a:r>
              <a:rPr lang="en-US" dirty="0" smtClean="0"/>
              <a:t>Tree</a:t>
            </a:r>
            <a:endParaRPr lang="en-US" dirty="0"/>
          </a:p>
        </p:txBody>
      </p:sp>
      <p:sp>
        <p:nvSpPr>
          <p:cNvPr id="363523" name="Rectangle 3"/>
          <p:cNvSpPr>
            <a:spLocks noGrp="1" noChangeArrowheads="1"/>
          </p:cNvSpPr>
          <p:nvPr>
            <p:ph idx="1"/>
          </p:nvPr>
        </p:nvSpPr>
        <p:spPr>
          <a:xfrm>
            <a:off x="304800" y="1143000"/>
            <a:ext cx="8610600" cy="22098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r>
              <a:rPr lang="en-US" sz="2800" dirty="0"/>
              <a:t>To evaluate the expression tree:</a:t>
            </a:r>
          </a:p>
          <a:p>
            <a:pPr lvl="2"/>
            <a:r>
              <a:rPr lang="en-US" sz="2400" dirty="0"/>
              <a:t>Take any two leaves </a:t>
            </a:r>
          </a:p>
          <a:p>
            <a:pPr lvl="2"/>
            <a:r>
              <a:rPr lang="en-US" sz="2400" dirty="0"/>
              <a:t>Apply the parent's operator to them</a:t>
            </a:r>
          </a:p>
          <a:p>
            <a:pPr lvl="2"/>
            <a:r>
              <a:rPr lang="en-US" sz="2400" dirty="0"/>
              <a:t>Replace that operator with the value of the </a:t>
            </a:r>
            <a:r>
              <a:rPr lang="en-US" sz="2400" dirty="0" err="1"/>
              <a:t>subexpression</a:t>
            </a:r>
            <a:r>
              <a:rPr lang="en-US" sz="2400" dirty="0"/>
              <a:t>. </a:t>
            </a:r>
          </a:p>
        </p:txBody>
      </p:sp>
      <p:grpSp>
        <p:nvGrpSpPr>
          <p:cNvPr id="2" name="Group 1"/>
          <p:cNvGrpSpPr/>
          <p:nvPr/>
        </p:nvGrpSpPr>
        <p:grpSpPr>
          <a:xfrm>
            <a:off x="393700" y="3657600"/>
            <a:ext cx="3797300" cy="2447925"/>
            <a:chOff x="76200" y="4191000"/>
            <a:chExt cx="3797300" cy="2447925"/>
          </a:xfrm>
          <a:noFill/>
        </p:grpSpPr>
        <p:sp>
          <p:nvSpPr>
            <p:cNvPr id="363524" name="Line 4"/>
            <p:cNvSpPr>
              <a:spLocks noChangeShapeType="1"/>
            </p:cNvSpPr>
            <p:nvPr/>
          </p:nvSpPr>
          <p:spPr bwMode="auto">
            <a:xfrm flipH="1">
              <a:off x="1754188" y="4643438"/>
              <a:ext cx="527050" cy="53975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5" name="Line 5"/>
            <p:cNvSpPr>
              <a:spLocks noChangeShapeType="1"/>
            </p:cNvSpPr>
            <p:nvPr/>
          </p:nvSpPr>
          <p:spPr bwMode="auto">
            <a:xfrm flipH="1">
              <a:off x="915988" y="5643563"/>
              <a:ext cx="536575" cy="530225"/>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6" name="Line 6"/>
            <p:cNvSpPr>
              <a:spLocks noChangeShapeType="1"/>
            </p:cNvSpPr>
            <p:nvPr/>
          </p:nvSpPr>
          <p:spPr bwMode="auto">
            <a:xfrm>
              <a:off x="1757363" y="5643563"/>
              <a:ext cx="520700" cy="52070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27" name="Rectangle 7"/>
            <p:cNvSpPr>
              <a:spLocks noChangeArrowheads="1"/>
            </p:cNvSpPr>
            <p:nvPr/>
          </p:nvSpPr>
          <p:spPr bwMode="auto">
            <a:xfrm>
              <a:off x="2057400" y="41910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a:t>
              </a:r>
            </a:p>
          </p:txBody>
        </p:sp>
        <p:sp>
          <p:nvSpPr>
            <p:cNvPr id="363528" name="Rectangle 8"/>
            <p:cNvSpPr>
              <a:spLocks noChangeArrowheads="1"/>
            </p:cNvSpPr>
            <p:nvPr/>
          </p:nvSpPr>
          <p:spPr bwMode="auto">
            <a:xfrm>
              <a:off x="2971800" y="51816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3</a:t>
              </a:r>
            </a:p>
          </p:txBody>
        </p:sp>
        <p:sp>
          <p:nvSpPr>
            <p:cNvPr id="363529" name="Rectangle 9"/>
            <p:cNvSpPr>
              <a:spLocks noChangeArrowheads="1"/>
            </p:cNvSpPr>
            <p:nvPr/>
          </p:nvSpPr>
          <p:spPr bwMode="auto">
            <a:xfrm>
              <a:off x="1143000" y="51816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a:t>
              </a:r>
            </a:p>
          </p:txBody>
        </p:sp>
        <p:sp>
          <p:nvSpPr>
            <p:cNvPr id="363530" name="Rectangle 10"/>
            <p:cNvSpPr>
              <a:spLocks noChangeArrowheads="1"/>
            </p:cNvSpPr>
            <p:nvPr/>
          </p:nvSpPr>
          <p:spPr bwMode="auto">
            <a:xfrm>
              <a:off x="76200" y="61722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2</a:t>
              </a:r>
            </a:p>
          </p:txBody>
        </p:sp>
        <p:sp>
          <p:nvSpPr>
            <p:cNvPr id="363531" name="Line 11"/>
            <p:cNvSpPr>
              <a:spLocks noChangeShapeType="1"/>
            </p:cNvSpPr>
            <p:nvPr/>
          </p:nvSpPr>
          <p:spPr bwMode="auto">
            <a:xfrm>
              <a:off x="2747963" y="4652963"/>
              <a:ext cx="520700" cy="52070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2" name="Rectangle 12"/>
            <p:cNvSpPr>
              <a:spLocks noChangeArrowheads="1"/>
            </p:cNvSpPr>
            <p:nvPr/>
          </p:nvSpPr>
          <p:spPr bwMode="auto">
            <a:xfrm>
              <a:off x="1752600" y="61722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4</a:t>
              </a:r>
            </a:p>
          </p:txBody>
        </p:sp>
      </p:grpSp>
      <p:grpSp>
        <p:nvGrpSpPr>
          <p:cNvPr id="3" name="Group 2"/>
          <p:cNvGrpSpPr/>
          <p:nvPr/>
        </p:nvGrpSpPr>
        <p:grpSpPr>
          <a:xfrm>
            <a:off x="4813300" y="3810000"/>
            <a:ext cx="2730500" cy="1457325"/>
            <a:chOff x="4660900" y="4191000"/>
            <a:chExt cx="2730500" cy="1457325"/>
          </a:xfrm>
          <a:noFill/>
        </p:grpSpPr>
        <p:sp>
          <p:nvSpPr>
            <p:cNvPr id="363533" name="Line 13"/>
            <p:cNvSpPr>
              <a:spLocks noChangeShapeType="1"/>
            </p:cNvSpPr>
            <p:nvPr/>
          </p:nvSpPr>
          <p:spPr bwMode="auto">
            <a:xfrm flipH="1">
              <a:off x="5272088" y="4643438"/>
              <a:ext cx="527050" cy="53975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536" name="Rectangle 16"/>
            <p:cNvSpPr>
              <a:spLocks noChangeArrowheads="1"/>
            </p:cNvSpPr>
            <p:nvPr/>
          </p:nvSpPr>
          <p:spPr bwMode="auto">
            <a:xfrm>
              <a:off x="5575300" y="41910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a:t>
              </a:r>
            </a:p>
          </p:txBody>
        </p:sp>
        <p:sp>
          <p:nvSpPr>
            <p:cNvPr id="363537" name="Rectangle 17"/>
            <p:cNvSpPr>
              <a:spLocks noChangeArrowheads="1"/>
            </p:cNvSpPr>
            <p:nvPr/>
          </p:nvSpPr>
          <p:spPr bwMode="auto">
            <a:xfrm>
              <a:off x="6489700" y="51816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3</a:t>
              </a:r>
            </a:p>
          </p:txBody>
        </p:sp>
        <p:sp>
          <p:nvSpPr>
            <p:cNvPr id="363538" name="Rectangle 18"/>
            <p:cNvSpPr>
              <a:spLocks noChangeArrowheads="1"/>
            </p:cNvSpPr>
            <p:nvPr/>
          </p:nvSpPr>
          <p:spPr bwMode="auto">
            <a:xfrm>
              <a:off x="4660900" y="5181600"/>
              <a:ext cx="901700" cy="466725"/>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6</a:t>
              </a:r>
            </a:p>
          </p:txBody>
        </p:sp>
        <p:sp>
          <p:nvSpPr>
            <p:cNvPr id="363540" name="Line 20"/>
            <p:cNvSpPr>
              <a:spLocks noChangeShapeType="1"/>
            </p:cNvSpPr>
            <p:nvPr/>
          </p:nvSpPr>
          <p:spPr bwMode="auto">
            <a:xfrm>
              <a:off x="6265863" y="4652963"/>
              <a:ext cx="520700" cy="520700"/>
            </a:xfrm>
            <a:prstGeom prst="line">
              <a:avLst/>
            </a:prstGeom>
            <a:grp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3542" name="Rectangle 22"/>
          <p:cNvSpPr>
            <a:spLocks noChangeArrowheads="1"/>
          </p:cNvSpPr>
          <p:nvPr/>
        </p:nvSpPr>
        <p:spPr bwMode="auto">
          <a:xfrm>
            <a:off x="8089900" y="3810000"/>
            <a:ext cx="901700" cy="466725"/>
          </a:xfrm>
          <a:prstGeom prst="rect">
            <a:avLst/>
          </a:prstGeom>
          <a:noFill/>
          <a:ln w="12700">
            <a:solidFill>
              <a:schemeClr val="tx1"/>
            </a:solidFill>
            <a:miter lim="800000"/>
            <a:headEnd/>
            <a:tailEnd/>
          </a:ln>
          <a:effectLst/>
          <a:extLst/>
        </p:spPr>
        <p:txBody>
          <a:bodyPr lIns="90488" tIns="44450" rIns="90488" bIns="44450">
            <a:spAutoFit/>
          </a:bodyPr>
          <a:lstStyle/>
          <a:p>
            <a:pPr marL="342900" indent="-342900" eaLnBrk="0" hangingPunct="0">
              <a:buClr>
                <a:schemeClr val="accent1"/>
              </a:buClr>
            </a:pPr>
            <a:r>
              <a:rPr lang="en-US" b="1">
                <a:latin typeface="Courier New" pitchFamily="49" charset="0"/>
              </a:rPr>
              <a:t>18</a:t>
            </a:r>
          </a:p>
        </p:txBody>
      </p:sp>
      <p:sp>
        <p:nvSpPr>
          <p:cNvPr id="363543" name="Line 23"/>
          <p:cNvSpPr>
            <a:spLocks noChangeShapeType="1"/>
          </p:cNvSpPr>
          <p:nvPr/>
        </p:nvSpPr>
        <p:spPr bwMode="auto">
          <a:xfrm>
            <a:off x="4419600" y="3505200"/>
            <a:ext cx="0" cy="297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3544" name="Line 24"/>
          <p:cNvSpPr>
            <a:spLocks noChangeShapeType="1"/>
          </p:cNvSpPr>
          <p:nvPr/>
        </p:nvSpPr>
        <p:spPr bwMode="auto">
          <a:xfrm>
            <a:off x="7772400" y="3429000"/>
            <a:ext cx="0" cy="297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71303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3523">
                                            <p:txEl>
                                              <p:pRg st="1" end="1"/>
                                            </p:txEl>
                                          </p:spTgt>
                                        </p:tgtEl>
                                        <p:attrNameLst>
                                          <p:attrName>style.visibility</p:attrName>
                                        </p:attrNameLst>
                                      </p:cBhvr>
                                      <p:to>
                                        <p:strVal val="visible"/>
                                      </p:to>
                                    </p:set>
                                    <p:anim calcmode="lin" valueType="num">
                                      <p:cBhvr additive="base">
                                        <p:cTn id="13"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3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3523">
                                            <p:txEl>
                                              <p:pRg st="2" end="2"/>
                                            </p:txEl>
                                          </p:spTgt>
                                        </p:tgtEl>
                                        <p:attrNameLst>
                                          <p:attrName>style.visibility</p:attrName>
                                        </p:attrNameLst>
                                      </p:cBhvr>
                                      <p:to>
                                        <p:strVal val="visible"/>
                                      </p:to>
                                    </p:set>
                                    <p:anim calcmode="lin" valueType="num">
                                      <p:cBhvr additive="base">
                                        <p:cTn id="19"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3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3523">
                                            <p:txEl>
                                              <p:pRg st="3" end="3"/>
                                            </p:txEl>
                                          </p:spTgt>
                                        </p:tgtEl>
                                        <p:attrNameLst>
                                          <p:attrName>style.visibility</p:attrName>
                                        </p:attrNameLst>
                                      </p:cBhvr>
                                      <p:to>
                                        <p:strVal val="visible"/>
                                      </p:to>
                                    </p:set>
                                    <p:anim calcmode="lin" valueType="num">
                                      <p:cBhvr additive="base">
                                        <p:cTn id="25" dur="500" fill="hold"/>
                                        <p:tgtEl>
                                          <p:spTgt spid="3635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3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3543"/>
                                        </p:tgtEl>
                                        <p:attrNameLst>
                                          <p:attrName>style.visibility</p:attrName>
                                        </p:attrNameLst>
                                      </p:cBhvr>
                                      <p:to>
                                        <p:strVal val="visible"/>
                                      </p:to>
                                    </p:set>
                                    <p:anim calcmode="lin" valueType="num">
                                      <p:cBhvr additive="base">
                                        <p:cTn id="36" dur="500" fill="hold"/>
                                        <p:tgtEl>
                                          <p:spTgt spid="363543"/>
                                        </p:tgtEl>
                                        <p:attrNameLst>
                                          <p:attrName>ppt_x</p:attrName>
                                        </p:attrNameLst>
                                      </p:cBhvr>
                                      <p:tavLst>
                                        <p:tav tm="0">
                                          <p:val>
                                            <p:strVal val="#ppt_x"/>
                                          </p:val>
                                        </p:tav>
                                        <p:tav tm="100000">
                                          <p:val>
                                            <p:strVal val="#ppt_x"/>
                                          </p:val>
                                        </p:tav>
                                      </p:tavLst>
                                    </p:anim>
                                    <p:anim calcmode="lin" valueType="num">
                                      <p:cBhvr additive="base">
                                        <p:cTn id="37" dur="500" fill="hold"/>
                                        <p:tgtEl>
                                          <p:spTgt spid="36354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63544"/>
                                        </p:tgtEl>
                                        <p:attrNameLst>
                                          <p:attrName>style.visibility</p:attrName>
                                        </p:attrNameLst>
                                      </p:cBhvr>
                                      <p:to>
                                        <p:strVal val="visible"/>
                                      </p:to>
                                    </p:set>
                                    <p:anim calcmode="lin" valueType="num">
                                      <p:cBhvr additive="base">
                                        <p:cTn id="47" dur="500" fill="hold"/>
                                        <p:tgtEl>
                                          <p:spTgt spid="363544"/>
                                        </p:tgtEl>
                                        <p:attrNameLst>
                                          <p:attrName>ppt_x</p:attrName>
                                        </p:attrNameLst>
                                      </p:cBhvr>
                                      <p:tavLst>
                                        <p:tav tm="0">
                                          <p:val>
                                            <p:strVal val="#ppt_x"/>
                                          </p:val>
                                        </p:tav>
                                        <p:tav tm="100000">
                                          <p:val>
                                            <p:strVal val="#ppt_x"/>
                                          </p:val>
                                        </p:tav>
                                      </p:tavLst>
                                    </p:anim>
                                    <p:anim calcmode="lin" valueType="num">
                                      <p:cBhvr additive="base">
                                        <p:cTn id="48" dur="500" fill="hold"/>
                                        <p:tgtEl>
                                          <p:spTgt spid="3635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63542"/>
                                        </p:tgtEl>
                                        <p:attrNameLst>
                                          <p:attrName>style.visibility</p:attrName>
                                        </p:attrNameLst>
                                      </p:cBhvr>
                                      <p:to>
                                        <p:strVal val="visible"/>
                                      </p:to>
                                    </p:set>
                                    <p:animEffect transition="in" filter="wipe(down)">
                                      <p:cBhvr>
                                        <p:cTn id="53" dur="500"/>
                                        <p:tgtEl>
                                          <p:spTgt spid="363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2" grpId="0" animBg="1"/>
      <p:bldP spid="363543" grpId="0" animBg="1"/>
      <p:bldP spid="3635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1026"/>
          <p:cNvSpPr>
            <a:spLocks noGrp="1" noChangeArrowheads="1"/>
          </p:cNvSpPr>
          <p:nvPr>
            <p:ph type="title"/>
          </p:nvPr>
        </p:nvSpPr>
        <p:spPr>
          <a:xfrm>
            <a:off x="762000" y="304800"/>
            <a:ext cx="7848600" cy="685800"/>
          </a:xfrm>
        </p:spPr>
        <p:txBody>
          <a:bodyPr/>
          <a:lstStyle/>
          <a:p>
            <a:pPr algn="ctr"/>
            <a:r>
              <a:rPr lang="en-US" dirty="0"/>
              <a:t>Storing Many Objects</a:t>
            </a:r>
          </a:p>
        </p:txBody>
      </p:sp>
      <p:sp>
        <p:nvSpPr>
          <p:cNvPr id="398339" name="Rectangle 1027"/>
          <p:cNvSpPr>
            <a:spLocks noGrp="1" noChangeArrowheads="1"/>
          </p:cNvSpPr>
          <p:nvPr>
            <p:ph idx="1"/>
          </p:nvPr>
        </p:nvSpPr>
        <p:spPr>
          <a:xfrm>
            <a:off x="990600" y="1295400"/>
            <a:ext cx="8001000" cy="4953000"/>
          </a:xfrm>
        </p:spPr>
        <p:txBody>
          <a:bodyPr/>
          <a:lstStyle/>
          <a:p>
            <a:pPr lvl="1">
              <a:lnSpc>
                <a:spcPct val="90000"/>
              </a:lnSpc>
            </a:pPr>
            <a:r>
              <a:rPr lang="en-US" sz="2800" dirty="0"/>
              <a:t>We  have examined 2 major ways to store data in the main memory of the computer</a:t>
            </a:r>
          </a:p>
          <a:p>
            <a:pPr lvl="2">
              <a:lnSpc>
                <a:spcPct val="90000"/>
              </a:lnSpc>
            </a:pPr>
            <a:r>
              <a:rPr lang="en-US" sz="2400" dirty="0"/>
              <a:t>arrays</a:t>
            </a:r>
          </a:p>
          <a:p>
            <a:pPr lvl="3">
              <a:lnSpc>
                <a:spcPct val="90000"/>
              </a:lnSpc>
            </a:pPr>
            <a:r>
              <a:rPr lang="en-US" sz="2000" dirty="0"/>
              <a:t>use subscripts to immediately access elements</a:t>
            </a:r>
          </a:p>
          <a:p>
            <a:pPr lvl="3">
              <a:lnSpc>
                <a:spcPct val="90000"/>
              </a:lnSpc>
            </a:pPr>
            <a:r>
              <a:rPr lang="en-US" sz="2000" dirty="0"/>
              <a:t>fast access, </a:t>
            </a:r>
            <a:r>
              <a:rPr lang="en-US" sz="2000" dirty="0" smtClean="0"/>
              <a:t>but would </a:t>
            </a:r>
            <a:r>
              <a:rPr lang="en-US" sz="2000" dirty="0"/>
              <a:t>consume more </a:t>
            </a:r>
            <a:r>
              <a:rPr lang="en-US" sz="2000" dirty="0" smtClean="0"/>
              <a:t>memory</a:t>
            </a:r>
            <a:endParaRPr lang="en-US" sz="2000" dirty="0"/>
          </a:p>
          <a:p>
            <a:pPr lvl="2">
              <a:lnSpc>
                <a:spcPct val="90000"/>
              </a:lnSpc>
            </a:pPr>
            <a:r>
              <a:rPr lang="en-US" sz="2400" dirty="0"/>
              <a:t>linked structures  </a:t>
            </a:r>
          </a:p>
          <a:p>
            <a:pPr lvl="3">
              <a:lnSpc>
                <a:spcPct val="90000"/>
              </a:lnSpc>
            </a:pPr>
            <a:r>
              <a:rPr lang="en-US" sz="2000" dirty="0"/>
              <a:t>each node refers to the next in the </a:t>
            </a:r>
            <a:r>
              <a:rPr lang="en-US" sz="2000" dirty="0" smtClean="0"/>
              <a:t>collection to </a:t>
            </a:r>
            <a:r>
              <a:rPr lang="en-US" sz="2000" dirty="0"/>
              <a:t>get to one you often traverse sequentially </a:t>
            </a:r>
          </a:p>
          <a:p>
            <a:pPr lvl="3">
              <a:lnSpc>
                <a:spcPct val="90000"/>
              </a:lnSpc>
            </a:pPr>
            <a:r>
              <a:rPr lang="en-US" sz="2000" dirty="0"/>
              <a:t>maybe slower, but maybe manages memory better</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a:t>
            </a:fld>
            <a:endParaRPr lang="en-US" dirty="0" smtClean="0"/>
          </a:p>
        </p:txBody>
      </p:sp>
    </p:spTree>
    <p:extLst>
      <p:ext uri="{BB962C8B-B14F-4D97-AF65-F5344CB8AC3E}">
        <p14:creationId xmlns:p14="http://schemas.microsoft.com/office/powerpoint/2010/main" val="1491147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0" end="0"/>
                                            </p:txEl>
                                          </p:spTgt>
                                        </p:tgtEl>
                                        <p:attrNameLst>
                                          <p:attrName>style.visibility</p:attrName>
                                        </p:attrNameLst>
                                      </p:cBhvr>
                                      <p:to>
                                        <p:strVal val="visible"/>
                                      </p:to>
                                    </p:set>
                                    <p:anim calcmode="lin" valueType="num">
                                      <p:cBhvr additive="base">
                                        <p:cTn id="7" dur="500" fill="hold"/>
                                        <p:tgtEl>
                                          <p:spTgt spid="398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8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98339">
                                            <p:txEl>
                                              <p:pRg st="1" end="1"/>
                                            </p:txEl>
                                          </p:spTgt>
                                        </p:tgtEl>
                                        <p:attrNameLst>
                                          <p:attrName>style.visibility</p:attrName>
                                        </p:attrNameLst>
                                      </p:cBhvr>
                                      <p:to>
                                        <p:strVal val="visible"/>
                                      </p:to>
                                    </p:set>
                                    <p:animEffect transition="in" filter="fade">
                                      <p:cBhvr>
                                        <p:cTn id="13" dur="1000"/>
                                        <p:tgtEl>
                                          <p:spTgt spid="398339">
                                            <p:txEl>
                                              <p:pRg st="1" end="1"/>
                                            </p:txEl>
                                          </p:spTgt>
                                        </p:tgtEl>
                                      </p:cBhvr>
                                    </p:animEffect>
                                    <p:anim calcmode="lin" valueType="num">
                                      <p:cBhvr>
                                        <p:cTn id="14" dur="10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98339">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98339">
                                            <p:txEl>
                                              <p:pRg st="2" end="2"/>
                                            </p:txEl>
                                          </p:spTgt>
                                        </p:tgtEl>
                                        <p:attrNameLst>
                                          <p:attrName>style.visibility</p:attrName>
                                        </p:attrNameLst>
                                      </p:cBhvr>
                                      <p:to>
                                        <p:strVal val="visible"/>
                                      </p:to>
                                    </p:set>
                                    <p:animEffect transition="in" filter="fade">
                                      <p:cBhvr>
                                        <p:cTn id="18" dur="1000"/>
                                        <p:tgtEl>
                                          <p:spTgt spid="398339">
                                            <p:txEl>
                                              <p:pRg st="2" end="2"/>
                                            </p:txEl>
                                          </p:spTgt>
                                        </p:tgtEl>
                                      </p:cBhvr>
                                    </p:animEffect>
                                    <p:anim calcmode="lin" valueType="num">
                                      <p:cBhvr>
                                        <p:cTn id="19" dur="10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98339">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98339">
                                            <p:txEl>
                                              <p:pRg st="3" end="3"/>
                                            </p:txEl>
                                          </p:spTgt>
                                        </p:tgtEl>
                                        <p:attrNameLst>
                                          <p:attrName>style.visibility</p:attrName>
                                        </p:attrNameLst>
                                      </p:cBhvr>
                                      <p:to>
                                        <p:strVal val="visible"/>
                                      </p:to>
                                    </p:set>
                                    <p:animEffect transition="in" filter="fade">
                                      <p:cBhvr>
                                        <p:cTn id="23" dur="1000"/>
                                        <p:tgtEl>
                                          <p:spTgt spid="398339">
                                            <p:txEl>
                                              <p:pRg st="3" end="3"/>
                                            </p:txEl>
                                          </p:spTgt>
                                        </p:tgtEl>
                                      </p:cBhvr>
                                    </p:animEffect>
                                    <p:anim calcmode="lin" valueType="num">
                                      <p:cBhvr>
                                        <p:cTn id="24" dur="10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98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98339">
                                            <p:txEl>
                                              <p:pRg st="4" end="4"/>
                                            </p:txEl>
                                          </p:spTgt>
                                        </p:tgtEl>
                                        <p:attrNameLst>
                                          <p:attrName>style.visibility</p:attrName>
                                        </p:attrNameLst>
                                      </p:cBhvr>
                                      <p:to>
                                        <p:strVal val="visible"/>
                                      </p:to>
                                    </p:set>
                                    <p:anim calcmode="lin" valueType="num">
                                      <p:cBhvr additive="base">
                                        <p:cTn id="30"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98339">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98339">
                                            <p:txEl>
                                              <p:pRg st="5" end="5"/>
                                            </p:txEl>
                                          </p:spTgt>
                                        </p:tgtEl>
                                        <p:attrNameLst>
                                          <p:attrName>style.visibility</p:attrName>
                                        </p:attrNameLst>
                                      </p:cBhvr>
                                      <p:to>
                                        <p:strVal val="visible"/>
                                      </p:to>
                                    </p:set>
                                    <p:anim calcmode="lin" valueType="num">
                                      <p:cBhvr additive="base">
                                        <p:cTn id="34" dur="500" fill="hold"/>
                                        <p:tgtEl>
                                          <p:spTgt spid="398339">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98339">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98339">
                                            <p:txEl>
                                              <p:pRg st="6" end="6"/>
                                            </p:txEl>
                                          </p:spTgt>
                                        </p:tgtEl>
                                        <p:attrNameLst>
                                          <p:attrName>style.visibility</p:attrName>
                                        </p:attrNameLst>
                                      </p:cBhvr>
                                      <p:to>
                                        <p:strVal val="visible"/>
                                      </p:to>
                                    </p:set>
                                    <p:anim calcmode="lin" valueType="num">
                                      <p:cBhvr additive="base">
                                        <p:cTn id="38" dur="500" fill="hold"/>
                                        <p:tgtEl>
                                          <p:spTgt spid="39833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98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bwMode="auto">
          <a:xfrm>
            <a:off x="838200" y="3048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sz="4000" dirty="0" smtClean="0"/>
              <a:t>Binary Search Tree</a:t>
            </a:r>
          </a:p>
        </p:txBody>
      </p:sp>
      <p:sp>
        <p:nvSpPr>
          <p:cNvPr id="4101" name="Rectangle 3"/>
          <p:cNvSpPr>
            <a:spLocks noGrp="1" noChangeArrowheads="1"/>
          </p:cNvSpPr>
          <p:nvPr>
            <p:ph idx="1"/>
          </p:nvPr>
        </p:nvSpPr>
        <p:spPr bwMode="auto">
          <a:xfrm>
            <a:off x="457200" y="1752600"/>
            <a:ext cx="8229600" cy="2971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2800" dirty="0"/>
              <a:t>A </a:t>
            </a:r>
            <a:r>
              <a:rPr lang="en-US" sz="2800" b="1" dirty="0">
                <a:solidFill>
                  <a:srgbClr val="FF0000"/>
                </a:solidFill>
              </a:rPr>
              <a:t>Binary Search Tree</a:t>
            </a:r>
            <a:r>
              <a:rPr lang="en-US" sz="2800" dirty="0">
                <a:solidFill>
                  <a:srgbClr val="FFC000"/>
                </a:solidFill>
              </a:rPr>
              <a:t> </a:t>
            </a:r>
            <a:r>
              <a:rPr lang="en-US" sz="2800" dirty="0"/>
              <a:t>is a binary tree with the following properties:</a:t>
            </a:r>
            <a:endParaRPr lang="en-US" sz="2800" dirty="0" smtClean="0"/>
          </a:p>
          <a:p>
            <a:pPr lvl="1"/>
            <a:r>
              <a:rPr lang="en-US" sz="2800" dirty="0" smtClean="0"/>
              <a:t>All items in the left </a:t>
            </a:r>
            <a:r>
              <a:rPr lang="en-US" sz="2800" dirty="0" err="1" smtClean="0"/>
              <a:t>subtree</a:t>
            </a:r>
            <a:r>
              <a:rPr lang="en-US" sz="2800" dirty="0" smtClean="0"/>
              <a:t> are less than the root.</a:t>
            </a:r>
          </a:p>
          <a:p>
            <a:pPr lvl="1"/>
            <a:r>
              <a:rPr lang="en-US" sz="2800" dirty="0" smtClean="0"/>
              <a:t>All items in the right </a:t>
            </a:r>
            <a:r>
              <a:rPr lang="en-US" sz="2800" dirty="0" err="1" smtClean="0"/>
              <a:t>subtree</a:t>
            </a:r>
            <a:r>
              <a:rPr lang="en-US" sz="2800" dirty="0" smtClean="0"/>
              <a:t> are greater or equal to the root.</a:t>
            </a:r>
          </a:p>
          <a:p>
            <a:pPr lvl="1"/>
            <a:r>
              <a:rPr lang="en-US" sz="2800" dirty="0" smtClean="0"/>
              <a:t>Each </a:t>
            </a:r>
            <a:r>
              <a:rPr lang="en-US" sz="2800" dirty="0" err="1" smtClean="0"/>
              <a:t>subtree</a:t>
            </a:r>
            <a:r>
              <a:rPr lang="en-US" sz="2800" dirty="0" smtClean="0"/>
              <a:t> is itself a binary search tree.</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20</a:t>
            </a:fld>
            <a:endParaRPr lang="en-US" dirty="0" smtClean="0"/>
          </a:p>
        </p:txBody>
      </p:sp>
    </p:spTree>
    <p:extLst>
      <p:ext uri="{BB962C8B-B14F-4D97-AF65-F5344CB8AC3E}">
        <p14:creationId xmlns:p14="http://schemas.microsoft.com/office/powerpoint/2010/main" val="153753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1">
                                            <p:txEl>
                                              <p:pRg st="1" end="1"/>
                                            </p:txEl>
                                          </p:spTgt>
                                        </p:tgtEl>
                                        <p:attrNameLst>
                                          <p:attrName>style.visibility</p:attrName>
                                        </p:attrNameLst>
                                      </p:cBhvr>
                                      <p:to>
                                        <p:strVal val="visible"/>
                                      </p:to>
                                    </p:set>
                                    <p:anim calcmode="lin" valueType="num">
                                      <p:cBhvr additive="base">
                                        <p:cTn id="13"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01">
                                            <p:txEl>
                                              <p:pRg st="2" end="2"/>
                                            </p:txEl>
                                          </p:spTgt>
                                        </p:tgtEl>
                                        <p:attrNameLst>
                                          <p:attrName>style.visibility</p:attrName>
                                        </p:attrNameLst>
                                      </p:cBhvr>
                                      <p:to>
                                        <p:strVal val="visible"/>
                                      </p:to>
                                    </p:set>
                                    <p:anim calcmode="lin" valueType="num">
                                      <p:cBhvr additive="base">
                                        <p:cTn id="19"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01">
                                            <p:txEl>
                                              <p:pRg st="3" end="3"/>
                                            </p:txEl>
                                          </p:spTgt>
                                        </p:tgtEl>
                                        <p:attrNameLst>
                                          <p:attrName>style.visibility</p:attrName>
                                        </p:attrNameLst>
                                      </p:cBhvr>
                                      <p:to>
                                        <p:strVal val="visible"/>
                                      </p:to>
                                    </p:set>
                                    <p:anim calcmode="lin" valueType="num">
                                      <p:cBhvr additive="base">
                                        <p:cTn id="25"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BST Basic Property</a:t>
            </a:r>
          </a:p>
        </p:txBody>
      </p:sp>
      <p:sp>
        <p:nvSpPr>
          <p:cNvPr id="5125" name="Rectangle 3"/>
          <p:cNvSpPr>
            <a:spLocks noGrp="1" noChangeArrowheads="1"/>
          </p:cNvSpPr>
          <p:nvPr>
            <p:ph idx="1"/>
          </p:nvPr>
        </p:nvSpPr>
        <p:spPr bwMode="auto">
          <a:xfrm>
            <a:off x="1066800" y="1022978"/>
            <a:ext cx="6591985" cy="3777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In a </a:t>
            </a:r>
            <a:r>
              <a:rPr lang="en-US" sz="2800" dirty="0" smtClean="0">
                <a:solidFill>
                  <a:srgbClr val="FF0000"/>
                </a:solidFill>
              </a:rPr>
              <a:t>binary search tree</a:t>
            </a:r>
            <a:r>
              <a:rPr lang="en-US" sz="2800" dirty="0" smtClean="0"/>
              <a:t>:</a:t>
            </a:r>
          </a:p>
          <a:p>
            <a:pPr lvl="1"/>
            <a:r>
              <a:rPr lang="en-US" sz="2800" dirty="0" smtClean="0"/>
              <a:t>The </a:t>
            </a:r>
            <a:r>
              <a:rPr lang="en-US" sz="2800" dirty="0" smtClean="0">
                <a:solidFill>
                  <a:srgbClr val="0053FA"/>
                </a:solidFill>
              </a:rPr>
              <a:t>left </a:t>
            </a:r>
            <a:r>
              <a:rPr lang="en-US" sz="2800" dirty="0" err="1" smtClean="0">
                <a:solidFill>
                  <a:srgbClr val="0053FA"/>
                </a:solidFill>
              </a:rPr>
              <a:t>subtree</a:t>
            </a:r>
            <a:r>
              <a:rPr lang="en-US" sz="2800" dirty="0" smtClean="0">
                <a:solidFill>
                  <a:srgbClr val="0053FA"/>
                </a:solidFill>
              </a:rPr>
              <a:t> </a:t>
            </a:r>
            <a:r>
              <a:rPr lang="en-US" sz="2800" dirty="0" smtClean="0"/>
              <a:t>contains key values </a:t>
            </a:r>
            <a:r>
              <a:rPr lang="en-US" sz="2800" b="1" dirty="0" smtClean="0">
                <a:solidFill>
                  <a:srgbClr val="00B050"/>
                </a:solidFill>
              </a:rPr>
              <a:t>less</a:t>
            </a:r>
            <a:r>
              <a:rPr lang="en-US" sz="2800" dirty="0" smtClean="0"/>
              <a:t> than the root   </a:t>
            </a:r>
          </a:p>
          <a:p>
            <a:pPr lvl="1"/>
            <a:r>
              <a:rPr lang="en-US" sz="2800" dirty="0"/>
              <a:t>T</a:t>
            </a:r>
            <a:r>
              <a:rPr lang="en-US" sz="2800" dirty="0" smtClean="0"/>
              <a:t>he </a:t>
            </a:r>
            <a:r>
              <a:rPr lang="en-US" sz="2800" dirty="0" smtClean="0">
                <a:solidFill>
                  <a:schemeClr val="tx1"/>
                </a:solidFill>
              </a:rPr>
              <a:t>right </a:t>
            </a:r>
            <a:r>
              <a:rPr lang="en-US" sz="2800" dirty="0" err="1" smtClean="0">
                <a:solidFill>
                  <a:schemeClr val="tx1"/>
                </a:solidFill>
              </a:rPr>
              <a:t>subtree</a:t>
            </a:r>
            <a:r>
              <a:rPr lang="en-US" sz="2800" dirty="0" smtClean="0">
                <a:solidFill>
                  <a:schemeClr val="tx1"/>
                </a:solidFill>
              </a:rPr>
              <a:t> </a:t>
            </a:r>
            <a:r>
              <a:rPr lang="en-US" sz="2800" dirty="0" smtClean="0"/>
              <a:t>contains key values </a:t>
            </a:r>
            <a:r>
              <a:rPr lang="en-US" sz="2800" b="1" dirty="0" smtClean="0">
                <a:solidFill>
                  <a:srgbClr val="00B050"/>
                </a:solidFill>
              </a:rPr>
              <a:t>greater</a:t>
            </a:r>
            <a:r>
              <a:rPr lang="en-US" sz="2800" dirty="0" smtClean="0"/>
              <a:t> than or </a:t>
            </a:r>
            <a:r>
              <a:rPr lang="en-US" sz="2800" b="1" dirty="0" smtClean="0">
                <a:solidFill>
                  <a:srgbClr val="00B050"/>
                </a:solidFill>
              </a:rPr>
              <a:t>equal</a:t>
            </a:r>
            <a:r>
              <a:rPr lang="en-US" sz="2800" dirty="0" smtClean="0"/>
              <a:t> to the root.</a:t>
            </a:r>
          </a:p>
          <a:p>
            <a:pPr eaLnBrk="1" hangingPunct="1"/>
            <a:endParaRPr lang="en-US" dirty="0" smtClean="0"/>
          </a:p>
        </p:txBody>
      </p:sp>
      <p:sp>
        <p:nvSpPr>
          <p:cNvPr id="7"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21</a:t>
            </a:fld>
            <a:endParaRPr lang="en-US" dirty="0" smtClean="0"/>
          </a:p>
        </p:txBody>
      </p:sp>
      <p:pic>
        <p:nvPicPr>
          <p:cNvPr id="6" name="Picture 13" descr="Fig07-01"/>
          <p:cNvPicPr>
            <a:picLocks noChangeAspect="1" noChangeArrowheads="1"/>
          </p:cNvPicPr>
          <p:nvPr/>
        </p:nvPicPr>
        <p:blipFill rotWithShape="1">
          <a:blip r:embed="rId2">
            <a:extLst>
              <a:ext uri="{28A0092B-C50C-407E-A947-70E740481C1C}">
                <a14:useLocalDpi xmlns:a14="http://schemas.microsoft.com/office/drawing/2010/main" val="0"/>
              </a:ext>
            </a:extLst>
          </a:blip>
          <a:srcRect l="16821" b="16105"/>
          <a:stretch/>
        </p:blipFill>
        <p:spPr bwMode="auto">
          <a:xfrm>
            <a:off x="1511710" y="3962400"/>
            <a:ext cx="7098890" cy="210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295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 calcmode="lin" valueType="num">
                                      <p:cBhvr additive="base">
                                        <p:cTn id="7" dur="500" fill="hold"/>
                                        <p:tgtEl>
                                          <p:spTgt spid="51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5">
                                            <p:txEl>
                                              <p:pRg st="1" end="1"/>
                                            </p:txEl>
                                          </p:spTgt>
                                        </p:tgtEl>
                                        <p:attrNameLst>
                                          <p:attrName>style.visibility</p:attrName>
                                        </p:attrNameLst>
                                      </p:cBhvr>
                                      <p:to>
                                        <p:strVal val="visible"/>
                                      </p:to>
                                    </p:set>
                                    <p:anim calcmode="lin" valueType="num">
                                      <p:cBhvr additive="base">
                                        <p:cTn id="13" dur="500" fill="hold"/>
                                        <p:tgtEl>
                                          <p:spTgt spid="51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5">
                                            <p:txEl>
                                              <p:pRg st="2" end="2"/>
                                            </p:txEl>
                                          </p:spTgt>
                                        </p:tgtEl>
                                        <p:attrNameLst>
                                          <p:attrName>style.visibility</p:attrName>
                                        </p:attrNameLst>
                                      </p:cBhvr>
                                      <p:to>
                                        <p:strVal val="visible"/>
                                      </p:to>
                                    </p:set>
                                    <p:anim calcmode="lin" valueType="num">
                                      <p:cBhvr additive="base">
                                        <p:cTn id="19" dur="500" fill="hold"/>
                                        <p:tgtEl>
                                          <p:spTgt spid="51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0" y="0"/>
            <a:ext cx="9144000" cy="1371600"/>
          </a:xfrm>
          <a:prstGeom prst="rect">
            <a:avLst/>
          </a:prstGeom>
          <a:noFill/>
          <a:ln w="9525">
            <a:noFill/>
            <a:miter lim="800000"/>
            <a:headEnd/>
            <a:tailEnd/>
          </a:ln>
        </p:spPr>
        <p:txBody>
          <a:bodyPr wrap="none" anchor="ctr"/>
          <a:lstStyle/>
          <a:p>
            <a:pPr algn="ctr"/>
            <a:endParaRPr lang="en-US" sz="3600"/>
          </a:p>
        </p:txBody>
      </p:sp>
      <p:sp>
        <p:nvSpPr>
          <p:cNvPr id="6149" name="Text Box 3"/>
          <p:cNvSpPr txBox="1">
            <a:spLocks noChangeArrowheads="1"/>
          </p:cNvSpPr>
          <p:nvPr/>
        </p:nvSpPr>
        <p:spPr bwMode="auto">
          <a:xfrm>
            <a:off x="762000" y="354013"/>
            <a:ext cx="6324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r>
              <a:rPr lang="en-US" sz="3600" b="0" dirty="0" smtClean="0">
                <a:latin typeface="Arial" charset="0"/>
              </a:rPr>
              <a:t>   </a:t>
            </a:r>
            <a:r>
              <a:rPr lang="en-US" sz="3600" b="0" dirty="0" smtClean="0">
                <a:solidFill>
                  <a:schemeClr val="bg2">
                    <a:lumMod val="50000"/>
                  </a:schemeClr>
                </a:solidFill>
                <a:latin typeface="Arial" charset="0"/>
              </a:rPr>
              <a:t>BST Basic </a:t>
            </a:r>
            <a:r>
              <a:rPr lang="en-US" sz="3600" b="0" dirty="0">
                <a:solidFill>
                  <a:schemeClr val="bg2">
                    <a:lumMod val="50000"/>
                  </a:schemeClr>
                </a:solidFill>
                <a:latin typeface="Arial" charset="0"/>
              </a:rPr>
              <a:t>Concepts</a:t>
            </a:r>
          </a:p>
        </p:txBody>
      </p:sp>
      <p:sp>
        <p:nvSpPr>
          <p:cNvPr id="6150"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endParaRPr lang="en-US" sz="1800"/>
          </a:p>
        </p:txBody>
      </p:sp>
      <p:sp>
        <p:nvSpPr>
          <p:cNvPr id="637957" name="Rectangle 5"/>
          <p:cNvSpPr>
            <a:spLocks noChangeArrowheads="1"/>
          </p:cNvSpPr>
          <p:nvPr/>
        </p:nvSpPr>
        <p:spPr bwMode="auto">
          <a:xfrm>
            <a:off x="1143000" y="1600200"/>
            <a:ext cx="7543800" cy="2246769"/>
          </a:xfrm>
          <a:prstGeom prst="rect">
            <a:avLst/>
          </a:prstGeom>
          <a:noFill/>
          <a:ln w="9525">
            <a:noFill/>
            <a:miter lim="800000"/>
            <a:headEnd/>
            <a:tailEnd/>
          </a:ln>
          <a:effectLst/>
        </p:spPr>
        <p:txBody>
          <a:bodyPr wrap="square">
            <a:spAutoFit/>
          </a:bodyPr>
          <a:lstStyle/>
          <a:p>
            <a:pPr>
              <a:defRPr/>
            </a:pPr>
            <a:r>
              <a:rPr lang="en-US" sz="2800" dirty="0" smtClean="0"/>
              <a:t>Binary </a:t>
            </a:r>
            <a:r>
              <a:rPr lang="en-US" sz="2800" dirty="0"/>
              <a:t>search trees provide an excellent structure for searching a list and at the same time for inserting and deleting data into the list.</a:t>
            </a:r>
            <a:br>
              <a:rPr lang="en-US" sz="2800" dirty="0"/>
            </a:br>
            <a:endParaRPr lang="en-US" sz="2800" dirty="0"/>
          </a:p>
        </p:txBody>
      </p:sp>
      <p:sp>
        <p:nvSpPr>
          <p:cNvPr id="7"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solidFill>
                  <a:schemeClr val="tx1"/>
                </a:solidFill>
              </a:rPr>
              <a:pPr/>
              <a:t>22</a:t>
            </a:fld>
            <a:endParaRPr lang="en-US" dirty="0" smtClean="0">
              <a:solidFill>
                <a:schemeClr val="tx1"/>
              </a:solidFill>
            </a:endParaRPr>
          </a:p>
        </p:txBody>
      </p:sp>
    </p:spTree>
    <p:extLst>
      <p:ext uri="{BB962C8B-B14F-4D97-AF65-F5344CB8AC3E}">
        <p14:creationId xmlns:p14="http://schemas.microsoft.com/office/powerpoint/2010/main" val="58727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7957">
                                            <p:txEl>
                                              <p:pRg st="0" end="0"/>
                                            </p:txEl>
                                          </p:spTgt>
                                        </p:tgtEl>
                                        <p:attrNameLst>
                                          <p:attrName>style.visibility</p:attrName>
                                        </p:attrNameLst>
                                      </p:cBhvr>
                                      <p:to>
                                        <p:strVal val="visible"/>
                                      </p:to>
                                    </p:set>
                                    <p:anim calcmode="lin" valueType="num">
                                      <p:cBhvr additive="base">
                                        <p:cTn id="7" dur="500" fill="hold"/>
                                        <p:tgtEl>
                                          <p:spTgt spid="6379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79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3"/>
          <p:cNvSpPr txBox="1">
            <a:spLocks noChangeArrowheads="1"/>
          </p:cNvSpPr>
          <p:nvPr/>
        </p:nvSpPr>
        <p:spPr bwMode="auto">
          <a:xfrm>
            <a:off x="762000" y="354013"/>
            <a:ext cx="75895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r>
              <a:rPr lang="en-US" sz="3600" dirty="0" smtClean="0">
                <a:latin typeface="Arial" charset="0"/>
              </a:rPr>
              <a:t>  </a:t>
            </a:r>
            <a:r>
              <a:rPr lang="en-US" sz="3600" b="0" dirty="0">
                <a:solidFill>
                  <a:schemeClr val="bg2">
                    <a:lumMod val="50000"/>
                  </a:schemeClr>
                </a:solidFill>
                <a:latin typeface="Arial" charset="0"/>
              </a:rPr>
              <a:t>BST Operations</a:t>
            </a:r>
          </a:p>
        </p:txBody>
      </p:sp>
      <p:sp>
        <p:nvSpPr>
          <p:cNvPr id="10246"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endParaRPr lang="en-US" sz="1800"/>
          </a:p>
        </p:txBody>
      </p:sp>
      <p:sp>
        <p:nvSpPr>
          <p:cNvPr id="638981" name="Rectangle 5"/>
          <p:cNvSpPr>
            <a:spLocks noChangeArrowheads="1"/>
          </p:cNvSpPr>
          <p:nvPr/>
        </p:nvSpPr>
        <p:spPr bwMode="auto">
          <a:xfrm>
            <a:off x="914400" y="1371600"/>
            <a:ext cx="7727950" cy="3539430"/>
          </a:xfrm>
          <a:prstGeom prst="rect">
            <a:avLst/>
          </a:prstGeom>
          <a:noFill/>
          <a:ln w="9525">
            <a:noFill/>
            <a:miter lim="800000"/>
            <a:headEnd/>
            <a:tailEnd/>
          </a:ln>
          <a:effectLst/>
        </p:spPr>
        <p:txBody>
          <a:bodyPr wrap="square">
            <a:spAutoFit/>
          </a:bodyPr>
          <a:lstStyle/>
          <a:p>
            <a:pPr>
              <a:defRPr/>
            </a:pPr>
            <a:r>
              <a:rPr lang="en-US" sz="2800" dirty="0"/>
              <a:t>We </a:t>
            </a:r>
            <a:r>
              <a:rPr lang="en-US" sz="2800" dirty="0" smtClean="0"/>
              <a:t>will discuss </a:t>
            </a:r>
            <a:r>
              <a:rPr lang="en-US" sz="2800" dirty="0"/>
              <a:t>four basic BST operations: traversal, search, insert, and delete; and develop algorithms for searches, insertion, and deletion.</a:t>
            </a:r>
          </a:p>
          <a:p>
            <a:pPr lvl="1">
              <a:buFontTx/>
              <a:buChar char="•"/>
              <a:defRPr/>
            </a:pPr>
            <a:r>
              <a:rPr lang="fr-FR" sz="2800" dirty="0" smtClean="0">
                <a:latin typeface="Times New Roman" pitchFamily="18" charset="0"/>
              </a:rPr>
              <a:t> </a:t>
            </a:r>
            <a:r>
              <a:rPr lang="fr-FR" sz="2800" dirty="0" err="1" smtClean="0">
                <a:solidFill>
                  <a:srgbClr val="FF0000"/>
                </a:solidFill>
              </a:rPr>
              <a:t>Traversal</a:t>
            </a:r>
            <a:endParaRPr lang="fr-FR" sz="2800" dirty="0">
              <a:solidFill>
                <a:srgbClr val="FF0000"/>
              </a:solidFill>
            </a:endParaRPr>
          </a:p>
          <a:p>
            <a:pPr lvl="1">
              <a:buFontTx/>
              <a:buChar char="•"/>
              <a:defRPr/>
            </a:pPr>
            <a:r>
              <a:rPr lang="fr-FR" sz="2800" dirty="0">
                <a:solidFill>
                  <a:srgbClr val="FF0000"/>
                </a:solidFill>
              </a:rPr>
              <a:t> </a:t>
            </a:r>
            <a:r>
              <a:rPr lang="fr-FR" sz="2800" dirty="0" err="1" smtClean="0">
                <a:solidFill>
                  <a:srgbClr val="FF0000"/>
                </a:solidFill>
              </a:rPr>
              <a:t>Search</a:t>
            </a:r>
            <a:endParaRPr lang="fr-FR" sz="2800" dirty="0">
              <a:solidFill>
                <a:srgbClr val="FF0000"/>
              </a:solidFill>
            </a:endParaRPr>
          </a:p>
          <a:p>
            <a:pPr lvl="1">
              <a:buFontTx/>
              <a:buChar char="•"/>
              <a:defRPr/>
            </a:pPr>
            <a:r>
              <a:rPr lang="fr-FR" sz="2800" dirty="0">
                <a:solidFill>
                  <a:srgbClr val="FF0000"/>
                </a:solidFill>
              </a:rPr>
              <a:t> Insertion</a:t>
            </a:r>
          </a:p>
          <a:p>
            <a:pPr lvl="1">
              <a:buFontTx/>
              <a:buChar char="•"/>
              <a:defRPr/>
            </a:pPr>
            <a:r>
              <a:rPr lang="fr-FR" sz="2800" dirty="0">
                <a:solidFill>
                  <a:srgbClr val="FF0000"/>
                </a:solidFill>
              </a:rPr>
              <a:t> </a:t>
            </a:r>
            <a:r>
              <a:rPr lang="fr-FR" sz="2800" dirty="0" err="1">
                <a:solidFill>
                  <a:srgbClr val="FF0000"/>
                </a:solidFill>
              </a:rPr>
              <a:t>Deletion</a:t>
            </a:r>
            <a:endParaRPr lang="en-US" sz="2800" dirty="0">
              <a:solidFill>
                <a:srgbClr val="FF0000"/>
              </a:solidFill>
            </a:endParaRP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solidFill>
                  <a:schemeClr val="tx1"/>
                </a:solidFill>
              </a:rPr>
              <a:pPr/>
              <a:t>23</a:t>
            </a:fld>
            <a:endParaRPr lang="en-US" dirty="0" smtClean="0">
              <a:solidFill>
                <a:schemeClr val="tx1"/>
              </a:solidFill>
            </a:endParaRPr>
          </a:p>
        </p:txBody>
      </p:sp>
    </p:spTree>
    <p:extLst>
      <p:ext uri="{BB962C8B-B14F-4D97-AF65-F5344CB8AC3E}">
        <p14:creationId xmlns:p14="http://schemas.microsoft.com/office/powerpoint/2010/main" val="4253195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8981">
                                            <p:txEl>
                                              <p:pRg st="0" end="0"/>
                                            </p:txEl>
                                          </p:spTgt>
                                        </p:tgtEl>
                                        <p:attrNameLst>
                                          <p:attrName>style.visibility</p:attrName>
                                        </p:attrNameLst>
                                      </p:cBhvr>
                                      <p:to>
                                        <p:strVal val="visible"/>
                                      </p:to>
                                    </p:set>
                                    <p:anim calcmode="lin" valueType="num">
                                      <p:cBhvr additive="base">
                                        <p:cTn id="7" dur="500" fill="hold"/>
                                        <p:tgtEl>
                                          <p:spTgt spid="6389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89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8981">
                                            <p:txEl>
                                              <p:pRg st="1" end="1"/>
                                            </p:txEl>
                                          </p:spTgt>
                                        </p:tgtEl>
                                        <p:attrNameLst>
                                          <p:attrName>style.visibility</p:attrName>
                                        </p:attrNameLst>
                                      </p:cBhvr>
                                      <p:to>
                                        <p:strVal val="visible"/>
                                      </p:to>
                                    </p:set>
                                    <p:anim calcmode="lin" valueType="num">
                                      <p:cBhvr additive="base">
                                        <p:cTn id="13" dur="500" fill="hold"/>
                                        <p:tgtEl>
                                          <p:spTgt spid="6389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89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38981">
                                            <p:txEl>
                                              <p:pRg st="2" end="2"/>
                                            </p:txEl>
                                          </p:spTgt>
                                        </p:tgtEl>
                                        <p:attrNameLst>
                                          <p:attrName>style.visibility</p:attrName>
                                        </p:attrNameLst>
                                      </p:cBhvr>
                                      <p:to>
                                        <p:strVal val="visible"/>
                                      </p:to>
                                    </p:set>
                                    <p:animEffect transition="in" filter="wipe(down)">
                                      <p:cBhvr>
                                        <p:cTn id="19" dur="500"/>
                                        <p:tgtEl>
                                          <p:spTgt spid="63898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638981">
                                            <p:txEl>
                                              <p:pRg st="3" end="3"/>
                                            </p:txEl>
                                          </p:spTgt>
                                        </p:tgtEl>
                                        <p:attrNameLst>
                                          <p:attrName>style.visibility</p:attrName>
                                        </p:attrNameLst>
                                      </p:cBhvr>
                                      <p:to>
                                        <p:strVal val="visible"/>
                                      </p:to>
                                    </p:set>
                                    <p:animEffect transition="in" filter="wheel(1)">
                                      <p:cBhvr>
                                        <p:cTn id="24" dur="2000"/>
                                        <p:tgtEl>
                                          <p:spTgt spid="63898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38981">
                                            <p:txEl>
                                              <p:pRg st="4" end="4"/>
                                            </p:txEl>
                                          </p:spTgt>
                                        </p:tgtEl>
                                        <p:attrNameLst>
                                          <p:attrName>style.visibility</p:attrName>
                                        </p:attrNameLst>
                                      </p:cBhvr>
                                      <p:to>
                                        <p:strVal val="visible"/>
                                      </p:to>
                                    </p:set>
                                    <p:animEffect transition="in" filter="fade">
                                      <p:cBhvr>
                                        <p:cTn id="29" dur="500"/>
                                        <p:tgtEl>
                                          <p:spTgt spid="6389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2" descr="Fig06-08"/>
          <p:cNvPicPr>
            <a:picLocks noChangeAspect="1" noChangeArrowheads="1"/>
          </p:cNvPicPr>
          <p:nvPr/>
        </p:nvPicPr>
        <p:blipFill rotWithShape="1">
          <a:blip r:embed="rId2">
            <a:extLst>
              <a:ext uri="{28A0092B-C50C-407E-A947-70E740481C1C}">
                <a14:useLocalDpi xmlns:a14="http://schemas.microsoft.com/office/drawing/2010/main" val="0"/>
              </a:ext>
            </a:extLst>
          </a:blip>
          <a:srcRect l="14035"/>
          <a:stretch/>
        </p:blipFill>
        <p:spPr bwMode="auto">
          <a:xfrm>
            <a:off x="838200" y="1827212"/>
            <a:ext cx="7467600"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838200" y="304800"/>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sz="4000" b="0" dirty="0" smtClean="0">
                <a:solidFill>
                  <a:schemeClr val="bg2">
                    <a:lumMod val="50000"/>
                  </a:schemeClr>
                </a:solidFill>
                <a:effectLst/>
              </a:rPr>
              <a:t>Binary Tree Traversals</a:t>
            </a:r>
          </a:p>
        </p:txBody>
      </p:sp>
      <p:sp>
        <p:nvSpPr>
          <p:cNvPr id="4"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24</a:t>
            </a:fld>
            <a:endParaRPr lang="en-US" dirty="0" smtClean="0"/>
          </a:p>
        </p:txBody>
      </p:sp>
    </p:spTree>
    <p:extLst>
      <p:ext uri="{BB962C8B-B14F-4D97-AF65-F5344CB8AC3E}">
        <p14:creationId xmlns:p14="http://schemas.microsoft.com/office/powerpoint/2010/main" val="3124802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heel(1)">
                                      <p:cBhvr>
                                        <p:cTn id="7" dur="20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11" descr="Fig07-04"/>
          <p:cNvPicPr>
            <a:picLocks noChangeAspect="1" noChangeArrowheads="1"/>
          </p:cNvPicPr>
          <p:nvPr/>
        </p:nvPicPr>
        <p:blipFill rotWithShape="1">
          <a:blip r:embed="rId2">
            <a:extLst>
              <a:ext uri="{28A0092B-C50C-407E-A947-70E740481C1C}">
                <a14:useLocalDpi xmlns:a14="http://schemas.microsoft.com/office/drawing/2010/main" val="0"/>
              </a:ext>
            </a:extLst>
          </a:blip>
          <a:srcRect l="14159"/>
          <a:stretch/>
        </p:blipFill>
        <p:spPr bwMode="auto">
          <a:xfrm>
            <a:off x="1295400" y="1828800"/>
            <a:ext cx="7391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sz="4000" b="0" dirty="0" smtClean="0">
                <a:solidFill>
                  <a:schemeClr val="bg2">
                    <a:lumMod val="50000"/>
                  </a:schemeClr>
                </a:solidFill>
                <a:effectLst/>
              </a:rPr>
              <a:t>Binary Search Tree Example</a:t>
            </a:r>
          </a:p>
        </p:txBody>
      </p:sp>
      <p:sp>
        <p:nvSpPr>
          <p:cNvPr id="4"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25</a:t>
            </a:fld>
            <a:endParaRPr lang="en-US" dirty="0" smtClean="0"/>
          </a:p>
        </p:txBody>
      </p:sp>
    </p:spTree>
    <p:extLst>
      <p:ext uri="{BB962C8B-B14F-4D97-AF65-F5344CB8AC3E}">
        <p14:creationId xmlns:p14="http://schemas.microsoft.com/office/powerpoint/2010/main" val="39405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circle(in)">
                                      <p:cBhvr>
                                        <p:cTn id="7" dur="20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2" descr="Fig07-04"/>
          <p:cNvPicPr>
            <a:picLocks noChangeAspect="1" noChangeArrowheads="1"/>
          </p:cNvPicPr>
          <p:nvPr/>
        </p:nvPicPr>
        <p:blipFill rotWithShape="1">
          <a:blip r:embed="rId2">
            <a:extLst>
              <a:ext uri="{28A0092B-C50C-407E-A947-70E740481C1C}">
                <a14:useLocalDpi xmlns:a14="http://schemas.microsoft.com/office/drawing/2010/main" val="0"/>
              </a:ext>
            </a:extLst>
          </a:blip>
          <a:srcRect l="13617"/>
          <a:stretch/>
        </p:blipFill>
        <p:spPr bwMode="auto">
          <a:xfrm>
            <a:off x="1248697" y="1828800"/>
            <a:ext cx="743810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3"/>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Preorder Traversal</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26</a:t>
            </a:fld>
            <a:endParaRPr lang="en-US" dirty="0" smtClean="0"/>
          </a:p>
        </p:txBody>
      </p:sp>
      <p:sp>
        <p:nvSpPr>
          <p:cNvPr id="13318" name="Text Box 4"/>
          <p:cNvSpPr txBox="1">
            <a:spLocks noChangeArrowheads="1"/>
          </p:cNvSpPr>
          <p:nvPr/>
        </p:nvSpPr>
        <p:spPr bwMode="auto">
          <a:xfrm>
            <a:off x="762000" y="5334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spcBef>
                <a:spcPct val="50000"/>
              </a:spcBef>
            </a:pPr>
            <a:r>
              <a:rPr lang="en-US" dirty="0"/>
              <a:t>23 18 12 20 44 35 52</a:t>
            </a:r>
          </a:p>
        </p:txBody>
      </p:sp>
    </p:spTree>
    <p:extLst>
      <p:ext uri="{BB962C8B-B14F-4D97-AF65-F5344CB8AC3E}">
        <p14:creationId xmlns:p14="http://schemas.microsoft.com/office/powerpoint/2010/main" val="1006374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ircle(in)">
                                      <p:cBhvr>
                                        <p:cTn id="7" dur="20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8">
                                            <p:txEl>
                                              <p:pRg st="0" end="0"/>
                                            </p:txEl>
                                          </p:spTgt>
                                        </p:tgtEl>
                                        <p:attrNameLst>
                                          <p:attrName>style.visibility</p:attrName>
                                        </p:attrNameLst>
                                      </p:cBhvr>
                                      <p:to>
                                        <p:strVal val="visible"/>
                                      </p:to>
                                    </p:set>
                                    <p:anim calcmode="lin" valueType="num">
                                      <p:cBhvr additive="base">
                                        <p:cTn id="12" dur="500" fill="hold"/>
                                        <p:tgtEl>
                                          <p:spTgt spid="1331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2" descr="Fig07-04"/>
          <p:cNvPicPr>
            <a:picLocks noChangeAspect="1" noChangeArrowheads="1"/>
          </p:cNvPicPr>
          <p:nvPr/>
        </p:nvPicPr>
        <p:blipFill rotWithShape="1">
          <a:blip r:embed="rId2">
            <a:extLst>
              <a:ext uri="{28A0092B-C50C-407E-A947-70E740481C1C}">
                <a14:useLocalDpi xmlns:a14="http://schemas.microsoft.com/office/drawing/2010/main" val="0"/>
              </a:ext>
            </a:extLst>
          </a:blip>
          <a:srcRect l="13617"/>
          <a:stretch/>
        </p:blipFill>
        <p:spPr bwMode="auto">
          <a:xfrm>
            <a:off x="1096297" y="1981200"/>
            <a:ext cx="743810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3"/>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err="1" smtClean="0"/>
              <a:t>Postorder</a:t>
            </a:r>
            <a:r>
              <a:rPr lang="en-US" dirty="0" smtClean="0"/>
              <a:t> Traversal</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27</a:t>
            </a:fld>
            <a:endParaRPr lang="en-US" dirty="0" smtClean="0"/>
          </a:p>
        </p:txBody>
      </p:sp>
      <p:sp>
        <p:nvSpPr>
          <p:cNvPr id="14342" name="Text Box 4"/>
          <p:cNvSpPr txBox="1">
            <a:spLocks noChangeArrowheads="1"/>
          </p:cNvSpPr>
          <p:nvPr/>
        </p:nvSpPr>
        <p:spPr bwMode="auto">
          <a:xfrm>
            <a:off x="685800" y="5410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spcBef>
                <a:spcPct val="50000"/>
              </a:spcBef>
            </a:pPr>
            <a:r>
              <a:rPr lang="en-US" dirty="0"/>
              <a:t>12 20 18 35 52 44 23</a:t>
            </a:r>
          </a:p>
        </p:txBody>
      </p:sp>
    </p:spTree>
    <p:extLst>
      <p:ext uri="{BB962C8B-B14F-4D97-AF65-F5344CB8AC3E}">
        <p14:creationId xmlns:p14="http://schemas.microsoft.com/office/powerpoint/2010/main" val="649470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circle(in)">
                                      <p:cBhvr>
                                        <p:cTn id="7" dur="20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342">
                                            <p:txEl>
                                              <p:pRg st="0" end="0"/>
                                            </p:txEl>
                                          </p:spTgt>
                                        </p:tgtEl>
                                        <p:attrNameLst>
                                          <p:attrName>style.visibility</p:attrName>
                                        </p:attrNameLst>
                                      </p:cBhvr>
                                      <p:to>
                                        <p:strVal val="visible"/>
                                      </p:to>
                                    </p:set>
                                    <p:anim calcmode="lin" valueType="num">
                                      <p:cBhvr additive="base">
                                        <p:cTn id="12" dur="500" fill="hold"/>
                                        <p:tgtEl>
                                          <p:spTgt spid="1434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Fig07-04"/>
          <p:cNvPicPr>
            <a:picLocks noChangeAspect="1" noChangeArrowheads="1"/>
          </p:cNvPicPr>
          <p:nvPr/>
        </p:nvPicPr>
        <p:blipFill rotWithShape="1">
          <a:blip r:embed="rId2">
            <a:extLst>
              <a:ext uri="{28A0092B-C50C-407E-A947-70E740481C1C}">
                <a14:useLocalDpi xmlns:a14="http://schemas.microsoft.com/office/drawing/2010/main" val="0"/>
              </a:ext>
            </a:extLst>
          </a:blip>
          <a:srcRect l="13617"/>
          <a:stretch/>
        </p:blipFill>
        <p:spPr bwMode="auto">
          <a:xfrm>
            <a:off x="762000" y="1600200"/>
            <a:ext cx="743810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3"/>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err="1" smtClean="0"/>
              <a:t>Inorder</a:t>
            </a:r>
            <a:r>
              <a:rPr lang="en-US" dirty="0" smtClean="0"/>
              <a:t> Traversal</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28</a:t>
            </a:fld>
            <a:endParaRPr lang="en-US" dirty="0" smtClean="0"/>
          </a:p>
        </p:txBody>
      </p:sp>
      <p:sp>
        <p:nvSpPr>
          <p:cNvPr id="15366" name="Text Box 4"/>
          <p:cNvSpPr txBox="1">
            <a:spLocks noChangeArrowheads="1"/>
          </p:cNvSpPr>
          <p:nvPr/>
        </p:nvSpPr>
        <p:spPr bwMode="auto">
          <a:xfrm>
            <a:off x="685800" y="5105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spcBef>
                <a:spcPct val="50000"/>
              </a:spcBef>
            </a:pPr>
            <a:r>
              <a:rPr lang="en-US" dirty="0"/>
              <a:t>12 18 20 23 35 44 52</a:t>
            </a:r>
          </a:p>
        </p:txBody>
      </p:sp>
      <p:sp>
        <p:nvSpPr>
          <p:cNvPr id="671749" name="Text Box 5"/>
          <p:cNvSpPr txBox="1">
            <a:spLocks noChangeArrowheads="1"/>
          </p:cNvSpPr>
          <p:nvPr/>
        </p:nvSpPr>
        <p:spPr bwMode="auto">
          <a:xfrm>
            <a:off x="685800" y="5570537"/>
            <a:ext cx="8077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spcBef>
                <a:spcPct val="50000"/>
              </a:spcBef>
            </a:pPr>
            <a:r>
              <a:rPr lang="en-US" dirty="0" err="1"/>
              <a:t>Inorder</a:t>
            </a:r>
            <a:r>
              <a:rPr lang="en-US" dirty="0"/>
              <a:t> traversal of a binary search tree produces a sequenced list</a:t>
            </a:r>
          </a:p>
        </p:txBody>
      </p:sp>
    </p:spTree>
    <p:extLst>
      <p:ext uri="{BB962C8B-B14F-4D97-AF65-F5344CB8AC3E}">
        <p14:creationId xmlns:p14="http://schemas.microsoft.com/office/powerpoint/2010/main" val="2695178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ircle(in)">
                                      <p:cBhvr>
                                        <p:cTn id="7" dur="20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366">
                                            <p:txEl>
                                              <p:pRg st="0" end="0"/>
                                            </p:txEl>
                                          </p:spTgt>
                                        </p:tgtEl>
                                        <p:attrNameLst>
                                          <p:attrName>style.visibility</p:attrName>
                                        </p:attrNameLst>
                                      </p:cBhvr>
                                      <p:to>
                                        <p:strVal val="visible"/>
                                      </p:to>
                                    </p:set>
                                    <p:anim calcmode="lin" valueType="num">
                                      <p:cBhvr additive="base">
                                        <p:cTn id="12" dur="500" fill="hold"/>
                                        <p:tgtEl>
                                          <p:spTgt spid="1536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3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71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2" descr="Fig07-04"/>
          <p:cNvPicPr>
            <a:picLocks noChangeAspect="1" noChangeArrowheads="1"/>
          </p:cNvPicPr>
          <p:nvPr/>
        </p:nvPicPr>
        <p:blipFill rotWithShape="1">
          <a:blip r:embed="rId2">
            <a:extLst>
              <a:ext uri="{28A0092B-C50C-407E-A947-70E740481C1C}">
                <a14:useLocalDpi xmlns:a14="http://schemas.microsoft.com/office/drawing/2010/main" val="0"/>
              </a:ext>
            </a:extLst>
          </a:blip>
          <a:srcRect l="13788"/>
          <a:stretch/>
        </p:blipFill>
        <p:spPr bwMode="auto">
          <a:xfrm>
            <a:off x="838200" y="1676400"/>
            <a:ext cx="742335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3"/>
          <p:cNvSpPr>
            <a:spLocks noGrp="1" noChangeArrowheads="1"/>
          </p:cNvSpPr>
          <p:nvPr>
            <p:ph type="title"/>
          </p:nvPr>
        </p:nvSpPr>
        <p:spPr bwMode="auto">
          <a:xfrm>
            <a:off x="838200" y="304800"/>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Right-Node-Left Traversal</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29</a:t>
            </a:fld>
            <a:endParaRPr lang="en-US" dirty="0" smtClean="0"/>
          </a:p>
        </p:txBody>
      </p:sp>
      <p:sp>
        <p:nvSpPr>
          <p:cNvPr id="16390" name="Text Box 4"/>
          <p:cNvSpPr txBox="1">
            <a:spLocks noChangeArrowheads="1"/>
          </p:cNvSpPr>
          <p:nvPr/>
        </p:nvSpPr>
        <p:spPr bwMode="auto">
          <a:xfrm>
            <a:off x="685800" y="50292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lgn="ctr">
              <a:spcBef>
                <a:spcPct val="50000"/>
              </a:spcBef>
            </a:pPr>
            <a:r>
              <a:rPr lang="en-US" dirty="0"/>
              <a:t>52 44 35 23 20 18 12</a:t>
            </a:r>
          </a:p>
        </p:txBody>
      </p:sp>
      <p:sp>
        <p:nvSpPr>
          <p:cNvPr id="676869" name="Text Box 5"/>
          <p:cNvSpPr txBox="1">
            <a:spLocks noChangeArrowheads="1"/>
          </p:cNvSpPr>
          <p:nvPr/>
        </p:nvSpPr>
        <p:spPr bwMode="auto">
          <a:xfrm>
            <a:off x="685800" y="5486400"/>
            <a:ext cx="7924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spcBef>
                <a:spcPct val="50000"/>
              </a:spcBef>
            </a:pPr>
            <a:r>
              <a:rPr lang="en-US" dirty="0"/>
              <a:t>Right-node-left traversal of a binary search tree produces a descending sequence</a:t>
            </a:r>
          </a:p>
        </p:txBody>
      </p:sp>
    </p:spTree>
    <p:extLst>
      <p:ext uri="{BB962C8B-B14F-4D97-AF65-F5344CB8AC3E}">
        <p14:creationId xmlns:p14="http://schemas.microsoft.com/office/powerpoint/2010/main" val="350320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90">
                                            <p:txEl>
                                              <p:pRg st="0" end="0"/>
                                            </p:txEl>
                                          </p:spTgt>
                                        </p:tgtEl>
                                        <p:attrNameLst>
                                          <p:attrName>style.visibility</p:attrName>
                                        </p:attrNameLst>
                                      </p:cBhvr>
                                      <p:to>
                                        <p:strVal val="visible"/>
                                      </p:to>
                                    </p:set>
                                    <p:anim calcmode="lin" valueType="num">
                                      <p:cBhvr additive="base">
                                        <p:cTn id="12" dur="500" fill="hold"/>
                                        <p:tgtEl>
                                          <p:spTgt spid="1639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7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762000" y="304800"/>
            <a:ext cx="7848600" cy="685800"/>
          </a:xfrm>
        </p:spPr>
        <p:txBody>
          <a:bodyPr/>
          <a:lstStyle/>
          <a:p>
            <a:pPr algn="ctr"/>
            <a:r>
              <a:rPr lang="en-US" dirty="0"/>
              <a:t>Another Linked Structure</a:t>
            </a:r>
          </a:p>
        </p:txBody>
      </p:sp>
      <p:sp>
        <p:nvSpPr>
          <p:cNvPr id="401411" name="Rectangle 3"/>
          <p:cNvSpPr>
            <a:spLocks noGrp="1" noChangeArrowheads="1"/>
          </p:cNvSpPr>
          <p:nvPr>
            <p:ph idx="1"/>
          </p:nvPr>
        </p:nvSpPr>
        <p:spPr>
          <a:xfrm>
            <a:off x="990600" y="1295400"/>
            <a:ext cx="7924800" cy="4953000"/>
          </a:xfrm>
        </p:spPr>
        <p:txBody>
          <a:bodyPr/>
          <a:lstStyle/>
          <a:p>
            <a:pPr lvl="1"/>
            <a:r>
              <a:rPr lang="en-US" sz="2800" dirty="0"/>
              <a:t>We now turn our attention to another major way of storing data: the </a:t>
            </a:r>
            <a:r>
              <a:rPr lang="en-US" sz="2800" b="1" dirty="0">
                <a:solidFill>
                  <a:srgbClr val="FF0000"/>
                </a:solidFill>
              </a:rPr>
              <a:t>Tree</a:t>
            </a:r>
          </a:p>
          <a:p>
            <a:pPr lvl="2"/>
            <a:r>
              <a:rPr lang="en-US" sz="2000" dirty="0"/>
              <a:t>One implementation of a </a:t>
            </a:r>
            <a:r>
              <a:rPr lang="en-US" sz="2000" i="1" dirty="0"/>
              <a:t>binary </a:t>
            </a:r>
            <a:r>
              <a:rPr lang="en-US" sz="2000" dirty="0"/>
              <a:t>tree has nodes with a left and right link field</a:t>
            </a:r>
          </a:p>
          <a:p>
            <a:pPr lvl="1"/>
            <a:endParaRPr lang="en-US" sz="2000" dirty="0"/>
          </a:p>
        </p:txBody>
      </p:sp>
      <p:sp>
        <p:nvSpPr>
          <p:cNvPr id="29"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3</a:t>
            </a:fld>
            <a:endParaRPr lang="en-US" dirty="0" smtClean="0"/>
          </a:p>
        </p:txBody>
      </p:sp>
      <p:grpSp>
        <p:nvGrpSpPr>
          <p:cNvPr id="2" name="Group 1"/>
          <p:cNvGrpSpPr/>
          <p:nvPr/>
        </p:nvGrpSpPr>
        <p:grpSpPr>
          <a:xfrm>
            <a:off x="2895600" y="3352800"/>
            <a:ext cx="4038600" cy="2895600"/>
            <a:chOff x="2438400" y="3810000"/>
            <a:chExt cx="4038600" cy="2895600"/>
          </a:xfrm>
        </p:grpSpPr>
        <p:sp>
          <p:nvSpPr>
            <p:cNvPr id="401434" name="Rectangle 26"/>
            <p:cNvSpPr>
              <a:spLocks noChangeArrowheads="1"/>
            </p:cNvSpPr>
            <p:nvPr/>
          </p:nvSpPr>
          <p:spPr bwMode="auto">
            <a:xfrm>
              <a:off x="3975100" y="4714875"/>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solidFill>
                    <a:srgbClr val="001D7A"/>
                  </a:solidFill>
                  <a:latin typeface="Courier New" pitchFamily="49" charset="0"/>
                </a:rPr>
                <a:t>1</a:t>
              </a:r>
              <a:endParaRPr lang="en-US" b="1">
                <a:solidFill>
                  <a:schemeClr val="accent2"/>
                </a:solidFill>
                <a:latin typeface="Courier New" pitchFamily="49" charset="0"/>
              </a:endParaRPr>
            </a:p>
          </p:txBody>
        </p:sp>
        <p:sp>
          <p:nvSpPr>
            <p:cNvPr id="401435" name="Rectangle 27"/>
            <p:cNvSpPr>
              <a:spLocks noChangeArrowheads="1"/>
            </p:cNvSpPr>
            <p:nvPr/>
          </p:nvSpPr>
          <p:spPr bwMode="auto">
            <a:xfrm>
              <a:off x="5194300" y="5705475"/>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solidFill>
                    <a:srgbClr val="001D7A"/>
                  </a:solidFill>
                  <a:latin typeface="Courier New" pitchFamily="49" charset="0"/>
                </a:rPr>
                <a:t>3</a:t>
              </a:r>
              <a:endParaRPr lang="en-US" b="1">
                <a:solidFill>
                  <a:schemeClr val="accent2"/>
                </a:solidFill>
                <a:latin typeface="Courier New" pitchFamily="49" charset="0"/>
              </a:endParaRPr>
            </a:p>
          </p:txBody>
        </p:sp>
        <p:sp>
          <p:nvSpPr>
            <p:cNvPr id="401436" name="Rectangle 28"/>
            <p:cNvSpPr>
              <a:spLocks noChangeArrowheads="1"/>
            </p:cNvSpPr>
            <p:nvPr/>
          </p:nvSpPr>
          <p:spPr bwMode="auto">
            <a:xfrm>
              <a:off x="2895600" y="5705475"/>
              <a:ext cx="901700" cy="46672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solidFill>
                    <a:srgbClr val="001D7A"/>
                  </a:solidFill>
                  <a:latin typeface="Courier New" pitchFamily="49" charset="0"/>
                </a:rPr>
                <a:t>2</a:t>
              </a:r>
              <a:endParaRPr lang="en-US" b="1">
                <a:solidFill>
                  <a:schemeClr val="accent2"/>
                </a:solidFill>
                <a:latin typeface="Courier New" pitchFamily="49" charset="0"/>
              </a:endParaRPr>
            </a:p>
          </p:txBody>
        </p:sp>
        <p:sp>
          <p:nvSpPr>
            <p:cNvPr id="401437" name="Text Box 29"/>
            <p:cNvSpPr txBox="1">
              <a:spLocks noChangeArrowheads="1"/>
            </p:cNvSpPr>
            <p:nvPr/>
          </p:nvSpPr>
          <p:spPr bwMode="auto">
            <a:xfrm>
              <a:off x="2438400" y="4191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dirty="0">
                  <a:latin typeface="Times New Roman" charset="0"/>
                </a:rPr>
                <a:t>root</a:t>
              </a:r>
              <a:endParaRPr lang="en-US" dirty="0"/>
            </a:p>
          </p:txBody>
        </p:sp>
        <p:sp>
          <p:nvSpPr>
            <p:cNvPr id="401438" name="Rectangle 30"/>
            <p:cNvSpPr>
              <a:spLocks noChangeArrowheads="1"/>
            </p:cNvSpPr>
            <p:nvPr/>
          </p:nvSpPr>
          <p:spPr bwMode="auto">
            <a:xfrm>
              <a:off x="3124200" y="41910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39" name="Rectangle 31"/>
            <p:cNvSpPr>
              <a:spLocks noChangeArrowheads="1"/>
            </p:cNvSpPr>
            <p:nvPr/>
          </p:nvSpPr>
          <p:spPr bwMode="auto">
            <a:xfrm>
              <a:off x="3657600" y="47244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0" name="Rectangle 32"/>
            <p:cNvSpPr>
              <a:spLocks noChangeArrowheads="1"/>
            </p:cNvSpPr>
            <p:nvPr/>
          </p:nvSpPr>
          <p:spPr bwMode="auto">
            <a:xfrm>
              <a:off x="4876800" y="47244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1" name="Rectangle 33"/>
            <p:cNvSpPr>
              <a:spLocks noChangeArrowheads="1"/>
            </p:cNvSpPr>
            <p:nvPr/>
          </p:nvSpPr>
          <p:spPr bwMode="auto">
            <a:xfrm>
              <a:off x="3810000" y="57150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2" name="Rectangle 34"/>
            <p:cNvSpPr>
              <a:spLocks noChangeArrowheads="1"/>
            </p:cNvSpPr>
            <p:nvPr/>
          </p:nvSpPr>
          <p:spPr bwMode="auto">
            <a:xfrm>
              <a:off x="2590800" y="57150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3" name="Rectangle 35"/>
            <p:cNvSpPr>
              <a:spLocks noChangeArrowheads="1"/>
            </p:cNvSpPr>
            <p:nvPr/>
          </p:nvSpPr>
          <p:spPr bwMode="auto">
            <a:xfrm>
              <a:off x="4876800" y="57150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pPr>
              <a:endParaRPr lang="en-US"/>
            </a:p>
          </p:txBody>
        </p:sp>
        <p:sp>
          <p:nvSpPr>
            <p:cNvPr id="401444" name="Rectangle 36"/>
            <p:cNvSpPr>
              <a:spLocks noChangeArrowheads="1"/>
            </p:cNvSpPr>
            <p:nvPr/>
          </p:nvSpPr>
          <p:spPr bwMode="auto">
            <a:xfrm>
              <a:off x="6096000" y="5715000"/>
              <a:ext cx="304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5" name="Line 37"/>
            <p:cNvSpPr>
              <a:spLocks noChangeShapeType="1"/>
            </p:cNvSpPr>
            <p:nvPr/>
          </p:nvSpPr>
          <p:spPr bwMode="auto">
            <a:xfrm flipH="1">
              <a:off x="3429000" y="4953000"/>
              <a:ext cx="381000" cy="762000"/>
            </a:xfrm>
            <a:prstGeom prst="line">
              <a:avLst/>
            </a:prstGeom>
            <a:noFill/>
            <a:ln w="19050">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6" name="Line 38"/>
            <p:cNvSpPr>
              <a:spLocks noChangeShapeType="1"/>
            </p:cNvSpPr>
            <p:nvPr/>
          </p:nvSpPr>
          <p:spPr bwMode="auto">
            <a:xfrm>
              <a:off x="5029200" y="4953000"/>
              <a:ext cx="381000" cy="762000"/>
            </a:xfrm>
            <a:prstGeom prst="line">
              <a:avLst/>
            </a:prstGeom>
            <a:noFill/>
            <a:ln w="19050">
              <a:solidFill>
                <a:schemeClr val="tx1"/>
              </a:solidFill>
              <a:round/>
              <a:headEnd type="oval" w="med" len="me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7" name="Line 39"/>
            <p:cNvSpPr>
              <a:spLocks noChangeShapeType="1"/>
            </p:cNvSpPr>
            <p:nvPr/>
          </p:nvSpPr>
          <p:spPr bwMode="auto">
            <a:xfrm flipH="1">
              <a:off x="2667000" y="571500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8" name="Line 40"/>
            <p:cNvSpPr>
              <a:spLocks noChangeShapeType="1"/>
            </p:cNvSpPr>
            <p:nvPr/>
          </p:nvSpPr>
          <p:spPr bwMode="auto">
            <a:xfrm flipH="1">
              <a:off x="3886200" y="571500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49" name="Line 41"/>
            <p:cNvSpPr>
              <a:spLocks noChangeShapeType="1"/>
            </p:cNvSpPr>
            <p:nvPr/>
          </p:nvSpPr>
          <p:spPr bwMode="auto">
            <a:xfrm flipH="1">
              <a:off x="4953000" y="571500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0" name="Line 42"/>
            <p:cNvSpPr>
              <a:spLocks noChangeShapeType="1"/>
            </p:cNvSpPr>
            <p:nvPr/>
          </p:nvSpPr>
          <p:spPr bwMode="auto">
            <a:xfrm flipH="1">
              <a:off x="6172200" y="5715000"/>
              <a:ext cx="2286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1" name="Freeform 43"/>
            <p:cNvSpPr>
              <a:spLocks/>
            </p:cNvSpPr>
            <p:nvPr/>
          </p:nvSpPr>
          <p:spPr bwMode="auto">
            <a:xfrm>
              <a:off x="3276600" y="4191000"/>
              <a:ext cx="1143000" cy="533400"/>
            </a:xfrm>
            <a:custGeom>
              <a:avLst/>
              <a:gdLst>
                <a:gd name="T0" fmla="*/ 0 w 720"/>
                <a:gd name="T1" fmla="*/ 144 h 336"/>
                <a:gd name="T2" fmla="*/ 432 w 720"/>
                <a:gd name="T3" fmla="*/ 48 h 336"/>
                <a:gd name="T4" fmla="*/ 672 w 720"/>
                <a:gd name="T5" fmla="*/ 48 h 336"/>
                <a:gd name="T6" fmla="*/ 720 w 720"/>
                <a:gd name="T7" fmla="*/ 336 h 336"/>
              </a:gdLst>
              <a:ahLst/>
              <a:cxnLst>
                <a:cxn ang="0">
                  <a:pos x="T0" y="T1"/>
                </a:cxn>
                <a:cxn ang="0">
                  <a:pos x="T2" y="T3"/>
                </a:cxn>
                <a:cxn ang="0">
                  <a:pos x="T4" y="T5"/>
                </a:cxn>
                <a:cxn ang="0">
                  <a:pos x="T6" y="T7"/>
                </a:cxn>
              </a:cxnLst>
              <a:rect l="0" t="0" r="r" b="b"/>
              <a:pathLst>
                <a:path w="720" h="336">
                  <a:moveTo>
                    <a:pt x="0" y="144"/>
                  </a:moveTo>
                  <a:cubicBezTo>
                    <a:pt x="160" y="104"/>
                    <a:pt x="320" y="64"/>
                    <a:pt x="432" y="48"/>
                  </a:cubicBezTo>
                  <a:cubicBezTo>
                    <a:pt x="544" y="32"/>
                    <a:pt x="624" y="0"/>
                    <a:pt x="672" y="48"/>
                  </a:cubicBezTo>
                  <a:cubicBezTo>
                    <a:pt x="720" y="96"/>
                    <a:pt x="720" y="216"/>
                    <a:pt x="720" y="336"/>
                  </a:cubicBezTo>
                </a:path>
              </a:pathLst>
            </a:custGeom>
            <a:noFill/>
            <a:ln w="12700" cap="flat" cmpd="sng">
              <a:solidFill>
                <a:schemeClr val="tx1"/>
              </a:solidFill>
              <a:prstDash val="solid"/>
              <a:round/>
              <a:headEnd type="oval"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2" name="Text Box 44"/>
            <p:cNvSpPr txBox="1">
              <a:spLocks noChangeArrowheads="1"/>
            </p:cNvSpPr>
            <p:nvPr/>
          </p:nvSpPr>
          <p:spPr bwMode="auto">
            <a:xfrm>
              <a:off x="4038600" y="6248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edges</a:t>
              </a:r>
            </a:p>
          </p:txBody>
        </p:sp>
        <p:sp>
          <p:nvSpPr>
            <p:cNvPr id="401453" name="Text Box 45"/>
            <p:cNvSpPr txBox="1">
              <a:spLocks noChangeArrowheads="1"/>
            </p:cNvSpPr>
            <p:nvPr/>
          </p:nvSpPr>
          <p:spPr bwMode="auto">
            <a:xfrm>
              <a:off x="5105400" y="38100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nodes</a:t>
              </a:r>
            </a:p>
          </p:txBody>
        </p:sp>
        <p:sp>
          <p:nvSpPr>
            <p:cNvPr id="401454" name="Freeform 46"/>
            <p:cNvSpPr>
              <a:spLocks/>
            </p:cNvSpPr>
            <p:nvPr/>
          </p:nvSpPr>
          <p:spPr bwMode="auto">
            <a:xfrm>
              <a:off x="5181600" y="4191000"/>
              <a:ext cx="457200" cy="609600"/>
            </a:xfrm>
            <a:custGeom>
              <a:avLst/>
              <a:gdLst>
                <a:gd name="T0" fmla="*/ 288 w 288"/>
                <a:gd name="T1" fmla="*/ 0 h 384"/>
                <a:gd name="T2" fmla="*/ 240 w 288"/>
                <a:gd name="T3" fmla="*/ 192 h 384"/>
                <a:gd name="T4" fmla="*/ 0 w 288"/>
                <a:gd name="T5" fmla="*/ 384 h 384"/>
              </a:gdLst>
              <a:ahLst/>
              <a:cxnLst>
                <a:cxn ang="0">
                  <a:pos x="T0" y="T1"/>
                </a:cxn>
                <a:cxn ang="0">
                  <a:pos x="T2" y="T3"/>
                </a:cxn>
                <a:cxn ang="0">
                  <a:pos x="T4" y="T5"/>
                </a:cxn>
              </a:cxnLst>
              <a:rect l="0" t="0" r="r" b="b"/>
              <a:pathLst>
                <a:path w="288" h="384">
                  <a:moveTo>
                    <a:pt x="288" y="0"/>
                  </a:moveTo>
                  <a:cubicBezTo>
                    <a:pt x="288" y="64"/>
                    <a:pt x="288" y="128"/>
                    <a:pt x="240" y="192"/>
                  </a:cubicBezTo>
                  <a:cubicBezTo>
                    <a:pt x="192" y="256"/>
                    <a:pt x="96" y="320"/>
                    <a:pt x="0" y="384"/>
                  </a:cubicBezTo>
                </a:path>
              </a:pathLst>
            </a:custGeom>
            <a:noFill/>
            <a:ln w="12700" cap="flat" cmpd="sng">
              <a:solidFill>
                <a:schemeClr val="tx1"/>
              </a:solidFill>
              <a:prstDash val="sysDot"/>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8" name="Freeform 50"/>
            <p:cNvSpPr>
              <a:spLocks/>
            </p:cNvSpPr>
            <p:nvPr/>
          </p:nvSpPr>
          <p:spPr bwMode="auto">
            <a:xfrm flipH="1">
              <a:off x="5638800" y="4191000"/>
              <a:ext cx="228600" cy="1524000"/>
            </a:xfrm>
            <a:custGeom>
              <a:avLst/>
              <a:gdLst>
                <a:gd name="T0" fmla="*/ 288 w 288"/>
                <a:gd name="T1" fmla="*/ 0 h 384"/>
                <a:gd name="T2" fmla="*/ 240 w 288"/>
                <a:gd name="T3" fmla="*/ 192 h 384"/>
                <a:gd name="T4" fmla="*/ 0 w 288"/>
                <a:gd name="T5" fmla="*/ 384 h 384"/>
              </a:gdLst>
              <a:ahLst/>
              <a:cxnLst>
                <a:cxn ang="0">
                  <a:pos x="T0" y="T1"/>
                </a:cxn>
                <a:cxn ang="0">
                  <a:pos x="T2" y="T3"/>
                </a:cxn>
                <a:cxn ang="0">
                  <a:pos x="T4" y="T5"/>
                </a:cxn>
              </a:cxnLst>
              <a:rect l="0" t="0" r="r" b="b"/>
              <a:pathLst>
                <a:path w="288" h="384">
                  <a:moveTo>
                    <a:pt x="288" y="0"/>
                  </a:moveTo>
                  <a:cubicBezTo>
                    <a:pt x="288" y="64"/>
                    <a:pt x="288" y="128"/>
                    <a:pt x="240" y="192"/>
                  </a:cubicBezTo>
                  <a:cubicBezTo>
                    <a:pt x="192" y="256"/>
                    <a:pt x="96" y="320"/>
                    <a:pt x="0" y="384"/>
                  </a:cubicBezTo>
                </a:path>
              </a:pathLst>
            </a:custGeom>
            <a:noFill/>
            <a:ln w="12700" cap="flat" cmpd="sng">
              <a:solidFill>
                <a:schemeClr val="tx1"/>
              </a:solidFill>
              <a:prstDash val="sysDot"/>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59" name="Freeform 51"/>
            <p:cNvSpPr>
              <a:spLocks/>
            </p:cNvSpPr>
            <p:nvPr/>
          </p:nvSpPr>
          <p:spPr bwMode="auto">
            <a:xfrm rot="11462822" flipH="1">
              <a:off x="3582988" y="5470525"/>
              <a:ext cx="1063625" cy="769938"/>
            </a:xfrm>
            <a:custGeom>
              <a:avLst/>
              <a:gdLst>
                <a:gd name="T0" fmla="*/ 288 w 288"/>
                <a:gd name="T1" fmla="*/ 0 h 384"/>
                <a:gd name="T2" fmla="*/ 240 w 288"/>
                <a:gd name="T3" fmla="*/ 192 h 384"/>
                <a:gd name="T4" fmla="*/ 0 w 288"/>
                <a:gd name="T5" fmla="*/ 384 h 384"/>
              </a:gdLst>
              <a:ahLst/>
              <a:cxnLst>
                <a:cxn ang="0">
                  <a:pos x="T0" y="T1"/>
                </a:cxn>
                <a:cxn ang="0">
                  <a:pos x="T2" y="T3"/>
                </a:cxn>
                <a:cxn ang="0">
                  <a:pos x="T4" y="T5"/>
                </a:cxn>
              </a:cxnLst>
              <a:rect l="0" t="0" r="r" b="b"/>
              <a:pathLst>
                <a:path w="288" h="384">
                  <a:moveTo>
                    <a:pt x="288" y="0"/>
                  </a:moveTo>
                  <a:cubicBezTo>
                    <a:pt x="288" y="64"/>
                    <a:pt x="288" y="128"/>
                    <a:pt x="240" y="192"/>
                  </a:cubicBezTo>
                  <a:cubicBezTo>
                    <a:pt x="192" y="256"/>
                    <a:pt x="96" y="320"/>
                    <a:pt x="0" y="384"/>
                  </a:cubicBezTo>
                </a:path>
              </a:pathLst>
            </a:custGeom>
            <a:noFill/>
            <a:ln w="12700" cap="flat" cmpd="sng">
              <a:solidFill>
                <a:schemeClr val="tx1"/>
              </a:solidFill>
              <a:prstDash val="sysDot"/>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460" name="Freeform 52"/>
            <p:cNvSpPr>
              <a:spLocks/>
            </p:cNvSpPr>
            <p:nvPr/>
          </p:nvSpPr>
          <p:spPr bwMode="auto">
            <a:xfrm rot="-10137178">
              <a:off x="4652963" y="5259388"/>
              <a:ext cx="382587" cy="1079500"/>
            </a:xfrm>
            <a:custGeom>
              <a:avLst/>
              <a:gdLst>
                <a:gd name="T0" fmla="*/ 288 w 288"/>
                <a:gd name="T1" fmla="*/ 0 h 384"/>
                <a:gd name="T2" fmla="*/ 240 w 288"/>
                <a:gd name="T3" fmla="*/ 192 h 384"/>
                <a:gd name="T4" fmla="*/ 0 w 288"/>
                <a:gd name="T5" fmla="*/ 384 h 384"/>
              </a:gdLst>
              <a:ahLst/>
              <a:cxnLst>
                <a:cxn ang="0">
                  <a:pos x="T0" y="T1"/>
                </a:cxn>
                <a:cxn ang="0">
                  <a:pos x="T2" y="T3"/>
                </a:cxn>
                <a:cxn ang="0">
                  <a:pos x="T4" y="T5"/>
                </a:cxn>
              </a:cxnLst>
              <a:rect l="0" t="0" r="r" b="b"/>
              <a:pathLst>
                <a:path w="288" h="384">
                  <a:moveTo>
                    <a:pt x="288" y="0"/>
                  </a:moveTo>
                  <a:cubicBezTo>
                    <a:pt x="288" y="64"/>
                    <a:pt x="288" y="128"/>
                    <a:pt x="240" y="192"/>
                  </a:cubicBezTo>
                  <a:cubicBezTo>
                    <a:pt x="192" y="256"/>
                    <a:pt x="96" y="320"/>
                    <a:pt x="0" y="384"/>
                  </a:cubicBezTo>
                </a:path>
              </a:pathLst>
            </a:custGeom>
            <a:noFill/>
            <a:ln w="12700" cap="flat" cmpd="sng">
              <a:solidFill>
                <a:schemeClr val="tx1"/>
              </a:solidFill>
              <a:prstDash val="sysDot"/>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82035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Three BST search algorithms:</a:t>
            </a:r>
          </a:p>
        </p:txBody>
      </p:sp>
      <p:sp>
        <p:nvSpPr>
          <p:cNvPr id="17413" name="Rectangle 3"/>
          <p:cNvSpPr>
            <a:spLocks noGrp="1" noChangeArrowheads="1"/>
          </p:cNvSpPr>
          <p:nvPr>
            <p:ph idx="1"/>
          </p:nvPr>
        </p:nvSpPr>
        <p:spPr bwMode="auto">
          <a:xfrm>
            <a:off x="762000" y="1676400"/>
            <a:ext cx="77724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Find the </a:t>
            </a:r>
            <a:r>
              <a:rPr lang="en-US" sz="2800" dirty="0" smtClean="0">
                <a:solidFill>
                  <a:srgbClr val="FF0000"/>
                </a:solidFill>
              </a:rPr>
              <a:t>smallest </a:t>
            </a:r>
            <a:r>
              <a:rPr lang="en-US" sz="2800" dirty="0" smtClean="0"/>
              <a:t>node</a:t>
            </a:r>
          </a:p>
          <a:p>
            <a:pPr eaLnBrk="1" hangingPunct="1"/>
            <a:r>
              <a:rPr lang="en-US" sz="2800" dirty="0" smtClean="0"/>
              <a:t>Find the </a:t>
            </a:r>
            <a:r>
              <a:rPr lang="en-US" sz="2800" dirty="0" smtClean="0">
                <a:solidFill>
                  <a:srgbClr val="FF0000"/>
                </a:solidFill>
              </a:rPr>
              <a:t>largest </a:t>
            </a:r>
            <a:r>
              <a:rPr lang="en-US" sz="2800" dirty="0" smtClean="0"/>
              <a:t>node</a:t>
            </a:r>
          </a:p>
          <a:p>
            <a:pPr eaLnBrk="1" hangingPunct="1"/>
            <a:r>
              <a:rPr lang="en-US" sz="2800" dirty="0" smtClean="0"/>
              <a:t>Find a </a:t>
            </a:r>
            <a:r>
              <a:rPr lang="en-US" sz="2800" dirty="0" smtClean="0">
                <a:solidFill>
                  <a:srgbClr val="FF0000"/>
                </a:solidFill>
              </a:rPr>
              <a:t>requested </a:t>
            </a:r>
            <a:r>
              <a:rPr lang="en-US" sz="2800" dirty="0" smtClean="0"/>
              <a:t>node</a:t>
            </a:r>
          </a:p>
        </p:txBody>
      </p:sp>
      <p:sp>
        <p:nvSpPr>
          <p:cNvPr id="5" name="Slide Number Placeholder 4"/>
          <p:cNvSpPr>
            <a:spLocks noGrp="1"/>
          </p:cNvSpPr>
          <p:nvPr>
            <p:ph type="sldNum" sz="quarter" idx="12"/>
          </p:nvPr>
        </p:nvSpPr>
        <p:spPr>
          <a:xfrm>
            <a:off x="7042150" y="6243638"/>
            <a:ext cx="1905000" cy="457200"/>
          </a:xfrm>
          <a:prstGeom prst="rect">
            <a:avLst/>
          </a:prstGeom>
        </p:spPr>
        <p:txBody>
          <a:bodyPr/>
          <a:lstStyle/>
          <a:p>
            <a:pPr>
              <a:defRPr/>
            </a:pPr>
            <a:fld id="{06974982-1C55-4D7A-9B3C-234F2ADDAC71}" type="slidenum">
              <a:rPr lang="en-US"/>
              <a:pPr>
                <a:defRPr/>
              </a:pPr>
              <a:t>30</a:t>
            </a:fld>
            <a:endParaRPr lang="en-US"/>
          </a:p>
        </p:txBody>
      </p:sp>
    </p:spTree>
    <p:extLst>
      <p:ext uri="{BB962C8B-B14F-4D97-AF65-F5344CB8AC3E}">
        <p14:creationId xmlns:p14="http://schemas.microsoft.com/office/powerpoint/2010/main" val="24203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 calcmode="lin" valueType="num">
                                      <p:cBhvr additive="base">
                                        <p:cTn id="7" dur="500" fill="hold"/>
                                        <p:tgtEl>
                                          <p:spTgt spid="174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7413">
                                            <p:txEl>
                                              <p:pRg st="1" end="1"/>
                                            </p:txEl>
                                          </p:spTgt>
                                        </p:tgtEl>
                                        <p:attrNameLst>
                                          <p:attrName>style.visibility</p:attrName>
                                        </p:attrNameLst>
                                      </p:cBhvr>
                                      <p:to>
                                        <p:strVal val="visible"/>
                                      </p:to>
                                    </p:set>
                                    <p:animEffect transition="in" filter="wheel(1)">
                                      <p:cBhvr>
                                        <p:cTn id="13" dur="2000"/>
                                        <p:tgtEl>
                                          <p:spTgt spid="1741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7413">
                                            <p:txEl>
                                              <p:pRg st="2" end="2"/>
                                            </p:txEl>
                                          </p:spTgt>
                                        </p:tgtEl>
                                        <p:attrNameLst>
                                          <p:attrName>style.visibility</p:attrName>
                                        </p:attrNameLst>
                                      </p:cBhvr>
                                      <p:to>
                                        <p:strVal val="visible"/>
                                      </p:to>
                                    </p:set>
                                    <p:animEffect transition="in" filter="circle(in)">
                                      <p:cBhvr>
                                        <p:cTn id="18" dur="20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pPr>
              <a:defRPr/>
            </a:pPr>
            <a:endParaRPr lang="en-US" dirty="0" smtClean="0"/>
          </a:p>
          <a:p>
            <a:pPr>
              <a:defRPr/>
            </a:pPr>
            <a:endParaRPr lang="en-US" dirty="0"/>
          </a:p>
        </p:txBody>
      </p:sp>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EC62C83C-8D9E-431B-A0D0-4EB9F78A5AD7}" type="slidenum">
              <a:rPr lang="en-US"/>
              <a:pPr>
                <a:defRPr/>
              </a:pPr>
              <a:t>31</a:t>
            </a:fld>
            <a:endParaRPr lang="en-US"/>
          </a:p>
        </p:txBody>
      </p:sp>
      <p:pic>
        <p:nvPicPr>
          <p:cNvPr id="18436" name="Picture 12" descr="Alg07-01"/>
          <p:cNvPicPr>
            <a:picLocks noChangeAspect="1" noChangeArrowheads="1"/>
          </p:cNvPicPr>
          <p:nvPr/>
        </p:nvPicPr>
        <p:blipFill rotWithShape="1">
          <a:blip r:embed="rId2">
            <a:extLst>
              <a:ext uri="{28A0092B-C50C-407E-A947-70E740481C1C}">
                <a14:useLocalDpi xmlns:a14="http://schemas.microsoft.com/office/drawing/2010/main" val="0"/>
              </a:ext>
            </a:extLst>
          </a:blip>
          <a:srcRect l="18947"/>
          <a:stretch/>
        </p:blipFill>
        <p:spPr bwMode="auto">
          <a:xfrm>
            <a:off x="990600" y="1858962"/>
            <a:ext cx="6971378"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Smallest Node in a BST  </a:t>
            </a:r>
          </a:p>
        </p:txBody>
      </p:sp>
    </p:spTree>
    <p:extLst>
      <p:ext uri="{BB962C8B-B14F-4D97-AF65-F5344CB8AC3E}">
        <p14:creationId xmlns:p14="http://schemas.microsoft.com/office/powerpoint/2010/main" val="30806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ircle(in)">
                                      <p:cBhvr>
                                        <p:cTn id="7" dur="20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D92D0A0C-94A1-4A11-BEA2-2E2DA13EEB56}" type="slidenum">
              <a:rPr lang="en-US"/>
              <a:pPr>
                <a:defRPr/>
              </a:pPr>
              <a:t>32</a:t>
            </a:fld>
            <a:endParaRPr lang="en-US"/>
          </a:p>
        </p:txBody>
      </p:sp>
      <p:pic>
        <p:nvPicPr>
          <p:cNvPr id="19460" name="Picture 12" descr="Fig07-05"/>
          <p:cNvPicPr>
            <a:picLocks noChangeAspect="1" noChangeArrowheads="1"/>
          </p:cNvPicPr>
          <p:nvPr/>
        </p:nvPicPr>
        <p:blipFill rotWithShape="1">
          <a:blip r:embed="rId2">
            <a:extLst>
              <a:ext uri="{28A0092B-C50C-407E-A947-70E740481C1C}">
                <a14:useLocalDpi xmlns:a14="http://schemas.microsoft.com/office/drawing/2010/main" val="0"/>
              </a:ext>
            </a:extLst>
          </a:blip>
          <a:srcRect l="14057"/>
          <a:stretch/>
        </p:blipFill>
        <p:spPr bwMode="auto">
          <a:xfrm>
            <a:off x="1371600" y="1676400"/>
            <a:ext cx="652272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Example: Smallest in a BST  </a:t>
            </a:r>
          </a:p>
        </p:txBody>
      </p:sp>
    </p:spTree>
    <p:extLst>
      <p:ext uri="{BB962C8B-B14F-4D97-AF65-F5344CB8AC3E}">
        <p14:creationId xmlns:p14="http://schemas.microsoft.com/office/powerpoint/2010/main" val="3264113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circle(in)">
                                      <p:cBhvr>
                                        <p:cTn id="7"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1CFA514E-A5CB-49DF-8428-0BB92ADAA94C}" type="slidenum">
              <a:rPr lang="en-US"/>
              <a:pPr>
                <a:defRPr/>
              </a:pPr>
              <a:t>33</a:t>
            </a:fld>
            <a:endParaRPr lang="en-US"/>
          </a:p>
        </p:txBody>
      </p:sp>
      <p:pic>
        <p:nvPicPr>
          <p:cNvPr id="20484" name="Picture 11" descr="Alg07-02"/>
          <p:cNvPicPr>
            <a:picLocks noChangeAspect="1" noChangeArrowheads="1"/>
          </p:cNvPicPr>
          <p:nvPr/>
        </p:nvPicPr>
        <p:blipFill rotWithShape="1">
          <a:blip r:embed="rId2">
            <a:extLst>
              <a:ext uri="{28A0092B-C50C-407E-A947-70E740481C1C}">
                <a14:useLocalDpi xmlns:a14="http://schemas.microsoft.com/office/drawing/2010/main" val="0"/>
              </a:ext>
            </a:extLst>
          </a:blip>
          <a:srcRect l="19330"/>
          <a:stretch/>
        </p:blipFill>
        <p:spPr bwMode="auto">
          <a:xfrm>
            <a:off x="1219200" y="1676400"/>
            <a:ext cx="692436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Largest Node in a BST  </a:t>
            </a:r>
          </a:p>
        </p:txBody>
      </p:sp>
    </p:spTree>
    <p:extLst>
      <p:ext uri="{BB962C8B-B14F-4D97-AF65-F5344CB8AC3E}">
        <p14:creationId xmlns:p14="http://schemas.microsoft.com/office/powerpoint/2010/main" val="141926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circle(in)">
                                      <p:cBhvr>
                                        <p:cTn id="7"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AE2A50F4-92FF-416C-AD7B-06ACA3710018}" type="slidenum">
              <a:rPr lang="en-US"/>
              <a:pPr>
                <a:defRPr/>
              </a:pPr>
              <a:t>34</a:t>
            </a:fld>
            <a:endParaRPr lang="en-US"/>
          </a:p>
        </p:txBody>
      </p:sp>
      <p:pic>
        <p:nvPicPr>
          <p:cNvPr id="21508" name="Picture 11" descr="Fig07-06"/>
          <p:cNvPicPr>
            <a:picLocks noChangeAspect="1" noChangeArrowheads="1"/>
          </p:cNvPicPr>
          <p:nvPr/>
        </p:nvPicPr>
        <p:blipFill rotWithShape="1">
          <a:blip r:embed="rId2">
            <a:extLst>
              <a:ext uri="{28A0092B-C50C-407E-A947-70E740481C1C}">
                <a14:useLocalDpi xmlns:a14="http://schemas.microsoft.com/office/drawing/2010/main" val="0"/>
              </a:ext>
            </a:extLst>
          </a:blip>
          <a:srcRect l="13805"/>
          <a:stretch/>
        </p:blipFill>
        <p:spPr bwMode="auto">
          <a:xfrm>
            <a:off x="1524000" y="1752600"/>
            <a:ext cx="6705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Example: Largest in a BST  </a:t>
            </a:r>
          </a:p>
        </p:txBody>
      </p:sp>
    </p:spTree>
    <p:extLst>
      <p:ext uri="{BB962C8B-B14F-4D97-AF65-F5344CB8AC3E}">
        <p14:creationId xmlns:p14="http://schemas.microsoft.com/office/powerpoint/2010/main" val="1102784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ircle(in)">
                                      <p:cBhvr>
                                        <p:cTn id="7"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7042150" y="6243638"/>
            <a:ext cx="1905000" cy="457200"/>
          </a:xfrm>
          <a:prstGeom prst="rect">
            <a:avLst/>
          </a:prstGeom>
        </p:spPr>
        <p:txBody>
          <a:bodyPr/>
          <a:lstStyle/>
          <a:p>
            <a:pPr>
              <a:defRPr/>
            </a:pPr>
            <a:fld id="{2B81A710-B393-4E99-8BC5-A28FBF36049B}" type="slidenum">
              <a:rPr lang="en-US"/>
              <a:pPr>
                <a:defRPr/>
              </a:pPr>
              <a:t>35</a:t>
            </a:fld>
            <a:endParaRPr lang="en-US"/>
          </a:p>
        </p:txBody>
      </p:sp>
      <p:pic>
        <p:nvPicPr>
          <p:cNvPr id="22532" name="Picture 11" descr="Alg07-03"/>
          <p:cNvPicPr>
            <a:picLocks noChangeAspect="1" noChangeArrowheads="1"/>
          </p:cNvPicPr>
          <p:nvPr/>
        </p:nvPicPr>
        <p:blipFill rotWithShape="1">
          <a:blip r:embed="rId2">
            <a:extLst>
              <a:ext uri="{28A0092B-C50C-407E-A947-70E740481C1C}">
                <a14:useLocalDpi xmlns:a14="http://schemas.microsoft.com/office/drawing/2010/main" val="0"/>
              </a:ext>
            </a:extLst>
          </a:blip>
          <a:srcRect l="19115"/>
          <a:stretch/>
        </p:blipFill>
        <p:spPr bwMode="auto">
          <a:xfrm>
            <a:off x="990600" y="1351935"/>
            <a:ext cx="7391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12"/>
          <p:cNvSpPr txBox="1">
            <a:spLocks noChangeArrowheads="1"/>
          </p:cNvSpPr>
          <p:nvPr/>
        </p:nvSpPr>
        <p:spPr bwMode="auto">
          <a:xfrm>
            <a:off x="3352800" y="2286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charset="0"/>
              </a:defRPr>
            </a:lvl1pPr>
            <a:lvl2pPr marL="742950" indent="-285750">
              <a:defRPr sz="2400" b="1">
                <a:solidFill>
                  <a:schemeClr val="tx1"/>
                </a:solidFill>
                <a:latin typeface="Times New Roman" charset="0"/>
              </a:defRPr>
            </a:lvl2pPr>
            <a:lvl3pPr marL="1143000" indent="-228600">
              <a:defRPr sz="2400" b="1">
                <a:solidFill>
                  <a:schemeClr val="tx1"/>
                </a:solidFill>
                <a:latin typeface="Times New Roman" charset="0"/>
              </a:defRPr>
            </a:lvl3pPr>
            <a:lvl4pPr marL="1600200" indent="-228600">
              <a:defRPr sz="2400" b="1">
                <a:solidFill>
                  <a:schemeClr val="tx1"/>
                </a:solidFill>
                <a:latin typeface="Times New Roman" charset="0"/>
              </a:defRPr>
            </a:lvl4pPr>
            <a:lvl5pPr marL="2057400" indent="-228600">
              <a:defRPr sz="2400" b="1">
                <a:solidFill>
                  <a:schemeClr val="tx1"/>
                </a:solidFill>
                <a:latin typeface="Times New Roman" charset="0"/>
              </a:defRPr>
            </a:lvl5pPr>
            <a:lvl6pPr marL="2514600" indent="-228600" eaLnBrk="0" fontAlgn="base" hangingPunct="0">
              <a:spcBef>
                <a:spcPct val="0"/>
              </a:spcBef>
              <a:spcAft>
                <a:spcPct val="0"/>
              </a:spcAft>
              <a:defRPr sz="2400" b="1">
                <a:solidFill>
                  <a:schemeClr val="tx1"/>
                </a:solidFill>
                <a:latin typeface="Times New Roman" charset="0"/>
              </a:defRPr>
            </a:lvl6pPr>
            <a:lvl7pPr marL="2971800" indent="-228600" eaLnBrk="0" fontAlgn="base" hangingPunct="0">
              <a:spcBef>
                <a:spcPct val="0"/>
              </a:spcBef>
              <a:spcAft>
                <a:spcPct val="0"/>
              </a:spcAft>
              <a:defRPr sz="2400" b="1">
                <a:solidFill>
                  <a:schemeClr val="tx1"/>
                </a:solidFill>
                <a:latin typeface="Times New Roman" charset="0"/>
              </a:defRPr>
            </a:lvl7pPr>
            <a:lvl8pPr marL="3429000" indent="-228600" eaLnBrk="0" fontAlgn="base" hangingPunct="0">
              <a:spcBef>
                <a:spcPct val="0"/>
              </a:spcBef>
              <a:spcAft>
                <a:spcPct val="0"/>
              </a:spcAft>
              <a:defRPr sz="2400" b="1">
                <a:solidFill>
                  <a:schemeClr val="tx1"/>
                </a:solidFill>
                <a:latin typeface="Times New Roman" charset="0"/>
              </a:defRPr>
            </a:lvl8pPr>
            <a:lvl9pPr marL="3886200" indent="-228600" eaLnBrk="0" fontAlgn="base" hangingPunct="0">
              <a:spcBef>
                <a:spcPct val="0"/>
              </a:spcBef>
              <a:spcAft>
                <a:spcPct val="0"/>
              </a:spcAft>
              <a:defRPr sz="2400" b="1">
                <a:solidFill>
                  <a:schemeClr val="tx1"/>
                </a:solidFill>
                <a:latin typeface="Times New Roman" charset="0"/>
              </a:defRPr>
            </a:lvl9pPr>
          </a:lstStyle>
          <a:p>
            <a:pPr>
              <a:spcBef>
                <a:spcPct val="50000"/>
              </a:spcBef>
            </a:pPr>
            <a:endParaRPr lang="en-US"/>
          </a:p>
        </p:txBody>
      </p:sp>
      <p:sp>
        <p:nvSpPr>
          <p:cNvPr id="6" name="Rectangle 2"/>
          <p:cNvSpPr txBox="1">
            <a:spLocks noChangeArrowheads="1"/>
          </p:cNvSpPr>
          <p:nvPr/>
        </p:nvSpPr>
        <p:spPr bwMode="auto">
          <a:xfrm>
            <a:off x="762000" y="1524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Requested Node in a BST  </a:t>
            </a:r>
          </a:p>
        </p:txBody>
      </p:sp>
    </p:spTree>
    <p:extLst>
      <p:ext uri="{BB962C8B-B14F-4D97-AF65-F5344CB8AC3E}">
        <p14:creationId xmlns:p14="http://schemas.microsoft.com/office/powerpoint/2010/main" val="300754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ircle(in)">
                                      <p:cBhvr>
                                        <p:cTn id="7" dur="20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018A4A28-81C8-406E-BC09-4944A8D6EFD3}" type="slidenum">
              <a:rPr lang="en-US"/>
              <a:pPr>
                <a:defRPr/>
              </a:pPr>
              <a:t>36</a:t>
            </a:fld>
            <a:endParaRPr lang="en-US"/>
          </a:p>
        </p:txBody>
      </p:sp>
      <p:pic>
        <p:nvPicPr>
          <p:cNvPr id="23556" name="Picture 11" descr="Fig07-07"/>
          <p:cNvPicPr>
            <a:picLocks noChangeAspect="1" noChangeArrowheads="1"/>
          </p:cNvPicPr>
          <p:nvPr/>
        </p:nvPicPr>
        <p:blipFill rotWithShape="1">
          <a:blip r:embed="rId2">
            <a:extLst>
              <a:ext uri="{28A0092B-C50C-407E-A947-70E740481C1C}">
                <a14:useLocalDpi xmlns:a14="http://schemas.microsoft.com/office/drawing/2010/main" val="0"/>
              </a:ext>
            </a:extLst>
          </a:blip>
          <a:srcRect l="13592"/>
          <a:stretch/>
        </p:blipFill>
        <p:spPr bwMode="auto">
          <a:xfrm>
            <a:off x="990600" y="1295400"/>
            <a:ext cx="7620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762000" y="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Example: Requested in a BST  </a:t>
            </a:r>
          </a:p>
        </p:txBody>
      </p:sp>
    </p:spTree>
    <p:extLst>
      <p:ext uri="{BB962C8B-B14F-4D97-AF65-F5344CB8AC3E}">
        <p14:creationId xmlns:p14="http://schemas.microsoft.com/office/powerpoint/2010/main" val="255291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circle(in)">
                                      <p:cBhvr>
                                        <p:cTn id="7" dur="20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BST Insertion</a:t>
            </a:r>
          </a:p>
        </p:txBody>
      </p:sp>
      <p:sp>
        <p:nvSpPr>
          <p:cNvPr id="24581" name="Rectangle 3"/>
          <p:cNvSpPr>
            <a:spLocks noGrp="1" noChangeArrowheads="1"/>
          </p:cNvSpPr>
          <p:nvPr>
            <p:ph idx="1"/>
          </p:nvPr>
        </p:nvSpPr>
        <p:spPr bwMode="auto">
          <a:xfrm>
            <a:off x="1066800" y="1295400"/>
            <a:ext cx="7848600" cy="3777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To insert data all we need to do is follow the branches to an empty </a:t>
            </a:r>
            <a:r>
              <a:rPr lang="en-US" sz="2800" dirty="0" err="1" smtClean="0"/>
              <a:t>subtree</a:t>
            </a:r>
            <a:r>
              <a:rPr lang="en-US" sz="2800" dirty="0" smtClean="0"/>
              <a:t> and then insert the new node.</a:t>
            </a:r>
          </a:p>
          <a:p>
            <a:pPr eaLnBrk="1" hangingPunct="1"/>
            <a:r>
              <a:rPr lang="en-US" sz="2800" dirty="0" smtClean="0"/>
              <a:t>In other words, all inserts take place at a leaf or at a </a:t>
            </a:r>
            <a:r>
              <a:rPr lang="en-US" sz="2800" dirty="0" err="1" smtClean="0"/>
              <a:t>leaflike</a:t>
            </a:r>
            <a:r>
              <a:rPr lang="en-US" sz="2800" dirty="0" smtClean="0"/>
              <a:t> node – a node that has only one null </a:t>
            </a:r>
            <a:r>
              <a:rPr lang="en-US" sz="2800" dirty="0" err="1" smtClean="0"/>
              <a:t>subtree</a:t>
            </a:r>
            <a:r>
              <a:rPr lang="en-US" dirty="0" smtClean="0"/>
              <a:t>.</a:t>
            </a:r>
          </a:p>
        </p:txBody>
      </p:sp>
      <p:sp>
        <p:nvSpPr>
          <p:cNvPr id="5" name="Slide Number Placeholder 4"/>
          <p:cNvSpPr>
            <a:spLocks noGrp="1"/>
          </p:cNvSpPr>
          <p:nvPr>
            <p:ph type="sldNum" sz="quarter" idx="12"/>
          </p:nvPr>
        </p:nvSpPr>
        <p:spPr>
          <a:xfrm>
            <a:off x="7042150" y="6243638"/>
            <a:ext cx="1905000" cy="457200"/>
          </a:xfrm>
          <a:prstGeom prst="rect">
            <a:avLst/>
          </a:prstGeom>
        </p:spPr>
        <p:txBody>
          <a:bodyPr/>
          <a:lstStyle/>
          <a:p>
            <a:pPr>
              <a:defRPr/>
            </a:pPr>
            <a:fld id="{F0D02A8D-A277-4232-BF70-D9E89291744F}" type="slidenum">
              <a:rPr lang="en-US"/>
              <a:pPr>
                <a:defRPr/>
              </a:pPr>
              <a:t>37</a:t>
            </a:fld>
            <a:endParaRPr lang="en-US"/>
          </a:p>
        </p:txBody>
      </p:sp>
    </p:spTree>
    <p:extLst>
      <p:ext uri="{BB962C8B-B14F-4D97-AF65-F5344CB8AC3E}">
        <p14:creationId xmlns:p14="http://schemas.microsoft.com/office/powerpoint/2010/main" val="80959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anim calcmode="lin" valueType="num">
                                      <p:cBhvr additive="base">
                                        <p:cTn id="7"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1">
                                            <p:txEl>
                                              <p:pRg st="1" end="1"/>
                                            </p:txEl>
                                          </p:spTgt>
                                        </p:tgtEl>
                                        <p:attrNameLst>
                                          <p:attrName>style.visibility</p:attrName>
                                        </p:attrNameLst>
                                      </p:cBhvr>
                                      <p:to>
                                        <p:strVal val="visible"/>
                                      </p:to>
                                    </p:set>
                                    <p:anim calcmode="lin" valueType="num">
                                      <p:cBhvr additive="base">
                                        <p:cTn id="13" dur="500" fill="hold"/>
                                        <p:tgtEl>
                                          <p:spTgt spid="245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11" descr="Fig07-08"/>
          <p:cNvPicPr>
            <a:picLocks noChangeAspect="1" noChangeArrowheads="1"/>
          </p:cNvPicPr>
          <p:nvPr/>
        </p:nvPicPr>
        <p:blipFill rotWithShape="1">
          <a:blip r:embed="rId2">
            <a:extLst>
              <a:ext uri="{28A0092B-C50C-407E-A947-70E740481C1C}">
                <a14:useLocalDpi xmlns:a14="http://schemas.microsoft.com/office/drawing/2010/main" val="0"/>
              </a:ext>
            </a:extLst>
          </a:blip>
          <a:srcRect l="13861"/>
          <a:stretch/>
        </p:blipFill>
        <p:spPr bwMode="auto">
          <a:xfrm>
            <a:off x="1066800" y="1524000"/>
            <a:ext cx="7391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Example: BST Insertion</a:t>
            </a:r>
          </a:p>
        </p:txBody>
      </p:sp>
    </p:spTree>
    <p:extLst>
      <p:ext uri="{BB962C8B-B14F-4D97-AF65-F5344CB8AC3E}">
        <p14:creationId xmlns:p14="http://schemas.microsoft.com/office/powerpoint/2010/main" val="201806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ircle(in)">
                                      <p:cBhvr>
                                        <p:cTn id="7" dur="2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E2AFE792-09C2-4424-A96F-E066F04782F8}" type="slidenum">
              <a:rPr lang="en-US"/>
              <a:pPr>
                <a:defRPr/>
              </a:pPr>
              <a:t>39</a:t>
            </a:fld>
            <a:endParaRPr lang="en-US"/>
          </a:p>
        </p:txBody>
      </p:sp>
      <p:pic>
        <p:nvPicPr>
          <p:cNvPr id="26628" name="Picture 11" descr="Alg07-04a"/>
          <p:cNvPicPr>
            <a:picLocks noChangeAspect="1" noChangeArrowheads="1"/>
          </p:cNvPicPr>
          <p:nvPr/>
        </p:nvPicPr>
        <p:blipFill rotWithShape="1">
          <a:blip r:embed="rId2">
            <a:extLst>
              <a:ext uri="{28A0092B-C50C-407E-A947-70E740481C1C}">
                <a14:useLocalDpi xmlns:a14="http://schemas.microsoft.com/office/drawing/2010/main" val="0"/>
              </a:ext>
            </a:extLst>
          </a:blip>
          <a:srcRect l="19041"/>
          <a:stretch/>
        </p:blipFill>
        <p:spPr bwMode="auto">
          <a:xfrm>
            <a:off x="990600" y="1676400"/>
            <a:ext cx="7619999"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762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BST Insertion Algorithm</a:t>
            </a:r>
          </a:p>
        </p:txBody>
      </p:sp>
    </p:spTree>
    <p:extLst>
      <p:ext uri="{BB962C8B-B14F-4D97-AF65-F5344CB8AC3E}">
        <p14:creationId xmlns:p14="http://schemas.microsoft.com/office/powerpoint/2010/main" val="1756327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circle(in)">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304800"/>
            <a:ext cx="7848600" cy="685800"/>
          </a:xfrm>
        </p:spPr>
        <p:txBody>
          <a:bodyPr/>
          <a:lstStyle/>
          <a:p>
            <a:pPr algn="ctr"/>
            <a:r>
              <a:rPr lang="en-US" dirty="0"/>
              <a:t>Trees – General Trees</a:t>
            </a:r>
          </a:p>
        </p:txBody>
      </p:sp>
      <p:sp>
        <p:nvSpPr>
          <p:cNvPr id="3075" name="Rectangle 3" descr="Rectangle: Click to edit Master text styles&#10;Second level&#10;Third level&#10;Fourth level&#10;Fifth level"/>
          <p:cNvSpPr>
            <a:spLocks noGrp="1" noChangeArrowheads="1"/>
          </p:cNvSpPr>
          <p:nvPr>
            <p:ph idx="1"/>
          </p:nvPr>
        </p:nvSpPr>
        <p:spPr>
          <a:xfrm>
            <a:off x="1219201" y="1295400"/>
            <a:ext cx="7315200" cy="4615822"/>
          </a:xfrm>
        </p:spPr>
        <p:txBody>
          <a:bodyPr/>
          <a:lstStyle/>
          <a:p>
            <a:r>
              <a:rPr lang="en-US" sz="2400" dirty="0"/>
              <a:t>A linked list whose nodes contain more than one pointer – The links are referred to as </a:t>
            </a:r>
            <a:r>
              <a:rPr lang="en-US" sz="2400" i="1" dirty="0"/>
              <a:t>‘Edges’</a:t>
            </a:r>
            <a:endParaRPr lang="en-US" sz="2800" i="1" dirty="0"/>
          </a:p>
          <a:p>
            <a:endParaRPr lang="en-US" sz="2800" dirty="0"/>
          </a:p>
          <a:p>
            <a:endParaRPr lang="en-US" sz="2800" dirty="0"/>
          </a:p>
          <a:p>
            <a:endParaRPr lang="en-US" sz="2800" dirty="0"/>
          </a:p>
          <a:p>
            <a:endParaRPr lang="en-US" dirty="0"/>
          </a:p>
        </p:txBody>
      </p:sp>
      <p:sp>
        <p:nvSpPr>
          <p:cNvPr id="7" name="Slide Number Placeholder 5"/>
          <p:cNvSpPr>
            <a:spLocks noGrp="1"/>
          </p:cNvSpPr>
          <p:nvPr>
            <p:ph type="sldNum" sz="quarter" idx="12"/>
          </p:nvPr>
        </p:nvSpPr>
        <p:spPr>
          <a:xfrm>
            <a:off x="6553200" y="6248400"/>
            <a:ext cx="1905000" cy="457200"/>
          </a:xfrm>
          <a:prstGeom prst="rect">
            <a:avLst/>
          </a:prstGeom>
        </p:spPr>
        <p:txBody>
          <a:bodyPr/>
          <a:lstStyle/>
          <a:p>
            <a:fld id="{70B22568-9871-40FE-8B5E-01221D097666}" type="slidenum">
              <a:rPr lang="en-US"/>
              <a:pPr/>
              <a:t>4</a:t>
            </a:fld>
            <a:endParaRPr lang="en-US"/>
          </a:p>
        </p:txBody>
      </p:sp>
      <p:sp>
        <p:nvSpPr>
          <p:cNvPr id="8" name="Slide Number Placeholder 5"/>
          <p:cNvSpPr>
            <a:spLocks noGrp="1"/>
          </p:cNvSpPr>
          <p:nvPr>
            <p:ph type="sldNum" sz="quarter" idx="4294967295"/>
          </p:nvPr>
        </p:nvSpPr>
        <p:spPr>
          <a:xfrm>
            <a:off x="7010400" y="6245225"/>
            <a:ext cx="2133600" cy="476250"/>
          </a:xfrm>
          <a:prstGeom prst="rect">
            <a:avLst/>
          </a:prstGeom>
          <a:noFill/>
        </p:spPr>
        <p:txBody>
          <a:bodyPr/>
          <a:lstStyle/>
          <a:p>
            <a:fld id="{C69369D7-EF0B-4409-930A-82ECDF196C5D}" type="slidenum">
              <a:rPr lang="en-US" smtClean="0"/>
              <a:pPr/>
              <a:t>4</a:t>
            </a:fld>
            <a:endParaRPr lang="en-US" dirty="0" smtClean="0"/>
          </a:p>
        </p:txBody>
      </p:sp>
      <p:pic>
        <p:nvPicPr>
          <p:cNvPr id="3076" name="Picture 4" descr="TREE_S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14600"/>
            <a:ext cx="73914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3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6"/>
                                        </p:tgtEl>
                                        <p:attrNameLst>
                                          <p:attrName>style.visibility</p:attrName>
                                        </p:attrNameLst>
                                      </p:cBhvr>
                                      <p:to>
                                        <p:strVal val="visible"/>
                                      </p:to>
                                    </p:set>
                                    <p:anim calcmode="lin" valueType="num">
                                      <p:cBhvr additive="base">
                                        <p:cTn id="13" dur="500" fill="hold"/>
                                        <p:tgtEl>
                                          <p:spTgt spid="3076"/>
                                        </p:tgtEl>
                                        <p:attrNameLst>
                                          <p:attrName>ppt_x</p:attrName>
                                        </p:attrNameLst>
                                      </p:cBhvr>
                                      <p:tavLst>
                                        <p:tav tm="0">
                                          <p:val>
                                            <p:strVal val="#ppt_x"/>
                                          </p:val>
                                        </p:tav>
                                        <p:tav tm="100000">
                                          <p:val>
                                            <p:strVal val="#ppt_x"/>
                                          </p:val>
                                        </p:tav>
                                      </p:tavLst>
                                    </p:anim>
                                    <p:anim calcmode="lin" valueType="num">
                                      <p:cBhvr additive="base">
                                        <p:cTn id="14"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5E4605F5-2114-4989-8D1F-07687D784B1B}" type="slidenum">
              <a:rPr lang="en-US"/>
              <a:pPr>
                <a:defRPr/>
              </a:pPr>
              <a:t>40</a:t>
            </a:fld>
            <a:endParaRPr lang="en-US"/>
          </a:p>
        </p:txBody>
      </p:sp>
      <p:pic>
        <p:nvPicPr>
          <p:cNvPr id="27652" name="Picture 11" descr="Alg07-04b"/>
          <p:cNvPicPr>
            <a:picLocks noChangeAspect="1" noChangeArrowheads="1"/>
          </p:cNvPicPr>
          <p:nvPr/>
        </p:nvPicPr>
        <p:blipFill rotWithShape="1">
          <a:blip r:embed="rId2">
            <a:extLst>
              <a:ext uri="{28A0092B-C50C-407E-A947-70E740481C1C}">
                <a14:useLocalDpi xmlns:a14="http://schemas.microsoft.com/office/drawing/2010/main" val="0"/>
              </a:ext>
            </a:extLst>
          </a:blip>
          <a:srcRect l="19039"/>
          <a:stretch/>
        </p:blipFill>
        <p:spPr bwMode="auto">
          <a:xfrm>
            <a:off x="990600" y="1676400"/>
            <a:ext cx="754379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143000" y="3048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BST Insertion Algorithm- Con</a:t>
            </a:r>
          </a:p>
        </p:txBody>
      </p:sp>
    </p:spTree>
    <p:extLst>
      <p:ext uri="{BB962C8B-B14F-4D97-AF65-F5344CB8AC3E}">
        <p14:creationId xmlns:p14="http://schemas.microsoft.com/office/powerpoint/2010/main" val="2453774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circle(in)">
                                      <p:cBhvr>
                                        <p:cTn id="7" dur="20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dirty="0" smtClean="0"/>
              <a:t>BST Deletion</a:t>
            </a:r>
          </a:p>
        </p:txBody>
      </p:sp>
      <p:sp>
        <p:nvSpPr>
          <p:cNvPr id="29701" name="Rectangle 3"/>
          <p:cNvSpPr>
            <a:spLocks noGrp="1" noChangeArrowheads="1"/>
          </p:cNvSpPr>
          <p:nvPr>
            <p:ph idx="1"/>
          </p:nvPr>
        </p:nvSpPr>
        <p:spPr bwMode="auto">
          <a:xfrm>
            <a:off x="1104215" y="1022978"/>
            <a:ext cx="7887385" cy="3777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sz="2400" dirty="0" smtClean="0">
                <a:solidFill>
                  <a:schemeClr val="tx1"/>
                </a:solidFill>
              </a:rPr>
              <a:t>There are the following possible cases when we delete a node:</a:t>
            </a:r>
          </a:p>
          <a:p>
            <a:pPr eaLnBrk="1" hangingPunct="1">
              <a:lnSpc>
                <a:spcPct val="80000"/>
              </a:lnSpc>
            </a:pPr>
            <a:r>
              <a:rPr lang="en-US" sz="2400" dirty="0" smtClean="0"/>
              <a:t>The node to be deleted is a leaf (has no children). In this case, all we need to do is delete the node.</a:t>
            </a:r>
          </a:p>
          <a:p>
            <a:pPr eaLnBrk="1" hangingPunct="1">
              <a:lnSpc>
                <a:spcPct val="80000"/>
              </a:lnSpc>
            </a:pPr>
            <a:r>
              <a:rPr lang="en-US" sz="2400" dirty="0" smtClean="0"/>
              <a:t>The node to be deleted has only a right </a:t>
            </a:r>
            <a:r>
              <a:rPr lang="en-US" sz="2400" dirty="0" err="1" smtClean="0"/>
              <a:t>subtree</a:t>
            </a:r>
            <a:r>
              <a:rPr lang="en-US" sz="2400" dirty="0" smtClean="0"/>
              <a:t>. We delete the node and attach the right </a:t>
            </a:r>
            <a:r>
              <a:rPr lang="en-US" sz="2400" dirty="0" err="1" smtClean="0"/>
              <a:t>subtree</a:t>
            </a:r>
            <a:r>
              <a:rPr lang="en-US" sz="2400" dirty="0" smtClean="0"/>
              <a:t> to the deleted node’s parent.</a:t>
            </a:r>
          </a:p>
          <a:p>
            <a:pPr eaLnBrk="1" hangingPunct="1">
              <a:lnSpc>
                <a:spcPct val="80000"/>
              </a:lnSpc>
            </a:pPr>
            <a:r>
              <a:rPr lang="en-US" sz="2400" dirty="0" smtClean="0"/>
              <a:t>The node to be deleted has only a left </a:t>
            </a:r>
            <a:r>
              <a:rPr lang="en-US" sz="2400" dirty="0" err="1" smtClean="0"/>
              <a:t>subtree</a:t>
            </a:r>
            <a:r>
              <a:rPr lang="en-US" sz="2400" dirty="0" smtClean="0"/>
              <a:t>. We delete the node and attach the left </a:t>
            </a:r>
            <a:r>
              <a:rPr lang="en-US" sz="2400" dirty="0" err="1" smtClean="0"/>
              <a:t>subtree</a:t>
            </a:r>
            <a:r>
              <a:rPr lang="en-US" sz="2400" dirty="0" smtClean="0"/>
              <a:t> to the deleted node’s parent.</a:t>
            </a:r>
          </a:p>
          <a:p>
            <a:pPr eaLnBrk="1" hangingPunct="1">
              <a:lnSpc>
                <a:spcPct val="80000"/>
              </a:lnSpc>
            </a:pPr>
            <a:r>
              <a:rPr lang="en-US" sz="2400" dirty="0" smtClean="0"/>
              <a:t>The node to be deleted has two </a:t>
            </a:r>
            <a:r>
              <a:rPr lang="en-US" sz="2400" dirty="0" err="1" smtClean="0"/>
              <a:t>subtrees</a:t>
            </a:r>
            <a:r>
              <a:rPr lang="en-US" sz="2400" dirty="0" smtClean="0"/>
              <a:t>. It is possible to delete a node from the middle of a tree, but the result tends to create very unbalanced trees.</a:t>
            </a:r>
          </a:p>
          <a:p>
            <a:pPr eaLnBrk="1" hangingPunct="1">
              <a:lnSpc>
                <a:spcPct val="80000"/>
              </a:lnSpc>
            </a:pPr>
            <a:endParaRPr lang="en-US" sz="2400" dirty="0" smtClean="0"/>
          </a:p>
        </p:txBody>
      </p:sp>
      <p:sp>
        <p:nvSpPr>
          <p:cNvPr id="5" name="Slide Number Placeholder 4"/>
          <p:cNvSpPr>
            <a:spLocks noGrp="1"/>
          </p:cNvSpPr>
          <p:nvPr>
            <p:ph type="sldNum" sz="quarter" idx="12"/>
          </p:nvPr>
        </p:nvSpPr>
        <p:spPr>
          <a:xfrm>
            <a:off x="7042150" y="6243638"/>
            <a:ext cx="1905000" cy="457200"/>
          </a:xfrm>
          <a:prstGeom prst="rect">
            <a:avLst/>
          </a:prstGeom>
        </p:spPr>
        <p:txBody>
          <a:bodyPr/>
          <a:lstStyle/>
          <a:p>
            <a:pPr>
              <a:defRPr/>
            </a:pPr>
            <a:fld id="{49F4BAB3-2287-435F-959F-D4329CABDB6A}" type="slidenum">
              <a:rPr lang="en-US"/>
              <a:pPr>
                <a:defRPr/>
              </a:pPr>
              <a:t>41</a:t>
            </a:fld>
            <a:endParaRPr lang="en-US"/>
          </a:p>
        </p:txBody>
      </p:sp>
    </p:spTree>
    <p:extLst>
      <p:ext uri="{BB962C8B-B14F-4D97-AF65-F5344CB8AC3E}">
        <p14:creationId xmlns:p14="http://schemas.microsoft.com/office/powerpoint/2010/main" val="50294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anim calcmode="lin" valueType="num">
                                      <p:cBhvr additive="base">
                                        <p:cTn id="7" dur="500" fill="hold"/>
                                        <p:tgtEl>
                                          <p:spTgt spid="2970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1">
                                            <p:txEl>
                                              <p:pRg st="2" end="2"/>
                                            </p:txEl>
                                          </p:spTgt>
                                        </p:tgtEl>
                                        <p:attrNameLst>
                                          <p:attrName>style.visibility</p:attrName>
                                        </p:attrNameLst>
                                      </p:cBhvr>
                                      <p:to>
                                        <p:strVal val="visible"/>
                                      </p:to>
                                    </p:set>
                                    <p:anim calcmode="lin" valueType="num">
                                      <p:cBhvr additive="base">
                                        <p:cTn id="13" dur="500" fill="hold"/>
                                        <p:tgtEl>
                                          <p:spTgt spid="2970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701">
                                            <p:txEl>
                                              <p:pRg st="3" end="3"/>
                                            </p:txEl>
                                          </p:spTgt>
                                        </p:tgtEl>
                                        <p:attrNameLst>
                                          <p:attrName>style.visibility</p:attrName>
                                        </p:attrNameLst>
                                      </p:cBhvr>
                                      <p:to>
                                        <p:strVal val="visible"/>
                                      </p:to>
                                    </p:set>
                                    <p:anim calcmode="lin" valueType="num">
                                      <p:cBhvr additive="base">
                                        <p:cTn id="19" dur="500" fill="hold"/>
                                        <p:tgtEl>
                                          <p:spTgt spid="2970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01">
                                            <p:txEl>
                                              <p:pRg st="4" end="4"/>
                                            </p:txEl>
                                          </p:spTgt>
                                        </p:tgtEl>
                                        <p:attrNameLst>
                                          <p:attrName>style.visibility</p:attrName>
                                        </p:attrNameLst>
                                      </p:cBhvr>
                                      <p:to>
                                        <p:strVal val="visible"/>
                                      </p:to>
                                    </p:set>
                                    <p:anim calcmode="lin" valueType="num">
                                      <p:cBhvr additive="base">
                                        <p:cTn id="25" dur="500" fill="hold"/>
                                        <p:tgtEl>
                                          <p:spTgt spid="2970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sz="4000" dirty="0" smtClean="0"/>
              <a:t>Deletion from the middle of a tree</a:t>
            </a:r>
          </a:p>
        </p:txBody>
      </p:sp>
      <p:sp>
        <p:nvSpPr>
          <p:cNvPr id="30725" name="Rectangle 3"/>
          <p:cNvSpPr>
            <a:spLocks noGrp="1" noChangeArrowheads="1"/>
          </p:cNvSpPr>
          <p:nvPr>
            <p:ph idx="1"/>
          </p:nvPr>
        </p:nvSpPr>
        <p:spPr bwMode="auto">
          <a:xfrm>
            <a:off x="762000" y="2057400"/>
            <a:ext cx="77724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Rather than simply delete the node, we try to maintain the existing structure as much as possible by finding data to take the place of the deleted data. This can be done in one of two ways.</a:t>
            </a:r>
          </a:p>
        </p:txBody>
      </p:sp>
      <p:sp>
        <p:nvSpPr>
          <p:cNvPr id="5" name="Slide Number Placeholder 4"/>
          <p:cNvSpPr>
            <a:spLocks noGrp="1"/>
          </p:cNvSpPr>
          <p:nvPr>
            <p:ph type="sldNum" sz="quarter" idx="12"/>
          </p:nvPr>
        </p:nvSpPr>
        <p:spPr>
          <a:xfrm>
            <a:off x="7042150" y="6243638"/>
            <a:ext cx="1905000" cy="457200"/>
          </a:xfrm>
          <a:prstGeom prst="rect">
            <a:avLst/>
          </a:prstGeom>
        </p:spPr>
        <p:txBody>
          <a:bodyPr/>
          <a:lstStyle/>
          <a:p>
            <a:pPr>
              <a:defRPr/>
            </a:pPr>
            <a:fld id="{10B2E31A-1808-441B-8E87-6D972D996B23}" type="slidenum">
              <a:rPr lang="en-US"/>
              <a:pPr>
                <a:defRPr/>
              </a:pPr>
              <a:t>42</a:t>
            </a:fld>
            <a:endParaRPr lang="en-US"/>
          </a:p>
        </p:txBody>
      </p:sp>
    </p:spTree>
    <p:extLst>
      <p:ext uri="{BB962C8B-B14F-4D97-AF65-F5344CB8AC3E}">
        <p14:creationId xmlns:p14="http://schemas.microsoft.com/office/powerpoint/2010/main" val="2220799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 calcmode="lin" valueType="num">
                                      <p:cBhvr additive="base">
                                        <p:cTn id="7" dur="500" fill="hold"/>
                                        <p:tgtEl>
                                          <p:spTgt spid="307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bwMode="auto">
          <a:xfrm>
            <a:off x="762000" y="304800"/>
            <a:ext cx="7848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sz="4000" dirty="0" smtClean="0"/>
              <a:t>Deletion from the middle of a tree</a:t>
            </a:r>
          </a:p>
        </p:txBody>
      </p:sp>
      <p:sp>
        <p:nvSpPr>
          <p:cNvPr id="31749" name="Rectangle 3"/>
          <p:cNvSpPr>
            <a:spLocks noGrp="1" noChangeArrowheads="1"/>
          </p:cNvSpPr>
          <p:nvPr>
            <p:ph idx="1"/>
          </p:nvPr>
        </p:nvSpPr>
        <p:spPr bwMode="auto">
          <a:xfrm>
            <a:off x="1066800" y="1676400"/>
            <a:ext cx="8001000" cy="37776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2800" dirty="0" smtClean="0"/>
              <a:t>We can find the largest node in the deleted node’s left </a:t>
            </a:r>
            <a:r>
              <a:rPr lang="en-US" sz="2800" dirty="0" err="1" smtClean="0"/>
              <a:t>subtree</a:t>
            </a:r>
            <a:r>
              <a:rPr lang="en-US" sz="2800" dirty="0" smtClean="0"/>
              <a:t> and move its data to replace the deleted node’s data.</a:t>
            </a:r>
          </a:p>
          <a:p>
            <a:pPr eaLnBrk="1" hangingPunct="1"/>
            <a:r>
              <a:rPr lang="en-US" sz="2800" dirty="0" smtClean="0"/>
              <a:t>We can find the smallest node on the deleted node’s right </a:t>
            </a:r>
            <a:r>
              <a:rPr lang="en-US" sz="2800" dirty="0" err="1" smtClean="0"/>
              <a:t>subtree</a:t>
            </a:r>
            <a:r>
              <a:rPr lang="en-US" sz="2800" dirty="0" smtClean="0"/>
              <a:t> and move its data to replace the deleted node’s data.</a:t>
            </a:r>
          </a:p>
          <a:p>
            <a:pPr eaLnBrk="1" hangingPunct="1"/>
            <a:r>
              <a:rPr lang="en-US" sz="2800" dirty="0" smtClean="0"/>
              <a:t>Either of these moves preserves the integrity of the binary search tree.</a:t>
            </a:r>
          </a:p>
        </p:txBody>
      </p:sp>
      <p:sp>
        <p:nvSpPr>
          <p:cNvPr id="5" name="Slide Number Placeholder 4"/>
          <p:cNvSpPr>
            <a:spLocks noGrp="1"/>
          </p:cNvSpPr>
          <p:nvPr>
            <p:ph type="sldNum" sz="quarter" idx="12"/>
          </p:nvPr>
        </p:nvSpPr>
        <p:spPr>
          <a:xfrm>
            <a:off x="7042150" y="6243638"/>
            <a:ext cx="1905000" cy="457200"/>
          </a:xfrm>
          <a:prstGeom prst="rect">
            <a:avLst/>
          </a:prstGeom>
        </p:spPr>
        <p:txBody>
          <a:bodyPr/>
          <a:lstStyle/>
          <a:p>
            <a:pPr>
              <a:defRPr/>
            </a:pPr>
            <a:fld id="{9492FD09-4E79-494B-835F-6987D3444A6B}" type="slidenum">
              <a:rPr lang="en-US"/>
              <a:pPr>
                <a:defRPr/>
              </a:pPr>
              <a:t>43</a:t>
            </a:fld>
            <a:endParaRPr lang="en-US"/>
          </a:p>
        </p:txBody>
      </p:sp>
    </p:spTree>
    <p:extLst>
      <p:ext uri="{BB962C8B-B14F-4D97-AF65-F5344CB8AC3E}">
        <p14:creationId xmlns:p14="http://schemas.microsoft.com/office/powerpoint/2010/main" val="226816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anim calcmode="lin" valueType="num">
                                      <p:cBhvr additive="base">
                                        <p:cTn id="7" dur="500" fill="hold"/>
                                        <p:tgtEl>
                                          <p:spTgt spid="317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9">
                                            <p:txEl>
                                              <p:pRg st="1" end="1"/>
                                            </p:txEl>
                                          </p:spTgt>
                                        </p:tgtEl>
                                        <p:attrNameLst>
                                          <p:attrName>style.visibility</p:attrName>
                                        </p:attrNameLst>
                                      </p:cBhvr>
                                      <p:to>
                                        <p:strVal val="visible"/>
                                      </p:to>
                                    </p:set>
                                    <p:anim calcmode="lin" valueType="num">
                                      <p:cBhvr additive="base">
                                        <p:cTn id="13" dur="500" fill="hold"/>
                                        <p:tgtEl>
                                          <p:spTgt spid="3174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9">
                                            <p:txEl>
                                              <p:pRg st="2" end="2"/>
                                            </p:txEl>
                                          </p:spTgt>
                                        </p:tgtEl>
                                        <p:attrNameLst>
                                          <p:attrName>style.visibility</p:attrName>
                                        </p:attrNameLst>
                                      </p:cBhvr>
                                      <p:to>
                                        <p:strVal val="visible"/>
                                      </p:to>
                                    </p:set>
                                    <p:anim calcmode="lin" valueType="num">
                                      <p:cBhvr additive="base">
                                        <p:cTn id="19" dur="500" fill="hold"/>
                                        <p:tgtEl>
                                          <p:spTgt spid="3174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a:xfrm>
            <a:off x="7042150" y="6243638"/>
            <a:ext cx="1905000" cy="457200"/>
          </a:xfrm>
          <a:prstGeom prst="rect">
            <a:avLst/>
          </a:prstGeom>
        </p:spPr>
        <p:txBody>
          <a:bodyPr/>
          <a:lstStyle/>
          <a:p>
            <a:pPr>
              <a:defRPr/>
            </a:pPr>
            <a:fld id="{C5EF63A1-5F15-4E49-8D1D-8FB3C74045C9}" type="slidenum">
              <a:rPr lang="en-US"/>
              <a:pPr>
                <a:defRPr/>
              </a:pPr>
              <a:t>44</a:t>
            </a:fld>
            <a:endParaRPr lang="en-US"/>
          </a:p>
        </p:txBody>
      </p:sp>
      <p:pic>
        <p:nvPicPr>
          <p:cNvPr id="34820" name="Picture 11" descr="Fig0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6212"/>
            <a:ext cx="8763000" cy="487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648200" y="1295400"/>
            <a:ext cx="381000" cy="307975"/>
          </a:xfrm>
          <a:prstGeom prst="rect">
            <a:avLst/>
          </a:prstGeom>
          <a:solidFill>
            <a:schemeClr val="bg1">
              <a:lumMod val="65000"/>
            </a:schemeClr>
          </a:solidFill>
        </p:spPr>
        <p:txBody>
          <a:bodyPr>
            <a:spAutoFit/>
          </a:bodyPr>
          <a:lstStyle/>
          <a:p>
            <a:pPr>
              <a:defRPr/>
            </a:pPr>
            <a:r>
              <a:rPr lang="en-US" sz="1400" dirty="0">
                <a:latin typeface="Times New Roman" pitchFamily="18" charset="0"/>
              </a:rPr>
              <a:t>27</a:t>
            </a:r>
          </a:p>
        </p:txBody>
      </p:sp>
      <p:sp>
        <p:nvSpPr>
          <p:cNvPr id="6" name="TextBox 5"/>
          <p:cNvSpPr txBox="1"/>
          <p:nvPr/>
        </p:nvSpPr>
        <p:spPr>
          <a:xfrm>
            <a:off x="8153400" y="1292225"/>
            <a:ext cx="381000" cy="307975"/>
          </a:xfrm>
          <a:prstGeom prst="rect">
            <a:avLst/>
          </a:prstGeom>
          <a:solidFill>
            <a:schemeClr val="bg1">
              <a:lumMod val="65000"/>
            </a:schemeClr>
          </a:solidFill>
        </p:spPr>
        <p:txBody>
          <a:bodyPr>
            <a:spAutoFit/>
          </a:bodyPr>
          <a:lstStyle/>
          <a:p>
            <a:pPr>
              <a:defRPr/>
            </a:pPr>
            <a:r>
              <a:rPr lang="en-US" sz="1400" dirty="0">
                <a:latin typeface="Times New Roman" pitchFamily="18" charset="0"/>
              </a:rPr>
              <a:t>27</a:t>
            </a:r>
          </a:p>
        </p:txBody>
      </p:sp>
      <p:sp>
        <p:nvSpPr>
          <p:cNvPr id="7" name="TextBox 6"/>
          <p:cNvSpPr txBox="1"/>
          <p:nvPr/>
        </p:nvSpPr>
        <p:spPr>
          <a:xfrm>
            <a:off x="4648200" y="4495800"/>
            <a:ext cx="381000" cy="307975"/>
          </a:xfrm>
          <a:prstGeom prst="rect">
            <a:avLst/>
          </a:prstGeom>
          <a:solidFill>
            <a:schemeClr val="bg1">
              <a:lumMod val="65000"/>
            </a:schemeClr>
          </a:solidFill>
        </p:spPr>
        <p:txBody>
          <a:bodyPr>
            <a:spAutoFit/>
          </a:bodyPr>
          <a:lstStyle/>
          <a:p>
            <a:pPr>
              <a:defRPr/>
            </a:pPr>
            <a:r>
              <a:rPr lang="en-US" sz="1400" dirty="0">
                <a:latin typeface="Times New Roman" pitchFamily="18" charset="0"/>
              </a:rPr>
              <a:t>27</a:t>
            </a:r>
          </a:p>
        </p:txBody>
      </p:sp>
      <p:sp>
        <p:nvSpPr>
          <p:cNvPr id="8" name="TextBox 7"/>
          <p:cNvSpPr txBox="1"/>
          <p:nvPr/>
        </p:nvSpPr>
        <p:spPr>
          <a:xfrm>
            <a:off x="8001000" y="4495800"/>
            <a:ext cx="381000" cy="307975"/>
          </a:xfrm>
          <a:prstGeom prst="rect">
            <a:avLst/>
          </a:prstGeom>
          <a:solidFill>
            <a:schemeClr val="bg1">
              <a:lumMod val="65000"/>
            </a:schemeClr>
          </a:solidFill>
        </p:spPr>
        <p:txBody>
          <a:bodyPr>
            <a:spAutoFit/>
          </a:bodyPr>
          <a:lstStyle/>
          <a:p>
            <a:pPr>
              <a:defRPr/>
            </a:pPr>
            <a:r>
              <a:rPr lang="en-US" sz="1400" dirty="0">
                <a:latin typeface="Times New Roman" pitchFamily="18" charset="0"/>
              </a:rPr>
              <a:t>27</a:t>
            </a:r>
          </a:p>
        </p:txBody>
      </p:sp>
      <p:sp>
        <p:nvSpPr>
          <p:cNvPr id="10" name="Rectangle 2"/>
          <p:cNvSpPr txBox="1">
            <a:spLocks noChangeArrowheads="1"/>
          </p:cNvSpPr>
          <p:nvPr/>
        </p:nvSpPr>
        <p:spPr bwMode="auto">
          <a:xfrm>
            <a:off x="762000" y="-762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Example: BST Deletion from the Middle</a:t>
            </a:r>
          </a:p>
        </p:txBody>
      </p:sp>
    </p:spTree>
    <p:extLst>
      <p:ext uri="{BB962C8B-B14F-4D97-AF65-F5344CB8AC3E}">
        <p14:creationId xmlns:p14="http://schemas.microsoft.com/office/powerpoint/2010/main" val="340927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7042150" y="6243638"/>
            <a:ext cx="1905000" cy="457200"/>
          </a:xfrm>
          <a:prstGeom prst="rect">
            <a:avLst/>
          </a:prstGeom>
        </p:spPr>
        <p:txBody>
          <a:bodyPr/>
          <a:lstStyle/>
          <a:p>
            <a:pPr>
              <a:defRPr/>
            </a:pPr>
            <a:fld id="{B26270EB-0F48-4692-B65E-78D1CEEF4B44}" type="slidenum">
              <a:rPr lang="en-US"/>
              <a:pPr>
                <a:defRPr/>
              </a:pPr>
              <a:t>45</a:t>
            </a:fld>
            <a:endParaRPr lang="en-US"/>
          </a:p>
        </p:txBody>
      </p:sp>
      <p:pic>
        <p:nvPicPr>
          <p:cNvPr id="32772"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18944" t="2567" b="40962"/>
          <a:stretch>
            <a:fillRect/>
          </a:stretch>
        </p:blipFill>
        <p:spPr bwMode="auto">
          <a:xfrm>
            <a:off x="304800" y="990600"/>
            <a:ext cx="8534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762000" y="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BST Deletion Algorithm</a:t>
            </a:r>
          </a:p>
        </p:txBody>
      </p:sp>
    </p:spTree>
    <p:extLst>
      <p:ext uri="{BB962C8B-B14F-4D97-AF65-F5344CB8AC3E}">
        <p14:creationId xmlns:p14="http://schemas.microsoft.com/office/powerpoint/2010/main" val="123025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2"/>
          </p:nvPr>
        </p:nvSpPr>
        <p:spPr>
          <a:xfrm>
            <a:off x="7042150" y="6243638"/>
            <a:ext cx="1905000" cy="457200"/>
          </a:xfrm>
          <a:prstGeom prst="rect">
            <a:avLst/>
          </a:prstGeom>
        </p:spPr>
        <p:txBody>
          <a:bodyPr/>
          <a:lstStyle/>
          <a:p>
            <a:pPr>
              <a:defRPr/>
            </a:pPr>
            <a:fld id="{1E2E0453-56D3-4C3B-BA8A-D3ACADF4CDA6}" type="slidenum">
              <a:rPr lang="en-US"/>
              <a:pPr>
                <a:defRPr/>
              </a:pPr>
              <a:t>46</a:t>
            </a:fld>
            <a:endParaRPr lang="en-US"/>
          </a:p>
        </p:txBody>
      </p:sp>
      <p:pic>
        <p:nvPicPr>
          <p:cNvPr id="33796"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20128" t="59038"/>
          <a:stretch>
            <a:fillRect/>
          </a:stretch>
        </p:blipFill>
        <p:spPr bwMode="auto">
          <a:xfrm>
            <a:off x="457200" y="1219200"/>
            <a:ext cx="8153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762000" y="152400"/>
            <a:ext cx="7848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2pPr>
            <a:lvl3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3pPr>
            <a:lvl4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4pPr>
            <a:lvl5pPr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5pPr>
            <a:lvl6pPr marL="4572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6pPr>
            <a:lvl7pPr marL="9144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7pPr>
            <a:lvl8pPr marL="13716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8pPr>
            <a:lvl9pPr marL="1828800" algn="l" rtl="0" eaLnBrk="1" fontAlgn="base" hangingPunct="1">
              <a:spcBef>
                <a:spcPct val="0"/>
              </a:spcBef>
              <a:spcAft>
                <a:spcPct val="0"/>
              </a:spcAft>
              <a:defRPr kumimoji="1" sz="4400" b="1">
                <a:solidFill>
                  <a:srgbClr val="FEEFB8"/>
                </a:solidFill>
                <a:effectLst>
                  <a:outerShdw blurRad="38100" dist="38100" dir="2700000" algn="tl">
                    <a:srgbClr val="000000"/>
                  </a:outerShdw>
                </a:effectLst>
                <a:latin typeface="Garamond" pitchFamily="18" charset="0"/>
              </a:defRPr>
            </a:lvl9pPr>
          </a:lstStyle>
          <a:p>
            <a:pPr algn="ctr"/>
            <a:r>
              <a:rPr lang="en-US" b="0" dirty="0" smtClean="0">
                <a:solidFill>
                  <a:srgbClr val="0070C0"/>
                </a:solidFill>
                <a:effectLst/>
              </a:rPr>
              <a:t>BST Deletion Algorithm</a:t>
            </a:r>
          </a:p>
        </p:txBody>
      </p:sp>
    </p:spTree>
    <p:extLst>
      <p:ext uri="{BB962C8B-B14F-4D97-AF65-F5344CB8AC3E}">
        <p14:creationId xmlns:p14="http://schemas.microsoft.com/office/powerpoint/2010/main" val="398582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47</a:t>
            </a:fld>
            <a:endParaRPr lang="en-US" sz="1400"/>
          </a:p>
        </p:txBody>
      </p:sp>
      <p:sp>
        <p:nvSpPr>
          <p:cNvPr id="116740" name="Rectangle 4"/>
          <p:cNvSpPr>
            <a:spLocks noChangeArrowheads="1"/>
          </p:cNvSpPr>
          <p:nvPr/>
        </p:nvSpPr>
        <p:spPr bwMode="auto">
          <a:xfrm>
            <a:off x="7658100" y="1271588"/>
            <a:ext cx="762000" cy="1851025"/>
          </a:xfrm>
          <a:prstGeom prst="rect">
            <a:avLst/>
          </a:prstGeom>
          <a:noFill/>
          <a:ln>
            <a:noFill/>
          </a:ln>
          <a:effectLst/>
        </p:spPr>
        <p:txBody>
          <a:bodyPr wrap="none" lIns="92075" tIns="46038" rIns="92075" bIns="46038"/>
          <a:lstStyle/>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r>
              <a:rPr kumimoji="0" lang="en-US" sz="1600" b="1" dirty="0">
                <a:solidFill>
                  <a:srgbClr val="FF0000"/>
                </a:solidFill>
                <a:latin typeface="Courier New" pitchFamily="32" charset="0"/>
              </a:rPr>
              <a:t>14</a:t>
            </a:r>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Tree>
    <p:extLst>
      <p:ext uri="{BB962C8B-B14F-4D97-AF65-F5344CB8AC3E}">
        <p14:creationId xmlns:p14="http://schemas.microsoft.com/office/powerpoint/2010/main" val="2462082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48</a:t>
            </a:fld>
            <a:endParaRPr lang="en-US" sz="1400"/>
          </a:p>
        </p:txBody>
      </p:sp>
      <p:sp>
        <p:nvSpPr>
          <p:cNvPr id="116746" name="Oval 10"/>
          <p:cNvSpPr>
            <a:spLocks noChangeArrowheads="1"/>
          </p:cNvSpPr>
          <p:nvPr/>
        </p:nvSpPr>
        <p:spPr bwMode="auto">
          <a:xfrm>
            <a:off x="4237038" y="3427413"/>
            <a:ext cx="411162" cy="411162"/>
          </a:xfrm>
          <a:prstGeom prst="ellipse">
            <a:avLst/>
          </a:prstGeom>
          <a:solidFill>
            <a:srgbClr val="FFC000"/>
          </a:solidFill>
          <a:ln w="9525">
            <a:solidFill>
              <a:schemeClr val="tx1"/>
            </a:solidFill>
            <a:round/>
            <a:headEnd/>
            <a:tailEnd/>
          </a:ln>
          <a:effectLst/>
        </p:spPr>
        <p:txBody>
          <a:bodyPr wrap="none" anchor="ctr" anchorCtr="1"/>
          <a:lstStyle/>
          <a:p>
            <a:pPr algn="ctr"/>
            <a:r>
              <a:rPr kumimoji="0" lang="en-US" sz="1600" b="1" dirty="0">
                <a:solidFill>
                  <a:srgbClr val="FF0000"/>
                </a:solidFill>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645048" cy="461665"/>
          </a:xfrm>
          <a:prstGeom prst="rect">
            <a:avLst/>
          </a:prstGeom>
          <a:noFill/>
          <a:ln>
            <a:noFill/>
          </a:ln>
          <a:effectLst/>
        </p:spPr>
        <p:txBody>
          <a:bodyPr wrap="none" lIns="182880" tIns="91440" rIns="182880" bIns="91440" anchor="ctr">
            <a:spAutoFit/>
          </a:bodyPr>
          <a:lstStyle/>
          <a:p>
            <a:r>
              <a:rPr kumimoji="0" lang="en-US" sz="1800" b="1" dirty="0" smtClean="0">
                <a:solidFill>
                  <a:srgbClr val="FF0000"/>
                </a:solidFill>
                <a:latin typeface="Courier New" pitchFamily="32" charset="0"/>
              </a:rPr>
              <a:t>14</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endParaRPr kumimoji="0" lang="en-US" sz="1600" b="1" dirty="0">
              <a:latin typeface="Courier New" pitchFamily="32" charset="0"/>
            </a:endParaRPr>
          </a:p>
          <a:p>
            <a:pPr algn="ctr"/>
            <a:r>
              <a:rPr kumimoji="0" lang="en-US" sz="1600" b="1" dirty="0">
                <a:solidFill>
                  <a:srgbClr val="FF0000"/>
                </a:solidFill>
                <a:latin typeface="Courier New" pitchFamily="32" charset="0"/>
              </a:rPr>
              <a:t>84</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510927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49</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1058623"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a:t>
            </a:r>
            <a:r>
              <a:rPr kumimoji="0" lang="en-US" sz="1800" b="1" dirty="0" smtClean="0">
                <a:solidFill>
                  <a:srgbClr val="FF0000"/>
                </a:solidFill>
                <a:latin typeface="Courier New" pitchFamily="32" charset="0"/>
              </a:rPr>
              <a:t>84</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13</a:t>
            </a:r>
          </a:p>
          <a:p>
            <a:pPr algn="ctr"/>
            <a:r>
              <a:rPr kumimoji="0" lang="en-US" sz="1600" b="1" dirty="0">
                <a:solidFill>
                  <a:srgbClr val="FF0000"/>
                </a:solidFill>
                <a:latin typeface="Courier New" pitchFamily="32" charset="0"/>
              </a:rPr>
              <a:t>16</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46137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304800"/>
            <a:ext cx="7848600" cy="685800"/>
          </a:xfrm>
        </p:spPr>
        <p:txBody>
          <a:bodyPr/>
          <a:lstStyle/>
          <a:p>
            <a:pPr algn="ctr" eaLnBrk="1" hangingPunct="1"/>
            <a:r>
              <a:rPr lang="en-US" dirty="0" smtClean="0"/>
              <a:t>The British Constitution</a:t>
            </a:r>
          </a:p>
        </p:txBody>
      </p:sp>
      <p:sp>
        <p:nvSpPr>
          <p:cNvPr id="51"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5</a:t>
            </a:fld>
            <a:endParaRPr lang="en-US" dirty="0" smtClean="0"/>
          </a:p>
        </p:txBody>
      </p:sp>
      <p:sp>
        <p:nvSpPr>
          <p:cNvPr id="4099" name="Oval 4"/>
          <p:cNvSpPr>
            <a:spLocks noChangeArrowheads="1"/>
          </p:cNvSpPr>
          <p:nvPr/>
        </p:nvSpPr>
        <p:spPr bwMode="auto">
          <a:xfrm>
            <a:off x="3429000" y="2209800"/>
            <a:ext cx="1295400" cy="762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0" name="Oval 5"/>
          <p:cNvSpPr>
            <a:spLocks noChangeArrowheads="1"/>
          </p:cNvSpPr>
          <p:nvPr/>
        </p:nvSpPr>
        <p:spPr bwMode="auto">
          <a:xfrm>
            <a:off x="4267200" y="2895600"/>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1" name="Oval 6"/>
          <p:cNvSpPr>
            <a:spLocks noChangeArrowheads="1"/>
          </p:cNvSpPr>
          <p:nvPr/>
        </p:nvSpPr>
        <p:spPr bwMode="auto">
          <a:xfrm>
            <a:off x="3733800" y="2514600"/>
            <a:ext cx="1219200" cy="762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2" name="Oval 7"/>
          <p:cNvSpPr>
            <a:spLocks noChangeArrowheads="1"/>
          </p:cNvSpPr>
          <p:nvPr/>
        </p:nvSpPr>
        <p:spPr bwMode="auto">
          <a:xfrm>
            <a:off x="3733800" y="2667000"/>
            <a:ext cx="1524000" cy="609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3" name="Oval 8"/>
          <p:cNvSpPr>
            <a:spLocks noChangeArrowheads="1"/>
          </p:cNvSpPr>
          <p:nvPr/>
        </p:nvSpPr>
        <p:spPr bwMode="auto">
          <a:xfrm>
            <a:off x="2971800" y="5257800"/>
            <a:ext cx="1752600" cy="609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4" name="Oval 9"/>
          <p:cNvSpPr>
            <a:spLocks noChangeArrowheads="1"/>
          </p:cNvSpPr>
          <p:nvPr/>
        </p:nvSpPr>
        <p:spPr bwMode="auto">
          <a:xfrm>
            <a:off x="2971800" y="2895600"/>
            <a:ext cx="16002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5" name="Text Box 10"/>
          <p:cNvSpPr txBox="1">
            <a:spLocks noChangeArrowheads="1"/>
          </p:cNvSpPr>
          <p:nvPr/>
        </p:nvSpPr>
        <p:spPr bwMode="auto">
          <a:xfrm>
            <a:off x="4038600" y="1676400"/>
            <a:ext cx="101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a:t>Crown</a:t>
            </a:r>
          </a:p>
        </p:txBody>
      </p:sp>
      <p:sp>
        <p:nvSpPr>
          <p:cNvPr id="4106" name="Oval 11"/>
          <p:cNvSpPr>
            <a:spLocks noChangeArrowheads="1"/>
          </p:cNvSpPr>
          <p:nvPr/>
        </p:nvSpPr>
        <p:spPr bwMode="auto">
          <a:xfrm>
            <a:off x="3733800" y="1905000"/>
            <a:ext cx="1524000" cy="609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7" name="Oval 12"/>
          <p:cNvSpPr>
            <a:spLocks noChangeArrowheads="1"/>
          </p:cNvSpPr>
          <p:nvPr/>
        </p:nvSpPr>
        <p:spPr bwMode="auto">
          <a:xfrm>
            <a:off x="381000" y="2743200"/>
            <a:ext cx="1524000" cy="609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8" name="Oval 13"/>
          <p:cNvSpPr>
            <a:spLocks noChangeArrowheads="1"/>
          </p:cNvSpPr>
          <p:nvPr/>
        </p:nvSpPr>
        <p:spPr bwMode="auto">
          <a:xfrm>
            <a:off x="3733800" y="1524000"/>
            <a:ext cx="16002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09" name="Oval 14"/>
          <p:cNvSpPr>
            <a:spLocks noChangeArrowheads="1"/>
          </p:cNvSpPr>
          <p:nvPr/>
        </p:nvSpPr>
        <p:spPr bwMode="auto">
          <a:xfrm>
            <a:off x="304800" y="2590800"/>
            <a:ext cx="1600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10" name="Text Box 15"/>
          <p:cNvSpPr txBox="1">
            <a:spLocks noChangeArrowheads="1"/>
          </p:cNvSpPr>
          <p:nvPr/>
        </p:nvSpPr>
        <p:spPr bwMode="auto">
          <a:xfrm>
            <a:off x="517525" y="2681288"/>
            <a:ext cx="12065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Church of</a:t>
            </a:r>
          </a:p>
          <a:p>
            <a:pPr>
              <a:spcBef>
                <a:spcPct val="50000"/>
              </a:spcBef>
            </a:pPr>
            <a:r>
              <a:rPr lang="en-US" sz="2000"/>
              <a:t>England</a:t>
            </a:r>
          </a:p>
        </p:txBody>
      </p:sp>
      <p:sp>
        <p:nvSpPr>
          <p:cNvPr id="4111" name="Oval 16"/>
          <p:cNvSpPr>
            <a:spLocks noChangeArrowheads="1"/>
          </p:cNvSpPr>
          <p:nvPr/>
        </p:nvSpPr>
        <p:spPr bwMode="auto">
          <a:xfrm>
            <a:off x="2057400" y="2590800"/>
            <a:ext cx="1600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12" name="Oval 17"/>
          <p:cNvSpPr>
            <a:spLocks noChangeArrowheads="1"/>
          </p:cNvSpPr>
          <p:nvPr/>
        </p:nvSpPr>
        <p:spPr bwMode="auto">
          <a:xfrm>
            <a:off x="3810000" y="2590800"/>
            <a:ext cx="1600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13" name="Oval 18"/>
          <p:cNvSpPr>
            <a:spLocks noChangeArrowheads="1"/>
          </p:cNvSpPr>
          <p:nvPr/>
        </p:nvSpPr>
        <p:spPr bwMode="auto">
          <a:xfrm>
            <a:off x="5562600" y="2590800"/>
            <a:ext cx="1600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14" name="Oval 19"/>
          <p:cNvSpPr>
            <a:spLocks noChangeArrowheads="1"/>
          </p:cNvSpPr>
          <p:nvPr/>
        </p:nvSpPr>
        <p:spPr bwMode="auto">
          <a:xfrm>
            <a:off x="7315200" y="2590800"/>
            <a:ext cx="16002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15" name="Text Box 20"/>
          <p:cNvSpPr txBox="1">
            <a:spLocks noChangeArrowheads="1"/>
          </p:cNvSpPr>
          <p:nvPr/>
        </p:nvSpPr>
        <p:spPr bwMode="auto">
          <a:xfrm>
            <a:off x="2286000" y="2944813"/>
            <a:ext cx="97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Cabinet</a:t>
            </a:r>
          </a:p>
        </p:txBody>
      </p:sp>
      <p:sp>
        <p:nvSpPr>
          <p:cNvPr id="4116" name="Text Box 21"/>
          <p:cNvSpPr txBox="1">
            <a:spLocks noChangeArrowheads="1"/>
          </p:cNvSpPr>
          <p:nvPr/>
        </p:nvSpPr>
        <p:spPr bwMode="auto">
          <a:xfrm>
            <a:off x="3886200" y="2716213"/>
            <a:ext cx="12906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dirty="0"/>
              <a:t>House of</a:t>
            </a:r>
          </a:p>
          <a:p>
            <a:pPr>
              <a:spcBef>
                <a:spcPct val="50000"/>
              </a:spcBef>
            </a:pPr>
            <a:r>
              <a:rPr lang="en-US" sz="2000" dirty="0"/>
              <a:t> Commons</a:t>
            </a:r>
            <a:endParaRPr lang="en-US" dirty="0"/>
          </a:p>
        </p:txBody>
      </p:sp>
      <p:sp>
        <p:nvSpPr>
          <p:cNvPr id="4117" name="Text Box 22"/>
          <p:cNvSpPr txBox="1">
            <a:spLocks noChangeArrowheads="1"/>
          </p:cNvSpPr>
          <p:nvPr/>
        </p:nvSpPr>
        <p:spPr bwMode="auto">
          <a:xfrm>
            <a:off x="5715000" y="2792413"/>
            <a:ext cx="11715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House of </a:t>
            </a:r>
          </a:p>
          <a:p>
            <a:pPr>
              <a:spcBef>
                <a:spcPct val="50000"/>
              </a:spcBef>
            </a:pPr>
            <a:r>
              <a:rPr lang="en-US" sz="2000"/>
              <a:t>Lords</a:t>
            </a:r>
            <a:endParaRPr lang="en-US"/>
          </a:p>
        </p:txBody>
      </p:sp>
      <p:sp>
        <p:nvSpPr>
          <p:cNvPr id="4118" name="Text Box 23"/>
          <p:cNvSpPr txBox="1">
            <a:spLocks noChangeArrowheads="1"/>
          </p:cNvSpPr>
          <p:nvPr/>
        </p:nvSpPr>
        <p:spPr bwMode="auto">
          <a:xfrm>
            <a:off x="7620000" y="2716213"/>
            <a:ext cx="10858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Supreme</a:t>
            </a:r>
          </a:p>
          <a:p>
            <a:pPr>
              <a:spcBef>
                <a:spcPct val="50000"/>
              </a:spcBef>
            </a:pPr>
            <a:r>
              <a:rPr lang="en-US" sz="2000"/>
              <a:t>Court</a:t>
            </a:r>
            <a:endParaRPr lang="en-US"/>
          </a:p>
        </p:txBody>
      </p:sp>
      <p:sp>
        <p:nvSpPr>
          <p:cNvPr id="4119" name="Line 24"/>
          <p:cNvSpPr>
            <a:spLocks noChangeShapeType="1"/>
          </p:cNvSpPr>
          <p:nvPr/>
        </p:nvSpPr>
        <p:spPr bwMode="auto">
          <a:xfrm>
            <a:off x="4572000" y="2286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0" name="Oval 25"/>
          <p:cNvSpPr>
            <a:spLocks noChangeArrowheads="1"/>
          </p:cNvSpPr>
          <p:nvPr/>
        </p:nvSpPr>
        <p:spPr bwMode="auto">
          <a:xfrm>
            <a:off x="3352800" y="4267200"/>
            <a:ext cx="1447800" cy="685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1" name="Oval 26"/>
          <p:cNvSpPr>
            <a:spLocks noChangeArrowheads="1"/>
          </p:cNvSpPr>
          <p:nvPr/>
        </p:nvSpPr>
        <p:spPr bwMode="auto">
          <a:xfrm>
            <a:off x="3124200" y="4114800"/>
            <a:ext cx="1447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2" name="Oval 27"/>
          <p:cNvSpPr>
            <a:spLocks noChangeArrowheads="1"/>
          </p:cNvSpPr>
          <p:nvPr/>
        </p:nvSpPr>
        <p:spPr bwMode="auto">
          <a:xfrm>
            <a:off x="1828800" y="4648200"/>
            <a:ext cx="1447800" cy="990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3" name="Oval 28"/>
          <p:cNvSpPr>
            <a:spLocks noChangeArrowheads="1"/>
          </p:cNvSpPr>
          <p:nvPr/>
        </p:nvSpPr>
        <p:spPr bwMode="auto">
          <a:xfrm>
            <a:off x="609600" y="5638800"/>
            <a:ext cx="19812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4" name="Oval 29"/>
          <p:cNvSpPr>
            <a:spLocks noChangeArrowheads="1"/>
          </p:cNvSpPr>
          <p:nvPr/>
        </p:nvSpPr>
        <p:spPr bwMode="auto">
          <a:xfrm>
            <a:off x="4419600" y="4800600"/>
            <a:ext cx="16002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5" name="Oval 30"/>
          <p:cNvSpPr>
            <a:spLocks noChangeArrowheads="1"/>
          </p:cNvSpPr>
          <p:nvPr/>
        </p:nvSpPr>
        <p:spPr bwMode="auto">
          <a:xfrm>
            <a:off x="2743200" y="5715000"/>
            <a:ext cx="19812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6" name="Line 31"/>
          <p:cNvSpPr>
            <a:spLocks noChangeShapeType="1"/>
          </p:cNvSpPr>
          <p:nvPr/>
        </p:nvSpPr>
        <p:spPr bwMode="auto">
          <a:xfrm>
            <a:off x="3200400" y="37338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7" name="Line 32"/>
          <p:cNvSpPr>
            <a:spLocks noChangeShapeType="1"/>
          </p:cNvSpPr>
          <p:nvPr/>
        </p:nvSpPr>
        <p:spPr bwMode="auto">
          <a:xfrm flipH="1">
            <a:off x="3124200" y="4724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8" name="Line 33"/>
          <p:cNvSpPr>
            <a:spLocks noChangeShapeType="1"/>
          </p:cNvSpPr>
          <p:nvPr/>
        </p:nvSpPr>
        <p:spPr bwMode="auto">
          <a:xfrm>
            <a:off x="4419600" y="47244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29" name="Line 34"/>
          <p:cNvSpPr>
            <a:spLocks noChangeShapeType="1"/>
          </p:cNvSpPr>
          <p:nvPr/>
        </p:nvSpPr>
        <p:spPr bwMode="auto">
          <a:xfrm flipH="1">
            <a:off x="1752600" y="54864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0" name="Line 35"/>
          <p:cNvSpPr>
            <a:spLocks noChangeShapeType="1"/>
          </p:cNvSpPr>
          <p:nvPr/>
        </p:nvSpPr>
        <p:spPr bwMode="auto">
          <a:xfrm>
            <a:off x="3124200" y="5486400"/>
            <a:ext cx="381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1" name="Text Box 36"/>
          <p:cNvSpPr txBox="1">
            <a:spLocks noChangeArrowheads="1"/>
          </p:cNvSpPr>
          <p:nvPr/>
        </p:nvSpPr>
        <p:spPr bwMode="auto">
          <a:xfrm>
            <a:off x="3276600" y="4267200"/>
            <a:ext cx="1139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Ministers</a:t>
            </a:r>
          </a:p>
        </p:txBody>
      </p:sp>
      <p:sp>
        <p:nvSpPr>
          <p:cNvPr id="4132" name="Text Box 37"/>
          <p:cNvSpPr txBox="1">
            <a:spLocks noChangeArrowheads="1"/>
          </p:cNvSpPr>
          <p:nvPr/>
        </p:nvSpPr>
        <p:spPr bwMode="auto">
          <a:xfrm>
            <a:off x="2057400" y="4724400"/>
            <a:ext cx="1066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County</a:t>
            </a:r>
          </a:p>
          <a:p>
            <a:pPr>
              <a:spcBef>
                <a:spcPct val="50000"/>
              </a:spcBef>
            </a:pPr>
            <a:r>
              <a:rPr lang="en-US" sz="2000"/>
              <a:t>Council</a:t>
            </a:r>
            <a:endParaRPr lang="en-US"/>
          </a:p>
        </p:txBody>
      </p:sp>
      <p:sp>
        <p:nvSpPr>
          <p:cNvPr id="4133" name="Text Box 42"/>
          <p:cNvSpPr txBox="1">
            <a:spLocks noChangeArrowheads="1"/>
          </p:cNvSpPr>
          <p:nvPr/>
        </p:nvSpPr>
        <p:spPr bwMode="auto">
          <a:xfrm>
            <a:off x="4495800" y="4953000"/>
            <a:ext cx="1524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Metropolitan</a:t>
            </a:r>
          </a:p>
          <a:p>
            <a:pPr>
              <a:spcBef>
                <a:spcPct val="50000"/>
              </a:spcBef>
            </a:pPr>
            <a:r>
              <a:rPr lang="en-US" sz="2000"/>
              <a:t>police</a:t>
            </a:r>
            <a:endParaRPr lang="en-US"/>
          </a:p>
        </p:txBody>
      </p:sp>
      <p:sp>
        <p:nvSpPr>
          <p:cNvPr id="4134" name="Text Box 43"/>
          <p:cNvSpPr txBox="1">
            <a:spLocks noChangeArrowheads="1"/>
          </p:cNvSpPr>
          <p:nvPr/>
        </p:nvSpPr>
        <p:spPr bwMode="auto">
          <a:xfrm>
            <a:off x="2819400" y="58674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County Borough</a:t>
            </a:r>
          </a:p>
          <a:p>
            <a:pPr>
              <a:spcBef>
                <a:spcPct val="50000"/>
              </a:spcBef>
            </a:pPr>
            <a:r>
              <a:rPr lang="en-US" sz="2000"/>
              <a:t>Council</a:t>
            </a:r>
          </a:p>
        </p:txBody>
      </p:sp>
      <p:sp>
        <p:nvSpPr>
          <p:cNvPr id="4135" name="Text Box 44"/>
          <p:cNvSpPr txBox="1">
            <a:spLocks noChangeArrowheads="1"/>
          </p:cNvSpPr>
          <p:nvPr/>
        </p:nvSpPr>
        <p:spPr bwMode="auto">
          <a:xfrm>
            <a:off x="762000" y="5791200"/>
            <a:ext cx="15700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a:spcBef>
                <a:spcPct val="50000"/>
              </a:spcBef>
            </a:pPr>
            <a:r>
              <a:rPr lang="en-US" sz="2000"/>
              <a:t>Rural District</a:t>
            </a:r>
          </a:p>
          <a:p>
            <a:pPr>
              <a:spcBef>
                <a:spcPct val="50000"/>
              </a:spcBef>
            </a:pPr>
            <a:r>
              <a:rPr lang="en-US" sz="2000"/>
              <a:t>Council</a:t>
            </a:r>
            <a:endParaRPr lang="en-US"/>
          </a:p>
        </p:txBody>
      </p:sp>
      <p:sp>
        <p:nvSpPr>
          <p:cNvPr id="4136" name="Line 46"/>
          <p:cNvSpPr>
            <a:spLocks noChangeShapeType="1"/>
          </p:cNvSpPr>
          <p:nvPr/>
        </p:nvSpPr>
        <p:spPr bwMode="auto">
          <a:xfrm flipH="1">
            <a:off x="228600" y="3733800"/>
            <a:ext cx="533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7" name="Line 47"/>
          <p:cNvSpPr>
            <a:spLocks noChangeShapeType="1"/>
          </p:cNvSpPr>
          <p:nvPr/>
        </p:nvSpPr>
        <p:spPr bwMode="auto">
          <a:xfrm>
            <a:off x="1143000" y="38100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8" name="Line 48"/>
          <p:cNvSpPr>
            <a:spLocks noChangeShapeType="1"/>
          </p:cNvSpPr>
          <p:nvPr/>
        </p:nvSpPr>
        <p:spPr bwMode="auto">
          <a:xfrm>
            <a:off x="1524000" y="37338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39" name="Line 49"/>
          <p:cNvSpPr>
            <a:spLocks noChangeShapeType="1"/>
          </p:cNvSpPr>
          <p:nvPr/>
        </p:nvSpPr>
        <p:spPr bwMode="auto">
          <a:xfrm>
            <a:off x="8229600" y="3810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40" name="Line 50"/>
          <p:cNvSpPr>
            <a:spLocks noChangeShapeType="1"/>
          </p:cNvSpPr>
          <p:nvPr/>
        </p:nvSpPr>
        <p:spPr bwMode="auto">
          <a:xfrm flipH="1">
            <a:off x="7391400" y="3733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41" name="Line 51"/>
          <p:cNvSpPr>
            <a:spLocks noChangeShapeType="1"/>
          </p:cNvSpPr>
          <p:nvPr/>
        </p:nvSpPr>
        <p:spPr bwMode="auto">
          <a:xfrm>
            <a:off x="8534400" y="3733800"/>
            <a:ext cx="381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142" name="Line 52"/>
          <p:cNvSpPr>
            <a:spLocks noChangeShapeType="1"/>
          </p:cNvSpPr>
          <p:nvPr/>
        </p:nvSpPr>
        <p:spPr bwMode="auto">
          <a:xfrm flipV="1">
            <a:off x="1143000" y="2133600"/>
            <a:ext cx="2819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4143" name="AutoShape 53"/>
          <p:cNvCxnSpPr>
            <a:cxnSpLocks noChangeShapeType="1"/>
            <a:stCxn id="4111" idx="0"/>
            <a:endCxn id="4142" idx="1"/>
          </p:cNvCxnSpPr>
          <p:nvPr/>
        </p:nvCxnSpPr>
        <p:spPr bwMode="auto">
          <a:xfrm flipV="1">
            <a:off x="2857500" y="2133600"/>
            <a:ext cx="1103313"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4" name="AutoShape 54"/>
          <p:cNvCxnSpPr>
            <a:cxnSpLocks noChangeShapeType="1"/>
            <a:stCxn id="4113" idx="0"/>
            <a:endCxn id="4108" idx="5"/>
          </p:cNvCxnSpPr>
          <p:nvPr/>
        </p:nvCxnSpPr>
        <p:spPr bwMode="auto">
          <a:xfrm flipH="1" flipV="1">
            <a:off x="5099050" y="2174875"/>
            <a:ext cx="1263650"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5" name="AutoShape 55"/>
          <p:cNvCxnSpPr>
            <a:cxnSpLocks noChangeShapeType="1"/>
            <a:stCxn id="4114" idx="0"/>
            <a:endCxn id="4108" idx="5"/>
          </p:cNvCxnSpPr>
          <p:nvPr/>
        </p:nvCxnSpPr>
        <p:spPr bwMode="auto">
          <a:xfrm flipH="1" flipV="1">
            <a:off x="5099050" y="2174875"/>
            <a:ext cx="3016250" cy="415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42959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50</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1472198"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a:t>
            </a:r>
            <a:r>
              <a:rPr kumimoji="0" lang="en-US" sz="1800" b="1" dirty="0" smtClean="0">
                <a:solidFill>
                  <a:srgbClr val="FF0000"/>
                </a:solidFill>
                <a:latin typeface="Courier New" pitchFamily="32" charset="0"/>
              </a:rPr>
              <a:t>13</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2"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53</a:t>
            </a:r>
          </a:p>
          <a:p>
            <a:pPr algn="ctr"/>
            <a:r>
              <a:rPr kumimoji="0" lang="en-US" sz="1600" b="1" dirty="0">
                <a:solidFill>
                  <a:srgbClr val="FF0000"/>
                </a:solidFill>
                <a:latin typeface="Courier New" pitchFamily="32" charset="0"/>
              </a:rPr>
              <a:t>16</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92377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51</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1885773"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a:t>
            </a:r>
            <a:r>
              <a:rPr kumimoji="0" lang="en-US" sz="1800" b="1" dirty="0" smtClean="0">
                <a:solidFill>
                  <a:srgbClr val="FF0000"/>
                </a:solidFill>
                <a:latin typeface="Courier New" pitchFamily="32" charset="0"/>
              </a:rPr>
              <a:t>53</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1"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16</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302610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52</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2299347"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99</a:t>
            </a:r>
          </a:p>
          <a:p>
            <a:pPr algn="ctr"/>
            <a:r>
              <a:rPr kumimoji="0" lang="en-US" sz="1600" b="1" dirty="0">
                <a:solidFill>
                  <a:srgbClr val="FF0000"/>
                </a:solidFill>
                <a:latin typeface="Courier New" pitchFamily="32" charset="0"/>
              </a:rPr>
              <a:t>72</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302610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53</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2712922"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16 99</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72</a:t>
            </a: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245499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54</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3126497"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a:t>
            </a:r>
            <a:r>
              <a:rPr kumimoji="0" lang="en-US" sz="1800" b="1" dirty="0" smtClean="0">
                <a:solidFill>
                  <a:srgbClr val="FF0000"/>
                </a:solidFill>
                <a:latin typeface="Courier New" pitchFamily="32" charset="0"/>
              </a:rPr>
              <a:t>72</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43</a:t>
            </a:r>
          </a:p>
        </p:txBody>
      </p:sp>
    </p:spTree>
    <p:extLst>
      <p:ext uri="{BB962C8B-B14F-4D97-AF65-F5344CB8AC3E}">
        <p14:creationId xmlns:p14="http://schemas.microsoft.com/office/powerpoint/2010/main" val="245499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55</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3540072"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99 72 </a:t>
            </a:r>
            <a:r>
              <a:rPr kumimoji="0" lang="en-US" sz="1800" b="1" dirty="0" smtClean="0">
                <a:solidFill>
                  <a:srgbClr val="FF0000"/>
                </a:solidFill>
                <a:latin typeface="Courier New" pitchFamily="32" charset="0"/>
              </a:rPr>
              <a:t>43</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1"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endParaRPr kumimoji="0" lang="en-US" sz="1600" b="1" dirty="0">
              <a:solidFill>
                <a:srgbClr val="FF0000"/>
              </a:solidFill>
              <a:latin typeface="Courier New" pitchFamily="32" charset="0"/>
            </a:endParaRPr>
          </a:p>
          <a:p>
            <a:pPr algn="ctr"/>
            <a:r>
              <a:rPr kumimoji="0" lang="en-US" sz="1600" b="1" dirty="0">
                <a:solidFill>
                  <a:srgbClr val="FF0000"/>
                </a:solidFill>
                <a:latin typeface="Courier New" pitchFamily="32" charset="0"/>
              </a:rPr>
              <a:t>33</a:t>
            </a:r>
          </a:p>
          <a:p>
            <a:pPr algn="ctr"/>
            <a:r>
              <a:rPr kumimoji="0" lang="en-US" sz="1600" b="1" dirty="0">
                <a:solidFill>
                  <a:srgbClr val="FF0000"/>
                </a:solidFill>
                <a:latin typeface="Courier New" pitchFamily="32" charset="0"/>
              </a:rPr>
              <a:t>97</a:t>
            </a:r>
          </a:p>
        </p:txBody>
      </p:sp>
    </p:spTree>
    <p:extLst>
      <p:ext uri="{BB962C8B-B14F-4D97-AF65-F5344CB8AC3E}">
        <p14:creationId xmlns:p14="http://schemas.microsoft.com/office/powerpoint/2010/main" val="417228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56</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smtClean="0">
                <a:solidFill>
                  <a:srgbClr val="FF0000"/>
                </a:solidFill>
                <a:latin typeface="Courier New" pitchFamily="32" charset="0"/>
                <a:ea typeface="ＭＳ Ｐゴシック" pitchFamily="32" charset="-128"/>
              </a:rPr>
              <a:t>33</a:t>
            </a:r>
            <a:endParaRPr kumimoji="0" lang="en-US" sz="1600" b="1" dirty="0">
              <a:solidFill>
                <a:srgbClr val="FF0000"/>
              </a:solidFill>
              <a:latin typeface="Courier New" pitchFamily="32" charset="0"/>
              <a:ea typeface="ＭＳ Ｐゴシック" pitchFamily="32" charset="-128"/>
            </a:endParaRP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3953646"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99 72 43</a:t>
            </a:r>
            <a:r>
              <a:rPr kumimoji="0" lang="en-US" sz="1800" b="1" dirty="0">
                <a:solidFill>
                  <a:schemeClr val="tx2"/>
                </a:solidFill>
                <a:latin typeface="Courier New" pitchFamily="32" charset="0"/>
              </a:rPr>
              <a:t> </a:t>
            </a:r>
            <a:r>
              <a:rPr kumimoji="0" lang="en-US" sz="1800" b="1" dirty="0" smtClean="0">
                <a:solidFill>
                  <a:srgbClr val="FF0000"/>
                </a:solidFill>
                <a:latin typeface="Courier New" pitchFamily="32" charset="0"/>
              </a:rPr>
              <a:t>33</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r>
              <a:rPr kumimoji="0" lang="en-US" sz="1600" b="1">
                <a:solidFill>
                  <a:srgbClr val="FF0000"/>
                </a:solidFill>
                <a:latin typeface="Courier New" pitchFamily="32" charset="0"/>
              </a:rPr>
              <a:t>64</a:t>
            </a:r>
          </a:p>
          <a:p>
            <a:pPr algn="ctr"/>
            <a:r>
              <a:rPr kumimoji="0" lang="en-US" sz="1600" b="1">
                <a:solidFill>
                  <a:srgbClr val="FF0000"/>
                </a:solidFill>
                <a:latin typeface="Courier New" pitchFamily="32" charset="0"/>
              </a:rPr>
              <a:t>97</a:t>
            </a:r>
          </a:p>
        </p:txBody>
      </p:sp>
    </p:spTree>
    <p:extLst>
      <p:ext uri="{BB962C8B-B14F-4D97-AF65-F5344CB8AC3E}">
        <p14:creationId xmlns:p14="http://schemas.microsoft.com/office/powerpoint/2010/main" val="426658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57</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4367221"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99 72 43</a:t>
            </a:r>
            <a:r>
              <a:rPr kumimoji="0" lang="en-US" sz="1800" b="1" dirty="0">
                <a:solidFill>
                  <a:schemeClr val="tx2"/>
                </a:solidFill>
                <a:latin typeface="Courier New" pitchFamily="32" charset="0"/>
              </a:rPr>
              <a:t> </a:t>
            </a:r>
            <a:r>
              <a:rPr kumimoji="0" lang="en-US" sz="1800" b="1" dirty="0">
                <a:solidFill>
                  <a:srgbClr val="FF0000"/>
                </a:solidFill>
                <a:latin typeface="Courier New" pitchFamily="32" charset="0"/>
              </a:rPr>
              <a:t>33</a:t>
            </a:r>
            <a:r>
              <a:rPr kumimoji="0" lang="en-US" sz="1800" b="1" dirty="0">
                <a:solidFill>
                  <a:schemeClr val="tx2"/>
                </a:solidFill>
                <a:latin typeface="Courier New" pitchFamily="32" charset="0"/>
              </a:rPr>
              <a:t> </a:t>
            </a:r>
            <a:r>
              <a:rPr kumimoji="0" lang="en-US" sz="1800" b="1" dirty="0" smtClean="0">
                <a:solidFill>
                  <a:srgbClr val="FF0000"/>
                </a:solidFill>
                <a:latin typeface="Courier New" pitchFamily="32" charset="0"/>
              </a:rPr>
              <a:t>64</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1"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r>
              <a:rPr kumimoji="0" lang="en-US" sz="1600" b="1">
                <a:solidFill>
                  <a:srgbClr val="FF0000"/>
                </a:solidFill>
                <a:latin typeface="Courier New" pitchFamily="32" charset="0"/>
              </a:rPr>
              <a:t>97</a:t>
            </a:r>
          </a:p>
        </p:txBody>
      </p:sp>
    </p:spTree>
    <p:extLst>
      <p:ext uri="{BB962C8B-B14F-4D97-AF65-F5344CB8AC3E}">
        <p14:creationId xmlns:p14="http://schemas.microsoft.com/office/powerpoint/2010/main" val="74617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58</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solidFill>
            <a:srgbClr val="FFC000"/>
          </a:solidFill>
          <a:ln w="9525">
            <a:solidFill>
              <a:schemeClr val="tx1"/>
            </a:solidFill>
            <a:round/>
            <a:headEnd/>
            <a:tailEnd/>
          </a:ln>
          <a:effectLst/>
        </p:spPr>
        <p:txBody>
          <a:bodyPr wrap="none" anchor="ctr"/>
          <a:lstStyle/>
          <a:p>
            <a:pPr algn="ctr"/>
            <a:r>
              <a:rPr kumimoji="0" lang="en-US" sz="1600" b="1" dirty="0">
                <a:solidFill>
                  <a:srgbClr val="FF0000"/>
                </a:solidFill>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4780796"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99 72 43</a:t>
            </a:r>
            <a:r>
              <a:rPr kumimoji="0" lang="en-US" sz="1800" b="1" dirty="0">
                <a:solidFill>
                  <a:schemeClr val="tx2"/>
                </a:solidFill>
                <a:latin typeface="Courier New" pitchFamily="32" charset="0"/>
              </a:rPr>
              <a:t> </a:t>
            </a:r>
            <a:r>
              <a:rPr kumimoji="0" lang="en-US" sz="1800" b="1" dirty="0">
                <a:solidFill>
                  <a:srgbClr val="FF0000"/>
                </a:solidFill>
                <a:latin typeface="Courier New" pitchFamily="32" charset="0"/>
              </a:rPr>
              <a:t>33</a:t>
            </a:r>
            <a:r>
              <a:rPr kumimoji="0" lang="en-US" sz="1800" b="1" dirty="0">
                <a:solidFill>
                  <a:schemeClr val="tx2"/>
                </a:solidFill>
                <a:latin typeface="Courier New" pitchFamily="32" charset="0"/>
              </a:rPr>
              <a:t> </a:t>
            </a:r>
            <a:r>
              <a:rPr kumimoji="0" lang="en-US" sz="1800" b="1" dirty="0">
                <a:solidFill>
                  <a:srgbClr val="FF0000"/>
                </a:solidFill>
                <a:latin typeface="Courier New" pitchFamily="32" charset="0"/>
              </a:rPr>
              <a:t>64 </a:t>
            </a:r>
            <a:r>
              <a:rPr kumimoji="0" lang="en-US" sz="1800" b="1" dirty="0" smtClean="0">
                <a:solidFill>
                  <a:srgbClr val="FF0000"/>
                </a:solidFill>
                <a:latin typeface="Courier New" pitchFamily="32" charset="0"/>
              </a:rPr>
              <a:t>97</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p:txBody>
      </p:sp>
    </p:spTree>
    <p:extLst>
      <p:ext uri="{BB962C8B-B14F-4D97-AF65-F5344CB8AC3E}">
        <p14:creationId xmlns:p14="http://schemas.microsoft.com/office/powerpoint/2010/main" val="353586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02" name="Rectangle 66"/>
          <p:cNvSpPr>
            <a:spLocks noGrp="1" noChangeArrowheads="1"/>
          </p:cNvSpPr>
          <p:nvPr>
            <p:ph type="title"/>
          </p:nvPr>
        </p:nvSpPr>
        <p:spPr>
          <a:xfrm>
            <a:off x="762000" y="76200"/>
            <a:ext cx="7848600" cy="685800"/>
          </a:xfrm>
        </p:spPr>
        <p:txBody>
          <a:bodyPr/>
          <a:lstStyle/>
          <a:p>
            <a:r>
              <a:rPr lang="en-US" dirty="0"/>
              <a:t>Preorder Traversal with a Stack</a:t>
            </a:r>
          </a:p>
        </p:txBody>
      </p:sp>
      <p:sp>
        <p:nvSpPr>
          <p:cNvPr id="116803" name="Rectangle 67"/>
          <p:cNvSpPr>
            <a:spLocks noGrp="1" noChangeArrowheads="1"/>
          </p:cNvSpPr>
          <p:nvPr>
            <p:ph idx="1"/>
          </p:nvPr>
        </p:nvSpPr>
        <p:spPr>
          <a:xfrm>
            <a:off x="762000" y="990600"/>
            <a:ext cx="7772400" cy="5715000"/>
          </a:xfrm>
        </p:spPr>
        <p:txBody>
          <a:bodyPr/>
          <a:lstStyle/>
          <a:p>
            <a:r>
              <a:rPr lang="en-US" dirty="0"/>
              <a:t>Push the root onto the stack.</a:t>
            </a:r>
          </a:p>
          <a:p>
            <a:r>
              <a:rPr lang="en-US" dirty="0"/>
              <a:t>While the stack is not empty</a:t>
            </a:r>
          </a:p>
          <a:p>
            <a:pPr lvl="1"/>
            <a:r>
              <a:rPr lang="en-US" dirty="0"/>
              <a:t>pop the stack and visit it</a:t>
            </a:r>
            <a:endParaRPr lang="en-US" dirty="0">
              <a:solidFill>
                <a:srgbClr val="FF0000"/>
              </a:solidFill>
            </a:endParaRPr>
          </a:p>
          <a:p>
            <a:pPr lvl="1"/>
            <a:r>
              <a:rPr lang="en-US" dirty="0"/>
              <a:t>push its two </a:t>
            </a:r>
            <a:r>
              <a:rPr lang="en-US" dirty="0" smtClean="0"/>
              <a:t>children</a:t>
            </a:r>
          </a:p>
          <a:p>
            <a:pPr lvl="1"/>
            <a:endParaRPr lang="en-US" dirty="0"/>
          </a:p>
          <a:p>
            <a:pPr marL="457200" lvl="1" indent="0">
              <a:buNone/>
            </a:pPr>
            <a:endParaRPr lang="en-US" dirty="0"/>
          </a:p>
        </p:txBody>
      </p:sp>
      <p:sp>
        <p:nvSpPr>
          <p:cNvPr id="28" name="Slide Number Placeholder 3"/>
          <p:cNvSpPr>
            <a:spLocks noGrp="1"/>
          </p:cNvSpPr>
          <p:nvPr>
            <p:ph type="sldNum" sz="quarter" idx="12"/>
          </p:nvPr>
        </p:nvSpPr>
        <p:spPr/>
        <p:txBody>
          <a:bodyPr/>
          <a:lstStyle/>
          <a:p>
            <a:fld id="{2AB190D9-9A4B-4C25-BE3B-CD1B3ECF462C}" type="slidenum">
              <a:rPr lang="en-US"/>
              <a:pPr/>
              <a:t>59</a:t>
            </a:fld>
            <a:endParaRPr lang="en-US" sz="1400"/>
          </a:p>
        </p:txBody>
      </p:sp>
      <p:sp>
        <p:nvSpPr>
          <p:cNvPr id="116746" name="Oval 10"/>
          <p:cNvSpPr>
            <a:spLocks noChangeArrowheads="1"/>
          </p:cNvSpPr>
          <p:nvPr/>
        </p:nvSpPr>
        <p:spPr bwMode="auto">
          <a:xfrm>
            <a:off x="4237038" y="3427413"/>
            <a:ext cx="411162" cy="411162"/>
          </a:xfrm>
          <a:prstGeom prst="ellipse">
            <a:avLst/>
          </a:prstGeom>
          <a:noFill/>
          <a:ln w="9525">
            <a:solidFill>
              <a:schemeClr val="tx1"/>
            </a:solidFill>
            <a:round/>
            <a:headEnd/>
            <a:tailEnd/>
          </a:ln>
          <a:effectLst/>
        </p:spPr>
        <p:txBody>
          <a:bodyPr wrap="none" anchor="ctr" anchorCtr="1"/>
          <a:lstStyle/>
          <a:p>
            <a:pPr algn="ctr"/>
            <a:r>
              <a:rPr kumimoji="0" lang="en-US" sz="1600" b="1">
                <a:latin typeface="Courier New" pitchFamily="32" charset="0"/>
                <a:ea typeface="ＭＳ Ｐゴシック" pitchFamily="32" charset="-128"/>
              </a:rPr>
              <a:t>14</a:t>
            </a:r>
          </a:p>
        </p:txBody>
      </p:sp>
      <p:sp>
        <p:nvSpPr>
          <p:cNvPr id="116747" name="Oval 11"/>
          <p:cNvSpPr>
            <a:spLocks noChangeArrowheads="1"/>
          </p:cNvSpPr>
          <p:nvPr/>
        </p:nvSpPr>
        <p:spPr bwMode="auto">
          <a:xfrm>
            <a:off x="2565400" y="415925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84</a:t>
            </a:r>
          </a:p>
        </p:txBody>
      </p:sp>
      <p:sp>
        <p:nvSpPr>
          <p:cNvPr id="116748" name="Oval 12"/>
          <p:cNvSpPr>
            <a:spLocks noChangeArrowheads="1"/>
          </p:cNvSpPr>
          <p:nvPr/>
        </p:nvSpPr>
        <p:spPr bwMode="auto">
          <a:xfrm>
            <a:off x="5676900" y="4152900"/>
            <a:ext cx="411163" cy="411163"/>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43</a:t>
            </a:r>
          </a:p>
        </p:txBody>
      </p:sp>
      <p:sp>
        <p:nvSpPr>
          <p:cNvPr id="116749" name="Oval 13"/>
          <p:cNvSpPr>
            <a:spLocks noChangeArrowheads="1"/>
          </p:cNvSpPr>
          <p:nvPr/>
        </p:nvSpPr>
        <p:spPr bwMode="auto">
          <a:xfrm>
            <a:off x="1603375" y="5078413"/>
            <a:ext cx="411163"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13</a:t>
            </a:r>
          </a:p>
        </p:txBody>
      </p:sp>
      <p:sp>
        <p:nvSpPr>
          <p:cNvPr id="116750" name="Oval 14"/>
          <p:cNvSpPr>
            <a:spLocks noChangeArrowheads="1"/>
          </p:cNvSpPr>
          <p:nvPr/>
        </p:nvSpPr>
        <p:spPr bwMode="auto">
          <a:xfrm>
            <a:off x="33829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16</a:t>
            </a:r>
          </a:p>
        </p:txBody>
      </p:sp>
      <p:sp>
        <p:nvSpPr>
          <p:cNvPr id="116751" name="Oval 15"/>
          <p:cNvSpPr>
            <a:spLocks noChangeArrowheads="1"/>
          </p:cNvSpPr>
          <p:nvPr/>
        </p:nvSpPr>
        <p:spPr bwMode="auto">
          <a:xfrm>
            <a:off x="4764088"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33</a:t>
            </a:r>
          </a:p>
        </p:txBody>
      </p:sp>
      <p:sp>
        <p:nvSpPr>
          <p:cNvPr id="116752" name="Oval 16"/>
          <p:cNvSpPr>
            <a:spLocks noChangeArrowheads="1"/>
          </p:cNvSpPr>
          <p:nvPr/>
        </p:nvSpPr>
        <p:spPr bwMode="auto">
          <a:xfrm>
            <a:off x="6697663" y="5065713"/>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97</a:t>
            </a:r>
          </a:p>
        </p:txBody>
      </p:sp>
      <p:sp>
        <p:nvSpPr>
          <p:cNvPr id="116753" name="Oval 17"/>
          <p:cNvSpPr>
            <a:spLocks noChangeArrowheads="1"/>
          </p:cNvSpPr>
          <p:nvPr/>
        </p:nvSpPr>
        <p:spPr bwMode="auto">
          <a:xfrm>
            <a:off x="5197475" y="5918200"/>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64</a:t>
            </a:r>
          </a:p>
        </p:txBody>
      </p:sp>
      <p:sp>
        <p:nvSpPr>
          <p:cNvPr id="116754" name="Oval 18"/>
          <p:cNvSpPr>
            <a:spLocks noChangeArrowheads="1"/>
          </p:cNvSpPr>
          <p:nvPr/>
        </p:nvSpPr>
        <p:spPr bwMode="auto">
          <a:xfrm>
            <a:off x="2840038" y="5910263"/>
            <a:ext cx="411162" cy="411162"/>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99</a:t>
            </a:r>
          </a:p>
        </p:txBody>
      </p:sp>
      <p:sp>
        <p:nvSpPr>
          <p:cNvPr id="116755" name="Oval 19"/>
          <p:cNvSpPr>
            <a:spLocks noChangeArrowheads="1"/>
          </p:cNvSpPr>
          <p:nvPr/>
        </p:nvSpPr>
        <p:spPr bwMode="auto">
          <a:xfrm>
            <a:off x="3852863" y="5900738"/>
            <a:ext cx="411162" cy="411162"/>
          </a:xfrm>
          <a:prstGeom prst="ellipse">
            <a:avLst/>
          </a:prstGeom>
          <a:noFill/>
          <a:ln w="9525">
            <a:solidFill>
              <a:schemeClr val="tx1"/>
            </a:solidFill>
            <a:round/>
            <a:headEnd/>
            <a:tailEnd/>
          </a:ln>
          <a:effectLst/>
        </p:spPr>
        <p:txBody>
          <a:bodyPr wrap="none" anchor="ctr"/>
          <a:lstStyle/>
          <a:p>
            <a:pPr algn="ctr"/>
            <a:r>
              <a:rPr kumimoji="0" lang="en-US" sz="1600" b="1" dirty="0">
                <a:latin typeface="Courier New" pitchFamily="32" charset="0"/>
                <a:ea typeface="ＭＳ Ｐゴシック" pitchFamily="32" charset="-128"/>
              </a:rPr>
              <a:t>72</a:t>
            </a:r>
          </a:p>
        </p:txBody>
      </p:sp>
      <p:sp>
        <p:nvSpPr>
          <p:cNvPr id="116756" name="Oval 20"/>
          <p:cNvSpPr>
            <a:spLocks noChangeArrowheads="1"/>
          </p:cNvSpPr>
          <p:nvPr/>
        </p:nvSpPr>
        <p:spPr bwMode="auto">
          <a:xfrm>
            <a:off x="1993900" y="5908675"/>
            <a:ext cx="411163" cy="411163"/>
          </a:xfrm>
          <a:prstGeom prst="ellipse">
            <a:avLst/>
          </a:prstGeom>
          <a:noFill/>
          <a:ln w="9525">
            <a:solidFill>
              <a:schemeClr val="tx1"/>
            </a:solidFill>
            <a:round/>
            <a:headEnd/>
            <a:tailEnd/>
          </a:ln>
          <a:effectLst/>
        </p:spPr>
        <p:txBody>
          <a:bodyPr wrap="none" anchor="ctr"/>
          <a:lstStyle/>
          <a:p>
            <a:pPr algn="ctr"/>
            <a:r>
              <a:rPr kumimoji="0" lang="en-US" sz="1600" b="1">
                <a:latin typeface="Courier New" pitchFamily="32" charset="0"/>
                <a:ea typeface="ＭＳ Ｐゴシック" pitchFamily="32" charset="-128"/>
              </a:rPr>
              <a:t>53</a:t>
            </a:r>
          </a:p>
        </p:txBody>
      </p:sp>
      <p:cxnSp>
        <p:nvCxnSpPr>
          <p:cNvPr id="116789" name="AutoShape 53"/>
          <p:cNvCxnSpPr>
            <a:cxnSpLocks noChangeShapeType="1"/>
            <a:stCxn id="116746" idx="2"/>
            <a:endCxn id="116747" idx="7"/>
          </p:cNvCxnSpPr>
          <p:nvPr/>
        </p:nvCxnSpPr>
        <p:spPr bwMode="auto">
          <a:xfrm flipH="1">
            <a:off x="2916238" y="3633788"/>
            <a:ext cx="1320800" cy="5857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0" name="AutoShape 54"/>
          <p:cNvCxnSpPr>
            <a:cxnSpLocks noChangeShapeType="1"/>
            <a:stCxn id="116747" idx="3"/>
            <a:endCxn id="116749" idx="7"/>
          </p:cNvCxnSpPr>
          <p:nvPr/>
        </p:nvCxnSpPr>
        <p:spPr bwMode="auto">
          <a:xfrm flipH="1">
            <a:off x="1954213" y="4510088"/>
            <a:ext cx="671512" cy="628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1" name="AutoShape 55"/>
          <p:cNvCxnSpPr>
            <a:cxnSpLocks noChangeShapeType="1"/>
            <a:stCxn id="116747" idx="5"/>
            <a:endCxn id="116750" idx="1"/>
          </p:cNvCxnSpPr>
          <p:nvPr/>
        </p:nvCxnSpPr>
        <p:spPr bwMode="auto">
          <a:xfrm>
            <a:off x="2916238" y="4510088"/>
            <a:ext cx="527050" cy="615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2" name="AutoShape 56"/>
          <p:cNvCxnSpPr>
            <a:cxnSpLocks noChangeShapeType="1"/>
            <a:stCxn id="116750" idx="3"/>
            <a:endCxn id="116754" idx="0"/>
          </p:cNvCxnSpPr>
          <p:nvPr/>
        </p:nvCxnSpPr>
        <p:spPr bwMode="auto">
          <a:xfrm flipH="1">
            <a:off x="3046413" y="5416550"/>
            <a:ext cx="396875" cy="4937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3" name="AutoShape 57"/>
          <p:cNvCxnSpPr>
            <a:cxnSpLocks noChangeShapeType="1"/>
            <a:stCxn id="116750" idx="5"/>
            <a:endCxn id="116755" idx="0"/>
          </p:cNvCxnSpPr>
          <p:nvPr/>
        </p:nvCxnSpPr>
        <p:spPr bwMode="auto">
          <a:xfrm>
            <a:off x="3733800" y="5416550"/>
            <a:ext cx="325438"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4" name="AutoShape 58"/>
          <p:cNvCxnSpPr>
            <a:cxnSpLocks noChangeShapeType="1"/>
            <a:stCxn id="116749" idx="5"/>
            <a:endCxn id="116756" idx="0"/>
          </p:cNvCxnSpPr>
          <p:nvPr/>
        </p:nvCxnSpPr>
        <p:spPr bwMode="auto">
          <a:xfrm>
            <a:off x="1954213" y="5429250"/>
            <a:ext cx="246062" cy="479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5" name="AutoShape 59"/>
          <p:cNvCxnSpPr>
            <a:cxnSpLocks noChangeShapeType="1"/>
            <a:stCxn id="116746" idx="6"/>
            <a:endCxn id="116748" idx="1"/>
          </p:cNvCxnSpPr>
          <p:nvPr/>
        </p:nvCxnSpPr>
        <p:spPr bwMode="auto">
          <a:xfrm>
            <a:off x="4648200" y="3633788"/>
            <a:ext cx="1089025" cy="5794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6" name="AutoShape 60"/>
          <p:cNvCxnSpPr>
            <a:cxnSpLocks noChangeShapeType="1"/>
            <a:stCxn id="116752" idx="1"/>
            <a:endCxn id="116748" idx="5"/>
          </p:cNvCxnSpPr>
          <p:nvPr/>
        </p:nvCxnSpPr>
        <p:spPr bwMode="auto">
          <a:xfrm flipH="1" flipV="1">
            <a:off x="6027738" y="4503738"/>
            <a:ext cx="73025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8" name="AutoShape 62"/>
          <p:cNvCxnSpPr>
            <a:cxnSpLocks noChangeShapeType="1"/>
            <a:stCxn id="116748" idx="3"/>
            <a:endCxn id="116751" idx="7"/>
          </p:cNvCxnSpPr>
          <p:nvPr/>
        </p:nvCxnSpPr>
        <p:spPr bwMode="auto">
          <a:xfrm flipH="1">
            <a:off x="5114925" y="4503738"/>
            <a:ext cx="622300" cy="6223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6799" name="AutoShape 63"/>
          <p:cNvCxnSpPr>
            <a:cxnSpLocks noChangeShapeType="1"/>
            <a:stCxn id="116751" idx="5"/>
            <a:endCxn id="116753" idx="0"/>
          </p:cNvCxnSpPr>
          <p:nvPr/>
        </p:nvCxnSpPr>
        <p:spPr bwMode="auto">
          <a:xfrm>
            <a:off x="5114925" y="5416550"/>
            <a:ext cx="288925" cy="5016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6804" name="Rectangle 68"/>
          <p:cNvSpPr>
            <a:spLocks noChangeArrowheads="1"/>
          </p:cNvSpPr>
          <p:nvPr/>
        </p:nvSpPr>
        <p:spPr bwMode="auto">
          <a:xfrm>
            <a:off x="762000" y="2894162"/>
            <a:ext cx="4780796" cy="461665"/>
          </a:xfrm>
          <a:prstGeom prst="rect">
            <a:avLst/>
          </a:prstGeom>
          <a:noFill/>
          <a:ln>
            <a:noFill/>
          </a:ln>
          <a:effectLst/>
        </p:spPr>
        <p:txBody>
          <a:bodyPr wrap="none" lIns="182880" tIns="91440" rIns="182880" bIns="91440" anchor="ctr">
            <a:spAutoFit/>
          </a:bodyPr>
          <a:lstStyle/>
          <a:p>
            <a:r>
              <a:rPr kumimoji="0" lang="en-US" sz="1800" b="1" dirty="0">
                <a:solidFill>
                  <a:srgbClr val="FF0000"/>
                </a:solidFill>
                <a:latin typeface="Courier New" pitchFamily="32" charset="0"/>
              </a:rPr>
              <a:t>14 84 13 53 </a:t>
            </a:r>
            <a:r>
              <a:rPr kumimoji="0" lang="en-US" sz="1800" b="1" dirty="0" smtClean="0">
                <a:solidFill>
                  <a:srgbClr val="FF0000"/>
                </a:solidFill>
                <a:latin typeface="Courier New" pitchFamily="32" charset="0"/>
              </a:rPr>
              <a:t>16 </a:t>
            </a:r>
            <a:r>
              <a:rPr kumimoji="0" lang="en-US" sz="1800" b="1" dirty="0">
                <a:solidFill>
                  <a:srgbClr val="FF0000"/>
                </a:solidFill>
                <a:latin typeface="Courier New" pitchFamily="32" charset="0"/>
              </a:rPr>
              <a:t>99 72 43</a:t>
            </a:r>
            <a:r>
              <a:rPr kumimoji="0" lang="en-US" sz="1800" b="1" dirty="0">
                <a:solidFill>
                  <a:schemeClr val="tx2"/>
                </a:solidFill>
                <a:latin typeface="Courier New" pitchFamily="32" charset="0"/>
              </a:rPr>
              <a:t> </a:t>
            </a:r>
            <a:r>
              <a:rPr kumimoji="0" lang="en-US" sz="1800" b="1" dirty="0">
                <a:solidFill>
                  <a:srgbClr val="FF0000"/>
                </a:solidFill>
                <a:latin typeface="Courier New" pitchFamily="32" charset="0"/>
              </a:rPr>
              <a:t>33</a:t>
            </a:r>
            <a:r>
              <a:rPr kumimoji="0" lang="en-US" sz="1800" b="1" dirty="0">
                <a:solidFill>
                  <a:schemeClr val="tx2"/>
                </a:solidFill>
                <a:latin typeface="Courier New" pitchFamily="32" charset="0"/>
              </a:rPr>
              <a:t> </a:t>
            </a:r>
            <a:r>
              <a:rPr kumimoji="0" lang="en-US" sz="1800" b="1" dirty="0">
                <a:solidFill>
                  <a:srgbClr val="FF0000"/>
                </a:solidFill>
                <a:latin typeface="Courier New" pitchFamily="32" charset="0"/>
              </a:rPr>
              <a:t>64 </a:t>
            </a:r>
            <a:r>
              <a:rPr kumimoji="0" lang="en-US" sz="1800" b="1" dirty="0" smtClean="0">
                <a:solidFill>
                  <a:srgbClr val="FF0000"/>
                </a:solidFill>
                <a:latin typeface="Courier New" pitchFamily="32" charset="0"/>
              </a:rPr>
              <a:t>97</a:t>
            </a:r>
            <a:endParaRPr kumimoji="0" lang="en-US" sz="1800" dirty="0">
              <a:latin typeface="Courier New" pitchFamily="32" charset="0"/>
            </a:endParaRPr>
          </a:p>
        </p:txBody>
      </p:sp>
      <p:sp>
        <p:nvSpPr>
          <p:cNvPr id="116805" name="Rectangle 69"/>
          <p:cNvSpPr>
            <a:spLocks noChangeArrowheads="1"/>
          </p:cNvSpPr>
          <p:nvPr/>
        </p:nvSpPr>
        <p:spPr bwMode="auto">
          <a:xfrm>
            <a:off x="7715250" y="3227388"/>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400"/>
              <a:t>Stack</a:t>
            </a:r>
          </a:p>
        </p:txBody>
      </p:sp>
      <p:sp>
        <p:nvSpPr>
          <p:cNvPr id="30" name="Rectangle 2"/>
          <p:cNvSpPr>
            <a:spLocks noChangeArrowheads="1"/>
          </p:cNvSpPr>
          <p:nvPr/>
        </p:nvSpPr>
        <p:spPr bwMode="auto">
          <a:xfrm>
            <a:off x="7658100" y="1271588"/>
            <a:ext cx="762000" cy="18510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lstStyle/>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a:p>
            <a:pPr algn="ctr"/>
            <a:endParaRPr kumimoji="0" lang="en-US" sz="1600" b="1">
              <a:solidFill>
                <a:srgbClr val="FF0000"/>
              </a:solidFill>
              <a:latin typeface="Courier New" pitchFamily="32" charset="0"/>
            </a:endParaRPr>
          </a:p>
        </p:txBody>
      </p:sp>
    </p:spTree>
    <p:extLst>
      <p:ext uri="{BB962C8B-B14F-4D97-AF65-F5344CB8AC3E}">
        <p14:creationId xmlns:p14="http://schemas.microsoft.com/office/powerpoint/2010/main" val="364756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04800"/>
            <a:ext cx="7848600" cy="685800"/>
          </a:xfrm>
        </p:spPr>
        <p:txBody>
          <a:bodyPr/>
          <a:lstStyle/>
          <a:p>
            <a:pPr algn="ctr" eaLnBrk="1" hangingPunct="1"/>
            <a:r>
              <a:rPr lang="en-US" dirty="0" smtClean="0"/>
              <a:t>More Trees Examples</a:t>
            </a:r>
          </a:p>
        </p:txBody>
      </p:sp>
      <p:sp>
        <p:nvSpPr>
          <p:cNvPr id="5123" name="Rectangle 3"/>
          <p:cNvSpPr>
            <a:spLocks noGrp="1" noChangeArrowheads="1"/>
          </p:cNvSpPr>
          <p:nvPr>
            <p:ph idx="1"/>
          </p:nvPr>
        </p:nvSpPr>
        <p:spPr/>
        <p:txBody>
          <a:bodyPr/>
          <a:lstStyle/>
          <a:p>
            <a:pPr eaLnBrk="1" hangingPunct="1"/>
            <a:r>
              <a:rPr lang="en-US" smtClean="0"/>
              <a:t>Unix / Windows file structure</a:t>
            </a:r>
          </a:p>
        </p:txBody>
      </p:sp>
      <p:sp>
        <p:nvSpPr>
          <p:cNvPr id="6"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6</a:t>
            </a:fld>
            <a:endParaRPr lang="en-US" dirty="0" smtClean="0"/>
          </a:p>
        </p:txBody>
      </p:sp>
      <p:pic>
        <p:nvPicPr>
          <p:cNvPr id="266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93420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16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animEffect transition="in" filter="dissolve">
                                      <p:cBhvr>
                                        <p:cTn id="7" dur="500"/>
                                        <p:tgtEl>
                                          <p:spTgt spid="266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762000" y="381000"/>
            <a:ext cx="7391400" cy="914400"/>
          </a:xfrm>
        </p:spPr>
        <p:txBody>
          <a:bodyPr/>
          <a:lstStyle/>
          <a:p>
            <a:pPr algn="ctr"/>
            <a:r>
              <a:rPr lang="en-US" dirty="0"/>
              <a:t>First Some Definitions</a:t>
            </a:r>
          </a:p>
        </p:txBody>
      </p:sp>
      <p:sp>
        <p:nvSpPr>
          <p:cNvPr id="355331" name="Rectangle 3"/>
          <p:cNvSpPr>
            <a:spLocks noGrp="1" noChangeArrowheads="1"/>
          </p:cNvSpPr>
          <p:nvPr>
            <p:ph idx="1"/>
          </p:nvPr>
        </p:nvSpPr>
        <p:spPr>
          <a:xfrm>
            <a:off x="838200" y="1295400"/>
            <a:ext cx="8077200" cy="4724400"/>
          </a:xfrm>
        </p:spPr>
        <p:txBody>
          <a:bodyPr/>
          <a:lstStyle/>
          <a:p>
            <a:pPr lvl="1"/>
            <a:r>
              <a:rPr lang="en-US" sz="2800" dirty="0"/>
              <a:t>A tree has a set of nodes and directed edges that connect them</a:t>
            </a:r>
          </a:p>
          <a:p>
            <a:pPr lvl="2"/>
            <a:r>
              <a:rPr lang="en-US" sz="2000" dirty="0"/>
              <a:t>a directed edge connects a parent to its children</a:t>
            </a:r>
          </a:p>
          <a:p>
            <a:pPr lvl="1"/>
            <a:r>
              <a:rPr lang="en-US" sz="2800" dirty="0"/>
              <a:t>Tree properties</a:t>
            </a:r>
          </a:p>
          <a:p>
            <a:pPr lvl="2"/>
            <a:r>
              <a:rPr lang="en-US" sz="2000" dirty="0"/>
              <a:t>one node is distinguished as the root</a:t>
            </a:r>
          </a:p>
          <a:p>
            <a:pPr lvl="2"/>
            <a:r>
              <a:rPr lang="en-US" sz="2000" dirty="0"/>
              <a:t>every node (except the root) is connected by an edge from exactly one other node</a:t>
            </a:r>
          </a:p>
          <a:p>
            <a:pPr lvl="2"/>
            <a:r>
              <a:rPr lang="en-US" sz="2000" dirty="0"/>
              <a:t>A unique path traverses from the root to each node</a:t>
            </a:r>
          </a:p>
        </p:txBody>
      </p:sp>
      <p:sp>
        <p:nvSpPr>
          <p:cNvPr id="5"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7</a:t>
            </a:fld>
            <a:endParaRPr lang="en-US" dirty="0" smtClean="0"/>
          </a:p>
        </p:txBody>
      </p:sp>
    </p:spTree>
    <p:extLst>
      <p:ext uri="{BB962C8B-B14F-4D97-AF65-F5344CB8AC3E}">
        <p14:creationId xmlns:p14="http://schemas.microsoft.com/office/powerpoint/2010/main" val="4021690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wipe(down)">
                                      <p:cBhvr>
                                        <p:cTn id="7" dur="500"/>
                                        <p:tgtEl>
                                          <p:spTgt spid="355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5331">
                                            <p:txEl>
                                              <p:pRg st="1" end="1"/>
                                            </p:txEl>
                                          </p:spTgt>
                                        </p:tgtEl>
                                        <p:attrNameLst>
                                          <p:attrName>style.visibility</p:attrName>
                                        </p:attrNameLst>
                                      </p:cBhvr>
                                      <p:to>
                                        <p:strVal val="visible"/>
                                      </p:to>
                                    </p:set>
                                    <p:animEffect transition="in" filter="wipe(down)">
                                      <p:cBhvr>
                                        <p:cTn id="12" dur="500"/>
                                        <p:tgtEl>
                                          <p:spTgt spid="355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5331">
                                            <p:txEl>
                                              <p:pRg st="2" end="2"/>
                                            </p:txEl>
                                          </p:spTgt>
                                        </p:tgtEl>
                                        <p:attrNameLst>
                                          <p:attrName>style.visibility</p:attrName>
                                        </p:attrNameLst>
                                      </p:cBhvr>
                                      <p:to>
                                        <p:strVal val="visible"/>
                                      </p:to>
                                    </p:set>
                                    <p:anim calcmode="lin" valueType="num">
                                      <p:cBhvr additive="base">
                                        <p:cTn id="17" dur="5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55331">
                                            <p:txEl>
                                              <p:pRg st="3" end="3"/>
                                            </p:txEl>
                                          </p:spTgt>
                                        </p:tgtEl>
                                        <p:attrNameLst>
                                          <p:attrName>style.visibility</p:attrName>
                                        </p:attrNameLst>
                                      </p:cBhvr>
                                      <p:to>
                                        <p:strVal val="visible"/>
                                      </p:to>
                                    </p:set>
                                    <p:anim calcmode="lin" valueType="num">
                                      <p:cBhvr additive="base">
                                        <p:cTn id="23" dur="5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55331">
                                            <p:txEl>
                                              <p:pRg st="4" end="4"/>
                                            </p:txEl>
                                          </p:spTgt>
                                        </p:tgtEl>
                                        <p:attrNameLst>
                                          <p:attrName>style.visibility</p:attrName>
                                        </p:attrNameLst>
                                      </p:cBhvr>
                                      <p:to>
                                        <p:strVal val="visible"/>
                                      </p:to>
                                    </p:set>
                                    <p:anim calcmode="lin" valueType="num">
                                      <p:cBhvr additive="base">
                                        <p:cTn id="29" dur="5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55331">
                                            <p:txEl>
                                              <p:pRg st="5" end="5"/>
                                            </p:txEl>
                                          </p:spTgt>
                                        </p:tgtEl>
                                        <p:attrNameLst>
                                          <p:attrName>style.visibility</p:attrName>
                                        </p:attrNameLst>
                                      </p:cBhvr>
                                      <p:to>
                                        <p:strVal val="visible"/>
                                      </p:to>
                                    </p:set>
                                    <p:anim calcmode="lin" valueType="num">
                                      <p:cBhvr additive="base">
                                        <p:cTn id="35" dur="5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62000" y="266700"/>
            <a:ext cx="7620000" cy="13335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General Trees</a:t>
            </a:r>
          </a:p>
        </p:txBody>
      </p:sp>
      <p:sp>
        <p:nvSpPr>
          <p:cNvPr id="356355" name="Rectangle 3"/>
          <p:cNvSpPr>
            <a:spLocks noGrp="1" noChangeArrowheads="1"/>
          </p:cNvSpPr>
          <p:nvPr>
            <p:ph idx="1"/>
          </p:nvPr>
        </p:nvSpPr>
        <p:spPr>
          <a:xfrm>
            <a:off x="917574" y="1219200"/>
            <a:ext cx="7921625" cy="4953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lvl="1"/>
            <a:r>
              <a:rPr lang="en-US" sz="2800" dirty="0"/>
              <a:t>Trees store data in a hierarchical manner</a:t>
            </a:r>
          </a:p>
          <a:p>
            <a:endParaRPr lang="en-US" dirty="0"/>
          </a:p>
          <a:p>
            <a:endParaRPr lang="en-US" dirty="0"/>
          </a:p>
          <a:p>
            <a:endParaRPr lang="en-US" dirty="0"/>
          </a:p>
          <a:p>
            <a:endParaRPr lang="en-US" dirty="0"/>
          </a:p>
          <a:p>
            <a:endParaRPr lang="en-US" dirty="0"/>
          </a:p>
          <a:p>
            <a:pPr lvl="1"/>
            <a:endParaRPr lang="en-US" sz="1500" dirty="0"/>
          </a:p>
          <a:p>
            <a:pPr lvl="2">
              <a:lnSpc>
                <a:spcPct val="80000"/>
              </a:lnSpc>
            </a:pPr>
            <a:endParaRPr lang="en-US" dirty="0" smtClean="0"/>
          </a:p>
          <a:p>
            <a:pPr lvl="2">
              <a:lnSpc>
                <a:spcPct val="80000"/>
              </a:lnSpc>
            </a:pPr>
            <a:r>
              <a:rPr lang="en-US" sz="2400" dirty="0" smtClean="0"/>
              <a:t>Root </a:t>
            </a:r>
            <a:r>
              <a:rPr lang="en-US" sz="2400" dirty="0"/>
              <a:t>node is A</a:t>
            </a:r>
          </a:p>
          <a:p>
            <a:pPr lvl="2">
              <a:lnSpc>
                <a:spcPct val="80000"/>
              </a:lnSpc>
            </a:pPr>
            <a:r>
              <a:rPr lang="en-US" sz="2400" dirty="0"/>
              <a:t>A's children are B, C, and D</a:t>
            </a:r>
          </a:p>
          <a:p>
            <a:pPr lvl="2">
              <a:lnSpc>
                <a:spcPct val="80000"/>
              </a:lnSpc>
            </a:pPr>
            <a:r>
              <a:rPr lang="en-US" sz="2400" dirty="0"/>
              <a:t>E, F, and D are leaves</a:t>
            </a:r>
          </a:p>
          <a:p>
            <a:pPr lvl="2">
              <a:lnSpc>
                <a:spcPct val="80000"/>
              </a:lnSpc>
            </a:pPr>
            <a:r>
              <a:rPr lang="en-US" sz="2400" dirty="0"/>
              <a:t>Length of path from A to E is 2 edges</a:t>
            </a:r>
          </a:p>
        </p:txBody>
      </p:sp>
      <p:sp>
        <p:nvSpPr>
          <p:cNvPr id="17"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8</a:t>
            </a:fld>
            <a:endParaRPr lang="en-US" dirty="0" smtClean="0"/>
          </a:p>
        </p:txBody>
      </p:sp>
      <p:grpSp>
        <p:nvGrpSpPr>
          <p:cNvPr id="2" name="Group 1"/>
          <p:cNvGrpSpPr/>
          <p:nvPr/>
        </p:nvGrpSpPr>
        <p:grpSpPr>
          <a:xfrm>
            <a:off x="1612900" y="2047875"/>
            <a:ext cx="3644900" cy="2447925"/>
            <a:chOff x="917575" y="2352675"/>
            <a:chExt cx="3644900" cy="2447925"/>
          </a:xfrm>
        </p:grpSpPr>
        <p:sp>
          <p:nvSpPr>
            <p:cNvPr id="356356" name="Rectangle 4"/>
            <p:cNvSpPr>
              <a:spLocks noChangeArrowheads="1"/>
            </p:cNvSpPr>
            <p:nvPr/>
          </p:nvSpPr>
          <p:spPr bwMode="auto">
            <a:xfrm>
              <a:off x="2212975" y="23526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A</a:t>
              </a:r>
            </a:p>
          </p:txBody>
        </p:sp>
        <p:sp>
          <p:nvSpPr>
            <p:cNvPr id="356357" name="Rectangle 5"/>
            <p:cNvSpPr>
              <a:spLocks noChangeArrowheads="1"/>
            </p:cNvSpPr>
            <p:nvPr/>
          </p:nvSpPr>
          <p:spPr bwMode="auto">
            <a:xfrm>
              <a:off x="3660775" y="33432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D</a:t>
              </a:r>
            </a:p>
          </p:txBody>
        </p:sp>
        <p:sp>
          <p:nvSpPr>
            <p:cNvPr id="356358" name="Rectangle 6"/>
            <p:cNvSpPr>
              <a:spLocks noChangeArrowheads="1"/>
            </p:cNvSpPr>
            <p:nvPr/>
          </p:nvSpPr>
          <p:spPr bwMode="auto">
            <a:xfrm>
              <a:off x="917575" y="33432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B</a:t>
              </a:r>
            </a:p>
          </p:txBody>
        </p:sp>
        <p:sp>
          <p:nvSpPr>
            <p:cNvPr id="356359" name="Rectangle 7"/>
            <p:cNvSpPr>
              <a:spLocks noChangeArrowheads="1"/>
            </p:cNvSpPr>
            <p:nvPr/>
          </p:nvSpPr>
          <p:spPr bwMode="auto">
            <a:xfrm>
              <a:off x="2289175" y="33432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C</a:t>
              </a:r>
            </a:p>
          </p:txBody>
        </p:sp>
        <p:sp>
          <p:nvSpPr>
            <p:cNvPr id="356360" name="Rectangle 8"/>
            <p:cNvSpPr>
              <a:spLocks noChangeArrowheads="1"/>
            </p:cNvSpPr>
            <p:nvPr/>
          </p:nvSpPr>
          <p:spPr bwMode="auto">
            <a:xfrm>
              <a:off x="2289175" y="43338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F</a:t>
              </a:r>
            </a:p>
          </p:txBody>
        </p:sp>
        <p:sp>
          <p:nvSpPr>
            <p:cNvPr id="356361" name="Rectangle 9"/>
            <p:cNvSpPr>
              <a:spLocks noChangeArrowheads="1"/>
            </p:cNvSpPr>
            <p:nvPr/>
          </p:nvSpPr>
          <p:spPr bwMode="auto">
            <a:xfrm>
              <a:off x="917575" y="4333875"/>
              <a:ext cx="901700" cy="4667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eaLnBrk="0" hangingPunct="0">
                <a:buClr>
                  <a:schemeClr val="accent1"/>
                </a:buClr>
              </a:pPr>
              <a:r>
                <a:rPr lang="en-US" b="1">
                  <a:latin typeface="Courier New" pitchFamily="49" charset="0"/>
                </a:rPr>
                <a:t>E</a:t>
              </a:r>
            </a:p>
          </p:txBody>
        </p:sp>
        <p:sp>
          <p:nvSpPr>
            <p:cNvPr id="356362" name="Line 10"/>
            <p:cNvSpPr>
              <a:spLocks noChangeShapeType="1"/>
            </p:cNvSpPr>
            <p:nvPr/>
          </p:nvSpPr>
          <p:spPr bwMode="auto">
            <a:xfrm flipH="1">
              <a:off x="1366838" y="2814638"/>
              <a:ext cx="10795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3" name="Line 11"/>
            <p:cNvSpPr>
              <a:spLocks noChangeShapeType="1"/>
            </p:cNvSpPr>
            <p:nvPr/>
          </p:nvSpPr>
          <p:spPr bwMode="auto">
            <a:xfrm>
              <a:off x="2903538" y="2814638"/>
              <a:ext cx="97790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4" name="Line 12"/>
            <p:cNvSpPr>
              <a:spLocks noChangeShapeType="1"/>
            </p:cNvSpPr>
            <p:nvPr/>
          </p:nvSpPr>
          <p:spPr bwMode="auto">
            <a:xfrm>
              <a:off x="2668588" y="2814638"/>
              <a:ext cx="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5" name="Line 13"/>
            <p:cNvSpPr>
              <a:spLocks noChangeShapeType="1"/>
            </p:cNvSpPr>
            <p:nvPr/>
          </p:nvSpPr>
          <p:spPr bwMode="auto">
            <a:xfrm>
              <a:off x="2668588" y="3805238"/>
              <a:ext cx="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366" name="Line 14"/>
            <p:cNvSpPr>
              <a:spLocks noChangeShapeType="1"/>
            </p:cNvSpPr>
            <p:nvPr/>
          </p:nvSpPr>
          <p:spPr bwMode="auto">
            <a:xfrm>
              <a:off x="1373188" y="3805238"/>
              <a:ext cx="0"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6367" name="Rectangle 15"/>
          <p:cNvSpPr>
            <a:spLocks noChangeArrowheads="1"/>
          </p:cNvSpPr>
          <p:nvPr/>
        </p:nvSpPr>
        <p:spPr bwMode="auto">
          <a:xfrm>
            <a:off x="5245100" y="2209800"/>
            <a:ext cx="39751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342900" indent="-342900" algn="l" eaLnBrk="0" hangingPunct="0">
              <a:spcBef>
                <a:spcPct val="20000"/>
              </a:spcBef>
              <a:buClr>
                <a:schemeClr val="accent1"/>
              </a:buClr>
            </a:pPr>
            <a:r>
              <a:rPr lang="en-US" sz="2600" dirty="0">
                <a:latin typeface="Times New Roman" charset="0"/>
              </a:rPr>
              <a:t>Trees have layers of nodes,</a:t>
            </a:r>
          </a:p>
          <a:p>
            <a:pPr marL="342900" indent="-342900" algn="l" eaLnBrk="0" hangingPunct="0">
              <a:spcBef>
                <a:spcPct val="20000"/>
              </a:spcBef>
              <a:buClr>
                <a:schemeClr val="accent1"/>
              </a:buClr>
            </a:pPr>
            <a:r>
              <a:rPr lang="en-US" sz="2600" dirty="0">
                <a:latin typeface="Times New Roman" charset="0"/>
              </a:rPr>
              <a:t>where some are higher,</a:t>
            </a:r>
          </a:p>
          <a:p>
            <a:pPr marL="342900" indent="-342900" algn="l" eaLnBrk="0" hangingPunct="0">
              <a:spcBef>
                <a:spcPct val="20000"/>
              </a:spcBef>
              <a:buClr>
                <a:schemeClr val="accent1"/>
              </a:buClr>
            </a:pPr>
            <a:r>
              <a:rPr lang="en-US" sz="2600" dirty="0">
                <a:latin typeface="Times New Roman" charset="0"/>
              </a:rPr>
              <a:t>others are lower. </a:t>
            </a:r>
          </a:p>
        </p:txBody>
      </p:sp>
    </p:spTree>
    <p:extLst>
      <p:ext uri="{BB962C8B-B14F-4D97-AF65-F5344CB8AC3E}">
        <p14:creationId xmlns:p14="http://schemas.microsoft.com/office/powerpoint/2010/main" val="412353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6355">
                                            <p:txEl>
                                              <p:pRg st="0" end="0"/>
                                            </p:txEl>
                                          </p:spTgt>
                                        </p:tgtEl>
                                        <p:attrNameLst>
                                          <p:attrName>style.visibility</p:attrName>
                                        </p:attrNameLst>
                                      </p:cBhvr>
                                      <p:to>
                                        <p:strVal val="visible"/>
                                      </p:to>
                                    </p:set>
                                    <p:anim calcmode="lin" valueType="num">
                                      <p:cBhvr additive="base">
                                        <p:cTn id="7" dur="500" fill="hold"/>
                                        <p:tgtEl>
                                          <p:spTgt spid="356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6367">
                                            <p:txEl>
                                              <p:pRg st="0" end="0"/>
                                            </p:txEl>
                                          </p:spTgt>
                                        </p:tgtEl>
                                        <p:attrNameLst>
                                          <p:attrName>style.visibility</p:attrName>
                                        </p:attrNameLst>
                                      </p:cBhvr>
                                      <p:to>
                                        <p:strVal val="visible"/>
                                      </p:to>
                                    </p:set>
                                    <p:anim calcmode="lin" valueType="num">
                                      <p:cBhvr additive="base">
                                        <p:cTn id="19" dur="500" fill="hold"/>
                                        <p:tgtEl>
                                          <p:spTgt spid="35636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6367">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6367">
                                            <p:txEl>
                                              <p:pRg st="1" end="1"/>
                                            </p:txEl>
                                          </p:spTgt>
                                        </p:tgtEl>
                                        <p:attrNameLst>
                                          <p:attrName>style.visibility</p:attrName>
                                        </p:attrNameLst>
                                      </p:cBhvr>
                                      <p:to>
                                        <p:strVal val="visible"/>
                                      </p:to>
                                    </p:set>
                                    <p:anim calcmode="lin" valueType="num">
                                      <p:cBhvr additive="base">
                                        <p:cTn id="23" dur="500" fill="hold"/>
                                        <p:tgtEl>
                                          <p:spTgt spid="35636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6367">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6367">
                                            <p:txEl>
                                              <p:pRg st="2" end="2"/>
                                            </p:txEl>
                                          </p:spTgt>
                                        </p:tgtEl>
                                        <p:attrNameLst>
                                          <p:attrName>style.visibility</p:attrName>
                                        </p:attrNameLst>
                                      </p:cBhvr>
                                      <p:to>
                                        <p:strVal val="visible"/>
                                      </p:to>
                                    </p:set>
                                    <p:anim calcmode="lin" valueType="num">
                                      <p:cBhvr additive="base">
                                        <p:cTn id="27" dur="500" fill="hold"/>
                                        <p:tgtEl>
                                          <p:spTgt spid="35636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63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56355">
                                            <p:txEl>
                                              <p:pRg st="8" end="8"/>
                                            </p:txEl>
                                          </p:spTgt>
                                        </p:tgtEl>
                                        <p:attrNameLst>
                                          <p:attrName>style.visibility</p:attrName>
                                        </p:attrNameLst>
                                      </p:cBhvr>
                                      <p:to>
                                        <p:strVal val="visible"/>
                                      </p:to>
                                    </p:set>
                                    <p:anim calcmode="lin" valueType="num">
                                      <p:cBhvr additive="base">
                                        <p:cTn id="33" dur="500" fill="hold"/>
                                        <p:tgtEl>
                                          <p:spTgt spid="35635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635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56355">
                                            <p:txEl>
                                              <p:pRg st="9" end="9"/>
                                            </p:txEl>
                                          </p:spTgt>
                                        </p:tgtEl>
                                        <p:attrNameLst>
                                          <p:attrName>style.visibility</p:attrName>
                                        </p:attrNameLst>
                                      </p:cBhvr>
                                      <p:to>
                                        <p:strVal val="visible"/>
                                      </p:to>
                                    </p:set>
                                    <p:anim calcmode="lin" valueType="num">
                                      <p:cBhvr additive="base">
                                        <p:cTn id="39" dur="500" fill="hold"/>
                                        <p:tgtEl>
                                          <p:spTgt spid="35635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635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56355">
                                            <p:txEl>
                                              <p:pRg st="10" end="10"/>
                                            </p:txEl>
                                          </p:spTgt>
                                        </p:tgtEl>
                                        <p:attrNameLst>
                                          <p:attrName>style.visibility</p:attrName>
                                        </p:attrNameLst>
                                      </p:cBhvr>
                                      <p:to>
                                        <p:strVal val="visible"/>
                                      </p:to>
                                    </p:set>
                                    <p:anim calcmode="lin" valueType="num">
                                      <p:cBhvr additive="base">
                                        <p:cTn id="45" dur="500" fill="hold"/>
                                        <p:tgtEl>
                                          <p:spTgt spid="356355">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635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56355">
                                            <p:txEl>
                                              <p:pRg st="11" end="11"/>
                                            </p:txEl>
                                          </p:spTgt>
                                        </p:tgtEl>
                                        <p:attrNameLst>
                                          <p:attrName>style.visibility</p:attrName>
                                        </p:attrNameLst>
                                      </p:cBhvr>
                                      <p:to>
                                        <p:strVal val="visible"/>
                                      </p:to>
                                    </p:set>
                                    <p:anim calcmode="lin" valueType="num">
                                      <p:cBhvr additive="base">
                                        <p:cTn id="51" dur="500" fill="hold"/>
                                        <p:tgtEl>
                                          <p:spTgt spid="356355">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63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762000" y="228600"/>
            <a:ext cx="7391400" cy="914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r>
              <a:rPr lang="en-US" dirty="0"/>
              <a:t>Some </a:t>
            </a:r>
            <a:r>
              <a:rPr lang="en-US" dirty="0" smtClean="0"/>
              <a:t>Tree Terminology</a:t>
            </a:r>
            <a:endParaRPr lang="en-US" dirty="0"/>
          </a:p>
        </p:txBody>
      </p:sp>
      <p:sp>
        <p:nvSpPr>
          <p:cNvPr id="357379" name="Rectangle 3"/>
          <p:cNvSpPr>
            <a:spLocks noGrp="1" noChangeArrowheads="1"/>
          </p:cNvSpPr>
          <p:nvPr>
            <p:ph idx="1"/>
          </p:nvPr>
        </p:nvSpPr>
        <p:spPr>
          <a:xfrm>
            <a:off x="838200" y="1295400"/>
            <a:ext cx="8077200" cy="42672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465138" lvl="2" indent="-465138">
              <a:buFont typeface="Desdemona" pitchFamily="82" charset="0"/>
              <a:buNone/>
            </a:pPr>
            <a:r>
              <a:rPr lang="en-US" sz="2600" b="1" i="1" dirty="0" smtClean="0">
                <a:solidFill>
                  <a:srgbClr val="FF0000"/>
                </a:solidFill>
              </a:rPr>
              <a:t>Node</a:t>
            </a:r>
            <a:r>
              <a:rPr lang="en-US" sz="2600" b="1" i="1" dirty="0" smtClean="0">
                <a:solidFill>
                  <a:srgbClr val="FFC000"/>
                </a:solidFill>
              </a:rPr>
              <a:t> :</a:t>
            </a:r>
            <a:r>
              <a:rPr lang="en-US" sz="2600" dirty="0" smtClean="0"/>
              <a:t> </a:t>
            </a:r>
            <a:r>
              <a:rPr lang="en-US" sz="2600" dirty="0"/>
              <a:t>An element in the tree </a:t>
            </a:r>
            <a:r>
              <a:rPr lang="en-US" sz="2200" i="1" dirty="0"/>
              <a:t>references data </a:t>
            </a:r>
            <a:endParaRPr lang="en-US" sz="2200" i="1" dirty="0" smtClean="0"/>
          </a:p>
          <a:p>
            <a:pPr marL="465138" lvl="2" indent="-465138">
              <a:buFont typeface="Desdemona" pitchFamily="82" charset="0"/>
              <a:buNone/>
            </a:pPr>
            <a:r>
              <a:rPr lang="en-US" sz="2600" b="1" i="1" dirty="0">
                <a:solidFill>
                  <a:srgbClr val="FF0000"/>
                </a:solidFill>
              </a:rPr>
              <a:t>Root</a:t>
            </a:r>
            <a:r>
              <a:rPr lang="en-US" sz="2600" b="1" i="1" dirty="0" smtClean="0">
                <a:solidFill>
                  <a:srgbClr val="FFC000"/>
                </a:solidFill>
              </a:rPr>
              <a:t> </a:t>
            </a:r>
            <a:r>
              <a:rPr lang="en-US" sz="2600" b="1" i="1" dirty="0">
                <a:solidFill>
                  <a:srgbClr val="FFC000"/>
                </a:solidFill>
              </a:rPr>
              <a:t>:</a:t>
            </a:r>
            <a:r>
              <a:rPr lang="en-US" sz="2600" dirty="0" smtClean="0"/>
              <a:t> </a:t>
            </a:r>
            <a:r>
              <a:rPr lang="en-US" sz="2600" dirty="0"/>
              <a:t>The node at the </a:t>
            </a:r>
            <a:r>
              <a:rPr lang="en-US" sz="2600" dirty="0" smtClean="0"/>
              <a:t>very top </a:t>
            </a:r>
          </a:p>
          <a:p>
            <a:pPr marL="465138" lvl="2" indent="-465138">
              <a:buFont typeface="Desdemona" pitchFamily="82" charset="0"/>
              <a:buNone/>
            </a:pPr>
            <a:r>
              <a:rPr lang="en-US" sz="2600" b="1" i="1" dirty="0">
                <a:solidFill>
                  <a:srgbClr val="FF0000"/>
                </a:solidFill>
              </a:rPr>
              <a:t>Parent</a:t>
            </a:r>
            <a:r>
              <a:rPr lang="en-US" sz="2600" b="1" i="1" dirty="0" smtClean="0">
                <a:solidFill>
                  <a:srgbClr val="FFC000"/>
                </a:solidFill>
              </a:rPr>
              <a:t> </a:t>
            </a:r>
            <a:r>
              <a:rPr lang="en-US" sz="2600" b="1" i="1" dirty="0">
                <a:solidFill>
                  <a:srgbClr val="FFC000"/>
                </a:solidFill>
              </a:rPr>
              <a:t>:</a:t>
            </a:r>
            <a:r>
              <a:rPr lang="en-US" sz="2600" dirty="0" smtClean="0">
                <a:solidFill>
                  <a:srgbClr val="FFC000"/>
                </a:solidFill>
              </a:rPr>
              <a:t> </a:t>
            </a:r>
            <a:r>
              <a:rPr lang="en-US" sz="2600" dirty="0"/>
              <a:t>The node directly above another node (except root)</a:t>
            </a:r>
          </a:p>
          <a:p>
            <a:pPr marL="465138" lvl="2" indent="-465138">
              <a:buFont typeface="Desdemona" pitchFamily="82" charset="0"/>
              <a:buNone/>
            </a:pPr>
            <a:r>
              <a:rPr lang="en-US" sz="2600" b="1" i="1" dirty="0">
                <a:solidFill>
                  <a:srgbClr val="FF0000"/>
                </a:solidFill>
              </a:rPr>
              <a:t>Child</a:t>
            </a:r>
            <a:r>
              <a:rPr lang="en-US" sz="2600" b="1" i="1" dirty="0">
                <a:solidFill>
                  <a:srgbClr val="FFC000"/>
                </a:solidFill>
              </a:rPr>
              <a:t> :</a:t>
            </a:r>
            <a:r>
              <a:rPr lang="en-US" sz="2600" b="1" i="1" dirty="0" smtClean="0">
                <a:solidFill>
                  <a:schemeClr val="tx2"/>
                </a:solidFill>
              </a:rPr>
              <a:t> </a:t>
            </a:r>
            <a:r>
              <a:rPr lang="en-US" sz="2600" dirty="0"/>
              <a:t>The node(s) below a given node</a:t>
            </a:r>
          </a:p>
          <a:p>
            <a:pPr marL="465138" lvl="2" indent="-465138">
              <a:buFont typeface="Desdemona" pitchFamily="82" charset="0"/>
              <a:buNone/>
            </a:pPr>
            <a:r>
              <a:rPr lang="en-US" sz="2600" b="1" i="1" dirty="0">
                <a:solidFill>
                  <a:srgbClr val="FF0000"/>
                </a:solidFill>
              </a:rPr>
              <a:t>Size</a:t>
            </a:r>
            <a:r>
              <a:rPr lang="en-US" sz="2600" b="1" i="1" dirty="0">
                <a:solidFill>
                  <a:srgbClr val="FFC000"/>
                </a:solidFill>
              </a:rPr>
              <a:t> :</a:t>
            </a:r>
            <a:r>
              <a:rPr lang="en-US" sz="2600" b="1" i="1" dirty="0" smtClean="0">
                <a:solidFill>
                  <a:srgbClr val="FFC000"/>
                </a:solidFill>
              </a:rPr>
              <a:t> </a:t>
            </a:r>
            <a:r>
              <a:rPr lang="en-US" sz="2600" dirty="0"/>
              <a:t>The number of descendants plus one for the node itself</a:t>
            </a:r>
          </a:p>
          <a:p>
            <a:pPr marL="465138" lvl="2" indent="-465138">
              <a:buFont typeface="Desdemona" pitchFamily="82" charset="0"/>
              <a:buNone/>
            </a:pPr>
            <a:r>
              <a:rPr lang="en-US" sz="2600" b="1" i="1" dirty="0">
                <a:solidFill>
                  <a:srgbClr val="FF0000"/>
                </a:solidFill>
              </a:rPr>
              <a:t>Leaf</a:t>
            </a:r>
            <a:r>
              <a:rPr lang="en-US" sz="2600" b="1" i="1" dirty="0" smtClean="0">
                <a:solidFill>
                  <a:srgbClr val="FFC000"/>
                </a:solidFill>
              </a:rPr>
              <a:t> </a:t>
            </a:r>
            <a:r>
              <a:rPr lang="en-US" sz="2600" b="1" i="1" dirty="0">
                <a:solidFill>
                  <a:srgbClr val="FFC000"/>
                </a:solidFill>
              </a:rPr>
              <a:t>:</a:t>
            </a:r>
            <a:r>
              <a:rPr lang="en-US" sz="2600" dirty="0" smtClean="0"/>
              <a:t> Node </a:t>
            </a:r>
            <a:r>
              <a:rPr lang="en-US" sz="2600" dirty="0"/>
              <a:t>with no children</a:t>
            </a:r>
          </a:p>
          <a:p>
            <a:pPr marL="465138" lvl="2" indent="-465138">
              <a:buFont typeface="Desdemona" pitchFamily="82" charset="0"/>
              <a:buNone/>
            </a:pPr>
            <a:r>
              <a:rPr lang="en-US" sz="2600" b="1" i="1" dirty="0">
                <a:solidFill>
                  <a:srgbClr val="FF0000"/>
                </a:solidFill>
              </a:rPr>
              <a:t>Levels</a:t>
            </a:r>
            <a:r>
              <a:rPr lang="en-US" sz="2600" b="1" i="1" dirty="0">
                <a:solidFill>
                  <a:srgbClr val="FFC000"/>
                </a:solidFill>
              </a:rPr>
              <a:t> :</a:t>
            </a:r>
            <a:r>
              <a:rPr lang="en-US" sz="2600" dirty="0" smtClean="0"/>
              <a:t> </a:t>
            </a:r>
            <a:r>
              <a:rPr lang="en-US" sz="2600" dirty="0"/>
              <a:t>The root A is at level 0, E and F are at </a:t>
            </a:r>
            <a:r>
              <a:rPr lang="en-US" sz="2600" dirty="0" smtClean="0"/>
              <a:t>level 2. </a:t>
            </a:r>
            <a:endParaRPr lang="en-US" sz="2600" dirty="0"/>
          </a:p>
        </p:txBody>
      </p:sp>
      <p:sp>
        <p:nvSpPr>
          <p:cNvPr id="4" name="Slide Number Placeholder 5"/>
          <p:cNvSpPr>
            <a:spLocks noGrp="1"/>
          </p:cNvSpPr>
          <p:nvPr>
            <p:ph type="sldNum" sz="quarter" idx="12"/>
          </p:nvPr>
        </p:nvSpPr>
        <p:spPr>
          <a:xfrm>
            <a:off x="6553200" y="6245225"/>
            <a:ext cx="2133600" cy="476250"/>
          </a:xfrm>
          <a:prstGeom prst="rect">
            <a:avLst/>
          </a:prstGeom>
          <a:noFill/>
        </p:spPr>
        <p:txBody>
          <a:bodyPr/>
          <a:lstStyle/>
          <a:p>
            <a:fld id="{C69369D7-EF0B-4409-930A-82ECDF196C5D}" type="slidenum">
              <a:rPr lang="en-US" smtClean="0"/>
              <a:pPr/>
              <a:t>9</a:t>
            </a:fld>
            <a:endParaRPr lang="en-US" dirty="0" smtClean="0"/>
          </a:p>
        </p:txBody>
      </p:sp>
    </p:spTree>
    <p:extLst>
      <p:ext uri="{BB962C8B-B14F-4D97-AF65-F5344CB8AC3E}">
        <p14:creationId xmlns:p14="http://schemas.microsoft.com/office/powerpoint/2010/main" val="1622516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Chap7 - Queue</Template>
  <TotalTime>11657</TotalTime>
  <Words>2111</Words>
  <Application>Microsoft Office PowerPoint</Application>
  <PresentationFormat>Affichage à l'écran (4:3)</PresentationFormat>
  <Paragraphs>664</Paragraphs>
  <Slides>59</Slides>
  <Notes>13</Notes>
  <HiddenSlides>0</HiddenSlides>
  <MMClips>0</MMClips>
  <ScaleCrop>false</ScaleCrop>
  <HeadingPairs>
    <vt:vector size="4" baseType="variant">
      <vt:variant>
        <vt:lpstr>Thème</vt:lpstr>
      </vt:variant>
      <vt:variant>
        <vt:i4>1</vt:i4>
      </vt:variant>
      <vt:variant>
        <vt:lpstr>Titres des diapositives</vt:lpstr>
      </vt:variant>
      <vt:variant>
        <vt:i4>59</vt:i4>
      </vt:variant>
    </vt:vector>
  </HeadingPairs>
  <TitlesOfParts>
    <vt:vector size="60" baseType="lpstr">
      <vt:lpstr>Theme1</vt:lpstr>
      <vt:lpstr>         Tree</vt:lpstr>
      <vt:lpstr>Storing Many Objects</vt:lpstr>
      <vt:lpstr>Another Linked Structure</vt:lpstr>
      <vt:lpstr>Trees – General Trees</vt:lpstr>
      <vt:lpstr>The British Constitution</vt:lpstr>
      <vt:lpstr>More Trees Examples</vt:lpstr>
      <vt:lpstr>First Some Definitions</vt:lpstr>
      <vt:lpstr>General Trees</vt:lpstr>
      <vt:lpstr>Some Tree Terminology</vt:lpstr>
      <vt:lpstr>Applications of trees</vt:lpstr>
      <vt:lpstr>General Tree Traversal</vt:lpstr>
      <vt:lpstr>Preorder Traversal</vt:lpstr>
      <vt:lpstr>Postorder Traversal</vt:lpstr>
      <vt:lpstr>Preorder Implementation</vt:lpstr>
      <vt:lpstr>Postorder Implementation</vt:lpstr>
      <vt:lpstr>Binary Trees</vt:lpstr>
      <vt:lpstr>Binary Tree Defined</vt:lpstr>
      <vt:lpstr>Application: Expression Trees</vt:lpstr>
      <vt:lpstr>Evaluating the Expression Tree</vt:lpstr>
      <vt:lpstr>Binary Search Tree</vt:lpstr>
      <vt:lpstr>BST Basic Property</vt:lpstr>
      <vt:lpstr>Présentation PowerPoint</vt:lpstr>
      <vt:lpstr>Présentation PowerPoint</vt:lpstr>
      <vt:lpstr>Présentation PowerPoint</vt:lpstr>
      <vt:lpstr>Présentation PowerPoint</vt:lpstr>
      <vt:lpstr>Preorder Traversal</vt:lpstr>
      <vt:lpstr>Postorder Traversal</vt:lpstr>
      <vt:lpstr>Inorder Traversal</vt:lpstr>
      <vt:lpstr>Right-Node-Left Traversal</vt:lpstr>
      <vt:lpstr>Three BST search algorithms:</vt:lpstr>
      <vt:lpstr>Présentation PowerPoint</vt:lpstr>
      <vt:lpstr>Présentation PowerPoint</vt:lpstr>
      <vt:lpstr>Présentation PowerPoint</vt:lpstr>
      <vt:lpstr>Présentation PowerPoint</vt:lpstr>
      <vt:lpstr>Présentation PowerPoint</vt:lpstr>
      <vt:lpstr>Présentation PowerPoint</vt:lpstr>
      <vt:lpstr>BST Insertion</vt:lpstr>
      <vt:lpstr>Présentation PowerPoint</vt:lpstr>
      <vt:lpstr>Présentation PowerPoint</vt:lpstr>
      <vt:lpstr>Présentation PowerPoint</vt:lpstr>
      <vt:lpstr>BST Deletion</vt:lpstr>
      <vt:lpstr>Deletion from the middle of a tree</vt:lpstr>
      <vt:lpstr>Deletion from the middle of a tree</vt:lpstr>
      <vt:lpstr>Présentation PowerPoint</vt:lpstr>
      <vt:lpstr>Présentation PowerPoint</vt:lpstr>
      <vt:lpstr>Présentation PowerPoint</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Concepts: Objects and Classes</dc:title>
  <dc:creator>Chouaib Falah</dc:creator>
  <cp:lastModifiedBy>PC imane</cp:lastModifiedBy>
  <cp:revision>525</cp:revision>
  <dcterms:created xsi:type="dcterms:W3CDTF">2011-08-21T04:32:44Z</dcterms:created>
  <dcterms:modified xsi:type="dcterms:W3CDTF">2020-03-24T20:12:32Z</dcterms:modified>
</cp:coreProperties>
</file>