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4"/>
  </p:notesMasterIdLst>
  <p:sldIdLst>
    <p:sldId id="256" r:id="rId2"/>
    <p:sldId id="567" r:id="rId3"/>
    <p:sldId id="596" r:id="rId4"/>
    <p:sldId id="568" r:id="rId5"/>
    <p:sldId id="645" r:id="rId6"/>
    <p:sldId id="569" r:id="rId7"/>
    <p:sldId id="595" r:id="rId8"/>
    <p:sldId id="570" r:id="rId9"/>
    <p:sldId id="571" r:id="rId10"/>
    <p:sldId id="572" r:id="rId11"/>
    <p:sldId id="573" r:id="rId12"/>
    <p:sldId id="597" r:id="rId13"/>
    <p:sldId id="598" r:id="rId14"/>
    <p:sldId id="574" r:id="rId15"/>
    <p:sldId id="575" r:id="rId16"/>
    <p:sldId id="599" r:id="rId17"/>
    <p:sldId id="644" r:id="rId18"/>
    <p:sldId id="577" r:id="rId19"/>
    <p:sldId id="579" r:id="rId20"/>
    <p:sldId id="643" r:id="rId21"/>
    <p:sldId id="603" r:id="rId22"/>
    <p:sldId id="581" r:id="rId23"/>
    <p:sldId id="604" r:id="rId24"/>
    <p:sldId id="582" r:id="rId25"/>
    <p:sldId id="607" r:id="rId26"/>
    <p:sldId id="606" r:id="rId27"/>
    <p:sldId id="608" r:id="rId28"/>
    <p:sldId id="609" r:id="rId29"/>
    <p:sldId id="610" r:id="rId30"/>
    <p:sldId id="611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585" r:id="rId43"/>
    <p:sldId id="586" r:id="rId44"/>
    <p:sldId id="623" r:id="rId45"/>
    <p:sldId id="624" r:id="rId46"/>
    <p:sldId id="625" r:id="rId47"/>
    <p:sldId id="626" r:id="rId48"/>
    <p:sldId id="627" r:id="rId49"/>
    <p:sldId id="628" r:id="rId50"/>
    <p:sldId id="630" r:id="rId51"/>
    <p:sldId id="629" r:id="rId52"/>
    <p:sldId id="631" r:id="rId53"/>
    <p:sldId id="633" r:id="rId54"/>
    <p:sldId id="634" r:id="rId55"/>
    <p:sldId id="632" r:id="rId56"/>
    <p:sldId id="635" r:id="rId57"/>
    <p:sldId id="636" r:id="rId58"/>
    <p:sldId id="637" r:id="rId59"/>
    <p:sldId id="638" r:id="rId60"/>
    <p:sldId id="641" r:id="rId61"/>
    <p:sldId id="642" r:id="rId62"/>
    <p:sldId id="640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8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6" d="100"/>
          <a:sy n="76" d="100"/>
        </p:scale>
        <p:origin x="-11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16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9295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fall2006,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csc2302 - (c) R.Abid,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77024D1-74FA-45F9-A91F-FC85B48D949E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  <a:ln w="6350">
            <a:noFill/>
            <a:prstDash val="solid"/>
          </a:ln>
        </p:spPr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Graphs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D</a:t>
            </a:r>
            <a:r>
              <a:rPr lang="en-US" sz="2400" dirty="0" smtClean="0"/>
              <a:t>ata Structures</a:t>
            </a:r>
          </a:p>
          <a:p>
            <a:r>
              <a:rPr lang="en-US" sz="2400" dirty="0" smtClean="0"/>
              <a:t>Dr. Bouchaib Falah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838200" y="1143000"/>
            <a:ext cx="202692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96200" cy="685800"/>
          </a:xfrm>
        </p:spPr>
        <p:txBody>
          <a:bodyPr/>
          <a:lstStyle/>
          <a:p>
            <a:pPr algn="ctr"/>
            <a:r>
              <a:rPr lang="en-US" dirty="0"/>
              <a:t>Graphs – Definitions (Cont.)</a:t>
            </a:r>
          </a:p>
        </p:txBody>
      </p:sp>
      <p:sp>
        <p:nvSpPr>
          <p:cNvPr id="92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9248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Path: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any sequence of ‘Edges’ that connect 2 vertices</a:t>
            </a:r>
          </a:p>
          <a:p>
            <a:pPr>
              <a:lnSpc>
                <a:spcPct val="9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Adjacency Set</a:t>
            </a:r>
            <a:r>
              <a:rPr lang="en-US" sz="2000" i="1" u="sng" dirty="0"/>
              <a:t>:</a:t>
            </a:r>
            <a:r>
              <a:rPr lang="en-US" sz="2000" dirty="0"/>
              <a:t> Given an ‘Edge’ &lt;</a:t>
            </a:r>
            <a:r>
              <a:rPr lang="en-US" sz="2000" dirty="0" err="1"/>
              <a:t>s,d</a:t>
            </a:r>
            <a:r>
              <a:rPr lang="en-US" sz="2000" dirty="0"/>
              <a:t>&gt;, d is adjacent to s. The set of all nodes adjacent to s is called the ‘Adjacency Set’ of s</a:t>
            </a:r>
          </a:p>
          <a:p>
            <a:pPr>
              <a:lnSpc>
                <a:spcPct val="9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In-Degree/Out-Degree of a vertex: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The number of edges entering/leaving a node</a:t>
            </a:r>
          </a:p>
          <a:p>
            <a:pPr>
              <a:lnSpc>
                <a:spcPct val="9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Weighted Graphs</a:t>
            </a:r>
            <a:r>
              <a:rPr lang="en-US" sz="2000" i="1" u="sng" dirty="0">
                <a:solidFill>
                  <a:srgbClr val="FF0000"/>
                </a:solidFill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graphs where ‘Edges’ are assigned values called ‘Weights’. These later represent the ‘Cost’ associated with an edge. </a:t>
            </a:r>
            <a:r>
              <a:rPr lang="en-US" sz="2000" dirty="0" err="1"/>
              <a:t>I.e</a:t>
            </a:r>
            <a:r>
              <a:rPr lang="en-US" sz="2000" dirty="0"/>
              <a:t>, ‘Distances’ in a Map Graph</a:t>
            </a:r>
          </a:p>
          <a:p>
            <a:pPr>
              <a:lnSpc>
                <a:spcPct val="9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Connected Graphs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for every 2 vertices there exist at least one path</a:t>
            </a:r>
          </a:p>
          <a:p>
            <a:pPr>
              <a:lnSpc>
                <a:spcPct val="9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Cycle:</a:t>
            </a:r>
            <a:r>
              <a:rPr lang="en-US" sz="2000" b="1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a path such as the destination of the last edge is the source of the first edge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 self-loop is a cycle of length 1</a:t>
            </a:r>
          </a:p>
          <a:p>
            <a:pPr>
              <a:lnSpc>
                <a:spcPct val="90000"/>
              </a:lnSpc>
            </a:pPr>
            <a:r>
              <a:rPr lang="en-US" sz="2000" b="1" i="1" u="sng" dirty="0">
                <a:solidFill>
                  <a:srgbClr val="FF0000"/>
                </a:solidFill>
              </a:rPr>
              <a:t>Acyclic graphs</a:t>
            </a:r>
            <a:r>
              <a:rPr lang="en-US" sz="2000" i="1" u="sng" dirty="0">
                <a:solidFill>
                  <a:srgbClr val="FF0000"/>
                </a:solidFill>
              </a:rPr>
              <a:t>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graphs with no cycles. </a:t>
            </a:r>
            <a:r>
              <a:rPr lang="en-US" sz="2000" dirty="0" err="1"/>
              <a:t>Exp</a:t>
            </a:r>
            <a:r>
              <a:rPr lang="en-US" sz="2000" dirty="0"/>
              <a:t>: Trees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6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Graphs – Definitions (Cont.)</a:t>
            </a:r>
          </a:p>
        </p:txBody>
      </p:sp>
      <p:graphicFrame>
        <p:nvGraphicFramePr>
          <p:cNvPr id="1741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505588"/>
              </p:ext>
            </p:extLst>
          </p:nvPr>
        </p:nvGraphicFramePr>
        <p:xfrm>
          <a:off x="1447800" y="1763713"/>
          <a:ext cx="2590800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Bitmap Image" r:id="rId3" imgW="2438095" imgH="1628571" progId="Paint.Picture">
                  <p:embed/>
                </p:oleObj>
              </mc:Choice>
              <mc:Fallback>
                <p:oleObj name="Bitmap Image" r:id="rId3" imgW="2438095" imgH="16285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763713"/>
                        <a:ext cx="2590800" cy="173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11</a:t>
            </a:fld>
            <a:endParaRPr lang="en-US" dirty="0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53194"/>
              </p:ext>
            </p:extLst>
          </p:nvPr>
        </p:nvGraphicFramePr>
        <p:xfrm>
          <a:off x="4648201" y="1752601"/>
          <a:ext cx="2438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9" name="Bitmap Image" r:id="rId5" imgW="2638095" imgH="1762371" progId="Paint.Picture">
                  <p:embed/>
                </p:oleObj>
              </mc:Choice>
              <mc:Fallback>
                <p:oleObj name="Bitmap Image" r:id="rId5" imgW="2638095" imgH="176237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752601"/>
                        <a:ext cx="2438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524000" y="4191000"/>
          <a:ext cx="2514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0" name="Bitmap Image" r:id="rId7" imgW="2790476" imgH="1800476" progId="Paint.Picture">
                  <p:embed/>
                </p:oleObj>
              </mc:Choice>
              <mc:Fallback>
                <p:oleObj name="Bitmap Image" r:id="rId7" imgW="2790476" imgH="180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2514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49759"/>
              </p:ext>
            </p:extLst>
          </p:nvPr>
        </p:nvGraphicFramePr>
        <p:xfrm>
          <a:off x="4800600" y="4191000"/>
          <a:ext cx="2286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1" name="Bitmap Image" r:id="rId9" imgW="2561905" imgH="1848108" progId="Paint.Picture">
                  <p:embed/>
                </p:oleObj>
              </mc:Choice>
              <mc:Fallback>
                <p:oleObj name="Bitmap Image" r:id="rId9" imgW="2561905" imgH="184810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191000"/>
                        <a:ext cx="2286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704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7" name="Rectangle 3"/>
          <p:cNvSpPr>
            <a:spLocks noChangeArrowheads="1"/>
          </p:cNvSpPr>
          <p:nvPr/>
        </p:nvSpPr>
        <p:spPr bwMode="auto">
          <a:xfrm>
            <a:off x="1008305" y="1392237"/>
            <a:ext cx="8169275" cy="439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800" dirty="0">
                <a:latin typeface="+mj-lt"/>
                <a:ea typeface="新細明體" charset="-120"/>
              </a:rPr>
              <a:t>The degree of a vertex is the number of edges incident to that </a:t>
            </a:r>
            <a:r>
              <a:rPr lang="en-US" altLang="zh-TW" sz="2800" dirty="0" smtClean="0">
                <a:latin typeface="+mj-lt"/>
                <a:ea typeface="新細明體" charset="-120"/>
              </a:rPr>
              <a:t>vertex</a:t>
            </a: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Blip>
                <a:blip r:embed="rId3"/>
              </a:buBlip>
            </a:pPr>
            <a:endParaRPr lang="en-US" altLang="zh-TW" sz="2200" dirty="0" smtClean="0">
              <a:ea typeface="新細明體" charset="-120"/>
            </a:endParaRPr>
          </a:p>
          <a:p>
            <a:pPr marL="342900" lvl="1" indent="-342900">
              <a:lnSpc>
                <a:spcPct val="80000"/>
              </a:lnSpc>
              <a:spcBef>
                <a:spcPct val="20000"/>
              </a:spcBef>
              <a:buBlip>
                <a:blip r:embed="rId3"/>
              </a:buBlip>
            </a:pPr>
            <a:r>
              <a:rPr lang="en-US" altLang="zh-TW" sz="2200" dirty="0" smtClean="0">
                <a:ea typeface="新細明體" charset="-120"/>
              </a:rPr>
              <a:t>if </a:t>
            </a:r>
            <a:r>
              <a:rPr lang="en-US" altLang="zh-TW" sz="2200" i="1" dirty="0">
                <a:ea typeface="新細明體" charset="-120"/>
              </a:rPr>
              <a:t>di</a:t>
            </a:r>
            <a:r>
              <a:rPr lang="en-US" altLang="zh-TW" sz="2200" dirty="0">
                <a:ea typeface="新細明體" charset="-120"/>
              </a:rPr>
              <a:t> is the degree of a vertex </a:t>
            </a:r>
            <a:r>
              <a:rPr lang="en-US" altLang="zh-TW" sz="2200" i="1" dirty="0" err="1">
                <a:ea typeface="新細明體" charset="-120"/>
              </a:rPr>
              <a:t>i</a:t>
            </a:r>
            <a:r>
              <a:rPr lang="en-US" altLang="zh-TW" sz="2200" dirty="0">
                <a:ea typeface="新細明體" charset="-120"/>
              </a:rPr>
              <a:t> in a </a:t>
            </a:r>
            <a:r>
              <a:rPr lang="en-US" altLang="zh-TW" sz="2200" dirty="0" smtClean="0">
                <a:ea typeface="新細明體" charset="-120"/>
              </a:rPr>
              <a:t>undirected graph </a:t>
            </a:r>
            <a:r>
              <a:rPr lang="en-US" altLang="zh-TW" sz="2200" i="1" dirty="0">
                <a:ea typeface="新細明體" charset="-120"/>
              </a:rPr>
              <a:t>G</a:t>
            </a:r>
            <a:r>
              <a:rPr lang="en-US" altLang="zh-TW" sz="2200" dirty="0">
                <a:ea typeface="新細明體" charset="-120"/>
              </a:rPr>
              <a:t> with </a:t>
            </a:r>
            <a:r>
              <a:rPr lang="en-US" altLang="zh-TW" sz="2200" i="1" dirty="0">
                <a:ea typeface="新細明體" charset="-120"/>
              </a:rPr>
              <a:t>n</a:t>
            </a:r>
            <a:r>
              <a:rPr lang="en-US" altLang="zh-TW" sz="2200" dirty="0">
                <a:ea typeface="新細明體" charset="-120"/>
              </a:rPr>
              <a:t> vertices and </a:t>
            </a:r>
            <a:r>
              <a:rPr lang="en-US" altLang="zh-TW" sz="2200" i="1" dirty="0">
                <a:ea typeface="新細明體" charset="-120"/>
              </a:rPr>
              <a:t>e</a:t>
            </a:r>
            <a:r>
              <a:rPr lang="en-US" altLang="zh-TW" sz="2200" dirty="0">
                <a:ea typeface="新細明體" charset="-120"/>
              </a:rPr>
              <a:t> edges, the number of edges is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endParaRPr lang="en-US" altLang="zh-TW" sz="2800" dirty="0" smtClean="0">
              <a:latin typeface="+mj-lt"/>
              <a:ea typeface="新細明體" charset="-12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zh-TW" sz="2800" dirty="0">
              <a:latin typeface="+mj-lt"/>
              <a:ea typeface="新細明體" charset="-12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TW" sz="2800" dirty="0">
                <a:latin typeface="+mj-lt"/>
                <a:ea typeface="新細明體" charset="-120"/>
              </a:rPr>
              <a:t>For directed graph, 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altLang="zh-TW" sz="2200" dirty="0">
                <a:latin typeface="+mj-lt"/>
                <a:ea typeface="新細明體" charset="-120"/>
              </a:rPr>
              <a:t>the in-degree of a vertex </a:t>
            </a:r>
            <a:r>
              <a:rPr lang="en-US" altLang="zh-TW" sz="2200" i="1" dirty="0">
                <a:latin typeface="+mj-lt"/>
                <a:ea typeface="新細明體" charset="-120"/>
              </a:rPr>
              <a:t>v</a:t>
            </a:r>
            <a:r>
              <a:rPr lang="en-US" altLang="zh-TW" sz="2200" dirty="0">
                <a:latin typeface="+mj-lt"/>
                <a:ea typeface="新細明體" charset="-120"/>
              </a:rPr>
              <a:t> is the number of </a:t>
            </a:r>
            <a:r>
              <a:rPr lang="en-US" altLang="zh-TW" sz="2200" dirty="0" smtClean="0">
                <a:latin typeface="+mj-lt"/>
                <a:ea typeface="新細明體" charset="-120"/>
              </a:rPr>
              <a:t>edges that </a:t>
            </a:r>
            <a:r>
              <a:rPr lang="en-US" altLang="zh-TW" sz="2200" dirty="0">
                <a:latin typeface="+mj-lt"/>
                <a:ea typeface="新細明體" charset="-120"/>
              </a:rPr>
              <a:t>have </a:t>
            </a:r>
            <a:r>
              <a:rPr lang="en-US" altLang="zh-TW" sz="2200" i="1" dirty="0">
                <a:latin typeface="+mj-lt"/>
                <a:ea typeface="新細明體" charset="-120"/>
              </a:rPr>
              <a:t>v</a:t>
            </a:r>
            <a:r>
              <a:rPr lang="en-US" altLang="zh-TW" sz="2200" dirty="0">
                <a:latin typeface="+mj-lt"/>
                <a:ea typeface="新細明體" charset="-120"/>
              </a:rPr>
              <a:t> as the head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SzPct val="75000"/>
              <a:buFontTx/>
              <a:buBlip>
                <a:blip r:embed="rId4"/>
              </a:buBlip>
            </a:pPr>
            <a:r>
              <a:rPr lang="en-US" altLang="zh-TW" sz="2200" dirty="0">
                <a:latin typeface="+mj-lt"/>
                <a:ea typeface="新細明體" charset="-120"/>
              </a:rPr>
              <a:t>the out-degree of a vertex </a:t>
            </a:r>
            <a:r>
              <a:rPr lang="en-US" altLang="zh-TW" sz="2200" i="1" dirty="0">
                <a:latin typeface="+mj-lt"/>
                <a:ea typeface="新細明體" charset="-120"/>
              </a:rPr>
              <a:t>v</a:t>
            </a:r>
            <a:r>
              <a:rPr lang="en-US" altLang="zh-TW" sz="2200" dirty="0">
                <a:latin typeface="+mj-lt"/>
                <a:ea typeface="新細明體" charset="-120"/>
              </a:rPr>
              <a:t> is the number of </a:t>
            </a:r>
            <a:r>
              <a:rPr lang="en-US" altLang="zh-TW" sz="2200" dirty="0" smtClean="0">
                <a:latin typeface="+mj-lt"/>
                <a:ea typeface="新細明體" charset="-120"/>
              </a:rPr>
              <a:t>edges that </a:t>
            </a:r>
            <a:r>
              <a:rPr lang="en-US" altLang="zh-TW" sz="2200" dirty="0">
                <a:latin typeface="+mj-lt"/>
                <a:ea typeface="新細明體" charset="-120"/>
              </a:rPr>
              <a:t>have </a:t>
            </a:r>
            <a:r>
              <a:rPr lang="en-US" altLang="zh-TW" sz="2200" i="1" dirty="0">
                <a:latin typeface="+mj-lt"/>
                <a:ea typeface="新細明體" charset="-120"/>
              </a:rPr>
              <a:t>v</a:t>
            </a:r>
            <a:r>
              <a:rPr lang="en-US" altLang="zh-TW" sz="2200" dirty="0">
                <a:latin typeface="+mj-lt"/>
                <a:ea typeface="新細明體" charset="-120"/>
              </a:rPr>
              <a:t> as the </a:t>
            </a:r>
            <a:r>
              <a:rPr lang="en-US" altLang="zh-TW" sz="2200" dirty="0" smtClean="0">
                <a:latin typeface="+mj-lt"/>
                <a:ea typeface="新細明體" charset="-120"/>
              </a:rPr>
              <a:t>tail</a:t>
            </a:r>
            <a:endParaRPr lang="en-US" altLang="zh-TW" sz="2200" dirty="0">
              <a:latin typeface="+mj-lt"/>
              <a:ea typeface="新細明體" charset="-120"/>
            </a:endParaRPr>
          </a:p>
        </p:txBody>
      </p:sp>
      <p:sp>
        <p:nvSpPr>
          <p:cNvPr id="799749" name="Rectangle 5"/>
          <p:cNvSpPr>
            <a:spLocks noChangeArrowheads="1"/>
          </p:cNvSpPr>
          <p:nvPr/>
        </p:nvSpPr>
        <p:spPr bwMode="auto">
          <a:xfrm>
            <a:off x="762000" y="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4000" dirty="0">
                <a:solidFill>
                  <a:srgbClr val="0070C0"/>
                </a:solidFill>
                <a:latin typeface="+mj-lt"/>
              </a:rPr>
              <a:t>Terminology:</a:t>
            </a:r>
            <a:br>
              <a:rPr lang="en-US" altLang="en-US" sz="40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4000" dirty="0">
                <a:solidFill>
                  <a:srgbClr val="0070C0"/>
                </a:solidFill>
                <a:latin typeface="+mj-lt"/>
              </a:rPr>
              <a:t>Degree of a Vertex</a:t>
            </a:r>
          </a:p>
        </p:txBody>
      </p:sp>
      <p:sp>
        <p:nvSpPr>
          <p:cNvPr id="799750" name="Text Box 6"/>
          <p:cNvSpPr txBox="1">
            <a:spLocks noChangeArrowheads="1"/>
          </p:cNvSpPr>
          <p:nvPr/>
        </p:nvSpPr>
        <p:spPr bwMode="auto">
          <a:xfrm>
            <a:off x="4703363" y="3083886"/>
            <a:ext cx="460094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+mj-lt"/>
              </a:rPr>
              <a:t>Why? </a:t>
            </a:r>
            <a:r>
              <a:rPr lang="en-US" altLang="en-US" sz="2000" dirty="0">
                <a:latin typeface="+mj-lt"/>
              </a:rPr>
              <a:t>Since adjacent vertices each </a:t>
            </a:r>
          </a:p>
          <a:p>
            <a:r>
              <a:rPr lang="en-US" altLang="en-US" sz="2000" dirty="0">
                <a:latin typeface="+mj-lt"/>
              </a:rPr>
              <a:t>count the adjoining edge, it will be </a:t>
            </a:r>
          </a:p>
          <a:p>
            <a:r>
              <a:rPr lang="en-US" altLang="en-US" sz="2000" dirty="0">
                <a:latin typeface="+mj-lt"/>
              </a:rPr>
              <a:t>counted twice</a:t>
            </a:r>
            <a:r>
              <a:rPr lang="en-US" dirty="0">
                <a:latin typeface="+mj-lt"/>
              </a:rPr>
              <a:t>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12</a:t>
            </a:fld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5334000" y="2145268"/>
            <a:ext cx="3429000" cy="369332"/>
            <a:chOff x="4325938" y="4331256"/>
            <a:chExt cx="3429000" cy="369332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4800600" y="4495800"/>
              <a:ext cx="21701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4325938" y="4331256"/>
              <a:ext cx="51328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  <a:ea typeface="新細明體" charset="-120"/>
                </a:rPr>
                <a:t>tail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962733" y="4331256"/>
              <a:ext cx="79220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TW" dirty="0">
                  <a:solidFill>
                    <a:srgbClr val="FF0000"/>
                  </a:solidFill>
                  <a:ea typeface="新細明體" charset="-120"/>
                </a:rPr>
                <a:t>head</a:t>
              </a:r>
            </a:p>
          </p:txBody>
        </p:sp>
      </p:grp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5620173"/>
              </p:ext>
            </p:extLst>
          </p:nvPr>
        </p:nvGraphicFramePr>
        <p:xfrm>
          <a:off x="2321975" y="3089274"/>
          <a:ext cx="2446337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5" imgW="736600" imgH="368300" progId="Equation.2">
                  <p:embed/>
                </p:oleObj>
              </mc:Choice>
              <mc:Fallback>
                <p:oleObj name="Equation" r:id="rId5" imgW="736600" imgH="368300" progId="Equation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1975" y="3089274"/>
                        <a:ext cx="2446337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293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9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99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99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9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99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2" name="Oval 4"/>
          <p:cNvSpPr>
            <a:spLocks noChangeArrowheads="1"/>
          </p:cNvSpPr>
          <p:nvPr/>
        </p:nvSpPr>
        <p:spPr bwMode="auto">
          <a:xfrm>
            <a:off x="6159500" y="827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0773" name="Oval 5"/>
          <p:cNvSpPr>
            <a:spLocks noChangeArrowheads="1"/>
          </p:cNvSpPr>
          <p:nvPr/>
        </p:nvSpPr>
        <p:spPr bwMode="auto">
          <a:xfrm>
            <a:off x="54737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0774" name="Oval 6"/>
          <p:cNvSpPr>
            <a:spLocks noChangeArrowheads="1"/>
          </p:cNvSpPr>
          <p:nvPr/>
        </p:nvSpPr>
        <p:spPr bwMode="auto">
          <a:xfrm>
            <a:off x="6845300" y="15890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0775" name="Line 7"/>
          <p:cNvSpPr>
            <a:spLocks noChangeShapeType="1"/>
          </p:cNvSpPr>
          <p:nvPr/>
        </p:nvSpPr>
        <p:spPr bwMode="auto">
          <a:xfrm flipH="1">
            <a:off x="5813425" y="1201738"/>
            <a:ext cx="407988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776" name="Line 8"/>
          <p:cNvSpPr>
            <a:spLocks noChangeShapeType="1"/>
          </p:cNvSpPr>
          <p:nvPr/>
        </p:nvSpPr>
        <p:spPr bwMode="auto">
          <a:xfrm>
            <a:off x="6534150" y="1201738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777" name="Oval 9"/>
          <p:cNvSpPr>
            <a:spLocks noChangeArrowheads="1"/>
          </p:cNvSpPr>
          <p:nvPr/>
        </p:nvSpPr>
        <p:spPr bwMode="auto">
          <a:xfrm>
            <a:off x="5091113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0778" name="Oval 10"/>
          <p:cNvSpPr>
            <a:spLocks noChangeArrowheads="1"/>
          </p:cNvSpPr>
          <p:nvPr/>
        </p:nvSpPr>
        <p:spPr bwMode="auto">
          <a:xfrm>
            <a:off x="5851525" y="24987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4</a:t>
            </a:r>
          </a:p>
        </p:txBody>
      </p:sp>
      <p:sp>
        <p:nvSpPr>
          <p:cNvPr id="800779" name="Line 11"/>
          <p:cNvSpPr>
            <a:spLocks noChangeShapeType="1"/>
          </p:cNvSpPr>
          <p:nvPr/>
        </p:nvSpPr>
        <p:spPr bwMode="auto">
          <a:xfrm flipH="1">
            <a:off x="5318125" y="2030413"/>
            <a:ext cx="263525" cy="460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780" name="Line 12"/>
          <p:cNvSpPr>
            <a:spLocks noChangeShapeType="1"/>
          </p:cNvSpPr>
          <p:nvPr/>
        </p:nvSpPr>
        <p:spPr bwMode="auto">
          <a:xfrm>
            <a:off x="5768975" y="2044700"/>
            <a:ext cx="298450" cy="458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781" name="Oval 13"/>
          <p:cNvSpPr>
            <a:spLocks noChangeArrowheads="1"/>
          </p:cNvSpPr>
          <p:nvPr/>
        </p:nvSpPr>
        <p:spPr bwMode="auto">
          <a:xfrm>
            <a:off x="6496050" y="248761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5</a:t>
            </a:r>
          </a:p>
        </p:txBody>
      </p:sp>
      <p:sp>
        <p:nvSpPr>
          <p:cNvPr id="800782" name="Oval 14"/>
          <p:cNvSpPr>
            <a:spLocks noChangeArrowheads="1"/>
          </p:cNvSpPr>
          <p:nvPr/>
        </p:nvSpPr>
        <p:spPr bwMode="auto">
          <a:xfrm>
            <a:off x="7240588" y="248602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6</a:t>
            </a:r>
          </a:p>
        </p:txBody>
      </p:sp>
      <p:sp>
        <p:nvSpPr>
          <p:cNvPr id="800783" name="Line 15"/>
          <p:cNvSpPr>
            <a:spLocks noChangeShapeType="1"/>
          </p:cNvSpPr>
          <p:nvPr/>
        </p:nvSpPr>
        <p:spPr bwMode="auto">
          <a:xfrm flipH="1">
            <a:off x="6692900" y="2014538"/>
            <a:ext cx="273050" cy="461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784" name="Line 16"/>
          <p:cNvSpPr>
            <a:spLocks noChangeShapeType="1"/>
          </p:cNvSpPr>
          <p:nvPr/>
        </p:nvSpPr>
        <p:spPr bwMode="auto">
          <a:xfrm>
            <a:off x="7169150" y="2027238"/>
            <a:ext cx="2730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787" name="Text Box 19"/>
          <p:cNvSpPr txBox="1">
            <a:spLocks noChangeArrowheads="1"/>
          </p:cNvSpPr>
          <p:nvPr/>
        </p:nvSpPr>
        <p:spPr bwMode="auto">
          <a:xfrm>
            <a:off x="2603423" y="1263134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00788" name="Text Box 20"/>
          <p:cNvSpPr txBox="1">
            <a:spLocks noChangeArrowheads="1"/>
          </p:cNvSpPr>
          <p:nvPr/>
        </p:nvSpPr>
        <p:spPr bwMode="auto">
          <a:xfrm>
            <a:off x="6246736" y="1402834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2</a:t>
            </a:r>
          </a:p>
        </p:txBody>
      </p:sp>
      <p:sp>
        <p:nvSpPr>
          <p:cNvPr id="800789" name="Text Box 21"/>
          <p:cNvSpPr txBox="1">
            <a:spLocks noChangeArrowheads="1"/>
          </p:cNvSpPr>
          <p:nvPr/>
        </p:nvSpPr>
        <p:spPr bwMode="auto">
          <a:xfrm>
            <a:off x="5522836" y="2125147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00790" name="Text Box 22"/>
          <p:cNvSpPr txBox="1">
            <a:spLocks noChangeArrowheads="1"/>
          </p:cNvSpPr>
          <p:nvPr/>
        </p:nvSpPr>
        <p:spPr bwMode="auto">
          <a:xfrm>
            <a:off x="6899198" y="2125147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00791" name="Text Box 23"/>
          <p:cNvSpPr txBox="1">
            <a:spLocks noChangeArrowheads="1"/>
          </p:cNvSpPr>
          <p:nvPr/>
        </p:nvSpPr>
        <p:spPr bwMode="auto">
          <a:xfrm>
            <a:off x="5135486" y="3042722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800792" name="Text Box 24"/>
          <p:cNvSpPr txBox="1">
            <a:spLocks noChangeArrowheads="1"/>
          </p:cNvSpPr>
          <p:nvPr/>
        </p:nvSpPr>
        <p:spPr bwMode="auto">
          <a:xfrm>
            <a:off x="5876848" y="3095109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800793" name="Text Box 25"/>
          <p:cNvSpPr txBox="1">
            <a:spLocks noChangeArrowheads="1"/>
          </p:cNvSpPr>
          <p:nvPr/>
        </p:nvSpPr>
        <p:spPr bwMode="auto">
          <a:xfrm>
            <a:off x="6581698" y="3077647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800794" name="Text Box 26"/>
          <p:cNvSpPr txBox="1">
            <a:spLocks noChangeArrowheads="1"/>
          </p:cNvSpPr>
          <p:nvPr/>
        </p:nvSpPr>
        <p:spPr bwMode="auto">
          <a:xfrm>
            <a:off x="7375448" y="3130034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1</a:t>
            </a:r>
          </a:p>
        </p:txBody>
      </p:sp>
      <p:sp>
        <p:nvSpPr>
          <p:cNvPr id="800795" name="Rectangle 27"/>
          <p:cNvSpPr>
            <a:spLocks noChangeArrowheads="1"/>
          </p:cNvSpPr>
          <p:nvPr/>
        </p:nvSpPr>
        <p:spPr bwMode="auto">
          <a:xfrm>
            <a:off x="1400175" y="3854450"/>
            <a:ext cx="193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>
                <a:solidFill>
                  <a:schemeClr val="tx2"/>
                </a:solidFill>
                <a:ea typeface="新細明體" charset="-120"/>
              </a:rPr>
              <a:t>directed graph</a:t>
            </a:r>
          </a:p>
        </p:txBody>
      </p:sp>
      <p:sp>
        <p:nvSpPr>
          <p:cNvPr id="800796" name="Rectangle 28"/>
          <p:cNvSpPr>
            <a:spLocks noChangeArrowheads="1"/>
          </p:cNvSpPr>
          <p:nvPr/>
        </p:nvSpPr>
        <p:spPr bwMode="auto">
          <a:xfrm>
            <a:off x="1411288" y="4252913"/>
            <a:ext cx="1485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>
                <a:solidFill>
                  <a:schemeClr val="tx2"/>
                </a:solidFill>
                <a:ea typeface="新細明體" charset="-120"/>
              </a:rPr>
              <a:t>in-degree</a:t>
            </a:r>
          </a:p>
          <a:p>
            <a:r>
              <a:rPr kumimoji="1" lang="en-US" altLang="zh-TW">
                <a:solidFill>
                  <a:schemeClr val="tx2"/>
                </a:solidFill>
                <a:ea typeface="新細明體" charset="-120"/>
              </a:rPr>
              <a:t>out-degree</a:t>
            </a:r>
          </a:p>
        </p:txBody>
      </p:sp>
      <p:sp>
        <p:nvSpPr>
          <p:cNvPr id="800797" name="Oval 29"/>
          <p:cNvSpPr>
            <a:spLocks noChangeArrowheads="1"/>
          </p:cNvSpPr>
          <p:nvPr/>
        </p:nvSpPr>
        <p:spPr bwMode="auto">
          <a:xfrm>
            <a:off x="3908425" y="3470275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800798" name="Oval 30"/>
          <p:cNvSpPr>
            <a:spLocks noChangeArrowheads="1"/>
          </p:cNvSpPr>
          <p:nvPr/>
        </p:nvSpPr>
        <p:spPr bwMode="auto">
          <a:xfrm>
            <a:off x="3906838" y="4573588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0799" name="Oval 31"/>
          <p:cNvSpPr>
            <a:spLocks noChangeArrowheads="1"/>
          </p:cNvSpPr>
          <p:nvPr/>
        </p:nvSpPr>
        <p:spPr bwMode="auto">
          <a:xfrm>
            <a:off x="3922713" y="5592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0800" name="Line 32"/>
          <p:cNvSpPr>
            <a:spLocks noChangeShapeType="1"/>
          </p:cNvSpPr>
          <p:nvPr/>
        </p:nvSpPr>
        <p:spPr bwMode="auto">
          <a:xfrm>
            <a:off x="4144963" y="5029200"/>
            <a:ext cx="0" cy="55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01" name="Line 33"/>
          <p:cNvSpPr>
            <a:spLocks noChangeShapeType="1"/>
          </p:cNvSpPr>
          <p:nvPr/>
        </p:nvSpPr>
        <p:spPr bwMode="auto">
          <a:xfrm flipV="1">
            <a:off x="4322763" y="3859213"/>
            <a:ext cx="0" cy="72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02" name="Line 34"/>
          <p:cNvSpPr>
            <a:spLocks noChangeShapeType="1"/>
          </p:cNvSpPr>
          <p:nvPr/>
        </p:nvSpPr>
        <p:spPr bwMode="auto">
          <a:xfrm>
            <a:off x="3954463" y="3886200"/>
            <a:ext cx="0" cy="735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04" name="Text Box 36"/>
          <p:cNvSpPr txBox="1">
            <a:spLocks noChangeArrowheads="1"/>
          </p:cNvSpPr>
          <p:nvPr/>
        </p:nvSpPr>
        <p:spPr bwMode="auto">
          <a:xfrm>
            <a:off x="4652963" y="3536434"/>
            <a:ext cx="1327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in:1, out: 1</a:t>
            </a:r>
          </a:p>
        </p:txBody>
      </p:sp>
      <p:sp>
        <p:nvSpPr>
          <p:cNvPr id="800805" name="Text Box 37"/>
          <p:cNvSpPr txBox="1">
            <a:spLocks noChangeArrowheads="1"/>
          </p:cNvSpPr>
          <p:nvPr/>
        </p:nvSpPr>
        <p:spPr bwMode="auto">
          <a:xfrm>
            <a:off x="4670425" y="4612759"/>
            <a:ext cx="1399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in: 1, out: 2</a:t>
            </a:r>
          </a:p>
        </p:txBody>
      </p:sp>
      <p:sp>
        <p:nvSpPr>
          <p:cNvPr id="800806" name="Text Box 38"/>
          <p:cNvSpPr txBox="1">
            <a:spLocks noChangeArrowheads="1"/>
          </p:cNvSpPr>
          <p:nvPr/>
        </p:nvSpPr>
        <p:spPr bwMode="auto">
          <a:xfrm>
            <a:off x="4705350" y="5617647"/>
            <a:ext cx="13997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in: 1, out: 0</a:t>
            </a:r>
          </a:p>
        </p:txBody>
      </p:sp>
      <p:sp>
        <p:nvSpPr>
          <p:cNvPr id="800807" name="Oval 39"/>
          <p:cNvSpPr>
            <a:spLocks noChangeArrowheads="1"/>
          </p:cNvSpPr>
          <p:nvPr/>
        </p:nvSpPr>
        <p:spPr bwMode="auto">
          <a:xfrm>
            <a:off x="2509838" y="16811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 dirty="0">
                <a:ea typeface="新細明體" charset="-120"/>
              </a:rPr>
              <a:t>0</a:t>
            </a:r>
          </a:p>
        </p:txBody>
      </p:sp>
      <p:sp>
        <p:nvSpPr>
          <p:cNvPr id="800808" name="Oval 40"/>
          <p:cNvSpPr>
            <a:spLocks noChangeArrowheads="1"/>
          </p:cNvSpPr>
          <p:nvPr/>
        </p:nvSpPr>
        <p:spPr bwMode="auto">
          <a:xfrm>
            <a:off x="1824038" y="24431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800809" name="Oval 41"/>
          <p:cNvSpPr>
            <a:spLocks noChangeArrowheads="1"/>
          </p:cNvSpPr>
          <p:nvPr/>
        </p:nvSpPr>
        <p:spPr bwMode="auto">
          <a:xfrm>
            <a:off x="3195638" y="24431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800810" name="Oval 42"/>
          <p:cNvSpPr>
            <a:spLocks noChangeArrowheads="1"/>
          </p:cNvSpPr>
          <p:nvPr/>
        </p:nvSpPr>
        <p:spPr bwMode="auto">
          <a:xfrm>
            <a:off x="2509838" y="3052763"/>
            <a:ext cx="444500" cy="4445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800811" name="Line 43"/>
          <p:cNvSpPr>
            <a:spLocks noChangeShapeType="1"/>
          </p:cNvSpPr>
          <p:nvPr/>
        </p:nvSpPr>
        <p:spPr bwMode="auto">
          <a:xfrm>
            <a:off x="2732088" y="213201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12" name="Line 44"/>
          <p:cNvSpPr>
            <a:spLocks noChangeShapeType="1"/>
          </p:cNvSpPr>
          <p:nvPr/>
        </p:nvSpPr>
        <p:spPr bwMode="auto">
          <a:xfrm>
            <a:off x="2274888" y="2665413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13" name="Line 45"/>
          <p:cNvSpPr>
            <a:spLocks noChangeShapeType="1"/>
          </p:cNvSpPr>
          <p:nvPr/>
        </p:nvSpPr>
        <p:spPr bwMode="auto">
          <a:xfrm flipH="1">
            <a:off x="2163763" y="2055813"/>
            <a:ext cx="407987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14" name="Line 46"/>
          <p:cNvSpPr>
            <a:spLocks noChangeShapeType="1"/>
          </p:cNvSpPr>
          <p:nvPr/>
        </p:nvSpPr>
        <p:spPr bwMode="auto">
          <a:xfrm>
            <a:off x="2884488" y="2055813"/>
            <a:ext cx="422275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15" name="Line 47"/>
          <p:cNvSpPr>
            <a:spLocks noChangeShapeType="1"/>
          </p:cNvSpPr>
          <p:nvPr/>
        </p:nvSpPr>
        <p:spPr bwMode="auto">
          <a:xfrm>
            <a:off x="2149475" y="2871788"/>
            <a:ext cx="354013" cy="312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16" name="Line 48"/>
          <p:cNvSpPr>
            <a:spLocks noChangeShapeType="1"/>
          </p:cNvSpPr>
          <p:nvPr/>
        </p:nvSpPr>
        <p:spPr bwMode="auto">
          <a:xfrm flipH="1">
            <a:off x="2938463" y="2844800"/>
            <a:ext cx="327025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0817" name="Text Box 49"/>
          <p:cNvSpPr txBox="1">
            <a:spLocks noChangeArrowheads="1"/>
          </p:cNvSpPr>
          <p:nvPr/>
        </p:nvSpPr>
        <p:spPr bwMode="auto">
          <a:xfrm>
            <a:off x="3573386" y="2564884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00818" name="Text Box 50"/>
          <p:cNvSpPr txBox="1">
            <a:spLocks noChangeArrowheads="1"/>
          </p:cNvSpPr>
          <p:nvPr/>
        </p:nvSpPr>
        <p:spPr bwMode="auto">
          <a:xfrm>
            <a:off x="1508048" y="2510909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00819" name="Text Box 51"/>
          <p:cNvSpPr txBox="1">
            <a:spLocks noChangeArrowheads="1"/>
          </p:cNvSpPr>
          <p:nvPr/>
        </p:nvSpPr>
        <p:spPr bwMode="auto">
          <a:xfrm>
            <a:off x="2868536" y="3341172"/>
            <a:ext cx="3113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3</a:t>
            </a:r>
          </a:p>
        </p:txBody>
      </p:sp>
      <p:sp>
        <p:nvSpPr>
          <p:cNvPr id="800820" name="Rectangle 52"/>
          <p:cNvSpPr>
            <a:spLocks noChangeArrowheads="1"/>
          </p:cNvSpPr>
          <p:nvPr/>
        </p:nvSpPr>
        <p:spPr bwMode="auto">
          <a:xfrm>
            <a:off x="762000" y="-1524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sz="4000" dirty="0" smtClean="0">
                <a:solidFill>
                  <a:srgbClr val="0070C0"/>
                </a:solidFill>
                <a:latin typeface="+mj-lt"/>
              </a:rPr>
              <a:t>Examples of In-Out Degree</a:t>
            </a:r>
            <a:endParaRPr lang="en-US" altLang="en-US" sz="40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935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0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0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0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0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0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0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00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00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00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00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00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00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0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00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0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0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00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0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0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0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0787" grpId="0"/>
      <p:bldP spid="800788" grpId="0"/>
      <p:bldP spid="800789" grpId="0"/>
      <p:bldP spid="800790" grpId="0"/>
      <p:bldP spid="800791" grpId="0"/>
      <p:bldP spid="800792" grpId="0"/>
      <p:bldP spid="800793" grpId="0"/>
      <p:bldP spid="800794" grpId="0"/>
      <p:bldP spid="800804" grpId="0"/>
      <p:bldP spid="800805" grpId="0"/>
      <p:bldP spid="800806" grpId="0"/>
      <p:bldP spid="800817" grpId="0"/>
      <p:bldP spid="800818" grpId="0"/>
      <p:bldP spid="8008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Graphs as an ADT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6591985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Now that we are done with definitions/terminology of the ‘Graph ADT’, we are still left with defining the operations set.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Basically: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addVertex</a:t>
            </a:r>
            <a:r>
              <a:rPr lang="en-US" sz="2400" b="1" dirty="0">
                <a:solidFill>
                  <a:srgbClr val="FF0000"/>
                </a:solidFill>
              </a:rPr>
              <a:t>(vertex v) 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addEdge</a:t>
            </a:r>
            <a:r>
              <a:rPr lang="en-US" sz="2400" b="1" dirty="0">
                <a:solidFill>
                  <a:srgbClr val="FF0000"/>
                </a:solidFill>
              </a:rPr>
              <a:t>(vertex start, vertex end) 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getPath</a:t>
            </a:r>
            <a:r>
              <a:rPr lang="en-US" sz="2400" b="1" dirty="0">
                <a:solidFill>
                  <a:srgbClr val="FF0000"/>
                </a:solidFill>
              </a:rPr>
              <a:t>(vertex v1, vertex v2)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traverseGraph</a:t>
            </a:r>
            <a:r>
              <a:rPr lang="en-US" sz="2400" b="1" dirty="0">
                <a:solidFill>
                  <a:srgbClr val="FF0000"/>
                </a:solidFill>
              </a:rPr>
              <a:t>(vertex v) 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getAdjacent</a:t>
            </a:r>
            <a:r>
              <a:rPr lang="en-US" sz="2400" b="1" dirty="0">
                <a:solidFill>
                  <a:srgbClr val="FF0000"/>
                </a:solidFill>
              </a:rPr>
              <a:t>(v) </a:t>
            </a:r>
          </a:p>
          <a:p>
            <a:pPr lvl="1">
              <a:lnSpc>
                <a:spcPct val="90000"/>
              </a:lnSpc>
            </a:pPr>
            <a:r>
              <a:rPr lang="en-US" sz="2400" b="1" dirty="0" err="1">
                <a:solidFill>
                  <a:srgbClr val="FF0000"/>
                </a:solidFill>
              </a:rPr>
              <a:t>isConnected</a:t>
            </a:r>
            <a:r>
              <a:rPr lang="en-US" sz="2400" b="1" dirty="0">
                <a:solidFill>
                  <a:srgbClr val="FF0000"/>
                </a:solidFill>
              </a:rPr>
              <a:t>(v1, v2)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96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Graph Representations</a:t>
            </a:r>
            <a:br>
              <a:rPr lang="en-US" dirty="0"/>
            </a:br>
            <a:r>
              <a:rPr lang="en-US" dirty="0"/>
              <a:t> The Data Structure!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6591985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Heretofore, Graphs are still an ‘Abstraction’. How can we use graphs to model problems? In Other words how can we represent graphs? </a:t>
            </a:r>
            <a:r>
              <a:rPr lang="en-US" sz="2800" dirty="0" smtClean="0"/>
              <a:t>I.e. </a:t>
            </a:r>
            <a:r>
              <a:rPr lang="en-US" sz="2800" dirty="0"/>
              <a:t>the ‘Data Structure’!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There are 2 representations: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Adjacency Matrix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Adjacency List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72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57200" y="1371600"/>
            <a:ext cx="86106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 dirty="0">
                <a:ea typeface="新細明體" charset="-120"/>
              </a:rPr>
              <a:t>Let G=(V,E) be a graph with n vertices.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 dirty="0">
                <a:ea typeface="新細明體" charset="-120"/>
              </a:rPr>
              <a:t>The adjacency matrix of G is a two-dimensional </a:t>
            </a:r>
            <a:br>
              <a:rPr lang="en-US" altLang="zh-TW" sz="2800" dirty="0">
                <a:ea typeface="新細明體" charset="-120"/>
              </a:rPr>
            </a:br>
            <a:r>
              <a:rPr lang="en-US" altLang="zh-TW" sz="2800" dirty="0">
                <a:ea typeface="新細明體" charset="-120"/>
              </a:rPr>
              <a:t>n by n array, say </a:t>
            </a:r>
            <a:r>
              <a:rPr lang="en-US" altLang="zh-TW" sz="2800" dirty="0" err="1">
                <a:ea typeface="新細明體" charset="-120"/>
              </a:rPr>
              <a:t>adj_mat</a:t>
            </a:r>
            <a:endParaRPr lang="en-US" altLang="zh-TW" sz="28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 dirty="0">
                <a:ea typeface="新細明體" charset="-120"/>
              </a:rPr>
              <a:t>If the edge (v</a:t>
            </a:r>
            <a:r>
              <a:rPr lang="en-US" altLang="zh-TW" sz="1600" dirty="0">
                <a:ea typeface="新細明體" charset="-120"/>
              </a:rPr>
              <a:t>i</a:t>
            </a:r>
            <a:r>
              <a:rPr lang="en-US" altLang="zh-TW" sz="2800" dirty="0">
                <a:ea typeface="新細明體" charset="-120"/>
              </a:rPr>
              <a:t>, </a:t>
            </a:r>
            <a:r>
              <a:rPr lang="en-US" altLang="zh-TW" sz="2800" dirty="0" err="1">
                <a:ea typeface="新細明體" charset="-120"/>
              </a:rPr>
              <a:t>v</a:t>
            </a:r>
            <a:r>
              <a:rPr lang="en-US" altLang="zh-TW" sz="1600" dirty="0" err="1">
                <a:ea typeface="新細明體" charset="-120"/>
              </a:rPr>
              <a:t>j</a:t>
            </a:r>
            <a:r>
              <a:rPr lang="en-US" altLang="zh-TW" sz="2800" dirty="0">
                <a:ea typeface="新細明體" charset="-120"/>
              </a:rPr>
              <a:t>) is in E(G), </a:t>
            </a:r>
            <a:r>
              <a:rPr lang="en-US" altLang="zh-TW" sz="2800" dirty="0" err="1">
                <a:ea typeface="新細明體" charset="-120"/>
              </a:rPr>
              <a:t>adj_mat</a:t>
            </a:r>
            <a:r>
              <a:rPr lang="en-US" altLang="zh-TW" sz="2800" dirty="0">
                <a:ea typeface="新細明體" charset="-120"/>
              </a:rPr>
              <a:t>[i][j]=1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 dirty="0">
                <a:ea typeface="新細明體" charset="-120"/>
              </a:rPr>
              <a:t>If there is no such edge in E(G), </a:t>
            </a:r>
            <a:r>
              <a:rPr lang="en-US" altLang="zh-TW" sz="2800" dirty="0" err="1">
                <a:ea typeface="新細明體" charset="-120"/>
              </a:rPr>
              <a:t>adj_mat</a:t>
            </a:r>
            <a:r>
              <a:rPr lang="en-US" altLang="zh-TW" sz="2800" dirty="0">
                <a:ea typeface="新細明體" charset="-120"/>
              </a:rPr>
              <a:t>[i][j]=</a:t>
            </a:r>
            <a:r>
              <a:rPr lang="en-US" altLang="zh-TW" sz="2800" dirty="0" smtClean="0">
                <a:ea typeface="新細明體" charset="-120"/>
              </a:rPr>
              <a:t>0</a:t>
            </a: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</a:pPr>
            <a:r>
              <a:rPr lang="en-US" sz="2800" dirty="0">
                <a:sym typeface="Wingdings 2" pitchFamily="18" charset="2"/>
              </a:rPr>
              <a:t>The array is a N*N one where N = |V|</a:t>
            </a:r>
          </a:p>
          <a:p>
            <a:pPr marL="342900" indent="-342900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en-US" altLang="zh-TW" sz="2800" dirty="0" smtClean="0">
                <a:ea typeface="新細明體" charset="-120"/>
              </a:rPr>
              <a:t>The adjacency matrix for an undirected graph is symmetric; the adjacency matrix for a digraph need not be symmetric 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-76200"/>
            <a:ext cx="81534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70C0"/>
                </a:solidFill>
                <a:effectLst/>
              </a:rPr>
              <a:t>Graph Representation</a:t>
            </a:r>
            <a:br>
              <a:rPr lang="en-US" b="0" dirty="0" smtClean="0">
                <a:solidFill>
                  <a:srgbClr val="0070C0"/>
                </a:solidFill>
                <a:effectLst/>
              </a:rPr>
            </a:br>
            <a:r>
              <a:rPr lang="en-US" b="0" dirty="0" smtClean="0">
                <a:solidFill>
                  <a:srgbClr val="0070C0"/>
                </a:solidFill>
                <a:effectLst/>
              </a:rPr>
              <a:t>Adjacency Matrix</a:t>
            </a:r>
            <a:endParaRPr lang="en-US" b="0" dirty="0">
              <a:solidFill>
                <a:srgbClr val="0070C0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692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887413" y="1927225"/>
            <a:ext cx="899160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spcBef>
                <a:spcPct val="20000"/>
              </a:spcBef>
            </a:pPr>
            <a:endParaRPr lang="en-US" altLang="zh-TW" sz="2800" dirty="0">
              <a:ea typeface="新細明體" charset="-12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62000" y="-76200"/>
            <a:ext cx="78486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990206"/>
              </p:ext>
            </p:extLst>
          </p:nvPr>
        </p:nvGraphicFramePr>
        <p:xfrm>
          <a:off x="1719263" y="4022725"/>
          <a:ext cx="170973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" imgW="762000" imgH="787400" progId="Equation.3">
                  <p:embed/>
                </p:oleObj>
              </mc:Choice>
              <mc:Fallback>
                <p:oleObj name="Equation" r:id="rId3" imgW="762000" imgH="787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022725"/>
                        <a:ext cx="1709737" cy="1768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1516063" y="2146300"/>
            <a:ext cx="1816100" cy="1816100"/>
            <a:chOff x="741363" y="501650"/>
            <a:chExt cx="1816100" cy="1816100"/>
          </a:xfrm>
        </p:grpSpPr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27163" y="501650"/>
              <a:ext cx="444500" cy="4445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b="1" dirty="0">
                  <a:ea typeface="新細明體" charset="-120"/>
                </a:rPr>
                <a:t>0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41363" y="1263650"/>
              <a:ext cx="444500" cy="4445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b="1" dirty="0">
                  <a:ea typeface="新細明體" charset="-120"/>
                </a:rPr>
                <a:t>1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112963" y="1263650"/>
              <a:ext cx="444500" cy="4445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b="1" dirty="0">
                  <a:ea typeface="新細明體" charset="-120"/>
                </a:rPr>
                <a:t>2</a:t>
              </a: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427163" y="1873250"/>
              <a:ext cx="444500" cy="4445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b="1" dirty="0">
                  <a:ea typeface="新細明體" charset="-120"/>
                </a:rPr>
                <a:t>3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649413" y="952500"/>
              <a:ext cx="0" cy="914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192213" y="1485900"/>
              <a:ext cx="914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081088" y="876300"/>
              <a:ext cx="407987" cy="4349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801813" y="876300"/>
              <a:ext cx="422275" cy="4349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1066800" y="1692275"/>
              <a:ext cx="354013" cy="3127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H="1">
              <a:off x="1855788" y="1665288"/>
              <a:ext cx="327025" cy="339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9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221746"/>
              </p:ext>
            </p:extLst>
          </p:nvPr>
        </p:nvGraphicFramePr>
        <p:xfrm>
          <a:off x="5508625" y="3430588"/>
          <a:ext cx="3173412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5" imgW="1485900" imgH="1549400" progId="Equation.3">
                  <p:embed/>
                </p:oleObj>
              </mc:Choice>
              <mc:Fallback>
                <p:oleObj name="Equation" r:id="rId5" imgW="1485900" imgH="1549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430588"/>
                        <a:ext cx="3173412" cy="331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5969000" y="838200"/>
            <a:ext cx="2870200" cy="2855913"/>
            <a:chOff x="638" y="517"/>
            <a:chExt cx="3238" cy="3274"/>
          </a:xfrm>
        </p:grpSpPr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1920" y="2281"/>
              <a:ext cx="420" cy="40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b="1" dirty="0">
                  <a:ea typeface="新細明體" charset="-120"/>
                </a:rPr>
                <a:t>1</a:t>
              </a: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>
              <a:off x="1728" y="1897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H="1">
              <a:off x="1812" y="2653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9"/>
            <p:cNvGrpSpPr>
              <a:grpSpLocks/>
            </p:cNvGrpSpPr>
            <p:nvPr/>
          </p:nvGrpSpPr>
          <p:grpSpPr bwMode="auto">
            <a:xfrm>
              <a:off x="864" y="1561"/>
              <a:ext cx="960" cy="1824"/>
              <a:chOff x="852" y="2065"/>
              <a:chExt cx="960" cy="1824"/>
            </a:xfrm>
          </p:grpSpPr>
          <p:sp>
            <p:nvSpPr>
              <p:cNvPr id="36" name="Oval 30"/>
              <p:cNvSpPr>
                <a:spLocks noChangeArrowheads="1"/>
              </p:cNvSpPr>
              <p:nvPr/>
            </p:nvSpPr>
            <p:spPr bwMode="auto">
              <a:xfrm>
                <a:off x="1356" y="2065"/>
                <a:ext cx="420" cy="40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 dirty="0"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37" name="Oval 31"/>
              <p:cNvSpPr>
                <a:spLocks noChangeArrowheads="1"/>
              </p:cNvSpPr>
              <p:nvPr/>
            </p:nvSpPr>
            <p:spPr bwMode="auto">
              <a:xfrm>
                <a:off x="852" y="2797"/>
                <a:ext cx="420" cy="40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 dirty="0"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38" name="Oval 32"/>
              <p:cNvSpPr>
                <a:spLocks noChangeArrowheads="1"/>
              </p:cNvSpPr>
              <p:nvPr/>
            </p:nvSpPr>
            <p:spPr bwMode="auto">
              <a:xfrm>
                <a:off x="1392" y="3481"/>
                <a:ext cx="420" cy="40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 dirty="0"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39" name="Line 33"/>
              <p:cNvSpPr>
                <a:spLocks noChangeShapeType="1"/>
              </p:cNvSpPr>
              <p:nvPr/>
            </p:nvSpPr>
            <p:spPr bwMode="auto">
              <a:xfrm flipH="1">
                <a:off x="1140" y="2425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4"/>
              <p:cNvSpPr>
                <a:spLocks noChangeShapeType="1"/>
              </p:cNvSpPr>
              <p:nvPr/>
            </p:nvSpPr>
            <p:spPr bwMode="auto">
              <a:xfrm>
                <a:off x="1176" y="3169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" name="Group 35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31" name="Oval 36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2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solidFill>
                      <a:schemeClr val="tx2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rgbClr val="00B0F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solidFill>
                      <a:schemeClr val="tx2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34" name="Line 39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40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" name="Oval 41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27" name="Line 42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43"/>
            <p:cNvSpPr txBox="1">
              <a:spLocks noChangeArrowheads="1"/>
            </p:cNvSpPr>
            <p:nvPr/>
          </p:nvSpPr>
          <p:spPr bwMode="auto">
            <a:xfrm>
              <a:off x="638" y="517"/>
              <a:ext cx="208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kumimoji="1" lang="en-US" b="1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2728" y="571"/>
              <a:ext cx="208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30" name="Rectangle 45"/>
            <p:cNvSpPr>
              <a:spLocks noChangeArrowheads="1"/>
            </p:cNvSpPr>
            <p:nvPr/>
          </p:nvSpPr>
          <p:spPr bwMode="auto">
            <a:xfrm>
              <a:off x="2526" y="3405"/>
              <a:ext cx="207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</p:grpSp>
      <p:sp>
        <p:nvSpPr>
          <p:cNvPr id="41" name="Line 47"/>
          <p:cNvSpPr>
            <a:spLocks noChangeShapeType="1"/>
          </p:cNvSpPr>
          <p:nvPr/>
        </p:nvSpPr>
        <p:spPr bwMode="auto">
          <a:xfrm flipV="1">
            <a:off x="4886325" y="5918197"/>
            <a:ext cx="600075" cy="7000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6"/>
          <p:cNvSpPr>
            <a:spLocks noChangeShapeType="1"/>
          </p:cNvSpPr>
          <p:nvPr/>
        </p:nvSpPr>
        <p:spPr bwMode="auto">
          <a:xfrm flipH="1" flipV="1">
            <a:off x="2424113" y="5791200"/>
            <a:ext cx="908048" cy="827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3282351" y="6387455"/>
            <a:ext cx="15680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kumimoji="1" lang="en-US" altLang="zh-TW" b="1" dirty="0">
                <a:solidFill>
                  <a:srgbClr val="FF0000"/>
                </a:solidFill>
                <a:ea typeface="新細明體" charset="-120"/>
              </a:rPr>
              <a:t>symmetric</a:t>
            </a:r>
          </a:p>
        </p:txBody>
      </p:sp>
      <p:sp>
        <p:nvSpPr>
          <p:cNvPr id="49" name="Rectangle 2"/>
          <p:cNvSpPr txBox="1">
            <a:spLocks noChangeArrowheads="1"/>
          </p:cNvSpPr>
          <p:nvPr/>
        </p:nvSpPr>
        <p:spPr>
          <a:xfrm>
            <a:off x="1295400" y="143164"/>
            <a:ext cx="7848600" cy="68580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1581AA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1581AA"/>
                </a:solidFill>
                <a:latin typeface="Century Gothic" charset="0"/>
                <a:ea typeface="ＭＳ Ｐゴシック" pitchFamily="34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1581AA"/>
                </a:solidFill>
                <a:latin typeface="Century Gothic" charset="0"/>
                <a:ea typeface="ＭＳ Ｐゴシック" pitchFamily="34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1581AA"/>
                </a:solidFill>
                <a:latin typeface="Century Gothic" charset="0"/>
                <a:ea typeface="ＭＳ Ｐゴシック" pitchFamily="34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1581AA"/>
                </a:solidFill>
                <a:latin typeface="Century Gothic" charset="0"/>
                <a:ea typeface="ＭＳ Ｐゴシック" pitchFamily="34" charset="-128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Example of Adjacency Matrix</a:t>
            </a:r>
            <a:endParaRPr lang="en-US" dirty="0"/>
          </a:p>
        </p:txBody>
      </p:sp>
      <p:graphicFrame>
        <p:nvGraphicFramePr>
          <p:cNvPr id="4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285811"/>
              </p:ext>
            </p:extLst>
          </p:nvPr>
        </p:nvGraphicFramePr>
        <p:xfrm>
          <a:off x="3697992" y="4800600"/>
          <a:ext cx="122555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Equation" r:id="rId7" imgW="583947" imgH="596641" progId="Equation.3">
                  <p:embed/>
                </p:oleObj>
              </mc:Choice>
              <mc:Fallback>
                <p:oleObj name="Equation" r:id="rId7" imgW="583947" imgH="5966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992" y="4800600"/>
                        <a:ext cx="1225550" cy="12541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45"/>
          <p:cNvGrpSpPr/>
          <p:nvPr/>
        </p:nvGrpSpPr>
        <p:grpSpPr>
          <a:xfrm>
            <a:off x="4035425" y="1447800"/>
            <a:ext cx="460375" cy="2566988"/>
            <a:chOff x="3040063" y="771525"/>
            <a:chExt cx="460375" cy="2566988"/>
          </a:xfrm>
        </p:grpSpPr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041650" y="771525"/>
              <a:ext cx="444500" cy="4445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b="1" dirty="0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3040063" y="1874838"/>
              <a:ext cx="444500" cy="4445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b="1" dirty="0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50" name="Oval 21"/>
            <p:cNvSpPr>
              <a:spLocks noChangeArrowheads="1"/>
            </p:cNvSpPr>
            <p:nvPr/>
          </p:nvSpPr>
          <p:spPr bwMode="auto">
            <a:xfrm>
              <a:off x="3055938" y="2894013"/>
              <a:ext cx="444500" cy="444500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b="1" dirty="0">
                  <a:solidFill>
                    <a:schemeClr val="tx2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3278188" y="2330450"/>
              <a:ext cx="0" cy="5588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flipV="1">
              <a:off x="3455988" y="1160463"/>
              <a:ext cx="0" cy="720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3087688" y="1187450"/>
              <a:ext cx="0" cy="735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4029075" y="4114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2</a:t>
            </a: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2195513" y="1528190"/>
            <a:ext cx="69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1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>
            <a:off x="7162800" y="1219200"/>
            <a:ext cx="53860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G</a:t>
            </a:r>
            <a:r>
              <a:rPr kumimoji="1" lang="en-US" altLang="zh-TW" sz="1600" dirty="0" smtClean="0">
                <a:ea typeface="新細明體" charset="-120"/>
              </a:rPr>
              <a:t>3</a:t>
            </a:r>
            <a:endParaRPr kumimoji="1" lang="en-US" altLang="zh-TW" sz="16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859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/>
      <p:bldP spid="54" grpId="0"/>
      <p:bldP spid="55" grpId="0"/>
      <p:bldP spid="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Adjacency Matrix (Cont.)</a:t>
            </a:r>
          </a:p>
        </p:txBody>
      </p:sp>
      <p:sp>
        <p:nvSpPr>
          <p:cNvPr id="1434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8153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In a Digraph, the row sum is the ‘Out-Degree’, and the column sum is the ‘In-Degree’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an Undirected graph, the ‘Degree’ of a vertex is the row </a:t>
            </a:r>
            <a:r>
              <a:rPr lang="en-US" sz="2800" dirty="0" smtClean="0"/>
              <a:t>sum 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a ‘Weighted Graphs’, the bits (0/1) are replaced by the corresponding ‘Costs’!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18</a:t>
            </a:fld>
            <a:endParaRPr lang="en-US" dirty="0" smtClean="0"/>
          </a:p>
        </p:txBody>
      </p:sp>
      <p:graphicFrame>
        <p:nvGraphicFramePr>
          <p:cNvPr id="2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543337"/>
              </p:ext>
            </p:extLst>
          </p:nvPr>
        </p:nvGraphicFramePr>
        <p:xfrm>
          <a:off x="5033963" y="4038600"/>
          <a:ext cx="3043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3" imgW="1117440" imgH="444240" progId="Equation.3">
                  <p:embed/>
                </p:oleObj>
              </mc:Choice>
              <mc:Fallback>
                <p:oleObj name="Equation" r:id="rId3" imgW="1117440" imgH="4442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4038600"/>
                        <a:ext cx="30432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800615"/>
              </p:ext>
            </p:extLst>
          </p:nvPr>
        </p:nvGraphicFramePr>
        <p:xfrm>
          <a:off x="1435100" y="2514600"/>
          <a:ext cx="2959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Equation" r:id="rId5" imgW="2959100" imgH="901700" progId="Equation.3">
                  <p:embed/>
                </p:oleObj>
              </mc:Choice>
              <mc:Fallback>
                <p:oleObj name="Equation" r:id="rId5" imgW="29591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2514600"/>
                        <a:ext cx="2959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919133"/>
              </p:ext>
            </p:extLst>
          </p:nvPr>
        </p:nvGraphicFramePr>
        <p:xfrm>
          <a:off x="4783138" y="2514600"/>
          <a:ext cx="3175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Equation" r:id="rId7" imgW="3175000" imgH="901700" progId="Equation.3">
                  <p:embed/>
                </p:oleObj>
              </mc:Choice>
              <mc:Fallback>
                <p:oleObj name="Equation" r:id="rId7" imgW="31750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2514600"/>
                        <a:ext cx="3175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72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 smtClean="0"/>
              <a:t>Graphs Adjacency </a:t>
            </a:r>
            <a:r>
              <a:rPr lang="en-US" dirty="0"/>
              <a:t>List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47800" y="1595034"/>
            <a:ext cx="6591985" cy="3777622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dirty="0"/>
              <a:t>array of N head pointers to linked lists</a:t>
            </a:r>
          </a:p>
          <a:p>
            <a:r>
              <a:rPr lang="en-US" sz="2400" dirty="0"/>
              <a:t>Each array element A[i], represents one vertex and points to a linked list of its ‘Adjacent Vertices’ </a:t>
            </a:r>
          </a:p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19</a:t>
            </a:fld>
            <a:endParaRPr lang="en-US" dirty="0" smtClean="0"/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762000" y="3352800"/>
            <a:ext cx="7696200" cy="2819400"/>
            <a:chOff x="336" y="2112"/>
            <a:chExt cx="4848" cy="1776"/>
          </a:xfrm>
        </p:grpSpPr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432" y="2112"/>
            <a:ext cx="2556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45" name="Bitmap Image" r:id="rId3" imgW="4057143" imgH="3648584" progId="Paint.Picture">
                    <p:embed/>
                  </p:oleObj>
                </mc:Choice>
                <mc:Fallback>
                  <p:oleObj name="Bitmap Image" r:id="rId3" imgW="4057143" imgH="364858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12"/>
                          <a:ext cx="2556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168" y="3072"/>
              <a:ext cx="201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dirty="0"/>
                <a:t>Interpret this linked list as meaning: there are edges from A to B and from A to C. 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36" y="2976"/>
              <a:ext cx="2784" cy="384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26024" y="1143000"/>
            <a:ext cx="8086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kumimoji="1" lang="en-US" altLang="zh-TW" dirty="0">
                <a:solidFill>
                  <a:srgbClr val="FF0000"/>
                </a:solidFill>
                <a:ea typeface="新細明體" charset="-120"/>
              </a:rPr>
              <a:t>Each row in adjacency matrix is represented as an adjacency list.</a:t>
            </a:r>
          </a:p>
        </p:txBody>
      </p:sp>
    </p:spTree>
    <p:extLst>
      <p:ext uri="{BB962C8B-B14F-4D97-AF65-F5344CB8AC3E}">
        <p14:creationId xmlns:p14="http://schemas.microsoft.com/office/powerpoint/2010/main" val="204223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The Graph ADT - Introduction</a:t>
            </a: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most used Structure in Mathematics and Computer science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Sample Applications: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Modeling maps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Routing - Finding shortest paths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Electrical Circuits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Compilers – (Automata) ….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246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317625" y="1981200"/>
            <a:ext cx="471488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2079625" y="1981200"/>
            <a:ext cx="700088" cy="327025"/>
            <a:chOff x="947" y="1282"/>
            <a:chExt cx="441" cy="206"/>
          </a:xfrm>
        </p:grpSpPr>
        <p:sp>
          <p:nvSpPr>
            <p:cNvPr id="25819" name="Rectangle 4"/>
            <p:cNvSpPr>
              <a:spLocks noChangeArrowheads="1"/>
            </p:cNvSpPr>
            <p:nvPr/>
          </p:nvSpPr>
          <p:spPr bwMode="auto">
            <a:xfrm>
              <a:off x="947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20" name="Line 5"/>
            <p:cNvSpPr>
              <a:spLocks noChangeShapeType="1"/>
            </p:cNvSpPr>
            <p:nvPr/>
          </p:nvSpPr>
          <p:spPr bwMode="auto">
            <a:xfrm>
              <a:off x="1200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4" name="Group 6"/>
          <p:cNvGrpSpPr>
            <a:grpSpLocks/>
          </p:cNvGrpSpPr>
          <p:nvPr/>
        </p:nvGrpSpPr>
        <p:grpSpPr bwMode="auto">
          <a:xfrm>
            <a:off x="3070225" y="1981200"/>
            <a:ext cx="700088" cy="327025"/>
            <a:chOff x="1571" y="1282"/>
            <a:chExt cx="441" cy="206"/>
          </a:xfrm>
        </p:grpSpPr>
        <p:sp>
          <p:nvSpPr>
            <p:cNvPr id="25817" name="Rectangle 7"/>
            <p:cNvSpPr>
              <a:spLocks noChangeArrowheads="1"/>
            </p:cNvSpPr>
            <p:nvPr/>
          </p:nvSpPr>
          <p:spPr bwMode="auto">
            <a:xfrm>
              <a:off x="1571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8" name="Line 8"/>
            <p:cNvSpPr>
              <a:spLocks noChangeShapeType="1"/>
            </p:cNvSpPr>
            <p:nvPr/>
          </p:nvSpPr>
          <p:spPr bwMode="auto">
            <a:xfrm>
              <a:off x="1824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05" name="Group 9"/>
          <p:cNvGrpSpPr>
            <a:grpSpLocks/>
          </p:cNvGrpSpPr>
          <p:nvPr/>
        </p:nvGrpSpPr>
        <p:grpSpPr bwMode="auto">
          <a:xfrm>
            <a:off x="4060825" y="1981200"/>
            <a:ext cx="700088" cy="327025"/>
            <a:chOff x="2195" y="1282"/>
            <a:chExt cx="441" cy="206"/>
          </a:xfrm>
        </p:grpSpPr>
        <p:sp>
          <p:nvSpPr>
            <p:cNvPr id="25815" name="Rectangle 10"/>
            <p:cNvSpPr>
              <a:spLocks noChangeArrowheads="1"/>
            </p:cNvSpPr>
            <p:nvPr/>
          </p:nvSpPr>
          <p:spPr bwMode="auto">
            <a:xfrm>
              <a:off x="2195" y="128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6" name="Line 11"/>
            <p:cNvSpPr>
              <a:spLocks noChangeShapeType="1"/>
            </p:cNvSpPr>
            <p:nvPr/>
          </p:nvSpPr>
          <p:spPr bwMode="auto">
            <a:xfrm>
              <a:off x="2448" y="12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6" name="Line 12"/>
          <p:cNvSpPr>
            <a:spLocks noChangeShapeType="1"/>
          </p:cNvSpPr>
          <p:nvPr/>
        </p:nvSpPr>
        <p:spPr bwMode="auto">
          <a:xfrm>
            <a:off x="15668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13"/>
          <p:cNvSpPr>
            <a:spLocks noChangeShapeType="1"/>
          </p:cNvSpPr>
          <p:nvPr/>
        </p:nvSpPr>
        <p:spPr bwMode="auto">
          <a:xfrm>
            <a:off x="25574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14"/>
          <p:cNvSpPr>
            <a:spLocks noChangeShapeType="1"/>
          </p:cNvSpPr>
          <p:nvPr/>
        </p:nvSpPr>
        <p:spPr bwMode="auto">
          <a:xfrm>
            <a:off x="3548063" y="2155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15"/>
          <p:cNvSpPr>
            <a:spLocks noChangeShapeType="1"/>
          </p:cNvSpPr>
          <p:nvPr/>
        </p:nvSpPr>
        <p:spPr bwMode="auto">
          <a:xfrm>
            <a:off x="4462463" y="2003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6"/>
          <p:cNvSpPr>
            <a:spLocks noChangeArrowheads="1"/>
          </p:cNvSpPr>
          <p:nvPr/>
        </p:nvSpPr>
        <p:spPr bwMode="auto">
          <a:xfrm>
            <a:off x="1317625" y="2438400"/>
            <a:ext cx="471488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1" name="Group 17"/>
          <p:cNvGrpSpPr>
            <a:grpSpLocks/>
          </p:cNvGrpSpPr>
          <p:nvPr/>
        </p:nvGrpSpPr>
        <p:grpSpPr bwMode="auto">
          <a:xfrm>
            <a:off x="2079625" y="2438400"/>
            <a:ext cx="700088" cy="327025"/>
            <a:chOff x="947" y="1570"/>
            <a:chExt cx="441" cy="206"/>
          </a:xfrm>
        </p:grpSpPr>
        <p:sp>
          <p:nvSpPr>
            <p:cNvPr id="25813" name="Rectangle 18"/>
            <p:cNvSpPr>
              <a:spLocks noChangeArrowheads="1"/>
            </p:cNvSpPr>
            <p:nvPr/>
          </p:nvSpPr>
          <p:spPr bwMode="auto">
            <a:xfrm>
              <a:off x="947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4" name="Line 19"/>
            <p:cNvSpPr>
              <a:spLocks noChangeShapeType="1"/>
            </p:cNvSpPr>
            <p:nvPr/>
          </p:nvSpPr>
          <p:spPr bwMode="auto">
            <a:xfrm>
              <a:off x="1200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2" name="Group 20"/>
          <p:cNvGrpSpPr>
            <a:grpSpLocks/>
          </p:cNvGrpSpPr>
          <p:nvPr/>
        </p:nvGrpSpPr>
        <p:grpSpPr bwMode="auto">
          <a:xfrm>
            <a:off x="3070225" y="2438400"/>
            <a:ext cx="700088" cy="327025"/>
            <a:chOff x="1571" y="1570"/>
            <a:chExt cx="441" cy="206"/>
          </a:xfrm>
        </p:grpSpPr>
        <p:sp>
          <p:nvSpPr>
            <p:cNvPr id="25811" name="Rectangle 21"/>
            <p:cNvSpPr>
              <a:spLocks noChangeArrowheads="1"/>
            </p:cNvSpPr>
            <p:nvPr/>
          </p:nvSpPr>
          <p:spPr bwMode="auto">
            <a:xfrm>
              <a:off x="1571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2" name="Line 22"/>
            <p:cNvSpPr>
              <a:spLocks noChangeShapeType="1"/>
            </p:cNvSpPr>
            <p:nvPr/>
          </p:nvSpPr>
          <p:spPr bwMode="auto">
            <a:xfrm>
              <a:off x="1824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13" name="Group 23"/>
          <p:cNvGrpSpPr>
            <a:grpSpLocks/>
          </p:cNvGrpSpPr>
          <p:nvPr/>
        </p:nvGrpSpPr>
        <p:grpSpPr bwMode="auto">
          <a:xfrm>
            <a:off x="4060825" y="2438400"/>
            <a:ext cx="700088" cy="327025"/>
            <a:chOff x="2195" y="1570"/>
            <a:chExt cx="441" cy="206"/>
          </a:xfrm>
        </p:grpSpPr>
        <p:sp>
          <p:nvSpPr>
            <p:cNvPr id="25809" name="Rectangle 24"/>
            <p:cNvSpPr>
              <a:spLocks noChangeArrowheads="1"/>
            </p:cNvSpPr>
            <p:nvPr/>
          </p:nvSpPr>
          <p:spPr bwMode="auto">
            <a:xfrm>
              <a:off x="2195" y="157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10" name="Line 25"/>
            <p:cNvSpPr>
              <a:spLocks noChangeShapeType="1"/>
            </p:cNvSpPr>
            <p:nvPr/>
          </p:nvSpPr>
          <p:spPr bwMode="auto">
            <a:xfrm>
              <a:off x="2448" y="158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4" name="Line 26"/>
          <p:cNvSpPr>
            <a:spLocks noChangeShapeType="1"/>
          </p:cNvSpPr>
          <p:nvPr/>
        </p:nvSpPr>
        <p:spPr bwMode="auto">
          <a:xfrm>
            <a:off x="15668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27"/>
          <p:cNvSpPr>
            <a:spLocks noChangeShapeType="1"/>
          </p:cNvSpPr>
          <p:nvPr/>
        </p:nvSpPr>
        <p:spPr bwMode="auto">
          <a:xfrm>
            <a:off x="25574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28"/>
          <p:cNvSpPr>
            <a:spLocks noChangeShapeType="1"/>
          </p:cNvSpPr>
          <p:nvPr/>
        </p:nvSpPr>
        <p:spPr bwMode="auto">
          <a:xfrm>
            <a:off x="3548063" y="2613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29"/>
          <p:cNvSpPr>
            <a:spLocks noChangeShapeType="1"/>
          </p:cNvSpPr>
          <p:nvPr/>
        </p:nvSpPr>
        <p:spPr bwMode="auto">
          <a:xfrm>
            <a:off x="44624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Rectangle 30"/>
          <p:cNvSpPr>
            <a:spLocks noChangeArrowheads="1"/>
          </p:cNvSpPr>
          <p:nvPr/>
        </p:nvSpPr>
        <p:spPr bwMode="auto">
          <a:xfrm>
            <a:off x="1317625" y="2895600"/>
            <a:ext cx="471488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19" name="Group 31"/>
          <p:cNvGrpSpPr>
            <a:grpSpLocks/>
          </p:cNvGrpSpPr>
          <p:nvPr/>
        </p:nvGrpSpPr>
        <p:grpSpPr bwMode="auto">
          <a:xfrm>
            <a:off x="2079625" y="2895600"/>
            <a:ext cx="700088" cy="327025"/>
            <a:chOff x="947" y="1858"/>
            <a:chExt cx="441" cy="206"/>
          </a:xfrm>
        </p:grpSpPr>
        <p:sp>
          <p:nvSpPr>
            <p:cNvPr id="25807" name="Rectangle 32"/>
            <p:cNvSpPr>
              <a:spLocks noChangeArrowheads="1"/>
            </p:cNvSpPr>
            <p:nvPr/>
          </p:nvSpPr>
          <p:spPr bwMode="auto">
            <a:xfrm>
              <a:off x="94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8" name="Line 33"/>
            <p:cNvSpPr>
              <a:spLocks noChangeShapeType="1"/>
            </p:cNvSpPr>
            <p:nvPr/>
          </p:nvSpPr>
          <p:spPr bwMode="auto">
            <a:xfrm>
              <a:off x="120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0" name="Group 34"/>
          <p:cNvGrpSpPr>
            <a:grpSpLocks/>
          </p:cNvGrpSpPr>
          <p:nvPr/>
        </p:nvGrpSpPr>
        <p:grpSpPr bwMode="auto">
          <a:xfrm>
            <a:off x="3070225" y="2895600"/>
            <a:ext cx="700088" cy="327025"/>
            <a:chOff x="1571" y="1858"/>
            <a:chExt cx="441" cy="206"/>
          </a:xfrm>
        </p:grpSpPr>
        <p:sp>
          <p:nvSpPr>
            <p:cNvPr id="25805" name="Rectangle 35"/>
            <p:cNvSpPr>
              <a:spLocks noChangeArrowheads="1"/>
            </p:cNvSpPr>
            <p:nvPr/>
          </p:nvSpPr>
          <p:spPr bwMode="auto">
            <a:xfrm>
              <a:off x="1571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" name="Line 36"/>
            <p:cNvSpPr>
              <a:spLocks noChangeShapeType="1"/>
            </p:cNvSpPr>
            <p:nvPr/>
          </p:nvSpPr>
          <p:spPr bwMode="auto">
            <a:xfrm>
              <a:off x="1824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1" name="Group 37"/>
          <p:cNvGrpSpPr>
            <a:grpSpLocks/>
          </p:cNvGrpSpPr>
          <p:nvPr/>
        </p:nvGrpSpPr>
        <p:grpSpPr bwMode="auto">
          <a:xfrm>
            <a:off x="4060825" y="2895600"/>
            <a:ext cx="700088" cy="327025"/>
            <a:chOff x="2195" y="1858"/>
            <a:chExt cx="441" cy="206"/>
          </a:xfrm>
        </p:grpSpPr>
        <p:sp>
          <p:nvSpPr>
            <p:cNvPr id="25803" name="Rectangle 38"/>
            <p:cNvSpPr>
              <a:spLocks noChangeArrowheads="1"/>
            </p:cNvSpPr>
            <p:nvPr/>
          </p:nvSpPr>
          <p:spPr bwMode="auto">
            <a:xfrm>
              <a:off x="2195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4" name="Line 39"/>
            <p:cNvSpPr>
              <a:spLocks noChangeShapeType="1"/>
            </p:cNvSpPr>
            <p:nvPr/>
          </p:nvSpPr>
          <p:spPr bwMode="auto">
            <a:xfrm>
              <a:off x="2448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22" name="Line 40"/>
          <p:cNvSpPr>
            <a:spLocks noChangeShapeType="1"/>
          </p:cNvSpPr>
          <p:nvPr/>
        </p:nvSpPr>
        <p:spPr bwMode="auto">
          <a:xfrm>
            <a:off x="1566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41"/>
          <p:cNvSpPr>
            <a:spLocks noChangeShapeType="1"/>
          </p:cNvSpPr>
          <p:nvPr/>
        </p:nvSpPr>
        <p:spPr bwMode="auto">
          <a:xfrm>
            <a:off x="2557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42"/>
          <p:cNvSpPr>
            <a:spLocks noChangeShapeType="1"/>
          </p:cNvSpPr>
          <p:nvPr/>
        </p:nvSpPr>
        <p:spPr bwMode="auto">
          <a:xfrm>
            <a:off x="35480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43"/>
          <p:cNvSpPr>
            <a:spLocks noChangeShapeType="1"/>
          </p:cNvSpPr>
          <p:nvPr/>
        </p:nvSpPr>
        <p:spPr bwMode="auto">
          <a:xfrm>
            <a:off x="44624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44"/>
          <p:cNvSpPr>
            <a:spLocks noChangeArrowheads="1"/>
          </p:cNvSpPr>
          <p:nvPr/>
        </p:nvSpPr>
        <p:spPr bwMode="auto">
          <a:xfrm>
            <a:off x="1317625" y="3352800"/>
            <a:ext cx="471488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27" name="Group 45"/>
          <p:cNvGrpSpPr>
            <a:grpSpLocks/>
          </p:cNvGrpSpPr>
          <p:nvPr/>
        </p:nvGrpSpPr>
        <p:grpSpPr bwMode="auto">
          <a:xfrm>
            <a:off x="2079625" y="3352800"/>
            <a:ext cx="700088" cy="327025"/>
            <a:chOff x="947" y="2146"/>
            <a:chExt cx="441" cy="206"/>
          </a:xfrm>
        </p:grpSpPr>
        <p:sp>
          <p:nvSpPr>
            <p:cNvPr id="25801" name="Rectangle 46"/>
            <p:cNvSpPr>
              <a:spLocks noChangeArrowheads="1"/>
            </p:cNvSpPr>
            <p:nvPr/>
          </p:nvSpPr>
          <p:spPr bwMode="auto">
            <a:xfrm>
              <a:off x="94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2" name="Line 47"/>
            <p:cNvSpPr>
              <a:spLocks noChangeShapeType="1"/>
            </p:cNvSpPr>
            <p:nvPr/>
          </p:nvSpPr>
          <p:spPr bwMode="auto">
            <a:xfrm>
              <a:off x="120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8" name="Group 48"/>
          <p:cNvGrpSpPr>
            <a:grpSpLocks/>
          </p:cNvGrpSpPr>
          <p:nvPr/>
        </p:nvGrpSpPr>
        <p:grpSpPr bwMode="auto">
          <a:xfrm>
            <a:off x="3070225" y="3352800"/>
            <a:ext cx="700088" cy="327025"/>
            <a:chOff x="1571" y="2146"/>
            <a:chExt cx="441" cy="206"/>
          </a:xfrm>
        </p:grpSpPr>
        <p:sp>
          <p:nvSpPr>
            <p:cNvPr id="25799" name="Rectangle 49"/>
            <p:cNvSpPr>
              <a:spLocks noChangeArrowheads="1"/>
            </p:cNvSpPr>
            <p:nvPr/>
          </p:nvSpPr>
          <p:spPr bwMode="auto">
            <a:xfrm>
              <a:off x="1571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0" name="Line 50"/>
            <p:cNvSpPr>
              <a:spLocks noChangeShapeType="1"/>
            </p:cNvSpPr>
            <p:nvPr/>
          </p:nvSpPr>
          <p:spPr bwMode="auto">
            <a:xfrm>
              <a:off x="1824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29" name="Group 51"/>
          <p:cNvGrpSpPr>
            <a:grpSpLocks/>
          </p:cNvGrpSpPr>
          <p:nvPr/>
        </p:nvGrpSpPr>
        <p:grpSpPr bwMode="auto">
          <a:xfrm>
            <a:off x="4060825" y="3352800"/>
            <a:ext cx="700088" cy="327025"/>
            <a:chOff x="2195" y="2146"/>
            <a:chExt cx="441" cy="206"/>
          </a:xfrm>
        </p:grpSpPr>
        <p:sp>
          <p:nvSpPr>
            <p:cNvPr id="25797" name="Rectangle 52"/>
            <p:cNvSpPr>
              <a:spLocks noChangeArrowheads="1"/>
            </p:cNvSpPr>
            <p:nvPr/>
          </p:nvSpPr>
          <p:spPr bwMode="auto">
            <a:xfrm>
              <a:off x="2195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8" name="Line 53"/>
            <p:cNvSpPr>
              <a:spLocks noChangeShapeType="1"/>
            </p:cNvSpPr>
            <p:nvPr/>
          </p:nvSpPr>
          <p:spPr bwMode="auto">
            <a:xfrm>
              <a:off x="2448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0" name="Line 54"/>
          <p:cNvSpPr>
            <a:spLocks noChangeShapeType="1"/>
          </p:cNvSpPr>
          <p:nvPr/>
        </p:nvSpPr>
        <p:spPr bwMode="auto">
          <a:xfrm>
            <a:off x="1566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55"/>
          <p:cNvSpPr>
            <a:spLocks noChangeShapeType="1"/>
          </p:cNvSpPr>
          <p:nvPr/>
        </p:nvSpPr>
        <p:spPr bwMode="auto">
          <a:xfrm>
            <a:off x="2557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56"/>
          <p:cNvSpPr>
            <a:spLocks noChangeShapeType="1"/>
          </p:cNvSpPr>
          <p:nvPr/>
        </p:nvSpPr>
        <p:spPr bwMode="auto">
          <a:xfrm>
            <a:off x="35480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57"/>
          <p:cNvSpPr>
            <a:spLocks noChangeShapeType="1"/>
          </p:cNvSpPr>
          <p:nvPr/>
        </p:nvSpPr>
        <p:spPr bwMode="auto">
          <a:xfrm>
            <a:off x="44624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4" name="Rectangle 58"/>
          <p:cNvSpPr>
            <a:spLocks noChangeArrowheads="1"/>
          </p:cNvSpPr>
          <p:nvPr/>
        </p:nvSpPr>
        <p:spPr bwMode="auto">
          <a:xfrm>
            <a:off x="1317625" y="4572000"/>
            <a:ext cx="471488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5" name="Group 59"/>
          <p:cNvGrpSpPr>
            <a:grpSpLocks/>
          </p:cNvGrpSpPr>
          <p:nvPr/>
        </p:nvGrpSpPr>
        <p:grpSpPr bwMode="auto">
          <a:xfrm>
            <a:off x="2079625" y="4572000"/>
            <a:ext cx="700088" cy="327025"/>
            <a:chOff x="947" y="2914"/>
            <a:chExt cx="441" cy="206"/>
          </a:xfrm>
        </p:grpSpPr>
        <p:sp>
          <p:nvSpPr>
            <p:cNvPr id="25795" name="Rectangle 60"/>
            <p:cNvSpPr>
              <a:spLocks noChangeArrowheads="1"/>
            </p:cNvSpPr>
            <p:nvPr/>
          </p:nvSpPr>
          <p:spPr bwMode="auto">
            <a:xfrm>
              <a:off x="947" y="291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6" name="Line 61"/>
            <p:cNvSpPr>
              <a:spLocks noChangeShapeType="1"/>
            </p:cNvSpPr>
            <p:nvPr/>
          </p:nvSpPr>
          <p:spPr bwMode="auto">
            <a:xfrm>
              <a:off x="1200" y="292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36" name="Line 62"/>
          <p:cNvSpPr>
            <a:spLocks noChangeShapeType="1"/>
          </p:cNvSpPr>
          <p:nvPr/>
        </p:nvSpPr>
        <p:spPr bwMode="auto">
          <a:xfrm>
            <a:off x="1566863" y="4746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7" name="Rectangle 63"/>
          <p:cNvSpPr>
            <a:spLocks noChangeArrowheads="1"/>
          </p:cNvSpPr>
          <p:nvPr/>
        </p:nvSpPr>
        <p:spPr bwMode="auto">
          <a:xfrm>
            <a:off x="1317625" y="5029200"/>
            <a:ext cx="471488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38" name="Group 64"/>
          <p:cNvGrpSpPr>
            <a:grpSpLocks/>
          </p:cNvGrpSpPr>
          <p:nvPr/>
        </p:nvGrpSpPr>
        <p:grpSpPr bwMode="auto">
          <a:xfrm>
            <a:off x="2079625" y="5029200"/>
            <a:ext cx="700088" cy="327025"/>
            <a:chOff x="947" y="3202"/>
            <a:chExt cx="441" cy="206"/>
          </a:xfrm>
        </p:grpSpPr>
        <p:sp>
          <p:nvSpPr>
            <p:cNvPr id="25793" name="Rectangle 65"/>
            <p:cNvSpPr>
              <a:spLocks noChangeArrowheads="1"/>
            </p:cNvSpPr>
            <p:nvPr/>
          </p:nvSpPr>
          <p:spPr bwMode="auto">
            <a:xfrm>
              <a:off x="947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4" name="Line 66"/>
            <p:cNvSpPr>
              <a:spLocks noChangeShapeType="1"/>
            </p:cNvSpPr>
            <p:nvPr/>
          </p:nvSpPr>
          <p:spPr bwMode="auto">
            <a:xfrm>
              <a:off x="1200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39" name="Group 67"/>
          <p:cNvGrpSpPr>
            <a:grpSpLocks/>
          </p:cNvGrpSpPr>
          <p:nvPr/>
        </p:nvGrpSpPr>
        <p:grpSpPr bwMode="auto">
          <a:xfrm>
            <a:off x="3070225" y="5029200"/>
            <a:ext cx="700088" cy="327025"/>
            <a:chOff x="1571" y="3202"/>
            <a:chExt cx="441" cy="206"/>
          </a:xfrm>
        </p:grpSpPr>
        <p:sp>
          <p:nvSpPr>
            <p:cNvPr id="25791" name="Rectangle 68"/>
            <p:cNvSpPr>
              <a:spLocks noChangeArrowheads="1"/>
            </p:cNvSpPr>
            <p:nvPr/>
          </p:nvSpPr>
          <p:spPr bwMode="auto">
            <a:xfrm>
              <a:off x="1571" y="320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92" name="Line 69"/>
            <p:cNvSpPr>
              <a:spLocks noChangeShapeType="1"/>
            </p:cNvSpPr>
            <p:nvPr/>
          </p:nvSpPr>
          <p:spPr bwMode="auto">
            <a:xfrm>
              <a:off x="1824" y="321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40" name="Line 70"/>
          <p:cNvSpPr>
            <a:spLocks noChangeShapeType="1"/>
          </p:cNvSpPr>
          <p:nvPr/>
        </p:nvSpPr>
        <p:spPr bwMode="auto">
          <a:xfrm>
            <a:off x="15668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Line 71"/>
          <p:cNvSpPr>
            <a:spLocks noChangeShapeType="1"/>
          </p:cNvSpPr>
          <p:nvPr/>
        </p:nvSpPr>
        <p:spPr bwMode="auto">
          <a:xfrm>
            <a:off x="2557463" y="5203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2" name="Rectangle 72"/>
          <p:cNvSpPr>
            <a:spLocks noChangeArrowheads="1"/>
          </p:cNvSpPr>
          <p:nvPr/>
        </p:nvSpPr>
        <p:spPr bwMode="auto">
          <a:xfrm>
            <a:off x="1317625" y="5486400"/>
            <a:ext cx="471488" cy="320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73"/>
          <p:cNvSpPr>
            <a:spLocks noChangeShapeType="1"/>
          </p:cNvSpPr>
          <p:nvPr/>
        </p:nvSpPr>
        <p:spPr bwMode="auto">
          <a:xfrm>
            <a:off x="3471863" y="5051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74"/>
          <p:cNvSpPr>
            <a:spLocks noChangeShapeType="1"/>
          </p:cNvSpPr>
          <p:nvPr/>
        </p:nvSpPr>
        <p:spPr bwMode="auto">
          <a:xfrm>
            <a:off x="1338263" y="5508625"/>
            <a:ext cx="457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75"/>
          <p:cNvSpPr>
            <a:spLocks noChangeShapeType="1"/>
          </p:cNvSpPr>
          <p:nvPr/>
        </p:nvSpPr>
        <p:spPr bwMode="auto">
          <a:xfrm>
            <a:off x="2481263" y="4594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0" name="Rectangle 148"/>
          <p:cNvSpPr>
            <a:spLocks noChangeArrowheads="1"/>
          </p:cNvSpPr>
          <p:nvPr/>
        </p:nvSpPr>
        <p:spPr bwMode="auto">
          <a:xfrm>
            <a:off x="865188" y="1887538"/>
            <a:ext cx="36195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25691" name="Rectangle 149"/>
          <p:cNvSpPr>
            <a:spLocks noChangeArrowheads="1"/>
          </p:cNvSpPr>
          <p:nvPr/>
        </p:nvSpPr>
        <p:spPr bwMode="auto">
          <a:xfrm>
            <a:off x="865188" y="4478338"/>
            <a:ext cx="361950" cy="145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 dirty="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 dirty="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 dirty="0">
                <a:ea typeface="新細明體" charset="-120"/>
              </a:rPr>
              <a:t>2</a:t>
            </a:r>
          </a:p>
        </p:txBody>
      </p:sp>
      <p:sp>
        <p:nvSpPr>
          <p:cNvPr id="25693" name="Rectangle 151"/>
          <p:cNvSpPr>
            <a:spLocks noChangeArrowheads="1"/>
          </p:cNvSpPr>
          <p:nvPr/>
        </p:nvSpPr>
        <p:spPr bwMode="auto">
          <a:xfrm>
            <a:off x="2076450" y="19304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25694" name="Rectangle 152"/>
          <p:cNvSpPr>
            <a:spLocks noChangeArrowheads="1"/>
          </p:cNvSpPr>
          <p:nvPr/>
        </p:nvSpPr>
        <p:spPr bwMode="auto">
          <a:xfrm>
            <a:off x="3100388" y="19335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25695" name="Rectangle 153"/>
          <p:cNvSpPr>
            <a:spLocks noChangeArrowheads="1"/>
          </p:cNvSpPr>
          <p:nvPr/>
        </p:nvSpPr>
        <p:spPr bwMode="auto">
          <a:xfrm>
            <a:off x="4106863" y="19335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25696" name="Rectangle 154"/>
          <p:cNvSpPr>
            <a:spLocks noChangeArrowheads="1"/>
          </p:cNvSpPr>
          <p:nvPr/>
        </p:nvSpPr>
        <p:spPr bwMode="auto">
          <a:xfrm>
            <a:off x="2092325" y="23812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25697" name="Rectangle 155"/>
          <p:cNvSpPr>
            <a:spLocks noChangeArrowheads="1"/>
          </p:cNvSpPr>
          <p:nvPr/>
        </p:nvSpPr>
        <p:spPr bwMode="auto">
          <a:xfrm>
            <a:off x="3100388" y="2381250"/>
            <a:ext cx="401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25698" name="Rectangle 156"/>
          <p:cNvSpPr>
            <a:spLocks noChangeArrowheads="1"/>
          </p:cNvSpPr>
          <p:nvPr/>
        </p:nvSpPr>
        <p:spPr bwMode="auto">
          <a:xfrm>
            <a:off x="4092575" y="23812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25699" name="Rectangle 157"/>
          <p:cNvSpPr>
            <a:spLocks noChangeArrowheads="1"/>
          </p:cNvSpPr>
          <p:nvPr/>
        </p:nvSpPr>
        <p:spPr bwMode="auto">
          <a:xfrm>
            <a:off x="2092325" y="2830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25700" name="Rectangle 158"/>
          <p:cNvSpPr>
            <a:spLocks noChangeArrowheads="1"/>
          </p:cNvSpPr>
          <p:nvPr/>
        </p:nvSpPr>
        <p:spPr bwMode="auto">
          <a:xfrm>
            <a:off x="3087688" y="2830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25701" name="Rectangle 159"/>
          <p:cNvSpPr>
            <a:spLocks noChangeArrowheads="1"/>
          </p:cNvSpPr>
          <p:nvPr/>
        </p:nvSpPr>
        <p:spPr bwMode="auto">
          <a:xfrm>
            <a:off x="4092575" y="28305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3</a:t>
            </a:r>
          </a:p>
        </p:txBody>
      </p:sp>
      <p:sp>
        <p:nvSpPr>
          <p:cNvPr id="25702" name="Rectangle 160"/>
          <p:cNvSpPr>
            <a:spLocks noChangeArrowheads="1"/>
          </p:cNvSpPr>
          <p:nvPr/>
        </p:nvSpPr>
        <p:spPr bwMode="auto">
          <a:xfrm>
            <a:off x="2092325" y="33067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25703" name="Rectangle 161"/>
          <p:cNvSpPr>
            <a:spLocks noChangeArrowheads="1"/>
          </p:cNvSpPr>
          <p:nvPr/>
        </p:nvSpPr>
        <p:spPr bwMode="auto">
          <a:xfrm>
            <a:off x="3086100" y="3279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25704" name="Rectangle 162"/>
          <p:cNvSpPr>
            <a:spLocks noChangeArrowheads="1"/>
          </p:cNvSpPr>
          <p:nvPr/>
        </p:nvSpPr>
        <p:spPr bwMode="auto">
          <a:xfrm>
            <a:off x="4106863" y="32797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25705" name="Rectangle 163"/>
          <p:cNvSpPr>
            <a:spLocks noChangeArrowheads="1"/>
          </p:cNvSpPr>
          <p:nvPr/>
        </p:nvSpPr>
        <p:spPr bwMode="auto">
          <a:xfrm>
            <a:off x="2743200" y="38195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G</a:t>
            </a:r>
            <a:r>
              <a:rPr kumimoji="1" lang="en-US" altLang="zh-TW" sz="1600">
                <a:ea typeface="新細明體" charset="-120"/>
              </a:rPr>
              <a:t>1</a:t>
            </a:r>
          </a:p>
        </p:txBody>
      </p:sp>
      <p:sp>
        <p:nvSpPr>
          <p:cNvPr id="25706" name="Rectangle 164"/>
          <p:cNvSpPr>
            <a:spLocks noChangeArrowheads="1"/>
          </p:cNvSpPr>
          <p:nvPr/>
        </p:nvSpPr>
        <p:spPr bwMode="auto">
          <a:xfrm>
            <a:off x="2092325" y="4530725"/>
            <a:ext cx="38151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1</a:t>
            </a:r>
          </a:p>
        </p:txBody>
      </p:sp>
      <p:sp>
        <p:nvSpPr>
          <p:cNvPr id="25707" name="Rectangle 165"/>
          <p:cNvSpPr>
            <a:spLocks noChangeArrowheads="1"/>
          </p:cNvSpPr>
          <p:nvPr/>
        </p:nvSpPr>
        <p:spPr bwMode="auto">
          <a:xfrm>
            <a:off x="2092325" y="4965700"/>
            <a:ext cx="38151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>
                <a:ea typeface="新細明體" charset="-120"/>
              </a:rPr>
              <a:t>0</a:t>
            </a:r>
          </a:p>
        </p:txBody>
      </p:sp>
      <p:sp>
        <p:nvSpPr>
          <p:cNvPr id="25708" name="Rectangle 166"/>
          <p:cNvSpPr>
            <a:spLocks noChangeArrowheads="1"/>
          </p:cNvSpPr>
          <p:nvPr/>
        </p:nvSpPr>
        <p:spPr bwMode="auto">
          <a:xfrm>
            <a:off x="3098800" y="4967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2</a:t>
            </a:r>
          </a:p>
        </p:txBody>
      </p:sp>
      <p:sp>
        <p:nvSpPr>
          <p:cNvPr id="25709" name="Rectangle 167"/>
          <p:cNvSpPr>
            <a:spLocks noChangeArrowheads="1"/>
          </p:cNvSpPr>
          <p:nvPr/>
        </p:nvSpPr>
        <p:spPr bwMode="auto">
          <a:xfrm>
            <a:off x="2306638" y="5724525"/>
            <a:ext cx="53860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0200" y="1828800"/>
            <a:ext cx="1816100" cy="1816100"/>
            <a:chOff x="1852613" y="0"/>
            <a:chExt cx="1816100" cy="1816100"/>
          </a:xfrm>
        </p:grpSpPr>
        <p:sp>
          <p:nvSpPr>
            <p:cNvPr id="25725" name="Oval 183"/>
            <p:cNvSpPr>
              <a:spLocks noChangeArrowheads="1"/>
            </p:cNvSpPr>
            <p:nvPr/>
          </p:nvSpPr>
          <p:spPr bwMode="auto">
            <a:xfrm>
              <a:off x="2538413" y="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726" name="Oval 184"/>
            <p:cNvSpPr>
              <a:spLocks noChangeArrowheads="1"/>
            </p:cNvSpPr>
            <p:nvPr/>
          </p:nvSpPr>
          <p:spPr bwMode="auto">
            <a:xfrm>
              <a:off x="1852613" y="76200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5727" name="Oval 185"/>
            <p:cNvSpPr>
              <a:spLocks noChangeArrowheads="1"/>
            </p:cNvSpPr>
            <p:nvPr/>
          </p:nvSpPr>
          <p:spPr bwMode="auto">
            <a:xfrm>
              <a:off x="3224213" y="76200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25728" name="Oval 186"/>
            <p:cNvSpPr>
              <a:spLocks noChangeArrowheads="1"/>
            </p:cNvSpPr>
            <p:nvPr/>
          </p:nvSpPr>
          <p:spPr bwMode="auto">
            <a:xfrm>
              <a:off x="2538413" y="137160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3</a:t>
              </a:r>
            </a:p>
          </p:txBody>
        </p:sp>
        <p:sp>
          <p:nvSpPr>
            <p:cNvPr id="25729" name="Line 187"/>
            <p:cNvSpPr>
              <a:spLocks noChangeShapeType="1"/>
            </p:cNvSpPr>
            <p:nvPr/>
          </p:nvSpPr>
          <p:spPr bwMode="auto">
            <a:xfrm>
              <a:off x="2760663" y="450850"/>
              <a:ext cx="0" cy="9144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0" name="Line 188"/>
            <p:cNvSpPr>
              <a:spLocks noChangeShapeType="1"/>
            </p:cNvSpPr>
            <p:nvPr/>
          </p:nvSpPr>
          <p:spPr bwMode="auto">
            <a:xfrm>
              <a:off x="2303463" y="984250"/>
              <a:ext cx="914400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1" name="Line 189"/>
            <p:cNvSpPr>
              <a:spLocks noChangeShapeType="1"/>
            </p:cNvSpPr>
            <p:nvPr/>
          </p:nvSpPr>
          <p:spPr bwMode="auto">
            <a:xfrm flipH="1">
              <a:off x="2192338" y="374650"/>
              <a:ext cx="407987" cy="4349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2" name="Line 190"/>
            <p:cNvSpPr>
              <a:spLocks noChangeShapeType="1"/>
            </p:cNvSpPr>
            <p:nvPr/>
          </p:nvSpPr>
          <p:spPr bwMode="auto">
            <a:xfrm>
              <a:off x="2913063" y="374650"/>
              <a:ext cx="422275" cy="43497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3" name="Line 191"/>
            <p:cNvSpPr>
              <a:spLocks noChangeShapeType="1"/>
            </p:cNvSpPr>
            <p:nvPr/>
          </p:nvSpPr>
          <p:spPr bwMode="auto">
            <a:xfrm>
              <a:off x="2178050" y="1190625"/>
              <a:ext cx="354013" cy="3127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4" name="Line 192"/>
            <p:cNvSpPr>
              <a:spLocks noChangeShapeType="1"/>
            </p:cNvSpPr>
            <p:nvPr/>
          </p:nvSpPr>
          <p:spPr bwMode="auto">
            <a:xfrm flipH="1">
              <a:off x="2967038" y="1163638"/>
              <a:ext cx="327025" cy="339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315200" y="3581400"/>
            <a:ext cx="460375" cy="2566988"/>
            <a:chOff x="4310063" y="3822700"/>
            <a:chExt cx="460375" cy="2566988"/>
          </a:xfrm>
        </p:grpSpPr>
        <p:sp>
          <p:nvSpPr>
            <p:cNvPr id="25735" name="Oval 193"/>
            <p:cNvSpPr>
              <a:spLocks noChangeArrowheads="1"/>
            </p:cNvSpPr>
            <p:nvPr/>
          </p:nvSpPr>
          <p:spPr bwMode="auto">
            <a:xfrm>
              <a:off x="4311650" y="3822700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 dirty="0">
                  <a:solidFill>
                    <a:schemeClr val="tx2"/>
                  </a:solidFill>
                  <a:ea typeface="新細明體" charset="-120"/>
                </a:rPr>
                <a:t>0</a:t>
              </a:r>
            </a:p>
          </p:txBody>
        </p:sp>
        <p:sp>
          <p:nvSpPr>
            <p:cNvPr id="25736" name="Oval 194"/>
            <p:cNvSpPr>
              <a:spLocks noChangeArrowheads="1"/>
            </p:cNvSpPr>
            <p:nvPr/>
          </p:nvSpPr>
          <p:spPr bwMode="auto">
            <a:xfrm>
              <a:off x="4310063" y="4926013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5737" name="Oval 195"/>
            <p:cNvSpPr>
              <a:spLocks noChangeArrowheads="1"/>
            </p:cNvSpPr>
            <p:nvPr/>
          </p:nvSpPr>
          <p:spPr bwMode="auto">
            <a:xfrm>
              <a:off x="4325938" y="5945188"/>
              <a:ext cx="444500" cy="4445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kumimoji="1" lang="en-US" altLang="zh-TW" sz="2800">
                  <a:solidFill>
                    <a:schemeClr val="tx2"/>
                  </a:solidFill>
                  <a:ea typeface="新細明體" charset="-120"/>
                </a:rPr>
                <a:t>2</a:t>
              </a:r>
            </a:p>
          </p:txBody>
        </p:sp>
        <p:sp>
          <p:nvSpPr>
            <p:cNvPr id="25738" name="Line 196"/>
            <p:cNvSpPr>
              <a:spLocks noChangeShapeType="1"/>
            </p:cNvSpPr>
            <p:nvPr/>
          </p:nvSpPr>
          <p:spPr bwMode="auto">
            <a:xfrm>
              <a:off x="4548188" y="5381625"/>
              <a:ext cx="0" cy="5588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9" name="Line 197"/>
            <p:cNvSpPr>
              <a:spLocks noChangeShapeType="1"/>
            </p:cNvSpPr>
            <p:nvPr/>
          </p:nvSpPr>
          <p:spPr bwMode="auto">
            <a:xfrm flipV="1">
              <a:off x="4725988" y="4211638"/>
              <a:ext cx="0" cy="72072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0" name="Line 198"/>
            <p:cNvSpPr>
              <a:spLocks noChangeShapeType="1"/>
            </p:cNvSpPr>
            <p:nvPr/>
          </p:nvSpPr>
          <p:spPr bwMode="auto">
            <a:xfrm>
              <a:off x="4357688" y="4238625"/>
              <a:ext cx="0" cy="7350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42" name="Text Box 220"/>
          <p:cNvSpPr txBox="1">
            <a:spLocks noChangeArrowheads="1"/>
          </p:cNvSpPr>
          <p:nvPr/>
        </p:nvSpPr>
        <p:spPr bwMode="auto">
          <a:xfrm>
            <a:off x="304800" y="6248400"/>
            <a:ext cx="871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kumimoji="1" lang="en-US" altLang="zh-TW" sz="2000" dirty="0">
                <a:ea typeface="新細明體" charset="-120"/>
              </a:rPr>
              <a:t>An undirected graph with </a:t>
            </a:r>
            <a:r>
              <a:rPr kumimoji="1" lang="en-US" altLang="zh-TW" sz="2000" dirty="0">
                <a:solidFill>
                  <a:schemeClr val="tx2"/>
                </a:solidFill>
                <a:ea typeface="新細明體" charset="-120"/>
              </a:rPr>
              <a:t>n</a:t>
            </a:r>
            <a:r>
              <a:rPr kumimoji="1" lang="en-US" altLang="zh-TW" sz="2000" dirty="0">
                <a:ea typeface="新細明體" charset="-120"/>
              </a:rPr>
              <a:t> vertices and </a:t>
            </a:r>
            <a:r>
              <a:rPr kumimoji="1" lang="en-US" altLang="zh-TW" sz="2000" dirty="0">
                <a:solidFill>
                  <a:schemeClr val="tx2"/>
                </a:solidFill>
                <a:ea typeface="新細明體" charset="-120"/>
              </a:rPr>
              <a:t>e</a:t>
            </a:r>
            <a:r>
              <a:rPr kumimoji="1" lang="en-US" altLang="zh-TW" sz="2000" dirty="0">
                <a:ea typeface="新細明體" charset="-120"/>
              </a:rPr>
              <a:t> edges ==&gt; </a:t>
            </a:r>
            <a:r>
              <a:rPr kumimoji="1" lang="en-US" altLang="zh-TW" sz="2000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kumimoji="1" lang="en-US" altLang="zh-TW" sz="2000" dirty="0">
                <a:solidFill>
                  <a:srgbClr val="FFC000"/>
                </a:solidFill>
                <a:ea typeface="新細明體" charset="-120"/>
              </a:rPr>
              <a:t> </a:t>
            </a:r>
            <a:r>
              <a:rPr kumimoji="1" lang="en-US" altLang="zh-TW" sz="2000" dirty="0">
                <a:ea typeface="新細明體" charset="-120"/>
              </a:rPr>
              <a:t>head nodes and </a:t>
            </a:r>
            <a:r>
              <a:rPr kumimoji="1" lang="en-US" altLang="zh-TW" sz="2000" dirty="0">
                <a:solidFill>
                  <a:srgbClr val="FF0000"/>
                </a:solidFill>
                <a:ea typeface="新細明體" charset="-120"/>
              </a:rPr>
              <a:t>2e</a:t>
            </a:r>
            <a:r>
              <a:rPr kumimoji="1" lang="en-US" altLang="zh-TW" sz="2000" dirty="0">
                <a:solidFill>
                  <a:srgbClr val="FFC000"/>
                </a:solidFill>
                <a:ea typeface="新細明體" charset="-120"/>
              </a:rPr>
              <a:t> </a:t>
            </a:r>
            <a:r>
              <a:rPr kumimoji="1" lang="en-US" altLang="zh-TW" sz="2000" dirty="0">
                <a:ea typeface="新細明體" charset="-120"/>
              </a:rPr>
              <a:t>list nodes</a:t>
            </a:r>
            <a:endParaRPr kumimoji="1" lang="en-US" altLang="zh-TW" dirty="0">
              <a:ea typeface="新細明體" charset="-120"/>
            </a:endParaRPr>
          </a:p>
        </p:txBody>
      </p:sp>
      <p:sp>
        <p:nvSpPr>
          <p:cNvPr id="224" name="Rectangle 2"/>
          <p:cNvSpPr txBox="1">
            <a:spLocks noChangeArrowheads="1"/>
          </p:cNvSpPr>
          <p:nvPr/>
        </p:nvSpPr>
        <p:spPr>
          <a:xfrm>
            <a:off x="762000" y="304800"/>
            <a:ext cx="78486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70C0"/>
                </a:solidFill>
                <a:effectLst/>
              </a:rPr>
              <a:t>Adjacency List Example</a:t>
            </a:r>
            <a:endParaRPr lang="en-US" b="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331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2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25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2" dur="2000"/>
                                        <p:tgtEl>
                                          <p:spTgt spid="25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2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1" dur="2000"/>
                                        <p:tgtEl>
                                          <p:spTgt spid="25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25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2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0" dur="2000"/>
                                        <p:tgtEl>
                                          <p:spTgt spid="2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2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6" dur="2000"/>
                                        <p:tgtEl>
                                          <p:spTgt spid="2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9" dur="2000"/>
                                        <p:tgtEl>
                                          <p:spTgt spid="2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2" dur="2000"/>
                                        <p:tgtEl>
                                          <p:spTgt spid="2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5" dur="20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2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4" dur="20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7" dur="2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0" dur="20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3" dur="20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6" dur="20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9" dur="20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2" dur="20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2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8" dur="20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1" dur="2000"/>
                                        <p:tgtEl>
                                          <p:spTgt spid="2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4" dur="2000"/>
                                        <p:tgtEl>
                                          <p:spTgt spid="2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7" dur="2000"/>
                                        <p:tgtEl>
                                          <p:spTgt spid="25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2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6" grpId="0" animBg="1"/>
      <p:bldP spid="25607" grpId="0" animBg="1"/>
      <p:bldP spid="25608" grpId="0" animBg="1"/>
      <p:bldP spid="25609" grpId="0" animBg="1"/>
      <p:bldP spid="25610" grpId="0" animBg="1"/>
      <p:bldP spid="25614" grpId="0" animBg="1"/>
      <p:bldP spid="25615" grpId="0" animBg="1"/>
      <p:bldP spid="25616" grpId="0" animBg="1"/>
      <p:bldP spid="25617" grpId="0" animBg="1"/>
      <p:bldP spid="25618" grpId="0" animBg="1"/>
      <p:bldP spid="25622" grpId="0" animBg="1"/>
      <p:bldP spid="25623" grpId="0" animBg="1"/>
      <p:bldP spid="25624" grpId="0" animBg="1"/>
      <p:bldP spid="25625" grpId="0" animBg="1"/>
      <p:bldP spid="25626" grpId="0" animBg="1"/>
      <p:bldP spid="25630" grpId="0" animBg="1"/>
      <p:bldP spid="25631" grpId="0" animBg="1"/>
      <p:bldP spid="25632" grpId="0" animBg="1"/>
      <p:bldP spid="25633" grpId="0" animBg="1"/>
      <p:bldP spid="25634" grpId="0" animBg="1"/>
      <p:bldP spid="25636" grpId="0" animBg="1"/>
      <p:bldP spid="25637" grpId="0" animBg="1"/>
      <p:bldP spid="25640" grpId="0" animBg="1"/>
      <p:bldP spid="25641" grpId="0" animBg="1"/>
      <p:bldP spid="25642" grpId="0" animBg="1"/>
      <p:bldP spid="25643" grpId="0" animBg="1"/>
      <p:bldP spid="25644" grpId="0" animBg="1"/>
      <p:bldP spid="25645" grpId="0" animBg="1"/>
      <p:bldP spid="25690" grpId="0"/>
      <p:bldP spid="25691" grpId="0"/>
      <p:bldP spid="25693" grpId="0"/>
      <p:bldP spid="25694" grpId="0"/>
      <p:bldP spid="25695" grpId="0"/>
      <p:bldP spid="25696" grpId="0"/>
      <p:bldP spid="25697" grpId="0"/>
      <p:bldP spid="25698" grpId="0"/>
      <p:bldP spid="25699" grpId="0"/>
      <p:bldP spid="25700" grpId="0"/>
      <p:bldP spid="25701" grpId="0"/>
      <p:bldP spid="25702" grpId="0"/>
      <p:bldP spid="25703" grpId="0"/>
      <p:bldP spid="25704" grpId="0"/>
      <p:bldP spid="25705" grpId="0"/>
      <p:bldP spid="25706" grpId="0"/>
      <p:bldP spid="25707" grpId="0"/>
      <p:bldP spid="25708" grpId="0"/>
      <p:bldP spid="25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889625" y="1981200"/>
            <a:ext cx="2535238" cy="327025"/>
            <a:chOff x="5889625" y="1981200"/>
            <a:chExt cx="2535238" cy="327025"/>
          </a:xfrm>
        </p:grpSpPr>
        <p:grpSp>
          <p:nvGrpSpPr>
            <p:cNvPr id="2" name="Group 1"/>
            <p:cNvGrpSpPr/>
            <p:nvPr/>
          </p:nvGrpSpPr>
          <p:grpSpPr>
            <a:xfrm>
              <a:off x="5889625" y="1981200"/>
              <a:ext cx="2528888" cy="327025"/>
              <a:chOff x="5889625" y="1981200"/>
              <a:chExt cx="2528888" cy="327025"/>
            </a:xfrm>
          </p:grpSpPr>
          <p:sp>
            <p:nvSpPr>
              <p:cNvPr id="25646" name="Rectangle 76"/>
              <p:cNvSpPr>
                <a:spLocks noChangeArrowheads="1"/>
              </p:cNvSpPr>
              <p:nvPr/>
            </p:nvSpPr>
            <p:spPr bwMode="auto">
              <a:xfrm>
                <a:off x="5889625" y="1981200"/>
                <a:ext cx="471488" cy="3206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47" name="Group 77"/>
              <p:cNvGrpSpPr>
                <a:grpSpLocks/>
              </p:cNvGrpSpPr>
              <p:nvPr/>
            </p:nvGrpSpPr>
            <p:grpSpPr bwMode="auto">
              <a:xfrm>
                <a:off x="6651625" y="1981200"/>
                <a:ext cx="700088" cy="327025"/>
                <a:chOff x="3827" y="1282"/>
                <a:chExt cx="441" cy="206"/>
              </a:xfrm>
            </p:grpSpPr>
            <p:sp>
              <p:nvSpPr>
                <p:cNvPr id="25789" name="Rectangle 78"/>
                <p:cNvSpPr>
                  <a:spLocks noChangeArrowheads="1"/>
                </p:cNvSpPr>
                <p:nvPr/>
              </p:nvSpPr>
              <p:spPr bwMode="auto">
                <a:xfrm>
                  <a:off x="3827" y="1282"/>
                  <a:ext cx="441" cy="2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90" name="Line 79"/>
                <p:cNvSpPr>
                  <a:spLocks noChangeShapeType="1"/>
                </p:cNvSpPr>
                <p:nvPr/>
              </p:nvSpPr>
              <p:spPr bwMode="auto">
                <a:xfrm>
                  <a:off x="4080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648" name="Group 80"/>
              <p:cNvGrpSpPr>
                <a:grpSpLocks/>
              </p:cNvGrpSpPr>
              <p:nvPr/>
            </p:nvGrpSpPr>
            <p:grpSpPr bwMode="auto">
              <a:xfrm>
                <a:off x="7718425" y="1981200"/>
                <a:ext cx="700088" cy="327025"/>
                <a:chOff x="4499" y="1282"/>
                <a:chExt cx="441" cy="206"/>
              </a:xfrm>
            </p:grpSpPr>
            <p:sp>
              <p:nvSpPr>
                <p:cNvPr id="25787" name="Rectangle 81"/>
                <p:cNvSpPr>
                  <a:spLocks noChangeArrowheads="1"/>
                </p:cNvSpPr>
                <p:nvPr/>
              </p:nvSpPr>
              <p:spPr bwMode="auto">
                <a:xfrm>
                  <a:off x="4499" y="1282"/>
                  <a:ext cx="441" cy="20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788" name="Line 82"/>
                <p:cNvSpPr>
                  <a:spLocks noChangeShapeType="1"/>
                </p:cNvSpPr>
                <p:nvPr/>
              </p:nvSpPr>
              <p:spPr bwMode="auto">
                <a:xfrm>
                  <a:off x="4752" y="1296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649" name="Line 83"/>
              <p:cNvSpPr>
                <a:spLocks noChangeShapeType="1"/>
              </p:cNvSpPr>
              <p:nvPr/>
            </p:nvSpPr>
            <p:spPr bwMode="auto">
              <a:xfrm>
                <a:off x="6138863" y="2155825"/>
                <a:ext cx="533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50" name="Line 84"/>
              <p:cNvSpPr>
                <a:spLocks noChangeShapeType="1"/>
              </p:cNvSpPr>
              <p:nvPr/>
            </p:nvSpPr>
            <p:spPr bwMode="auto">
              <a:xfrm>
                <a:off x="7129463" y="2155825"/>
                <a:ext cx="5334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1" name="Line 85"/>
            <p:cNvSpPr>
              <a:spLocks noChangeShapeType="1"/>
            </p:cNvSpPr>
            <p:nvPr/>
          </p:nvSpPr>
          <p:spPr bwMode="auto">
            <a:xfrm>
              <a:off x="8120063" y="2003425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89625" y="2438400"/>
            <a:ext cx="2528888" cy="327025"/>
            <a:chOff x="5889625" y="2438400"/>
            <a:chExt cx="2528888" cy="327025"/>
          </a:xfrm>
        </p:grpSpPr>
        <p:sp>
          <p:nvSpPr>
            <p:cNvPr id="25652" name="Rectangle 86"/>
            <p:cNvSpPr>
              <a:spLocks noChangeArrowheads="1"/>
            </p:cNvSpPr>
            <p:nvPr/>
          </p:nvSpPr>
          <p:spPr bwMode="auto">
            <a:xfrm>
              <a:off x="5889625" y="2438400"/>
              <a:ext cx="471488" cy="320675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53" name="Group 87"/>
            <p:cNvGrpSpPr>
              <a:grpSpLocks/>
            </p:cNvGrpSpPr>
            <p:nvPr/>
          </p:nvGrpSpPr>
          <p:grpSpPr bwMode="auto">
            <a:xfrm>
              <a:off x="6651625" y="2438400"/>
              <a:ext cx="700088" cy="327025"/>
              <a:chOff x="3827" y="1570"/>
              <a:chExt cx="441" cy="206"/>
            </a:xfrm>
          </p:grpSpPr>
          <p:sp>
            <p:nvSpPr>
              <p:cNvPr id="25785" name="Rectangle 88"/>
              <p:cNvSpPr>
                <a:spLocks noChangeArrowheads="1"/>
              </p:cNvSpPr>
              <p:nvPr/>
            </p:nvSpPr>
            <p:spPr bwMode="auto">
              <a:xfrm>
                <a:off x="3827" y="1570"/>
                <a:ext cx="441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86" name="Line 89"/>
              <p:cNvSpPr>
                <a:spLocks noChangeShapeType="1"/>
              </p:cNvSpPr>
              <p:nvPr/>
            </p:nvSpPr>
            <p:spPr bwMode="auto">
              <a:xfrm>
                <a:off x="4080" y="15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54" name="Group 90"/>
            <p:cNvGrpSpPr>
              <a:grpSpLocks/>
            </p:cNvGrpSpPr>
            <p:nvPr/>
          </p:nvGrpSpPr>
          <p:grpSpPr bwMode="auto">
            <a:xfrm>
              <a:off x="7718425" y="2438400"/>
              <a:ext cx="700088" cy="327025"/>
              <a:chOff x="4499" y="1570"/>
              <a:chExt cx="441" cy="206"/>
            </a:xfrm>
          </p:grpSpPr>
          <p:sp>
            <p:nvSpPr>
              <p:cNvPr id="25783" name="Rectangle 91"/>
              <p:cNvSpPr>
                <a:spLocks noChangeArrowheads="1"/>
              </p:cNvSpPr>
              <p:nvPr/>
            </p:nvSpPr>
            <p:spPr bwMode="auto">
              <a:xfrm>
                <a:off x="4499" y="1570"/>
                <a:ext cx="441" cy="2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84" name="Line 92"/>
              <p:cNvSpPr>
                <a:spLocks noChangeShapeType="1"/>
              </p:cNvSpPr>
              <p:nvPr/>
            </p:nvSpPr>
            <p:spPr bwMode="auto">
              <a:xfrm>
                <a:off x="4752" y="15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655" name="Line 93"/>
            <p:cNvSpPr>
              <a:spLocks noChangeShapeType="1"/>
            </p:cNvSpPr>
            <p:nvPr/>
          </p:nvSpPr>
          <p:spPr bwMode="auto">
            <a:xfrm>
              <a:off x="6138863" y="2613025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56" name="Line 94"/>
            <p:cNvSpPr>
              <a:spLocks noChangeShapeType="1"/>
            </p:cNvSpPr>
            <p:nvPr/>
          </p:nvSpPr>
          <p:spPr bwMode="auto">
            <a:xfrm>
              <a:off x="7129463" y="2613025"/>
              <a:ext cx="533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57" name="Line 95"/>
          <p:cNvSpPr>
            <a:spLocks noChangeShapeType="1"/>
          </p:cNvSpPr>
          <p:nvPr/>
        </p:nvSpPr>
        <p:spPr bwMode="auto">
          <a:xfrm>
            <a:off x="8120063" y="2460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58" name="Rectangle 96"/>
          <p:cNvSpPr>
            <a:spLocks noChangeArrowheads="1"/>
          </p:cNvSpPr>
          <p:nvPr/>
        </p:nvSpPr>
        <p:spPr bwMode="auto">
          <a:xfrm>
            <a:off x="5889625" y="2895600"/>
            <a:ext cx="471488" cy="32067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59" name="Group 97"/>
          <p:cNvGrpSpPr>
            <a:grpSpLocks/>
          </p:cNvGrpSpPr>
          <p:nvPr/>
        </p:nvGrpSpPr>
        <p:grpSpPr bwMode="auto">
          <a:xfrm>
            <a:off x="6651625" y="2895600"/>
            <a:ext cx="700088" cy="327025"/>
            <a:chOff x="3827" y="1858"/>
            <a:chExt cx="441" cy="206"/>
          </a:xfrm>
        </p:grpSpPr>
        <p:sp>
          <p:nvSpPr>
            <p:cNvPr id="25781" name="Rectangle 98"/>
            <p:cNvSpPr>
              <a:spLocks noChangeArrowheads="1"/>
            </p:cNvSpPr>
            <p:nvPr/>
          </p:nvSpPr>
          <p:spPr bwMode="auto">
            <a:xfrm>
              <a:off x="3827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2" name="Line 99"/>
            <p:cNvSpPr>
              <a:spLocks noChangeShapeType="1"/>
            </p:cNvSpPr>
            <p:nvPr/>
          </p:nvSpPr>
          <p:spPr bwMode="auto">
            <a:xfrm>
              <a:off x="4080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60" name="Group 100"/>
          <p:cNvGrpSpPr>
            <a:grpSpLocks/>
          </p:cNvGrpSpPr>
          <p:nvPr/>
        </p:nvGrpSpPr>
        <p:grpSpPr bwMode="auto">
          <a:xfrm>
            <a:off x="7718425" y="2895600"/>
            <a:ext cx="700088" cy="327025"/>
            <a:chOff x="4499" y="1858"/>
            <a:chExt cx="441" cy="206"/>
          </a:xfrm>
        </p:grpSpPr>
        <p:sp>
          <p:nvSpPr>
            <p:cNvPr id="25779" name="Rectangle 101"/>
            <p:cNvSpPr>
              <a:spLocks noChangeArrowheads="1"/>
            </p:cNvSpPr>
            <p:nvPr/>
          </p:nvSpPr>
          <p:spPr bwMode="auto">
            <a:xfrm>
              <a:off x="4499" y="185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80" name="Line 102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61" name="Line 103"/>
          <p:cNvSpPr>
            <a:spLocks noChangeShapeType="1"/>
          </p:cNvSpPr>
          <p:nvPr/>
        </p:nvSpPr>
        <p:spPr bwMode="auto">
          <a:xfrm>
            <a:off x="61388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2" name="Line 104"/>
          <p:cNvSpPr>
            <a:spLocks noChangeShapeType="1"/>
          </p:cNvSpPr>
          <p:nvPr/>
        </p:nvSpPr>
        <p:spPr bwMode="auto">
          <a:xfrm>
            <a:off x="7129463" y="3070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Line 105"/>
          <p:cNvSpPr>
            <a:spLocks noChangeShapeType="1"/>
          </p:cNvSpPr>
          <p:nvPr/>
        </p:nvSpPr>
        <p:spPr bwMode="auto">
          <a:xfrm>
            <a:off x="8120063" y="2917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4" name="Rectangle 106"/>
          <p:cNvSpPr>
            <a:spLocks noChangeArrowheads="1"/>
          </p:cNvSpPr>
          <p:nvPr/>
        </p:nvSpPr>
        <p:spPr bwMode="auto">
          <a:xfrm>
            <a:off x="5889625" y="3352800"/>
            <a:ext cx="471488" cy="32067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65" name="Group 107"/>
          <p:cNvGrpSpPr>
            <a:grpSpLocks/>
          </p:cNvGrpSpPr>
          <p:nvPr/>
        </p:nvGrpSpPr>
        <p:grpSpPr bwMode="auto">
          <a:xfrm>
            <a:off x="6651625" y="3352800"/>
            <a:ext cx="700088" cy="327025"/>
            <a:chOff x="3827" y="2146"/>
            <a:chExt cx="441" cy="206"/>
          </a:xfrm>
        </p:grpSpPr>
        <p:sp>
          <p:nvSpPr>
            <p:cNvPr id="25777" name="Rectangle 108"/>
            <p:cNvSpPr>
              <a:spLocks noChangeArrowheads="1"/>
            </p:cNvSpPr>
            <p:nvPr/>
          </p:nvSpPr>
          <p:spPr bwMode="auto">
            <a:xfrm>
              <a:off x="3827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8" name="Line 109"/>
            <p:cNvSpPr>
              <a:spLocks noChangeShapeType="1"/>
            </p:cNvSpPr>
            <p:nvPr/>
          </p:nvSpPr>
          <p:spPr bwMode="auto">
            <a:xfrm>
              <a:off x="4080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66" name="Group 110"/>
          <p:cNvGrpSpPr>
            <a:grpSpLocks/>
          </p:cNvGrpSpPr>
          <p:nvPr/>
        </p:nvGrpSpPr>
        <p:grpSpPr bwMode="auto">
          <a:xfrm>
            <a:off x="7718425" y="3352800"/>
            <a:ext cx="700088" cy="327025"/>
            <a:chOff x="4499" y="2146"/>
            <a:chExt cx="441" cy="206"/>
          </a:xfrm>
        </p:grpSpPr>
        <p:sp>
          <p:nvSpPr>
            <p:cNvPr id="25775" name="Rectangle 111"/>
            <p:cNvSpPr>
              <a:spLocks noChangeArrowheads="1"/>
            </p:cNvSpPr>
            <p:nvPr/>
          </p:nvSpPr>
          <p:spPr bwMode="auto">
            <a:xfrm>
              <a:off x="4499" y="2146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6" name="Line 112"/>
            <p:cNvSpPr>
              <a:spLocks noChangeShapeType="1"/>
            </p:cNvSpPr>
            <p:nvPr/>
          </p:nvSpPr>
          <p:spPr bwMode="auto">
            <a:xfrm>
              <a:off x="475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67" name="Line 113"/>
          <p:cNvSpPr>
            <a:spLocks noChangeShapeType="1"/>
          </p:cNvSpPr>
          <p:nvPr/>
        </p:nvSpPr>
        <p:spPr bwMode="auto">
          <a:xfrm>
            <a:off x="61388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8" name="Line 114"/>
          <p:cNvSpPr>
            <a:spLocks noChangeShapeType="1"/>
          </p:cNvSpPr>
          <p:nvPr/>
        </p:nvSpPr>
        <p:spPr bwMode="auto">
          <a:xfrm>
            <a:off x="7129463" y="35274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69" name="Line 115"/>
          <p:cNvSpPr>
            <a:spLocks noChangeShapeType="1"/>
          </p:cNvSpPr>
          <p:nvPr/>
        </p:nvSpPr>
        <p:spPr bwMode="auto">
          <a:xfrm>
            <a:off x="8120063" y="33750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0" name="Rectangle 116"/>
          <p:cNvSpPr>
            <a:spLocks noChangeArrowheads="1"/>
          </p:cNvSpPr>
          <p:nvPr/>
        </p:nvSpPr>
        <p:spPr bwMode="auto">
          <a:xfrm>
            <a:off x="5889625" y="3810000"/>
            <a:ext cx="471488" cy="32067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71" name="Group 117"/>
          <p:cNvGrpSpPr>
            <a:grpSpLocks/>
          </p:cNvGrpSpPr>
          <p:nvPr/>
        </p:nvGrpSpPr>
        <p:grpSpPr bwMode="auto">
          <a:xfrm>
            <a:off x="6651625" y="3810000"/>
            <a:ext cx="700088" cy="327025"/>
            <a:chOff x="3827" y="2434"/>
            <a:chExt cx="441" cy="206"/>
          </a:xfrm>
        </p:grpSpPr>
        <p:sp>
          <p:nvSpPr>
            <p:cNvPr id="25773" name="Rectangle 118"/>
            <p:cNvSpPr>
              <a:spLocks noChangeArrowheads="1"/>
            </p:cNvSpPr>
            <p:nvPr/>
          </p:nvSpPr>
          <p:spPr bwMode="auto">
            <a:xfrm>
              <a:off x="3827" y="2434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4" name="Line 119"/>
            <p:cNvSpPr>
              <a:spLocks noChangeShapeType="1"/>
            </p:cNvSpPr>
            <p:nvPr/>
          </p:nvSpPr>
          <p:spPr bwMode="auto">
            <a:xfrm>
              <a:off x="4080" y="244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72" name="Line 120"/>
          <p:cNvSpPr>
            <a:spLocks noChangeShapeType="1"/>
          </p:cNvSpPr>
          <p:nvPr/>
        </p:nvSpPr>
        <p:spPr bwMode="auto">
          <a:xfrm>
            <a:off x="6138863" y="39846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3" name="Line 121"/>
          <p:cNvSpPr>
            <a:spLocks noChangeShapeType="1"/>
          </p:cNvSpPr>
          <p:nvPr/>
        </p:nvSpPr>
        <p:spPr bwMode="auto">
          <a:xfrm>
            <a:off x="7053263" y="38322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4" name="Rectangle 122"/>
          <p:cNvSpPr>
            <a:spLocks noChangeArrowheads="1"/>
          </p:cNvSpPr>
          <p:nvPr/>
        </p:nvSpPr>
        <p:spPr bwMode="auto">
          <a:xfrm>
            <a:off x="5889625" y="4267200"/>
            <a:ext cx="471488" cy="32067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75" name="Group 123"/>
          <p:cNvGrpSpPr>
            <a:grpSpLocks/>
          </p:cNvGrpSpPr>
          <p:nvPr/>
        </p:nvGrpSpPr>
        <p:grpSpPr bwMode="auto">
          <a:xfrm>
            <a:off x="6651625" y="4267200"/>
            <a:ext cx="700088" cy="327025"/>
            <a:chOff x="3827" y="2722"/>
            <a:chExt cx="441" cy="206"/>
          </a:xfrm>
        </p:grpSpPr>
        <p:sp>
          <p:nvSpPr>
            <p:cNvPr id="25771" name="Rectangle 124"/>
            <p:cNvSpPr>
              <a:spLocks noChangeArrowheads="1"/>
            </p:cNvSpPr>
            <p:nvPr/>
          </p:nvSpPr>
          <p:spPr bwMode="auto">
            <a:xfrm>
              <a:off x="3827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2" name="Line 125"/>
            <p:cNvSpPr>
              <a:spLocks noChangeShapeType="1"/>
            </p:cNvSpPr>
            <p:nvPr/>
          </p:nvSpPr>
          <p:spPr bwMode="auto">
            <a:xfrm>
              <a:off x="4080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76" name="Group 126"/>
          <p:cNvGrpSpPr>
            <a:grpSpLocks/>
          </p:cNvGrpSpPr>
          <p:nvPr/>
        </p:nvGrpSpPr>
        <p:grpSpPr bwMode="auto">
          <a:xfrm>
            <a:off x="7718425" y="4267200"/>
            <a:ext cx="700088" cy="327025"/>
            <a:chOff x="4499" y="2722"/>
            <a:chExt cx="441" cy="206"/>
          </a:xfrm>
        </p:grpSpPr>
        <p:sp>
          <p:nvSpPr>
            <p:cNvPr id="25769" name="Rectangle 127"/>
            <p:cNvSpPr>
              <a:spLocks noChangeArrowheads="1"/>
            </p:cNvSpPr>
            <p:nvPr/>
          </p:nvSpPr>
          <p:spPr bwMode="auto">
            <a:xfrm>
              <a:off x="4499" y="2722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0" name="Line 128"/>
            <p:cNvSpPr>
              <a:spLocks noChangeShapeType="1"/>
            </p:cNvSpPr>
            <p:nvPr/>
          </p:nvSpPr>
          <p:spPr bwMode="auto">
            <a:xfrm>
              <a:off x="4752" y="273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77" name="Line 129"/>
          <p:cNvSpPr>
            <a:spLocks noChangeShapeType="1"/>
          </p:cNvSpPr>
          <p:nvPr/>
        </p:nvSpPr>
        <p:spPr bwMode="auto">
          <a:xfrm>
            <a:off x="61388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8" name="Line 130"/>
          <p:cNvSpPr>
            <a:spLocks noChangeShapeType="1"/>
          </p:cNvSpPr>
          <p:nvPr/>
        </p:nvSpPr>
        <p:spPr bwMode="auto">
          <a:xfrm>
            <a:off x="7129463" y="44418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79" name="Line 131"/>
          <p:cNvSpPr>
            <a:spLocks noChangeShapeType="1"/>
          </p:cNvSpPr>
          <p:nvPr/>
        </p:nvSpPr>
        <p:spPr bwMode="auto">
          <a:xfrm>
            <a:off x="8120063" y="42894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0" name="Rectangle 132"/>
          <p:cNvSpPr>
            <a:spLocks noChangeArrowheads="1"/>
          </p:cNvSpPr>
          <p:nvPr/>
        </p:nvSpPr>
        <p:spPr bwMode="auto">
          <a:xfrm>
            <a:off x="5889625" y="4724400"/>
            <a:ext cx="471488" cy="32067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81" name="Group 133"/>
          <p:cNvGrpSpPr>
            <a:grpSpLocks/>
          </p:cNvGrpSpPr>
          <p:nvPr/>
        </p:nvGrpSpPr>
        <p:grpSpPr bwMode="auto">
          <a:xfrm>
            <a:off x="6651625" y="4724400"/>
            <a:ext cx="700088" cy="327025"/>
            <a:chOff x="3827" y="3010"/>
            <a:chExt cx="441" cy="206"/>
          </a:xfrm>
        </p:grpSpPr>
        <p:sp>
          <p:nvSpPr>
            <p:cNvPr id="25767" name="Rectangle 134"/>
            <p:cNvSpPr>
              <a:spLocks noChangeArrowheads="1"/>
            </p:cNvSpPr>
            <p:nvPr/>
          </p:nvSpPr>
          <p:spPr bwMode="auto">
            <a:xfrm>
              <a:off x="3827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8" name="Line 135"/>
            <p:cNvSpPr>
              <a:spLocks noChangeShapeType="1"/>
            </p:cNvSpPr>
            <p:nvPr/>
          </p:nvSpPr>
          <p:spPr bwMode="auto">
            <a:xfrm>
              <a:off x="4080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82" name="Group 136"/>
          <p:cNvGrpSpPr>
            <a:grpSpLocks/>
          </p:cNvGrpSpPr>
          <p:nvPr/>
        </p:nvGrpSpPr>
        <p:grpSpPr bwMode="auto">
          <a:xfrm>
            <a:off x="7718425" y="4724400"/>
            <a:ext cx="700088" cy="327025"/>
            <a:chOff x="4499" y="3010"/>
            <a:chExt cx="441" cy="206"/>
          </a:xfrm>
        </p:grpSpPr>
        <p:sp>
          <p:nvSpPr>
            <p:cNvPr id="25765" name="Rectangle 137"/>
            <p:cNvSpPr>
              <a:spLocks noChangeArrowheads="1"/>
            </p:cNvSpPr>
            <p:nvPr/>
          </p:nvSpPr>
          <p:spPr bwMode="auto">
            <a:xfrm>
              <a:off x="4499" y="3010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6" name="Line 138"/>
            <p:cNvSpPr>
              <a:spLocks noChangeShapeType="1"/>
            </p:cNvSpPr>
            <p:nvPr/>
          </p:nvSpPr>
          <p:spPr bwMode="auto">
            <a:xfrm>
              <a:off x="4752" y="302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83" name="Line 139"/>
          <p:cNvSpPr>
            <a:spLocks noChangeShapeType="1"/>
          </p:cNvSpPr>
          <p:nvPr/>
        </p:nvSpPr>
        <p:spPr bwMode="auto">
          <a:xfrm>
            <a:off x="61388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4" name="Line 140"/>
          <p:cNvSpPr>
            <a:spLocks noChangeShapeType="1"/>
          </p:cNvSpPr>
          <p:nvPr/>
        </p:nvSpPr>
        <p:spPr bwMode="auto">
          <a:xfrm>
            <a:off x="7129463" y="48990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5" name="Line 141"/>
          <p:cNvSpPr>
            <a:spLocks noChangeShapeType="1"/>
          </p:cNvSpPr>
          <p:nvPr/>
        </p:nvSpPr>
        <p:spPr bwMode="auto">
          <a:xfrm>
            <a:off x="8120063" y="47466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6" name="Rectangle 142"/>
          <p:cNvSpPr>
            <a:spLocks noChangeArrowheads="1"/>
          </p:cNvSpPr>
          <p:nvPr/>
        </p:nvSpPr>
        <p:spPr bwMode="auto">
          <a:xfrm>
            <a:off x="5889625" y="5181600"/>
            <a:ext cx="471488" cy="320675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87" name="Group 143"/>
          <p:cNvGrpSpPr>
            <a:grpSpLocks/>
          </p:cNvGrpSpPr>
          <p:nvPr/>
        </p:nvGrpSpPr>
        <p:grpSpPr bwMode="auto">
          <a:xfrm>
            <a:off x="6651625" y="5181600"/>
            <a:ext cx="700088" cy="327025"/>
            <a:chOff x="3827" y="3298"/>
            <a:chExt cx="441" cy="206"/>
          </a:xfrm>
        </p:grpSpPr>
        <p:sp>
          <p:nvSpPr>
            <p:cNvPr id="25763" name="Rectangle 144"/>
            <p:cNvSpPr>
              <a:spLocks noChangeArrowheads="1"/>
            </p:cNvSpPr>
            <p:nvPr/>
          </p:nvSpPr>
          <p:spPr bwMode="auto">
            <a:xfrm>
              <a:off x="3827" y="3298"/>
              <a:ext cx="441" cy="20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4" name="Line 145"/>
            <p:cNvSpPr>
              <a:spLocks noChangeShapeType="1"/>
            </p:cNvSpPr>
            <p:nvPr/>
          </p:nvSpPr>
          <p:spPr bwMode="auto">
            <a:xfrm>
              <a:off x="408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88" name="Line 146"/>
          <p:cNvSpPr>
            <a:spLocks noChangeShapeType="1"/>
          </p:cNvSpPr>
          <p:nvPr/>
        </p:nvSpPr>
        <p:spPr bwMode="auto">
          <a:xfrm>
            <a:off x="6138863" y="5356225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89" name="Line 147"/>
          <p:cNvSpPr>
            <a:spLocks noChangeShapeType="1"/>
          </p:cNvSpPr>
          <p:nvPr/>
        </p:nvSpPr>
        <p:spPr bwMode="auto">
          <a:xfrm>
            <a:off x="7053263" y="5203825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92" name="Rectangle 150"/>
          <p:cNvSpPr>
            <a:spLocks noChangeArrowheads="1"/>
          </p:cNvSpPr>
          <p:nvPr/>
        </p:nvSpPr>
        <p:spPr bwMode="auto">
          <a:xfrm>
            <a:off x="5360988" y="1955800"/>
            <a:ext cx="361950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0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1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2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3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4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5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6</a:t>
            </a:r>
          </a:p>
          <a:p>
            <a:pPr eaLnBrk="0" hangingPunct="0">
              <a:lnSpc>
                <a:spcPct val="105000"/>
              </a:lnSpc>
            </a:pPr>
            <a:r>
              <a:rPr kumimoji="1" lang="en-US" altLang="zh-TW" sz="2800">
                <a:ea typeface="新細明體" charset="-120"/>
              </a:rPr>
              <a:t>7</a:t>
            </a:r>
          </a:p>
        </p:txBody>
      </p:sp>
      <p:sp>
        <p:nvSpPr>
          <p:cNvPr id="25710" name="Rectangle 168"/>
          <p:cNvSpPr>
            <a:spLocks noChangeArrowheads="1"/>
          </p:cNvSpPr>
          <p:nvPr/>
        </p:nvSpPr>
        <p:spPr bwMode="auto">
          <a:xfrm>
            <a:off x="6678613" y="1919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25711" name="Rectangle 169"/>
          <p:cNvSpPr>
            <a:spLocks noChangeArrowheads="1"/>
          </p:cNvSpPr>
          <p:nvPr/>
        </p:nvSpPr>
        <p:spPr bwMode="auto">
          <a:xfrm>
            <a:off x="7740650" y="19335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2</a:t>
            </a:r>
            <a:endParaRPr kumimoji="1" lang="en-US" altLang="zh-TW" sz="2800" dirty="0">
              <a:ea typeface="新細明體" charset="-120"/>
            </a:endParaRPr>
          </a:p>
        </p:txBody>
      </p:sp>
      <p:sp>
        <p:nvSpPr>
          <p:cNvPr id="25712" name="Rectangle 170"/>
          <p:cNvSpPr>
            <a:spLocks noChangeArrowheads="1"/>
          </p:cNvSpPr>
          <p:nvPr/>
        </p:nvSpPr>
        <p:spPr bwMode="auto">
          <a:xfrm>
            <a:off x="6692900" y="23812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25713" name="Rectangle 171"/>
          <p:cNvSpPr>
            <a:spLocks noChangeArrowheads="1"/>
          </p:cNvSpPr>
          <p:nvPr/>
        </p:nvSpPr>
        <p:spPr bwMode="auto">
          <a:xfrm>
            <a:off x="7739063" y="23828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3</a:t>
            </a:r>
            <a:endParaRPr kumimoji="1" lang="en-US" altLang="zh-TW" sz="2800" dirty="0">
              <a:ea typeface="新細明體" charset="-120"/>
            </a:endParaRPr>
          </a:p>
        </p:txBody>
      </p:sp>
      <p:sp>
        <p:nvSpPr>
          <p:cNvPr id="25714" name="Rectangle 172"/>
          <p:cNvSpPr>
            <a:spLocks noChangeArrowheads="1"/>
          </p:cNvSpPr>
          <p:nvPr/>
        </p:nvSpPr>
        <p:spPr bwMode="auto">
          <a:xfrm>
            <a:off x="6680200" y="284321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0</a:t>
            </a:r>
          </a:p>
        </p:txBody>
      </p:sp>
      <p:sp>
        <p:nvSpPr>
          <p:cNvPr id="25715" name="Rectangle 173"/>
          <p:cNvSpPr>
            <a:spLocks noChangeArrowheads="1"/>
          </p:cNvSpPr>
          <p:nvPr/>
        </p:nvSpPr>
        <p:spPr bwMode="auto">
          <a:xfrm>
            <a:off x="7726363" y="284480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3</a:t>
            </a:r>
            <a:endParaRPr kumimoji="1" lang="en-US" altLang="zh-TW" sz="2800" dirty="0">
              <a:ea typeface="新細明體" charset="-120"/>
            </a:endParaRPr>
          </a:p>
        </p:txBody>
      </p:sp>
      <p:sp>
        <p:nvSpPr>
          <p:cNvPr id="25716" name="Rectangle 174"/>
          <p:cNvSpPr>
            <a:spLocks noChangeArrowheads="1"/>
          </p:cNvSpPr>
          <p:nvPr/>
        </p:nvSpPr>
        <p:spPr bwMode="auto">
          <a:xfrm>
            <a:off x="6664325" y="32940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1</a:t>
            </a:r>
          </a:p>
        </p:txBody>
      </p:sp>
      <p:sp>
        <p:nvSpPr>
          <p:cNvPr id="25717" name="Rectangle 175"/>
          <p:cNvSpPr>
            <a:spLocks noChangeArrowheads="1"/>
          </p:cNvSpPr>
          <p:nvPr/>
        </p:nvSpPr>
        <p:spPr bwMode="auto">
          <a:xfrm>
            <a:off x="7753350" y="329406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2</a:t>
            </a:r>
            <a:endParaRPr kumimoji="1" lang="en-US" altLang="zh-TW" sz="2800" dirty="0">
              <a:ea typeface="新細明體" charset="-120"/>
            </a:endParaRPr>
          </a:p>
        </p:txBody>
      </p:sp>
      <p:sp>
        <p:nvSpPr>
          <p:cNvPr id="25718" name="Rectangle 176"/>
          <p:cNvSpPr>
            <a:spLocks noChangeArrowheads="1"/>
          </p:cNvSpPr>
          <p:nvPr/>
        </p:nvSpPr>
        <p:spPr bwMode="auto">
          <a:xfrm>
            <a:off x="6678613" y="375602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5</a:t>
            </a:r>
          </a:p>
        </p:txBody>
      </p:sp>
      <p:sp>
        <p:nvSpPr>
          <p:cNvPr id="25719" name="Rectangle 177"/>
          <p:cNvSpPr>
            <a:spLocks noChangeArrowheads="1"/>
          </p:cNvSpPr>
          <p:nvPr/>
        </p:nvSpPr>
        <p:spPr bwMode="auto">
          <a:xfrm>
            <a:off x="6665913" y="4232275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4</a:t>
            </a:r>
          </a:p>
        </p:txBody>
      </p:sp>
      <p:sp>
        <p:nvSpPr>
          <p:cNvPr id="25720" name="Rectangle 178"/>
          <p:cNvSpPr>
            <a:spLocks noChangeArrowheads="1"/>
          </p:cNvSpPr>
          <p:nvPr/>
        </p:nvSpPr>
        <p:spPr bwMode="auto">
          <a:xfrm>
            <a:off x="7727950" y="420528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6</a:t>
            </a:r>
          </a:p>
        </p:txBody>
      </p:sp>
      <p:sp>
        <p:nvSpPr>
          <p:cNvPr id="25721" name="Rectangle 179"/>
          <p:cNvSpPr>
            <a:spLocks noChangeArrowheads="1"/>
          </p:cNvSpPr>
          <p:nvPr/>
        </p:nvSpPr>
        <p:spPr bwMode="auto">
          <a:xfrm>
            <a:off x="6680200" y="46672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5</a:t>
            </a:r>
          </a:p>
        </p:txBody>
      </p:sp>
      <p:sp>
        <p:nvSpPr>
          <p:cNvPr id="25722" name="Rectangle 180"/>
          <p:cNvSpPr>
            <a:spLocks noChangeArrowheads="1"/>
          </p:cNvSpPr>
          <p:nvPr/>
        </p:nvSpPr>
        <p:spPr bwMode="auto">
          <a:xfrm>
            <a:off x="7753350" y="4667250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7</a:t>
            </a:r>
          </a:p>
        </p:txBody>
      </p:sp>
      <p:sp>
        <p:nvSpPr>
          <p:cNvPr id="25723" name="Rectangle 181"/>
          <p:cNvSpPr>
            <a:spLocks noChangeArrowheads="1"/>
          </p:cNvSpPr>
          <p:nvPr/>
        </p:nvSpPr>
        <p:spPr bwMode="auto">
          <a:xfrm>
            <a:off x="6675438" y="513873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>
                <a:ea typeface="新細明體" charset="-120"/>
              </a:rPr>
              <a:t>6</a:t>
            </a:r>
          </a:p>
        </p:txBody>
      </p:sp>
      <p:sp>
        <p:nvSpPr>
          <p:cNvPr id="25724" name="Rectangle 182"/>
          <p:cNvSpPr>
            <a:spLocks noChangeArrowheads="1"/>
          </p:cNvSpPr>
          <p:nvPr/>
        </p:nvSpPr>
        <p:spPr bwMode="auto">
          <a:xfrm>
            <a:off x="6702425" y="5629275"/>
            <a:ext cx="53860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sz="2800" dirty="0" smtClean="0">
                <a:ea typeface="新細明體" charset="-120"/>
              </a:rPr>
              <a:t>G</a:t>
            </a:r>
            <a:r>
              <a:rPr kumimoji="1" lang="en-US" altLang="zh-TW" sz="1600" dirty="0">
                <a:ea typeface="新細明體" charset="-120"/>
              </a:rPr>
              <a:t>3</a:t>
            </a:r>
          </a:p>
        </p:txBody>
      </p:sp>
      <p:grpSp>
        <p:nvGrpSpPr>
          <p:cNvPr id="25741" name="Group 199"/>
          <p:cNvGrpSpPr>
            <a:grpSpLocks/>
          </p:cNvGrpSpPr>
          <p:nvPr/>
        </p:nvGrpSpPr>
        <p:grpSpPr bwMode="auto">
          <a:xfrm>
            <a:off x="1600200" y="2667000"/>
            <a:ext cx="2854325" cy="2143125"/>
            <a:chOff x="636" y="409"/>
            <a:chExt cx="3240" cy="3461"/>
          </a:xfrm>
        </p:grpSpPr>
        <p:sp>
          <p:nvSpPr>
            <p:cNvPr id="25743" name="Oval 200"/>
            <p:cNvSpPr>
              <a:spLocks noChangeArrowheads="1"/>
            </p:cNvSpPr>
            <p:nvPr/>
          </p:nvSpPr>
          <p:spPr bwMode="auto">
            <a:xfrm>
              <a:off x="1920" y="1332"/>
              <a:ext cx="420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solidFill>
                    <a:schemeClr val="tx2"/>
                  </a:solidFill>
                  <a:ea typeface="新細明體" charset="-120"/>
                </a:rPr>
                <a:t>1</a:t>
              </a:r>
            </a:p>
          </p:txBody>
        </p:sp>
        <p:sp>
          <p:nvSpPr>
            <p:cNvPr id="25744" name="Line 201"/>
            <p:cNvSpPr>
              <a:spLocks noChangeShapeType="1"/>
            </p:cNvSpPr>
            <p:nvPr/>
          </p:nvSpPr>
          <p:spPr bwMode="auto">
            <a:xfrm>
              <a:off x="1728" y="948"/>
              <a:ext cx="300" cy="4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5" name="Line 202"/>
            <p:cNvSpPr>
              <a:spLocks noChangeShapeType="1"/>
            </p:cNvSpPr>
            <p:nvPr/>
          </p:nvSpPr>
          <p:spPr bwMode="auto">
            <a:xfrm flipH="1">
              <a:off x="1812" y="1704"/>
              <a:ext cx="204" cy="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46" name="Group 203"/>
            <p:cNvGrpSpPr>
              <a:grpSpLocks/>
            </p:cNvGrpSpPr>
            <p:nvPr/>
          </p:nvGrpSpPr>
          <p:grpSpPr bwMode="auto">
            <a:xfrm>
              <a:off x="864" y="612"/>
              <a:ext cx="960" cy="1824"/>
              <a:chOff x="852" y="1116"/>
              <a:chExt cx="960" cy="1824"/>
            </a:xfrm>
          </p:grpSpPr>
          <p:sp>
            <p:nvSpPr>
              <p:cNvPr id="25758" name="Oval 204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2"/>
                    </a:solidFill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25759" name="Oval 205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solidFill>
                      <a:schemeClr val="tx2"/>
                    </a:solidFill>
                    <a:ea typeface="新細明體" charset="-120"/>
                  </a:rPr>
                  <a:t>2</a:t>
                </a:r>
              </a:p>
            </p:txBody>
          </p:sp>
          <p:sp>
            <p:nvSpPr>
              <p:cNvPr id="25760" name="Oval 206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solidFill>
                      <a:schemeClr val="tx2"/>
                    </a:solidFill>
                    <a:ea typeface="新細明體" charset="-120"/>
                  </a:rPr>
                  <a:t>3</a:t>
                </a:r>
              </a:p>
            </p:txBody>
          </p:sp>
          <p:sp>
            <p:nvSpPr>
              <p:cNvPr id="25761" name="Line 207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62" name="Line 208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747" name="Group 209"/>
            <p:cNvGrpSpPr>
              <a:grpSpLocks/>
            </p:cNvGrpSpPr>
            <p:nvPr/>
          </p:nvGrpSpPr>
          <p:grpSpPr bwMode="auto">
            <a:xfrm>
              <a:off x="2916" y="576"/>
              <a:ext cx="960" cy="1824"/>
              <a:chOff x="852" y="1116"/>
              <a:chExt cx="960" cy="1824"/>
            </a:xfrm>
          </p:grpSpPr>
          <p:sp>
            <p:nvSpPr>
              <p:cNvPr id="25753" name="Oval 210"/>
              <p:cNvSpPr>
                <a:spLocks noChangeArrowheads="1"/>
              </p:cNvSpPr>
              <p:nvPr/>
            </p:nvSpPr>
            <p:spPr bwMode="auto">
              <a:xfrm>
                <a:off x="1356" y="1116"/>
                <a:ext cx="420" cy="4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solidFill>
                      <a:schemeClr val="tx2"/>
                    </a:solidFill>
                    <a:ea typeface="新細明體" charset="-120"/>
                  </a:rPr>
                  <a:t>4</a:t>
                </a:r>
              </a:p>
            </p:txBody>
          </p:sp>
          <p:sp>
            <p:nvSpPr>
              <p:cNvPr id="25754" name="Oval 211"/>
              <p:cNvSpPr>
                <a:spLocks noChangeArrowheads="1"/>
              </p:cNvSpPr>
              <p:nvPr/>
            </p:nvSpPr>
            <p:spPr bwMode="auto">
              <a:xfrm>
                <a:off x="852" y="1848"/>
                <a:ext cx="420" cy="4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solidFill>
                      <a:schemeClr val="tx2"/>
                    </a:solidFill>
                    <a:ea typeface="新細明體" charset="-120"/>
                  </a:rPr>
                  <a:t>5</a:t>
                </a:r>
              </a:p>
            </p:txBody>
          </p:sp>
          <p:sp>
            <p:nvSpPr>
              <p:cNvPr id="25755" name="Oval 212"/>
              <p:cNvSpPr>
                <a:spLocks noChangeArrowheads="1"/>
              </p:cNvSpPr>
              <p:nvPr/>
            </p:nvSpPr>
            <p:spPr bwMode="auto">
              <a:xfrm>
                <a:off x="1392" y="2532"/>
                <a:ext cx="420" cy="40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en-US" altLang="zh-TW" b="1">
                    <a:solidFill>
                      <a:schemeClr val="tx2"/>
                    </a:solidFill>
                    <a:ea typeface="新細明體" charset="-120"/>
                  </a:rPr>
                  <a:t>6</a:t>
                </a:r>
              </a:p>
            </p:txBody>
          </p:sp>
          <p:sp>
            <p:nvSpPr>
              <p:cNvPr id="25756" name="Line 213"/>
              <p:cNvSpPr>
                <a:spLocks noChangeShapeType="1"/>
              </p:cNvSpPr>
              <p:nvPr/>
            </p:nvSpPr>
            <p:spPr bwMode="auto">
              <a:xfrm flipH="1">
                <a:off x="1140" y="1476"/>
                <a:ext cx="27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57" name="Line 214"/>
              <p:cNvSpPr>
                <a:spLocks noChangeShapeType="1"/>
              </p:cNvSpPr>
              <p:nvPr/>
            </p:nvSpPr>
            <p:spPr bwMode="auto">
              <a:xfrm>
                <a:off x="1176" y="2220"/>
                <a:ext cx="216" cy="4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748" name="Oval 215"/>
            <p:cNvSpPr>
              <a:spLocks noChangeArrowheads="1"/>
            </p:cNvSpPr>
            <p:nvPr/>
          </p:nvSpPr>
          <p:spPr bwMode="auto">
            <a:xfrm>
              <a:off x="2988" y="2940"/>
              <a:ext cx="420" cy="40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TW" b="1">
                  <a:solidFill>
                    <a:schemeClr val="tx2"/>
                  </a:solidFill>
                  <a:ea typeface="新細明體" charset="-120"/>
                </a:rPr>
                <a:t>7</a:t>
              </a:r>
            </a:p>
          </p:txBody>
        </p:sp>
        <p:sp>
          <p:nvSpPr>
            <p:cNvPr id="25749" name="Line 216"/>
            <p:cNvSpPr>
              <a:spLocks noChangeShapeType="1"/>
            </p:cNvSpPr>
            <p:nvPr/>
          </p:nvSpPr>
          <p:spPr bwMode="auto">
            <a:xfrm flipH="1">
              <a:off x="3312" y="2388"/>
              <a:ext cx="252" cy="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0" name="Text Box 217"/>
            <p:cNvSpPr txBox="1">
              <a:spLocks noChangeArrowheads="1"/>
            </p:cNvSpPr>
            <p:nvPr/>
          </p:nvSpPr>
          <p:spPr bwMode="auto">
            <a:xfrm>
              <a:off x="636" y="409"/>
              <a:ext cx="209" cy="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kumimoji="1" lang="en-US" b="1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5751" name="Rectangle 218"/>
            <p:cNvSpPr>
              <a:spLocks noChangeArrowheads="1"/>
            </p:cNvSpPr>
            <p:nvPr/>
          </p:nvSpPr>
          <p:spPr bwMode="auto">
            <a:xfrm>
              <a:off x="2726" y="494"/>
              <a:ext cx="209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  <p:sp>
          <p:nvSpPr>
            <p:cNvPr id="25752" name="Rectangle 219"/>
            <p:cNvSpPr>
              <a:spLocks noChangeArrowheads="1"/>
            </p:cNvSpPr>
            <p:nvPr/>
          </p:nvSpPr>
          <p:spPr bwMode="auto">
            <a:xfrm>
              <a:off x="2525" y="3327"/>
              <a:ext cx="209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kumimoji="1" lang="en-US" b="1" baseline="-25000">
                <a:solidFill>
                  <a:schemeClr val="tx2"/>
                </a:solidFill>
                <a:ea typeface="新細明體" charset="-120"/>
              </a:endParaRPr>
            </a:p>
          </p:txBody>
        </p:sp>
      </p:grpSp>
      <p:sp>
        <p:nvSpPr>
          <p:cNvPr id="25742" name="Text Box 220"/>
          <p:cNvSpPr txBox="1">
            <a:spLocks noChangeArrowheads="1"/>
          </p:cNvSpPr>
          <p:nvPr/>
        </p:nvSpPr>
        <p:spPr bwMode="auto">
          <a:xfrm>
            <a:off x="428625" y="6019800"/>
            <a:ext cx="87153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kumimoji="1" lang="en-US" altLang="zh-TW" sz="2000" dirty="0">
                <a:ea typeface="新細明體" charset="-120"/>
              </a:rPr>
              <a:t>An undirected graph with </a:t>
            </a:r>
            <a:r>
              <a:rPr kumimoji="1" lang="en-US" altLang="zh-TW" sz="2000" dirty="0">
                <a:solidFill>
                  <a:schemeClr val="tx2"/>
                </a:solidFill>
                <a:ea typeface="新細明體" charset="-120"/>
              </a:rPr>
              <a:t>n</a:t>
            </a:r>
            <a:r>
              <a:rPr kumimoji="1" lang="en-US" altLang="zh-TW" sz="2000" dirty="0">
                <a:ea typeface="新細明體" charset="-120"/>
              </a:rPr>
              <a:t> vertices and </a:t>
            </a:r>
            <a:r>
              <a:rPr kumimoji="1" lang="en-US" altLang="zh-TW" sz="2000" dirty="0">
                <a:solidFill>
                  <a:schemeClr val="tx2"/>
                </a:solidFill>
                <a:ea typeface="新細明體" charset="-120"/>
              </a:rPr>
              <a:t>e</a:t>
            </a:r>
            <a:r>
              <a:rPr kumimoji="1" lang="en-US" altLang="zh-TW" sz="2000" dirty="0">
                <a:ea typeface="新細明體" charset="-120"/>
              </a:rPr>
              <a:t> edges ==&gt; </a:t>
            </a:r>
            <a:r>
              <a:rPr kumimoji="1" lang="en-US" altLang="zh-TW" sz="2000" dirty="0">
                <a:solidFill>
                  <a:srgbClr val="FF0000"/>
                </a:solidFill>
                <a:ea typeface="新細明體" charset="-120"/>
              </a:rPr>
              <a:t>n</a:t>
            </a:r>
            <a:r>
              <a:rPr kumimoji="1" lang="en-US" altLang="zh-TW" sz="2000" dirty="0">
                <a:solidFill>
                  <a:srgbClr val="FFC000"/>
                </a:solidFill>
                <a:ea typeface="新細明體" charset="-120"/>
              </a:rPr>
              <a:t> </a:t>
            </a:r>
            <a:r>
              <a:rPr kumimoji="1" lang="en-US" altLang="zh-TW" sz="2000" dirty="0">
                <a:ea typeface="新細明體" charset="-120"/>
              </a:rPr>
              <a:t>head nodes and </a:t>
            </a:r>
            <a:r>
              <a:rPr kumimoji="1" lang="en-US" altLang="zh-TW" sz="2000" dirty="0">
                <a:solidFill>
                  <a:srgbClr val="FF0000"/>
                </a:solidFill>
                <a:ea typeface="新細明體" charset="-120"/>
              </a:rPr>
              <a:t>2e</a:t>
            </a:r>
            <a:r>
              <a:rPr kumimoji="1" lang="en-US" altLang="zh-TW" sz="2000" dirty="0">
                <a:solidFill>
                  <a:srgbClr val="FFC000"/>
                </a:solidFill>
                <a:ea typeface="新細明體" charset="-120"/>
              </a:rPr>
              <a:t> </a:t>
            </a:r>
            <a:r>
              <a:rPr kumimoji="1" lang="en-US" altLang="zh-TW" sz="2000" dirty="0">
                <a:ea typeface="新細明體" charset="-120"/>
              </a:rPr>
              <a:t>list nodes</a:t>
            </a:r>
            <a:endParaRPr kumimoji="1" lang="en-US" altLang="zh-TW" dirty="0">
              <a:ea typeface="新細明體" charset="-120"/>
            </a:endParaRPr>
          </a:p>
        </p:txBody>
      </p:sp>
      <p:sp>
        <p:nvSpPr>
          <p:cNvPr id="222" name="Rectangle 2"/>
          <p:cNvSpPr txBox="1">
            <a:spLocks noChangeArrowheads="1"/>
          </p:cNvSpPr>
          <p:nvPr/>
        </p:nvSpPr>
        <p:spPr>
          <a:xfrm>
            <a:off x="762000" y="304800"/>
            <a:ext cx="7848600" cy="6858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FEEFB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70C0"/>
                </a:solidFill>
                <a:effectLst/>
              </a:rPr>
              <a:t>Adjacency List Example</a:t>
            </a:r>
            <a:endParaRPr lang="en-US" b="0" dirty="0">
              <a:solidFill>
                <a:srgbClr val="0070C0"/>
              </a:solidFill>
              <a:effectLst/>
            </a:endParaRPr>
          </a:p>
        </p:txBody>
      </p:sp>
      <p:sp>
        <p:nvSpPr>
          <p:cNvPr id="1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05550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84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5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5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5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5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5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2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2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2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5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2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25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2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2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2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2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2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2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2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2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2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7" grpId="0" animBg="1"/>
      <p:bldP spid="25658" grpId="0" animBg="1"/>
      <p:bldP spid="25661" grpId="0" animBg="1"/>
      <p:bldP spid="25662" grpId="0" animBg="1"/>
      <p:bldP spid="25663" grpId="0" animBg="1"/>
      <p:bldP spid="25664" grpId="0" animBg="1"/>
      <p:bldP spid="25667" grpId="0" animBg="1"/>
      <p:bldP spid="25668" grpId="0" animBg="1"/>
      <p:bldP spid="25669" grpId="0" animBg="1"/>
      <p:bldP spid="25670" grpId="0" animBg="1"/>
      <p:bldP spid="25672" grpId="0" animBg="1"/>
      <p:bldP spid="25673" grpId="0" animBg="1"/>
      <p:bldP spid="25674" grpId="0" animBg="1"/>
      <p:bldP spid="25677" grpId="0" animBg="1"/>
      <p:bldP spid="25678" grpId="0" animBg="1"/>
      <p:bldP spid="25679" grpId="0" animBg="1"/>
      <p:bldP spid="25680" grpId="0" animBg="1"/>
      <p:bldP spid="25683" grpId="0" animBg="1"/>
      <p:bldP spid="25684" grpId="0" animBg="1"/>
      <p:bldP spid="25685" grpId="0" animBg="1"/>
      <p:bldP spid="25686" grpId="0" animBg="1"/>
      <p:bldP spid="25688" grpId="0" animBg="1"/>
      <p:bldP spid="25689" grpId="0" animBg="1"/>
      <p:bldP spid="25692" grpId="0"/>
      <p:bldP spid="25710" grpId="0"/>
      <p:bldP spid="25711" grpId="0"/>
      <p:bldP spid="25712" grpId="0"/>
      <p:bldP spid="25713" grpId="0"/>
      <p:bldP spid="25714" grpId="0"/>
      <p:bldP spid="25715" grpId="0"/>
      <p:bldP spid="25716" grpId="0"/>
      <p:bldP spid="25717" grpId="0"/>
      <p:bldP spid="25718" grpId="0"/>
      <p:bldP spid="25719" grpId="0"/>
      <p:bldP spid="25720" grpId="0"/>
      <p:bldP spid="25721" grpId="0"/>
      <p:bldP spid="25722" grpId="0"/>
      <p:bldP spid="25723" grpId="0"/>
      <p:bldP spid="257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Graph Traversals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6591985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Like trees, there are traversals. BUT, unlike trees, there is no Root!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		First </a:t>
            </a:r>
            <a:r>
              <a:rPr lang="en-US" sz="2800" dirty="0">
                <a:sym typeface="Wingdings 2" pitchFamily="18" charset="2"/>
              </a:rPr>
              <a:t> Fix a ‘Starting Node’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Traversal is the most important operation as it solves many questions!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Given any vertex V, we want to ‘Visit’ all accessible nodes. Hence, we can answer: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Can I get from a vertex to another? ‘How’?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Is a graph connected? ‘How’?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What is the best road? ‘How? Shortest </a:t>
            </a:r>
            <a:r>
              <a:rPr lang="en-US" sz="1800" dirty="0" smtClean="0"/>
              <a:t>Path?</a:t>
            </a:r>
            <a:endParaRPr lang="en-US" sz="1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79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Graph Traversals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6591985" cy="3777622"/>
          </a:xfrm>
        </p:spPr>
        <p:txBody>
          <a:bodyPr/>
          <a:lstStyle/>
          <a:p>
            <a:pPr eaLnBrk="1" hangingPunct="1"/>
            <a:r>
              <a:rPr lang="en-US" sz="2800" u="sng" dirty="0" smtClean="0">
                <a:solidFill>
                  <a:srgbClr val="FF0000"/>
                </a:solidFill>
              </a:rPr>
              <a:t>Problem: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Search for a certain node or traverse all nodes in the graph</a:t>
            </a:r>
          </a:p>
          <a:p>
            <a:pPr eaLnBrk="1" hangingPunct="1"/>
            <a:r>
              <a:rPr lang="en-US" sz="2800" dirty="0" smtClean="0"/>
              <a:t>Two common methods:</a:t>
            </a:r>
          </a:p>
          <a:p>
            <a:pPr lvl="1"/>
            <a:r>
              <a:rPr lang="en-US" sz="2400" b="1" dirty="0" smtClean="0">
                <a:solidFill>
                  <a:srgbClr val="FF0000"/>
                </a:solidFill>
              </a:rPr>
              <a:t>Depth First Search (DFS)</a:t>
            </a:r>
          </a:p>
          <a:p>
            <a:pPr lvl="2"/>
            <a:r>
              <a:rPr lang="en-US" sz="2400" dirty="0" smtClean="0"/>
              <a:t>Once a possible path is found, continue the search until the end of the path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Breadth First Search (BFS)</a:t>
            </a:r>
          </a:p>
          <a:p>
            <a:pPr lvl="2"/>
            <a:r>
              <a:rPr lang="en-US" sz="2400" dirty="0" smtClean="0"/>
              <a:t>Start several paths at a time, and advance in each one step at a time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5767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Graph Traversals</a:t>
            </a:r>
            <a:br>
              <a:rPr lang="en-US" dirty="0"/>
            </a:br>
            <a:r>
              <a:rPr lang="en-US" dirty="0"/>
              <a:t>DFS – Think Stack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19200" y="1371600"/>
            <a:ext cx="77724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Fix a Starting Vertex v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Algorithm – DFS(G, v):</a:t>
            </a:r>
            <a:endParaRPr lang="en-US" sz="2400" baseline="-25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If not visited - Visit/Print v then mark as visited </a:t>
            </a:r>
            <a:endParaRPr lang="en-US" sz="2000" baseline="-250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Loop through the adjacent vertices: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Apply DFS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stack is used to keep track of the ‘Adjacency Lists’!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you reach a vertex with no ‘Unvisited’ vertices, the vertex is removed from the stack and its adjacency list is processed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search terminates when the stack is empty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96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25</a:t>
            </a:fld>
            <a:endParaRPr lang="en-US" dirty="0" smtClean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2010567"/>
            <a:ext cx="5101904" cy="3522666"/>
            <a:chOff x="957496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797566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486400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95673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447300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04300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957496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173699" y="29249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304300" y="3593560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641620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219200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641620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793386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404254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590800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162300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298434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243876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88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dirty="0" smtClean="0"/>
              <a:t>    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</a:t>
            </a:r>
            <a:endParaRPr lang="en-US" dirty="0"/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26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6886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27</a:t>
            </a:fld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5648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r>
              <a:rPr lang="en-US" dirty="0" smtClean="0"/>
              <a:t>           E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</a:t>
            </a:r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28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4616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G</a:t>
            </a:r>
          </a:p>
          <a:p>
            <a:pPr marL="3657600" lvl="8" indent="0" algn="ctr">
              <a:buNone/>
            </a:pPr>
            <a:r>
              <a:rPr lang="en-US" dirty="0" smtClean="0"/>
              <a:t>           E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29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435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1143000"/>
          </a:xfrm>
        </p:spPr>
        <p:txBody>
          <a:bodyPr/>
          <a:lstStyle/>
          <a:p>
            <a:pPr algn="ctr"/>
            <a:r>
              <a:rPr lang="en-US" altLang="en-US" dirty="0"/>
              <a:t>Applications</a:t>
            </a:r>
          </a:p>
        </p:txBody>
      </p:sp>
      <p:sp>
        <p:nvSpPr>
          <p:cNvPr id="773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60198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electronic circuits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400" dirty="0">
              <a:solidFill>
                <a:srgbClr val="FA2C25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FA2C25"/>
                </a:solidFill>
              </a:rPr>
              <a:t>networks</a:t>
            </a:r>
            <a:r>
              <a:rPr lang="en-US" altLang="en-US" sz="2400" dirty="0"/>
              <a:t> (roads, flights, communications)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15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773124" name="Rectangle 4"/>
          <p:cNvSpPr>
            <a:spLocks noChangeArrowheads="1"/>
          </p:cNvSpPr>
          <p:nvPr/>
        </p:nvSpPr>
        <p:spPr bwMode="auto">
          <a:xfrm>
            <a:off x="5029200" y="2590800"/>
            <a:ext cx="1828800" cy="914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5" name="Rectangle 5"/>
          <p:cNvSpPr>
            <a:spLocks noChangeArrowheads="1"/>
          </p:cNvSpPr>
          <p:nvPr/>
        </p:nvSpPr>
        <p:spPr bwMode="auto">
          <a:xfrm>
            <a:off x="5035550" y="2597150"/>
            <a:ext cx="1828800" cy="9144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6" name="Rectangle 6"/>
          <p:cNvSpPr>
            <a:spLocks noChangeArrowheads="1"/>
          </p:cNvSpPr>
          <p:nvPr/>
        </p:nvSpPr>
        <p:spPr bwMode="auto">
          <a:xfrm>
            <a:off x="5029200" y="3035300"/>
            <a:ext cx="254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7" name="Rectangle 7"/>
          <p:cNvSpPr>
            <a:spLocks noChangeArrowheads="1"/>
          </p:cNvSpPr>
          <p:nvPr/>
        </p:nvSpPr>
        <p:spPr bwMode="auto">
          <a:xfrm>
            <a:off x="4559300" y="3035300"/>
            <a:ext cx="127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8" name="Rectangle 8"/>
          <p:cNvSpPr>
            <a:spLocks noChangeArrowheads="1"/>
          </p:cNvSpPr>
          <p:nvPr/>
        </p:nvSpPr>
        <p:spPr bwMode="auto">
          <a:xfrm>
            <a:off x="4572000" y="3035300"/>
            <a:ext cx="4572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29" name="Rectangle 9"/>
          <p:cNvSpPr>
            <a:spLocks noChangeArrowheads="1"/>
          </p:cNvSpPr>
          <p:nvPr/>
        </p:nvSpPr>
        <p:spPr bwMode="auto">
          <a:xfrm>
            <a:off x="6845300" y="2578100"/>
            <a:ext cx="127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0" name="Rectangle 10"/>
          <p:cNvSpPr>
            <a:spLocks noChangeArrowheads="1"/>
          </p:cNvSpPr>
          <p:nvPr/>
        </p:nvSpPr>
        <p:spPr bwMode="auto">
          <a:xfrm>
            <a:off x="7315200" y="2578100"/>
            <a:ext cx="254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1" name="Rectangle 11"/>
          <p:cNvSpPr>
            <a:spLocks noChangeArrowheads="1"/>
          </p:cNvSpPr>
          <p:nvPr/>
        </p:nvSpPr>
        <p:spPr bwMode="auto">
          <a:xfrm>
            <a:off x="6858000" y="2578100"/>
            <a:ext cx="4572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2" name="Rectangle 12"/>
          <p:cNvSpPr>
            <a:spLocks noChangeArrowheads="1"/>
          </p:cNvSpPr>
          <p:nvPr/>
        </p:nvSpPr>
        <p:spPr bwMode="auto">
          <a:xfrm>
            <a:off x="7302500" y="2349500"/>
            <a:ext cx="38100" cy="12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3" name="Rectangle 13"/>
          <p:cNvSpPr>
            <a:spLocks noChangeArrowheads="1"/>
          </p:cNvSpPr>
          <p:nvPr/>
        </p:nvSpPr>
        <p:spPr bwMode="auto">
          <a:xfrm>
            <a:off x="7302500" y="2819400"/>
            <a:ext cx="381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4" name="Rectangle 14"/>
          <p:cNvSpPr>
            <a:spLocks noChangeArrowheads="1"/>
          </p:cNvSpPr>
          <p:nvPr/>
        </p:nvSpPr>
        <p:spPr bwMode="auto">
          <a:xfrm>
            <a:off x="7302500" y="2362200"/>
            <a:ext cx="381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5" name="Rectangle 15"/>
          <p:cNvSpPr>
            <a:spLocks noChangeArrowheads="1"/>
          </p:cNvSpPr>
          <p:nvPr/>
        </p:nvSpPr>
        <p:spPr bwMode="auto">
          <a:xfrm>
            <a:off x="7416800" y="2349500"/>
            <a:ext cx="38100" cy="12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6" name="Rectangle 16"/>
          <p:cNvSpPr>
            <a:spLocks noChangeArrowheads="1"/>
          </p:cNvSpPr>
          <p:nvPr/>
        </p:nvSpPr>
        <p:spPr bwMode="auto">
          <a:xfrm>
            <a:off x="7416800" y="2819400"/>
            <a:ext cx="381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7" name="Rectangle 17"/>
          <p:cNvSpPr>
            <a:spLocks noChangeArrowheads="1"/>
          </p:cNvSpPr>
          <p:nvPr/>
        </p:nvSpPr>
        <p:spPr bwMode="auto">
          <a:xfrm>
            <a:off x="7416800" y="2362200"/>
            <a:ext cx="381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8" name="Rectangle 18"/>
          <p:cNvSpPr>
            <a:spLocks noChangeArrowheads="1"/>
          </p:cNvSpPr>
          <p:nvPr/>
        </p:nvSpPr>
        <p:spPr bwMode="auto">
          <a:xfrm>
            <a:off x="7416800" y="2578100"/>
            <a:ext cx="127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39" name="Rectangle 19"/>
          <p:cNvSpPr>
            <a:spLocks noChangeArrowheads="1"/>
          </p:cNvSpPr>
          <p:nvPr/>
        </p:nvSpPr>
        <p:spPr bwMode="auto">
          <a:xfrm>
            <a:off x="7772400" y="2578100"/>
            <a:ext cx="254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0" name="Rectangle 20"/>
          <p:cNvSpPr>
            <a:spLocks noChangeArrowheads="1"/>
          </p:cNvSpPr>
          <p:nvPr/>
        </p:nvSpPr>
        <p:spPr bwMode="auto">
          <a:xfrm>
            <a:off x="7429500" y="2578100"/>
            <a:ext cx="3429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2" name="Rectangle 22"/>
          <p:cNvSpPr>
            <a:spLocks noChangeArrowheads="1"/>
          </p:cNvSpPr>
          <p:nvPr/>
        </p:nvSpPr>
        <p:spPr bwMode="auto">
          <a:xfrm>
            <a:off x="8572500" y="3492500"/>
            <a:ext cx="254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3" name="Rectangle 23"/>
          <p:cNvSpPr>
            <a:spLocks noChangeArrowheads="1"/>
          </p:cNvSpPr>
          <p:nvPr/>
        </p:nvSpPr>
        <p:spPr bwMode="auto">
          <a:xfrm>
            <a:off x="6858000" y="3492500"/>
            <a:ext cx="17145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4" name="Rectangle 24"/>
          <p:cNvSpPr>
            <a:spLocks noChangeArrowheads="1"/>
          </p:cNvSpPr>
          <p:nvPr/>
        </p:nvSpPr>
        <p:spPr bwMode="auto">
          <a:xfrm>
            <a:off x="8559800" y="3505200"/>
            <a:ext cx="381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5" name="Rectangle 25"/>
          <p:cNvSpPr>
            <a:spLocks noChangeArrowheads="1"/>
          </p:cNvSpPr>
          <p:nvPr/>
        </p:nvSpPr>
        <p:spPr bwMode="auto">
          <a:xfrm>
            <a:off x="8559800" y="3035300"/>
            <a:ext cx="38100" cy="12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6" name="Rectangle 26"/>
          <p:cNvSpPr>
            <a:spLocks noChangeArrowheads="1"/>
          </p:cNvSpPr>
          <p:nvPr/>
        </p:nvSpPr>
        <p:spPr bwMode="auto">
          <a:xfrm>
            <a:off x="8559800" y="3048000"/>
            <a:ext cx="381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7" name="Rectangle 27"/>
          <p:cNvSpPr>
            <a:spLocks noChangeArrowheads="1"/>
          </p:cNvSpPr>
          <p:nvPr/>
        </p:nvSpPr>
        <p:spPr bwMode="auto">
          <a:xfrm>
            <a:off x="7759700" y="2590800"/>
            <a:ext cx="381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8" name="Rectangle 28"/>
          <p:cNvSpPr>
            <a:spLocks noChangeArrowheads="1"/>
          </p:cNvSpPr>
          <p:nvPr/>
        </p:nvSpPr>
        <p:spPr bwMode="auto">
          <a:xfrm>
            <a:off x="7759700" y="2006600"/>
            <a:ext cx="38100" cy="12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49" name="Rectangle 29"/>
          <p:cNvSpPr>
            <a:spLocks noChangeArrowheads="1"/>
          </p:cNvSpPr>
          <p:nvPr/>
        </p:nvSpPr>
        <p:spPr bwMode="auto">
          <a:xfrm>
            <a:off x="7759700" y="2019300"/>
            <a:ext cx="38100" cy="571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0" name="Rectangle 30"/>
          <p:cNvSpPr>
            <a:spLocks noChangeArrowheads="1"/>
          </p:cNvSpPr>
          <p:nvPr/>
        </p:nvSpPr>
        <p:spPr bwMode="auto">
          <a:xfrm>
            <a:off x="8559800" y="2006600"/>
            <a:ext cx="38100" cy="12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1" name="Rectangle 31"/>
          <p:cNvSpPr>
            <a:spLocks noChangeArrowheads="1"/>
          </p:cNvSpPr>
          <p:nvPr/>
        </p:nvSpPr>
        <p:spPr bwMode="auto">
          <a:xfrm>
            <a:off x="8559800" y="2476500"/>
            <a:ext cx="381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2" name="Rectangle 32"/>
          <p:cNvSpPr>
            <a:spLocks noChangeArrowheads="1"/>
          </p:cNvSpPr>
          <p:nvPr/>
        </p:nvSpPr>
        <p:spPr bwMode="auto">
          <a:xfrm>
            <a:off x="8559800" y="2019300"/>
            <a:ext cx="38100" cy="457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3" name="Rectangle 33"/>
          <p:cNvSpPr>
            <a:spLocks noChangeArrowheads="1"/>
          </p:cNvSpPr>
          <p:nvPr/>
        </p:nvSpPr>
        <p:spPr bwMode="auto">
          <a:xfrm>
            <a:off x="7435850" y="1339850"/>
            <a:ext cx="1371600" cy="6858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4" name="Rectangle 34"/>
          <p:cNvSpPr>
            <a:spLocks noChangeArrowheads="1"/>
          </p:cNvSpPr>
          <p:nvPr/>
        </p:nvSpPr>
        <p:spPr bwMode="auto">
          <a:xfrm>
            <a:off x="7759700" y="1549400"/>
            <a:ext cx="10002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dirty="0" smtClean="0">
                <a:latin typeface="Arial" charset="0"/>
              </a:rPr>
              <a:t>CSC2302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3155" name="Rectangle 35"/>
          <p:cNvSpPr>
            <a:spLocks noChangeArrowheads="1"/>
          </p:cNvSpPr>
          <p:nvPr/>
        </p:nvSpPr>
        <p:spPr bwMode="auto">
          <a:xfrm>
            <a:off x="5816600" y="3263900"/>
            <a:ext cx="38100" cy="12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7" name="Rectangle 37"/>
          <p:cNvSpPr>
            <a:spLocks noChangeArrowheads="1"/>
          </p:cNvSpPr>
          <p:nvPr/>
        </p:nvSpPr>
        <p:spPr bwMode="auto">
          <a:xfrm>
            <a:off x="5816600" y="3276600"/>
            <a:ext cx="38100" cy="2286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8" name="Rectangle 38"/>
          <p:cNvSpPr>
            <a:spLocks noChangeArrowheads="1"/>
          </p:cNvSpPr>
          <p:nvPr/>
        </p:nvSpPr>
        <p:spPr bwMode="auto">
          <a:xfrm>
            <a:off x="5816600" y="2705100"/>
            <a:ext cx="381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59" name="Rectangle 39"/>
          <p:cNvSpPr>
            <a:spLocks noChangeArrowheads="1"/>
          </p:cNvSpPr>
          <p:nvPr/>
        </p:nvSpPr>
        <p:spPr bwMode="auto">
          <a:xfrm>
            <a:off x="5816600" y="2578100"/>
            <a:ext cx="38100" cy="127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60" name="Rectangle 40"/>
          <p:cNvSpPr>
            <a:spLocks noChangeArrowheads="1"/>
          </p:cNvSpPr>
          <p:nvPr/>
        </p:nvSpPr>
        <p:spPr bwMode="auto">
          <a:xfrm>
            <a:off x="5816600" y="2590800"/>
            <a:ext cx="38100" cy="1143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61" name="Freeform 41"/>
          <p:cNvSpPr>
            <a:spLocks/>
          </p:cNvSpPr>
          <p:nvPr/>
        </p:nvSpPr>
        <p:spPr bwMode="auto">
          <a:xfrm>
            <a:off x="8382000" y="2476500"/>
            <a:ext cx="342900" cy="571500"/>
          </a:xfrm>
          <a:custGeom>
            <a:avLst/>
            <a:gdLst>
              <a:gd name="T0" fmla="*/ 120 w 216"/>
              <a:gd name="T1" fmla="*/ 0 h 360"/>
              <a:gd name="T2" fmla="*/ 0 w 216"/>
              <a:gd name="T3" fmla="*/ 40 h 360"/>
              <a:gd name="T4" fmla="*/ 216 w 216"/>
              <a:gd name="T5" fmla="*/ 80 h 360"/>
              <a:gd name="T6" fmla="*/ 0 w 216"/>
              <a:gd name="T7" fmla="*/ 112 h 360"/>
              <a:gd name="T8" fmla="*/ 208 w 216"/>
              <a:gd name="T9" fmla="*/ 144 h 360"/>
              <a:gd name="T10" fmla="*/ 0 w 216"/>
              <a:gd name="T11" fmla="*/ 184 h 360"/>
              <a:gd name="T12" fmla="*/ 208 w 216"/>
              <a:gd name="T13" fmla="*/ 216 h 360"/>
              <a:gd name="T14" fmla="*/ 8 w 216"/>
              <a:gd name="T15" fmla="*/ 256 h 360"/>
              <a:gd name="T16" fmla="*/ 208 w 216"/>
              <a:gd name="T17" fmla="*/ 280 h 360"/>
              <a:gd name="T18" fmla="*/ 8 w 216"/>
              <a:gd name="T19" fmla="*/ 328 h 360"/>
              <a:gd name="T20" fmla="*/ 120 w 216"/>
              <a:gd name="T21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" h="360">
                <a:moveTo>
                  <a:pt x="120" y="0"/>
                </a:moveTo>
                <a:lnTo>
                  <a:pt x="0" y="40"/>
                </a:lnTo>
                <a:lnTo>
                  <a:pt x="216" y="80"/>
                </a:lnTo>
                <a:lnTo>
                  <a:pt x="0" y="112"/>
                </a:lnTo>
                <a:lnTo>
                  <a:pt x="208" y="144"/>
                </a:lnTo>
                <a:lnTo>
                  <a:pt x="0" y="184"/>
                </a:lnTo>
                <a:lnTo>
                  <a:pt x="208" y="216"/>
                </a:lnTo>
                <a:lnTo>
                  <a:pt x="8" y="256"/>
                </a:lnTo>
                <a:lnTo>
                  <a:pt x="208" y="280"/>
                </a:lnTo>
                <a:lnTo>
                  <a:pt x="8" y="328"/>
                </a:lnTo>
                <a:lnTo>
                  <a:pt x="120" y="360"/>
                </a:lnTo>
              </a:path>
            </a:pathLst>
          </a:custGeom>
          <a:noFill/>
          <a:ln w="12700">
            <a:solidFill>
              <a:srgbClr val="FFC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62" name="Freeform 42"/>
          <p:cNvSpPr>
            <a:spLocks/>
          </p:cNvSpPr>
          <p:nvPr/>
        </p:nvSpPr>
        <p:spPr bwMode="auto">
          <a:xfrm>
            <a:off x="5664200" y="2705100"/>
            <a:ext cx="342900" cy="571500"/>
          </a:xfrm>
          <a:custGeom>
            <a:avLst/>
            <a:gdLst>
              <a:gd name="T0" fmla="*/ 120 w 216"/>
              <a:gd name="T1" fmla="*/ 0 h 360"/>
              <a:gd name="T2" fmla="*/ 0 w 216"/>
              <a:gd name="T3" fmla="*/ 40 h 360"/>
              <a:gd name="T4" fmla="*/ 216 w 216"/>
              <a:gd name="T5" fmla="*/ 80 h 360"/>
              <a:gd name="T6" fmla="*/ 0 w 216"/>
              <a:gd name="T7" fmla="*/ 112 h 360"/>
              <a:gd name="T8" fmla="*/ 208 w 216"/>
              <a:gd name="T9" fmla="*/ 144 h 360"/>
              <a:gd name="T10" fmla="*/ 0 w 216"/>
              <a:gd name="T11" fmla="*/ 184 h 360"/>
              <a:gd name="T12" fmla="*/ 208 w 216"/>
              <a:gd name="T13" fmla="*/ 216 h 360"/>
              <a:gd name="T14" fmla="*/ 8 w 216"/>
              <a:gd name="T15" fmla="*/ 256 h 360"/>
              <a:gd name="T16" fmla="*/ 208 w 216"/>
              <a:gd name="T17" fmla="*/ 280 h 360"/>
              <a:gd name="T18" fmla="*/ 8 w 216"/>
              <a:gd name="T19" fmla="*/ 328 h 360"/>
              <a:gd name="T20" fmla="*/ 120 w 216"/>
              <a:gd name="T21" fmla="*/ 360 h 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16" h="360">
                <a:moveTo>
                  <a:pt x="120" y="0"/>
                </a:moveTo>
                <a:lnTo>
                  <a:pt x="0" y="40"/>
                </a:lnTo>
                <a:lnTo>
                  <a:pt x="216" y="80"/>
                </a:lnTo>
                <a:lnTo>
                  <a:pt x="0" y="112"/>
                </a:lnTo>
                <a:lnTo>
                  <a:pt x="208" y="144"/>
                </a:lnTo>
                <a:lnTo>
                  <a:pt x="0" y="184"/>
                </a:lnTo>
                <a:lnTo>
                  <a:pt x="208" y="216"/>
                </a:lnTo>
                <a:lnTo>
                  <a:pt x="8" y="256"/>
                </a:lnTo>
                <a:lnTo>
                  <a:pt x="208" y="280"/>
                </a:lnTo>
                <a:lnTo>
                  <a:pt x="8" y="328"/>
                </a:lnTo>
                <a:lnTo>
                  <a:pt x="120" y="36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65" name="Oval 45"/>
          <p:cNvSpPr>
            <a:spLocks noChangeArrowheads="1"/>
          </p:cNvSpPr>
          <p:nvPr/>
        </p:nvSpPr>
        <p:spPr bwMode="auto">
          <a:xfrm>
            <a:off x="5772150" y="25336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3166" name="Oval 46"/>
          <p:cNvSpPr>
            <a:spLocks noChangeArrowheads="1"/>
          </p:cNvSpPr>
          <p:nvPr/>
        </p:nvSpPr>
        <p:spPr bwMode="auto">
          <a:xfrm>
            <a:off x="6800850" y="25590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3167" name="Oval 47"/>
          <p:cNvSpPr>
            <a:spLocks noChangeArrowheads="1"/>
          </p:cNvSpPr>
          <p:nvPr/>
        </p:nvSpPr>
        <p:spPr bwMode="auto">
          <a:xfrm>
            <a:off x="4972050" y="2990850"/>
            <a:ext cx="101600" cy="1016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3168" name="Rectangle 48"/>
          <p:cNvSpPr>
            <a:spLocks noChangeArrowheads="1"/>
          </p:cNvSpPr>
          <p:nvPr/>
        </p:nvSpPr>
        <p:spPr bwMode="auto">
          <a:xfrm>
            <a:off x="6629400" y="2984500"/>
            <a:ext cx="457200" cy="1143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69" name="Rectangle 49"/>
          <p:cNvSpPr>
            <a:spLocks noChangeArrowheads="1"/>
          </p:cNvSpPr>
          <p:nvPr/>
        </p:nvSpPr>
        <p:spPr bwMode="auto">
          <a:xfrm>
            <a:off x="7086600" y="3086100"/>
            <a:ext cx="254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70" name="Rectangle 50"/>
          <p:cNvSpPr>
            <a:spLocks noChangeArrowheads="1"/>
          </p:cNvSpPr>
          <p:nvPr/>
        </p:nvSpPr>
        <p:spPr bwMode="auto">
          <a:xfrm>
            <a:off x="6616700" y="3086100"/>
            <a:ext cx="127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71" name="Rectangle 51"/>
          <p:cNvSpPr>
            <a:spLocks noChangeArrowheads="1"/>
          </p:cNvSpPr>
          <p:nvPr/>
        </p:nvSpPr>
        <p:spPr bwMode="auto">
          <a:xfrm>
            <a:off x="6629400" y="3086100"/>
            <a:ext cx="4572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72" name="Rectangle 52"/>
          <p:cNvSpPr>
            <a:spLocks noChangeArrowheads="1"/>
          </p:cNvSpPr>
          <p:nvPr/>
        </p:nvSpPr>
        <p:spPr bwMode="auto">
          <a:xfrm>
            <a:off x="7086600" y="2971800"/>
            <a:ext cx="254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73" name="Rectangle 53"/>
          <p:cNvSpPr>
            <a:spLocks noChangeArrowheads="1"/>
          </p:cNvSpPr>
          <p:nvPr/>
        </p:nvSpPr>
        <p:spPr bwMode="auto">
          <a:xfrm>
            <a:off x="6616700" y="2971800"/>
            <a:ext cx="127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3174" name="Rectangle 54"/>
          <p:cNvSpPr>
            <a:spLocks noChangeArrowheads="1"/>
          </p:cNvSpPr>
          <p:nvPr/>
        </p:nvSpPr>
        <p:spPr bwMode="auto">
          <a:xfrm>
            <a:off x="6629400" y="2971800"/>
            <a:ext cx="457200" cy="381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73272" name="Group 152"/>
          <p:cNvGrpSpPr>
            <a:grpSpLocks/>
          </p:cNvGrpSpPr>
          <p:nvPr/>
        </p:nvGrpSpPr>
        <p:grpSpPr bwMode="auto">
          <a:xfrm>
            <a:off x="2133600" y="3476625"/>
            <a:ext cx="5662613" cy="3381375"/>
            <a:chOff x="793" y="2172"/>
            <a:chExt cx="3567" cy="2130"/>
          </a:xfrm>
        </p:grpSpPr>
        <p:sp>
          <p:nvSpPr>
            <p:cNvPr id="773141" name="Rectangle 21"/>
            <p:cNvSpPr>
              <a:spLocks noChangeArrowheads="1"/>
            </p:cNvSpPr>
            <p:nvPr/>
          </p:nvSpPr>
          <p:spPr bwMode="auto">
            <a:xfrm>
              <a:off x="4312" y="2200"/>
              <a:ext cx="8" cy="2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156" name="Rectangle 36"/>
            <p:cNvSpPr>
              <a:spLocks noChangeArrowheads="1"/>
            </p:cNvSpPr>
            <p:nvPr/>
          </p:nvSpPr>
          <p:spPr bwMode="auto">
            <a:xfrm>
              <a:off x="3664" y="2208"/>
              <a:ext cx="24" cy="16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163" name="Oval 43"/>
            <p:cNvSpPr>
              <a:spLocks noChangeArrowheads="1"/>
            </p:cNvSpPr>
            <p:nvPr/>
          </p:nvSpPr>
          <p:spPr bwMode="auto">
            <a:xfrm>
              <a:off x="4292" y="2172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64" name="Oval 44"/>
            <p:cNvSpPr>
              <a:spLocks noChangeArrowheads="1"/>
            </p:cNvSpPr>
            <p:nvPr/>
          </p:nvSpPr>
          <p:spPr bwMode="auto">
            <a:xfrm>
              <a:off x="3636" y="2172"/>
              <a:ext cx="64" cy="64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75" name="Freeform 55"/>
            <p:cNvSpPr>
              <a:spLocks/>
            </p:cNvSpPr>
            <p:nvPr/>
          </p:nvSpPr>
          <p:spPr bwMode="auto">
            <a:xfrm>
              <a:off x="964" y="3703"/>
              <a:ext cx="34" cy="49"/>
            </a:xfrm>
            <a:custGeom>
              <a:avLst/>
              <a:gdLst>
                <a:gd name="T0" fmla="*/ 17 w 34"/>
                <a:gd name="T1" fmla="*/ 0 h 49"/>
                <a:gd name="T2" fmla="*/ 0 w 34"/>
                <a:gd name="T3" fmla="*/ 10 h 49"/>
                <a:gd name="T4" fmla="*/ 17 w 34"/>
                <a:gd name="T5" fmla="*/ 49 h 49"/>
                <a:gd name="T6" fmla="*/ 34 w 34"/>
                <a:gd name="T7" fmla="*/ 49 h 49"/>
                <a:gd name="T8" fmla="*/ 17 w 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0" y="10"/>
                  </a:lnTo>
                  <a:lnTo>
                    <a:pt x="17" y="49"/>
                  </a:lnTo>
                  <a:lnTo>
                    <a:pt x="34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176" name="Freeform 56"/>
            <p:cNvSpPr>
              <a:spLocks/>
            </p:cNvSpPr>
            <p:nvPr/>
          </p:nvSpPr>
          <p:spPr bwMode="auto">
            <a:xfrm>
              <a:off x="1706" y="3429"/>
              <a:ext cx="35" cy="59"/>
            </a:xfrm>
            <a:custGeom>
              <a:avLst/>
              <a:gdLst>
                <a:gd name="T0" fmla="*/ 0 w 35"/>
                <a:gd name="T1" fmla="*/ 10 h 59"/>
                <a:gd name="T2" fmla="*/ 26 w 35"/>
                <a:gd name="T3" fmla="*/ 0 h 59"/>
                <a:gd name="T4" fmla="*/ 35 w 35"/>
                <a:gd name="T5" fmla="*/ 49 h 59"/>
                <a:gd name="T6" fmla="*/ 17 w 35"/>
                <a:gd name="T7" fmla="*/ 59 h 59"/>
                <a:gd name="T8" fmla="*/ 0 w 35"/>
                <a:gd name="T9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9">
                  <a:moveTo>
                    <a:pt x="0" y="10"/>
                  </a:moveTo>
                  <a:lnTo>
                    <a:pt x="26" y="0"/>
                  </a:lnTo>
                  <a:lnTo>
                    <a:pt x="35" y="49"/>
                  </a:lnTo>
                  <a:lnTo>
                    <a:pt x="17" y="59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177" name="Freeform 57"/>
            <p:cNvSpPr>
              <a:spLocks/>
            </p:cNvSpPr>
            <p:nvPr/>
          </p:nvSpPr>
          <p:spPr bwMode="auto">
            <a:xfrm>
              <a:off x="981" y="3439"/>
              <a:ext cx="742" cy="313"/>
            </a:xfrm>
            <a:custGeom>
              <a:avLst/>
              <a:gdLst>
                <a:gd name="T0" fmla="*/ 0 w 742"/>
                <a:gd name="T1" fmla="*/ 264 h 313"/>
                <a:gd name="T2" fmla="*/ 17 w 742"/>
                <a:gd name="T3" fmla="*/ 313 h 313"/>
                <a:gd name="T4" fmla="*/ 742 w 742"/>
                <a:gd name="T5" fmla="*/ 49 h 313"/>
                <a:gd name="T6" fmla="*/ 725 w 742"/>
                <a:gd name="T7" fmla="*/ 0 h 313"/>
                <a:gd name="T8" fmla="*/ 0 w 742"/>
                <a:gd name="T9" fmla="*/ 26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2" h="313">
                  <a:moveTo>
                    <a:pt x="0" y="264"/>
                  </a:moveTo>
                  <a:lnTo>
                    <a:pt x="17" y="313"/>
                  </a:lnTo>
                  <a:lnTo>
                    <a:pt x="742" y="49"/>
                  </a:lnTo>
                  <a:lnTo>
                    <a:pt x="725" y="0"/>
                  </a:lnTo>
                  <a:lnTo>
                    <a:pt x="0" y="26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178" name="Freeform 58"/>
            <p:cNvSpPr>
              <a:spLocks/>
            </p:cNvSpPr>
            <p:nvPr/>
          </p:nvSpPr>
          <p:spPr bwMode="auto">
            <a:xfrm>
              <a:off x="1698" y="2362"/>
              <a:ext cx="341" cy="284"/>
            </a:xfrm>
            <a:custGeom>
              <a:avLst/>
              <a:gdLst>
                <a:gd name="T0" fmla="*/ 341 w 341"/>
                <a:gd name="T1" fmla="*/ 78 h 284"/>
                <a:gd name="T2" fmla="*/ 102 w 341"/>
                <a:gd name="T3" fmla="*/ 0 h 284"/>
                <a:gd name="T4" fmla="*/ 102 w 341"/>
                <a:gd name="T5" fmla="*/ 19 h 284"/>
                <a:gd name="T6" fmla="*/ 111 w 341"/>
                <a:gd name="T7" fmla="*/ 29 h 284"/>
                <a:gd name="T8" fmla="*/ 111 w 341"/>
                <a:gd name="T9" fmla="*/ 39 h 284"/>
                <a:gd name="T10" fmla="*/ 102 w 341"/>
                <a:gd name="T11" fmla="*/ 39 h 284"/>
                <a:gd name="T12" fmla="*/ 102 w 341"/>
                <a:gd name="T13" fmla="*/ 59 h 284"/>
                <a:gd name="T14" fmla="*/ 111 w 341"/>
                <a:gd name="T15" fmla="*/ 78 h 284"/>
                <a:gd name="T16" fmla="*/ 102 w 341"/>
                <a:gd name="T17" fmla="*/ 88 h 284"/>
                <a:gd name="T18" fmla="*/ 94 w 341"/>
                <a:gd name="T19" fmla="*/ 107 h 284"/>
                <a:gd name="T20" fmla="*/ 85 w 341"/>
                <a:gd name="T21" fmla="*/ 117 h 284"/>
                <a:gd name="T22" fmla="*/ 85 w 341"/>
                <a:gd name="T23" fmla="*/ 98 h 284"/>
                <a:gd name="T24" fmla="*/ 94 w 341"/>
                <a:gd name="T25" fmla="*/ 78 h 284"/>
                <a:gd name="T26" fmla="*/ 85 w 341"/>
                <a:gd name="T27" fmla="*/ 59 h 284"/>
                <a:gd name="T28" fmla="*/ 68 w 341"/>
                <a:gd name="T29" fmla="*/ 49 h 284"/>
                <a:gd name="T30" fmla="*/ 43 w 341"/>
                <a:gd name="T31" fmla="*/ 39 h 284"/>
                <a:gd name="T32" fmla="*/ 25 w 341"/>
                <a:gd name="T33" fmla="*/ 19 h 284"/>
                <a:gd name="T34" fmla="*/ 8 w 341"/>
                <a:gd name="T35" fmla="*/ 10 h 284"/>
                <a:gd name="T36" fmla="*/ 8 w 341"/>
                <a:gd name="T37" fmla="*/ 29 h 284"/>
                <a:gd name="T38" fmla="*/ 8 w 341"/>
                <a:gd name="T39" fmla="*/ 49 h 284"/>
                <a:gd name="T40" fmla="*/ 8 w 341"/>
                <a:gd name="T41" fmla="*/ 68 h 284"/>
                <a:gd name="T42" fmla="*/ 8 w 341"/>
                <a:gd name="T43" fmla="*/ 88 h 284"/>
                <a:gd name="T44" fmla="*/ 8 w 341"/>
                <a:gd name="T45" fmla="*/ 107 h 284"/>
                <a:gd name="T46" fmla="*/ 17 w 341"/>
                <a:gd name="T47" fmla="*/ 127 h 284"/>
                <a:gd name="T48" fmla="*/ 8 w 341"/>
                <a:gd name="T49" fmla="*/ 137 h 284"/>
                <a:gd name="T50" fmla="*/ 8 w 341"/>
                <a:gd name="T51" fmla="*/ 147 h 284"/>
                <a:gd name="T52" fmla="*/ 0 w 341"/>
                <a:gd name="T53" fmla="*/ 166 h 284"/>
                <a:gd name="T54" fmla="*/ 0 w 341"/>
                <a:gd name="T55" fmla="*/ 166 h 284"/>
                <a:gd name="T56" fmla="*/ 17 w 341"/>
                <a:gd name="T57" fmla="*/ 176 h 284"/>
                <a:gd name="T58" fmla="*/ 25 w 341"/>
                <a:gd name="T59" fmla="*/ 186 h 284"/>
                <a:gd name="T60" fmla="*/ 43 w 341"/>
                <a:gd name="T61" fmla="*/ 196 h 284"/>
                <a:gd name="T62" fmla="*/ 43 w 341"/>
                <a:gd name="T63" fmla="*/ 215 h 284"/>
                <a:gd name="T64" fmla="*/ 43 w 341"/>
                <a:gd name="T65" fmla="*/ 235 h 284"/>
                <a:gd name="T66" fmla="*/ 68 w 341"/>
                <a:gd name="T67" fmla="*/ 245 h 284"/>
                <a:gd name="T68" fmla="*/ 94 w 341"/>
                <a:gd name="T69" fmla="*/ 245 h 284"/>
                <a:gd name="T70" fmla="*/ 111 w 341"/>
                <a:gd name="T71" fmla="*/ 264 h 284"/>
                <a:gd name="T72" fmla="*/ 136 w 341"/>
                <a:gd name="T73" fmla="*/ 254 h 284"/>
                <a:gd name="T74" fmla="*/ 145 w 341"/>
                <a:gd name="T75" fmla="*/ 264 h 284"/>
                <a:gd name="T76" fmla="*/ 171 w 341"/>
                <a:gd name="T77" fmla="*/ 254 h 284"/>
                <a:gd name="T78" fmla="*/ 205 w 341"/>
                <a:gd name="T79" fmla="*/ 264 h 284"/>
                <a:gd name="T80" fmla="*/ 239 w 341"/>
                <a:gd name="T81" fmla="*/ 264 h 284"/>
                <a:gd name="T82" fmla="*/ 264 w 341"/>
                <a:gd name="T83" fmla="*/ 274 h 284"/>
                <a:gd name="T84" fmla="*/ 281 w 341"/>
                <a:gd name="T85" fmla="*/ 284 h 284"/>
                <a:gd name="T86" fmla="*/ 298 w 341"/>
                <a:gd name="T87" fmla="*/ 284 h 284"/>
                <a:gd name="T88" fmla="*/ 298 w 341"/>
                <a:gd name="T89" fmla="*/ 264 h 284"/>
                <a:gd name="T90" fmla="*/ 307 w 341"/>
                <a:gd name="T91" fmla="*/ 235 h 284"/>
                <a:gd name="T92" fmla="*/ 316 w 341"/>
                <a:gd name="T93" fmla="*/ 186 h 284"/>
                <a:gd name="T94" fmla="*/ 333 w 341"/>
                <a:gd name="T95" fmla="*/ 127 h 284"/>
                <a:gd name="T96" fmla="*/ 333 w 341"/>
                <a:gd name="T97" fmla="*/ 98 h 284"/>
                <a:gd name="T98" fmla="*/ 341 w 341"/>
                <a:gd name="T99" fmla="*/ 78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1" h="284">
                  <a:moveTo>
                    <a:pt x="341" y="78"/>
                  </a:moveTo>
                  <a:lnTo>
                    <a:pt x="102" y="0"/>
                  </a:lnTo>
                  <a:lnTo>
                    <a:pt x="102" y="19"/>
                  </a:lnTo>
                  <a:lnTo>
                    <a:pt x="111" y="29"/>
                  </a:lnTo>
                  <a:lnTo>
                    <a:pt x="111" y="39"/>
                  </a:lnTo>
                  <a:lnTo>
                    <a:pt x="102" y="39"/>
                  </a:lnTo>
                  <a:lnTo>
                    <a:pt x="102" y="59"/>
                  </a:lnTo>
                  <a:lnTo>
                    <a:pt x="111" y="78"/>
                  </a:lnTo>
                  <a:lnTo>
                    <a:pt x="102" y="88"/>
                  </a:lnTo>
                  <a:lnTo>
                    <a:pt x="94" y="107"/>
                  </a:lnTo>
                  <a:lnTo>
                    <a:pt x="85" y="117"/>
                  </a:lnTo>
                  <a:lnTo>
                    <a:pt x="85" y="98"/>
                  </a:lnTo>
                  <a:lnTo>
                    <a:pt x="94" y="78"/>
                  </a:lnTo>
                  <a:lnTo>
                    <a:pt x="85" y="59"/>
                  </a:lnTo>
                  <a:lnTo>
                    <a:pt x="68" y="49"/>
                  </a:lnTo>
                  <a:lnTo>
                    <a:pt x="43" y="39"/>
                  </a:lnTo>
                  <a:lnTo>
                    <a:pt x="25" y="19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49"/>
                  </a:lnTo>
                  <a:lnTo>
                    <a:pt x="8" y="6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17" y="127"/>
                  </a:lnTo>
                  <a:lnTo>
                    <a:pt x="8" y="137"/>
                  </a:lnTo>
                  <a:lnTo>
                    <a:pt x="8" y="147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17" y="176"/>
                  </a:lnTo>
                  <a:lnTo>
                    <a:pt x="25" y="186"/>
                  </a:lnTo>
                  <a:lnTo>
                    <a:pt x="43" y="196"/>
                  </a:lnTo>
                  <a:lnTo>
                    <a:pt x="43" y="215"/>
                  </a:lnTo>
                  <a:lnTo>
                    <a:pt x="43" y="235"/>
                  </a:lnTo>
                  <a:lnTo>
                    <a:pt x="68" y="245"/>
                  </a:lnTo>
                  <a:lnTo>
                    <a:pt x="94" y="245"/>
                  </a:lnTo>
                  <a:lnTo>
                    <a:pt x="111" y="264"/>
                  </a:lnTo>
                  <a:lnTo>
                    <a:pt x="136" y="254"/>
                  </a:lnTo>
                  <a:lnTo>
                    <a:pt x="145" y="264"/>
                  </a:lnTo>
                  <a:lnTo>
                    <a:pt x="171" y="254"/>
                  </a:lnTo>
                  <a:lnTo>
                    <a:pt x="205" y="264"/>
                  </a:lnTo>
                  <a:lnTo>
                    <a:pt x="239" y="264"/>
                  </a:lnTo>
                  <a:lnTo>
                    <a:pt x="264" y="274"/>
                  </a:lnTo>
                  <a:lnTo>
                    <a:pt x="281" y="284"/>
                  </a:lnTo>
                  <a:lnTo>
                    <a:pt x="298" y="284"/>
                  </a:lnTo>
                  <a:lnTo>
                    <a:pt x="298" y="264"/>
                  </a:lnTo>
                  <a:lnTo>
                    <a:pt x="307" y="235"/>
                  </a:lnTo>
                  <a:lnTo>
                    <a:pt x="316" y="186"/>
                  </a:lnTo>
                  <a:lnTo>
                    <a:pt x="333" y="127"/>
                  </a:lnTo>
                  <a:lnTo>
                    <a:pt x="333" y="98"/>
                  </a:lnTo>
                  <a:lnTo>
                    <a:pt x="341" y="7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79" name="Freeform 59"/>
            <p:cNvSpPr>
              <a:spLocks/>
            </p:cNvSpPr>
            <p:nvPr/>
          </p:nvSpPr>
          <p:spPr bwMode="auto">
            <a:xfrm>
              <a:off x="1937" y="2440"/>
              <a:ext cx="307" cy="558"/>
            </a:xfrm>
            <a:custGeom>
              <a:avLst/>
              <a:gdLst>
                <a:gd name="T0" fmla="*/ 102 w 307"/>
                <a:gd name="T1" fmla="*/ 0 h 558"/>
                <a:gd name="T2" fmla="*/ 145 w 307"/>
                <a:gd name="T3" fmla="*/ 10 h 558"/>
                <a:gd name="T4" fmla="*/ 145 w 307"/>
                <a:gd name="T5" fmla="*/ 20 h 558"/>
                <a:gd name="T6" fmla="*/ 136 w 307"/>
                <a:gd name="T7" fmla="*/ 39 h 558"/>
                <a:gd name="T8" fmla="*/ 136 w 307"/>
                <a:gd name="T9" fmla="*/ 59 h 558"/>
                <a:gd name="T10" fmla="*/ 136 w 307"/>
                <a:gd name="T11" fmla="*/ 78 h 558"/>
                <a:gd name="T12" fmla="*/ 136 w 307"/>
                <a:gd name="T13" fmla="*/ 98 h 558"/>
                <a:gd name="T14" fmla="*/ 136 w 307"/>
                <a:gd name="T15" fmla="*/ 118 h 558"/>
                <a:gd name="T16" fmla="*/ 153 w 307"/>
                <a:gd name="T17" fmla="*/ 147 h 558"/>
                <a:gd name="T18" fmla="*/ 162 w 307"/>
                <a:gd name="T19" fmla="*/ 157 h 558"/>
                <a:gd name="T20" fmla="*/ 162 w 307"/>
                <a:gd name="T21" fmla="*/ 176 h 558"/>
                <a:gd name="T22" fmla="*/ 170 w 307"/>
                <a:gd name="T23" fmla="*/ 186 h 558"/>
                <a:gd name="T24" fmla="*/ 187 w 307"/>
                <a:gd name="T25" fmla="*/ 196 h 558"/>
                <a:gd name="T26" fmla="*/ 179 w 307"/>
                <a:gd name="T27" fmla="*/ 216 h 558"/>
                <a:gd name="T28" fmla="*/ 170 w 307"/>
                <a:gd name="T29" fmla="*/ 225 h 558"/>
                <a:gd name="T30" fmla="*/ 170 w 307"/>
                <a:gd name="T31" fmla="*/ 245 h 558"/>
                <a:gd name="T32" fmla="*/ 162 w 307"/>
                <a:gd name="T33" fmla="*/ 255 h 558"/>
                <a:gd name="T34" fmla="*/ 162 w 307"/>
                <a:gd name="T35" fmla="*/ 264 h 558"/>
                <a:gd name="T36" fmla="*/ 179 w 307"/>
                <a:gd name="T37" fmla="*/ 274 h 558"/>
                <a:gd name="T38" fmla="*/ 196 w 307"/>
                <a:gd name="T39" fmla="*/ 264 h 558"/>
                <a:gd name="T40" fmla="*/ 196 w 307"/>
                <a:gd name="T41" fmla="*/ 294 h 558"/>
                <a:gd name="T42" fmla="*/ 204 w 307"/>
                <a:gd name="T43" fmla="*/ 304 h 558"/>
                <a:gd name="T44" fmla="*/ 204 w 307"/>
                <a:gd name="T45" fmla="*/ 333 h 558"/>
                <a:gd name="T46" fmla="*/ 222 w 307"/>
                <a:gd name="T47" fmla="*/ 343 h 558"/>
                <a:gd name="T48" fmla="*/ 213 w 307"/>
                <a:gd name="T49" fmla="*/ 362 h 558"/>
                <a:gd name="T50" fmla="*/ 239 w 307"/>
                <a:gd name="T51" fmla="*/ 362 h 558"/>
                <a:gd name="T52" fmla="*/ 264 w 307"/>
                <a:gd name="T53" fmla="*/ 362 h 558"/>
                <a:gd name="T54" fmla="*/ 281 w 307"/>
                <a:gd name="T55" fmla="*/ 362 h 558"/>
                <a:gd name="T56" fmla="*/ 298 w 307"/>
                <a:gd name="T57" fmla="*/ 362 h 558"/>
                <a:gd name="T58" fmla="*/ 307 w 307"/>
                <a:gd name="T59" fmla="*/ 382 h 558"/>
                <a:gd name="T60" fmla="*/ 281 w 307"/>
                <a:gd name="T61" fmla="*/ 558 h 558"/>
                <a:gd name="T62" fmla="*/ 136 w 307"/>
                <a:gd name="T63" fmla="*/ 529 h 558"/>
                <a:gd name="T64" fmla="*/ 0 w 307"/>
                <a:gd name="T65" fmla="*/ 490 h 558"/>
                <a:gd name="T66" fmla="*/ 25 w 307"/>
                <a:gd name="T67" fmla="*/ 353 h 558"/>
                <a:gd name="T68" fmla="*/ 42 w 307"/>
                <a:gd name="T69" fmla="*/ 333 h 558"/>
                <a:gd name="T70" fmla="*/ 25 w 307"/>
                <a:gd name="T71" fmla="*/ 323 h 558"/>
                <a:gd name="T72" fmla="*/ 51 w 307"/>
                <a:gd name="T73" fmla="*/ 284 h 558"/>
                <a:gd name="T74" fmla="*/ 68 w 307"/>
                <a:gd name="T75" fmla="*/ 255 h 558"/>
                <a:gd name="T76" fmla="*/ 77 w 307"/>
                <a:gd name="T77" fmla="*/ 225 h 558"/>
                <a:gd name="T78" fmla="*/ 59 w 307"/>
                <a:gd name="T79" fmla="*/ 216 h 558"/>
                <a:gd name="T80" fmla="*/ 59 w 307"/>
                <a:gd name="T81" fmla="*/ 186 h 558"/>
                <a:gd name="T82" fmla="*/ 68 w 307"/>
                <a:gd name="T83" fmla="*/ 147 h 558"/>
                <a:gd name="T84" fmla="*/ 77 w 307"/>
                <a:gd name="T85" fmla="*/ 118 h 558"/>
                <a:gd name="T86" fmla="*/ 77 w 307"/>
                <a:gd name="T87" fmla="*/ 118 h 558"/>
                <a:gd name="T88" fmla="*/ 94 w 307"/>
                <a:gd name="T89" fmla="*/ 49 h 558"/>
                <a:gd name="T90" fmla="*/ 94 w 307"/>
                <a:gd name="T91" fmla="*/ 20 h 558"/>
                <a:gd name="T92" fmla="*/ 102 w 307"/>
                <a:gd name="T93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7" h="558">
                  <a:moveTo>
                    <a:pt x="102" y="0"/>
                  </a:moveTo>
                  <a:lnTo>
                    <a:pt x="145" y="10"/>
                  </a:lnTo>
                  <a:lnTo>
                    <a:pt x="145" y="20"/>
                  </a:lnTo>
                  <a:lnTo>
                    <a:pt x="136" y="39"/>
                  </a:lnTo>
                  <a:lnTo>
                    <a:pt x="136" y="59"/>
                  </a:lnTo>
                  <a:lnTo>
                    <a:pt x="136" y="78"/>
                  </a:lnTo>
                  <a:lnTo>
                    <a:pt x="136" y="98"/>
                  </a:lnTo>
                  <a:lnTo>
                    <a:pt x="136" y="118"/>
                  </a:lnTo>
                  <a:lnTo>
                    <a:pt x="153" y="147"/>
                  </a:lnTo>
                  <a:lnTo>
                    <a:pt x="162" y="157"/>
                  </a:lnTo>
                  <a:lnTo>
                    <a:pt x="162" y="176"/>
                  </a:lnTo>
                  <a:lnTo>
                    <a:pt x="170" y="186"/>
                  </a:lnTo>
                  <a:lnTo>
                    <a:pt x="187" y="196"/>
                  </a:lnTo>
                  <a:lnTo>
                    <a:pt x="179" y="216"/>
                  </a:lnTo>
                  <a:lnTo>
                    <a:pt x="170" y="225"/>
                  </a:lnTo>
                  <a:lnTo>
                    <a:pt x="170" y="245"/>
                  </a:lnTo>
                  <a:lnTo>
                    <a:pt x="162" y="255"/>
                  </a:lnTo>
                  <a:lnTo>
                    <a:pt x="162" y="264"/>
                  </a:lnTo>
                  <a:lnTo>
                    <a:pt x="179" y="274"/>
                  </a:lnTo>
                  <a:lnTo>
                    <a:pt x="196" y="264"/>
                  </a:lnTo>
                  <a:lnTo>
                    <a:pt x="196" y="294"/>
                  </a:lnTo>
                  <a:lnTo>
                    <a:pt x="204" y="304"/>
                  </a:lnTo>
                  <a:lnTo>
                    <a:pt x="204" y="333"/>
                  </a:lnTo>
                  <a:lnTo>
                    <a:pt x="222" y="343"/>
                  </a:lnTo>
                  <a:lnTo>
                    <a:pt x="213" y="362"/>
                  </a:lnTo>
                  <a:lnTo>
                    <a:pt x="239" y="362"/>
                  </a:lnTo>
                  <a:lnTo>
                    <a:pt x="264" y="362"/>
                  </a:lnTo>
                  <a:lnTo>
                    <a:pt x="281" y="362"/>
                  </a:lnTo>
                  <a:lnTo>
                    <a:pt x="298" y="362"/>
                  </a:lnTo>
                  <a:lnTo>
                    <a:pt x="307" y="382"/>
                  </a:lnTo>
                  <a:lnTo>
                    <a:pt x="281" y="558"/>
                  </a:lnTo>
                  <a:lnTo>
                    <a:pt x="136" y="529"/>
                  </a:lnTo>
                  <a:lnTo>
                    <a:pt x="0" y="490"/>
                  </a:lnTo>
                  <a:lnTo>
                    <a:pt x="25" y="353"/>
                  </a:lnTo>
                  <a:lnTo>
                    <a:pt x="42" y="333"/>
                  </a:lnTo>
                  <a:lnTo>
                    <a:pt x="25" y="323"/>
                  </a:lnTo>
                  <a:lnTo>
                    <a:pt x="51" y="284"/>
                  </a:lnTo>
                  <a:lnTo>
                    <a:pt x="68" y="255"/>
                  </a:lnTo>
                  <a:lnTo>
                    <a:pt x="77" y="225"/>
                  </a:lnTo>
                  <a:lnTo>
                    <a:pt x="59" y="216"/>
                  </a:lnTo>
                  <a:lnTo>
                    <a:pt x="59" y="186"/>
                  </a:lnTo>
                  <a:lnTo>
                    <a:pt x="68" y="147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94" y="49"/>
                  </a:lnTo>
                  <a:lnTo>
                    <a:pt x="94" y="20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0" name="Freeform 60"/>
            <p:cNvSpPr>
              <a:spLocks/>
            </p:cNvSpPr>
            <p:nvPr/>
          </p:nvSpPr>
          <p:spPr bwMode="auto">
            <a:xfrm>
              <a:off x="1604" y="2528"/>
              <a:ext cx="410" cy="402"/>
            </a:xfrm>
            <a:custGeom>
              <a:avLst/>
              <a:gdLst>
                <a:gd name="T0" fmla="*/ 94 w 410"/>
                <a:gd name="T1" fmla="*/ 0 h 402"/>
                <a:gd name="T2" fmla="*/ 94 w 410"/>
                <a:gd name="T3" fmla="*/ 10 h 402"/>
                <a:gd name="T4" fmla="*/ 85 w 410"/>
                <a:gd name="T5" fmla="*/ 49 h 402"/>
                <a:gd name="T6" fmla="*/ 77 w 410"/>
                <a:gd name="T7" fmla="*/ 59 h 402"/>
                <a:gd name="T8" fmla="*/ 77 w 410"/>
                <a:gd name="T9" fmla="*/ 88 h 402"/>
                <a:gd name="T10" fmla="*/ 60 w 410"/>
                <a:gd name="T11" fmla="*/ 108 h 402"/>
                <a:gd name="T12" fmla="*/ 51 w 410"/>
                <a:gd name="T13" fmla="*/ 128 h 402"/>
                <a:gd name="T14" fmla="*/ 43 w 410"/>
                <a:gd name="T15" fmla="*/ 147 h 402"/>
                <a:gd name="T16" fmla="*/ 34 w 410"/>
                <a:gd name="T17" fmla="*/ 176 h 402"/>
                <a:gd name="T18" fmla="*/ 26 w 410"/>
                <a:gd name="T19" fmla="*/ 196 h 402"/>
                <a:gd name="T20" fmla="*/ 17 w 410"/>
                <a:gd name="T21" fmla="*/ 196 h 402"/>
                <a:gd name="T22" fmla="*/ 17 w 410"/>
                <a:gd name="T23" fmla="*/ 216 h 402"/>
                <a:gd name="T24" fmla="*/ 0 w 410"/>
                <a:gd name="T25" fmla="*/ 225 h 402"/>
                <a:gd name="T26" fmla="*/ 0 w 410"/>
                <a:gd name="T27" fmla="*/ 255 h 402"/>
                <a:gd name="T28" fmla="*/ 0 w 410"/>
                <a:gd name="T29" fmla="*/ 265 h 402"/>
                <a:gd name="T30" fmla="*/ 0 w 410"/>
                <a:gd name="T31" fmla="*/ 284 h 402"/>
                <a:gd name="T32" fmla="*/ 0 w 410"/>
                <a:gd name="T33" fmla="*/ 294 h 402"/>
                <a:gd name="T34" fmla="*/ 196 w 410"/>
                <a:gd name="T35" fmla="*/ 363 h 402"/>
                <a:gd name="T36" fmla="*/ 333 w 410"/>
                <a:gd name="T37" fmla="*/ 402 h 402"/>
                <a:gd name="T38" fmla="*/ 358 w 410"/>
                <a:gd name="T39" fmla="*/ 265 h 402"/>
                <a:gd name="T40" fmla="*/ 375 w 410"/>
                <a:gd name="T41" fmla="*/ 245 h 402"/>
                <a:gd name="T42" fmla="*/ 358 w 410"/>
                <a:gd name="T43" fmla="*/ 235 h 402"/>
                <a:gd name="T44" fmla="*/ 384 w 410"/>
                <a:gd name="T45" fmla="*/ 196 h 402"/>
                <a:gd name="T46" fmla="*/ 401 w 410"/>
                <a:gd name="T47" fmla="*/ 167 h 402"/>
                <a:gd name="T48" fmla="*/ 410 w 410"/>
                <a:gd name="T49" fmla="*/ 137 h 402"/>
                <a:gd name="T50" fmla="*/ 392 w 410"/>
                <a:gd name="T51" fmla="*/ 128 h 402"/>
                <a:gd name="T52" fmla="*/ 392 w 410"/>
                <a:gd name="T53" fmla="*/ 118 h 402"/>
                <a:gd name="T54" fmla="*/ 375 w 410"/>
                <a:gd name="T55" fmla="*/ 118 h 402"/>
                <a:gd name="T56" fmla="*/ 358 w 410"/>
                <a:gd name="T57" fmla="*/ 108 h 402"/>
                <a:gd name="T58" fmla="*/ 333 w 410"/>
                <a:gd name="T59" fmla="*/ 98 h 402"/>
                <a:gd name="T60" fmla="*/ 299 w 410"/>
                <a:gd name="T61" fmla="*/ 98 h 402"/>
                <a:gd name="T62" fmla="*/ 265 w 410"/>
                <a:gd name="T63" fmla="*/ 88 h 402"/>
                <a:gd name="T64" fmla="*/ 239 w 410"/>
                <a:gd name="T65" fmla="*/ 98 h 402"/>
                <a:gd name="T66" fmla="*/ 230 w 410"/>
                <a:gd name="T67" fmla="*/ 88 h 402"/>
                <a:gd name="T68" fmla="*/ 205 w 410"/>
                <a:gd name="T69" fmla="*/ 98 h 402"/>
                <a:gd name="T70" fmla="*/ 188 w 410"/>
                <a:gd name="T71" fmla="*/ 79 h 402"/>
                <a:gd name="T72" fmla="*/ 162 w 410"/>
                <a:gd name="T73" fmla="*/ 79 h 402"/>
                <a:gd name="T74" fmla="*/ 137 w 410"/>
                <a:gd name="T75" fmla="*/ 69 h 402"/>
                <a:gd name="T76" fmla="*/ 137 w 410"/>
                <a:gd name="T77" fmla="*/ 49 h 402"/>
                <a:gd name="T78" fmla="*/ 137 w 410"/>
                <a:gd name="T79" fmla="*/ 30 h 402"/>
                <a:gd name="T80" fmla="*/ 119 w 410"/>
                <a:gd name="T81" fmla="*/ 20 h 402"/>
                <a:gd name="T82" fmla="*/ 111 w 410"/>
                <a:gd name="T83" fmla="*/ 10 h 402"/>
                <a:gd name="T84" fmla="*/ 94 w 410"/>
                <a:gd name="T85" fmla="*/ 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0" h="402">
                  <a:moveTo>
                    <a:pt x="94" y="0"/>
                  </a:moveTo>
                  <a:lnTo>
                    <a:pt x="94" y="10"/>
                  </a:lnTo>
                  <a:lnTo>
                    <a:pt x="85" y="49"/>
                  </a:lnTo>
                  <a:lnTo>
                    <a:pt x="77" y="59"/>
                  </a:lnTo>
                  <a:lnTo>
                    <a:pt x="77" y="88"/>
                  </a:lnTo>
                  <a:lnTo>
                    <a:pt x="60" y="108"/>
                  </a:lnTo>
                  <a:lnTo>
                    <a:pt x="51" y="128"/>
                  </a:lnTo>
                  <a:lnTo>
                    <a:pt x="43" y="147"/>
                  </a:lnTo>
                  <a:lnTo>
                    <a:pt x="34" y="176"/>
                  </a:lnTo>
                  <a:lnTo>
                    <a:pt x="26" y="196"/>
                  </a:lnTo>
                  <a:lnTo>
                    <a:pt x="17" y="196"/>
                  </a:lnTo>
                  <a:lnTo>
                    <a:pt x="17" y="216"/>
                  </a:lnTo>
                  <a:lnTo>
                    <a:pt x="0" y="225"/>
                  </a:lnTo>
                  <a:lnTo>
                    <a:pt x="0" y="255"/>
                  </a:lnTo>
                  <a:lnTo>
                    <a:pt x="0" y="265"/>
                  </a:lnTo>
                  <a:lnTo>
                    <a:pt x="0" y="284"/>
                  </a:lnTo>
                  <a:lnTo>
                    <a:pt x="0" y="294"/>
                  </a:lnTo>
                  <a:lnTo>
                    <a:pt x="196" y="363"/>
                  </a:lnTo>
                  <a:lnTo>
                    <a:pt x="333" y="402"/>
                  </a:lnTo>
                  <a:lnTo>
                    <a:pt x="358" y="265"/>
                  </a:lnTo>
                  <a:lnTo>
                    <a:pt x="375" y="245"/>
                  </a:lnTo>
                  <a:lnTo>
                    <a:pt x="358" y="235"/>
                  </a:lnTo>
                  <a:lnTo>
                    <a:pt x="384" y="196"/>
                  </a:lnTo>
                  <a:lnTo>
                    <a:pt x="401" y="167"/>
                  </a:lnTo>
                  <a:lnTo>
                    <a:pt x="410" y="137"/>
                  </a:lnTo>
                  <a:lnTo>
                    <a:pt x="392" y="128"/>
                  </a:lnTo>
                  <a:lnTo>
                    <a:pt x="392" y="118"/>
                  </a:lnTo>
                  <a:lnTo>
                    <a:pt x="375" y="118"/>
                  </a:lnTo>
                  <a:lnTo>
                    <a:pt x="358" y="108"/>
                  </a:lnTo>
                  <a:lnTo>
                    <a:pt x="333" y="98"/>
                  </a:lnTo>
                  <a:lnTo>
                    <a:pt x="299" y="98"/>
                  </a:lnTo>
                  <a:lnTo>
                    <a:pt x="265" y="88"/>
                  </a:lnTo>
                  <a:lnTo>
                    <a:pt x="239" y="98"/>
                  </a:lnTo>
                  <a:lnTo>
                    <a:pt x="230" y="88"/>
                  </a:lnTo>
                  <a:lnTo>
                    <a:pt x="205" y="98"/>
                  </a:lnTo>
                  <a:lnTo>
                    <a:pt x="188" y="79"/>
                  </a:lnTo>
                  <a:lnTo>
                    <a:pt x="162" y="79"/>
                  </a:lnTo>
                  <a:lnTo>
                    <a:pt x="137" y="69"/>
                  </a:lnTo>
                  <a:lnTo>
                    <a:pt x="137" y="49"/>
                  </a:lnTo>
                  <a:lnTo>
                    <a:pt x="137" y="30"/>
                  </a:lnTo>
                  <a:lnTo>
                    <a:pt x="119" y="20"/>
                  </a:lnTo>
                  <a:lnTo>
                    <a:pt x="111" y="1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1" name="Freeform 61"/>
            <p:cNvSpPr>
              <a:spLocks/>
            </p:cNvSpPr>
            <p:nvPr/>
          </p:nvSpPr>
          <p:spPr bwMode="auto">
            <a:xfrm>
              <a:off x="1561" y="2822"/>
              <a:ext cx="401" cy="793"/>
            </a:xfrm>
            <a:custGeom>
              <a:avLst/>
              <a:gdLst>
                <a:gd name="T0" fmla="*/ 43 w 401"/>
                <a:gd name="T1" fmla="*/ 0 h 793"/>
                <a:gd name="T2" fmla="*/ 35 w 401"/>
                <a:gd name="T3" fmla="*/ 49 h 793"/>
                <a:gd name="T4" fmla="*/ 26 w 401"/>
                <a:gd name="T5" fmla="*/ 78 h 793"/>
                <a:gd name="T6" fmla="*/ 0 w 401"/>
                <a:gd name="T7" fmla="*/ 117 h 793"/>
                <a:gd name="T8" fmla="*/ 9 w 401"/>
                <a:gd name="T9" fmla="*/ 147 h 793"/>
                <a:gd name="T10" fmla="*/ 9 w 401"/>
                <a:gd name="T11" fmla="*/ 196 h 793"/>
                <a:gd name="T12" fmla="*/ 0 w 401"/>
                <a:gd name="T13" fmla="*/ 225 h 793"/>
                <a:gd name="T14" fmla="*/ 17 w 401"/>
                <a:gd name="T15" fmla="*/ 264 h 793"/>
                <a:gd name="T16" fmla="*/ 35 w 401"/>
                <a:gd name="T17" fmla="*/ 323 h 793"/>
                <a:gd name="T18" fmla="*/ 52 w 401"/>
                <a:gd name="T19" fmla="*/ 313 h 793"/>
                <a:gd name="T20" fmla="*/ 52 w 401"/>
                <a:gd name="T21" fmla="*/ 333 h 793"/>
                <a:gd name="T22" fmla="*/ 52 w 401"/>
                <a:gd name="T23" fmla="*/ 343 h 793"/>
                <a:gd name="T24" fmla="*/ 35 w 401"/>
                <a:gd name="T25" fmla="*/ 323 h 793"/>
                <a:gd name="T26" fmla="*/ 35 w 401"/>
                <a:gd name="T27" fmla="*/ 372 h 793"/>
                <a:gd name="T28" fmla="*/ 60 w 401"/>
                <a:gd name="T29" fmla="*/ 392 h 793"/>
                <a:gd name="T30" fmla="*/ 43 w 401"/>
                <a:gd name="T31" fmla="*/ 441 h 793"/>
                <a:gd name="T32" fmla="*/ 60 w 401"/>
                <a:gd name="T33" fmla="*/ 480 h 793"/>
                <a:gd name="T34" fmla="*/ 77 w 401"/>
                <a:gd name="T35" fmla="*/ 519 h 793"/>
                <a:gd name="T36" fmla="*/ 86 w 401"/>
                <a:gd name="T37" fmla="*/ 548 h 793"/>
                <a:gd name="T38" fmla="*/ 94 w 401"/>
                <a:gd name="T39" fmla="*/ 597 h 793"/>
                <a:gd name="T40" fmla="*/ 137 w 401"/>
                <a:gd name="T41" fmla="*/ 617 h 793"/>
                <a:gd name="T42" fmla="*/ 154 w 401"/>
                <a:gd name="T43" fmla="*/ 646 h 793"/>
                <a:gd name="T44" fmla="*/ 180 w 401"/>
                <a:gd name="T45" fmla="*/ 676 h 793"/>
                <a:gd name="T46" fmla="*/ 214 w 401"/>
                <a:gd name="T47" fmla="*/ 715 h 793"/>
                <a:gd name="T48" fmla="*/ 222 w 401"/>
                <a:gd name="T49" fmla="*/ 764 h 793"/>
                <a:gd name="T50" fmla="*/ 316 w 401"/>
                <a:gd name="T51" fmla="*/ 793 h 793"/>
                <a:gd name="T52" fmla="*/ 367 w 401"/>
                <a:gd name="T53" fmla="*/ 783 h 793"/>
                <a:gd name="T54" fmla="*/ 367 w 401"/>
                <a:gd name="T55" fmla="*/ 764 h 793"/>
                <a:gd name="T56" fmla="*/ 376 w 401"/>
                <a:gd name="T57" fmla="*/ 734 h 793"/>
                <a:gd name="T58" fmla="*/ 401 w 401"/>
                <a:gd name="T59" fmla="*/ 695 h 793"/>
                <a:gd name="T60" fmla="*/ 393 w 401"/>
                <a:gd name="T61" fmla="*/ 646 h 793"/>
                <a:gd name="T62" fmla="*/ 180 w 401"/>
                <a:gd name="T63" fmla="*/ 284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1" h="793">
                  <a:moveTo>
                    <a:pt x="239" y="69"/>
                  </a:moveTo>
                  <a:lnTo>
                    <a:pt x="43" y="0"/>
                  </a:lnTo>
                  <a:lnTo>
                    <a:pt x="35" y="20"/>
                  </a:lnTo>
                  <a:lnTo>
                    <a:pt x="35" y="49"/>
                  </a:lnTo>
                  <a:lnTo>
                    <a:pt x="26" y="59"/>
                  </a:lnTo>
                  <a:lnTo>
                    <a:pt x="26" y="78"/>
                  </a:lnTo>
                  <a:lnTo>
                    <a:pt x="9" y="88"/>
                  </a:lnTo>
                  <a:lnTo>
                    <a:pt x="0" y="117"/>
                  </a:lnTo>
                  <a:lnTo>
                    <a:pt x="0" y="127"/>
                  </a:lnTo>
                  <a:lnTo>
                    <a:pt x="9" y="147"/>
                  </a:lnTo>
                  <a:lnTo>
                    <a:pt x="17" y="176"/>
                  </a:lnTo>
                  <a:lnTo>
                    <a:pt x="9" y="196"/>
                  </a:lnTo>
                  <a:lnTo>
                    <a:pt x="9" y="215"/>
                  </a:lnTo>
                  <a:lnTo>
                    <a:pt x="0" y="225"/>
                  </a:lnTo>
                  <a:lnTo>
                    <a:pt x="9" y="255"/>
                  </a:lnTo>
                  <a:lnTo>
                    <a:pt x="17" y="264"/>
                  </a:lnTo>
                  <a:lnTo>
                    <a:pt x="17" y="303"/>
                  </a:lnTo>
                  <a:lnTo>
                    <a:pt x="35" y="323"/>
                  </a:lnTo>
                  <a:lnTo>
                    <a:pt x="43" y="323"/>
                  </a:lnTo>
                  <a:lnTo>
                    <a:pt x="52" y="313"/>
                  </a:lnTo>
                  <a:lnTo>
                    <a:pt x="52" y="323"/>
                  </a:lnTo>
                  <a:lnTo>
                    <a:pt x="52" y="333"/>
                  </a:lnTo>
                  <a:lnTo>
                    <a:pt x="52" y="343"/>
                  </a:lnTo>
                  <a:lnTo>
                    <a:pt x="52" y="343"/>
                  </a:lnTo>
                  <a:lnTo>
                    <a:pt x="43" y="333"/>
                  </a:lnTo>
                  <a:lnTo>
                    <a:pt x="35" y="323"/>
                  </a:lnTo>
                  <a:lnTo>
                    <a:pt x="35" y="333"/>
                  </a:lnTo>
                  <a:lnTo>
                    <a:pt x="35" y="372"/>
                  </a:lnTo>
                  <a:lnTo>
                    <a:pt x="43" y="392"/>
                  </a:lnTo>
                  <a:lnTo>
                    <a:pt x="60" y="392"/>
                  </a:lnTo>
                  <a:lnTo>
                    <a:pt x="43" y="421"/>
                  </a:lnTo>
                  <a:lnTo>
                    <a:pt x="43" y="441"/>
                  </a:lnTo>
                  <a:lnTo>
                    <a:pt x="52" y="450"/>
                  </a:lnTo>
                  <a:lnTo>
                    <a:pt x="60" y="480"/>
                  </a:lnTo>
                  <a:lnTo>
                    <a:pt x="69" y="509"/>
                  </a:lnTo>
                  <a:lnTo>
                    <a:pt x="77" y="519"/>
                  </a:lnTo>
                  <a:lnTo>
                    <a:pt x="77" y="529"/>
                  </a:lnTo>
                  <a:lnTo>
                    <a:pt x="86" y="548"/>
                  </a:lnTo>
                  <a:lnTo>
                    <a:pt x="77" y="578"/>
                  </a:lnTo>
                  <a:lnTo>
                    <a:pt x="94" y="597"/>
                  </a:lnTo>
                  <a:lnTo>
                    <a:pt x="120" y="607"/>
                  </a:lnTo>
                  <a:lnTo>
                    <a:pt x="137" y="617"/>
                  </a:lnTo>
                  <a:lnTo>
                    <a:pt x="145" y="636"/>
                  </a:lnTo>
                  <a:lnTo>
                    <a:pt x="154" y="646"/>
                  </a:lnTo>
                  <a:lnTo>
                    <a:pt x="171" y="646"/>
                  </a:lnTo>
                  <a:lnTo>
                    <a:pt x="180" y="676"/>
                  </a:lnTo>
                  <a:lnTo>
                    <a:pt x="188" y="676"/>
                  </a:lnTo>
                  <a:lnTo>
                    <a:pt x="214" y="715"/>
                  </a:lnTo>
                  <a:lnTo>
                    <a:pt x="222" y="734"/>
                  </a:lnTo>
                  <a:lnTo>
                    <a:pt x="222" y="764"/>
                  </a:lnTo>
                  <a:lnTo>
                    <a:pt x="231" y="783"/>
                  </a:lnTo>
                  <a:lnTo>
                    <a:pt x="316" y="793"/>
                  </a:lnTo>
                  <a:lnTo>
                    <a:pt x="367" y="793"/>
                  </a:lnTo>
                  <a:lnTo>
                    <a:pt x="367" y="783"/>
                  </a:lnTo>
                  <a:lnTo>
                    <a:pt x="359" y="773"/>
                  </a:lnTo>
                  <a:lnTo>
                    <a:pt x="367" y="764"/>
                  </a:lnTo>
                  <a:lnTo>
                    <a:pt x="367" y="744"/>
                  </a:lnTo>
                  <a:lnTo>
                    <a:pt x="376" y="734"/>
                  </a:lnTo>
                  <a:lnTo>
                    <a:pt x="384" y="705"/>
                  </a:lnTo>
                  <a:lnTo>
                    <a:pt x="401" y="695"/>
                  </a:lnTo>
                  <a:lnTo>
                    <a:pt x="401" y="676"/>
                  </a:lnTo>
                  <a:lnTo>
                    <a:pt x="393" y="646"/>
                  </a:lnTo>
                  <a:lnTo>
                    <a:pt x="384" y="627"/>
                  </a:lnTo>
                  <a:lnTo>
                    <a:pt x="180" y="284"/>
                  </a:lnTo>
                  <a:lnTo>
                    <a:pt x="239" y="6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2" name="Freeform 62"/>
            <p:cNvSpPr>
              <a:spLocks/>
            </p:cNvSpPr>
            <p:nvPr/>
          </p:nvSpPr>
          <p:spPr bwMode="auto">
            <a:xfrm>
              <a:off x="1741" y="2891"/>
              <a:ext cx="324" cy="558"/>
            </a:xfrm>
            <a:custGeom>
              <a:avLst/>
              <a:gdLst>
                <a:gd name="T0" fmla="*/ 324 w 324"/>
                <a:gd name="T1" fmla="*/ 68 h 558"/>
                <a:gd name="T2" fmla="*/ 264 w 324"/>
                <a:gd name="T3" fmla="*/ 430 h 558"/>
                <a:gd name="T4" fmla="*/ 264 w 324"/>
                <a:gd name="T5" fmla="*/ 450 h 558"/>
                <a:gd name="T6" fmla="*/ 264 w 324"/>
                <a:gd name="T7" fmla="*/ 460 h 558"/>
                <a:gd name="T8" fmla="*/ 255 w 324"/>
                <a:gd name="T9" fmla="*/ 479 h 558"/>
                <a:gd name="T10" fmla="*/ 247 w 324"/>
                <a:gd name="T11" fmla="*/ 499 h 558"/>
                <a:gd name="T12" fmla="*/ 238 w 324"/>
                <a:gd name="T13" fmla="*/ 499 h 558"/>
                <a:gd name="T14" fmla="*/ 238 w 324"/>
                <a:gd name="T15" fmla="*/ 489 h 558"/>
                <a:gd name="T16" fmla="*/ 221 w 324"/>
                <a:gd name="T17" fmla="*/ 489 h 558"/>
                <a:gd name="T18" fmla="*/ 213 w 324"/>
                <a:gd name="T19" fmla="*/ 528 h 558"/>
                <a:gd name="T20" fmla="*/ 204 w 324"/>
                <a:gd name="T21" fmla="*/ 558 h 558"/>
                <a:gd name="T22" fmla="*/ 0 w 324"/>
                <a:gd name="T23" fmla="*/ 215 h 558"/>
                <a:gd name="T24" fmla="*/ 59 w 324"/>
                <a:gd name="T25" fmla="*/ 0 h 558"/>
                <a:gd name="T26" fmla="*/ 179 w 324"/>
                <a:gd name="T27" fmla="*/ 29 h 558"/>
                <a:gd name="T28" fmla="*/ 196 w 324"/>
                <a:gd name="T29" fmla="*/ 39 h 558"/>
                <a:gd name="T30" fmla="*/ 196 w 324"/>
                <a:gd name="T31" fmla="*/ 39 h 558"/>
                <a:gd name="T32" fmla="*/ 324 w 324"/>
                <a:gd name="T33" fmla="*/ 6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4" h="558">
                  <a:moveTo>
                    <a:pt x="324" y="68"/>
                  </a:moveTo>
                  <a:lnTo>
                    <a:pt x="264" y="430"/>
                  </a:lnTo>
                  <a:lnTo>
                    <a:pt x="264" y="450"/>
                  </a:lnTo>
                  <a:lnTo>
                    <a:pt x="264" y="460"/>
                  </a:lnTo>
                  <a:lnTo>
                    <a:pt x="255" y="479"/>
                  </a:lnTo>
                  <a:lnTo>
                    <a:pt x="247" y="499"/>
                  </a:lnTo>
                  <a:lnTo>
                    <a:pt x="238" y="499"/>
                  </a:lnTo>
                  <a:lnTo>
                    <a:pt x="238" y="489"/>
                  </a:lnTo>
                  <a:lnTo>
                    <a:pt x="221" y="489"/>
                  </a:lnTo>
                  <a:lnTo>
                    <a:pt x="213" y="528"/>
                  </a:lnTo>
                  <a:lnTo>
                    <a:pt x="204" y="558"/>
                  </a:lnTo>
                  <a:lnTo>
                    <a:pt x="0" y="215"/>
                  </a:lnTo>
                  <a:lnTo>
                    <a:pt x="59" y="0"/>
                  </a:lnTo>
                  <a:lnTo>
                    <a:pt x="179" y="29"/>
                  </a:lnTo>
                  <a:lnTo>
                    <a:pt x="196" y="39"/>
                  </a:lnTo>
                  <a:lnTo>
                    <a:pt x="196" y="39"/>
                  </a:lnTo>
                  <a:lnTo>
                    <a:pt x="324" y="6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3" name="Freeform 63"/>
            <p:cNvSpPr>
              <a:spLocks/>
            </p:cNvSpPr>
            <p:nvPr/>
          </p:nvSpPr>
          <p:spPr bwMode="auto">
            <a:xfrm>
              <a:off x="1911" y="3321"/>
              <a:ext cx="350" cy="460"/>
            </a:xfrm>
            <a:custGeom>
              <a:avLst/>
              <a:gdLst>
                <a:gd name="T0" fmla="*/ 94 w 350"/>
                <a:gd name="T1" fmla="*/ 0 h 460"/>
                <a:gd name="T2" fmla="*/ 265 w 350"/>
                <a:gd name="T3" fmla="*/ 39 h 460"/>
                <a:gd name="T4" fmla="*/ 350 w 350"/>
                <a:gd name="T5" fmla="*/ 49 h 460"/>
                <a:gd name="T6" fmla="*/ 316 w 350"/>
                <a:gd name="T7" fmla="*/ 304 h 460"/>
                <a:gd name="T8" fmla="*/ 307 w 350"/>
                <a:gd name="T9" fmla="*/ 353 h 460"/>
                <a:gd name="T10" fmla="*/ 299 w 350"/>
                <a:gd name="T11" fmla="*/ 402 h 460"/>
                <a:gd name="T12" fmla="*/ 290 w 350"/>
                <a:gd name="T13" fmla="*/ 460 h 460"/>
                <a:gd name="T14" fmla="*/ 230 w 350"/>
                <a:gd name="T15" fmla="*/ 451 h 460"/>
                <a:gd name="T16" fmla="*/ 179 w 350"/>
                <a:gd name="T17" fmla="*/ 441 h 460"/>
                <a:gd name="T18" fmla="*/ 94 w 350"/>
                <a:gd name="T19" fmla="*/ 372 h 460"/>
                <a:gd name="T20" fmla="*/ 0 w 350"/>
                <a:gd name="T21" fmla="*/ 314 h 460"/>
                <a:gd name="T22" fmla="*/ 0 w 350"/>
                <a:gd name="T23" fmla="*/ 294 h 460"/>
                <a:gd name="T24" fmla="*/ 17 w 350"/>
                <a:gd name="T25" fmla="*/ 294 h 460"/>
                <a:gd name="T26" fmla="*/ 17 w 350"/>
                <a:gd name="T27" fmla="*/ 284 h 460"/>
                <a:gd name="T28" fmla="*/ 9 w 350"/>
                <a:gd name="T29" fmla="*/ 274 h 460"/>
                <a:gd name="T30" fmla="*/ 17 w 350"/>
                <a:gd name="T31" fmla="*/ 265 h 460"/>
                <a:gd name="T32" fmla="*/ 17 w 350"/>
                <a:gd name="T33" fmla="*/ 245 h 460"/>
                <a:gd name="T34" fmla="*/ 26 w 350"/>
                <a:gd name="T35" fmla="*/ 235 h 460"/>
                <a:gd name="T36" fmla="*/ 34 w 350"/>
                <a:gd name="T37" fmla="*/ 206 h 460"/>
                <a:gd name="T38" fmla="*/ 51 w 350"/>
                <a:gd name="T39" fmla="*/ 196 h 460"/>
                <a:gd name="T40" fmla="*/ 51 w 350"/>
                <a:gd name="T41" fmla="*/ 177 h 460"/>
                <a:gd name="T42" fmla="*/ 43 w 350"/>
                <a:gd name="T43" fmla="*/ 147 h 460"/>
                <a:gd name="T44" fmla="*/ 34 w 350"/>
                <a:gd name="T45" fmla="*/ 128 h 460"/>
                <a:gd name="T46" fmla="*/ 43 w 350"/>
                <a:gd name="T47" fmla="*/ 98 h 460"/>
                <a:gd name="T48" fmla="*/ 51 w 350"/>
                <a:gd name="T49" fmla="*/ 59 h 460"/>
                <a:gd name="T50" fmla="*/ 68 w 350"/>
                <a:gd name="T51" fmla="*/ 59 h 460"/>
                <a:gd name="T52" fmla="*/ 68 w 350"/>
                <a:gd name="T53" fmla="*/ 69 h 460"/>
                <a:gd name="T54" fmla="*/ 77 w 350"/>
                <a:gd name="T55" fmla="*/ 69 h 460"/>
                <a:gd name="T56" fmla="*/ 85 w 350"/>
                <a:gd name="T57" fmla="*/ 49 h 460"/>
                <a:gd name="T58" fmla="*/ 94 w 350"/>
                <a:gd name="T59" fmla="*/ 30 h 460"/>
                <a:gd name="T60" fmla="*/ 94 w 350"/>
                <a:gd name="T61" fmla="*/ 20 h 460"/>
                <a:gd name="T62" fmla="*/ 94 w 350"/>
                <a:gd name="T63" fmla="*/ 0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50" h="460">
                  <a:moveTo>
                    <a:pt x="94" y="0"/>
                  </a:moveTo>
                  <a:lnTo>
                    <a:pt x="265" y="39"/>
                  </a:lnTo>
                  <a:lnTo>
                    <a:pt x="350" y="49"/>
                  </a:lnTo>
                  <a:lnTo>
                    <a:pt x="316" y="304"/>
                  </a:lnTo>
                  <a:lnTo>
                    <a:pt x="307" y="353"/>
                  </a:lnTo>
                  <a:lnTo>
                    <a:pt x="299" y="402"/>
                  </a:lnTo>
                  <a:lnTo>
                    <a:pt x="290" y="460"/>
                  </a:lnTo>
                  <a:lnTo>
                    <a:pt x="230" y="451"/>
                  </a:lnTo>
                  <a:lnTo>
                    <a:pt x="179" y="441"/>
                  </a:lnTo>
                  <a:lnTo>
                    <a:pt x="94" y="372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7" y="294"/>
                  </a:lnTo>
                  <a:lnTo>
                    <a:pt x="17" y="284"/>
                  </a:lnTo>
                  <a:lnTo>
                    <a:pt x="9" y="274"/>
                  </a:lnTo>
                  <a:lnTo>
                    <a:pt x="17" y="265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34" y="206"/>
                  </a:lnTo>
                  <a:lnTo>
                    <a:pt x="51" y="196"/>
                  </a:lnTo>
                  <a:lnTo>
                    <a:pt x="51" y="177"/>
                  </a:lnTo>
                  <a:lnTo>
                    <a:pt x="43" y="147"/>
                  </a:lnTo>
                  <a:lnTo>
                    <a:pt x="34" y="128"/>
                  </a:lnTo>
                  <a:lnTo>
                    <a:pt x="43" y="98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69"/>
                  </a:lnTo>
                  <a:lnTo>
                    <a:pt x="77" y="69"/>
                  </a:lnTo>
                  <a:lnTo>
                    <a:pt x="85" y="49"/>
                  </a:lnTo>
                  <a:lnTo>
                    <a:pt x="94" y="30"/>
                  </a:lnTo>
                  <a:lnTo>
                    <a:pt x="94" y="20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4" name="Freeform 64"/>
            <p:cNvSpPr>
              <a:spLocks/>
            </p:cNvSpPr>
            <p:nvPr/>
          </p:nvSpPr>
          <p:spPr bwMode="auto">
            <a:xfrm>
              <a:off x="2005" y="2959"/>
              <a:ext cx="290" cy="411"/>
            </a:xfrm>
            <a:custGeom>
              <a:avLst/>
              <a:gdLst>
                <a:gd name="T0" fmla="*/ 213 w 290"/>
                <a:gd name="T1" fmla="*/ 39 h 411"/>
                <a:gd name="T2" fmla="*/ 205 w 290"/>
                <a:gd name="T3" fmla="*/ 78 h 411"/>
                <a:gd name="T4" fmla="*/ 196 w 290"/>
                <a:gd name="T5" fmla="*/ 108 h 411"/>
                <a:gd name="T6" fmla="*/ 290 w 290"/>
                <a:gd name="T7" fmla="*/ 127 h 411"/>
                <a:gd name="T8" fmla="*/ 273 w 290"/>
                <a:gd name="T9" fmla="*/ 294 h 411"/>
                <a:gd name="T10" fmla="*/ 256 w 290"/>
                <a:gd name="T11" fmla="*/ 411 h 411"/>
                <a:gd name="T12" fmla="*/ 171 w 290"/>
                <a:gd name="T13" fmla="*/ 401 h 411"/>
                <a:gd name="T14" fmla="*/ 0 w 290"/>
                <a:gd name="T15" fmla="*/ 362 h 411"/>
                <a:gd name="T16" fmla="*/ 9 w 290"/>
                <a:gd name="T17" fmla="*/ 313 h 411"/>
                <a:gd name="T18" fmla="*/ 60 w 290"/>
                <a:gd name="T19" fmla="*/ 0 h 411"/>
                <a:gd name="T20" fmla="*/ 171 w 290"/>
                <a:gd name="T21" fmla="*/ 29 h 411"/>
                <a:gd name="T22" fmla="*/ 213 w 290"/>
                <a:gd name="T23" fmla="*/ 39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0" h="411">
                  <a:moveTo>
                    <a:pt x="213" y="39"/>
                  </a:moveTo>
                  <a:lnTo>
                    <a:pt x="205" y="78"/>
                  </a:lnTo>
                  <a:lnTo>
                    <a:pt x="196" y="108"/>
                  </a:lnTo>
                  <a:lnTo>
                    <a:pt x="290" y="127"/>
                  </a:lnTo>
                  <a:lnTo>
                    <a:pt x="273" y="294"/>
                  </a:lnTo>
                  <a:lnTo>
                    <a:pt x="256" y="411"/>
                  </a:lnTo>
                  <a:lnTo>
                    <a:pt x="171" y="401"/>
                  </a:lnTo>
                  <a:lnTo>
                    <a:pt x="0" y="362"/>
                  </a:lnTo>
                  <a:lnTo>
                    <a:pt x="9" y="313"/>
                  </a:lnTo>
                  <a:lnTo>
                    <a:pt x="60" y="0"/>
                  </a:lnTo>
                  <a:lnTo>
                    <a:pt x="171" y="29"/>
                  </a:lnTo>
                  <a:lnTo>
                    <a:pt x="213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5" name="Freeform 65"/>
            <p:cNvSpPr>
              <a:spLocks/>
            </p:cNvSpPr>
            <p:nvPr/>
          </p:nvSpPr>
          <p:spPr bwMode="auto">
            <a:xfrm>
              <a:off x="2064" y="2448"/>
              <a:ext cx="521" cy="382"/>
            </a:xfrm>
            <a:custGeom>
              <a:avLst/>
              <a:gdLst>
                <a:gd name="T0" fmla="*/ 9 w 521"/>
                <a:gd name="T1" fmla="*/ 0 h 382"/>
                <a:gd name="T2" fmla="*/ 77 w 521"/>
                <a:gd name="T3" fmla="*/ 10 h 382"/>
                <a:gd name="T4" fmla="*/ 145 w 521"/>
                <a:gd name="T5" fmla="*/ 29 h 382"/>
                <a:gd name="T6" fmla="*/ 205 w 521"/>
                <a:gd name="T7" fmla="*/ 39 h 382"/>
                <a:gd name="T8" fmla="*/ 290 w 521"/>
                <a:gd name="T9" fmla="*/ 59 h 382"/>
                <a:gd name="T10" fmla="*/ 367 w 521"/>
                <a:gd name="T11" fmla="*/ 68 h 382"/>
                <a:gd name="T12" fmla="*/ 435 w 521"/>
                <a:gd name="T13" fmla="*/ 78 h 382"/>
                <a:gd name="T14" fmla="*/ 521 w 521"/>
                <a:gd name="T15" fmla="*/ 98 h 382"/>
                <a:gd name="T16" fmla="*/ 512 w 521"/>
                <a:gd name="T17" fmla="*/ 157 h 382"/>
                <a:gd name="T18" fmla="*/ 504 w 521"/>
                <a:gd name="T19" fmla="*/ 264 h 382"/>
                <a:gd name="T20" fmla="*/ 495 w 521"/>
                <a:gd name="T21" fmla="*/ 382 h 382"/>
                <a:gd name="T22" fmla="*/ 179 w 521"/>
                <a:gd name="T23" fmla="*/ 333 h 382"/>
                <a:gd name="T24" fmla="*/ 171 w 521"/>
                <a:gd name="T25" fmla="*/ 372 h 382"/>
                <a:gd name="T26" fmla="*/ 162 w 521"/>
                <a:gd name="T27" fmla="*/ 352 h 382"/>
                <a:gd name="T28" fmla="*/ 145 w 521"/>
                <a:gd name="T29" fmla="*/ 352 h 382"/>
                <a:gd name="T30" fmla="*/ 137 w 521"/>
                <a:gd name="T31" fmla="*/ 352 h 382"/>
                <a:gd name="T32" fmla="*/ 128 w 521"/>
                <a:gd name="T33" fmla="*/ 352 h 382"/>
                <a:gd name="T34" fmla="*/ 111 w 521"/>
                <a:gd name="T35" fmla="*/ 352 h 382"/>
                <a:gd name="T36" fmla="*/ 103 w 521"/>
                <a:gd name="T37" fmla="*/ 352 h 382"/>
                <a:gd name="T38" fmla="*/ 94 w 521"/>
                <a:gd name="T39" fmla="*/ 352 h 382"/>
                <a:gd name="T40" fmla="*/ 77 w 521"/>
                <a:gd name="T41" fmla="*/ 352 h 382"/>
                <a:gd name="T42" fmla="*/ 86 w 521"/>
                <a:gd name="T43" fmla="*/ 333 h 382"/>
                <a:gd name="T44" fmla="*/ 68 w 521"/>
                <a:gd name="T45" fmla="*/ 323 h 382"/>
                <a:gd name="T46" fmla="*/ 68 w 521"/>
                <a:gd name="T47" fmla="*/ 294 h 382"/>
                <a:gd name="T48" fmla="*/ 60 w 521"/>
                <a:gd name="T49" fmla="*/ 284 h 382"/>
                <a:gd name="T50" fmla="*/ 60 w 521"/>
                <a:gd name="T51" fmla="*/ 254 h 382"/>
                <a:gd name="T52" fmla="*/ 43 w 521"/>
                <a:gd name="T53" fmla="*/ 264 h 382"/>
                <a:gd name="T54" fmla="*/ 26 w 521"/>
                <a:gd name="T55" fmla="*/ 254 h 382"/>
                <a:gd name="T56" fmla="*/ 26 w 521"/>
                <a:gd name="T57" fmla="*/ 245 h 382"/>
                <a:gd name="T58" fmla="*/ 34 w 521"/>
                <a:gd name="T59" fmla="*/ 235 h 382"/>
                <a:gd name="T60" fmla="*/ 34 w 521"/>
                <a:gd name="T61" fmla="*/ 215 h 382"/>
                <a:gd name="T62" fmla="*/ 51 w 521"/>
                <a:gd name="T63" fmla="*/ 186 h 382"/>
                <a:gd name="T64" fmla="*/ 34 w 521"/>
                <a:gd name="T65" fmla="*/ 176 h 382"/>
                <a:gd name="T66" fmla="*/ 26 w 521"/>
                <a:gd name="T67" fmla="*/ 166 h 382"/>
                <a:gd name="T68" fmla="*/ 26 w 521"/>
                <a:gd name="T69" fmla="*/ 147 h 382"/>
                <a:gd name="T70" fmla="*/ 17 w 521"/>
                <a:gd name="T71" fmla="*/ 137 h 382"/>
                <a:gd name="T72" fmla="*/ 0 w 521"/>
                <a:gd name="T73" fmla="*/ 108 h 382"/>
                <a:gd name="T74" fmla="*/ 0 w 521"/>
                <a:gd name="T75" fmla="*/ 88 h 382"/>
                <a:gd name="T76" fmla="*/ 0 w 521"/>
                <a:gd name="T77" fmla="*/ 68 h 382"/>
                <a:gd name="T78" fmla="*/ 0 w 521"/>
                <a:gd name="T79" fmla="*/ 49 h 382"/>
                <a:gd name="T80" fmla="*/ 9 w 521"/>
                <a:gd name="T81" fmla="*/ 10 h 382"/>
                <a:gd name="T82" fmla="*/ 9 w 521"/>
                <a:gd name="T8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21" h="382">
                  <a:moveTo>
                    <a:pt x="9" y="0"/>
                  </a:moveTo>
                  <a:lnTo>
                    <a:pt x="77" y="10"/>
                  </a:lnTo>
                  <a:lnTo>
                    <a:pt x="145" y="29"/>
                  </a:lnTo>
                  <a:lnTo>
                    <a:pt x="205" y="39"/>
                  </a:lnTo>
                  <a:lnTo>
                    <a:pt x="290" y="59"/>
                  </a:lnTo>
                  <a:lnTo>
                    <a:pt x="367" y="68"/>
                  </a:lnTo>
                  <a:lnTo>
                    <a:pt x="435" y="78"/>
                  </a:lnTo>
                  <a:lnTo>
                    <a:pt x="521" y="98"/>
                  </a:lnTo>
                  <a:lnTo>
                    <a:pt x="512" y="157"/>
                  </a:lnTo>
                  <a:lnTo>
                    <a:pt x="504" y="264"/>
                  </a:lnTo>
                  <a:lnTo>
                    <a:pt x="495" y="382"/>
                  </a:lnTo>
                  <a:lnTo>
                    <a:pt x="179" y="333"/>
                  </a:lnTo>
                  <a:lnTo>
                    <a:pt x="171" y="372"/>
                  </a:lnTo>
                  <a:lnTo>
                    <a:pt x="162" y="352"/>
                  </a:lnTo>
                  <a:lnTo>
                    <a:pt x="145" y="352"/>
                  </a:lnTo>
                  <a:lnTo>
                    <a:pt x="137" y="352"/>
                  </a:lnTo>
                  <a:lnTo>
                    <a:pt x="128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94" y="352"/>
                  </a:lnTo>
                  <a:lnTo>
                    <a:pt x="77" y="352"/>
                  </a:lnTo>
                  <a:lnTo>
                    <a:pt x="86" y="333"/>
                  </a:lnTo>
                  <a:lnTo>
                    <a:pt x="68" y="323"/>
                  </a:lnTo>
                  <a:lnTo>
                    <a:pt x="68" y="294"/>
                  </a:lnTo>
                  <a:lnTo>
                    <a:pt x="60" y="284"/>
                  </a:lnTo>
                  <a:lnTo>
                    <a:pt x="60" y="254"/>
                  </a:lnTo>
                  <a:lnTo>
                    <a:pt x="43" y="264"/>
                  </a:lnTo>
                  <a:lnTo>
                    <a:pt x="26" y="254"/>
                  </a:lnTo>
                  <a:lnTo>
                    <a:pt x="26" y="245"/>
                  </a:lnTo>
                  <a:lnTo>
                    <a:pt x="34" y="235"/>
                  </a:lnTo>
                  <a:lnTo>
                    <a:pt x="34" y="215"/>
                  </a:lnTo>
                  <a:lnTo>
                    <a:pt x="51" y="186"/>
                  </a:lnTo>
                  <a:lnTo>
                    <a:pt x="34" y="176"/>
                  </a:lnTo>
                  <a:lnTo>
                    <a:pt x="26" y="166"/>
                  </a:lnTo>
                  <a:lnTo>
                    <a:pt x="26" y="147"/>
                  </a:lnTo>
                  <a:lnTo>
                    <a:pt x="17" y="137"/>
                  </a:lnTo>
                  <a:lnTo>
                    <a:pt x="0" y="108"/>
                  </a:lnTo>
                  <a:lnTo>
                    <a:pt x="0" y="88"/>
                  </a:lnTo>
                  <a:lnTo>
                    <a:pt x="0" y="68"/>
                  </a:lnTo>
                  <a:lnTo>
                    <a:pt x="0" y="4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6" name="Freeform 66"/>
            <p:cNvSpPr>
              <a:spLocks/>
            </p:cNvSpPr>
            <p:nvPr/>
          </p:nvSpPr>
          <p:spPr bwMode="auto">
            <a:xfrm>
              <a:off x="2544" y="2784"/>
              <a:ext cx="367" cy="333"/>
            </a:xfrm>
            <a:custGeom>
              <a:avLst/>
              <a:gdLst>
                <a:gd name="T0" fmla="*/ 367 w 367"/>
                <a:gd name="T1" fmla="*/ 49 h 333"/>
                <a:gd name="T2" fmla="*/ 341 w 367"/>
                <a:gd name="T3" fmla="*/ 333 h 333"/>
                <a:gd name="T4" fmla="*/ 239 w 367"/>
                <a:gd name="T5" fmla="*/ 323 h 333"/>
                <a:gd name="T6" fmla="*/ 94 w 367"/>
                <a:gd name="T7" fmla="*/ 303 h 333"/>
                <a:gd name="T8" fmla="*/ 0 w 367"/>
                <a:gd name="T9" fmla="*/ 284 h 333"/>
                <a:gd name="T10" fmla="*/ 9 w 367"/>
                <a:gd name="T11" fmla="*/ 254 h 333"/>
                <a:gd name="T12" fmla="*/ 17 w 367"/>
                <a:gd name="T13" fmla="*/ 215 h 333"/>
                <a:gd name="T14" fmla="*/ 43 w 367"/>
                <a:gd name="T15" fmla="*/ 39 h 333"/>
                <a:gd name="T16" fmla="*/ 51 w 367"/>
                <a:gd name="T17" fmla="*/ 0 h 333"/>
                <a:gd name="T18" fmla="*/ 367 w 367"/>
                <a:gd name="T19" fmla="*/ 4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7" h="333">
                  <a:moveTo>
                    <a:pt x="367" y="49"/>
                  </a:moveTo>
                  <a:lnTo>
                    <a:pt x="341" y="333"/>
                  </a:lnTo>
                  <a:lnTo>
                    <a:pt x="239" y="323"/>
                  </a:lnTo>
                  <a:lnTo>
                    <a:pt x="94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15"/>
                  </a:lnTo>
                  <a:lnTo>
                    <a:pt x="43" y="39"/>
                  </a:lnTo>
                  <a:lnTo>
                    <a:pt x="51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7" name="Freeform 67"/>
            <p:cNvSpPr>
              <a:spLocks/>
            </p:cNvSpPr>
            <p:nvPr/>
          </p:nvSpPr>
          <p:spPr bwMode="auto">
            <a:xfrm>
              <a:off x="2261" y="3086"/>
              <a:ext cx="375" cy="343"/>
            </a:xfrm>
            <a:custGeom>
              <a:avLst/>
              <a:gdLst>
                <a:gd name="T0" fmla="*/ 34 w 375"/>
                <a:gd name="T1" fmla="*/ 0 h 343"/>
                <a:gd name="T2" fmla="*/ 179 w 375"/>
                <a:gd name="T3" fmla="*/ 20 h 343"/>
                <a:gd name="T4" fmla="*/ 281 w 375"/>
                <a:gd name="T5" fmla="*/ 30 h 343"/>
                <a:gd name="T6" fmla="*/ 375 w 375"/>
                <a:gd name="T7" fmla="*/ 49 h 343"/>
                <a:gd name="T8" fmla="*/ 367 w 375"/>
                <a:gd name="T9" fmla="*/ 216 h 343"/>
                <a:gd name="T10" fmla="*/ 358 w 375"/>
                <a:gd name="T11" fmla="*/ 343 h 343"/>
                <a:gd name="T12" fmla="*/ 299 w 375"/>
                <a:gd name="T13" fmla="*/ 333 h 343"/>
                <a:gd name="T14" fmla="*/ 0 w 375"/>
                <a:gd name="T15" fmla="*/ 284 h 343"/>
                <a:gd name="T16" fmla="*/ 17 w 375"/>
                <a:gd name="T17" fmla="*/ 167 h 343"/>
                <a:gd name="T18" fmla="*/ 34 w 375"/>
                <a:gd name="T19" fmla="*/ 0 h 343"/>
                <a:gd name="T20" fmla="*/ 34 w 375"/>
                <a:gd name="T2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343">
                  <a:moveTo>
                    <a:pt x="34" y="0"/>
                  </a:moveTo>
                  <a:lnTo>
                    <a:pt x="179" y="20"/>
                  </a:lnTo>
                  <a:lnTo>
                    <a:pt x="281" y="30"/>
                  </a:lnTo>
                  <a:lnTo>
                    <a:pt x="375" y="49"/>
                  </a:lnTo>
                  <a:lnTo>
                    <a:pt x="367" y="216"/>
                  </a:lnTo>
                  <a:lnTo>
                    <a:pt x="358" y="343"/>
                  </a:lnTo>
                  <a:lnTo>
                    <a:pt x="299" y="333"/>
                  </a:lnTo>
                  <a:lnTo>
                    <a:pt x="0" y="284"/>
                  </a:lnTo>
                  <a:lnTo>
                    <a:pt x="17" y="167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8" name="Freeform 68"/>
            <p:cNvSpPr>
              <a:spLocks/>
            </p:cNvSpPr>
            <p:nvPr/>
          </p:nvSpPr>
          <p:spPr bwMode="auto">
            <a:xfrm>
              <a:off x="2201" y="3370"/>
              <a:ext cx="367" cy="421"/>
            </a:xfrm>
            <a:custGeom>
              <a:avLst/>
              <a:gdLst>
                <a:gd name="T0" fmla="*/ 367 w 367"/>
                <a:gd name="T1" fmla="*/ 49 h 421"/>
                <a:gd name="T2" fmla="*/ 367 w 367"/>
                <a:gd name="T3" fmla="*/ 88 h 421"/>
                <a:gd name="T4" fmla="*/ 367 w 367"/>
                <a:gd name="T5" fmla="*/ 88 h 421"/>
                <a:gd name="T6" fmla="*/ 350 w 367"/>
                <a:gd name="T7" fmla="*/ 235 h 421"/>
                <a:gd name="T8" fmla="*/ 341 w 367"/>
                <a:gd name="T9" fmla="*/ 314 h 421"/>
                <a:gd name="T10" fmla="*/ 333 w 367"/>
                <a:gd name="T11" fmla="*/ 411 h 421"/>
                <a:gd name="T12" fmla="*/ 205 w 367"/>
                <a:gd name="T13" fmla="*/ 392 h 421"/>
                <a:gd name="T14" fmla="*/ 137 w 367"/>
                <a:gd name="T15" fmla="*/ 382 h 421"/>
                <a:gd name="T16" fmla="*/ 137 w 367"/>
                <a:gd name="T17" fmla="*/ 402 h 421"/>
                <a:gd name="T18" fmla="*/ 94 w 367"/>
                <a:gd name="T19" fmla="*/ 402 h 421"/>
                <a:gd name="T20" fmla="*/ 51 w 367"/>
                <a:gd name="T21" fmla="*/ 392 h 421"/>
                <a:gd name="T22" fmla="*/ 51 w 367"/>
                <a:gd name="T23" fmla="*/ 421 h 421"/>
                <a:gd name="T24" fmla="*/ 0 w 367"/>
                <a:gd name="T25" fmla="*/ 411 h 421"/>
                <a:gd name="T26" fmla="*/ 9 w 367"/>
                <a:gd name="T27" fmla="*/ 353 h 421"/>
                <a:gd name="T28" fmla="*/ 17 w 367"/>
                <a:gd name="T29" fmla="*/ 304 h 421"/>
                <a:gd name="T30" fmla="*/ 26 w 367"/>
                <a:gd name="T31" fmla="*/ 265 h 421"/>
                <a:gd name="T32" fmla="*/ 60 w 367"/>
                <a:gd name="T33" fmla="*/ 0 h 421"/>
                <a:gd name="T34" fmla="*/ 367 w 367"/>
                <a:gd name="T35" fmla="*/ 4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7" h="421">
                  <a:moveTo>
                    <a:pt x="367" y="49"/>
                  </a:moveTo>
                  <a:lnTo>
                    <a:pt x="367" y="88"/>
                  </a:lnTo>
                  <a:lnTo>
                    <a:pt x="367" y="88"/>
                  </a:lnTo>
                  <a:lnTo>
                    <a:pt x="350" y="235"/>
                  </a:lnTo>
                  <a:lnTo>
                    <a:pt x="341" y="314"/>
                  </a:lnTo>
                  <a:lnTo>
                    <a:pt x="333" y="411"/>
                  </a:lnTo>
                  <a:lnTo>
                    <a:pt x="205" y="392"/>
                  </a:lnTo>
                  <a:lnTo>
                    <a:pt x="137" y="382"/>
                  </a:lnTo>
                  <a:lnTo>
                    <a:pt x="137" y="402"/>
                  </a:lnTo>
                  <a:lnTo>
                    <a:pt x="94" y="402"/>
                  </a:lnTo>
                  <a:lnTo>
                    <a:pt x="51" y="392"/>
                  </a:lnTo>
                  <a:lnTo>
                    <a:pt x="51" y="421"/>
                  </a:lnTo>
                  <a:lnTo>
                    <a:pt x="0" y="411"/>
                  </a:lnTo>
                  <a:lnTo>
                    <a:pt x="9" y="353"/>
                  </a:lnTo>
                  <a:lnTo>
                    <a:pt x="17" y="304"/>
                  </a:lnTo>
                  <a:lnTo>
                    <a:pt x="26" y="265"/>
                  </a:lnTo>
                  <a:lnTo>
                    <a:pt x="60" y="0"/>
                  </a:lnTo>
                  <a:lnTo>
                    <a:pt x="367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89" name="Freeform 69"/>
            <p:cNvSpPr>
              <a:spLocks/>
            </p:cNvSpPr>
            <p:nvPr/>
          </p:nvSpPr>
          <p:spPr bwMode="auto">
            <a:xfrm>
              <a:off x="2338" y="3458"/>
              <a:ext cx="716" cy="793"/>
            </a:xfrm>
            <a:custGeom>
              <a:avLst/>
              <a:gdLst>
                <a:gd name="T0" fmla="*/ 384 w 716"/>
                <a:gd name="T1" fmla="*/ 10 h 793"/>
                <a:gd name="T2" fmla="*/ 392 w 716"/>
                <a:gd name="T3" fmla="*/ 167 h 793"/>
                <a:gd name="T4" fmla="*/ 426 w 716"/>
                <a:gd name="T5" fmla="*/ 186 h 793"/>
                <a:gd name="T6" fmla="*/ 477 w 716"/>
                <a:gd name="T7" fmla="*/ 196 h 793"/>
                <a:gd name="T8" fmla="*/ 495 w 716"/>
                <a:gd name="T9" fmla="*/ 206 h 793"/>
                <a:gd name="T10" fmla="*/ 520 w 716"/>
                <a:gd name="T11" fmla="*/ 226 h 793"/>
                <a:gd name="T12" fmla="*/ 554 w 716"/>
                <a:gd name="T13" fmla="*/ 216 h 793"/>
                <a:gd name="T14" fmla="*/ 588 w 716"/>
                <a:gd name="T15" fmla="*/ 206 h 793"/>
                <a:gd name="T16" fmla="*/ 640 w 716"/>
                <a:gd name="T17" fmla="*/ 206 h 793"/>
                <a:gd name="T18" fmla="*/ 674 w 716"/>
                <a:gd name="T19" fmla="*/ 235 h 793"/>
                <a:gd name="T20" fmla="*/ 691 w 716"/>
                <a:gd name="T21" fmla="*/ 353 h 793"/>
                <a:gd name="T22" fmla="*/ 699 w 716"/>
                <a:gd name="T23" fmla="*/ 382 h 793"/>
                <a:gd name="T24" fmla="*/ 716 w 716"/>
                <a:gd name="T25" fmla="*/ 441 h 793"/>
                <a:gd name="T26" fmla="*/ 708 w 716"/>
                <a:gd name="T27" fmla="*/ 470 h 793"/>
                <a:gd name="T28" fmla="*/ 699 w 716"/>
                <a:gd name="T29" fmla="*/ 500 h 793"/>
                <a:gd name="T30" fmla="*/ 665 w 716"/>
                <a:gd name="T31" fmla="*/ 529 h 793"/>
                <a:gd name="T32" fmla="*/ 648 w 716"/>
                <a:gd name="T33" fmla="*/ 519 h 793"/>
                <a:gd name="T34" fmla="*/ 640 w 716"/>
                <a:gd name="T35" fmla="*/ 539 h 793"/>
                <a:gd name="T36" fmla="*/ 614 w 716"/>
                <a:gd name="T37" fmla="*/ 568 h 793"/>
                <a:gd name="T38" fmla="*/ 571 w 716"/>
                <a:gd name="T39" fmla="*/ 598 h 793"/>
                <a:gd name="T40" fmla="*/ 546 w 716"/>
                <a:gd name="T41" fmla="*/ 598 h 793"/>
                <a:gd name="T42" fmla="*/ 546 w 716"/>
                <a:gd name="T43" fmla="*/ 607 h 793"/>
                <a:gd name="T44" fmla="*/ 529 w 716"/>
                <a:gd name="T45" fmla="*/ 627 h 793"/>
                <a:gd name="T46" fmla="*/ 520 w 716"/>
                <a:gd name="T47" fmla="*/ 637 h 793"/>
                <a:gd name="T48" fmla="*/ 495 w 716"/>
                <a:gd name="T49" fmla="*/ 647 h 793"/>
                <a:gd name="T50" fmla="*/ 495 w 716"/>
                <a:gd name="T51" fmla="*/ 686 h 793"/>
                <a:gd name="T52" fmla="*/ 486 w 716"/>
                <a:gd name="T53" fmla="*/ 725 h 793"/>
                <a:gd name="T54" fmla="*/ 512 w 716"/>
                <a:gd name="T55" fmla="*/ 784 h 793"/>
                <a:gd name="T56" fmla="*/ 495 w 716"/>
                <a:gd name="T57" fmla="*/ 793 h 793"/>
                <a:gd name="T58" fmla="*/ 443 w 716"/>
                <a:gd name="T59" fmla="*/ 774 h 793"/>
                <a:gd name="T60" fmla="*/ 392 w 716"/>
                <a:gd name="T61" fmla="*/ 745 h 793"/>
                <a:gd name="T62" fmla="*/ 375 w 716"/>
                <a:gd name="T63" fmla="*/ 696 h 793"/>
                <a:gd name="T64" fmla="*/ 375 w 716"/>
                <a:gd name="T65" fmla="*/ 676 h 793"/>
                <a:gd name="T66" fmla="*/ 358 w 716"/>
                <a:gd name="T67" fmla="*/ 647 h 793"/>
                <a:gd name="T68" fmla="*/ 315 w 716"/>
                <a:gd name="T69" fmla="*/ 568 h 793"/>
                <a:gd name="T70" fmla="*/ 273 w 716"/>
                <a:gd name="T71" fmla="*/ 500 h 793"/>
                <a:gd name="T72" fmla="*/ 230 w 716"/>
                <a:gd name="T73" fmla="*/ 480 h 793"/>
                <a:gd name="T74" fmla="*/ 187 w 716"/>
                <a:gd name="T75" fmla="*/ 529 h 793"/>
                <a:gd name="T76" fmla="*/ 102 w 716"/>
                <a:gd name="T77" fmla="*/ 490 h 793"/>
                <a:gd name="T78" fmla="*/ 94 w 716"/>
                <a:gd name="T79" fmla="*/ 441 h 793"/>
                <a:gd name="T80" fmla="*/ 85 w 716"/>
                <a:gd name="T81" fmla="*/ 412 h 793"/>
                <a:gd name="T82" fmla="*/ 34 w 716"/>
                <a:gd name="T83" fmla="*/ 353 h 793"/>
                <a:gd name="T84" fmla="*/ 17 w 716"/>
                <a:gd name="T85" fmla="*/ 323 h 793"/>
                <a:gd name="T86" fmla="*/ 0 w 716"/>
                <a:gd name="T87" fmla="*/ 294 h 793"/>
                <a:gd name="T88" fmla="*/ 204 w 716"/>
                <a:gd name="T89" fmla="*/ 226 h 793"/>
                <a:gd name="T90" fmla="*/ 230 w 716"/>
                <a:gd name="T91" fmla="*/ 0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16" h="793">
                  <a:moveTo>
                    <a:pt x="230" y="0"/>
                  </a:moveTo>
                  <a:lnTo>
                    <a:pt x="384" y="10"/>
                  </a:lnTo>
                  <a:lnTo>
                    <a:pt x="375" y="147"/>
                  </a:lnTo>
                  <a:lnTo>
                    <a:pt x="392" y="167"/>
                  </a:lnTo>
                  <a:lnTo>
                    <a:pt x="409" y="167"/>
                  </a:lnTo>
                  <a:lnTo>
                    <a:pt x="426" y="186"/>
                  </a:lnTo>
                  <a:lnTo>
                    <a:pt x="443" y="186"/>
                  </a:lnTo>
                  <a:lnTo>
                    <a:pt x="477" y="196"/>
                  </a:lnTo>
                  <a:lnTo>
                    <a:pt x="486" y="206"/>
                  </a:lnTo>
                  <a:lnTo>
                    <a:pt x="495" y="206"/>
                  </a:lnTo>
                  <a:lnTo>
                    <a:pt x="512" y="216"/>
                  </a:lnTo>
                  <a:lnTo>
                    <a:pt x="520" y="226"/>
                  </a:lnTo>
                  <a:lnTo>
                    <a:pt x="529" y="206"/>
                  </a:lnTo>
                  <a:lnTo>
                    <a:pt x="554" y="216"/>
                  </a:lnTo>
                  <a:lnTo>
                    <a:pt x="571" y="226"/>
                  </a:lnTo>
                  <a:lnTo>
                    <a:pt x="588" y="206"/>
                  </a:lnTo>
                  <a:lnTo>
                    <a:pt x="614" y="206"/>
                  </a:lnTo>
                  <a:lnTo>
                    <a:pt x="640" y="206"/>
                  </a:lnTo>
                  <a:lnTo>
                    <a:pt x="665" y="226"/>
                  </a:lnTo>
                  <a:lnTo>
                    <a:pt x="674" y="235"/>
                  </a:lnTo>
                  <a:lnTo>
                    <a:pt x="691" y="235"/>
                  </a:lnTo>
                  <a:lnTo>
                    <a:pt x="691" y="353"/>
                  </a:lnTo>
                  <a:lnTo>
                    <a:pt x="699" y="363"/>
                  </a:lnTo>
                  <a:lnTo>
                    <a:pt x="699" y="382"/>
                  </a:lnTo>
                  <a:lnTo>
                    <a:pt x="716" y="412"/>
                  </a:lnTo>
                  <a:lnTo>
                    <a:pt x="716" y="441"/>
                  </a:lnTo>
                  <a:lnTo>
                    <a:pt x="708" y="451"/>
                  </a:lnTo>
                  <a:lnTo>
                    <a:pt x="708" y="470"/>
                  </a:lnTo>
                  <a:lnTo>
                    <a:pt x="708" y="490"/>
                  </a:lnTo>
                  <a:lnTo>
                    <a:pt x="699" y="500"/>
                  </a:lnTo>
                  <a:lnTo>
                    <a:pt x="699" y="519"/>
                  </a:lnTo>
                  <a:lnTo>
                    <a:pt x="665" y="529"/>
                  </a:lnTo>
                  <a:lnTo>
                    <a:pt x="648" y="529"/>
                  </a:lnTo>
                  <a:lnTo>
                    <a:pt x="648" y="519"/>
                  </a:lnTo>
                  <a:lnTo>
                    <a:pt x="640" y="519"/>
                  </a:lnTo>
                  <a:lnTo>
                    <a:pt x="640" y="539"/>
                  </a:lnTo>
                  <a:lnTo>
                    <a:pt x="631" y="549"/>
                  </a:lnTo>
                  <a:lnTo>
                    <a:pt x="614" y="568"/>
                  </a:lnTo>
                  <a:lnTo>
                    <a:pt x="588" y="588"/>
                  </a:lnTo>
                  <a:lnTo>
                    <a:pt x="571" y="598"/>
                  </a:lnTo>
                  <a:lnTo>
                    <a:pt x="563" y="588"/>
                  </a:lnTo>
                  <a:lnTo>
                    <a:pt x="546" y="598"/>
                  </a:lnTo>
                  <a:lnTo>
                    <a:pt x="554" y="607"/>
                  </a:lnTo>
                  <a:lnTo>
                    <a:pt x="546" y="607"/>
                  </a:lnTo>
                  <a:lnTo>
                    <a:pt x="537" y="607"/>
                  </a:lnTo>
                  <a:lnTo>
                    <a:pt x="529" y="627"/>
                  </a:lnTo>
                  <a:lnTo>
                    <a:pt x="520" y="627"/>
                  </a:lnTo>
                  <a:lnTo>
                    <a:pt x="520" y="637"/>
                  </a:lnTo>
                  <a:lnTo>
                    <a:pt x="503" y="647"/>
                  </a:lnTo>
                  <a:lnTo>
                    <a:pt x="495" y="647"/>
                  </a:lnTo>
                  <a:lnTo>
                    <a:pt x="503" y="656"/>
                  </a:lnTo>
                  <a:lnTo>
                    <a:pt x="495" y="686"/>
                  </a:lnTo>
                  <a:lnTo>
                    <a:pt x="495" y="696"/>
                  </a:lnTo>
                  <a:lnTo>
                    <a:pt x="486" y="725"/>
                  </a:lnTo>
                  <a:lnTo>
                    <a:pt x="495" y="764"/>
                  </a:lnTo>
                  <a:lnTo>
                    <a:pt x="512" y="784"/>
                  </a:lnTo>
                  <a:lnTo>
                    <a:pt x="503" y="784"/>
                  </a:lnTo>
                  <a:lnTo>
                    <a:pt x="495" y="793"/>
                  </a:lnTo>
                  <a:lnTo>
                    <a:pt x="469" y="774"/>
                  </a:lnTo>
                  <a:lnTo>
                    <a:pt x="443" y="774"/>
                  </a:lnTo>
                  <a:lnTo>
                    <a:pt x="409" y="754"/>
                  </a:lnTo>
                  <a:lnTo>
                    <a:pt x="392" y="745"/>
                  </a:lnTo>
                  <a:lnTo>
                    <a:pt x="392" y="725"/>
                  </a:lnTo>
                  <a:lnTo>
                    <a:pt x="375" y="696"/>
                  </a:lnTo>
                  <a:lnTo>
                    <a:pt x="375" y="686"/>
                  </a:lnTo>
                  <a:lnTo>
                    <a:pt x="375" y="676"/>
                  </a:lnTo>
                  <a:lnTo>
                    <a:pt x="367" y="656"/>
                  </a:lnTo>
                  <a:lnTo>
                    <a:pt x="358" y="647"/>
                  </a:lnTo>
                  <a:lnTo>
                    <a:pt x="332" y="598"/>
                  </a:lnTo>
                  <a:lnTo>
                    <a:pt x="315" y="568"/>
                  </a:lnTo>
                  <a:lnTo>
                    <a:pt x="315" y="549"/>
                  </a:lnTo>
                  <a:lnTo>
                    <a:pt x="273" y="500"/>
                  </a:lnTo>
                  <a:lnTo>
                    <a:pt x="256" y="490"/>
                  </a:lnTo>
                  <a:lnTo>
                    <a:pt x="230" y="480"/>
                  </a:lnTo>
                  <a:lnTo>
                    <a:pt x="213" y="490"/>
                  </a:lnTo>
                  <a:lnTo>
                    <a:pt x="187" y="529"/>
                  </a:lnTo>
                  <a:lnTo>
                    <a:pt x="170" y="539"/>
                  </a:lnTo>
                  <a:lnTo>
                    <a:pt x="102" y="490"/>
                  </a:lnTo>
                  <a:lnTo>
                    <a:pt x="94" y="461"/>
                  </a:lnTo>
                  <a:lnTo>
                    <a:pt x="94" y="441"/>
                  </a:lnTo>
                  <a:lnTo>
                    <a:pt x="85" y="421"/>
                  </a:lnTo>
                  <a:lnTo>
                    <a:pt x="85" y="412"/>
                  </a:lnTo>
                  <a:lnTo>
                    <a:pt x="59" y="382"/>
                  </a:lnTo>
                  <a:lnTo>
                    <a:pt x="34" y="353"/>
                  </a:lnTo>
                  <a:lnTo>
                    <a:pt x="17" y="343"/>
                  </a:lnTo>
                  <a:lnTo>
                    <a:pt x="17" y="323"/>
                  </a:lnTo>
                  <a:lnTo>
                    <a:pt x="0" y="314"/>
                  </a:lnTo>
                  <a:lnTo>
                    <a:pt x="0" y="294"/>
                  </a:lnTo>
                  <a:lnTo>
                    <a:pt x="196" y="323"/>
                  </a:lnTo>
                  <a:lnTo>
                    <a:pt x="204" y="226"/>
                  </a:lnTo>
                  <a:lnTo>
                    <a:pt x="213" y="147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0" name="Freeform 70"/>
            <p:cNvSpPr>
              <a:spLocks/>
            </p:cNvSpPr>
            <p:nvPr/>
          </p:nvSpPr>
          <p:spPr bwMode="auto">
            <a:xfrm>
              <a:off x="2560" y="3419"/>
              <a:ext cx="443" cy="265"/>
            </a:xfrm>
            <a:custGeom>
              <a:avLst/>
              <a:gdLst>
                <a:gd name="T0" fmla="*/ 59 w 443"/>
                <a:gd name="T1" fmla="*/ 10 h 265"/>
                <a:gd name="T2" fmla="*/ 435 w 443"/>
                <a:gd name="T3" fmla="*/ 20 h 265"/>
                <a:gd name="T4" fmla="*/ 435 w 443"/>
                <a:gd name="T5" fmla="*/ 59 h 265"/>
                <a:gd name="T6" fmla="*/ 443 w 443"/>
                <a:gd name="T7" fmla="*/ 118 h 265"/>
                <a:gd name="T8" fmla="*/ 443 w 443"/>
                <a:gd name="T9" fmla="*/ 235 h 265"/>
                <a:gd name="T10" fmla="*/ 443 w 443"/>
                <a:gd name="T11" fmla="*/ 265 h 265"/>
                <a:gd name="T12" fmla="*/ 418 w 443"/>
                <a:gd name="T13" fmla="*/ 245 h 265"/>
                <a:gd name="T14" fmla="*/ 392 w 443"/>
                <a:gd name="T15" fmla="*/ 245 h 265"/>
                <a:gd name="T16" fmla="*/ 383 w 443"/>
                <a:gd name="T17" fmla="*/ 245 h 265"/>
                <a:gd name="T18" fmla="*/ 366 w 443"/>
                <a:gd name="T19" fmla="*/ 245 h 265"/>
                <a:gd name="T20" fmla="*/ 349 w 443"/>
                <a:gd name="T21" fmla="*/ 265 h 265"/>
                <a:gd name="T22" fmla="*/ 332 w 443"/>
                <a:gd name="T23" fmla="*/ 255 h 265"/>
                <a:gd name="T24" fmla="*/ 307 w 443"/>
                <a:gd name="T25" fmla="*/ 245 h 265"/>
                <a:gd name="T26" fmla="*/ 298 w 443"/>
                <a:gd name="T27" fmla="*/ 265 h 265"/>
                <a:gd name="T28" fmla="*/ 290 w 443"/>
                <a:gd name="T29" fmla="*/ 255 h 265"/>
                <a:gd name="T30" fmla="*/ 273 w 443"/>
                <a:gd name="T31" fmla="*/ 245 h 265"/>
                <a:gd name="T32" fmla="*/ 264 w 443"/>
                <a:gd name="T33" fmla="*/ 245 h 265"/>
                <a:gd name="T34" fmla="*/ 255 w 443"/>
                <a:gd name="T35" fmla="*/ 235 h 265"/>
                <a:gd name="T36" fmla="*/ 221 w 443"/>
                <a:gd name="T37" fmla="*/ 225 h 265"/>
                <a:gd name="T38" fmla="*/ 204 w 443"/>
                <a:gd name="T39" fmla="*/ 225 h 265"/>
                <a:gd name="T40" fmla="*/ 187 w 443"/>
                <a:gd name="T41" fmla="*/ 206 h 265"/>
                <a:gd name="T42" fmla="*/ 170 w 443"/>
                <a:gd name="T43" fmla="*/ 206 h 265"/>
                <a:gd name="T44" fmla="*/ 153 w 443"/>
                <a:gd name="T45" fmla="*/ 186 h 265"/>
                <a:gd name="T46" fmla="*/ 162 w 443"/>
                <a:gd name="T47" fmla="*/ 49 h 265"/>
                <a:gd name="T48" fmla="*/ 8 w 443"/>
                <a:gd name="T49" fmla="*/ 39 h 265"/>
                <a:gd name="T50" fmla="*/ 0 w 443"/>
                <a:gd name="T51" fmla="*/ 0 h 265"/>
                <a:gd name="T52" fmla="*/ 59 w 443"/>
                <a:gd name="T53" fmla="*/ 1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43" h="265">
                  <a:moveTo>
                    <a:pt x="59" y="10"/>
                  </a:moveTo>
                  <a:lnTo>
                    <a:pt x="435" y="20"/>
                  </a:lnTo>
                  <a:lnTo>
                    <a:pt x="435" y="59"/>
                  </a:lnTo>
                  <a:lnTo>
                    <a:pt x="443" y="118"/>
                  </a:lnTo>
                  <a:lnTo>
                    <a:pt x="443" y="235"/>
                  </a:lnTo>
                  <a:lnTo>
                    <a:pt x="443" y="265"/>
                  </a:lnTo>
                  <a:lnTo>
                    <a:pt x="418" y="245"/>
                  </a:lnTo>
                  <a:lnTo>
                    <a:pt x="392" y="245"/>
                  </a:lnTo>
                  <a:lnTo>
                    <a:pt x="383" y="245"/>
                  </a:lnTo>
                  <a:lnTo>
                    <a:pt x="366" y="245"/>
                  </a:lnTo>
                  <a:lnTo>
                    <a:pt x="349" y="265"/>
                  </a:lnTo>
                  <a:lnTo>
                    <a:pt x="332" y="255"/>
                  </a:lnTo>
                  <a:lnTo>
                    <a:pt x="307" y="245"/>
                  </a:lnTo>
                  <a:lnTo>
                    <a:pt x="298" y="265"/>
                  </a:lnTo>
                  <a:lnTo>
                    <a:pt x="290" y="255"/>
                  </a:lnTo>
                  <a:lnTo>
                    <a:pt x="273" y="245"/>
                  </a:lnTo>
                  <a:lnTo>
                    <a:pt x="264" y="245"/>
                  </a:lnTo>
                  <a:lnTo>
                    <a:pt x="255" y="235"/>
                  </a:lnTo>
                  <a:lnTo>
                    <a:pt x="221" y="225"/>
                  </a:lnTo>
                  <a:lnTo>
                    <a:pt x="204" y="225"/>
                  </a:lnTo>
                  <a:lnTo>
                    <a:pt x="187" y="206"/>
                  </a:lnTo>
                  <a:lnTo>
                    <a:pt x="170" y="206"/>
                  </a:lnTo>
                  <a:lnTo>
                    <a:pt x="153" y="186"/>
                  </a:lnTo>
                  <a:lnTo>
                    <a:pt x="162" y="49"/>
                  </a:lnTo>
                  <a:lnTo>
                    <a:pt x="8" y="39"/>
                  </a:lnTo>
                  <a:lnTo>
                    <a:pt x="0" y="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1" name="Freeform 71"/>
            <p:cNvSpPr>
              <a:spLocks/>
            </p:cNvSpPr>
            <p:nvPr/>
          </p:nvSpPr>
          <p:spPr bwMode="auto">
            <a:xfrm>
              <a:off x="2619" y="3204"/>
              <a:ext cx="376" cy="235"/>
            </a:xfrm>
            <a:custGeom>
              <a:avLst/>
              <a:gdLst>
                <a:gd name="T0" fmla="*/ 17 w 376"/>
                <a:gd name="T1" fmla="*/ 0 h 235"/>
                <a:gd name="T2" fmla="*/ 282 w 376"/>
                <a:gd name="T3" fmla="*/ 19 h 235"/>
                <a:gd name="T4" fmla="*/ 341 w 376"/>
                <a:gd name="T5" fmla="*/ 19 h 235"/>
                <a:gd name="T6" fmla="*/ 359 w 376"/>
                <a:gd name="T7" fmla="*/ 29 h 235"/>
                <a:gd name="T8" fmla="*/ 359 w 376"/>
                <a:gd name="T9" fmla="*/ 39 h 235"/>
                <a:gd name="T10" fmla="*/ 359 w 376"/>
                <a:gd name="T11" fmla="*/ 49 h 235"/>
                <a:gd name="T12" fmla="*/ 367 w 376"/>
                <a:gd name="T13" fmla="*/ 59 h 235"/>
                <a:gd name="T14" fmla="*/ 367 w 376"/>
                <a:gd name="T15" fmla="*/ 78 h 235"/>
                <a:gd name="T16" fmla="*/ 376 w 376"/>
                <a:gd name="T17" fmla="*/ 78 h 235"/>
                <a:gd name="T18" fmla="*/ 376 w 376"/>
                <a:gd name="T19" fmla="*/ 235 h 235"/>
                <a:gd name="T20" fmla="*/ 0 w 376"/>
                <a:gd name="T21" fmla="*/ 225 h 235"/>
                <a:gd name="T22" fmla="*/ 0 w 376"/>
                <a:gd name="T23" fmla="*/ 156 h 235"/>
                <a:gd name="T24" fmla="*/ 9 w 376"/>
                <a:gd name="T25" fmla="*/ 98 h 235"/>
                <a:gd name="T26" fmla="*/ 17 w 376"/>
                <a:gd name="T27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6" h="235">
                  <a:moveTo>
                    <a:pt x="17" y="0"/>
                  </a:moveTo>
                  <a:lnTo>
                    <a:pt x="282" y="19"/>
                  </a:lnTo>
                  <a:lnTo>
                    <a:pt x="341" y="19"/>
                  </a:lnTo>
                  <a:lnTo>
                    <a:pt x="359" y="29"/>
                  </a:lnTo>
                  <a:lnTo>
                    <a:pt x="359" y="39"/>
                  </a:lnTo>
                  <a:lnTo>
                    <a:pt x="359" y="49"/>
                  </a:lnTo>
                  <a:lnTo>
                    <a:pt x="367" y="59"/>
                  </a:lnTo>
                  <a:lnTo>
                    <a:pt x="367" y="78"/>
                  </a:lnTo>
                  <a:lnTo>
                    <a:pt x="376" y="78"/>
                  </a:lnTo>
                  <a:lnTo>
                    <a:pt x="376" y="235"/>
                  </a:lnTo>
                  <a:lnTo>
                    <a:pt x="0" y="225"/>
                  </a:lnTo>
                  <a:lnTo>
                    <a:pt x="0" y="156"/>
                  </a:lnTo>
                  <a:lnTo>
                    <a:pt x="9" y="9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2" name="Freeform 72"/>
            <p:cNvSpPr>
              <a:spLocks/>
            </p:cNvSpPr>
            <p:nvPr/>
          </p:nvSpPr>
          <p:spPr bwMode="auto">
            <a:xfrm>
              <a:off x="2542" y="2969"/>
              <a:ext cx="418" cy="254"/>
            </a:xfrm>
            <a:custGeom>
              <a:avLst/>
              <a:gdLst>
                <a:gd name="T0" fmla="*/ 9 w 418"/>
                <a:gd name="T1" fmla="*/ 0 h 254"/>
                <a:gd name="T2" fmla="*/ 137 w 418"/>
                <a:gd name="T3" fmla="*/ 19 h 254"/>
                <a:gd name="T4" fmla="*/ 256 w 418"/>
                <a:gd name="T5" fmla="*/ 29 h 254"/>
                <a:gd name="T6" fmla="*/ 265 w 418"/>
                <a:gd name="T7" fmla="*/ 29 h 254"/>
                <a:gd name="T8" fmla="*/ 273 w 418"/>
                <a:gd name="T9" fmla="*/ 39 h 254"/>
                <a:gd name="T10" fmla="*/ 291 w 418"/>
                <a:gd name="T11" fmla="*/ 39 h 254"/>
                <a:gd name="T12" fmla="*/ 308 w 418"/>
                <a:gd name="T13" fmla="*/ 49 h 254"/>
                <a:gd name="T14" fmla="*/ 316 w 418"/>
                <a:gd name="T15" fmla="*/ 49 h 254"/>
                <a:gd name="T16" fmla="*/ 325 w 418"/>
                <a:gd name="T17" fmla="*/ 49 h 254"/>
                <a:gd name="T18" fmla="*/ 342 w 418"/>
                <a:gd name="T19" fmla="*/ 49 h 254"/>
                <a:gd name="T20" fmla="*/ 350 w 418"/>
                <a:gd name="T21" fmla="*/ 59 h 254"/>
                <a:gd name="T22" fmla="*/ 367 w 418"/>
                <a:gd name="T23" fmla="*/ 68 h 254"/>
                <a:gd name="T24" fmla="*/ 367 w 418"/>
                <a:gd name="T25" fmla="*/ 78 h 254"/>
                <a:gd name="T26" fmla="*/ 376 w 418"/>
                <a:gd name="T27" fmla="*/ 88 h 254"/>
                <a:gd name="T28" fmla="*/ 367 w 418"/>
                <a:gd name="T29" fmla="*/ 98 h 254"/>
                <a:gd name="T30" fmla="*/ 384 w 418"/>
                <a:gd name="T31" fmla="*/ 117 h 254"/>
                <a:gd name="T32" fmla="*/ 393 w 418"/>
                <a:gd name="T33" fmla="*/ 137 h 254"/>
                <a:gd name="T34" fmla="*/ 393 w 418"/>
                <a:gd name="T35" fmla="*/ 156 h 254"/>
                <a:gd name="T36" fmla="*/ 393 w 418"/>
                <a:gd name="T37" fmla="*/ 176 h 254"/>
                <a:gd name="T38" fmla="*/ 393 w 418"/>
                <a:gd name="T39" fmla="*/ 176 h 254"/>
                <a:gd name="T40" fmla="*/ 401 w 418"/>
                <a:gd name="T41" fmla="*/ 186 h 254"/>
                <a:gd name="T42" fmla="*/ 401 w 418"/>
                <a:gd name="T43" fmla="*/ 205 h 254"/>
                <a:gd name="T44" fmla="*/ 410 w 418"/>
                <a:gd name="T45" fmla="*/ 235 h 254"/>
                <a:gd name="T46" fmla="*/ 418 w 418"/>
                <a:gd name="T47" fmla="*/ 254 h 254"/>
                <a:gd name="T48" fmla="*/ 265 w 418"/>
                <a:gd name="T49" fmla="*/ 245 h 254"/>
                <a:gd name="T50" fmla="*/ 94 w 418"/>
                <a:gd name="T51" fmla="*/ 235 h 254"/>
                <a:gd name="T52" fmla="*/ 94 w 418"/>
                <a:gd name="T53" fmla="*/ 166 h 254"/>
                <a:gd name="T54" fmla="*/ 0 w 418"/>
                <a:gd name="T55" fmla="*/ 147 h 254"/>
                <a:gd name="T56" fmla="*/ 9 w 418"/>
                <a:gd name="T57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8" h="254">
                  <a:moveTo>
                    <a:pt x="9" y="0"/>
                  </a:moveTo>
                  <a:lnTo>
                    <a:pt x="137" y="19"/>
                  </a:lnTo>
                  <a:lnTo>
                    <a:pt x="256" y="29"/>
                  </a:lnTo>
                  <a:lnTo>
                    <a:pt x="265" y="29"/>
                  </a:lnTo>
                  <a:lnTo>
                    <a:pt x="273" y="39"/>
                  </a:lnTo>
                  <a:lnTo>
                    <a:pt x="291" y="39"/>
                  </a:lnTo>
                  <a:lnTo>
                    <a:pt x="308" y="49"/>
                  </a:lnTo>
                  <a:lnTo>
                    <a:pt x="316" y="49"/>
                  </a:lnTo>
                  <a:lnTo>
                    <a:pt x="325" y="49"/>
                  </a:lnTo>
                  <a:lnTo>
                    <a:pt x="342" y="49"/>
                  </a:lnTo>
                  <a:lnTo>
                    <a:pt x="350" y="59"/>
                  </a:lnTo>
                  <a:lnTo>
                    <a:pt x="367" y="68"/>
                  </a:lnTo>
                  <a:lnTo>
                    <a:pt x="367" y="78"/>
                  </a:lnTo>
                  <a:lnTo>
                    <a:pt x="376" y="88"/>
                  </a:lnTo>
                  <a:lnTo>
                    <a:pt x="367" y="98"/>
                  </a:lnTo>
                  <a:lnTo>
                    <a:pt x="384" y="117"/>
                  </a:lnTo>
                  <a:lnTo>
                    <a:pt x="393" y="137"/>
                  </a:lnTo>
                  <a:lnTo>
                    <a:pt x="393" y="156"/>
                  </a:lnTo>
                  <a:lnTo>
                    <a:pt x="393" y="176"/>
                  </a:lnTo>
                  <a:lnTo>
                    <a:pt x="393" y="176"/>
                  </a:lnTo>
                  <a:lnTo>
                    <a:pt x="401" y="186"/>
                  </a:lnTo>
                  <a:lnTo>
                    <a:pt x="401" y="205"/>
                  </a:lnTo>
                  <a:lnTo>
                    <a:pt x="410" y="235"/>
                  </a:lnTo>
                  <a:lnTo>
                    <a:pt x="418" y="254"/>
                  </a:lnTo>
                  <a:lnTo>
                    <a:pt x="265" y="245"/>
                  </a:lnTo>
                  <a:lnTo>
                    <a:pt x="94" y="235"/>
                  </a:lnTo>
                  <a:lnTo>
                    <a:pt x="94" y="166"/>
                  </a:lnTo>
                  <a:lnTo>
                    <a:pt x="0" y="147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3" name="Freeform 73"/>
            <p:cNvSpPr>
              <a:spLocks/>
            </p:cNvSpPr>
            <p:nvPr/>
          </p:nvSpPr>
          <p:spPr bwMode="auto">
            <a:xfrm>
              <a:off x="2551" y="2763"/>
              <a:ext cx="367" cy="274"/>
            </a:xfrm>
            <a:custGeom>
              <a:avLst/>
              <a:gdLst>
                <a:gd name="T0" fmla="*/ 17 w 367"/>
                <a:gd name="T1" fmla="*/ 0 h 274"/>
                <a:gd name="T2" fmla="*/ 358 w 367"/>
                <a:gd name="T3" fmla="*/ 20 h 274"/>
                <a:gd name="T4" fmla="*/ 358 w 367"/>
                <a:gd name="T5" fmla="*/ 30 h 274"/>
                <a:gd name="T6" fmla="*/ 350 w 367"/>
                <a:gd name="T7" fmla="*/ 39 h 274"/>
                <a:gd name="T8" fmla="*/ 350 w 367"/>
                <a:gd name="T9" fmla="*/ 49 h 274"/>
                <a:gd name="T10" fmla="*/ 358 w 367"/>
                <a:gd name="T11" fmla="*/ 59 h 274"/>
                <a:gd name="T12" fmla="*/ 367 w 367"/>
                <a:gd name="T13" fmla="*/ 69 h 274"/>
                <a:gd name="T14" fmla="*/ 358 w 367"/>
                <a:gd name="T15" fmla="*/ 196 h 274"/>
                <a:gd name="T16" fmla="*/ 358 w 367"/>
                <a:gd name="T17" fmla="*/ 206 h 274"/>
                <a:gd name="T18" fmla="*/ 358 w 367"/>
                <a:gd name="T19" fmla="*/ 225 h 274"/>
                <a:gd name="T20" fmla="*/ 358 w 367"/>
                <a:gd name="T21" fmla="*/ 235 h 274"/>
                <a:gd name="T22" fmla="*/ 350 w 367"/>
                <a:gd name="T23" fmla="*/ 255 h 274"/>
                <a:gd name="T24" fmla="*/ 358 w 367"/>
                <a:gd name="T25" fmla="*/ 274 h 274"/>
                <a:gd name="T26" fmla="*/ 341 w 367"/>
                <a:gd name="T27" fmla="*/ 265 h 274"/>
                <a:gd name="T28" fmla="*/ 333 w 367"/>
                <a:gd name="T29" fmla="*/ 255 h 274"/>
                <a:gd name="T30" fmla="*/ 316 w 367"/>
                <a:gd name="T31" fmla="*/ 255 h 274"/>
                <a:gd name="T32" fmla="*/ 307 w 367"/>
                <a:gd name="T33" fmla="*/ 255 h 274"/>
                <a:gd name="T34" fmla="*/ 299 w 367"/>
                <a:gd name="T35" fmla="*/ 255 h 274"/>
                <a:gd name="T36" fmla="*/ 282 w 367"/>
                <a:gd name="T37" fmla="*/ 245 h 274"/>
                <a:gd name="T38" fmla="*/ 264 w 367"/>
                <a:gd name="T39" fmla="*/ 245 h 274"/>
                <a:gd name="T40" fmla="*/ 256 w 367"/>
                <a:gd name="T41" fmla="*/ 235 h 274"/>
                <a:gd name="T42" fmla="*/ 247 w 367"/>
                <a:gd name="T43" fmla="*/ 235 h 274"/>
                <a:gd name="T44" fmla="*/ 128 w 367"/>
                <a:gd name="T45" fmla="*/ 225 h 274"/>
                <a:gd name="T46" fmla="*/ 0 w 367"/>
                <a:gd name="T47" fmla="*/ 206 h 274"/>
                <a:gd name="T48" fmla="*/ 17 w 367"/>
                <a:gd name="T49" fmla="*/ 69 h 274"/>
                <a:gd name="T50" fmla="*/ 17 w 367"/>
                <a:gd name="T51" fmla="*/ 30 h 274"/>
                <a:gd name="T52" fmla="*/ 17 w 367"/>
                <a:gd name="T53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7" h="274">
                  <a:moveTo>
                    <a:pt x="17" y="0"/>
                  </a:moveTo>
                  <a:lnTo>
                    <a:pt x="358" y="20"/>
                  </a:lnTo>
                  <a:lnTo>
                    <a:pt x="358" y="30"/>
                  </a:lnTo>
                  <a:lnTo>
                    <a:pt x="350" y="39"/>
                  </a:lnTo>
                  <a:lnTo>
                    <a:pt x="350" y="49"/>
                  </a:lnTo>
                  <a:lnTo>
                    <a:pt x="358" y="59"/>
                  </a:lnTo>
                  <a:lnTo>
                    <a:pt x="367" y="69"/>
                  </a:lnTo>
                  <a:lnTo>
                    <a:pt x="358" y="196"/>
                  </a:lnTo>
                  <a:lnTo>
                    <a:pt x="358" y="206"/>
                  </a:lnTo>
                  <a:lnTo>
                    <a:pt x="358" y="225"/>
                  </a:lnTo>
                  <a:lnTo>
                    <a:pt x="358" y="235"/>
                  </a:lnTo>
                  <a:lnTo>
                    <a:pt x="350" y="255"/>
                  </a:lnTo>
                  <a:lnTo>
                    <a:pt x="358" y="274"/>
                  </a:lnTo>
                  <a:lnTo>
                    <a:pt x="341" y="265"/>
                  </a:lnTo>
                  <a:lnTo>
                    <a:pt x="333" y="255"/>
                  </a:lnTo>
                  <a:lnTo>
                    <a:pt x="316" y="255"/>
                  </a:lnTo>
                  <a:lnTo>
                    <a:pt x="307" y="255"/>
                  </a:lnTo>
                  <a:lnTo>
                    <a:pt x="299" y="255"/>
                  </a:lnTo>
                  <a:lnTo>
                    <a:pt x="282" y="245"/>
                  </a:lnTo>
                  <a:lnTo>
                    <a:pt x="264" y="245"/>
                  </a:lnTo>
                  <a:lnTo>
                    <a:pt x="256" y="235"/>
                  </a:lnTo>
                  <a:lnTo>
                    <a:pt x="247" y="235"/>
                  </a:lnTo>
                  <a:lnTo>
                    <a:pt x="128" y="225"/>
                  </a:lnTo>
                  <a:lnTo>
                    <a:pt x="0" y="206"/>
                  </a:lnTo>
                  <a:lnTo>
                    <a:pt x="17" y="69"/>
                  </a:lnTo>
                  <a:lnTo>
                    <a:pt x="17" y="3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4" name="Freeform 74"/>
            <p:cNvSpPr>
              <a:spLocks/>
            </p:cNvSpPr>
            <p:nvPr/>
          </p:nvSpPr>
          <p:spPr bwMode="auto">
            <a:xfrm>
              <a:off x="2568" y="2548"/>
              <a:ext cx="341" cy="235"/>
            </a:xfrm>
            <a:custGeom>
              <a:avLst/>
              <a:gdLst>
                <a:gd name="T0" fmla="*/ 26 w 341"/>
                <a:gd name="T1" fmla="*/ 0 h 235"/>
                <a:gd name="T2" fmla="*/ 230 w 341"/>
                <a:gd name="T3" fmla="*/ 10 h 235"/>
                <a:gd name="T4" fmla="*/ 316 w 341"/>
                <a:gd name="T5" fmla="*/ 19 h 235"/>
                <a:gd name="T6" fmla="*/ 316 w 341"/>
                <a:gd name="T7" fmla="*/ 29 h 235"/>
                <a:gd name="T8" fmla="*/ 316 w 341"/>
                <a:gd name="T9" fmla="*/ 59 h 235"/>
                <a:gd name="T10" fmla="*/ 316 w 341"/>
                <a:gd name="T11" fmla="*/ 78 h 235"/>
                <a:gd name="T12" fmla="*/ 324 w 341"/>
                <a:gd name="T13" fmla="*/ 108 h 235"/>
                <a:gd name="T14" fmla="*/ 333 w 341"/>
                <a:gd name="T15" fmla="*/ 117 h 235"/>
                <a:gd name="T16" fmla="*/ 333 w 341"/>
                <a:gd name="T17" fmla="*/ 186 h 235"/>
                <a:gd name="T18" fmla="*/ 333 w 341"/>
                <a:gd name="T19" fmla="*/ 196 h 235"/>
                <a:gd name="T20" fmla="*/ 341 w 341"/>
                <a:gd name="T21" fmla="*/ 215 h 235"/>
                <a:gd name="T22" fmla="*/ 341 w 341"/>
                <a:gd name="T23" fmla="*/ 235 h 235"/>
                <a:gd name="T24" fmla="*/ 0 w 341"/>
                <a:gd name="T25" fmla="*/ 215 h 235"/>
                <a:gd name="T26" fmla="*/ 9 w 341"/>
                <a:gd name="T27" fmla="*/ 147 h 235"/>
                <a:gd name="T28" fmla="*/ 17 w 341"/>
                <a:gd name="T29" fmla="*/ 59 h 235"/>
                <a:gd name="T30" fmla="*/ 26 w 341"/>
                <a:gd name="T31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1" h="235">
                  <a:moveTo>
                    <a:pt x="26" y="0"/>
                  </a:moveTo>
                  <a:lnTo>
                    <a:pt x="230" y="10"/>
                  </a:lnTo>
                  <a:lnTo>
                    <a:pt x="316" y="19"/>
                  </a:lnTo>
                  <a:lnTo>
                    <a:pt x="316" y="29"/>
                  </a:lnTo>
                  <a:lnTo>
                    <a:pt x="316" y="59"/>
                  </a:lnTo>
                  <a:lnTo>
                    <a:pt x="316" y="78"/>
                  </a:lnTo>
                  <a:lnTo>
                    <a:pt x="324" y="108"/>
                  </a:lnTo>
                  <a:lnTo>
                    <a:pt x="333" y="117"/>
                  </a:lnTo>
                  <a:lnTo>
                    <a:pt x="333" y="186"/>
                  </a:lnTo>
                  <a:lnTo>
                    <a:pt x="333" y="196"/>
                  </a:lnTo>
                  <a:lnTo>
                    <a:pt x="341" y="215"/>
                  </a:lnTo>
                  <a:lnTo>
                    <a:pt x="341" y="235"/>
                  </a:lnTo>
                  <a:lnTo>
                    <a:pt x="0" y="215"/>
                  </a:lnTo>
                  <a:lnTo>
                    <a:pt x="9" y="147"/>
                  </a:lnTo>
                  <a:lnTo>
                    <a:pt x="17" y="59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5" name="Freeform 75"/>
            <p:cNvSpPr>
              <a:spLocks/>
            </p:cNvSpPr>
            <p:nvPr/>
          </p:nvSpPr>
          <p:spPr bwMode="auto">
            <a:xfrm>
              <a:off x="2884" y="2538"/>
              <a:ext cx="324" cy="421"/>
            </a:xfrm>
            <a:custGeom>
              <a:avLst/>
              <a:gdLst>
                <a:gd name="T0" fmla="*/ 0 w 324"/>
                <a:gd name="T1" fmla="*/ 29 h 421"/>
                <a:gd name="T2" fmla="*/ 85 w 324"/>
                <a:gd name="T3" fmla="*/ 29 h 421"/>
                <a:gd name="T4" fmla="*/ 94 w 324"/>
                <a:gd name="T5" fmla="*/ 20 h 421"/>
                <a:gd name="T6" fmla="*/ 94 w 324"/>
                <a:gd name="T7" fmla="*/ 0 h 421"/>
                <a:gd name="T8" fmla="*/ 102 w 324"/>
                <a:gd name="T9" fmla="*/ 0 h 421"/>
                <a:gd name="T10" fmla="*/ 111 w 324"/>
                <a:gd name="T11" fmla="*/ 10 h 421"/>
                <a:gd name="T12" fmla="*/ 111 w 324"/>
                <a:gd name="T13" fmla="*/ 39 h 421"/>
                <a:gd name="T14" fmla="*/ 119 w 324"/>
                <a:gd name="T15" fmla="*/ 49 h 421"/>
                <a:gd name="T16" fmla="*/ 145 w 324"/>
                <a:gd name="T17" fmla="*/ 59 h 421"/>
                <a:gd name="T18" fmla="*/ 153 w 324"/>
                <a:gd name="T19" fmla="*/ 59 h 421"/>
                <a:gd name="T20" fmla="*/ 162 w 324"/>
                <a:gd name="T21" fmla="*/ 59 h 421"/>
                <a:gd name="T22" fmla="*/ 170 w 324"/>
                <a:gd name="T23" fmla="*/ 59 h 421"/>
                <a:gd name="T24" fmla="*/ 187 w 324"/>
                <a:gd name="T25" fmla="*/ 59 h 421"/>
                <a:gd name="T26" fmla="*/ 196 w 324"/>
                <a:gd name="T27" fmla="*/ 59 h 421"/>
                <a:gd name="T28" fmla="*/ 204 w 324"/>
                <a:gd name="T29" fmla="*/ 78 h 421"/>
                <a:gd name="T30" fmla="*/ 213 w 324"/>
                <a:gd name="T31" fmla="*/ 78 h 421"/>
                <a:gd name="T32" fmla="*/ 222 w 324"/>
                <a:gd name="T33" fmla="*/ 78 h 421"/>
                <a:gd name="T34" fmla="*/ 230 w 324"/>
                <a:gd name="T35" fmla="*/ 88 h 421"/>
                <a:gd name="T36" fmla="*/ 247 w 324"/>
                <a:gd name="T37" fmla="*/ 98 h 421"/>
                <a:gd name="T38" fmla="*/ 256 w 324"/>
                <a:gd name="T39" fmla="*/ 98 h 421"/>
                <a:gd name="T40" fmla="*/ 273 w 324"/>
                <a:gd name="T41" fmla="*/ 78 h 421"/>
                <a:gd name="T42" fmla="*/ 281 w 324"/>
                <a:gd name="T43" fmla="*/ 88 h 421"/>
                <a:gd name="T44" fmla="*/ 307 w 324"/>
                <a:gd name="T45" fmla="*/ 88 h 421"/>
                <a:gd name="T46" fmla="*/ 324 w 324"/>
                <a:gd name="T47" fmla="*/ 98 h 421"/>
                <a:gd name="T48" fmla="*/ 324 w 324"/>
                <a:gd name="T49" fmla="*/ 108 h 421"/>
                <a:gd name="T50" fmla="*/ 315 w 324"/>
                <a:gd name="T51" fmla="*/ 108 h 421"/>
                <a:gd name="T52" fmla="*/ 298 w 324"/>
                <a:gd name="T53" fmla="*/ 118 h 421"/>
                <a:gd name="T54" fmla="*/ 290 w 324"/>
                <a:gd name="T55" fmla="*/ 127 h 421"/>
                <a:gd name="T56" fmla="*/ 281 w 324"/>
                <a:gd name="T57" fmla="*/ 127 h 421"/>
                <a:gd name="T58" fmla="*/ 256 w 324"/>
                <a:gd name="T59" fmla="*/ 157 h 421"/>
                <a:gd name="T60" fmla="*/ 222 w 324"/>
                <a:gd name="T61" fmla="*/ 196 h 421"/>
                <a:gd name="T62" fmla="*/ 213 w 324"/>
                <a:gd name="T63" fmla="*/ 235 h 421"/>
                <a:gd name="T64" fmla="*/ 196 w 324"/>
                <a:gd name="T65" fmla="*/ 255 h 421"/>
                <a:gd name="T66" fmla="*/ 187 w 324"/>
                <a:gd name="T67" fmla="*/ 274 h 421"/>
                <a:gd name="T68" fmla="*/ 204 w 324"/>
                <a:gd name="T69" fmla="*/ 294 h 421"/>
                <a:gd name="T70" fmla="*/ 196 w 324"/>
                <a:gd name="T71" fmla="*/ 333 h 421"/>
                <a:gd name="T72" fmla="*/ 204 w 324"/>
                <a:gd name="T73" fmla="*/ 343 h 421"/>
                <a:gd name="T74" fmla="*/ 222 w 324"/>
                <a:gd name="T75" fmla="*/ 353 h 421"/>
                <a:gd name="T76" fmla="*/ 230 w 324"/>
                <a:gd name="T77" fmla="*/ 362 h 421"/>
                <a:gd name="T78" fmla="*/ 239 w 324"/>
                <a:gd name="T79" fmla="*/ 362 h 421"/>
                <a:gd name="T80" fmla="*/ 239 w 324"/>
                <a:gd name="T81" fmla="*/ 372 h 421"/>
                <a:gd name="T82" fmla="*/ 264 w 324"/>
                <a:gd name="T83" fmla="*/ 392 h 421"/>
                <a:gd name="T84" fmla="*/ 273 w 324"/>
                <a:gd name="T85" fmla="*/ 401 h 421"/>
                <a:gd name="T86" fmla="*/ 264 w 324"/>
                <a:gd name="T87" fmla="*/ 421 h 421"/>
                <a:gd name="T88" fmla="*/ 25 w 324"/>
                <a:gd name="T89" fmla="*/ 421 h 421"/>
                <a:gd name="T90" fmla="*/ 34 w 324"/>
                <a:gd name="T91" fmla="*/ 294 h 421"/>
                <a:gd name="T92" fmla="*/ 17 w 324"/>
                <a:gd name="T93" fmla="*/ 274 h 421"/>
                <a:gd name="T94" fmla="*/ 17 w 324"/>
                <a:gd name="T95" fmla="*/ 264 h 421"/>
                <a:gd name="T96" fmla="*/ 25 w 324"/>
                <a:gd name="T97" fmla="*/ 255 h 421"/>
                <a:gd name="T98" fmla="*/ 25 w 324"/>
                <a:gd name="T99" fmla="*/ 245 h 421"/>
                <a:gd name="T100" fmla="*/ 25 w 324"/>
                <a:gd name="T101" fmla="*/ 225 h 421"/>
                <a:gd name="T102" fmla="*/ 17 w 324"/>
                <a:gd name="T103" fmla="*/ 196 h 421"/>
                <a:gd name="T104" fmla="*/ 17 w 324"/>
                <a:gd name="T105" fmla="*/ 127 h 421"/>
                <a:gd name="T106" fmla="*/ 8 w 324"/>
                <a:gd name="T107" fmla="*/ 118 h 421"/>
                <a:gd name="T108" fmla="*/ 0 w 324"/>
                <a:gd name="T109" fmla="*/ 88 h 421"/>
                <a:gd name="T110" fmla="*/ 0 w 324"/>
                <a:gd name="T111" fmla="*/ 69 h 421"/>
                <a:gd name="T112" fmla="*/ 0 w 324"/>
                <a:gd name="T113" fmla="*/ 29 h 421"/>
                <a:gd name="T114" fmla="*/ 0 w 324"/>
                <a:gd name="T115" fmla="*/ 2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4" h="421">
                  <a:moveTo>
                    <a:pt x="0" y="29"/>
                  </a:moveTo>
                  <a:lnTo>
                    <a:pt x="85" y="29"/>
                  </a:lnTo>
                  <a:lnTo>
                    <a:pt x="94" y="2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111" y="10"/>
                  </a:lnTo>
                  <a:lnTo>
                    <a:pt x="111" y="39"/>
                  </a:lnTo>
                  <a:lnTo>
                    <a:pt x="119" y="49"/>
                  </a:lnTo>
                  <a:lnTo>
                    <a:pt x="145" y="59"/>
                  </a:lnTo>
                  <a:lnTo>
                    <a:pt x="153" y="59"/>
                  </a:lnTo>
                  <a:lnTo>
                    <a:pt x="162" y="59"/>
                  </a:lnTo>
                  <a:lnTo>
                    <a:pt x="170" y="59"/>
                  </a:lnTo>
                  <a:lnTo>
                    <a:pt x="187" y="59"/>
                  </a:lnTo>
                  <a:lnTo>
                    <a:pt x="196" y="59"/>
                  </a:lnTo>
                  <a:lnTo>
                    <a:pt x="204" y="78"/>
                  </a:lnTo>
                  <a:lnTo>
                    <a:pt x="213" y="78"/>
                  </a:lnTo>
                  <a:lnTo>
                    <a:pt x="222" y="78"/>
                  </a:lnTo>
                  <a:lnTo>
                    <a:pt x="230" y="88"/>
                  </a:lnTo>
                  <a:lnTo>
                    <a:pt x="247" y="98"/>
                  </a:lnTo>
                  <a:lnTo>
                    <a:pt x="256" y="98"/>
                  </a:lnTo>
                  <a:lnTo>
                    <a:pt x="273" y="78"/>
                  </a:lnTo>
                  <a:lnTo>
                    <a:pt x="281" y="88"/>
                  </a:lnTo>
                  <a:lnTo>
                    <a:pt x="307" y="88"/>
                  </a:lnTo>
                  <a:lnTo>
                    <a:pt x="324" y="98"/>
                  </a:lnTo>
                  <a:lnTo>
                    <a:pt x="324" y="108"/>
                  </a:lnTo>
                  <a:lnTo>
                    <a:pt x="315" y="108"/>
                  </a:lnTo>
                  <a:lnTo>
                    <a:pt x="298" y="118"/>
                  </a:lnTo>
                  <a:lnTo>
                    <a:pt x="290" y="127"/>
                  </a:lnTo>
                  <a:lnTo>
                    <a:pt x="281" y="127"/>
                  </a:lnTo>
                  <a:lnTo>
                    <a:pt x="256" y="157"/>
                  </a:lnTo>
                  <a:lnTo>
                    <a:pt x="222" y="196"/>
                  </a:lnTo>
                  <a:lnTo>
                    <a:pt x="213" y="235"/>
                  </a:lnTo>
                  <a:lnTo>
                    <a:pt x="196" y="255"/>
                  </a:lnTo>
                  <a:lnTo>
                    <a:pt x="187" y="274"/>
                  </a:lnTo>
                  <a:lnTo>
                    <a:pt x="204" y="294"/>
                  </a:lnTo>
                  <a:lnTo>
                    <a:pt x="196" y="333"/>
                  </a:lnTo>
                  <a:lnTo>
                    <a:pt x="204" y="343"/>
                  </a:lnTo>
                  <a:lnTo>
                    <a:pt x="222" y="353"/>
                  </a:lnTo>
                  <a:lnTo>
                    <a:pt x="230" y="362"/>
                  </a:lnTo>
                  <a:lnTo>
                    <a:pt x="239" y="362"/>
                  </a:lnTo>
                  <a:lnTo>
                    <a:pt x="239" y="372"/>
                  </a:lnTo>
                  <a:lnTo>
                    <a:pt x="264" y="392"/>
                  </a:lnTo>
                  <a:lnTo>
                    <a:pt x="273" y="401"/>
                  </a:lnTo>
                  <a:lnTo>
                    <a:pt x="264" y="421"/>
                  </a:lnTo>
                  <a:lnTo>
                    <a:pt x="25" y="421"/>
                  </a:lnTo>
                  <a:lnTo>
                    <a:pt x="34" y="294"/>
                  </a:lnTo>
                  <a:lnTo>
                    <a:pt x="17" y="274"/>
                  </a:lnTo>
                  <a:lnTo>
                    <a:pt x="17" y="264"/>
                  </a:lnTo>
                  <a:lnTo>
                    <a:pt x="25" y="255"/>
                  </a:lnTo>
                  <a:lnTo>
                    <a:pt x="25" y="245"/>
                  </a:lnTo>
                  <a:lnTo>
                    <a:pt x="25" y="225"/>
                  </a:lnTo>
                  <a:lnTo>
                    <a:pt x="17" y="196"/>
                  </a:lnTo>
                  <a:lnTo>
                    <a:pt x="17" y="127"/>
                  </a:lnTo>
                  <a:lnTo>
                    <a:pt x="8" y="118"/>
                  </a:lnTo>
                  <a:lnTo>
                    <a:pt x="0" y="88"/>
                  </a:lnTo>
                  <a:lnTo>
                    <a:pt x="0" y="6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6" name="Freeform 76"/>
            <p:cNvSpPr>
              <a:spLocks/>
            </p:cNvSpPr>
            <p:nvPr/>
          </p:nvSpPr>
          <p:spPr bwMode="auto">
            <a:xfrm>
              <a:off x="2901" y="2959"/>
              <a:ext cx="307" cy="235"/>
            </a:xfrm>
            <a:custGeom>
              <a:avLst/>
              <a:gdLst>
                <a:gd name="T0" fmla="*/ 42 w 307"/>
                <a:gd name="T1" fmla="*/ 215 h 235"/>
                <a:gd name="T2" fmla="*/ 230 w 307"/>
                <a:gd name="T3" fmla="*/ 215 h 235"/>
                <a:gd name="T4" fmla="*/ 247 w 307"/>
                <a:gd name="T5" fmla="*/ 235 h 235"/>
                <a:gd name="T6" fmla="*/ 256 w 307"/>
                <a:gd name="T7" fmla="*/ 215 h 235"/>
                <a:gd name="T8" fmla="*/ 264 w 307"/>
                <a:gd name="T9" fmla="*/ 196 h 235"/>
                <a:gd name="T10" fmla="*/ 273 w 307"/>
                <a:gd name="T11" fmla="*/ 176 h 235"/>
                <a:gd name="T12" fmla="*/ 264 w 307"/>
                <a:gd name="T13" fmla="*/ 166 h 235"/>
                <a:gd name="T14" fmla="*/ 273 w 307"/>
                <a:gd name="T15" fmla="*/ 157 h 235"/>
                <a:gd name="T16" fmla="*/ 298 w 307"/>
                <a:gd name="T17" fmla="*/ 147 h 235"/>
                <a:gd name="T18" fmla="*/ 307 w 307"/>
                <a:gd name="T19" fmla="*/ 127 h 235"/>
                <a:gd name="T20" fmla="*/ 307 w 307"/>
                <a:gd name="T21" fmla="*/ 98 h 235"/>
                <a:gd name="T22" fmla="*/ 290 w 307"/>
                <a:gd name="T23" fmla="*/ 88 h 235"/>
                <a:gd name="T24" fmla="*/ 281 w 307"/>
                <a:gd name="T25" fmla="*/ 69 h 235"/>
                <a:gd name="T26" fmla="*/ 264 w 307"/>
                <a:gd name="T27" fmla="*/ 59 h 235"/>
                <a:gd name="T28" fmla="*/ 256 w 307"/>
                <a:gd name="T29" fmla="*/ 29 h 235"/>
                <a:gd name="T30" fmla="*/ 256 w 307"/>
                <a:gd name="T31" fmla="*/ 10 h 235"/>
                <a:gd name="T32" fmla="*/ 247 w 307"/>
                <a:gd name="T33" fmla="*/ 0 h 235"/>
                <a:gd name="T34" fmla="*/ 8 w 307"/>
                <a:gd name="T35" fmla="*/ 0 h 235"/>
                <a:gd name="T36" fmla="*/ 8 w 307"/>
                <a:gd name="T37" fmla="*/ 10 h 235"/>
                <a:gd name="T38" fmla="*/ 8 w 307"/>
                <a:gd name="T39" fmla="*/ 29 h 235"/>
                <a:gd name="T40" fmla="*/ 8 w 307"/>
                <a:gd name="T41" fmla="*/ 39 h 235"/>
                <a:gd name="T42" fmla="*/ 0 w 307"/>
                <a:gd name="T43" fmla="*/ 59 h 235"/>
                <a:gd name="T44" fmla="*/ 8 w 307"/>
                <a:gd name="T45" fmla="*/ 78 h 235"/>
                <a:gd name="T46" fmla="*/ 8 w 307"/>
                <a:gd name="T47" fmla="*/ 88 h 235"/>
                <a:gd name="T48" fmla="*/ 17 w 307"/>
                <a:gd name="T49" fmla="*/ 98 h 235"/>
                <a:gd name="T50" fmla="*/ 8 w 307"/>
                <a:gd name="T51" fmla="*/ 108 h 235"/>
                <a:gd name="T52" fmla="*/ 17 w 307"/>
                <a:gd name="T53" fmla="*/ 118 h 235"/>
                <a:gd name="T54" fmla="*/ 34 w 307"/>
                <a:gd name="T55" fmla="*/ 147 h 235"/>
                <a:gd name="T56" fmla="*/ 34 w 307"/>
                <a:gd name="T57" fmla="*/ 166 h 235"/>
                <a:gd name="T58" fmla="*/ 34 w 307"/>
                <a:gd name="T59" fmla="*/ 186 h 235"/>
                <a:gd name="T60" fmla="*/ 34 w 307"/>
                <a:gd name="T61" fmla="*/ 186 h 235"/>
                <a:gd name="T62" fmla="*/ 42 w 307"/>
                <a:gd name="T63" fmla="*/ 196 h 235"/>
                <a:gd name="T64" fmla="*/ 42 w 307"/>
                <a:gd name="T65" fmla="*/ 21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7" h="235">
                  <a:moveTo>
                    <a:pt x="42" y="215"/>
                  </a:moveTo>
                  <a:lnTo>
                    <a:pt x="230" y="215"/>
                  </a:lnTo>
                  <a:lnTo>
                    <a:pt x="247" y="235"/>
                  </a:lnTo>
                  <a:lnTo>
                    <a:pt x="256" y="215"/>
                  </a:lnTo>
                  <a:lnTo>
                    <a:pt x="264" y="196"/>
                  </a:lnTo>
                  <a:lnTo>
                    <a:pt x="273" y="176"/>
                  </a:lnTo>
                  <a:lnTo>
                    <a:pt x="264" y="166"/>
                  </a:lnTo>
                  <a:lnTo>
                    <a:pt x="273" y="157"/>
                  </a:lnTo>
                  <a:lnTo>
                    <a:pt x="298" y="147"/>
                  </a:lnTo>
                  <a:lnTo>
                    <a:pt x="307" y="127"/>
                  </a:lnTo>
                  <a:lnTo>
                    <a:pt x="307" y="98"/>
                  </a:lnTo>
                  <a:lnTo>
                    <a:pt x="290" y="88"/>
                  </a:lnTo>
                  <a:lnTo>
                    <a:pt x="281" y="69"/>
                  </a:lnTo>
                  <a:lnTo>
                    <a:pt x="264" y="59"/>
                  </a:lnTo>
                  <a:lnTo>
                    <a:pt x="256" y="29"/>
                  </a:lnTo>
                  <a:lnTo>
                    <a:pt x="256" y="10"/>
                  </a:lnTo>
                  <a:lnTo>
                    <a:pt x="247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8" y="29"/>
                  </a:lnTo>
                  <a:lnTo>
                    <a:pt x="8" y="39"/>
                  </a:lnTo>
                  <a:lnTo>
                    <a:pt x="0" y="59"/>
                  </a:lnTo>
                  <a:lnTo>
                    <a:pt x="8" y="78"/>
                  </a:lnTo>
                  <a:lnTo>
                    <a:pt x="8" y="88"/>
                  </a:lnTo>
                  <a:lnTo>
                    <a:pt x="17" y="98"/>
                  </a:lnTo>
                  <a:lnTo>
                    <a:pt x="8" y="108"/>
                  </a:lnTo>
                  <a:lnTo>
                    <a:pt x="17" y="118"/>
                  </a:lnTo>
                  <a:lnTo>
                    <a:pt x="34" y="147"/>
                  </a:lnTo>
                  <a:lnTo>
                    <a:pt x="34" y="166"/>
                  </a:lnTo>
                  <a:lnTo>
                    <a:pt x="34" y="186"/>
                  </a:lnTo>
                  <a:lnTo>
                    <a:pt x="34" y="186"/>
                  </a:lnTo>
                  <a:lnTo>
                    <a:pt x="42" y="196"/>
                  </a:lnTo>
                  <a:lnTo>
                    <a:pt x="42" y="21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7" name="Freeform 77"/>
            <p:cNvSpPr>
              <a:spLocks/>
            </p:cNvSpPr>
            <p:nvPr/>
          </p:nvSpPr>
          <p:spPr bwMode="auto">
            <a:xfrm>
              <a:off x="2943" y="3174"/>
              <a:ext cx="333" cy="343"/>
            </a:xfrm>
            <a:custGeom>
              <a:avLst/>
              <a:gdLst>
                <a:gd name="T0" fmla="*/ 52 w 333"/>
                <a:gd name="T1" fmla="*/ 304 h 343"/>
                <a:gd name="T2" fmla="*/ 282 w 333"/>
                <a:gd name="T3" fmla="*/ 294 h 343"/>
                <a:gd name="T4" fmla="*/ 290 w 333"/>
                <a:gd name="T5" fmla="*/ 304 h 343"/>
                <a:gd name="T6" fmla="*/ 290 w 333"/>
                <a:gd name="T7" fmla="*/ 314 h 343"/>
                <a:gd name="T8" fmla="*/ 273 w 333"/>
                <a:gd name="T9" fmla="*/ 324 h 343"/>
                <a:gd name="T10" fmla="*/ 273 w 333"/>
                <a:gd name="T11" fmla="*/ 343 h 343"/>
                <a:gd name="T12" fmla="*/ 308 w 333"/>
                <a:gd name="T13" fmla="*/ 333 h 343"/>
                <a:gd name="T14" fmla="*/ 316 w 333"/>
                <a:gd name="T15" fmla="*/ 304 h 343"/>
                <a:gd name="T16" fmla="*/ 325 w 333"/>
                <a:gd name="T17" fmla="*/ 294 h 343"/>
                <a:gd name="T18" fmla="*/ 333 w 333"/>
                <a:gd name="T19" fmla="*/ 275 h 343"/>
                <a:gd name="T20" fmla="*/ 333 w 333"/>
                <a:gd name="T21" fmla="*/ 265 h 343"/>
                <a:gd name="T22" fmla="*/ 325 w 333"/>
                <a:gd name="T23" fmla="*/ 265 h 343"/>
                <a:gd name="T24" fmla="*/ 316 w 333"/>
                <a:gd name="T25" fmla="*/ 245 h 343"/>
                <a:gd name="T26" fmla="*/ 316 w 333"/>
                <a:gd name="T27" fmla="*/ 235 h 343"/>
                <a:gd name="T28" fmla="*/ 308 w 333"/>
                <a:gd name="T29" fmla="*/ 206 h 343"/>
                <a:gd name="T30" fmla="*/ 273 w 333"/>
                <a:gd name="T31" fmla="*/ 186 h 343"/>
                <a:gd name="T32" fmla="*/ 265 w 333"/>
                <a:gd name="T33" fmla="*/ 177 h 343"/>
                <a:gd name="T34" fmla="*/ 265 w 333"/>
                <a:gd name="T35" fmla="*/ 157 h 343"/>
                <a:gd name="T36" fmla="*/ 273 w 333"/>
                <a:gd name="T37" fmla="*/ 147 h 343"/>
                <a:gd name="T38" fmla="*/ 273 w 333"/>
                <a:gd name="T39" fmla="*/ 128 h 343"/>
                <a:gd name="T40" fmla="*/ 265 w 333"/>
                <a:gd name="T41" fmla="*/ 118 h 343"/>
                <a:gd name="T42" fmla="*/ 256 w 333"/>
                <a:gd name="T43" fmla="*/ 128 h 343"/>
                <a:gd name="T44" fmla="*/ 256 w 333"/>
                <a:gd name="T45" fmla="*/ 128 h 343"/>
                <a:gd name="T46" fmla="*/ 248 w 333"/>
                <a:gd name="T47" fmla="*/ 118 h 343"/>
                <a:gd name="T48" fmla="*/ 248 w 333"/>
                <a:gd name="T49" fmla="*/ 108 h 343"/>
                <a:gd name="T50" fmla="*/ 239 w 333"/>
                <a:gd name="T51" fmla="*/ 89 h 343"/>
                <a:gd name="T52" fmla="*/ 222 w 333"/>
                <a:gd name="T53" fmla="*/ 79 h 343"/>
                <a:gd name="T54" fmla="*/ 205 w 333"/>
                <a:gd name="T55" fmla="*/ 49 h 343"/>
                <a:gd name="T56" fmla="*/ 205 w 333"/>
                <a:gd name="T57" fmla="*/ 20 h 343"/>
                <a:gd name="T58" fmla="*/ 188 w 333"/>
                <a:gd name="T59" fmla="*/ 0 h 343"/>
                <a:gd name="T60" fmla="*/ 0 w 333"/>
                <a:gd name="T61" fmla="*/ 0 h 343"/>
                <a:gd name="T62" fmla="*/ 9 w 333"/>
                <a:gd name="T63" fmla="*/ 20 h 343"/>
                <a:gd name="T64" fmla="*/ 9 w 333"/>
                <a:gd name="T65" fmla="*/ 30 h 343"/>
                <a:gd name="T66" fmla="*/ 17 w 333"/>
                <a:gd name="T67" fmla="*/ 40 h 343"/>
                <a:gd name="T68" fmla="*/ 17 w 333"/>
                <a:gd name="T69" fmla="*/ 49 h 343"/>
                <a:gd name="T70" fmla="*/ 35 w 333"/>
                <a:gd name="T71" fmla="*/ 59 h 343"/>
                <a:gd name="T72" fmla="*/ 35 w 333"/>
                <a:gd name="T73" fmla="*/ 79 h 343"/>
                <a:gd name="T74" fmla="*/ 43 w 333"/>
                <a:gd name="T75" fmla="*/ 89 h 343"/>
                <a:gd name="T76" fmla="*/ 43 w 333"/>
                <a:gd name="T77" fmla="*/ 108 h 343"/>
                <a:gd name="T78" fmla="*/ 52 w 333"/>
                <a:gd name="T79" fmla="*/ 108 h 343"/>
                <a:gd name="T80" fmla="*/ 52 w 333"/>
                <a:gd name="T81" fmla="*/ 265 h 343"/>
                <a:gd name="T82" fmla="*/ 52 w 333"/>
                <a:gd name="T83" fmla="*/ 30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33" h="343">
                  <a:moveTo>
                    <a:pt x="52" y="304"/>
                  </a:moveTo>
                  <a:lnTo>
                    <a:pt x="282" y="294"/>
                  </a:lnTo>
                  <a:lnTo>
                    <a:pt x="290" y="304"/>
                  </a:lnTo>
                  <a:lnTo>
                    <a:pt x="290" y="314"/>
                  </a:lnTo>
                  <a:lnTo>
                    <a:pt x="273" y="324"/>
                  </a:lnTo>
                  <a:lnTo>
                    <a:pt x="273" y="343"/>
                  </a:lnTo>
                  <a:lnTo>
                    <a:pt x="308" y="333"/>
                  </a:lnTo>
                  <a:lnTo>
                    <a:pt x="316" y="304"/>
                  </a:lnTo>
                  <a:lnTo>
                    <a:pt x="325" y="294"/>
                  </a:lnTo>
                  <a:lnTo>
                    <a:pt x="333" y="275"/>
                  </a:lnTo>
                  <a:lnTo>
                    <a:pt x="333" y="265"/>
                  </a:lnTo>
                  <a:lnTo>
                    <a:pt x="325" y="265"/>
                  </a:lnTo>
                  <a:lnTo>
                    <a:pt x="316" y="245"/>
                  </a:lnTo>
                  <a:lnTo>
                    <a:pt x="316" y="235"/>
                  </a:lnTo>
                  <a:lnTo>
                    <a:pt x="308" y="206"/>
                  </a:lnTo>
                  <a:lnTo>
                    <a:pt x="273" y="186"/>
                  </a:lnTo>
                  <a:lnTo>
                    <a:pt x="265" y="177"/>
                  </a:lnTo>
                  <a:lnTo>
                    <a:pt x="265" y="157"/>
                  </a:lnTo>
                  <a:lnTo>
                    <a:pt x="273" y="147"/>
                  </a:lnTo>
                  <a:lnTo>
                    <a:pt x="273" y="128"/>
                  </a:lnTo>
                  <a:lnTo>
                    <a:pt x="265" y="118"/>
                  </a:lnTo>
                  <a:lnTo>
                    <a:pt x="256" y="128"/>
                  </a:lnTo>
                  <a:lnTo>
                    <a:pt x="256" y="128"/>
                  </a:lnTo>
                  <a:lnTo>
                    <a:pt x="248" y="118"/>
                  </a:lnTo>
                  <a:lnTo>
                    <a:pt x="248" y="108"/>
                  </a:lnTo>
                  <a:lnTo>
                    <a:pt x="239" y="89"/>
                  </a:lnTo>
                  <a:lnTo>
                    <a:pt x="222" y="79"/>
                  </a:lnTo>
                  <a:lnTo>
                    <a:pt x="205" y="49"/>
                  </a:lnTo>
                  <a:lnTo>
                    <a:pt x="205" y="20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9" y="20"/>
                  </a:lnTo>
                  <a:lnTo>
                    <a:pt x="9" y="30"/>
                  </a:lnTo>
                  <a:lnTo>
                    <a:pt x="17" y="40"/>
                  </a:lnTo>
                  <a:lnTo>
                    <a:pt x="17" y="49"/>
                  </a:lnTo>
                  <a:lnTo>
                    <a:pt x="35" y="59"/>
                  </a:lnTo>
                  <a:lnTo>
                    <a:pt x="35" y="79"/>
                  </a:lnTo>
                  <a:lnTo>
                    <a:pt x="43" y="89"/>
                  </a:lnTo>
                  <a:lnTo>
                    <a:pt x="43" y="108"/>
                  </a:lnTo>
                  <a:lnTo>
                    <a:pt x="52" y="108"/>
                  </a:lnTo>
                  <a:lnTo>
                    <a:pt x="52" y="265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8" name="Freeform 78"/>
            <p:cNvSpPr>
              <a:spLocks/>
            </p:cNvSpPr>
            <p:nvPr/>
          </p:nvSpPr>
          <p:spPr bwMode="auto">
            <a:xfrm>
              <a:off x="2995" y="3468"/>
              <a:ext cx="256" cy="265"/>
            </a:xfrm>
            <a:custGeom>
              <a:avLst/>
              <a:gdLst>
                <a:gd name="T0" fmla="*/ 34 w 256"/>
                <a:gd name="T1" fmla="*/ 265 h 265"/>
                <a:gd name="T2" fmla="*/ 34 w 256"/>
                <a:gd name="T3" fmla="*/ 225 h 265"/>
                <a:gd name="T4" fmla="*/ 17 w 256"/>
                <a:gd name="T5" fmla="*/ 225 h 265"/>
                <a:gd name="T6" fmla="*/ 8 w 256"/>
                <a:gd name="T7" fmla="*/ 216 h 265"/>
                <a:gd name="T8" fmla="*/ 8 w 256"/>
                <a:gd name="T9" fmla="*/ 186 h 265"/>
                <a:gd name="T10" fmla="*/ 8 w 256"/>
                <a:gd name="T11" fmla="*/ 69 h 265"/>
                <a:gd name="T12" fmla="*/ 0 w 256"/>
                <a:gd name="T13" fmla="*/ 10 h 265"/>
                <a:gd name="T14" fmla="*/ 230 w 256"/>
                <a:gd name="T15" fmla="*/ 0 h 265"/>
                <a:gd name="T16" fmla="*/ 238 w 256"/>
                <a:gd name="T17" fmla="*/ 10 h 265"/>
                <a:gd name="T18" fmla="*/ 238 w 256"/>
                <a:gd name="T19" fmla="*/ 20 h 265"/>
                <a:gd name="T20" fmla="*/ 221 w 256"/>
                <a:gd name="T21" fmla="*/ 30 h 265"/>
                <a:gd name="T22" fmla="*/ 221 w 256"/>
                <a:gd name="T23" fmla="*/ 49 h 265"/>
                <a:gd name="T24" fmla="*/ 256 w 256"/>
                <a:gd name="T25" fmla="*/ 39 h 265"/>
                <a:gd name="T26" fmla="*/ 256 w 256"/>
                <a:gd name="T27" fmla="*/ 49 h 265"/>
                <a:gd name="T28" fmla="*/ 247 w 256"/>
                <a:gd name="T29" fmla="*/ 59 h 265"/>
                <a:gd name="T30" fmla="*/ 247 w 256"/>
                <a:gd name="T31" fmla="*/ 79 h 265"/>
                <a:gd name="T32" fmla="*/ 238 w 256"/>
                <a:gd name="T33" fmla="*/ 88 h 265"/>
                <a:gd name="T34" fmla="*/ 238 w 256"/>
                <a:gd name="T35" fmla="*/ 118 h 265"/>
                <a:gd name="T36" fmla="*/ 213 w 256"/>
                <a:gd name="T37" fmla="*/ 137 h 265"/>
                <a:gd name="T38" fmla="*/ 213 w 256"/>
                <a:gd name="T39" fmla="*/ 157 h 265"/>
                <a:gd name="T40" fmla="*/ 204 w 256"/>
                <a:gd name="T41" fmla="*/ 167 h 265"/>
                <a:gd name="T42" fmla="*/ 187 w 256"/>
                <a:gd name="T43" fmla="*/ 176 h 265"/>
                <a:gd name="T44" fmla="*/ 187 w 256"/>
                <a:gd name="T45" fmla="*/ 206 h 265"/>
                <a:gd name="T46" fmla="*/ 179 w 256"/>
                <a:gd name="T47" fmla="*/ 216 h 265"/>
                <a:gd name="T48" fmla="*/ 179 w 256"/>
                <a:gd name="T49" fmla="*/ 225 h 265"/>
                <a:gd name="T50" fmla="*/ 187 w 256"/>
                <a:gd name="T51" fmla="*/ 245 h 265"/>
                <a:gd name="T52" fmla="*/ 187 w 256"/>
                <a:gd name="T53" fmla="*/ 255 h 265"/>
                <a:gd name="T54" fmla="*/ 179 w 256"/>
                <a:gd name="T55" fmla="*/ 265 h 265"/>
                <a:gd name="T56" fmla="*/ 34 w 256"/>
                <a:gd name="T57" fmla="*/ 265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6" h="265">
                  <a:moveTo>
                    <a:pt x="34" y="265"/>
                  </a:moveTo>
                  <a:lnTo>
                    <a:pt x="34" y="225"/>
                  </a:lnTo>
                  <a:lnTo>
                    <a:pt x="17" y="225"/>
                  </a:lnTo>
                  <a:lnTo>
                    <a:pt x="8" y="216"/>
                  </a:lnTo>
                  <a:lnTo>
                    <a:pt x="8" y="186"/>
                  </a:lnTo>
                  <a:lnTo>
                    <a:pt x="8" y="69"/>
                  </a:lnTo>
                  <a:lnTo>
                    <a:pt x="0" y="10"/>
                  </a:lnTo>
                  <a:lnTo>
                    <a:pt x="230" y="0"/>
                  </a:lnTo>
                  <a:lnTo>
                    <a:pt x="238" y="10"/>
                  </a:lnTo>
                  <a:lnTo>
                    <a:pt x="238" y="20"/>
                  </a:lnTo>
                  <a:lnTo>
                    <a:pt x="221" y="30"/>
                  </a:lnTo>
                  <a:lnTo>
                    <a:pt x="221" y="49"/>
                  </a:lnTo>
                  <a:lnTo>
                    <a:pt x="256" y="39"/>
                  </a:lnTo>
                  <a:lnTo>
                    <a:pt x="256" y="49"/>
                  </a:lnTo>
                  <a:lnTo>
                    <a:pt x="247" y="59"/>
                  </a:lnTo>
                  <a:lnTo>
                    <a:pt x="247" y="79"/>
                  </a:lnTo>
                  <a:lnTo>
                    <a:pt x="238" y="88"/>
                  </a:lnTo>
                  <a:lnTo>
                    <a:pt x="238" y="118"/>
                  </a:lnTo>
                  <a:lnTo>
                    <a:pt x="213" y="137"/>
                  </a:lnTo>
                  <a:lnTo>
                    <a:pt x="213" y="157"/>
                  </a:lnTo>
                  <a:lnTo>
                    <a:pt x="204" y="167"/>
                  </a:lnTo>
                  <a:lnTo>
                    <a:pt x="187" y="176"/>
                  </a:lnTo>
                  <a:lnTo>
                    <a:pt x="187" y="206"/>
                  </a:lnTo>
                  <a:lnTo>
                    <a:pt x="179" y="216"/>
                  </a:lnTo>
                  <a:lnTo>
                    <a:pt x="179" y="225"/>
                  </a:lnTo>
                  <a:lnTo>
                    <a:pt x="187" y="245"/>
                  </a:lnTo>
                  <a:lnTo>
                    <a:pt x="187" y="255"/>
                  </a:lnTo>
                  <a:lnTo>
                    <a:pt x="179" y="265"/>
                  </a:lnTo>
                  <a:lnTo>
                    <a:pt x="34" y="265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199" name="Freeform 79"/>
            <p:cNvSpPr>
              <a:spLocks/>
            </p:cNvSpPr>
            <p:nvPr/>
          </p:nvSpPr>
          <p:spPr bwMode="auto">
            <a:xfrm>
              <a:off x="3029" y="3733"/>
              <a:ext cx="281" cy="283"/>
            </a:xfrm>
            <a:custGeom>
              <a:avLst/>
              <a:gdLst>
                <a:gd name="T0" fmla="*/ 34 w 281"/>
                <a:gd name="T1" fmla="*/ 235 h 283"/>
                <a:gd name="T2" fmla="*/ 68 w 281"/>
                <a:gd name="T3" fmla="*/ 244 h 283"/>
                <a:gd name="T4" fmla="*/ 102 w 281"/>
                <a:gd name="T5" fmla="*/ 244 h 283"/>
                <a:gd name="T6" fmla="*/ 119 w 281"/>
                <a:gd name="T7" fmla="*/ 235 h 283"/>
                <a:gd name="T8" fmla="*/ 145 w 281"/>
                <a:gd name="T9" fmla="*/ 254 h 283"/>
                <a:gd name="T10" fmla="*/ 170 w 281"/>
                <a:gd name="T11" fmla="*/ 274 h 283"/>
                <a:gd name="T12" fmla="*/ 196 w 281"/>
                <a:gd name="T13" fmla="*/ 264 h 283"/>
                <a:gd name="T14" fmla="*/ 222 w 281"/>
                <a:gd name="T15" fmla="*/ 274 h 283"/>
                <a:gd name="T16" fmla="*/ 222 w 281"/>
                <a:gd name="T17" fmla="*/ 254 h 283"/>
                <a:gd name="T18" fmla="*/ 239 w 281"/>
                <a:gd name="T19" fmla="*/ 264 h 283"/>
                <a:gd name="T20" fmla="*/ 264 w 281"/>
                <a:gd name="T21" fmla="*/ 283 h 283"/>
                <a:gd name="T22" fmla="*/ 281 w 281"/>
                <a:gd name="T23" fmla="*/ 264 h 283"/>
                <a:gd name="T24" fmla="*/ 247 w 281"/>
                <a:gd name="T25" fmla="*/ 244 h 283"/>
                <a:gd name="T26" fmla="*/ 273 w 281"/>
                <a:gd name="T27" fmla="*/ 215 h 283"/>
                <a:gd name="T28" fmla="*/ 247 w 281"/>
                <a:gd name="T29" fmla="*/ 205 h 283"/>
                <a:gd name="T30" fmla="*/ 239 w 281"/>
                <a:gd name="T31" fmla="*/ 215 h 283"/>
                <a:gd name="T32" fmla="*/ 239 w 281"/>
                <a:gd name="T33" fmla="*/ 205 h 283"/>
                <a:gd name="T34" fmla="*/ 222 w 281"/>
                <a:gd name="T35" fmla="*/ 205 h 283"/>
                <a:gd name="T36" fmla="*/ 204 w 281"/>
                <a:gd name="T37" fmla="*/ 195 h 283"/>
                <a:gd name="T38" fmla="*/ 213 w 281"/>
                <a:gd name="T39" fmla="*/ 186 h 283"/>
                <a:gd name="T40" fmla="*/ 230 w 281"/>
                <a:gd name="T41" fmla="*/ 195 h 283"/>
                <a:gd name="T42" fmla="*/ 239 w 281"/>
                <a:gd name="T43" fmla="*/ 195 h 283"/>
                <a:gd name="T44" fmla="*/ 230 w 281"/>
                <a:gd name="T45" fmla="*/ 176 h 283"/>
                <a:gd name="T46" fmla="*/ 136 w 281"/>
                <a:gd name="T47" fmla="*/ 146 h 283"/>
                <a:gd name="T48" fmla="*/ 145 w 281"/>
                <a:gd name="T49" fmla="*/ 97 h 283"/>
                <a:gd name="T50" fmla="*/ 153 w 281"/>
                <a:gd name="T51" fmla="*/ 58 h 283"/>
                <a:gd name="T52" fmla="*/ 162 w 281"/>
                <a:gd name="T53" fmla="*/ 39 h 283"/>
                <a:gd name="T54" fmla="*/ 153 w 281"/>
                <a:gd name="T55" fmla="*/ 19 h 283"/>
                <a:gd name="T56" fmla="*/ 145 w 281"/>
                <a:gd name="T57" fmla="*/ 0 h 283"/>
                <a:gd name="T58" fmla="*/ 0 w 281"/>
                <a:gd name="T59" fmla="*/ 78 h 283"/>
                <a:gd name="T60" fmla="*/ 8 w 281"/>
                <a:gd name="T61" fmla="*/ 107 h 283"/>
                <a:gd name="T62" fmla="*/ 25 w 281"/>
                <a:gd name="T63" fmla="*/ 166 h 283"/>
                <a:gd name="T64" fmla="*/ 17 w 281"/>
                <a:gd name="T65" fmla="*/ 195 h 283"/>
                <a:gd name="T66" fmla="*/ 8 w 281"/>
                <a:gd name="T67" fmla="*/ 225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81" h="283">
                  <a:moveTo>
                    <a:pt x="8" y="244"/>
                  </a:moveTo>
                  <a:lnTo>
                    <a:pt x="34" y="235"/>
                  </a:lnTo>
                  <a:lnTo>
                    <a:pt x="51" y="235"/>
                  </a:lnTo>
                  <a:lnTo>
                    <a:pt x="68" y="244"/>
                  </a:lnTo>
                  <a:lnTo>
                    <a:pt x="85" y="244"/>
                  </a:lnTo>
                  <a:lnTo>
                    <a:pt x="102" y="244"/>
                  </a:lnTo>
                  <a:lnTo>
                    <a:pt x="111" y="235"/>
                  </a:lnTo>
                  <a:lnTo>
                    <a:pt x="119" y="235"/>
                  </a:lnTo>
                  <a:lnTo>
                    <a:pt x="136" y="235"/>
                  </a:lnTo>
                  <a:lnTo>
                    <a:pt x="145" y="254"/>
                  </a:lnTo>
                  <a:lnTo>
                    <a:pt x="153" y="254"/>
                  </a:lnTo>
                  <a:lnTo>
                    <a:pt x="170" y="274"/>
                  </a:lnTo>
                  <a:lnTo>
                    <a:pt x="187" y="274"/>
                  </a:lnTo>
                  <a:lnTo>
                    <a:pt x="196" y="264"/>
                  </a:lnTo>
                  <a:lnTo>
                    <a:pt x="213" y="274"/>
                  </a:lnTo>
                  <a:lnTo>
                    <a:pt x="222" y="274"/>
                  </a:lnTo>
                  <a:lnTo>
                    <a:pt x="222" y="264"/>
                  </a:lnTo>
                  <a:lnTo>
                    <a:pt x="222" y="254"/>
                  </a:lnTo>
                  <a:lnTo>
                    <a:pt x="230" y="244"/>
                  </a:lnTo>
                  <a:lnTo>
                    <a:pt x="239" y="264"/>
                  </a:lnTo>
                  <a:lnTo>
                    <a:pt x="256" y="274"/>
                  </a:lnTo>
                  <a:lnTo>
                    <a:pt x="264" y="283"/>
                  </a:lnTo>
                  <a:lnTo>
                    <a:pt x="281" y="274"/>
                  </a:lnTo>
                  <a:lnTo>
                    <a:pt x="281" y="264"/>
                  </a:lnTo>
                  <a:lnTo>
                    <a:pt x="247" y="254"/>
                  </a:lnTo>
                  <a:lnTo>
                    <a:pt x="247" y="244"/>
                  </a:lnTo>
                  <a:lnTo>
                    <a:pt x="256" y="235"/>
                  </a:lnTo>
                  <a:lnTo>
                    <a:pt x="273" y="215"/>
                  </a:lnTo>
                  <a:lnTo>
                    <a:pt x="273" y="205"/>
                  </a:lnTo>
                  <a:lnTo>
                    <a:pt x="247" y="205"/>
                  </a:lnTo>
                  <a:lnTo>
                    <a:pt x="247" y="225"/>
                  </a:lnTo>
                  <a:lnTo>
                    <a:pt x="239" y="215"/>
                  </a:lnTo>
                  <a:lnTo>
                    <a:pt x="239" y="205"/>
                  </a:lnTo>
                  <a:lnTo>
                    <a:pt x="239" y="205"/>
                  </a:lnTo>
                  <a:lnTo>
                    <a:pt x="230" y="205"/>
                  </a:lnTo>
                  <a:lnTo>
                    <a:pt x="222" y="205"/>
                  </a:lnTo>
                  <a:lnTo>
                    <a:pt x="204" y="205"/>
                  </a:lnTo>
                  <a:lnTo>
                    <a:pt x="204" y="195"/>
                  </a:lnTo>
                  <a:lnTo>
                    <a:pt x="204" y="195"/>
                  </a:lnTo>
                  <a:lnTo>
                    <a:pt x="213" y="186"/>
                  </a:lnTo>
                  <a:lnTo>
                    <a:pt x="222" y="195"/>
                  </a:lnTo>
                  <a:lnTo>
                    <a:pt x="230" y="195"/>
                  </a:lnTo>
                  <a:lnTo>
                    <a:pt x="239" y="195"/>
                  </a:lnTo>
                  <a:lnTo>
                    <a:pt x="239" y="195"/>
                  </a:lnTo>
                  <a:lnTo>
                    <a:pt x="247" y="186"/>
                  </a:lnTo>
                  <a:lnTo>
                    <a:pt x="230" y="176"/>
                  </a:lnTo>
                  <a:lnTo>
                    <a:pt x="230" y="146"/>
                  </a:lnTo>
                  <a:lnTo>
                    <a:pt x="136" y="146"/>
                  </a:lnTo>
                  <a:lnTo>
                    <a:pt x="136" y="127"/>
                  </a:lnTo>
                  <a:lnTo>
                    <a:pt x="145" y="97"/>
                  </a:lnTo>
                  <a:lnTo>
                    <a:pt x="153" y="78"/>
                  </a:lnTo>
                  <a:lnTo>
                    <a:pt x="153" y="58"/>
                  </a:lnTo>
                  <a:lnTo>
                    <a:pt x="162" y="48"/>
                  </a:lnTo>
                  <a:lnTo>
                    <a:pt x="162" y="39"/>
                  </a:lnTo>
                  <a:lnTo>
                    <a:pt x="153" y="29"/>
                  </a:lnTo>
                  <a:lnTo>
                    <a:pt x="153" y="19"/>
                  </a:lnTo>
                  <a:lnTo>
                    <a:pt x="145" y="9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78"/>
                  </a:lnTo>
                  <a:lnTo>
                    <a:pt x="8" y="88"/>
                  </a:lnTo>
                  <a:lnTo>
                    <a:pt x="8" y="107"/>
                  </a:lnTo>
                  <a:lnTo>
                    <a:pt x="25" y="137"/>
                  </a:lnTo>
                  <a:lnTo>
                    <a:pt x="25" y="166"/>
                  </a:lnTo>
                  <a:lnTo>
                    <a:pt x="17" y="176"/>
                  </a:lnTo>
                  <a:lnTo>
                    <a:pt x="17" y="195"/>
                  </a:lnTo>
                  <a:lnTo>
                    <a:pt x="17" y="215"/>
                  </a:lnTo>
                  <a:lnTo>
                    <a:pt x="8" y="225"/>
                  </a:lnTo>
                  <a:lnTo>
                    <a:pt x="8" y="24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0" name="Freeform 80"/>
            <p:cNvSpPr>
              <a:spLocks/>
            </p:cNvSpPr>
            <p:nvPr/>
          </p:nvSpPr>
          <p:spPr bwMode="auto">
            <a:xfrm>
              <a:off x="3165" y="3576"/>
              <a:ext cx="179" cy="352"/>
            </a:xfrm>
            <a:custGeom>
              <a:avLst/>
              <a:gdLst>
                <a:gd name="T0" fmla="*/ 171 w 179"/>
                <a:gd name="T1" fmla="*/ 0 h 352"/>
                <a:gd name="T2" fmla="*/ 171 w 179"/>
                <a:gd name="T3" fmla="*/ 59 h 352"/>
                <a:gd name="T4" fmla="*/ 162 w 179"/>
                <a:gd name="T5" fmla="*/ 225 h 352"/>
                <a:gd name="T6" fmla="*/ 179 w 179"/>
                <a:gd name="T7" fmla="*/ 333 h 352"/>
                <a:gd name="T8" fmla="*/ 171 w 179"/>
                <a:gd name="T9" fmla="*/ 343 h 352"/>
                <a:gd name="T10" fmla="*/ 154 w 179"/>
                <a:gd name="T11" fmla="*/ 343 h 352"/>
                <a:gd name="T12" fmla="*/ 137 w 179"/>
                <a:gd name="T13" fmla="*/ 343 h 352"/>
                <a:gd name="T14" fmla="*/ 120 w 179"/>
                <a:gd name="T15" fmla="*/ 352 h 352"/>
                <a:gd name="T16" fmla="*/ 111 w 179"/>
                <a:gd name="T17" fmla="*/ 352 h 352"/>
                <a:gd name="T18" fmla="*/ 103 w 179"/>
                <a:gd name="T19" fmla="*/ 352 h 352"/>
                <a:gd name="T20" fmla="*/ 103 w 179"/>
                <a:gd name="T21" fmla="*/ 352 h 352"/>
                <a:gd name="T22" fmla="*/ 111 w 179"/>
                <a:gd name="T23" fmla="*/ 343 h 352"/>
                <a:gd name="T24" fmla="*/ 94 w 179"/>
                <a:gd name="T25" fmla="*/ 333 h 352"/>
                <a:gd name="T26" fmla="*/ 94 w 179"/>
                <a:gd name="T27" fmla="*/ 303 h 352"/>
                <a:gd name="T28" fmla="*/ 0 w 179"/>
                <a:gd name="T29" fmla="*/ 303 h 352"/>
                <a:gd name="T30" fmla="*/ 0 w 179"/>
                <a:gd name="T31" fmla="*/ 284 h 352"/>
                <a:gd name="T32" fmla="*/ 9 w 179"/>
                <a:gd name="T33" fmla="*/ 254 h 352"/>
                <a:gd name="T34" fmla="*/ 17 w 179"/>
                <a:gd name="T35" fmla="*/ 235 h 352"/>
                <a:gd name="T36" fmla="*/ 17 w 179"/>
                <a:gd name="T37" fmla="*/ 215 h 352"/>
                <a:gd name="T38" fmla="*/ 26 w 179"/>
                <a:gd name="T39" fmla="*/ 205 h 352"/>
                <a:gd name="T40" fmla="*/ 26 w 179"/>
                <a:gd name="T41" fmla="*/ 196 h 352"/>
                <a:gd name="T42" fmla="*/ 17 w 179"/>
                <a:gd name="T43" fmla="*/ 186 h 352"/>
                <a:gd name="T44" fmla="*/ 17 w 179"/>
                <a:gd name="T45" fmla="*/ 176 h 352"/>
                <a:gd name="T46" fmla="*/ 9 w 179"/>
                <a:gd name="T47" fmla="*/ 157 h 352"/>
                <a:gd name="T48" fmla="*/ 17 w 179"/>
                <a:gd name="T49" fmla="*/ 147 h 352"/>
                <a:gd name="T50" fmla="*/ 17 w 179"/>
                <a:gd name="T51" fmla="*/ 137 h 352"/>
                <a:gd name="T52" fmla="*/ 9 w 179"/>
                <a:gd name="T53" fmla="*/ 117 h 352"/>
                <a:gd name="T54" fmla="*/ 9 w 179"/>
                <a:gd name="T55" fmla="*/ 108 h 352"/>
                <a:gd name="T56" fmla="*/ 17 w 179"/>
                <a:gd name="T57" fmla="*/ 98 h 352"/>
                <a:gd name="T58" fmla="*/ 17 w 179"/>
                <a:gd name="T59" fmla="*/ 68 h 352"/>
                <a:gd name="T60" fmla="*/ 34 w 179"/>
                <a:gd name="T61" fmla="*/ 59 h 352"/>
                <a:gd name="T62" fmla="*/ 43 w 179"/>
                <a:gd name="T63" fmla="*/ 49 h 352"/>
                <a:gd name="T64" fmla="*/ 43 w 179"/>
                <a:gd name="T65" fmla="*/ 29 h 352"/>
                <a:gd name="T66" fmla="*/ 68 w 179"/>
                <a:gd name="T67" fmla="*/ 10 h 352"/>
                <a:gd name="T68" fmla="*/ 171 w 179"/>
                <a:gd name="T6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9" h="352">
                  <a:moveTo>
                    <a:pt x="171" y="0"/>
                  </a:moveTo>
                  <a:lnTo>
                    <a:pt x="171" y="59"/>
                  </a:lnTo>
                  <a:lnTo>
                    <a:pt x="162" y="225"/>
                  </a:lnTo>
                  <a:lnTo>
                    <a:pt x="179" y="333"/>
                  </a:lnTo>
                  <a:lnTo>
                    <a:pt x="171" y="343"/>
                  </a:lnTo>
                  <a:lnTo>
                    <a:pt x="154" y="343"/>
                  </a:lnTo>
                  <a:lnTo>
                    <a:pt x="137" y="343"/>
                  </a:lnTo>
                  <a:lnTo>
                    <a:pt x="120" y="352"/>
                  </a:lnTo>
                  <a:lnTo>
                    <a:pt x="111" y="352"/>
                  </a:lnTo>
                  <a:lnTo>
                    <a:pt x="103" y="352"/>
                  </a:lnTo>
                  <a:lnTo>
                    <a:pt x="103" y="352"/>
                  </a:lnTo>
                  <a:lnTo>
                    <a:pt x="111" y="343"/>
                  </a:lnTo>
                  <a:lnTo>
                    <a:pt x="94" y="333"/>
                  </a:lnTo>
                  <a:lnTo>
                    <a:pt x="94" y="303"/>
                  </a:lnTo>
                  <a:lnTo>
                    <a:pt x="0" y="303"/>
                  </a:lnTo>
                  <a:lnTo>
                    <a:pt x="0" y="284"/>
                  </a:lnTo>
                  <a:lnTo>
                    <a:pt x="9" y="254"/>
                  </a:lnTo>
                  <a:lnTo>
                    <a:pt x="17" y="235"/>
                  </a:lnTo>
                  <a:lnTo>
                    <a:pt x="17" y="215"/>
                  </a:lnTo>
                  <a:lnTo>
                    <a:pt x="26" y="205"/>
                  </a:lnTo>
                  <a:lnTo>
                    <a:pt x="26" y="196"/>
                  </a:lnTo>
                  <a:lnTo>
                    <a:pt x="17" y="186"/>
                  </a:lnTo>
                  <a:lnTo>
                    <a:pt x="17" y="176"/>
                  </a:lnTo>
                  <a:lnTo>
                    <a:pt x="9" y="157"/>
                  </a:lnTo>
                  <a:lnTo>
                    <a:pt x="17" y="147"/>
                  </a:lnTo>
                  <a:lnTo>
                    <a:pt x="17" y="137"/>
                  </a:lnTo>
                  <a:lnTo>
                    <a:pt x="9" y="117"/>
                  </a:lnTo>
                  <a:lnTo>
                    <a:pt x="9" y="108"/>
                  </a:lnTo>
                  <a:lnTo>
                    <a:pt x="17" y="98"/>
                  </a:lnTo>
                  <a:lnTo>
                    <a:pt x="17" y="68"/>
                  </a:lnTo>
                  <a:lnTo>
                    <a:pt x="34" y="59"/>
                  </a:lnTo>
                  <a:lnTo>
                    <a:pt x="43" y="49"/>
                  </a:lnTo>
                  <a:lnTo>
                    <a:pt x="43" y="29"/>
                  </a:lnTo>
                  <a:lnTo>
                    <a:pt x="68" y="10"/>
                  </a:lnTo>
                  <a:lnTo>
                    <a:pt x="171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1" name="Freeform 81"/>
            <p:cNvSpPr>
              <a:spLocks/>
            </p:cNvSpPr>
            <p:nvPr/>
          </p:nvSpPr>
          <p:spPr bwMode="auto">
            <a:xfrm>
              <a:off x="3327" y="3566"/>
              <a:ext cx="197" cy="353"/>
            </a:xfrm>
            <a:custGeom>
              <a:avLst/>
              <a:gdLst>
                <a:gd name="T0" fmla="*/ 9 w 197"/>
                <a:gd name="T1" fmla="*/ 10 h 353"/>
                <a:gd name="T2" fmla="*/ 137 w 197"/>
                <a:gd name="T3" fmla="*/ 0 h 353"/>
                <a:gd name="T4" fmla="*/ 154 w 197"/>
                <a:gd name="T5" fmla="*/ 69 h 353"/>
                <a:gd name="T6" fmla="*/ 171 w 197"/>
                <a:gd name="T7" fmla="*/ 147 h 353"/>
                <a:gd name="T8" fmla="*/ 179 w 197"/>
                <a:gd name="T9" fmla="*/ 167 h 353"/>
                <a:gd name="T10" fmla="*/ 179 w 197"/>
                <a:gd name="T11" fmla="*/ 176 h 353"/>
                <a:gd name="T12" fmla="*/ 188 w 197"/>
                <a:gd name="T13" fmla="*/ 176 h 353"/>
                <a:gd name="T14" fmla="*/ 197 w 197"/>
                <a:gd name="T15" fmla="*/ 196 h 353"/>
                <a:gd name="T16" fmla="*/ 188 w 197"/>
                <a:gd name="T17" fmla="*/ 206 h 353"/>
                <a:gd name="T18" fmla="*/ 188 w 197"/>
                <a:gd name="T19" fmla="*/ 225 h 353"/>
                <a:gd name="T20" fmla="*/ 188 w 197"/>
                <a:gd name="T21" fmla="*/ 245 h 353"/>
                <a:gd name="T22" fmla="*/ 197 w 197"/>
                <a:gd name="T23" fmla="*/ 274 h 353"/>
                <a:gd name="T24" fmla="*/ 197 w 197"/>
                <a:gd name="T25" fmla="*/ 284 h 353"/>
                <a:gd name="T26" fmla="*/ 77 w 197"/>
                <a:gd name="T27" fmla="*/ 294 h 353"/>
                <a:gd name="T28" fmla="*/ 60 w 197"/>
                <a:gd name="T29" fmla="*/ 294 h 353"/>
                <a:gd name="T30" fmla="*/ 52 w 197"/>
                <a:gd name="T31" fmla="*/ 304 h 353"/>
                <a:gd name="T32" fmla="*/ 60 w 197"/>
                <a:gd name="T33" fmla="*/ 323 h 353"/>
                <a:gd name="T34" fmla="*/ 69 w 197"/>
                <a:gd name="T35" fmla="*/ 323 h 353"/>
                <a:gd name="T36" fmla="*/ 69 w 197"/>
                <a:gd name="T37" fmla="*/ 353 h 353"/>
                <a:gd name="T38" fmla="*/ 52 w 197"/>
                <a:gd name="T39" fmla="*/ 353 h 353"/>
                <a:gd name="T40" fmla="*/ 43 w 197"/>
                <a:gd name="T41" fmla="*/ 343 h 353"/>
                <a:gd name="T42" fmla="*/ 34 w 197"/>
                <a:gd name="T43" fmla="*/ 323 h 353"/>
                <a:gd name="T44" fmla="*/ 26 w 197"/>
                <a:gd name="T45" fmla="*/ 333 h 353"/>
                <a:gd name="T46" fmla="*/ 26 w 197"/>
                <a:gd name="T47" fmla="*/ 353 h 353"/>
                <a:gd name="T48" fmla="*/ 17 w 197"/>
                <a:gd name="T49" fmla="*/ 343 h 353"/>
                <a:gd name="T50" fmla="*/ 0 w 197"/>
                <a:gd name="T51" fmla="*/ 235 h 353"/>
                <a:gd name="T52" fmla="*/ 9 w 197"/>
                <a:gd name="T53" fmla="*/ 69 h 353"/>
                <a:gd name="T54" fmla="*/ 9 w 197"/>
                <a:gd name="T55" fmla="*/ 20 h 353"/>
                <a:gd name="T56" fmla="*/ 9 w 197"/>
                <a:gd name="T57" fmla="*/ 1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353">
                  <a:moveTo>
                    <a:pt x="9" y="10"/>
                  </a:moveTo>
                  <a:lnTo>
                    <a:pt x="137" y="0"/>
                  </a:lnTo>
                  <a:lnTo>
                    <a:pt x="154" y="69"/>
                  </a:lnTo>
                  <a:lnTo>
                    <a:pt x="171" y="147"/>
                  </a:lnTo>
                  <a:lnTo>
                    <a:pt x="179" y="167"/>
                  </a:lnTo>
                  <a:lnTo>
                    <a:pt x="179" y="176"/>
                  </a:lnTo>
                  <a:lnTo>
                    <a:pt x="188" y="176"/>
                  </a:lnTo>
                  <a:lnTo>
                    <a:pt x="197" y="196"/>
                  </a:lnTo>
                  <a:lnTo>
                    <a:pt x="188" y="206"/>
                  </a:lnTo>
                  <a:lnTo>
                    <a:pt x="188" y="225"/>
                  </a:lnTo>
                  <a:lnTo>
                    <a:pt x="188" y="245"/>
                  </a:lnTo>
                  <a:lnTo>
                    <a:pt x="197" y="274"/>
                  </a:lnTo>
                  <a:lnTo>
                    <a:pt x="197" y="284"/>
                  </a:lnTo>
                  <a:lnTo>
                    <a:pt x="77" y="294"/>
                  </a:lnTo>
                  <a:lnTo>
                    <a:pt x="60" y="294"/>
                  </a:lnTo>
                  <a:lnTo>
                    <a:pt x="52" y="304"/>
                  </a:lnTo>
                  <a:lnTo>
                    <a:pt x="60" y="323"/>
                  </a:lnTo>
                  <a:lnTo>
                    <a:pt x="69" y="323"/>
                  </a:lnTo>
                  <a:lnTo>
                    <a:pt x="69" y="353"/>
                  </a:lnTo>
                  <a:lnTo>
                    <a:pt x="52" y="353"/>
                  </a:lnTo>
                  <a:lnTo>
                    <a:pt x="43" y="343"/>
                  </a:lnTo>
                  <a:lnTo>
                    <a:pt x="34" y="323"/>
                  </a:lnTo>
                  <a:lnTo>
                    <a:pt x="26" y="333"/>
                  </a:lnTo>
                  <a:lnTo>
                    <a:pt x="26" y="353"/>
                  </a:lnTo>
                  <a:lnTo>
                    <a:pt x="17" y="343"/>
                  </a:lnTo>
                  <a:lnTo>
                    <a:pt x="0" y="235"/>
                  </a:lnTo>
                  <a:lnTo>
                    <a:pt x="9" y="69"/>
                  </a:lnTo>
                  <a:lnTo>
                    <a:pt x="9" y="20"/>
                  </a:lnTo>
                  <a:lnTo>
                    <a:pt x="9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2" name="Freeform 82"/>
            <p:cNvSpPr>
              <a:spLocks/>
            </p:cNvSpPr>
            <p:nvPr/>
          </p:nvSpPr>
          <p:spPr bwMode="auto">
            <a:xfrm>
              <a:off x="3233" y="3429"/>
              <a:ext cx="410" cy="157"/>
            </a:xfrm>
            <a:custGeom>
              <a:avLst/>
              <a:gdLst>
                <a:gd name="T0" fmla="*/ 35 w 410"/>
                <a:gd name="T1" fmla="*/ 39 h 157"/>
                <a:gd name="T2" fmla="*/ 86 w 410"/>
                <a:gd name="T3" fmla="*/ 39 h 157"/>
                <a:gd name="T4" fmla="*/ 103 w 410"/>
                <a:gd name="T5" fmla="*/ 29 h 157"/>
                <a:gd name="T6" fmla="*/ 103 w 410"/>
                <a:gd name="T7" fmla="*/ 20 h 157"/>
                <a:gd name="T8" fmla="*/ 111 w 410"/>
                <a:gd name="T9" fmla="*/ 20 h 157"/>
                <a:gd name="T10" fmla="*/ 120 w 410"/>
                <a:gd name="T11" fmla="*/ 29 h 157"/>
                <a:gd name="T12" fmla="*/ 154 w 410"/>
                <a:gd name="T13" fmla="*/ 29 h 157"/>
                <a:gd name="T14" fmla="*/ 231 w 410"/>
                <a:gd name="T15" fmla="*/ 20 h 157"/>
                <a:gd name="T16" fmla="*/ 325 w 410"/>
                <a:gd name="T17" fmla="*/ 10 h 157"/>
                <a:gd name="T18" fmla="*/ 350 w 410"/>
                <a:gd name="T19" fmla="*/ 0 h 157"/>
                <a:gd name="T20" fmla="*/ 410 w 410"/>
                <a:gd name="T21" fmla="*/ 0 h 157"/>
                <a:gd name="T22" fmla="*/ 410 w 410"/>
                <a:gd name="T23" fmla="*/ 20 h 157"/>
                <a:gd name="T24" fmla="*/ 401 w 410"/>
                <a:gd name="T25" fmla="*/ 29 h 157"/>
                <a:gd name="T26" fmla="*/ 384 w 410"/>
                <a:gd name="T27" fmla="*/ 39 h 157"/>
                <a:gd name="T28" fmla="*/ 376 w 410"/>
                <a:gd name="T29" fmla="*/ 49 h 157"/>
                <a:gd name="T30" fmla="*/ 359 w 410"/>
                <a:gd name="T31" fmla="*/ 59 h 157"/>
                <a:gd name="T32" fmla="*/ 350 w 410"/>
                <a:gd name="T33" fmla="*/ 69 h 157"/>
                <a:gd name="T34" fmla="*/ 333 w 410"/>
                <a:gd name="T35" fmla="*/ 88 h 157"/>
                <a:gd name="T36" fmla="*/ 316 w 410"/>
                <a:gd name="T37" fmla="*/ 88 h 157"/>
                <a:gd name="T38" fmla="*/ 299 w 410"/>
                <a:gd name="T39" fmla="*/ 98 h 157"/>
                <a:gd name="T40" fmla="*/ 299 w 410"/>
                <a:gd name="T41" fmla="*/ 118 h 157"/>
                <a:gd name="T42" fmla="*/ 291 w 410"/>
                <a:gd name="T43" fmla="*/ 118 h 157"/>
                <a:gd name="T44" fmla="*/ 291 w 410"/>
                <a:gd name="T45" fmla="*/ 137 h 157"/>
                <a:gd name="T46" fmla="*/ 231 w 410"/>
                <a:gd name="T47" fmla="*/ 137 h 157"/>
                <a:gd name="T48" fmla="*/ 103 w 410"/>
                <a:gd name="T49" fmla="*/ 147 h 157"/>
                <a:gd name="T50" fmla="*/ 0 w 410"/>
                <a:gd name="T51" fmla="*/ 157 h 157"/>
                <a:gd name="T52" fmla="*/ 0 w 410"/>
                <a:gd name="T53" fmla="*/ 127 h 157"/>
                <a:gd name="T54" fmla="*/ 9 w 410"/>
                <a:gd name="T55" fmla="*/ 118 h 157"/>
                <a:gd name="T56" fmla="*/ 9 w 410"/>
                <a:gd name="T57" fmla="*/ 98 h 157"/>
                <a:gd name="T58" fmla="*/ 18 w 410"/>
                <a:gd name="T59" fmla="*/ 88 h 157"/>
                <a:gd name="T60" fmla="*/ 18 w 410"/>
                <a:gd name="T61" fmla="*/ 78 h 157"/>
                <a:gd name="T62" fmla="*/ 26 w 410"/>
                <a:gd name="T63" fmla="*/ 49 h 157"/>
                <a:gd name="T64" fmla="*/ 35 w 410"/>
                <a:gd name="T65" fmla="*/ 3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0" h="157">
                  <a:moveTo>
                    <a:pt x="35" y="39"/>
                  </a:moveTo>
                  <a:lnTo>
                    <a:pt x="86" y="39"/>
                  </a:lnTo>
                  <a:lnTo>
                    <a:pt x="103" y="29"/>
                  </a:lnTo>
                  <a:lnTo>
                    <a:pt x="103" y="20"/>
                  </a:lnTo>
                  <a:lnTo>
                    <a:pt x="111" y="20"/>
                  </a:lnTo>
                  <a:lnTo>
                    <a:pt x="120" y="29"/>
                  </a:lnTo>
                  <a:lnTo>
                    <a:pt x="154" y="29"/>
                  </a:lnTo>
                  <a:lnTo>
                    <a:pt x="231" y="20"/>
                  </a:lnTo>
                  <a:lnTo>
                    <a:pt x="325" y="10"/>
                  </a:lnTo>
                  <a:lnTo>
                    <a:pt x="350" y="0"/>
                  </a:lnTo>
                  <a:lnTo>
                    <a:pt x="410" y="0"/>
                  </a:lnTo>
                  <a:lnTo>
                    <a:pt x="410" y="20"/>
                  </a:lnTo>
                  <a:lnTo>
                    <a:pt x="401" y="29"/>
                  </a:lnTo>
                  <a:lnTo>
                    <a:pt x="384" y="39"/>
                  </a:lnTo>
                  <a:lnTo>
                    <a:pt x="376" y="49"/>
                  </a:lnTo>
                  <a:lnTo>
                    <a:pt x="359" y="59"/>
                  </a:lnTo>
                  <a:lnTo>
                    <a:pt x="350" y="69"/>
                  </a:lnTo>
                  <a:lnTo>
                    <a:pt x="333" y="88"/>
                  </a:lnTo>
                  <a:lnTo>
                    <a:pt x="316" y="88"/>
                  </a:lnTo>
                  <a:lnTo>
                    <a:pt x="299" y="98"/>
                  </a:lnTo>
                  <a:lnTo>
                    <a:pt x="299" y="118"/>
                  </a:lnTo>
                  <a:lnTo>
                    <a:pt x="291" y="118"/>
                  </a:lnTo>
                  <a:lnTo>
                    <a:pt x="291" y="137"/>
                  </a:lnTo>
                  <a:lnTo>
                    <a:pt x="231" y="137"/>
                  </a:lnTo>
                  <a:lnTo>
                    <a:pt x="103" y="147"/>
                  </a:lnTo>
                  <a:lnTo>
                    <a:pt x="0" y="157"/>
                  </a:lnTo>
                  <a:lnTo>
                    <a:pt x="0" y="127"/>
                  </a:lnTo>
                  <a:lnTo>
                    <a:pt x="9" y="118"/>
                  </a:lnTo>
                  <a:lnTo>
                    <a:pt x="9" y="98"/>
                  </a:lnTo>
                  <a:lnTo>
                    <a:pt x="18" y="88"/>
                  </a:lnTo>
                  <a:lnTo>
                    <a:pt x="18" y="78"/>
                  </a:lnTo>
                  <a:lnTo>
                    <a:pt x="26" y="49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3" name="Freeform 83"/>
            <p:cNvSpPr>
              <a:spLocks/>
            </p:cNvSpPr>
            <p:nvPr/>
          </p:nvSpPr>
          <p:spPr bwMode="auto">
            <a:xfrm>
              <a:off x="3268" y="3263"/>
              <a:ext cx="366" cy="205"/>
            </a:xfrm>
            <a:custGeom>
              <a:avLst/>
              <a:gdLst>
                <a:gd name="T0" fmla="*/ 290 w 366"/>
                <a:gd name="T1" fmla="*/ 176 h 205"/>
                <a:gd name="T2" fmla="*/ 315 w 366"/>
                <a:gd name="T3" fmla="*/ 166 h 205"/>
                <a:gd name="T4" fmla="*/ 332 w 366"/>
                <a:gd name="T5" fmla="*/ 137 h 205"/>
                <a:gd name="T6" fmla="*/ 341 w 366"/>
                <a:gd name="T7" fmla="*/ 127 h 205"/>
                <a:gd name="T8" fmla="*/ 349 w 366"/>
                <a:gd name="T9" fmla="*/ 117 h 205"/>
                <a:gd name="T10" fmla="*/ 366 w 366"/>
                <a:gd name="T11" fmla="*/ 107 h 205"/>
                <a:gd name="T12" fmla="*/ 366 w 366"/>
                <a:gd name="T13" fmla="*/ 97 h 205"/>
                <a:gd name="T14" fmla="*/ 358 w 366"/>
                <a:gd name="T15" fmla="*/ 88 h 205"/>
                <a:gd name="T16" fmla="*/ 341 w 366"/>
                <a:gd name="T17" fmla="*/ 78 h 205"/>
                <a:gd name="T18" fmla="*/ 332 w 366"/>
                <a:gd name="T19" fmla="*/ 58 h 205"/>
                <a:gd name="T20" fmla="*/ 332 w 366"/>
                <a:gd name="T21" fmla="*/ 29 h 205"/>
                <a:gd name="T22" fmla="*/ 324 w 366"/>
                <a:gd name="T23" fmla="*/ 29 h 205"/>
                <a:gd name="T24" fmla="*/ 307 w 366"/>
                <a:gd name="T25" fmla="*/ 19 h 205"/>
                <a:gd name="T26" fmla="*/ 298 w 366"/>
                <a:gd name="T27" fmla="*/ 19 h 205"/>
                <a:gd name="T28" fmla="*/ 290 w 366"/>
                <a:gd name="T29" fmla="*/ 19 h 205"/>
                <a:gd name="T30" fmla="*/ 281 w 366"/>
                <a:gd name="T31" fmla="*/ 19 h 205"/>
                <a:gd name="T32" fmla="*/ 273 w 366"/>
                <a:gd name="T33" fmla="*/ 29 h 205"/>
                <a:gd name="T34" fmla="*/ 264 w 366"/>
                <a:gd name="T35" fmla="*/ 19 h 205"/>
                <a:gd name="T36" fmla="*/ 247 w 366"/>
                <a:gd name="T37" fmla="*/ 19 h 205"/>
                <a:gd name="T38" fmla="*/ 238 w 366"/>
                <a:gd name="T39" fmla="*/ 0 h 205"/>
                <a:gd name="T40" fmla="*/ 213 w 366"/>
                <a:gd name="T41" fmla="*/ 0 h 205"/>
                <a:gd name="T42" fmla="*/ 213 w 366"/>
                <a:gd name="T43" fmla="*/ 19 h 205"/>
                <a:gd name="T44" fmla="*/ 204 w 366"/>
                <a:gd name="T45" fmla="*/ 29 h 205"/>
                <a:gd name="T46" fmla="*/ 196 w 366"/>
                <a:gd name="T47" fmla="*/ 29 h 205"/>
                <a:gd name="T48" fmla="*/ 187 w 366"/>
                <a:gd name="T49" fmla="*/ 39 h 205"/>
                <a:gd name="T50" fmla="*/ 187 w 366"/>
                <a:gd name="T51" fmla="*/ 49 h 205"/>
                <a:gd name="T52" fmla="*/ 170 w 366"/>
                <a:gd name="T53" fmla="*/ 58 h 205"/>
                <a:gd name="T54" fmla="*/ 170 w 366"/>
                <a:gd name="T55" fmla="*/ 78 h 205"/>
                <a:gd name="T56" fmla="*/ 162 w 366"/>
                <a:gd name="T57" fmla="*/ 88 h 205"/>
                <a:gd name="T58" fmla="*/ 153 w 366"/>
                <a:gd name="T59" fmla="*/ 88 h 205"/>
                <a:gd name="T60" fmla="*/ 145 w 366"/>
                <a:gd name="T61" fmla="*/ 78 h 205"/>
                <a:gd name="T62" fmla="*/ 136 w 366"/>
                <a:gd name="T63" fmla="*/ 78 h 205"/>
                <a:gd name="T64" fmla="*/ 136 w 366"/>
                <a:gd name="T65" fmla="*/ 88 h 205"/>
                <a:gd name="T66" fmla="*/ 128 w 366"/>
                <a:gd name="T67" fmla="*/ 97 h 205"/>
                <a:gd name="T68" fmla="*/ 119 w 366"/>
                <a:gd name="T69" fmla="*/ 88 h 205"/>
                <a:gd name="T70" fmla="*/ 111 w 366"/>
                <a:gd name="T71" fmla="*/ 97 h 205"/>
                <a:gd name="T72" fmla="*/ 102 w 366"/>
                <a:gd name="T73" fmla="*/ 107 h 205"/>
                <a:gd name="T74" fmla="*/ 93 w 366"/>
                <a:gd name="T75" fmla="*/ 97 h 205"/>
                <a:gd name="T76" fmla="*/ 68 w 366"/>
                <a:gd name="T77" fmla="*/ 97 h 205"/>
                <a:gd name="T78" fmla="*/ 59 w 366"/>
                <a:gd name="T79" fmla="*/ 117 h 205"/>
                <a:gd name="T80" fmla="*/ 59 w 366"/>
                <a:gd name="T81" fmla="*/ 127 h 205"/>
                <a:gd name="T82" fmla="*/ 42 w 366"/>
                <a:gd name="T83" fmla="*/ 137 h 205"/>
                <a:gd name="T84" fmla="*/ 42 w 366"/>
                <a:gd name="T85" fmla="*/ 156 h 205"/>
                <a:gd name="T86" fmla="*/ 34 w 366"/>
                <a:gd name="T87" fmla="*/ 166 h 205"/>
                <a:gd name="T88" fmla="*/ 17 w 366"/>
                <a:gd name="T89" fmla="*/ 156 h 205"/>
                <a:gd name="T90" fmla="*/ 8 w 366"/>
                <a:gd name="T91" fmla="*/ 166 h 205"/>
                <a:gd name="T92" fmla="*/ 0 w 366"/>
                <a:gd name="T93" fmla="*/ 176 h 205"/>
                <a:gd name="T94" fmla="*/ 8 w 366"/>
                <a:gd name="T95" fmla="*/ 176 h 205"/>
                <a:gd name="T96" fmla="*/ 8 w 366"/>
                <a:gd name="T97" fmla="*/ 186 h 205"/>
                <a:gd name="T98" fmla="*/ 0 w 366"/>
                <a:gd name="T99" fmla="*/ 205 h 205"/>
                <a:gd name="T100" fmla="*/ 51 w 366"/>
                <a:gd name="T101" fmla="*/ 205 h 205"/>
                <a:gd name="T102" fmla="*/ 68 w 366"/>
                <a:gd name="T103" fmla="*/ 195 h 205"/>
                <a:gd name="T104" fmla="*/ 68 w 366"/>
                <a:gd name="T105" fmla="*/ 186 h 205"/>
                <a:gd name="T106" fmla="*/ 76 w 366"/>
                <a:gd name="T107" fmla="*/ 186 h 205"/>
                <a:gd name="T108" fmla="*/ 85 w 366"/>
                <a:gd name="T109" fmla="*/ 195 h 205"/>
                <a:gd name="T110" fmla="*/ 119 w 366"/>
                <a:gd name="T111" fmla="*/ 195 h 205"/>
                <a:gd name="T112" fmla="*/ 196 w 366"/>
                <a:gd name="T113" fmla="*/ 186 h 205"/>
                <a:gd name="T114" fmla="*/ 290 w 366"/>
                <a:gd name="T115" fmla="*/ 176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66" h="205">
                  <a:moveTo>
                    <a:pt x="290" y="176"/>
                  </a:moveTo>
                  <a:lnTo>
                    <a:pt x="315" y="166"/>
                  </a:lnTo>
                  <a:lnTo>
                    <a:pt x="332" y="137"/>
                  </a:lnTo>
                  <a:lnTo>
                    <a:pt x="341" y="127"/>
                  </a:lnTo>
                  <a:lnTo>
                    <a:pt x="349" y="117"/>
                  </a:lnTo>
                  <a:lnTo>
                    <a:pt x="366" y="107"/>
                  </a:lnTo>
                  <a:lnTo>
                    <a:pt x="366" y="97"/>
                  </a:lnTo>
                  <a:lnTo>
                    <a:pt x="358" y="88"/>
                  </a:lnTo>
                  <a:lnTo>
                    <a:pt x="341" y="78"/>
                  </a:lnTo>
                  <a:lnTo>
                    <a:pt x="332" y="58"/>
                  </a:lnTo>
                  <a:lnTo>
                    <a:pt x="332" y="29"/>
                  </a:lnTo>
                  <a:lnTo>
                    <a:pt x="324" y="29"/>
                  </a:lnTo>
                  <a:lnTo>
                    <a:pt x="307" y="19"/>
                  </a:lnTo>
                  <a:lnTo>
                    <a:pt x="298" y="19"/>
                  </a:lnTo>
                  <a:lnTo>
                    <a:pt x="290" y="19"/>
                  </a:lnTo>
                  <a:lnTo>
                    <a:pt x="281" y="19"/>
                  </a:lnTo>
                  <a:lnTo>
                    <a:pt x="273" y="29"/>
                  </a:lnTo>
                  <a:lnTo>
                    <a:pt x="264" y="19"/>
                  </a:lnTo>
                  <a:lnTo>
                    <a:pt x="247" y="19"/>
                  </a:lnTo>
                  <a:lnTo>
                    <a:pt x="238" y="0"/>
                  </a:lnTo>
                  <a:lnTo>
                    <a:pt x="213" y="0"/>
                  </a:lnTo>
                  <a:lnTo>
                    <a:pt x="213" y="19"/>
                  </a:lnTo>
                  <a:lnTo>
                    <a:pt x="204" y="29"/>
                  </a:lnTo>
                  <a:lnTo>
                    <a:pt x="196" y="29"/>
                  </a:lnTo>
                  <a:lnTo>
                    <a:pt x="187" y="39"/>
                  </a:lnTo>
                  <a:lnTo>
                    <a:pt x="187" y="49"/>
                  </a:lnTo>
                  <a:lnTo>
                    <a:pt x="170" y="58"/>
                  </a:lnTo>
                  <a:lnTo>
                    <a:pt x="170" y="78"/>
                  </a:lnTo>
                  <a:lnTo>
                    <a:pt x="162" y="88"/>
                  </a:lnTo>
                  <a:lnTo>
                    <a:pt x="153" y="88"/>
                  </a:lnTo>
                  <a:lnTo>
                    <a:pt x="145" y="78"/>
                  </a:lnTo>
                  <a:lnTo>
                    <a:pt x="136" y="78"/>
                  </a:lnTo>
                  <a:lnTo>
                    <a:pt x="136" y="88"/>
                  </a:lnTo>
                  <a:lnTo>
                    <a:pt x="128" y="97"/>
                  </a:lnTo>
                  <a:lnTo>
                    <a:pt x="119" y="88"/>
                  </a:lnTo>
                  <a:lnTo>
                    <a:pt x="111" y="97"/>
                  </a:lnTo>
                  <a:lnTo>
                    <a:pt x="102" y="107"/>
                  </a:lnTo>
                  <a:lnTo>
                    <a:pt x="93" y="97"/>
                  </a:lnTo>
                  <a:lnTo>
                    <a:pt x="68" y="97"/>
                  </a:lnTo>
                  <a:lnTo>
                    <a:pt x="59" y="117"/>
                  </a:lnTo>
                  <a:lnTo>
                    <a:pt x="59" y="127"/>
                  </a:lnTo>
                  <a:lnTo>
                    <a:pt x="42" y="137"/>
                  </a:lnTo>
                  <a:lnTo>
                    <a:pt x="42" y="156"/>
                  </a:lnTo>
                  <a:lnTo>
                    <a:pt x="34" y="166"/>
                  </a:lnTo>
                  <a:lnTo>
                    <a:pt x="17" y="156"/>
                  </a:lnTo>
                  <a:lnTo>
                    <a:pt x="8" y="166"/>
                  </a:lnTo>
                  <a:lnTo>
                    <a:pt x="0" y="176"/>
                  </a:lnTo>
                  <a:lnTo>
                    <a:pt x="8" y="176"/>
                  </a:lnTo>
                  <a:lnTo>
                    <a:pt x="8" y="186"/>
                  </a:lnTo>
                  <a:lnTo>
                    <a:pt x="0" y="205"/>
                  </a:lnTo>
                  <a:lnTo>
                    <a:pt x="51" y="205"/>
                  </a:lnTo>
                  <a:lnTo>
                    <a:pt x="68" y="195"/>
                  </a:lnTo>
                  <a:lnTo>
                    <a:pt x="68" y="186"/>
                  </a:lnTo>
                  <a:lnTo>
                    <a:pt x="76" y="186"/>
                  </a:lnTo>
                  <a:lnTo>
                    <a:pt x="85" y="195"/>
                  </a:lnTo>
                  <a:lnTo>
                    <a:pt x="119" y="195"/>
                  </a:lnTo>
                  <a:lnTo>
                    <a:pt x="196" y="186"/>
                  </a:lnTo>
                  <a:lnTo>
                    <a:pt x="290" y="17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4" name="Freeform 84"/>
            <p:cNvSpPr>
              <a:spLocks/>
            </p:cNvSpPr>
            <p:nvPr/>
          </p:nvSpPr>
          <p:spPr bwMode="auto">
            <a:xfrm>
              <a:off x="3327" y="3067"/>
              <a:ext cx="154" cy="303"/>
            </a:xfrm>
            <a:custGeom>
              <a:avLst/>
              <a:gdLst>
                <a:gd name="T0" fmla="*/ 0 w 154"/>
                <a:gd name="T1" fmla="*/ 293 h 303"/>
                <a:gd name="T2" fmla="*/ 0 w 154"/>
                <a:gd name="T3" fmla="*/ 274 h 303"/>
                <a:gd name="T4" fmla="*/ 17 w 154"/>
                <a:gd name="T5" fmla="*/ 254 h 303"/>
                <a:gd name="T6" fmla="*/ 17 w 154"/>
                <a:gd name="T7" fmla="*/ 245 h 303"/>
                <a:gd name="T8" fmla="*/ 26 w 154"/>
                <a:gd name="T9" fmla="*/ 235 h 303"/>
                <a:gd name="T10" fmla="*/ 26 w 154"/>
                <a:gd name="T11" fmla="*/ 225 h 303"/>
                <a:gd name="T12" fmla="*/ 17 w 154"/>
                <a:gd name="T13" fmla="*/ 215 h 303"/>
                <a:gd name="T14" fmla="*/ 9 w 154"/>
                <a:gd name="T15" fmla="*/ 19 h 303"/>
                <a:gd name="T16" fmla="*/ 17 w 154"/>
                <a:gd name="T17" fmla="*/ 19 h 303"/>
                <a:gd name="T18" fmla="*/ 26 w 154"/>
                <a:gd name="T19" fmla="*/ 19 h 303"/>
                <a:gd name="T20" fmla="*/ 34 w 154"/>
                <a:gd name="T21" fmla="*/ 19 h 303"/>
                <a:gd name="T22" fmla="*/ 43 w 154"/>
                <a:gd name="T23" fmla="*/ 10 h 303"/>
                <a:gd name="T24" fmla="*/ 52 w 154"/>
                <a:gd name="T25" fmla="*/ 10 h 303"/>
                <a:gd name="T26" fmla="*/ 137 w 154"/>
                <a:gd name="T27" fmla="*/ 0 h 303"/>
                <a:gd name="T28" fmla="*/ 154 w 154"/>
                <a:gd name="T29" fmla="*/ 196 h 303"/>
                <a:gd name="T30" fmla="*/ 154 w 154"/>
                <a:gd name="T31" fmla="*/ 215 h 303"/>
                <a:gd name="T32" fmla="*/ 145 w 154"/>
                <a:gd name="T33" fmla="*/ 225 h 303"/>
                <a:gd name="T34" fmla="*/ 137 w 154"/>
                <a:gd name="T35" fmla="*/ 225 h 303"/>
                <a:gd name="T36" fmla="*/ 128 w 154"/>
                <a:gd name="T37" fmla="*/ 235 h 303"/>
                <a:gd name="T38" fmla="*/ 128 w 154"/>
                <a:gd name="T39" fmla="*/ 245 h 303"/>
                <a:gd name="T40" fmla="*/ 111 w 154"/>
                <a:gd name="T41" fmla="*/ 254 h 303"/>
                <a:gd name="T42" fmla="*/ 103 w 154"/>
                <a:gd name="T43" fmla="*/ 284 h 303"/>
                <a:gd name="T44" fmla="*/ 94 w 154"/>
                <a:gd name="T45" fmla="*/ 284 h 303"/>
                <a:gd name="T46" fmla="*/ 86 w 154"/>
                <a:gd name="T47" fmla="*/ 274 h 303"/>
                <a:gd name="T48" fmla="*/ 77 w 154"/>
                <a:gd name="T49" fmla="*/ 274 h 303"/>
                <a:gd name="T50" fmla="*/ 77 w 154"/>
                <a:gd name="T51" fmla="*/ 284 h 303"/>
                <a:gd name="T52" fmla="*/ 69 w 154"/>
                <a:gd name="T53" fmla="*/ 293 h 303"/>
                <a:gd name="T54" fmla="*/ 60 w 154"/>
                <a:gd name="T55" fmla="*/ 284 h 303"/>
                <a:gd name="T56" fmla="*/ 52 w 154"/>
                <a:gd name="T57" fmla="*/ 293 h 303"/>
                <a:gd name="T58" fmla="*/ 43 w 154"/>
                <a:gd name="T59" fmla="*/ 303 h 303"/>
                <a:gd name="T60" fmla="*/ 34 w 154"/>
                <a:gd name="T61" fmla="*/ 293 h 303"/>
                <a:gd name="T62" fmla="*/ 9 w 154"/>
                <a:gd name="T63" fmla="*/ 293 h 303"/>
                <a:gd name="T64" fmla="*/ 0 w 154"/>
                <a:gd name="T65" fmla="*/ 303 h 303"/>
                <a:gd name="T66" fmla="*/ 0 w 154"/>
                <a:gd name="T67" fmla="*/ 293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303">
                  <a:moveTo>
                    <a:pt x="0" y="293"/>
                  </a:moveTo>
                  <a:lnTo>
                    <a:pt x="0" y="274"/>
                  </a:lnTo>
                  <a:lnTo>
                    <a:pt x="17" y="254"/>
                  </a:lnTo>
                  <a:lnTo>
                    <a:pt x="17" y="245"/>
                  </a:lnTo>
                  <a:lnTo>
                    <a:pt x="26" y="235"/>
                  </a:lnTo>
                  <a:lnTo>
                    <a:pt x="26" y="225"/>
                  </a:lnTo>
                  <a:lnTo>
                    <a:pt x="17" y="215"/>
                  </a:lnTo>
                  <a:lnTo>
                    <a:pt x="9" y="19"/>
                  </a:lnTo>
                  <a:lnTo>
                    <a:pt x="17" y="19"/>
                  </a:lnTo>
                  <a:lnTo>
                    <a:pt x="26" y="19"/>
                  </a:lnTo>
                  <a:lnTo>
                    <a:pt x="34" y="19"/>
                  </a:lnTo>
                  <a:lnTo>
                    <a:pt x="43" y="10"/>
                  </a:lnTo>
                  <a:lnTo>
                    <a:pt x="52" y="10"/>
                  </a:lnTo>
                  <a:lnTo>
                    <a:pt x="137" y="0"/>
                  </a:lnTo>
                  <a:lnTo>
                    <a:pt x="154" y="196"/>
                  </a:lnTo>
                  <a:lnTo>
                    <a:pt x="154" y="215"/>
                  </a:lnTo>
                  <a:lnTo>
                    <a:pt x="145" y="225"/>
                  </a:lnTo>
                  <a:lnTo>
                    <a:pt x="137" y="225"/>
                  </a:lnTo>
                  <a:lnTo>
                    <a:pt x="128" y="235"/>
                  </a:lnTo>
                  <a:lnTo>
                    <a:pt x="128" y="245"/>
                  </a:lnTo>
                  <a:lnTo>
                    <a:pt x="111" y="254"/>
                  </a:lnTo>
                  <a:lnTo>
                    <a:pt x="103" y="284"/>
                  </a:lnTo>
                  <a:lnTo>
                    <a:pt x="94" y="284"/>
                  </a:lnTo>
                  <a:lnTo>
                    <a:pt x="86" y="274"/>
                  </a:lnTo>
                  <a:lnTo>
                    <a:pt x="77" y="274"/>
                  </a:lnTo>
                  <a:lnTo>
                    <a:pt x="77" y="284"/>
                  </a:lnTo>
                  <a:lnTo>
                    <a:pt x="69" y="293"/>
                  </a:lnTo>
                  <a:lnTo>
                    <a:pt x="60" y="284"/>
                  </a:lnTo>
                  <a:lnTo>
                    <a:pt x="52" y="293"/>
                  </a:lnTo>
                  <a:lnTo>
                    <a:pt x="43" y="303"/>
                  </a:lnTo>
                  <a:lnTo>
                    <a:pt x="34" y="293"/>
                  </a:lnTo>
                  <a:lnTo>
                    <a:pt x="9" y="293"/>
                  </a:lnTo>
                  <a:lnTo>
                    <a:pt x="0" y="303"/>
                  </a:lnTo>
                  <a:lnTo>
                    <a:pt x="0" y="293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5" name="Freeform 85"/>
            <p:cNvSpPr>
              <a:spLocks/>
            </p:cNvSpPr>
            <p:nvPr/>
          </p:nvSpPr>
          <p:spPr bwMode="auto">
            <a:xfrm>
              <a:off x="3148" y="3028"/>
              <a:ext cx="205" cy="411"/>
            </a:xfrm>
            <a:custGeom>
              <a:avLst/>
              <a:gdLst>
                <a:gd name="T0" fmla="*/ 34 w 205"/>
                <a:gd name="T1" fmla="*/ 9 h 411"/>
                <a:gd name="T2" fmla="*/ 171 w 205"/>
                <a:gd name="T3" fmla="*/ 0 h 411"/>
                <a:gd name="T4" fmla="*/ 171 w 205"/>
                <a:gd name="T5" fmla="*/ 19 h 411"/>
                <a:gd name="T6" fmla="*/ 179 w 205"/>
                <a:gd name="T7" fmla="*/ 29 h 411"/>
                <a:gd name="T8" fmla="*/ 179 w 205"/>
                <a:gd name="T9" fmla="*/ 49 h 411"/>
                <a:gd name="T10" fmla="*/ 188 w 205"/>
                <a:gd name="T11" fmla="*/ 58 h 411"/>
                <a:gd name="T12" fmla="*/ 196 w 205"/>
                <a:gd name="T13" fmla="*/ 254 h 411"/>
                <a:gd name="T14" fmla="*/ 205 w 205"/>
                <a:gd name="T15" fmla="*/ 264 h 411"/>
                <a:gd name="T16" fmla="*/ 205 w 205"/>
                <a:gd name="T17" fmla="*/ 274 h 411"/>
                <a:gd name="T18" fmla="*/ 196 w 205"/>
                <a:gd name="T19" fmla="*/ 284 h 411"/>
                <a:gd name="T20" fmla="*/ 196 w 205"/>
                <a:gd name="T21" fmla="*/ 293 h 411"/>
                <a:gd name="T22" fmla="*/ 179 w 205"/>
                <a:gd name="T23" fmla="*/ 313 h 411"/>
                <a:gd name="T24" fmla="*/ 179 w 205"/>
                <a:gd name="T25" fmla="*/ 332 h 411"/>
                <a:gd name="T26" fmla="*/ 179 w 205"/>
                <a:gd name="T27" fmla="*/ 342 h 411"/>
                <a:gd name="T28" fmla="*/ 179 w 205"/>
                <a:gd name="T29" fmla="*/ 352 h 411"/>
                <a:gd name="T30" fmla="*/ 179 w 205"/>
                <a:gd name="T31" fmla="*/ 362 h 411"/>
                <a:gd name="T32" fmla="*/ 162 w 205"/>
                <a:gd name="T33" fmla="*/ 372 h 411"/>
                <a:gd name="T34" fmla="*/ 162 w 205"/>
                <a:gd name="T35" fmla="*/ 391 h 411"/>
                <a:gd name="T36" fmla="*/ 154 w 205"/>
                <a:gd name="T37" fmla="*/ 401 h 411"/>
                <a:gd name="T38" fmla="*/ 137 w 205"/>
                <a:gd name="T39" fmla="*/ 391 h 411"/>
                <a:gd name="T40" fmla="*/ 128 w 205"/>
                <a:gd name="T41" fmla="*/ 401 h 411"/>
                <a:gd name="T42" fmla="*/ 120 w 205"/>
                <a:gd name="T43" fmla="*/ 411 h 411"/>
                <a:gd name="T44" fmla="*/ 111 w 205"/>
                <a:gd name="T45" fmla="*/ 391 h 411"/>
                <a:gd name="T46" fmla="*/ 111 w 205"/>
                <a:gd name="T47" fmla="*/ 381 h 411"/>
                <a:gd name="T48" fmla="*/ 103 w 205"/>
                <a:gd name="T49" fmla="*/ 352 h 411"/>
                <a:gd name="T50" fmla="*/ 68 w 205"/>
                <a:gd name="T51" fmla="*/ 332 h 411"/>
                <a:gd name="T52" fmla="*/ 60 w 205"/>
                <a:gd name="T53" fmla="*/ 323 h 411"/>
                <a:gd name="T54" fmla="*/ 60 w 205"/>
                <a:gd name="T55" fmla="*/ 303 h 411"/>
                <a:gd name="T56" fmla="*/ 68 w 205"/>
                <a:gd name="T57" fmla="*/ 293 h 411"/>
                <a:gd name="T58" fmla="*/ 68 w 205"/>
                <a:gd name="T59" fmla="*/ 274 h 411"/>
                <a:gd name="T60" fmla="*/ 60 w 205"/>
                <a:gd name="T61" fmla="*/ 264 h 411"/>
                <a:gd name="T62" fmla="*/ 51 w 205"/>
                <a:gd name="T63" fmla="*/ 274 h 411"/>
                <a:gd name="T64" fmla="*/ 51 w 205"/>
                <a:gd name="T65" fmla="*/ 274 h 411"/>
                <a:gd name="T66" fmla="*/ 43 w 205"/>
                <a:gd name="T67" fmla="*/ 264 h 411"/>
                <a:gd name="T68" fmla="*/ 43 w 205"/>
                <a:gd name="T69" fmla="*/ 254 h 411"/>
                <a:gd name="T70" fmla="*/ 34 w 205"/>
                <a:gd name="T71" fmla="*/ 235 h 411"/>
                <a:gd name="T72" fmla="*/ 17 w 205"/>
                <a:gd name="T73" fmla="*/ 225 h 411"/>
                <a:gd name="T74" fmla="*/ 0 w 205"/>
                <a:gd name="T75" fmla="*/ 195 h 411"/>
                <a:gd name="T76" fmla="*/ 0 w 205"/>
                <a:gd name="T77" fmla="*/ 166 h 411"/>
                <a:gd name="T78" fmla="*/ 17 w 205"/>
                <a:gd name="T79" fmla="*/ 127 h 411"/>
                <a:gd name="T80" fmla="*/ 26 w 205"/>
                <a:gd name="T81" fmla="*/ 107 h 411"/>
                <a:gd name="T82" fmla="*/ 17 w 205"/>
                <a:gd name="T83" fmla="*/ 97 h 411"/>
                <a:gd name="T84" fmla="*/ 26 w 205"/>
                <a:gd name="T85" fmla="*/ 88 h 411"/>
                <a:gd name="T86" fmla="*/ 51 w 205"/>
                <a:gd name="T87" fmla="*/ 78 h 411"/>
                <a:gd name="T88" fmla="*/ 60 w 205"/>
                <a:gd name="T89" fmla="*/ 58 h 411"/>
                <a:gd name="T90" fmla="*/ 60 w 205"/>
                <a:gd name="T91" fmla="*/ 29 h 411"/>
                <a:gd name="T92" fmla="*/ 43 w 205"/>
                <a:gd name="T93" fmla="*/ 19 h 411"/>
                <a:gd name="T94" fmla="*/ 34 w 205"/>
                <a:gd name="T95" fmla="*/ 9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5" h="411">
                  <a:moveTo>
                    <a:pt x="34" y="9"/>
                  </a:moveTo>
                  <a:lnTo>
                    <a:pt x="171" y="0"/>
                  </a:lnTo>
                  <a:lnTo>
                    <a:pt x="171" y="19"/>
                  </a:lnTo>
                  <a:lnTo>
                    <a:pt x="179" y="29"/>
                  </a:lnTo>
                  <a:lnTo>
                    <a:pt x="179" y="49"/>
                  </a:lnTo>
                  <a:lnTo>
                    <a:pt x="188" y="58"/>
                  </a:lnTo>
                  <a:lnTo>
                    <a:pt x="196" y="254"/>
                  </a:lnTo>
                  <a:lnTo>
                    <a:pt x="205" y="264"/>
                  </a:lnTo>
                  <a:lnTo>
                    <a:pt x="205" y="274"/>
                  </a:lnTo>
                  <a:lnTo>
                    <a:pt x="196" y="284"/>
                  </a:lnTo>
                  <a:lnTo>
                    <a:pt x="196" y="293"/>
                  </a:lnTo>
                  <a:lnTo>
                    <a:pt x="179" y="313"/>
                  </a:lnTo>
                  <a:lnTo>
                    <a:pt x="179" y="332"/>
                  </a:lnTo>
                  <a:lnTo>
                    <a:pt x="179" y="342"/>
                  </a:lnTo>
                  <a:lnTo>
                    <a:pt x="179" y="352"/>
                  </a:lnTo>
                  <a:lnTo>
                    <a:pt x="179" y="362"/>
                  </a:lnTo>
                  <a:lnTo>
                    <a:pt x="162" y="372"/>
                  </a:lnTo>
                  <a:lnTo>
                    <a:pt x="162" y="391"/>
                  </a:lnTo>
                  <a:lnTo>
                    <a:pt x="154" y="401"/>
                  </a:lnTo>
                  <a:lnTo>
                    <a:pt x="137" y="391"/>
                  </a:lnTo>
                  <a:lnTo>
                    <a:pt x="128" y="401"/>
                  </a:lnTo>
                  <a:lnTo>
                    <a:pt x="120" y="411"/>
                  </a:lnTo>
                  <a:lnTo>
                    <a:pt x="111" y="391"/>
                  </a:lnTo>
                  <a:lnTo>
                    <a:pt x="111" y="381"/>
                  </a:lnTo>
                  <a:lnTo>
                    <a:pt x="103" y="352"/>
                  </a:lnTo>
                  <a:lnTo>
                    <a:pt x="68" y="332"/>
                  </a:lnTo>
                  <a:lnTo>
                    <a:pt x="60" y="323"/>
                  </a:lnTo>
                  <a:lnTo>
                    <a:pt x="60" y="303"/>
                  </a:lnTo>
                  <a:lnTo>
                    <a:pt x="68" y="293"/>
                  </a:lnTo>
                  <a:lnTo>
                    <a:pt x="68" y="274"/>
                  </a:lnTo>
                  <a:lnTo>
                    <a:pt x="60" y="264"/>
                  </a:lnTo>
                  <a:lnTo>
                    <a:pt x="51" y="274"/>
                  </a:lnTo>
                  <a:lnTo>
                    <a:pt x="51" y="274"/>
                  </a:lnTo>
                  <a:lnTo>
                    <a:pt x="43" y="264"/>
                  </a:lnTo>
                  <a:lnTo>
                    <a:pt x="43" y="254"/>
                  </a:lnTo>
                  <a:lnTo>
                    <a:pt x="34" y="235"/>
                  </a:lnTo>
                  <a:lnTo>
                    <a:pt x="17" y="225"/>
                  </a:lnTo>
                  <a:lnTo>
                    <a:pt x="0" y="195"/>
                  </a:lnTo>
                  <a:lnTo>
                    <a:pt x="0" y="166"/>
                  </a:lnTo>
                  <a:lnTo>
                    <a:pt x="17" y="127"/>
                  </a:lnTo>
                  <a:lnTo>
                    <a:pt x="26" y="107"/>
                  </a:lnTo>
                  <a:lnTo>
                    <a:pt x="17" y="97"/>
                  </a:lnTo>
                  <a:lnTo>
                    <a:pt x="26" y="88"/>
                  </a:lnTo>
                  <a:lnTo>
                    <a:pt x="51" y="78"/>
                  </a:lnTo>
                  <a:lnTo>
                    <a:pt x="60" y="58"/>
                  </a:lnTo>
                  <a:lnTo>
                    <a:pt x="60" y="29"/>
                  </a:lnTo>
                  <a:lnTo>
                    <a:pt x="43" y="19"/>
                  </a:lnTo>
                  <a:lnTo>
                    <a:pt x="34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6" name="Freeform 86"/>
            <p:cNvSpPr>
              <a:spLocks/>
            </p:cNvSpPr>
            <p:nvPr/>
          </p:nvSpPr>
          <p:spPr bwMode="auto">
            <a:xfrm>
              <a:off x="3071" y="2714"/>
              <a:ext cx="273" cy="323"/>
            </a:xfrm>
            <a:custGeom>
              <a:avLst/>
              <a:gdLst>
                <a:gd name="T0" fmla="*/ 43 w 273"/>
                <a:gd name="T1" fmla="*/ 20 h 323"/>
                <a:gd name="T2" fmla="*/ 52 w 273"/>
                <a:gd name="T3" fmla="*/ 20 h 323"/>
                <a:gd name="T4" fmla="*/ 77 w 273"/>
                <a:gd name="T5" fmla="*/ 0 h 323"/>
                <a:gd name="T6" fmla="*/ 94 w 273"/>
                <a:gd name="T7" fmla="*/ 0 h 323"/>
                <a:gd name="T8" fmla="*/ 94 w 273"/>
                <a:gd name="T9" fmla="*/ 20 h 323"/>
                <a:gd name="T10" fmla="*/ 111 w 273"/>
                <a:gd name="T11" fmla="*/ 30 h 323"/>
                <a:gd name="T12" fmla="*/ 120 w 273"/>
                <a:gd name="T13" fmla="*/ 30 h 323"/>
                <a:gd name="T14" fmla="*/ 128 w 273"/>
                <a:gd name="T15" fmla="*/ 39 h 323"/>
                <a:gd name="T16" fmla="*/ 154 w 273"/>
                <a:gd name="T17" fmla="*/ 49 h 323"/>
                <a:gd name="T18" fmla="*/ 180 w 273"/>
                <a:gd name="T19" fmla="*/ 49 h 323"/>
                <a:gd name="T20" fmla="*/ 188 w 273"/>
                <a:gd name="T21" fmla="*/ 59 h 323"/>
                <a:gd name="T22" fmla="*/ 197 w 273"/>
                <a:gd name="T23" fmla="*/ 59 h 323"/>
                <a:gd name="T24" fmla="*/ 222 w 273"/>
                <a:gd name="T25" fmla="*/ 69 h 323"/>
                <a:gd name="T26" fmla="*/ 231 w 273"/>
                <a:gd name="T27" fmla="*/ 79 h 323"/>
                <a:gd name="T28" fmla="*/ 231 w 273"/>
                <a:gd name="T29" fmla="*/ 108 h 323"/>
                <a:gd name="T30" fmla="*/ 239 w 273"/>
                <a:gd name="T31" fmla="*/ 108 h 323"/>
                <a:gd name="T32" fmla="*/ 248 w 273"/>
                <a:gd name="T33" fmla="*/ 128 h 323"/>
                <a:gd name="T34" fmla="*/ 239 w 273"/>
                <a:gd name="T35" fmla="*/ 137 h 323"/>
                <a:gd name="T36" fmla="*/ 231 w 273"/>
                <a:gd name="T37" fmla="*/ 147 h 323"/>
                <a:gd name="T38" fmla="*/ 231 w 273"/>
                <a:gd name="T39" fmla="*/ 157 h 323"/>
                <a:gd name="T40" fmla="*/ 231 w 273"/>
                <a:gd name="T41" fmla="*/ 167 h 323"/>
                <a:gd name="T42" fmla="*/ 248 w 273"/>
                <a:gd name="T43" fmla="*/ 147 h 323"/>
                <a:gd name="T44" fmla="*/ 256 w 273"/>
                <a:gd name="T45" fmla="*/ 137 h 323"/>
                <a:gd name="T46" fmla="*/ 265 w 273"/>
                <a:gd name="T47" fmla="*/ 118 h 323"/>
                <a:gd name="T48" fmla="*/ 273 w 273"/>
                <a:gd name="T49" fmla="*/ 108 h 323"/>
                <a:gd name="T50" fmla="*/ 273 w 273"/>
                <a:gd name="T51" fmla="*/ 118 h 323"/>
                <a:gd name="T52" fmla="*/ 265 w 273"/>
                <a:gd name="T53" fmla="*/ 137 h 323"/>
                <a:gd name="T54" fmla="*/ 256 w 273"/>
                <a:gd name="T55" fmla="*/ 157 h 323"/>
                <a:gd name="T56" fmla="*/ 248 w 273"/>
                <a:gd name="T57" fmla="*/ 167 h 323"/>
                <a:gd name="T58" fmla="*/ 248 w 273"/>
                <a:gd name="T59" fmla="*/ 196 h 323"/>
                <a:gd name="T60" fmla="*/ 248 w 273"/>
                <a:gd name="T61" fmla="*/ 235 h 323"/>
                <a:gd name="T62" fmla="*/ 239 w 273"/>
                <a:gd name="T63" fmla="*/ 255 h 323"/>
                <a:gd name="T64" fmla="*/ 248 w 273"/>
                <a:gd name="T65" fmla="*/ 284 h 323"/>
                <a:gd name="T66" fmla="*/ 248 w 273"/>
                <a:gd name="T67" fmla="*/ 314 h 323"/>
                <a:gd name="T68" fmla="*/ 111 w 273"/>
                <a:gd name="T69" fmla="*/ 323 h 323"/>
                <a:gd name="T70" fmla="*/ 111 w 273"/>
                <a:gd name="T71" fmla="*/ 314 h 323"/>
                <a:gd name="T72" fmla="*/ 94 w 273"/>
                <a:gd name="T73" fmla="*/ 304 h 323"/>
                <a:gd name="T74" fmla="*/ 86 w 273"/>
                <a:gd name="T75" fmla="*/ 274 h 323"/>
                <a:gd name="T76" fmla="*/ 86 w 273"/>
                <a:gd name="T77" fmla="*/ 255 h 323"/>
                <a:gd name="T78" fmla="*/ 77 w 273"/>
                <a:gd name="T79" fmla="*/ 245 h 323"/>
                <a:gd name="T80" fmla="*/ 86 w 273"/>
                <a:gd name="T81" fmla="*/ 225 h 323"/>
                <a:gd name="T82" fmla="*/ 77 w 273"/>
                <a:gd name="T83" fmla="*/ 216 h 323"/>
                <a:gd name="T84" fmla="*/ 52 w 273"/>
                <a:gd name="T85" fmla="*/ 196 h 323"/>
                <a:gd name="T86" fmla="*/ 52 w 273"/>
                <a:gd name="T87" fmla="*/ 186 h 323"/>
                <a:gd name="T88" fmla="*/ 43 w 273"/>
                <a:gd name="T89" fmla="*/ 186 h 323"/>
                <a:gd name="T90" fmla="*/ 35 w 273"/>
                <a:gd name="T91" fmla="*/ 177 h 323"/>
                <a:gd name="T92" fmla="*/ 17 w 273"/>
                <a:gd name="T93" fmla="*/ 167 h 323"/>
                <a:gd name="T94" fmla="*/ 9 w 273"/>
                <a:gd name="T95" fmla="*/ 157 h 323"/>
                <a:gd name="T96" fmla="*/ 17 w 273"/>
                <a:gd name="T97" fmla="*/ 118 h 323"/>
                <a:gd name="T98" fmla="*/ 0 w 273"/>
                <a:gd name="T99" fmla="*/ 98 h 323"/>
                <a:gd name="T100" fmla="*/ 9 w 273"/>
                <a:gd name="T101" fmla="*/ 79 h 323"/>
                <a:gd name="T102" fmla="*/ 26 w 273"/>
                <a:gd name="T103" fmla="*/ 59 h 323"/>
                <a:gd name="T104" fmla="*/ 35 w 273"/>
                <a:gd name="T105" fmla="*/ 20 h 323"/>
                <a:gd name="T106" fmla="*/ 43 w 273"/>
                <a:gd name="T107" fmla="*/ 2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73" h="323">
                  <a:moveTo>
                    <a:pt x="43" y="20"/>
                  </a:moveTo>
                  <a:lnTo>
                    <a:pt x="52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94" y="20"/>
                  </a:lnTo>
                  <a:lnTo>
                    <a:pt x="111" y="30"/>
                  </a:lnTo>
                  <a:lnTo>
                    <a:pt x="120" y="30"/>
                  </a:lnTo>
                  <a:lnTo>
                    <a:pt x="128" y="39"/>
                  </a:lnTo>
                  <a:lnTo>
                    <a:pt x="154" y="49"/>
                  </a:lnTo>
                  <a:lnTo>
                    <a:pt x="180" y="49"/>
                  </a:lnTo>
                  <a:lnTo>
                    <a:pt x="188" y="59"/>
                  </a:lnTo>
                  <a:lnTo>
                    <a:pt x="197" y="59"/>
                  </a:lnTo>
                  <a:lnTo>
                    <a:pt x="222" y="69"/>
                  </a:lnTo>
                  <a:lnTo>
                    <a:pt x="231" y="79"/>
                  </a:lnTo>
                  <a:lnTo>
                    <a:pt x="231" y="108"/>
                  </a:lnTo>
                  <a:lnTo>
                    <a:pt x="239" y="108"/>
                  </a:lnTo>
                  <a:lnTo>
                    <a:pt x="248" y="128"/>
                  </a:lnTo>
                  <a:lnTo>
                    <a:pt x="239" y="137"/>
                  </a:lnTo>
                  <a:lnTo>
                    <a:pt x="231" y="147"/>
                  </a:lnTo>
                  <a:lnTo>
                    <a:pt x="231" y="157"/>
                  </a:lnTo>
                  <a:lnTo>
                    <a:pt x="231" y="167"/>
                  </a:lnTo>
                  <a:lnTo>
                    <a:pt x="248" y="147"/>
                  </a:lnTo>
                  <a:lnTo>
                    <a:pt x="256" y="137"/>
                  </a:lnTo>
                  <a:lnTo>
                    <a:pt x="265" y="118"/>
                  </a:lnTo>
                  <a:lnTo>
                    <a:pt x="273" y="108"/>
                  </a:lnTo>
                  <a:lnTo>
                    <a:pt x="273" y="118"/>
                  </a:lnTo>
                  <a:lnTo>
                    <a:pt x="265" y="137"/>
                  </a:lnTo>
                  <a:lnTo>
                    <a:pt x="256" y="157"/>
                  </a:lnTo>
                  <a:lnTo>
                    <a:pt x="248" y="167"/>
                  </a:lnTo>
                  <a:lnTo>
                    <a:pt x="248" y="196"/>
                  </a:lnTo>
                  <a:lnTo>
                    <a:pt x="248" y="235"/>
                  </a:lnTo>
                  <a:lnTo>
                    <a:pt x="239" y="255"/>
                  </a:lnTo>
                  <a:lnTo>
                    <a:pt x="248" y="284"/>
                  </a:lnTo>
                  <a:lnTo>
                    <a:pt x="248" y="314"/>
                  </a:lnTo>
                  <a:lnTo>
                    <a:pt x="111" y="323"/>
                  </a:lnTo>
                  <a:lnTo>
                    <a:pt x="111" y="314"/>
                  </a:lnTo>
                  <a:lnTo>
                    <a:pt x="94" y="304"/>
                  </a:lnTo>
                  <a:lnTo>
                    <a:pt x="86" y="274"/>
                  </a:lnTo>
                  <a:lnTo>
                    <a:pt x="86" y="255"/>
                  </a:lnTo>
                  <a:lnTo>
                    <a:pt x="77" y="245"/>
                  </a:lnTo>
                  <a:lnTo>
                    <a:pt x="86" y="225"/>
                  </a:lnTo>
                  <a:lnTo>
                    <a:pt x="77" y="216"/>
                  </a:lnTo>
                  <a:lnTo>
                    <a:pt x="52" y="196"/>
                  </a:lnTo>
                  <a:lnTo>
                    <a:pt x="52" y="186"/>
                  </a:lnTo>
                  <a:lnTo>
                    <a:pt x="43" y="186"/>
                  </a:lnTo>
                  <a:lnTo>
                    <a:pt x="35" y="177"/>
                  </a:lnTo>
                  <a:lnTo>
                    <a:pt x="17" y="167"/>
                  </a:lnTo>
                  <a:lnTo>
                    <a:pt x="9" y="157"/>
                  </a:lnTo>
                  <a:lnTo>
                    <a:pt x="17" y="118"/>
                  </a:lnTo>
                  <a:lnTo>
                    <a:pt x="0" y="98"/>
                  </a:lnTo>
                  <a:lnTo>
                    <a:pt x="9" y="79"/>
                  </a:lnTo>
                  <a:lnTo>
                    <a:pt x="26" y="59"/>
                  </a:lnTo>
                  <a:lnTo>
                    <a:pt x="35" y="20"/>
                  </a:lnTo>
                  <a:lnTo>
                    <a:pt x="43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7" name="Freeform 87"/>
            <p:cNvSpPr>
              <a:spLocks/>
            </p:cNvSpPr>
            <p:nvPr/>
          </p:nvSpPr>
          <p:spPr bwMode="auto">
            <a:xfrm>
              <a:off x="3191" y="2665"/>
              <a:ext cx="298" cy="177"/>
            </a:xfrm>
            <a:custGeom>
              <a:avLst/>
              <a:gdLst>
                <a:gd name="T0" fmla="*/ 0 w 298"/>
                <a:gd name="T1" fmla="*/ 79 h 177"/>
                <a:gd name="T2" fmla="*/ 8 w 298"/>
                <a:gd name="T3" fmla="*/ 59 h 177"/>
                <a:gd name="T4" fmla="*/ 17 w 298"/>
                <a:gd name="T5" fmla="*/ 49 h 177"/>
                <a:gd name="T6" fmla="*/ 42 w 298"/>
                <a:gd name="T7" fmla="*/ 49 h 177"/>
                <a:gd name="T8" fmla="*/ 60 w 298"/>
                <a:gd name="T9" fmla="*/ 39 h 177"/>
                <a:gd name="T10" fmla="*/ 68 w 298"/>
                <a:gd name="T11" fmla="*/ 30 h 177"/>
                <a:gd name="T12" fmla="*/ 77 w 298"/>
                <a:gd name="T13" fmla="*/ 20 h 177"/>
                <a:gd name="T14" fmla="*/ 85 w 298"/>
                <a:gd name="T15" fmla="*/ 0 h 177"/>
                <a:gd name="T16" fmla="*/ 94 w 298"/>
                <a:gd name="T17" fmla="*/ 0 h 177"/>
                <a:gd name="T18" fmla="*/ 102 w 298"/>
                <a:gd name="T19" fmla="*/ 0 h 177"/>
                <a:gd name="T20" fmla="*/ 94 w 298"/>
                <a:gd name="T21" fmla="*/ 10 h 177"/>
                <a:gd name="T22" fmla="*/ 85 w 298"/>
                <a:gd name="T23" fmla="*/ 30 h 177"/>
                <a:gd name="T24" fmla="*/ 77 w 298"/>
                <a:gd name="T25" fmla="*/ 39 h 177"/>
                <a:gd name="T26" fmla="*/ 77 w 298"/>
                <a:gd name="T27" fmla="*/ 49 h 177"/>
                <a:gd name="T28" fmla="*/ 85 w 298"/>
                <a:gd name="T29" fmla="*/ 39 h 177"/>
                <a:gd name="T30" fmla="*/ 102 w 298"/>
                <a:gd name="T31" fmla="*/ 49 h 177"/>
                <a:gd name="T32" fmla="*/ 119 w 298"/>
                <a:gd name="T33" fmla="*/ 59 h 177"/>
                <a:gd name="T34" fmla="*/ 128 w 298"/>
                <a:gd name="T35" fmla="*/ 69 h 177"/>
                <a:gd name="T36" fmla="*/ 145 w 298"/>
                <a:gd name="T37" fmla="*/ 69 h 177"/>
                <a:gd name="T38" fmla="*/ 162 w 298"/>
                <a:gd name="T39" fmla="*/ 69 h 177"/>
                <a:gd name="T40" fmla="*/ 170 w 298"/>
                <a:gd name="T41" fmla="*/ 59 h 177"/>
                <a:gd name="T42" fmla="*/ 196 w 298"/>
                <a:gd name="T43" fmla="*/ 49 h 177"/>
                <a:gd name="T44" fmla="*/ 213 w 298"/>
                <a:gd name="T45" fmla="*/ 49 h 177"/>
                <a:gd name="T46" fmla="*/ 230 w 298"/>
                <a:gd name="T47" fmla="*/ 39 h 177"/>
                <a:gd name="T48" fmla="*/ 230 w 298"/>
                <a:gd name="T49" fmla="*/ 49 h 177"/>
                <a:gd name="T50" fmla="*/ 230 w 298"/>
                <a:gd name="T51" fmla="*/ 59 h 177"/>
                <a:gd name="T52" fmla="*/ 264 w 298"/>
                <a:gd name="T53" fmla="*/ 59 h 177"/>
                <a:gd name="T54" fmla="*/ 273 w 298"/>
                <a:gd name="T55" fmla="*/ 69 h 177"/>
                <a:gd name="T56" fmla="*/ 281 w 298"/>
                <a:gd name="T57" fmla="*/ 79 h 177"/>
                <a:gd name="T58" fmla="*/ 298 w 298"/>
                <a:gd name="T59" fmla="*/ 88 h 177"/>
                <a:gd name="T60" fmla="*/ 298 w 298"/>
                <a:gd name="T61" fmla="*/ 88 h 177"/>
                <a:gd name="T62" fmla="*/ 281 w 298"/>
                <a:gd name="T63" fmla="*/ 98 h 177"/>
                <a:gd name="T64" fmla="*/ 256 w 298"/>
                <a:gd name="T65" fmla="*/ 88 h 177"/>
                <a:gd name="T66" fmla="*/ 247 w 298"/>
                <a:gd name="T67" fmla="*/ 98 h 177"/>
                <a:gd name="T68" fmla="*/ 239 w 298"/>
                <a:gd name="T69" fmla="*/ 98 h 177"/>
                <a:gd name="T70" fmla="*/ 213 w 298"/>
                <a:gd name="T71" fmla="*/ 98 h 177"/>
                <a:gd name="T72" fmla="*/ 205 w 298"/>
                <a:gd name="T73" fmla="*/ 108 h 177"/>
                <a:gd name="T74" fmla="*/ 188 w 298"/>
                <a:gd name="T75" fmla="*/ 108 h 177"/>
                <a:gd name="T76" fmla="*/ 179 w 298"/>
                <a:gd name="T77" fmla="*/ 118 h 177"/>
                <a:gd name="T78" fmla="*/ 170 w 298"/>
                <a:gd name="T79" fmla="*/ 128 h 177"/>
                <a:gd name="T80" fmla="*/ 162 w 298"/>
                <a:gd name="T81" fmla="*/ 118 h 177"/>
                <a:gd name="T82" fmla="*/ 162 w 298"/>
                <a:gd name="T83" fmla="*/ 128 h 177"/>
                <a:gd name="T84" fmla="*/ 153 w 298"/>
                <a:gd name="T85" fmla="*/ 128 h 177"/>
                <a:gd name="T86" fmla="*/ 145 w 298"/>
                <a:gd name="T87" fmla="*/ 118 h 177"/>
                <a:gd name="T88" fmla="*/ 136 w 298"/>
                <a:gd name="T89" fmla="*/ 137 h 177"/>
                <a:gd name="T90" fmla="*/ 128 w 298"/>
                <a:gd name="T91" fmla="*/ 157 h 177"/>
                <a:gd name="T92" fmla="*/ 128 w 298"/>
                <a:gd name="T93" fmla="*/ 177 h 177"/>
                <a:gd name="T94" fmla="*/ 119 w 298"/>
                <a:gd name="T95" fmla="*/ 157 h 177"/>
                <a:gd name="T96" fmla="*/ 111 w 298"/>
                <a:gd name="T97" fmla="*/ 157 h 177"/>
                <a:gd name="T98" fmla="*/ 111 w 298"/>
                <a:gd name="T99" fmla="*/ 128 h 177"/>
                <a:gd name="T100" fmla="*/ 77 w 298"/>
                <a:gd name="T101" fmla="*/ 108 h 177"/>
                <a:gd name="T102" fmla="*/ 68 w 298"/>
                <a:gd name="T103" fmla="*/ 108 h 177"/>
                <a:gd name="T104" fmla="*/ 60 w 298"/>
                <a:gd name="T105" fmla="*/ 98 h 177"/>
                <a:gd name="T106" fmla="*/ 34 w 298"/>
                <a:gd name="T107" fmla="*/ 98 h 177"/>
                <a:gd name="T108" fmla="*/ 8 w 298"/>
                <a:gd name="T109" fmla="*/ 88 h 177"/>
                <a:gd name="T110" fmla="*/ 0 w 298"/>
                <a:gd name="T111" fmla="*/ 79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8" h="177">
                  <a:moveTo>
                    <a:pt x="0" y="79"/>
                  </a:moveTo>
                  <a:lnTo>
                    <a:pt x="8" y="59"/>
                  </a:lnTo>
                  <a:lnTo>
                    <a:pt x="17" y="49"/>
                  </a:lnTo>
                  <a:lnTo>
                    <a:pt x="42" y="49"/>
                  </a:lnTo>
                  <a:lnTo>
                    <a:pt x="60" y="39"/>
                  </a:lnTo>
                  <a:lnTo>
                    <a:pt x="68" y="30"/>
                  </a:lnTo>
                  <a:lnTo>
                    <a:pt x="77" y="20"/>
                  </a:lnTo>
                  <a:lnTo>
                    <a:pt x="85" y="0"/>
                  </a:lnTo>
                  <a:lnTo>
                    <a:pt x="94" y="0"/>
                  </a:lnTo>
                  <a:lnTo>
                    <a:pt x="102" y="0"/>
                  </a:lnTo>
                  <a:lnTo>
                    <a:pt x="94" y="10"/>
                  </a:lnTo>
                  <a:lnTo>
                    <a:pt x="85" y="30"/>
                  </a:lnTo>
                  <a:lnTo>
                    <a:pt x="77" y="39"/>
                  </a:lnTo>
                  <a:lnTo>
                    <a:pt x="77" y="49"/>
                  </a:lnTo>
                  <a:lnTo>
                    <a:pt x="85" y="39"/>
                  </a:lnTo>
                  <a:lnTo>
                    <a:pt x="102" y="49"/>
                  </a:lnTo>
                  <a:lnTo>
                    <a:pt x="119" y="59"/>
                  </a:lnTo>
                  <a:lnTo>
                    <a:pt x="128" y="6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70" y="59"/>
                  </a:lnTo>
                  <a:lnTo>
                    <a:pt x="196" y="49"/>
                  </a:lnTo>
                  <a:lnTo>
                    <a:pt x="213" y="49"/>
                  </a:lnTo>
                  <a:lnTo>
                    <a:pt x="230" y="39"/>
                  </a:lnTo>
                  <a:lnTo>
                    <a:pt x="230" y="49"/>
                  </a:lnTo>
                  <a:lnTo>
                    <a:pt x="230" y="59"/>
                  </a:lnTo>
                  <a:lnTo>
                    <a:pt x="264" y="59"/>
                  </a:lnTo>
                  <a:lnTo>
                    <a:pt x="273" y="69"/>
                  </a:lnTo>
                  <a:lnTo>
                    <a:pt x="281" y="79"/>
                  </a:lnTo>
                  <a:lnTo>
                    <a:pt x="298" y="88"/>
                  </a:lnTo>
                  <a:lnTo>
                    <a:pt x="298" y="88"/>
                  </a:lnTo>
                  <a:lnTo>
                    <a:pt x="281" y="98"/>
                  </a:lnTo>
                  <a:lnTo>
                    <a:pt x="256" y="88"/>
                  </a:lnTo>
                  <a:lnTo>
                    <a:pt x="247" y="98"/>
                  </a:lnTo>
                  <a:lnTo>
                    <a:pt x="239" y="98"/>
                  </a:lnTo>
                  <a:lnTo>
                    <a:pt x="213" y="98"/>
                  </a:lnTo>
                  <a:lnTo>
                    <a:pt x="205" y="108"/>
                  </a:lnTo>
                  <a:lnTo>
                    <a:pt x="188" y="108"/>
                  </a:lnTo>
                  <a:lnTo>
                    <a:pt x="179" y="118"/>
                  </a:lnTo>
                  <a:lnTo>
                    <a:pt x="170" y="128"/>
                  </a:lnTo>
                  <a:lnTo>
                    <a:pt x="162" y="118"/>
                  </a:lnTo>
                  <a:lnTo>
                    <a:pt x="162" y="128"/>
                  </a:lnTo>
                  <a:lnTo>
                    <a:pt x="153" y="128"/>
                  </a:lnTo>
                  <a:lnTo>
                    <a:pt x="145" y="118"/>
                  </a:lnTo>
                  <a:lnTo>
                    <a:pt x="136" y="137"/>
                  </a:lnTo>
                  <a:lnTo>
                    <a:pt x="128" y="157"/>
                  </a:lnTo>
                  <a:lnTo>
                    <a:pt x="128" y="177"/>
                  </a:lnTo>
                  <a:lnTo>
                    <a:pt x="119" y="157"/>
                  </a:lnTo>
                  <a:lnTo>
                    <a:pt x="111" y="157"/>
                  </a:lnTo>
                  <a:lnTo>
                    <a:pt x="111" y="128"/>
                  </a:lnTo>
                  <a:lnTo>
                    <a:pt x="77" y="108"/>
                  </a:lnTo>
                  <a:lnTo>
                    <a:pt x="68" y="108"/>
                  </a:lnTo>
                  <a:lnTo>
                    <a:pt x="60" y="98"/>
                  </a:lnTo>
                  <a:lnTo>
                    <a:pt x="34" y="98"/>
                  </a:lnTo>
                  <a:lnTo>
                    <a:pt x="8" y="88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8" name="Freeform 88"/>
            <p:cNvSpPr>
              <a:spLocks/>
            </p:cNvSpPr>
            <p:nvPr/>
          </p:nvSpPr>
          <p:spPr bwMode="auto">
            <a:xfrm>
              <a:off x="3302" y="2763"/>
              <a:ext cx="145" cy="323"/>
            </a:xfrm>
            <a:custGeom>
              <a:avLst/>
              <a:gdLst>
                <a:gd name="T0" fmla="*/ 136 w 145"/>
                <a:gd name="T1" fmla="*/ 0 h 323"/>
                <a:gd name="T2" fmla="*/ 145 w 145"/>
                <a:gd name="T3" fmla="*/ 10 h 323"/>
                <a:gd name="T4" fmla="*/ 128 w 145"/>
                <a:gd name="T5" fmla="*/ 20 h 323"/>
                <a:gd name="T6" fmla="*/ 119 w 145"/>
                <a:gd name="T7" fmla="*/ 39 h 323"/>
                <a:gd name="T8" fmla="*/ 128 w 145"/>
                <a:gd name="T9" fmla="*/ 39 h 323"/>
                <a:gd name="T10" fmla="*/ 119 w 145"/>
                <a:gd name="T11" fmla="*/ 59 h 323"/>
                <a:gd name="T12" fmla="*/ 119 w 145"/>
                <a:gd name="T13" fmla="*/ 79 h 323"/>
                <a:gd name="T14" fmla="*/ 111 w 145"/>
                <a:gd name="T15" fmla="*/ 79 h 323"/>
                <a:gd name="T16" fmla="*/ 102 w 145"/>
                <a:gd name="T17" fmla="*/ 79 h 323"/>
                <a:gd name="T18" fmla="*/ 102 w 145"/>
                <a:gd name="T19" fmla="*/ 69 h 323"/>
                <a:gd name="T20" fmla="*/ 94 w 145"/>
                <a:gd name="T21" fmla="*/ 79 h 323"/>
                <a:gd name="T22" fmla="*/ 85 w 145"/>
                <a:gd name="T23" fmla="*/ 79 h 323"/>
                <a:gd name="T24" fmla="*/ 77 w 145"/>
                <a:gd name="T25" fmla="*/ 98 h 323"/>
                <a:gd name="T26" fmla="*/ 77 w 145"/>
                <a:gd name="T27" fmla="*/ 128 h 323"/>
                <a:gd name="T28" fmla="*/ 68 w 145"/>
                <a:gd name="T29" fmla="*/ 147 h 323"/>
                <a:gd name="T30" fmla="*/ 68 w 145"/>
                <a:gd name="T31" fmla="*/ 176 h 323"/>
                <a:gd name="T32" fmla="*/ 77 w 145"/>
                <a:gd name="T33" fmla="*/ 186 h 323"/>
                <a:gd name="T34" fmla="*/ 85 w 145"/>
                <a:gd name="T35" fmla="*/ 216 h 323"/>
                <a:gd name="T36" fmla="*/ 94 w 145"/>
                <a:gd name="T37" fmla="*/ 235 h 323"/>
                <a:gd name="T38" fmla="*/ 85 w 145"/>
                <a:gd name="T39" fmla="*/ 255 h 323"/>
                <a:gd name="T40" fmla="*/ 77 w 145"/>
                <a:gd name="T41" fmla="*/ 284 h 323"/>
                <a:gd name="T42" fmla="*/ 77 w 145"/>
                <a:gd name="T43" fmla="*/ 314 h 323"/>
                <a:gd name="T44" fmla="*/ 59 w 145"/>
                <a:gd name="T45" fmla="*/ 323 h 323"/>
                <a:gd name="T46" fmla="*/ 51 w 145"/>
                <a:gd name="T47" fmla="*/ 323 h 323"/>
                <a:gd name="T48" fmla="*/ 42 w 145"/>
                <a:gd name="T49" fmla="*/ 323 h 323"/>
                <a:gd name="T50" fmla="*/ 34 w 145"/>
                <a:gd name="T51" fmla="*/ 323 h 323"/>
                <a:gd name="T52" fmla="*/ 25 w 145"/>
                <a:gd name="T53" fmla="*/ 314 h 323"/>
                <a:gd name="T54" fmla="*/ 25 w 145"/>
                <a:gd name="T55" fmla="*/ 294 h 323"/>
                <a:gd name="T56" fmla="*/ 17 w 145"/>
                <a:gd name="T57" fmla="*/ 284 h 323"/>
                <a:gd name="T58" fmla="*/ 17 w 145"/>
                <a:gd name="T59" fmla="*/ 265 h 323"/>
                <a:gd name="T60" fmla="*/ 17 w 145"/>
                <a:gd name="T61" fmla="*/ 235 h 323"/>
                <a:gd name="T62" fmla="*/ 8 w 145"/>
                <a:gd name="T63" fmla="*/ 206 h 323"/>
                <a:gd name="T64" fmla="*/ 17 w 145"/>
                <a:gd name="T65" fmla="*/ 186 h 323"/>
                <a:gd name="T66" fmla="*/ 17 w 145"/>
                <a:gd name="T67" fmla="*/ 118 h 323"/>
                <a:gd name="T68" fmla="*/ 25 w 145"/>
                <a:gd name="T69" fmla="*/ 108 h 323"/>
                <a:gd name="T70" fmla="*/ 34 w 145"/>
                <a:gd name="T71" fmla="*/ 88 h 323"/>
                <a:gd name="T72" fmla="*/ 42 w 145"/>
                <a:gd name="T73" fmla="*/ 69 h 323"/>
                <a:gd name="T74" fmla="*/ 42 w 145"/>
                <a:gd name="T75" fmla="*/ 59 h 323"/>
                <a:gd name="T76" fmla="*/ 34 w 145"/>
                <a:gd name="T77" fmla="*/ 69 h 323"/>
                <a:gd name="T78" fmla="*/ 25 w 145"/>
                <a:gd name="T79" fmla="*/ 88 h 323"/>
                <a:gd name="T80" fmla="*/ 17 w 145"/>
                <a:gd name="T81" fmla="*/ 98 h 323"/>
                <a:gd name="T82" fmla="*/ 0 w 145"/>
                <a:gd name="T83" fmla="*/ 118 h 323"/>
                <a:gd name="T84" fmla="*/ 0 w 145"/>
                <a:gd name="T85" fmla="*/ 108 h 323"/>
                <a:gd name="T86" fmla="*/ 0 w 145"/>
                <a:gd name="T87" fmla="*/ 98 h 323"/>
                <a:gd name="T88" fmla="*/ 17 w 145"/>
                <a:gd name="T89" fmla="*/ 79 h 323"/>
                <a:gd name="T90" fmla="*/ 17 w 145"/>
                <a:gd name="T91" fmla="*/ 59 h 323"/>
                <a:gd name="T92" fmla="*/ 25 w 145"/>
                <a:gd name="T93" fmla="*/ 39 h 323"/>
                <a:gd name="T94" fmla="*/ 34 w 145"/>
                <a:gd name="T95" fmla="*/ 20 h 323"/>
                <a:gd name="T96" fmla="*/ 42 w 145"/>
                <a:gd name="T97" fmla="*/ 30 h 323"/>
                <a:gd name="T98" fmla="*/ 51 w 145"/>
                <a:gd name="T99" fmla="*/ 30 h 323"/>
                <a:gd name="T100" fmla="*/ 51 w 145"/>
                <a:gd name="T101" fmla="*/ 20 h 323"/>
                <a:gd name="T102" fmla="*/ 59 w 145"/>
                <a:gd name="T103" fmla="*/ 30 h 323"/>
                <a:gd name="T104" fmla="*/ 68 w 145"/>
                <a:gd name="T105" fmla="*/ 20 h 323"/>
                <a:gd name="T106" fmla="*/ 77 w 145"/>
                <a:gd name="T107" fmla="*/ 10 h 323"/>
                <a:gd name="T108" fmla="*/ 94 w 145"/>
                <a:gd name="T109" fmla="*/ 10 h 323"/>
                <a:gd name="T110" fmla="*/ 102 w 145"/>
                <a:gd name="T111" fmla="*/ 0 h 323"/>
                <a:gd name="T112" fmla="*/ 128 w 145"/>
                <a:gd name="T113" fmla="*/ 0 h 323"/>
                <a:gd name="T114" fmla="*/ 136 w 145"/>
                <a:gd name="T11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5" h="323">
                  <a:moveTo>
                    <a:pt x="136" y="0"/>
                  </a:moveTo>
                  <a:lnTo>
                    <a:pt x="145" y="10"/>
                  </a:lnTo>
                  <a:lnTo>
                    <a:pt x="128" y="20"/>
                  </a:lnTo>
                  <a:lnTo>
                    <a:pt x="119" y="39"/>
                  </a:lnTo>
                  <a:lnTo>
                    <a:pt x="128" y="39"/>
                  </a:lnTo>
                  <a:lnTo>
                    <a:pt x="119" y="59"/>
                  </a:lnTo>
                  <a:lnTo>
                    <a:pt x="119" y="79"/>
                  </a:lnTo>
                  <a:lnTo>
                    <a:pt x="111" y="79"/>
                  </a:lnTo>
                  <a:lnTo>
                    <a:pt x="102" y="79"/>
                  </a:lnTo>
                  <a:lnTo>
                    <a:pt x="102" y="69"/>
                  </a:lnTo>
                  <a:lnTo>
                    <a:pt x="94" y="79"/>
                  </a:lnTo>
                  <a:lnTo>
                    <a:pt x="85" y="79"/>
                  </a:lnTo>
                  <a:lnTo>
                    <a:pt x="77" y="98"/>
                  </a:lnTo>
                  <a:lnTo>
                    <a:pt x="77" y="128"/>
                  </a:lnTo>
                  <a:lnTo>
                    <a:pt x="68" y="147"/>
                  </a:lnTo>
                  <a:lnTo>
                    <a:pt x="68" y="176"/>
                  </a:lnTo>
                  <a:lnTo>
                    <a:pt x="77" y="186"/>
                  </a:lnTo>
                  <a:lnTo>
                    <a:pt x="85" y="216"/>
                  </a:lnTo>
                  <a:lnTo>
                    <a:pt x="94" y="235"/>
                  </a:lnTo>
                  <a:lnTo>
                    <a:pt x="85" y="255"/>
                  </a:lnTo>
                  <a:lnTo>
                    <a:pt x="77" y="284"/>
                  </a:lnTo>
                  <a:lnTo>
                    <a:pt x="77" y="314"/>
                  </a:lnTo>
                  <a:lnTo>
                    <a:pt x="59" y="323"/>
                  </a:lnTo>
                  <a:lnTo>
                    <a:pt x="51" y="323"/>
                  </a:lnTo>
                  <a:lnTo>
                    <a:pt x="42" y="323"/>
                  </a:lnTo>
                  <a:lnTo>
                    <a:pt x="34" y="323"/>
                  </a:lnTo>
                  <a:lnTo>
                    <a:pt x="25" y="314"/>
                  </a:lnTo>
                  <a:lnTo>
                    <a:pt x="25" y="294"/>
                  </a:lnTo>
                  <a:lnTo>
                    <a:pt x="17" y="284"/>
                  </a:lnTo>
                  <a:lnTo>
                    <a:pt x="17" y="265"/>
                  </a:lnTo>
                  <a:lnTo>
                    <a:pt x="17" y="235"/>
                  </a:lnTo>
                  <a:lnTo>
                    <a:pt x="8" y="206"/>
                  </a:lnTo>
                  <a:lnTo>
                    <a:pt x="17" y="186"/>
                  </a:lnTo>
                  <a:lnTo>
                    <a:pt x="17" y="118"/>
                  </a:lnTo>
                  <a:lnTo>
                    <a:pt x="25" y="108"/>
                  </a:lnTo>
                  <a:lnTo>
                    <a:pt x="34" y="88"/>
                  </a:lnTo>
                  <a:lnTo>
                    <a:pt x="42" y="69"/>
                  </a:lnTo>
                  <a:lnTo>
                    <a:pt x="42" y="59"/>
                  </a:lnTo>
                  <a:lnTo>
                    <a:pt x="34" y="69"/>
                  </a:lnTo>
                  <a:lnTo>
                    <a:pt x="25" y="88"/>
                  </a:lnTo>
                  <a:lnTo>
                    <a:pt x="17" y="98"/>
                  </a:lnTo>
                  <a:lnTo>
                    <a:pt x="0" y="118"/>
                  </a:lnTo>
                  <a:lnTo>
                    <a:pt x="0" y="108"/>
                  </a:lnTo>
                  <a:lnTo>
                    <a:pt x="0" y="98"/>
                  </a:lnTo>
                  <a:lnTo>
                    <a:pt x="17" y="79"/>
                  </a:lnTo>
                  <a:lnTo>
                    <a:pt x="17" y="59"/>
                  </a:lnTo>
                  <a:lnTo>
                    <a:pt x="25" y="39"/>
                  </a:lnTo>
                  <a:lnTo>
                    <a:pt x="34" y="20"/>
                  </a:lnTo>
                  <a:lnTo>
                    <a:pt x="42" y="30"/>
                  </a:lnTo>
                  <a:lnTo>
                    <a:pt x="51" y="30"/>
                  </a:lnTo>
                  <a:lnTo>
                    <a:pt x="51" y="20"/>
                  </a:lnTo>
                  <a:lnTo>
                    <a:pt x="59" y="30"/>
                  </a:lnTo>
                  <a:lnTo>
                    <a:pt x="68" y="20"/>
                  </a:lnTo>
                  <a:lnTo>
                    <a:pt x="77" y="10"/>
                  </a:lnTo>
                  <a:lnTo>
                    <a:pt x="94" y="10"/>
                  </a:lnTo>
                  <a:lnTo>
                    <a:pt x="102" y="0"/>
                  </a:lnTo>
                  <a:lnTo>
                    <a:pt x="128" y="0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09" name="Freeform 89"/>
            <p:cNvSpPr>
              <a:spLocks/>
            </p:cNvSpPr>
            <p:nvPr/>
          </p:nvSpPr>
          <p:spPr bwMode="auto">
            <a:xfrm>
              <a:off x="3370" y="2773"/>
              <a:ext cx="196" cy="304"/>
            </a:xfrm>
            <a:custGeom>
              <a:avLst/>
              <a:gdLst>
                <a:gd name="T0" fmla="*/ 77 w 196"/>
                <a:gd name="T1" fmla="*/ 0 h 304"/>
                <a:gd name="T2" fmla="*/ 94 w 196"/>
                <a:gd name="T3" fmla="*/ 10 h 304"/>
                <a:gd name="T4" fmla="*/ 102 w 196"/>
                <a:gd name="T5" fmla="*/ 20 h 304"/>
                <a:gd name="T6" fmla="*/ 119 w 196"/>
                <a:gd name="T7" fmla="*/ 29 h 304"/>
                <a:gd name="T8" fmla="*/ 136 w 196"/>
                <a:gd name="T9" fmla="*/ 29 h 304"/>
                <a:gd name="T10" fmla="*/ 136 w 196"/>
                <a:gd name="T11" fmla="*/ 39 h 304"/>
                <a:gd name="T12" fmla="*/ 136 w 196"/>
                <a:gd name="T13" fmla="*/ 49 h 304"/>
                <a:gd name="T14" fmla="*/ 136 w 196"/>
                <a:gd name="T15" fmla="*/ 59 h 304"/>
                <a:gd name="T16" fmla="*/ 145 w 196"/>
                <a:gd name="T17" fmla="*/ 69 h 304"/>
                <a:gd name="T18" fmla="*/ 145 w 196"/>
                <a:gd name="T19" fmla="*/ 98 h 304"/>
                <a:gd name="T20" fmla="*/ 136 w 196"/>
                <a:gd name="T21" fmla="*/ 108 h 304"/>
                <a:gd name="T22" fmla="*/ 136 w 196"/>
                <a:gd name="T23" fmla="*/ 118 h 304"/>
                <a:gd name="T24" fmla="*/ 128 w 196"/>
                <a:gd name="T25" fmla="*/ 127 h 304"/>
                <a:gd name="T26" fmla="*/ 119 w 196"/>
                <a:gd name="T27" fmla="*/ 147 h 304"/>
                <a:gd name="T28" fmla="*/ 128 w 196"/>
                <a:gd name="T29" fmla="*/ 157 h 304"/>
                <a:gd name="T30" fmla="*/ 136 w 196"/>
                <a:gd name="T31" fmla="*/ 147 h 304"/>
                <a:gd name="T32" fmla="*/ 154 w 196"/>
                <a:gd name="T33" fmla="*/ 127 h 304"/>
                <a:gd name="T34" fmla="*/ 162 w 196"/>
                <a:gd name="T35" fmla="*/ 118 h 304"/>
                <a:gd name="T36" fmla="*/ 179 w 196"/>
                <a:gd name="T37" fmla="*/ 118 h 304"/>
                <a:gd name="T38" fmla="*/ 188 w 196"/>
                <a:gd name="T39" fmla="*/ 147 h 304"/>
                <a:gd name="T40" fmla="*/ 188 w 196"/>
                <a:gd name="T41" fmla="*/ 157 h 304"/>
                <a:gd name="T42" fmla="*/ 188 w 196"/>
                <a:gd name="T43" fmla="*/ 176 h 304"/>
                <a:gd name="T44" fmla="*/ 196 w 196"/>
                <a:gd name="T45" fmla="*/ 186 h 304"/>
                <a:gd name="T46" fmla="*/ 196 w 196"/>
                <a:gd name="T47" fmla="*/ 215 h 304"/>
                <a:gd name="T48" fmla="*/ 179 w 196"/>
                <a:gd name="T49" fmla="*/ 225 h 304"/>
                <a:gd name="T50" fmla="*/ 179 w 196"/>
                <a:gd name="T51" fmla="*/ 235 h 304"/>
                <a:gd name="T52" fmla="*/ 171 w 196"/>
                <a:gd name="T53" fmla="*/ 245 h 304"/>
                <a:gd name="T54" fmla="*/ 171 w 196"/>
                <a:gd name="T55" fmla="*/ 264 h 304"/>
                <a:gd name="T56" fmla="*/ 162 w 196"/>
                <a:gd name="T57" fmla="*/ 274 h 304"/>
                <a:gd name="T58" fmla="*/ 154 w 196"/>
                <a:gd name="T59" fmla="*/ 294 h 304"/>
                <a:gd name="T60" fmla="*/ 94 w 196"/>
                <a:gd name="T61" fmla="*/ 294 h 304"/>
                <a:gd name="T62" fmla="*/ 9 w 196"/>
                <a:gd name="T63" fmla="*/ 304 h 304"/>
                <a:gd name="T64" fmla="*/ 9 w 196"/>
                <a:gd name="T65" fmla="*/ 274 h 304"/>
                <a:gd name="T66" fmla="*/ 17 w 196"/>
                <a:gd name="T67" fmla="*/ 245 h 304"/>
                <a:gd name="T68" fmla="*/ 26 w 196"/>
                <a:gd name="T69" fmla="*/ 225 h 304"/>
                <a:gd name="T70" fmla="*/ 17 w 196"/>
                <a:gd name="T71" fmla="*/ 206 h 304"/>
                <a:gd name="T72" fmla="*/ 9 w 196"/>
                <a:gd name="T73" fmla="*/ 176 h 304"/>
                <a:gd name="T74" fmla="*/ 0 w 196"/>
                <a:gd name="T75" fmla="*/ 166 h 304"/>
                <a:gd name="T76" fmla="*/ 0 w 196"/>
                <a:gd name="T77" fmla="*/ 137 h 304"/>
                <a:gd name="T78" fmla="*/ 9 w 196"/>
                <a:gd name="T79" fmla="*/ 118 h 304"/>
                <a:gd name="T80" fmla="*/ 9 w 196"/>
                <a:gd name="T81" fmla="*/ 88 h 304"/>
                <a:gd name="T82" fmla="*/ 17 w 196"/>
                <a:gd name="T83" fmla="*/ 69 h 304"/>
                <a:gd name="T84" fmla="*/ 26 w 196"/>
                <a:gd name="T85" fmla="*/ 69 h 304"/>
                <a:gd name="T86" fmla="*/ 34 w 196"/>
                <a:gd name="T87" fmla="*/ 59 h 304"/>
                <a:gd name="T88" fmla="*/ 34 w 196"/>
                <a:gd name="T89" fmla="*/ 69 h 304"/>
                <a:gd name="T90" fmla="*/ 43 w 196"/>
                <a:gd name="T91" fmla="*/ 69 h 304"/>
                <a:gd name="T92" fmla="*/ 51 w 196"/>
                <a:gd name="T93" fmla="*/ 69 h 304"/>
                <a:gd name="T94" fmla="*/ 51 w 196"/>
                <a:gd name="T95" fmla="*/ 49 h 304"/>
                <a:gd name="T96" fmla="*/ 60 w 196"/>
                <a:gd name="T97" fmla="*/ 29 h 304"/>
                <a:gd name="T98" fmla="*/ 51 w 196"/>
                <a:gd name="T99" fmla="*/ 29 h 304"/>
                <a:gd name="T100" fmla="*/ 60 w 196"/>
                <a:gd name="T101" fmla="*/ 10 h 304"/>
                <a:gd name="T102" fmla="*/ 77 w 196"/>
                <a:gd name="T10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96" h="304">
                  <a:moveTo>
                    <a:pt x="77" y="0"/>
                  </a:moveTo>
                  <a:lnTo>
                    <a:pt x="94" y="10"/>
                  </a:lnTo>
                  <a:lnTo>
                    <a:pt x="102" y="20"/>
                  </a:lnTo>
                  <a:lnTo>
                    <a:pt x="119" y="29"/>
                  </a:lnTo>
                  <a:lnTo>
                    <a:pt x="136" y="29"/>
                  </a:lnTo>
                  <a:lnTo>
                    <a:pt x="136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45" y="98"/>
                  </a:lnTo>
                  <a:lnTo>
                    <a:pt x="136" y="108"/>
                  </a:lnTo>
                  <a:lnTo>
                    <a:pt x="136" y="118"/>
                  </a:lnTo>
                  <a:lnTo>
                    <a:pt x="128" y="127"/>
                  </a:lnTo>
                  <a:lnTo>
                    <a:pt x="119" y="147"/>
                  </a:lnTo>
                  <a:lnTo>
                    <a:pt x="128" y="157"/>
                  </a:lnTo>
                  <a:lnTo>
                    <a:pt x="136" y="147"/>
                  </a:lnTo>
                  <a:lnTo>
                    <a:pt x="154" y="127"/>
                  </a:lnTo>
                  <a:lnTo>
                    <a:pt x="162" y="118"/>
                  </a:lnTo>
                  <a:lnTo>
                    <a:pt x="179" y="118"/>
                  </a:lnTo>
                  <a:lnTo>
                    <a:pt x="188" y="147"/>
                  </a:lnTo>
                  <a:lnTo>
                    <a:pt x="188" y="157"/>
                  </a:lnTo>
                  <a:lnTo>
                    <a:pt x="188" y="176"/>
                  </a:lnTo>
                  <a:lnTo>
                    <a:pt x="196" y="186"/>
                  </a:lnTo>
                  <a:lnTo>
                    <a:pt x="196" y="215"/>
                  </a:lnTo>
                  <a:lnTo>
                    <a:pt x="179" y="225"/>
                  </a:lnTo>
                  <a:lnTo>
                    <a:pt x="179" y="235"/>
                  </a:lnTo>
                  <a:lnTo>
                    <a:pt x="171" y="245"/>
                  </a:lnTo>
                  <a:lnTo>
                    <a:pt x="171" y="264"/>
                  </a:lnTo>
                  <a:lnTo>
                    <a:pt x="162" y="274"/>
                  </a:lnTo>
                  <a:lnTo>
                    <a:pt x="154" y="294"/>
                  </a:lnTo>
                  <a:lnTo>
                    <a:pt x="94" y="294"/>
                  </a:lnTo>
                  <a:lnTo>
                    <a:pt x="9" y="304"/>
                  </a:lnTo>
                  <a:lnTo>
                    <a:pt x="9" y="274"/>
                  </a:lnTo>
                  <a:lnTo>
                    <a:pt x="17" y="245"/>
                  </a:lnTo>
                  <a:lnTo>
                    <a:pt x="26" y="225"/>
                  </a:lnTo>
                  <a:lnTo>
                    <a:pt x="17" y="206"/>
                  </a:lnTo>
                  <a:lnTo>
                    <a:pt x="9" y="176"/>
                  </a:lnTo>
                  <a:lnTo>
                    <a:pt x="0" y="166"/>
                  </a:lnTo>
                  <a:lnTo>
                    <a:pt x="0" y="137"/>
                  </a:lnTo>
                  <a:lnTo>
                    <a:pt x="9" y="118"/>
                  </a:lnTo>
                  <a:lnTo>
                    <a:pt x="9" y="88"/>
                  </a:lnTo>
                  <a:lnTo>
                    <a:pt x="17" y="69"/>
                  </a:lnTo>
                  <a:lnTo>
                    <a:pt x="26" y="6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43" y="69"/>
                  </a:lnTo>
                  <a:lnTo>
                    <a:pt x="51" y="69"/>
                  </a:lnTo>
                  <a:lnTo>
                    <a:pt x="51" y="49"/>
                  </a:lnTo>
                  <a:lnTo>
                    <a:pt x="60" y="29"/>
                  </a:lnTo>
                  <a:lnTo>
                    <a:pt x="51" y="29"/>
                  </a:lnTo>
                  <a:lnTo>
                    <a:pt x="60" y="1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0" name="Freeform 90"/>
            <p:cNvSpPr>
              <a:spLocks/>
            </p:cNvSpPr>
            <p:nvPr/>
          </p:nvSpPr>
          <p:spPr bwMode="auto">
            <a:xfrm>
              <a:off x="3464" y="3028"/>
              <a:ext cx="213" cy="264"/>
            </a:xfrm>
            <a:custGeom>
              <a:avLst/>
              <a:gdLst>
                <a:gd name="T0" fmla="*/ 68 w 213"/>
                <a:gd name="T1" fmla="*/ 39 h 264"/>
                <a:gd name="T2" fmla="*/ 94 w 213"/>
                <a:gd name="T3" fmla="*/ 39 h 264"/>
                <a:gd name="T4" fmla="*/ 102 w 213"/>
                <a:gd name="T5" fmla="*/ 49 h 264"/>
                <a:gd name="T6" fmla="*/ 119 w 213"/>
                <a:gd name="T7" fmla="*/ 58 h 264"/>
                <a:gd name="T8" fmla="*/ 128 w 213"/>
                <a:gd name="T9" fmla="*/ 49 h 264"/>
                <a:gd name="T10" fmla="*/ 153 w 213"/>
                <a:gd name="T11" fmla="*/ 39 h 264"/>
                <a:gd name="T12" fmla="*/ 162 w 213"/>
                <a:gd name="T13" fmla="*/ 29 h 264"/>
                <a:gd name="T14" fmla="*/ 179 w 213"/>
                <a:gd name="T15" fmla="*/ 9 h 264"/>
                <a:gd name="T16" fmla="*/ 205 w 213"/>
                <a:gd name="T17" fmla="*/ 0 h 264"/>
                <a:gd name="T18" fmla="*/ 213 w 213"/>
                <a:gd name="T19" fmla="*/ 88 h 264"/>
                <a:gd name="T20" fmla="*/ 213 w 213"/>
                <a:gd name="T21" fmla="*/ 107 h 264"/>
                <a:gd name="T22" fmla="*/ 205 w 213"/>
                <a:gd name="T23" fmla="*/ 117 h 264"/>
                <a:gd name="T24" fmla="*/ 213 w 213"/>
                <a:gd name="T25" fmla="*/ 127 h 264"/>
                <a:gd name="T26" fmla="*/ 213 w 213"/>
                <a:gd name="T27" fmla="*/ 146 h 264"/>
                <a:gd name="T28" fmla="*/ 213 w 213"/>
                <a:gd name="T29" fmla="*/ 156 h 264"/>
                <a:gd name="T30" fmla="*/ 213 w 213"/>
                <a:gd name="T31" fmla="*/ 166 h 264"/>
                <a:gd name="T32" fmla="*/ 205 w 213"/>
                <a:gd name="T33" fmla="*/ 176 h 264"/>
                <a:gd name="T34" fmla="*/ 187 w 213"/>
                <a:gd name="T35" fmla="*/ 195 h 264"/>
                <a:gd name="T36" fmla="*/ 179 w 213"/>
                <a:gd name="T37" fmla="*/ 195 h 264"/>
                <a:gd name="T38" fmla="*/ 170 w 213"/>
                <a:gd name="T39" fmla="*/ 205 h 264"/>
                <a:gd name="T40" fmla="*/ 170 w 213"/>
                <a:gd name="T41" fmla="*/ 225 h 264"/>
                <a:gd name="T42" fmla="*/ 162 w 213"/>
                <a:gd name="T43" fmla="*/ 235 h 264"/>
                <a:gd name="T44" fmla="*/ 153 w 213"/>
                <a:gd name="T45" fmla="*/ 225 h 264"/>
                <a:gd name="T46" fmla="*/ 153 w 213"/>
                <a:gd name="T47" fmla="*/ 244 h 264"/>
                <a:gd name="T48" fmla="*/ 153 w 213"/>
                <a:gd name="T49" fmla="*/ 254 h 264"/>
                <a:gd name="T50" fmla="*/ 145 w 213"/>
                <a:gd name="T51" fmla="*/ 264 h 264"/>
                <a:gd name="T52" fmla="*/ 136 w 213"/>
                <a:gd name="T53" fmla="*/ 264 h 264"/>
                <a:gd name="T54" fmla="*/ 128 w 213"/>
                <a:gd name="T55" fmla="*/ 264 h 264"/>
                <a:gd name="T56" fmla="*/ 111 w 213"/>
                <a:gd name="T57" fmla="*/ 254 h 264"/>
                <a:gd name="T58" fmla="*/ 102 w 213"/>
                <a:gd name="T59" fmla="*/ 254 h 264"/>
                <a:gd name="T60" fmla="*/ 94 w 213"/>
                <a:gd name="T61" fmla="*/ 254 h 264"/>
                <a:gd name="T62" fmla="*/ 85 w 213"/>
                <a:gd name="T63" fmla="*/ 254 h 264"/>
                <a:gd name="T64" fmla="*/ 77 w 213"/>
                <a:gd name="T65" fmla="*/ 264 h 264"/>
                <a:gd name="T66" fmla="*/ 68 w 213"/>
                <a:gd name="T67" fmla="*/ 254 h 264"/>
                <a:gd name="T68" fmla="*/ 51 w 213"/>
                <a:gd name="T69" fmla="*/ 254 h 264"/>
                <a:gd name="T70" fmla="*/ 42 w 213"/>
                <a:gd name="T71" fmla="*/ 235 h 264"/>
                <a:gd name="T72" fmla="*/ 17 w 213"/>
                <a:gd name="T73" fmla="*/ 235 h 264"/>
                <a:gd name="T74" fmla="*/ 0 w 213"/>
                <a:gd name="T75" fmla="*/ 39 h 264"/>
                <a:gd name="T76" fmla="*/ 60 w 213"/>
                <a:gd name="T77" fmla="*/ 39 h 264"/>
                <a:gd name="T78" fmla="*/ 68 w 213"/>
                <a:gd name="T79" fmla="*/ 3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13" h="264">
                  <a:moveTo>
                    <a:pt x="68" y="39"/>
                  </a:moveTo>
                  <a:lnTo>
                    <a:pt x="94" y="39"/>
                  </a:lnTo>
                  <a:lnTo>
                    <a:pt x="102" y="49"/>
                  </a:lnTo>
                  <a:lnTo>
                    <a:pt x="119" y="58"/>
                  </a:lnTo>
                  <a:lnTo>
                    <a:pt x="128" y="49"/>
                  </a:lnTo>
                  <a:lnTo>
                    <a:pt x="153" y="39"/>
                  </a:lnTo>
                  <a:lnTo>
                    <a:pt x="162" y="29"/>
                  </a:lnTo>
                  <a:lnTo>
                    <a:pt x="179" y="9"/>
                  </a:lnTo>
                  <a:lnTo>
                    <a:pt x="205" y="0"/>
                  </a:lnTo>
                  <a:lnTo>
                    <a:pt x="213" y="88"/>
                  </a:lnTo>
                  <a:lnTo>
                    <a:pt x="213" y="107"/>
                  </a:lnTo>
                  <a:lnTo>
                    <a:pt x="205" y="117"/>
                  </a:lnTo>
                  <a:lnTo>
                    <a:pt x="213" y="127"/>
                  </a:lnTo>
                  <a:lnTo>
                    <a:pt x="213" y="146"/>
                  </a:lnTo>
                  <a:lnTo>
                    <a:pt x="213" y="156"/>
                  </a:lnTo>
                  <a:lnTo>
                    <a:pt x="213" y="166"/>
                  </a:lnTo>
                  <a:lnTo>
                    <a:pt x="205" y="176"/>
                  </a:lnTo>
                  <a:lnTo>
                    <a:pt x="187" y="195"/>
                  </a:lnTo>
                  <a:lnTo>
                    <a:pt x="179" y="195"/>
                  </a:lnTo>
                  <a:lnTo>
                    <a:pt x="170" y="205"/>
                  </a:lnTo>
                  <a:lnTo>
                    <a:pt x="170" y="225"/>
                  </a:lnTo>
                  <a:lnTo>
                    <a:pt x="162" y="235"/>
                  </a:lnTo>
                  <a:lnTo>
                    <a:pt x="153" y="225"/>
                  </a:lnTo>
                  <a:lnTo>
                    <a:pt x="153" y="244"/>
                  </a:lnTo>
                  <a:lnTo>
                    <a:pt x="153" y="254"/>
                  </a:lnTo>
                  <a:lnTo>
                    <a:pt x="145" y="264"/>
                  </a:lnTo>
                  <a:lnTo>
                    <a:pt x="136" y="264"/>
                  </a:lnTo>
                  <a:lnTo>
                    <a:pt x="128" y="264"/>
                  </a:lnTo>
                  <a:lnTo>
                    <a:pt x="111" y="254"/>
                  </a:lnTo>
                  <a:lnTo>
                    <a:pt x="102" y="254"/>
                  </a:lnTo>
                  <a:lnTo>
                    <a:pt x="94" y="254"/>
                  </a:lnTo>
                  <a:lnTo>
                    <a:pt x="85" y="254"/>
                  </a:lnTo>
                  <a:lnTo>
                    <a:pt x="77" y="264"/>
                  </a:lnTo>
                  <a:lnTo>
                    <a:pt x="68" y="254"/>
                  </a:lnTo>
                  <a:lnTo>
                    <a:pt x="51" y="254"/>
                  </a:lnTo>
                  <a:lnTo>
                    <a:pt x="42" y="235"/>
                  </a:lnTo>
                  <a:lnTo>
                    <a:pt x="17" y="235"/>
                  </a:lnTo>
                  <a:lnTo>
                    <a:pt x="0" y="39"/>
                  </a:lnTo>
                  <a:lnTo>
                    <a:pt x="60" y="39"/>
                  </a:lnTo>
                  <a:lnTo>
                    <a:pt x="68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1" name="Freeform 91"/>
            <p:cNvSpPr>
              <a:spLocks/>
            </p:cNvSpPr>
            <p:nvPr/>
          </p:nvSpPr>
          <p:spPr bwMode="auto">
            <a:xfrm>
              <a:off x="3464" y="3556"/>
              <a:ext cx="281" cy="323"/>
            </a:xfrm>
            <a:custGeom>
              <a:avLst/>
              <a:gdLst>
                <a:gd name="T0" fmla="*/ 60 w 281"/>
                <a:gd name="T1" fmla="*/ 10 h 323"/>
                <a:gd name="T2" fmla="*/ 136 w 281"/>
                <a:gd name="T3" fmla="*/ 0 h 323"/>
                <a:gd name="T4" fmla="*/ 128 w 281"/>
                <a:gd name="T5" fmla="*/ 10 h 323"/>
                <a:gd name="T6" fmla="*/ 128 w 281"/>
                <a:gd name="T7" fmla="*/ 20 h 323"/>
                <a:gd name="T8" fmla="*/ 136 w 281"/>
                <a:gd name="T9" fmla="*/ 30 h 323"/>
                <a:gd name="T10" fmla="*/ 153 w 281"/>
                <a:gd name="T11" fmla="*/ 30 h 323"/>
                <a:gd name="T12" fmla="*/ 162 w 281"/>
                <a:gd name="T13" fmla="*/ 49 h 323"/>
                <a:gd name="T14" fmla="*/ 170 w 281"/>
                <a:gd name="T15" fmla="*/ 59 h 323"/>
                <a:gd name="T16" fmla="*/ 179 w 281"/>
                <a:gd name="T17" fmla="*/ 69 h 323"/>
                <a:gd name="T18" fmla="*/ 196 w 281"/>
                <a:gd name="T19" fmla="*/ 88 h 323"/>
                <a:gd name="T20" fmla="*/ 213 w 281"/>
                <a:gd name="T21" fmla="*/ 98 h 323"/>
                <a:gd name="T22" fmla="*/ 213 w 281"/>
                <a:gd name="T23" fmla="*/ 108 h 323"/>
                <a:gd name="T24" fmla="*/ 222 w 281"/>
                <a:gd name="T25" fmla="*/ 118 h 323"/>
                <a:gd name="T26" fmla="*/ 239 w 281"/>
                <a:gd name="T27" fmla="*/ 128 h 323"/>
                <a:gd name="T28" fmla="*/ 247 w 281"/>
                <a:gd name="T29" fmla="*/ 147 h 323"/>
                <a:gd name="T30" fmla="*/ 247 w 281"/>
                <a:gd name="T31" fmla="*/ 157 h 323"/>
                <a:gd name="T32" fmla="*/ 256 w 281"/>
                <a:gd name="T33" fmla="*/ 167 h 323"/>
                <a:gd name="T34" fmla="*/ 264 w 281"/>
                <a:gd name="T35" fmla="*/ 186 h 323"/>
                <a:gd name="T36" fmla="*/ 281 w 281"/>
                <a:gd name="T37" fmla="*/ 196 h 323"/>
                <a:gd name="T38" fmla="*/ 281 w 281"/>
                <a:gd name="T39" fmla="*/ 196 h 323"/>
                <a:gd name="T40" fmla="*/ 264 w 281"/>
                <a:gd name="T41" fmla="*/ 225 h 323"/>
                <a:gd name="T42" fmla="*/ 264 w 281"/>
                <a:gd name="T43" fmla="*/ 245 h 323"/>
                <a:gd name="T44" fmla="*/ 256 w 281"/>
                <a:gd name="T45" fmla="*/ 255 h 323"/>
                <a:gd name="T46" fmla="*/ 256 w 281"/>
                <a:gd name="T47" fmla="*/ 294 h 323"/>
                <a:gd name="T48" fmla="*/ 247 w 281"/>
                <a:gd name="T49" fmla="*/ 294 h 323"/>
                <a:gd name="T50" fmla="*/ 239 w 281"/>
                <a:gd name="T51" fmla="*/ 294 h 323"/>
                <a:gd name="T52" fmla="*/ 239 w 281"/>
                <a:gd name="T53" fmla="*/ 284 h 323"/>
                <a:gd name="T54" fmla="*/ 230 w 281"/>
                <a:gd name="T55" fmla="*/ 294 h 323"/>
                <a:gd name="T56" fmla="*/ 230 w 281"/>
                <a:gd name="T57" fmla="*/ 314 h 323"/>
                <a:gd name="T58" fmla="*/ 230 w 281"/>
                <a:gd name="T59" fmla="*/ 323 h 323"/>
                <a:gd name="T60" fmla="*/ 222 w 281"/>
                <a:gd name="T61" fmla="*/ 314 h 323"/>
                <a:gd name="T62" fmla="*/ 222 w 281"/>
                <a:gd name="T63" fmla="*/ 304 h 323"/>
                <a:gd name="T64" fmla="*/ 68 w 281"/>
                <a:gd name="T65" fmla="*/ 314 h 323"/>
                <a:gd name="T66" fmla="*/ 60 w 281"/>
                <a:gd name="T67" fmla="*/ 294 h 323"/>
                <a:gd name="T68" fmla="*/ 60 w 281"/>
                <a:gd name="T69" fmla="*/ 284 h 323"/>
                <a:gd name="T70" fmla="*/ 51 w 281"/>
                <a:gd name="T71" fmla="*/ 255 h 323"/>
                <a:gd name="T72" fmla="*/ 51 w 281"/>
                <a:gd name="T73" fmla="*/ 235 h 323"/>
                <a:gd name="T74" fmla="*/ 51 w 281"/>
                <a:gd name="T75" fmla="*/ 216 h 323"/>
                <a:gd name="T76" fmla="*/ 60 w 281"/>
                <a:gd name="T77" fmla="*/ 206 h 323"/>
                <a:gd name="T78" fmla="*/ 51 w 281"/>
                <a:gd name="T79" fmla="*/ 186 h 323"/>
                <a:gd name="T80" fmla="*/ 42 w 281"/>
                <a:gd name="T81" fmla="*/ 186 h 323"/>
                <a:gd name="T82" fmla="*/ 42 w 281"/>
                <a:gd name="T83" fmla="*/ 177 h 323"/>
                <a:gd name="T84" fmla="*/ 34 w 281"/>
                <a:gd name="T85" fmla="*/ 157 h 323"/>
                <a:gd name="T86" fmla="*/ 17 w 281"/>
                <a:gd name="T87" fmla="*/ 79 h 323"/>
                <a:gd name="T88" fmla="*/ 0 w 281"/>
                <a:gd name="T89" fmla="*/ 10 h 323"/>
                <a:gd name="T90" fmla="*/ 60 w 281"/>
                <a:gd name="T91" fmla="*/ 1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1" h="323">
                  <a:moveTo>
                    <a:pt x="60" y="10"/>
                  </a:moveTo>
                  <a:lnTo>
                    <a:pt x="136" y="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36" y="30"/>
                  </a:lnTo>
                  <a:lnTo>
                    <a:pt x="153" y="30"/>
                  </a:lnTo>
                  <a:lnTo>
                    <a:pt x="162" y="49"/>
                  </a:lnTo>
                  <a:lnTo>
                    <a:pt x="170" y="59"/>
                  </a:lnTo>
                  <a:lnTo>
                    <a:pt x="179" y="69"/>
                  </a:lnTo>
                  <a:lnTo>
                    <a:pt x="196" y="88"/>
                  </a:lnTo>
                  <a:lnTo>
                    <a:pt x="213" y="98"/>
                  </a:lnTo>
                  <a:lnTo>
                    <a:pt x="213" y="108"/>
                  </a:lnTo>
                  <a:lnTo>
                    <a:pt x="222" y="118"/>
                  </a:lnTo>
                  <a:lnTo>
                    <a:pt x="239" y="128"/>
                  </a:lnTo>
                  <a:lnTo>
                    <a:pt x="247" y="147"/>
                  </a:lnTo>
                  <a:lnTo>
                    <a:pt x="247" y="157"/>
                  </a:lnTo>
                  <a:lnTo>
                    <a:pt x="256" y="167"/>
                  </a:lnTo>
                  <a:lnTo>
                    <a:pt x="264" y="186"/>
                  </a:lnTo>
                  <a:lnTo>
                    <a:pt x="281" y="196"/>
                  </a:lnTo>
                  <a:lnTo>
                    <a:pt x="281" y="196"/>
                  </a:lnTo>
                  <a:lnTo>
                    <a:pt x="264" y="225"/>
                  </a:lnTo>
                  <a:lnTo>
                    <a:pt x="264" y="245"/>
                  </a:lnTo>
                  <a:lnTo>
                    <a:pt x="256" y="255"/>
                  </a:lnTo>
                  <a:lnTo>
                    <a:pt x="256" y="294"/>
                  </a:lnTo>
                  <a:lnTo>
                    <a:pt x="247" y="294"/>
                  </a:lnTo>
                  <a:lnTo>
                    <a:pt x="239" y="294"/>
                  </a:lnTo>
                  <a:lnTo>
                    <a:pt x="239" y="284"/>
                  </a:lnTo>
                  <a:lnTo>
                    <a:pt x="230" y="294"/>
                  </a:lnTo>
                  <a:lnTo>
                    <a:pt x="230" y="314"/>
                  </a:lnTo>
                  <a:lnTo>
                    <a:pt x="230" y="323"/>
                  </a:lnTo>
                  <a:lnTo>
                    <a:pt x="222" y="314"/>
                  </a:lnTo>
                  <a:lnTo>
                    <a:pt x="222" y="304"/>
                  </a:lnTo>
                  <a:lnTo>
                    <a:pt x="68" y="314"/>
                  </a:lnTo>
                  <a:lnTo>
                    <a:pt x="60" y="294"/>
                  </a:lnTo>
                  <a:lnTo>
                    <a:pt x="60" y="284"/>
                  </a:lnTo>
                  <a:lnTo>
                    <a:pt x="51" y="255"/>
                  </a:lnTo>
                  <a:lnTo>
                    <a:pt x="51" y="235"/>
                  </a:lnTo>
                  <a:lnTo>
                    <a:pt x="51" y="216"/>
                  </a:lnTo>
                  <a:lnTo>
                    <a:pt x="60" y="206"/>
                  </a:lnTo>
                  <a:lnTo>
                    <a:pt x="51" y="186"/>
                  </a:lnTo>
                  <a:lnTo>
                    <a:pt x="42" y="186"/>
                  </a:lnTo>
                  <a:lnTo>
                    <a:pt x="42" y="177"/>
                  </a:lnTo>
                  <a:lnTo>
                    <a:pt x="34" y="157"/>
                  </a:lnTo>
                  <a:lnTo>
                    <a:pt x="17" y="79"/>
                  </a:lnTo>
                  <a:lnTo>
                    <a:pt x="0" y="10"/>
                  </a:lnTo>
                  <a:lnTo>
                    <a:pt x="60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2" name="Freeform 92"/>
            <p:cNvSpPr>
              <a:spLocks/>
            </p:cNvSpPr>
            <p:nvPr/>
          </p:nvSpPr>
          <p:spPr bwMode="auto">
            <a:xfrm>
              <a:off x="3379" y="3840"/>
              <a:ext cx="469" cy="402"/>
            </a:xfrm>
            <a:custGeom>
              <a:avLst/>
              <a:gdLst>
                <a:gd name="T0" fmla="*/ 349 w 469"/>
                <a:gd name="T1" fmla="*/ 30 h 402"/>
                <a:gd name="T2" fmla="*/ 358 w 469"/>
                <a:gd name="T3" fmla="*/ 49 h 402"/>
                <a:gd name="T4" fmla="*/ 375 w 469"/>
                <a:gd name="T5" fmla="*/ 98 h 402"/>
                <a:gd name="T6" fmla="*/ 400 w 469"/>
                <a:gd name="T7" fmla="*/ 128 h 402"/>
                <a:gd name="T8" fmla="*/ 418 w 469"/>
                <a:gd name="T9" fmla="*/ 167 h 402"/>
                <a:gd name="T10" fmla="*/ 418 w 469"/>
                <a:gd name="T11" fmla="*/ 186 h 402"/>
                <a:gd name="T12" fmla="*/ 443 w 469"/>
                <a:gd name="T13" fmla="*/ 225 h 402"/>
                <a:gd name="T14" fmla="*/ 460 w 469"/>
                <a:gd name="T15" fmla="*/ 274 h 402"/>
                <a:gd name="T16" fmla="*/ 469 w 469"/>
                <a:gd name="T17" fmla="*/ 343 h 402"/>
                <a:gd name="T18" fmla="*/ 460 w 469"/>
                <a:gd name="T19" fmla="*/ 372 h 402"/>
                <a:gd name="T20" fmla="*/ 443 w 469"/>
                <a:gd name="T21" fmla="*/ 392 h 402"/>
                <a:gd name="T22" fmla="*/ 418 w 469"/>
                <a:gd name="T23" fmla="*/ 402 h 402"/>
                <a:gd name="T24" fmla="*/ 409 w 469"/>
                <a:gd name="T25" fmla="*/ 392 h 402"/>
                <a:gd name="T26" fmla="*/ 400 w 469"/>
                <a:gd name="T27" fmla="*/ 382 h 402"/>
                <a:gd name="T28" fmla="*/ 375 w 469"/>
                <a:gd name="T29" fmla="*/ 353 h 402"/>
                <a:gd name="T30" fmla="*/ 349 w 469"/>
                <a:gd name="T31" fmla="*/ 314 h 402"/>
                <a:gd name="T32" fmla="*/ 332 w 469"/>
                <a:gd name="T33" fmla="*/ 294 h 402"/>
                <a:gd name="T34" fmla="*/ 315 w 469"/>
                <a:gd name="T35" fmla="*/ 265 h 402"/>
                <a:gd name="T36" fmla="*/ 307 w 469"/>
                <a:gd name="T37" fmla="*/ 245 h 402"/>
                <a:gd name="T38" fmla="*/ 315 w 469"/>
                <a:gd name="T39" fmla="*/ 235 h 402"/>
                <a:gd name="T40" fmla="*/ 324 w 469"/>
                <a:gd name="T41" fmla="*/ 216 h 402"/>
                <a:gd name="T42" fmla="*/ 307 w 469"/>
                <a:gd name="T43" fmla="*/ 225 h 402"/>
                <a:gd name="T44" fmla="*/ 307 w 469"/>
                <a:gd name="T45" fmla="*/ 216 h 402"/>
                <a:gd name="T46" fmla="*/ 298 w 469"/>
                <a:gd name="T47" fmla="*/ 225 h 402"/>
                <a:gd name="T48" fmla="*/ 298 w 469"/>
                <a:gd name="T49" fmla="*/ 235 h 402"/>
                <a:gd name="T50" fmla="*/ 290 w 469"/>
                <a:gd name="T51" fmla="*/ 225 h 402"/>
                <a:gd name="T52" fmla="*/ 298 w 469"/>
                <a:gd name="T53" fmla="*/ 176 h 402"/>
                <a:gd name="T54" fmla="*/ 281 w 469"/>
                <a:gd name="T55" fmla="*/ 128 h 402"/>
                <a:gd name="T56" fmla="*/ 247 w 469"/>
                <a:gd name="T57" fmla="*/ 108 h 402"/>
                <a:gd name="T58" fmla="*/ 213 w 469"/>
                <a:gd name="T59" fmla="*/ 79 h 402"/>
                <a:gd name="T60" fmla="*/ 187 w 469"/>
                <a:gd name="T61" fmla="*/ 88 h 402"/>
                <a:gd name="T62" fmla="*/ 162 w 469"/>
                <a:gd name="T63" fmla="*/ 98 h 402"/>
                <a:gd name="T64" fmla="*/ 136 w 469"/>
                <a:gd name="T65" fmla="*/ 108 h 402"/>
                <a:gd name="T66" fmla="*/ 136 w 469"/>
                <a:gd name="T67" fmla="*/ 98 h 402"/>
                <a:gd name="T68" fmla="*/ 102 w 469"/>
                <a:gd name="T69" fmla="*/ 79 h 402"/>
                <a:gd name="T70" fmla="*/ 68 w 469"/>
                <a:gd name="T71" fmla="*/ 69 h 402"/>
                <a:gd name="T72" fmla="*/ 42 w 469"/>
                <a:gd name="T73" fmla="*/ 69 h 402"/>
                <a:gd name="T74" fmla="*/ 34 w 469"/>
                <a:gd name="T75" fmla="*/ 69 h 402"/>
                <a:gd name="T76" fmla="*/ 34 w 469"/>
                <a:gd name="T77" fmla="*/ 59 h 402"/>
                <a:gd name="T78" fmla="*/ 17 w 469"/>
                <a:gd name="T79" fmla="*/ 79 h 402"/>
                <a:gd name="T80" fmla="*/ 17 w 469"/>
                <a:gd name="T81" fmla="*/ 49 h 402"/>
                <a:gd name="T82" fmla="*/ 0 w 469"/>
                <a:gd name="T83" fmla="*/ 30 h 402"/>
                <a:gd name="T84" fmla="*/ 145 w 469"/>
                <a:gd name="T85" fmla="*/ 10 h 402"/>
                <a:gd name="T86" fmla="*/ 307 w 469"/>
                <a:gd name="T87" fmla="*/ 20 h 402"/>
                <a:gd name="T88" fmla="*/ 315 w 469"/>
                <a:gd name="T89" fmla="*/ 39 h 402"/>
                <a:gd name="T90" fmla="*/ 315 w 469"/>
                <a:gd name="T91" fmla="*/ 10 h 402"/>
                <a:gd name="T92" fmla="*/ 324 w 469"/>
                <a:gd name="T93" fmla="*/ 10 h 402"/>
                <a:gd name="T94" fmla="*/ 341 w 469"/>
                <a:gd name="T95" fmla="*/ 10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69" h="402">
                  <a:moveTo>
                    <a:pt x="341" y="10"/>
                  </a:moveTo>
                  <a:lnTo>
                    <a:pt x="349" y="30"/>
                  </a:lnTo>
                  <a:lnTo>
                    <a:pt x="358" y="39"/>
                  </a:lnTo>
                  <a:lnTo>
                    <a:pt x="358" y="49"/>
                  </a:lnTo>
                  <a:lnTo>
                    <a:pt x="366" y="79"/>
                  </a:lnTo>
                  <a:lnTo>
                    <a:pt x="375" y="98"/>
                  </a:lnTo>
                  <a:lnTo>
                    <a:pt x="383" y="128"/>
                  </a:lnTo>
                  <a:lnTo>
                    <a:pt x="400" y="128"/>
                  </a:lnTo>
                  <a:lnTo>
                    <a:pt x="418" y="157"/>
                  </a:lnTo>
                  <a:lnTo>
                    <a:pt x="418" y="167"/>
                  </a:lnTo>
                  <a:lnTo>
                    <a:pt x="418" y="167"/>
                  </a:lnTo>
                  <a:lnTo>
                    <a:pt x="418" y="186"/>
                  </a:lnTo>
                  <a:lnTo>
                    <a:pt x="426" y="206"/>
                  </a:lnTo>
                  <a:lnTo>
                    <a:pt x="443" y="225"/>
                  </a:lnTo>
                  <a:lnTo>
                    <a:pt x="452" y="245"/>
                  </a:lnTo>
                  <a:lnTo>
                    <a:pt x="460" y="274"/>
                  </a:lnTo>
                  <a:lnTo>
                    <a:pt x="460" y="323"/>
                  </a:lnTo>
                  <a:lnTo>
                    <a:pt x="469" y="343"/>
                  </a:lnTo>
                  <a:lnTo>
                    <a:pt x="460" y="363"/>
                  </a:lnTo>
                  <a:lnTo>
                    <a:pt x="460" y="372"/>
                  </a:lnTo>
                  <a:lnTo>
                    <a:pt x="460" y="382"/>
                  </a:lnTo>
                  <a:lnTo>
                    <a:pt x="443" y="392"/>
                  </a:lnTo>
                  <a:lnTo>
                    <a:pt x="435" y="402"/>
                  </a:lnTo>
                  <a:lnTo>
                    <a:pt x="418" y="402"/>
                  </a:lnTo>
                  <a:lnTo>
                    <a:pt x="409" y="402"/>
                  </a:lnTo>
                  <a:lnTo>
                    <a:pt x="409" y="392"/>
                  </a:lnTo>
                  <a:lnTo>
                    <a:pt x="418" y="392"/>
                  </a:lnTo>
                  <a:lnTo>
                    <a:pt x="400" y="382"/>
                  </a:lnTo>
                  <a:lnTo>
                    <a:pt x="392" y="363"/>
                  </a:lnTo>
                  <a:lnTo>
                    <a:pt x="375" y="353"/>
                  </a:lnTo>
                  <a:lnTo>
                    <a:pt x="366" y="323"/>
                  </a:lnTo>
                  <a:lnTo>
                    <a:pt x="349" y="314"/>
                  </a:lnTo>
                  <a:lnTo>
                    <a:pt x="341" y="294"/>
                  </a:lnTo>
                  <a:lnTo>
                    <a:pt x="332" y="294"/>
                  </a:lnTo>
                  <a:lnTo>
                    <a:pt x="324" y="284"/>
                  </a:lnTo>
                  <a:lnTo>
                    <a:pt x="315" y="265"/>
                  </a:lnTo>
                  <a:lnTo>
                    <a:pt x="307" y="255"/>
                  </a:lnTo>
                  <a:lnTo>
                    <a:pt x="307" y="245"/>
                  </a:lnTo>
                  <a:lnTo>
                    <a:pt x="307" y="235"/>
                  </a:lnTo>
                  <a:lnTo>
                    <a:pt x="315" y="235"/>
                  </a:lnTo>
                  <a:lnTo>
                    <a:pt x="324" y="225"/>
                  </a:lnTo>
                  <a:lnTo>
                    <a:pt x="324" y="216"/>
                  </a:lnTo>
                  <a:lnTo>
                    <a:pt x="315" y="225"/>
                  </a:lnTo>
                  <a:lnTo>
                    <a:pt x="307" y="225"/>
                  </a:lnTo>
                  <a:lnTo>
                    <a:pt x="307" y="216"/>
                  </a:lnTo>
                  <a:lnTo>
                    <a:pt x="307" y="216"/>
                  </a:lnTo>
                  <a:lnTo>
                    <a:pt x="298" y="216"/>
                  </a:lnTo>
                  <a:lnTo>
                    <a:pt x="298" y="225"/>
                  </a:lnTo>
                  <a:lnTo>
                    <a:pt x="298" y="235"/>
                  </a:lnTo>
                  <a:lnTo>
                    <a:pt x="298" y="235"/>
                  </a:lnTo>
                  <a:lnTo>
                    <a:pt x="290" y="235"/>
                  </a:lnTo>
                  <a:lnTo>
                    <a:pt x="290" y="225"/>
                  </a:lnTo>
                  <a:lnTo>
                    <a:pt x="290" y="206"/>
                  </a:lnTo>
                  <a:lnTo>
                    <a:pt x="298" y="176"/>
                  </a:lnTo>
                  <a:lnTo>
                    <a:pt x="290" y="157"/>
                  </a:lnTo>
                  <a:lnTo>
                    <a:pt x="281" y="128"/>
                  </a:lnTo>
                  <a:lnTo>
                    <a:pt x="272" y="128"/>
                  </a:lnTo>
                  <a:lnTo>
                    <a:pt x="247" y="108"/>
                  </a:lnTo>
                  <a:lnTo>
                    <a:pt x="230" y="88"/>
                  </a:lnTo>
                  <a:lnTo>
                    <a:pt x="213" y="79"/>
                  </a:lnTo>
                  <a:lnTo>
                    <a:pt x="196" y="79"/>
                  </a:lnTo>
                  <a:lnTo>
                    <a:pt x="187" y="88"/>
                  </a:lnTo>
                  <a:lnTo>
                    <a:pt x="179" y="88"/>
                  </a:lnTo>
                  <a:lnTo>
                    <a:pt x="162" y="98"/>
                  </a:lnTo>
                  <a:lnTo>
                    <a:pt x="145" y="108"/>
                  </a:lnTo>
                  <a:lnTo>
                    <a:pt x="136" y="108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19" y="79"/>
                  </a:lnTo>
                  <a:lnTo>
                    <a:pt x="102" y="79"/>
                  </a:lnTo>
                  <a:lnTo>
                    <a:pt x="93" y="69"/>
                  </a:lnTo>
                  <a:lnTo>
                    <a:pt x="68" y="69"/>
                  </a:lnTo>
                  <a:lnTo>
                    <a:pt x="68" y="59"/>
                  </a:lnTo>
                  <a:lnTo>
                    <a:pt x="42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42" y="59"/>
                  </a:lnTo>
                  <a:lnTo>
                    <a:pt x="34" y="59"/>
                  </a:lnTo>
                  <a:lnTo>
                    <a:pt x="34" y="69"/>
                  </a:lnTo>
                  <a:lnTo>
                    <a:pt x="17" y="79"/>
                  </a:lnTo>
                  <a:lnTo>
                    <a:pt x="17" y="79"/>
                  </a:lnTo>
                  <a:lnTo>
                    <a:pt x="17" y="49"/>
                  </a:lnTo>
                  <a:lnTo>
                    <a:pt x="8" y="49"/>
                  </a:lnTo>
                  <a:lnTo>
                    <a:pt x="0" y="30"/>
                  </a:lnTo>
                  <a:lnTo>
                    <a:pt x="8" y="20"/>
                  </a:lnTo>
                  <a:lnTo>
                    <a:pt x="145" y="10"/>
                  </a:lnTo>
                  <a:lnTo>
                    <a:pt x="153" y="30"/>
                  </a:lnTo>
                  <a:lnTo>
                    <a:pt x="307" y="20"/>
                  </a:lnTo>
                  <a:lnTo>
                    <a:pt x="307" y="30"/>
                  </a:lnTo>
                  <a:lnTo>
                    <a:pt x="315" y="39"/>
                  </a:lnTo>
                  <a:lnTo>
                    <a:pt x="315" y="30"/>
                  </a:lnTo>
                  <a:lnTo>
                    <a:pt x="315" y="10"/>
                  </a:lnTo>
                  <a:lnTo>
                    <a:pt x="324" y="0"/>
                  </a:lnTo>
                  <a:lnTo>
                    <a:pt x="324" y="10"/>
                  </a:lnTo>
                  <a:lnTo>
                    <a:pt x="332" y="10"/>
                  </a:lnTo>
                  <a:lnTo>
                    <a:pt x="341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3" name="Freeform 93"/>
            <p:cNvSpPr>
              <a:spLocks/>
            </p:cNvSpPr>
            <p:nvPr/>
          </p:nvSpPr>
          <p:spPr bwMode="auto">
            <a:xfrm>
              <a:off x="3592" y="3527"/>
              <a:ext cx="256" cy="225"/>
            </a:xfrm>
            <a:custGeom>
              <a:avLst/>
              <a:gdLst>
                <a:gd name="T0" fmla="*/ 8 w 256"/>
                <a:gd name="T1" fmla="*/ 29 h 225"/>
                <a:gd name="T2" fmla="*/ 25 w 256"/>
                <a:gd name="T3" fmla="*/ 10 h 225"/>
                <a:gd name="T4" fmla="*/ 42 w 256"/>
                <a:gd name="T5" fmla="*/ 0 h 225"/>
                <a:gd name="T6" fmla="*/ 51 w 256"/>
                <a:gd name="T7" fmla="*/ 0 h 225"/>
                <a:gd name="T8" fmla="*/ 111 w 256"/>
                <a:gd name="T9" fmla="*/ 0 h 225"/>
                <a:gd name="T10" fmla="*/ 119 w 256"/>
                <a:gd name="T11" fmla="*/ 10 h 225"/>
                <a:gd name="T12" fmla="*/ 128 w 256"/>
                <a:gd name="T13" fmla="*/ 10 h 225"/>
                <a:gd name="T14" fmla="*/ 128 w 256"/>
                <a:gd name="T15" fmla="*/ 20 h 225"/>
                <a:gd name="T16" fmla="*/ 187 w 256"/>
                <a:gd name="T17" fmla="*/ 20 h 225"/>
                <a:gd name="T18" fmla="*/ 213 w 256"/>
                <a:gd name="T19" fmla="*/ 29 h 225"/>
                <a:gd name="T20" fmla="*/ 256 w 256"/>
                <a:gd name="T21" fmla="*/ 68 h 225"/>
                <a:gd name="T22" fmla="*/ 239 w 256"/>
                <a:gd name="T23" fmla="*/ 88 h 225"/>
                <a:gd name="T24" fmla="*/ 230 w 256"/>
                <a:gd name="T25" fmla="*/ 98 h 225"/>
                <a:gd name="T26" fmla="*/ 230 w 256"/>
                <a:gd name="T27" fmla="*/ 127 h 225"/>
                <a:gd name="T28" fmla="*/ 222 w 256"/>
                <a:gd name="T29" fmla="*/ 137 h 225"/>
                <a:gd name="T30" fmla="*/ 213 w 256"/>
                <a:gd name="T31" fmla="*/ 147 h 225"/>
                <a:gd name="T32" fmla="*/ 196 w 256"/>
                <a:gd name="T33" fmla="*/ 166 h 225"/>
                <a:gd name="T34" fmla="*/ 179 w 256"/>
                <a:gd name="T35" fmla="*/ 186 h 225"/>
                <a:gd name="T36" fmla="*/ 170 w 256"/>
                <a:gd name="T37" fmla="*/ 186 h 225"/>
                <a:gd name="T38" fmla="*/ 162 w 256"/>
                <a:gd name="T39" fmla="*/ 196 h 225"/>
                <a:gd name="T40" fmla="*/ 153 w 256"/>
                <a:gd name="T41" fmla="*/ 196 h 225"/>
                <a:gd name="T42" fmla="*/ 153 w 256"/>
                <a:gd name="T43" fmla="*/ 215 h 225"/>
                <a:gd name="T44" fmla="*/ 153 w 256"/>
                <a:gd name="T45" fmla="*/ 225 h 225"/>
                <a:gd name="T46" fmla="*/ 136 w 256"/>
                <a:gd name="T47" fmla="*/ 215 h 225"/>
                <a:gd name="T48" fmla="*/ 128 w 256"/>
                <a:gd name="T49" fmla="*/ 196 h 225"/>
                <a:gd name="T50" fmla="*/ 119 w 256"/>
                <a:gd name="T51" fmla="*/ 186 h 225"/>
                <a:gd name="T52" fmla="*/ 119 w 256"/>
                <a:gd name="T53" fmla="*/ 176 h 225"/>
                <a:gd name="T54" fmla="*/ 111 w 256"/>
                <a:gd name="T55" fmla="*/ 157 h 225"/>
                <a:gd name="T56" fmla="*/ 94 w 256"/>
                <a:gd name="T57" fmla="*/ 147 h 225"/>
                <a:gd name="T58" fmla="*/ 85 w 256"/>
                <a:gd name="T59" fmla="*/ 137 h 225"/>
                <a:gd name="T60" fmla="*/ 85 w 256"/>
                <a:gd name="T61" fmla="*/ 127 h 225"/>
                <a:gd name="T62" fmla="*/ 68 w 256"/>
                <a:gd name="T63" fmla="*/ 117 h 225"/>
                <a:gd name="T64" fmla="*/ 51 w 256"/>
                <a:gd name="T65" fmla="*/ 98 h 225"/>
                <a:gd name="T66" fmla="*/ 42 w 256"/>
                <a:gd name="T67" fmla="*/ 88 h 225"/>
                <a:gd name="T68" fmla="*/ 34 w 256"/>
                <a:gd name="T69" fmla="*/ 78 h 225"/>
                <a:gd name="T70" fmla="*/ 25 w 256"/>
                <a:gd name="T71" fmla="*/ 59 h 225"/>
                <a:gd name="T72" fmla="*/ 8 w 256"/>
                <a:gd name="T73" fmla="*/ 59 h 225"/>
                <a:gd name="T74" fmla="*/ 0 w 256"/>
                <a:gd name="T75" fmla="*/ 49 h 225"/>
                <a:gd name="T76" fmla="*/ 0 w 256"/>
                <a:gd name="T77" fmla="*/ 39 h 225"/>
                <a:gd name="T78" fmla="*/ 8 w 256"/>
                <a:gd name="T79" fmla="*/ 2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6" h="225">
                  <a:moveTo>
                    <a:pt x="8" y="29"/>
                  </a:moveTo>
                  <a:lnTo>
                    <a:pt x="25" y="10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28" y="10"/>
                  </a:lnTo>
                  <a:lnTo>
                    <a:pt x="128" y="20"/>
                  </a:lnTo>
                  <a:lnTo>
                    <a:pt x="187" y="20"/>
                  </a:lnTo>
                  <a:lnTo>
                    <a:pt x="213" y="29"/>
                  </a:lnTo>
                  <a:lnTo>
                    <a:pt x="256" y="68"/>
                  </a:lnTo>
                  <a:lnTo>
                    <a:pt x="239" y="88"/>
                  </a:lnTo>
                  <a:lnTo>
                    <a:pt x="230" y="98"/>
                  </a:lnTo>
                  <a:lnTo>
                    <a:pt x="230" y="127"/>
                  </a:lnTo>
                  <a:lnTo>
                    <a:pt x="222" y="137"/>
                  </a:lnTo>
                  <a:lnTo>
                    <a:pt x="213" y="147"/>
                  </a:lnTo>
                  <a:lnTo>
                    <a:pt x="196" y="166"/>
                  </a:lnTo>
                  <a:lnTo>
                    <a:pt x="179" y="186"/>
                  </a:lnTo>
                  <a:lnTo>
                    <a:pt x="170" y="186"/>
                  </a:lnTo>
                  <a:lnTo>
                    <a:pt x="162" y="196"/>
                  </a:lnTo>
                  <a:lnTo>
                    <a:pt x="153" y="196"/>
                  </a:lnTo>
                  <a:lnTo>
                    <a:pt x="153" y="215"/>
                  </a:lnTo>
                  <a:lnTo>
                    <a:pt x="153" y="225"/>
                  </a:lnTo>
                  <a:lnTo>
                    <a:pt x="136" y="215"/>
                  </a:lnTo>
                  <a:lnTo>
                    <a:pt x="128" y="196"/>
                  </a:lnTo>
                  <a:lnTo>
                    <a:pt x="119" y="186"/>
                  </a:lnTo>
                  <a:lnTo>
                    <a:pt x="119" y="176"/>
                  </a:lnTo>
                  <a:lnTo>
                    <a:pt x="111" y="157"/>
                  </a:lnTo>
                  <a:lnTo>
                    <a:pt x="94" y="147"/>
                  </a:lnTo>
                  <a:lnTo>
                    <a:pt x="85" y="137"/>
                  </a:lnTo>
                  <a:lnTo>
                    <a:pt x="85" y="127"/>
                  </a:lnTo>
                  <a:lnTo>
                    <a:pt x="68" y="117"/>
                  </a:lnTo>
                  <a:lnTo>
                    <a:pt x="51" y="98"/>
                  </a:lnTo>
                  <a:lnTo>
                    <a:pt x="42" y="88"/>
                  </a:lnTo>
                  <a:lnTo>
                    <a:pt x="34" y="78"/>
                  </a:lnTo>
                  <a:lnTo>
                    <a:pt x="25" y="59"/>
                  </a:lnTo>
                  <a:lnTo>
                    <a:pt x="8" y="59"/>
                  </a:lnTo>
                  <a:lnTo>
                    <a:pt x="0" y="49"/>
                  </a:lnTo>
                  <a:lnTo>
                    <a:pt x="0" y="39"/>
                  </a:lnTo>
                  <a:lnTo>
                    <a:pt x="8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4" name="Freeform 94"/>
            <p:cNvSpPr>
              <a:spLocks/>
            </p:cNvSpPr>
            <p:nvPr/>
          </p:nvSpPr>
          <p:spPr bwMode="auto">
            <a:xfrm>
              <a:off x="3524" y="3380"/>
              <a:ext cx="452" cy="215"/>
            </a:xfrm>
            <a:custGeom>
              <a:avLst/>
              <a:gdLst>
                <a:gd name="T0" fmla="*/ 119 w 452"/>
                <a:gd name="T1" fmla="*/ 49 h 215"/>
                <a:gd name="T2" fmla="*/ 145 w 452"/>
                <a:gd name="T3" fmla="*/ 39 h 215"/>
                <a:gd name="T4" fmla="*/ 358 w 452"/>
                <a:gd name="T5" fmla="*/ 10 h 215"/>
                <a:gd name="T6" fmla="*/ 418 w 452"/>
                <a:gd name="T7" fmla="*/ 0 h 215"/>
                <a:gd name="T8" fmla="*/ 426 w 452"/>
                <a:gd name="T9" fmla="*/ 0 h 215"/>
                <a:gd name="T10" fmla="*/ 435 w 452"/>
                <a:gd name="T11" fmla="*/ 10 h 215"/>
                <a:gd name="T12" fmla="*/ 443 w 452"/>
                <a:gd name="T13" fmla="*/ 10 h 215"/>
                <a:gd name="T14" fmla="*/ 443 w 452"/>
                <a:gd name="T15" fmla="*/ 20 h 215"/>
                <a:gd name="T16" fmla="*/ 426 w 452"/>
                <a:gd name="T17" fmla="*/ 20 h 215"/>
                <a:gd name="T18" fmla="*/ 409 w 452"/>
                <a:gd name="T19" fmla="*/ 29 h 215"/>
                <a:gd name="T20" fmla="*/ 418 w 452"/>
                <a:gd name="T21" fmla="*/ 29 h 215"/>
                <a:gd name="T22" fmla="*/ 400 w 452"/>
                <a:gd name="T23" fmla="*/ 39 h 215"/>
                <a:gd name="T24" fmla="*/ 409 w 452"/>
                <a:gd name="T25" fmla="*/ 39 h 215"/>
                <a:gd name="T26" fmla="*/ 426 w 452"/>
                <a:gd name="T27" fmla="*/ 29 h 215"/>
                <a:gd name="T28" fmla="*/ 435 w 452"/>
                <a:gd name="T29" fmla="*/ 39 h 215"/>
                <a:gd name="T30" fmla="*/ 452 w 452"/>
                <a:gd name="T31" fmla="*/ 39 h 215"/>
                <a:gd name="T32" fmla="*/ 452 w 452"/>
                <a:gd name="T33" fmla="*/ 59 h 215"/>
                <a:gd name="T34" fmla="*/ 443 w 452"/>
                <a:gd name="T35" fmla="*/ 69 h 215"/>
                <a:gd name="T36" fmla="*/ 435 w 452"/>
                <a:gd name="T37" fmla="*/ 78 h 215"/>
                <a:gd name="T38" fmla="*/ 426 w 452"/>
                <a:gd name="T39" fmla="*/ 78 h 215"/>
                <a:gd name="T40" fmla="*/ 418 w 452"/>
                <a:gd name="T41" fmla="*/ 78 h 215"/>
                <a:gd name="T42" fmla="*/ 409 w 452"/>
                <a:gd name="T43" fmla="*/ 78 h 215"/>
                <a:gd name="T44" fmla="*/ 418 w 452"/>
                <a:gd name="T45" fmla="*/ 88 h 215"/>
                <a:gd name="T46" fmla="*/ 418 w 452"/>
                <a:gd name="T47" fmla="*/ 98 h 215"/>
                <a:gd name="T48" fmla="*/ 409 w 452"/>
                <a:gd name="T49" fmla="*/ 108 h 215"/>
                <a:gd name="T50" fmla="*/ 392 w 452"/>
                <a:gd name="T51" fmla="*/ 118 h 215"/>
                <a:gd name="T52" fmla="*/ 400 w 452"/>
                <a:gd name="T53" fmla="*/ 118 h 215"/>
                <a:gd name="T54" fmla="*/ 426 w 452"/>
                <a:gd name="T55" fmla="*/ 118 h 215"/>
                <a:gd name="T56" fmla="*/ 426 w 452"/>
                <a:gd name="T57" fmla="*/ 108 h 215"/>
                <a:gd name="T58" fmla="*/ 426 w 452"/>
                <a:gd name="T59" fmla="*/ 118 h 215"/>
                <a:gd name="T60" fmla="*/ 418 w 452"/>
                <a:gd name="T61" fmla="*/ 127 h 215"/>
                <a:gd name="T62" fmla="*/ 400 w 452"/>
                <a:gd name="T63" fmla="*/ 137 h 215"/>
                <a:gd name="T64" fmla="*/ 392 w 452"/>
                <a:gd name="T65" fmla="*/ 147 h 215"/>
                <a:gd name="T66" fmla="*/ 375 w 452"/>
                <a:gd name="T67" fmla="*/ 157 h 215"/>
                <a:gd name="T68" fmla="*/ 366 w 452"/>
                <a:gd name="T69" fmla="*/ 167 h 215"/>
                <a:gd name="T70" fmla="*/ 358 w 452"/>
                <a:gd name="T71" fmla="*/ 186 h 215"/>
                <a:gd name="T72" fmla="*/ 349 w 452"/>
                <a:gd name="T73" fmla="*/ 206 h 215"/>
                <a:gd name="T74" fmla="*/ 324 w 452"/>
                <a:gd name="T75" fmla="*/ 215 h 215"/>
                <a:gd name="T76" fmla="*/ 281 w 452"/>
                <a:gd name="T77" fmla="*/ 176 h 215"/>
                <a:gd name="T78" fmla="*/ 255 w 452"/>
                <a:gd name="T79" fmla="*/ 167 h 215"/>
                <a:gd name="T80" fmla="*/ 196 w 452"/>
                <a:gd name="T81" fmla="*/ 167 h 215"/>
                <a:gd name="T82" fmla="*/ 196 w 452"/>
                <a:gd name="T83" fmla="*/ 157 h 215"/>
                <a:gd name="T84" fmla="*/ 187 w 452"/>
                <a:gd name="T85" fmla="*/ 157 h 215"/>
                <a:gd name="T86" fmla="*/ 179 w 452"/>
                <a:gd name="T87" fmla="*/ 147 h 215"/>
                <a:gd name="T88" fmla="*/ 119 w 452"/>
                <a:gd name="T89" fmla="*/ 147 h 215"/>
                <a:gd name="T90" fmla="*/ 110 w 452"/>
                <a:gd name="T91" fmla="*/ 147 h 215"/>
                <a:gd name="T92" fmla="*/ 76 w 452"/>
                <a:gd name="T93" fmla="*/ 176 h 215"/>
                <a:gd name="T94" fmla="*/ 0 w 452"/>
                <a:gd name="T95" fmla="*/ 186 h 215"/>
                <a:gd name="T96" fmla="*/ 0 w 452"/>
                <a:gd name="T97" fmla="*/ 167 h 215"/>
                <a:gd name="T98" fmla="*/ 8 w 452"/>
                <a:gd name="T99" fmla="*/ 167 h 215"/>
                <a:gd name="T100" fmla="*/ 8 w 452"/>
                <a:gd name="T101" fmla="*/ 147 h 215"/>
                <a:gd name="T102" fmla="*/ 25 w 452"/>
                <a:gd name="T103" fmla="*/ 137 h 215"/>
                <a:gd name="T104" fmla="*/ 42 w 452"/>
                <a:gd name="T105" fmla="*/ 137 h 215"/>
                <a:gd name="T106" fmla="*/ 59 w 452"/>
                <a:gd name="T107" fmla="*/ 118 h 215"/>
                <a:gd name="T108" fmla="*/ 68 w 452"/>
                <a:gd name="T109" fmla="*/ 108 h 215"/>
                <a:gd name="T110" fmla="*/ 85 w 452"/>
                <a:gd name="T111" fmla="*/ 98 h 215"/>
                <a:gd name="T112" fmla="*/ 93 w 452"/>
                <a:gd name="T113" fmla="*/ 88 h 215"/>
                <a:gd name="T114" fmla="*/ 110 w 452"/>
                <a:gd name="T115" fmla="*/ 78 h 215"/>
                <a:gd name="T116" fmla="*/ 119 w 452"/>
                <a:gd name="T117" fmla="*/ 69 h 215"/>
                <a:gd name="T118" fmla="*/ 119 w 452"/>
                <a:gd name="T119" fmla="*/ 4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2" h="215">
                  <a:moveTo>
                    <a:pt x="119" y="49"/>
                  </a:moveTo>
                  <a:lnTo>
                    <a:pt x="145" y="39"/>
                  </a:lnTo>
                  <a:lnTo>
                    <a:pt x="358" y="10"/>
                  </a:lnTo>
                  <a:lnTo>
                    <a:pt x="418" y="0"/>
                  </a:lnTo>
                  <a:lnTo>
                    <a:pt x="426" y="0"/>
                  </a:lnTo>
                  <a:lnTo>
                    <a:pt x="435" y="10"/>
                  </a:lnTo>
                  <a:lnTo>
                    <a:pt x="443" y="10"/>
                  </a:lnTo>
                  <a:lnTo>
                    <a:pt x="443" y="20"/>
                  </a:lnTo>
                  <a:lnTo>
                    <a:pt x="426" y="20"/>
                  </a:lnTo>
                  <a:lnTo>
                    <a:pt x="409" y="29"/>
                  </a:lnTo>
                  <a:lnTo>
                    <a:pt x="418" y="29"/>
                  </a:lnTo>
                  <a:lnTo>
                    <a:pt x="400" y="39"/>
                  </a:lnTo>
                  <a:lnTo>
                    <a:pt x="409" y="39"/>
                  </a:lnTo>
                  <a:lnTo>
                    <a:pt x="426" y="29"/>
                  </a:lnTo>
                  <a:lnTo>
                    <a:pt x="435" y="39"/>
                  </a:lnTo>
                  <a:lnTo>
                    <a:pt x="452" y="39"/>
                  </a:lnTo>
                  <a:lnTo>
                    <a:pt x="452" y="59"/>
                  </a:lnTo>
                  <a:lnTo>
                    <a:pt x="443" y="69"/>
                  </a:lnTo>
                  <a:lnTo>
                    <a:pt x="435" y="78"/>
                  </a:lnTo>
                  <a:lnTo>
                    <a:pt x="426" y="78"/>
                  </a:lnTo>
                  <a:lnTo>
                    <a:pt x="418" y="78"/>
                  </a:lnTo>
                  <a:lnTo>
                    <a:pt x="409" y="78"/>
                  </a:lnTo>
                  <a:lnTo>
                    <a:pt x="418" y="88"/>
                  </a:lnTo>
                  <a:lnTo>
                    <a:pt x="418" y="98"/>
                  </a:lnTo>
                  <a:lnTo>
                    <a:pt x="409" y="108"/>
                  </a:lnTo>
                  <a:lnTo>
                    <a:pt x="392" y="118"/>
                  </a:lnTo>
                  <a:lnTo>
                    <a:pt x="400" y="118"/>
                  </a:lnTo>
                  <a:lnTo>
                    <a:pt x="426" y="118"/>
                  </a:lnTo>
                  <a:lnTo>
                    <a:pt x="426" y="108"/>
                  </a:lnTo>
                  <a:lnTo>
                    <a:pt x="426" y="118"/>
                  </a:lnTo>
                  <a:lnTo>
                    <a:pt x="418" y="127"/>
                  </a:lnTo>
                  <a:lnTo>
                    <a:pt x="400" y="137"/>
                  </a:lnTo>
                  <a:lnTo>
                    <a:pt x="392" y="147"/>
                  </a:lnTo>
                  <a:lnTo>
                    <a:pt x="375" y="157"/>
                  </a:lnTo>
                  <a:lnTo>
                    <a:pt x="366" y="167"/>
                  </a:lnTo>
                  <a:lnTo>
                    <a:pt x="358" y="186"/>
                  </a:lnTo>
                  <a:lnTo>
                    <a:pt x="349" y="206"/>
                  </a:lnTo>
                  <a:lnTo>
                    <a:pt x="324" y="215"/>
                  </a:lnTo>
                  <a:lnTo>
                    <a:pt x="281" y="176"/>
                  </a:lnTo>
                  <a:lnTo>
                    <a:pt x="255" y="167"/>
                  </a:lnTo>
                  <a:lnTo>
                    <a:pt x="196" y="167"/>
                  </a:lnTo>
                  <a:lnTo>
                    <a:pt x="196" y="157"/>
                  </a:lnTo>
                  <a:lnTo>
                    <a:pt x="187" y="157"/>
                  </a:lnTo>
                  <a:lnTo>
                    <a:pt x="179" y="147"/>
                  </a:lnTo>
                  <a:lnTo>
                    <a:pt x="119" y="147"/>
                  </a:lnTo>
                  <a:lnTo>
                    <a:pt x="110" y="147"/>
                  </a:lnTo>
                  <a:lnTo>
                    <a:pt x="76" y="176"/>
                  </a:lnTo>
                  <a:lnTo>
                    <a:pt x="0" y="186"/>
                  </a:lnTo>
                  <a:lnTo>
                    <a:pt x="0" y="167"/>
                  </a:lnTo>
                  <a:lnTo>
                    <a:pt x="8" y="167"/>
                  </a:lnTo>
                  <a:lnTo>
                    <a:pt x="8" y="147"/>
                  </a:lnTo>
                  <a:lnTo>
                    <a:pt x="25" y="137"/>
                  </a:lnTo>
                  <a:lnTo>
                    <a:pt x="42" y="137"/>
                  </a:lnTo>
                  <a:lnTo>
                    <a:pt x="59" y="118"/>
                  </a:lnTo>
                  <a:lnTo>
                    <a:pt x="68" y="108"/>
                  </a:lnTo>
                  <a:lnTo>
                    <a:pt x="85" y="98"/>
                  </a:lnTo>
                  <a:lnTo>
                    <a:pt x="93" y="88"/>
                  </a:lnTo>
                  <a:lnTo>
                    <a:pt x="110" y="78"/>
                  </a:lnTo>
                  <a:lnTo>
                    <a:pt x="119" y="69"/>
                  </a:lnTo>
                  <a:lnTo>
                    <a:pt x="119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5" name="Freeform 95"/>
            <p:cNvSpPr>
              <a:spLocks/>
            </p:cNvSpPr>
            <p:nvPr/>
          </p:nvSpPr>
          <p:spPr bwMode="auto">
            <a:xfrm>
              <a:off x="3583" y="3194"/>
              <a:ext cx="367" cy="235"/>
            </a:xfrm>
            <a:custGeom>
              <a:avLst/>
              <a:gdLst>
                <a:gd name="T0" fmla="*/ 60 w 367"/>
                <a:gd name="T1" fmla="*/ 166 h 235"/>
                <a:gd name="T2" fmla="*/ 68 w 367"/>
                <a:gd name="T3" fmla="*/ 186 h 235"/>
                <a:gd name="T4" fmla="*/ 86 w 367"/>
                <a:gd name="T5" fmla="*/ 176 h 235"/>
                <a:gd name="T6" fmla="*/ 111 w 367"/>
                <a:gd name="T7" fmla="*/ 176 h 235"/>
                <a:gd name="T8" fmla="*/ 137 w 367"/>
                <a:gd name="T9" fmla="*/ 157 h 235"/>
                <a:gd name="T10" fmla="*/ 145 w 367"/>
                <a:gd name="T11" fmla="*/ 127 h 235"/>
                <a:gd name="T12" fmla="*/ 154 w 367"/>
                <a:gd name="T13" fmla="*/ 98 h 235"/>
                <a:gd name="T14" fmla="*/ 162 w 367"/>
                <a:gd name="T15" fmla="*/ 69 h 235"/>
                <a:gd name="T16" fmla="*/ 171 w 367"/>
                <a:gd name="T17" fmla="*/ 78 h 235"/>
                <a:gd name="T18" fmla="*/ 188 w 367"/>
                <a:gd name="T19" fmla="*/ 59 h 235"/>
                <a:gd name="T20" fmla="*/ 196 w 367"/>
                <a:gd name="T21" fmla="*/ 39 h 235"/>
                <a:gd name="T22" fmla="*/ 214 w 367"/>
                <a:gd name="T23" fmla="*/ 20 h 235"/>
                <a:gd name="T24" fmla="*/ 222 w 367"/>
                <a:gd name="T25" fmla="*/ 0 h 235"/>
                <a:gd name="T26" fmla="*/ 239 w 367"/>
                <a:gd name="T27" fmla="*/ 10 h 235"/>
                <a:gd name="T28" fmla="*/ 248 w 367"/>
                <a:gd name="T29" fmla="*/ 0 h 235"/>
                <a:gd name="T30" fmla="*/ 265 w 367"/>
                <a:gd name="T31" fmla="*/ 10 h 235"/>
                <a:gd name="T32" fmla="*/ 282 w 367"/>
                <a:gd name="T33" fmla="*/ 29 h 235"/>
                <a:gd name="T34" fmla="*/ 290 w 367"/>
                <a:gd name="T35" fmla="*/ 39 h 235"/>
                <a:gd name="T36" fmla="*/ 282 w 367"/>
                <a:gd name="T37" fmla="*/ 59 h 235"/>
                <a:gd name="T38" fmla="*/ 316 w 367"/>
                <a:gd name="T39" fmla="*/ 78 h 235"/>
                <a:gd name="T40" fmla="*/ 341 w 367"/>
                <a:gd name="T41" fmla="*/ 88 h 235"/>
                <a:gd name="T42" fmla="*/ 333 w 367"/>
                <a:gd name="T43" fmla="*/ 108 h 235"/>
                <a:gd name="T44" fmla="*/ 341 w 367"/>
                <a:gd name="T45" fmla="*/ 127 h 235"/>
                <a:gd name="T46" fmla="*/ 341 w 367"/>
                <a:gd name="T47" fmla="*/ 137 h 235"/>
                <a:gd name="T48" fmla="*/ 341 w 367"/>
                <a:gd name="T49" fmla="*/ 157 h 235"/>
                <a:gd name="T50" fmla="*/ 359 w 367"/>
                <a:gd name="T51" fmla="*/ 157 h 235"/>
                <a:gd name="T52" fmla="*/ 367 w 367"/>
                <a:gd name="T53" fmla="*/ 166 h 235"/>
                <a:gd name="T54" fmla="*/ 359 w 367"/>
                <a:gd name="T55" fmla="*/ 186 h 235"/>
                <a:gd name="T56" fmla="*/ 86 w 367"/>
                <a:gd name="T57" fmla="*/ 225 h 235"/>
                <a:gd name="T58" fmla="*/ 0 w 367"/>
                <a:gd name="T59" fmla="*/ 235 h 235"/>
                <a:gd name="T60" fmla="*/ 26 w 367"/>
                <a:gd name="T61" fmla="*/ 196 h 235"/>
                <a:gd name="T62" fmla="*/ 51 w 367"/>
                <a:gd name="T63" fmla="*/ 176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7" h="235">
                  <a:moveTo>
                    <a:pt x="51" y="166"/>
                  </a:moveTo>
                  <a:lnTo>
                    <a:pt x="60" y="166"/>
                  </a:lnTo>
                  <a:lnTo>
                    <a:pt x="60" y="176"/>
                  </a:lnTo>
                  <a:lnTo>
                    <a:pt x="68" y="186"/>
                  </a:lnTo>
                  <a:lnTo>
                    <a:pt x="77" y="186"/>
                  </a:lnTo>
                  <a:lnTo>
                    <a:pt x="86" y="176"/>
                  </a:lnTo>
                  <a:lnTo>
                    <a:pt x="94" y="176"/>
                  </a:lnTo>
                  <a:lnTo>
                    <a:pt x="111" y="176"/>
                  </a:lnTo>
                  <a:lnTo>
                    <a:pt x="120" y="166"/>
                  </a:lnTo>
                  <a:lnTo>
                    <a:pt x="137" y="157"/>
                  </a:lnTo>
                  <a:lnTo>
                    <a:pt x="145" y="137"/>
                  </a:lnTo>
                  <a:lnTo>
                    <a:pt x="145" y="127"/>
                  </a:lnTo>
                  <a:lnTo>
                    <a:pt x="154" y="118"/>
                  </a:lnTo>
                  <a:lnTo>
                    <a:pt x="154" y="98"/>
                  </a:lnTo>
                  <a:lnTo>
                    <a:pt x="162" y="88"/>
                  </a:lnTo>
                  <a:lnTo>
                    <a:pt x="162" y="69"/>
                  </a:lnTo>
                  <a:lnTo>
                    <a:pt x="171" y="69"/>
                  </a:lnTo>
                  <a:lnTo>
                    <a:pt x="171" y="78"/>
                  </a:lnTo>
                  <a:lnTo>
                    <a:pt x="188" y="78"/>
                  </a:lnTo>
                  <a:lnTo>
                    <a:pt x="188" y="59"/>
                  </a:lnTo>
                  <a:lnTo>
                    <a:pt x="196" y="49"/>
                  </a:lnTo>
                  <a:lnTo>
                    <a:pt x="196" y="39"/>
                  </a:lnTo>
                  <a:lnTo>
                    <a:pt x="214" y="29"/>
                  </a:lnTo>
                  <a:lnTo>
                    <a:pt x="214" y="20"/>
                  </a:lnTo>
                  <a:lnTo>
                    <a:pt x="214" y="0"/>
                  </a:lnTo>
                  <a:lnTo>
                    <a:pt x="222" y="0"/>
                  </a:lnTo>
                  <a:lnTo>
                    <a:pt x="231" y="10"/>
                  </a:lnTo>
                  <a:lnTo>
                    <a:pt x="239" y="10"/>
                  </a:lnTo>
                  <a:lnTo>
                    <a:pt x="248" y="10"/>
                  </a:lnTo>
                  <a:lnTo>
                    <a:pt x="248" y="0"/>
                  </a:lnTo>
                  <a:lnTo>
                    <a:pt x="265" y="10"/>
                  </a:lnTo>
                  <a:lnTo>
                    <a:pt x="265" y="10"/>
                  </a:lnTo>
                  <a:lnTo>
                    <a:pt x="273" y="10"/>
                  </a:lnTo>
                  <a:lnTo>
                    <a:pt x="282" y="29"/>
                  </a:lnTo>
                  <a:lnTo>
                    <a:pt x="290" y="29"/>
                  </a:lnTo>
                  <a:lnTo>
                    <a:pt x="290" y="39"/>
                  </a:lnTo>
                  <a:lnTo>
                    <a:pt x="282" y="49"/>
                  </a:lnTo>
                  <a:lnTo>
                    <a:pt x="282" y="59"/>
                  </a:lnTo>
                  <a:lnTo>
                    <a:pt x="290" y="59"/>
                  </a:lnTo>
                  <a:lnTo>
                    <a:pt x="316" y="78"/>
                  </a:lnTo>
                  <a:lnTo>
                    <a:pt x="324" y="78"/>
                  </a:lnTo>
                  <a:lnTo>
                    <a:pt x="341" y="88"/>
                  </a:lnTo>
                  <a:lnTo>
                    <a:pt x="333" y="108"/>
                  </a:lnTo>
                  <a:lnTo>
                    <a:pt x="333" y="108"/>
                  </a:lnTo>
                  <a:lnTo>
                    <a:pt x="341" y="118"/>
                  </a:lnTo>
                  <a:lnTo>
                    <a:pt x="341" y="127"/>
                  </a:lnTo>
                  <a:lnTo>
                    <a:pt x="333" y="137"/>
                  </a:lnTo>
                  <a:lnTo>
                    <a:pt x="341" y="137"/>
                  </a:lnTo>
                  <a:lnTo>
                    <a:pt x="350" y="147"/>
                  </a:lnTo>
                  <a:lnTo>
                    <a:pt x="341" y="157"/>
                  </a:lnTo>
                  <a:lnTo>
                    <a:pt x="341" y="157"/>
                  </a:lnTo>
                  <a:lnTo>
                    <a:pt x="359" y="157"/>
                  </a:lnTo>
                  <a:lnTo>
                    <a:pt x="367" y="157"/>
                  </a:lnTo>
                  <a:lnTo>
                    <a:pt x="367" y="166"/>
                  </a:lnTo>
                  <a:lnTo>
                    <a:pt x="367" y="176"/>
                  </a:lnTo>
                  <a:lnTo>
                    <a:pt x="359" y="186"/>
                  </a:lnTo>
                  <a:lnTo>
                    <a:pt x="299" y="196"/>
                  </a:lnTo>
                  <a:lnTo>
                    <a:pt x="86" y="225"/>
                  </a:lnTo>
                  <a:lnTo>
                    <a:pt x="60" y="235"/>
                  </a:lnTo>
                  <a:lnTo>
                    <a:pt x="0" y="235"/>
                  </a:lnTo>
                  <a:lnTo>
                    <a:pt x="17" y="206"/>
                  </a:lnTo>
                  <a:lnTo>
                    <a:pt x="26" y="196"/>
                  </a:lnTo>
                  <a:lnTo>
                    <a:pt x="34" y="186"/>
                  </a:lnTo>
                  <a:lnTo>
                    <a:pt x="51" y="176"/>
                  </a:lnTo>
                  <a:lnTo>
                    <a:pt x="51" y="166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6" name="Freeform 96"/>
            <p:cNvSpPr>
              <a:spLocks/>
            </p:cNvSpPr>
            <p:nvPr/>
          </p:nvSpPr>
          <p:spPr bwMode="auto">
            <a:xfrm>
              <a:off x="3600" y="3116"/>
              <a:ext cx="231" cy="264"/>
            </a:xfrm>
            <a:custGeom>
              <a:avLst/>
              <a:gdLst>
                <a:gd name="T0" fmla="*/ 77 w 231"/>
                <a:gd name="T1" fmla="*/ 19 h 264"/>
                <a:gd name="T2" fmla="*/ 77 w 231"/>
                <a:gd name="T3" fmla="*/ 0 h 264"/>
                <a:gd name="T4" fmla="*/ 86 w 231"/>
                <a:gd name="T5" fmla="*/ 68 h 264"/>
                <a:gd name="T6" fmla="*/ 145 w 231"/>
                <a:gd name="T7" fmla="*/ 58 h 264"/>
                <a:gd name="T8" fmla="*/ 145 w 231"/>
                <a:gd name="T9" fmla="*/ 98 h 264"/>
                <a:gd name="T10" fmla="*/ 154 w 231"/>
                <a:gd name="T11" fmla="*/ 88 h 264"/>
                <a:gd name="T12" fmla="*/ 179 w 231"/>
                <a:gd name="T13" fmla="*/ 68 h 264"/>
                <a:gd name="T14" fmla="*/ 179 w 231"/>
                <a:gd name="T15" fmla="*/ 58 h 264"/>
                <a:gd name="T16" fmla="*/ 188 w 231"/>
                <a:gd name="T17" fmla="*/ 68 h 264"/>
                <a:gd name="T18" fmla="*/ 197 w 231"/>
                <a:gd name="T19" fmla="*/ 68 h 264"/>
                <a:gd name="T20" fmla="*/ 197 w 231"/>
                <a:gd name="T21" fmla="*/ 58 h 264"/>
                <a:gd name="T22" fmla="*/ 222 w 231"/>
                <a:gd name="T23" fmla="*/ 58 h 264"/>
                <a:gd name="T24" fmla="*/ 231 w 231"/>
                <a:gd name="T25" fmla="*/ 68 h 264"/>
                <a:gd name="T26" fmla="*/ 231 w 231"/>
                <a:gd name="T27" fmla="*/ 78 h 264"/>
                <a:gd name="T28" fmla="*/ 231 w 231"/>
                <a:gd name="T29" fmla="*/ 88 h 264"/>
                <a:gd name="T30" fmla="*/ 222 w 231"/>
                <a:gd name="T31" fmla="*/ 88 h 264"/>
                <a:gd name="T32" fmla="*/ 205 w 231"/>
                <a:gd name="T33" fmla="*/ 78 h 264"/>
                <a:gd name="T34" fmla="*/ 197 w 231"/>
                <a:gd name="T35" fmla="*/ 78 h 264"/>
                <a:gd name="T36" fmla="*/ 197 w 231"/>
                <a:gd name="T37" fmla="*/ 98 h 264"/>
                <a:gd name="T38" fmla="*/ 197 w 231"/>
                <a:gd name="T39" fmla="*/ 107 h 264"/>
                <a:gd name="T40" fmla="*/ 179 w 231"/>
                <a:gd name="T41" fmla="*/ 117 h 264"/>
                <a:gd name="T42" fmla="*/ 179 w 231"/>
                <a:gd name="T43" fmla="*/ 127 h 264"/>
                <a:gd name="T44" fmla="*/ 171 w 231"/>
                <a:gd name="T45" fmla="*/ 137 h 264"/>
                <a:gd name="T46" fmla="*/ 171 w 231"/>
                <a:gd name="T47" fmla="*/ 156 h 264"/>
                <a:gd name="T48" fmla="*/ 154 w 231"/>
                <a:gd name="T49" fmla="*/ 156 h 264"/>
                <a:gd name="T50" fmla="*/ 154 w 231"/>
                <a:gd name="T51" fmla="*/ 147 h 264"/>
                <a:gd name="T52" fmla="*/ 145 w 231"/>
                <a:gd name="T53" fmla="*/ 147 h 264"/>
                <a:gd name="T54" fmla="*/ 145 w 231"/>
                <a:gd name="T55" fmla="*/ 166 h 264"/>
                <a:gd name="T56" fmla="*/ 137 w 231"/>
                <a:gd name="T57" fmla="*/ 176 h 264"/>
                <a:gd name="T58" fmla="*/ 137 w 231"/>
                <a:gd name="T59" fmla="*/ 196 h 264"/>
                <a:gd name="T60" fmla="*/ 128 w 231"/>
                <a:gd name="T61" fmla="*/ 205 h 264"/>
                <a:gd name="T62" fmla="*/ 128 w 231"/>
                <a:gd name="T63" fmla="*/ 215 h 264"/>
                <a:gd name="T64" fmla="*/ 120 w 231"/>
                <a:gd name="T65" fmla="*/ 235 h 264"/>
                <a:gd name="T66" fmla="*/ 103 w 231"/>
                <a:gd name="T67" fmla="*/ 244 h 264"/>
                <a:gd name="T68" fmla="*/ 94 w 231"/>
                <a:gd name="T69" fmla="*/ 254 h 264"/>
                <a:gd name="T70" fmla="*/ 77 w 231"/>
                <a:gd name="T71" fmla="*/ 254 h 264"/>
                <a:gd name="T72" fmla="*/ 69 w 231"/>
                <a:gd name="T73" fmla="*/ 254 h 264"/>
                <a:gd name="T74" fmla="*/ 60 w 231"/>
                <a:gd name="T75" fmla="*/ 264 h 264"/>
                <a:gd name="T76" fmla="*/ 51 w 231"/>
                <a:gd name="T77" fmla="*/ 264 h 264"/>
                <a:gd name="T78" fmla="*/ 43 w 231"/>
                <a:gd name="T79" fmla="*/ 254 h 264"/>
                <a:gd name="T80" fmla="*/ 43 w 231"/>
                <a:gd name="T81" fmla="*/ 244 h 264"/>
                <a:gd name="T82" fmla="*/ 34 w 231"/>
                <a:gd name="T83" fmla="*/ 244 h 264"/>
                <a:gd name="T84" fmla="*/ 26 w 231"/>
                <a:gd name="T85" fmla="*/ 235 h 264"/>
                <a:gd name="T86" fmla="*/ 9 w 231"/>
                <a:gd name="T87" fmla="*/ 225 h 264"/>
                <a:gd name="T88" fmla="*/ 0 w 231"/>
                <a:gd name="T89" fmla="*/ 205 h 264"/>
                <a:gd name="T90" fmla="*/ 0 w 231"/>
                <a:gd name="T91" fmla="*/ 176 h 264"/>
                <a:gd name="T92" fmla="*/ 9 w 231"/>
                <a:gd name="T93" fmla="*/ 176 h 264"/>
                <a:gd name="T94" fmla="*/ 17 w 231"/>
                <a:gd name="T95" fmla="*/ 166 h 264"/>
                <a:gd name="T96" fmla="*/ 17 w 231"/>
                <a:gd name="T97" fmla="*/ 137 h 264"/>
                <a:gd name="T98" fmla="*/ 26 w 231"/>
                <a:gd name="T99" fmla="*/ 147 h 264"/>
                <a:gd name="T100" fmla="*/ 34 w 231"/>
                <a:gd name="T101" fmla="*/ 137 h 264"/>
                <a:gd name="T102" fmla="*/ 34 w 231"/>
                <a:gd name="T103" fmla="*/ 117 h 264"/>
                <a:gd name="T104" fmla="*/ 43 w 231"/>
                <a:gd name="T105" fmla="*/ 107 h 264"/>
                <a:gd name="T106" fmla="*/ 51 w 231"/>
                <a:gd name="T107" fmla="*/ 107 h 264"/>
                <a:gd name="T108" fmla="*/ 69 w 231"/>
                <a:gd name="T109" fmla="*/ 88 h 264"/>
                <a:gd name="T110" fmla="*/ 77 w 231"/>
                <a:gd name="T111" fmla="*/ 78 h 264"/>
                <a:gd name="T112" fmla="*/ 77 w 231"/>
                <a:gd name="T113" fmla="*/ 68 h 264"/>
                <a:gd name="T114" fmla="*/ 77 w 231"/>
                <a:gd name="T115" fmla="*/ 58 h 264"/>
                <a:gd name="T116" fmla="*/ 77 w 231"/>
                <a:gd name="T117" fmla="*/ 39 h 264"/>
                <a:gd name="T118" fmla="*/ 69 w 231"/>
                <a:gd name="T119" fmla="*/ 29 h 264"/>
                <a:gd name="T120" fmla="*/ 77 w 231"/>
                <a:gd name="T121" fmla="*/ 19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1" h="264">
                  <a:moveTo>
                    <a:pt x="77" y="19"/>
                  </a:moveTo>
                  <a:lnTo>
                    <a:pt x="77" y="0"/>
                  </a:lnTo>
                  <a:lnTo>
                    <a:pt x="86" y="68"/>
                  </a:lnTo>
                  <a:lnTo>
                    <a:pt x="145" y="58"/>
                  </a:lnTo>
                  <a:lnTo>
                    <a:pt x="145" y="98"/>
                  </a:lnTo>
                  <a:lnTo>
                    <a:pt x="154" y="88"/>
                  </a:lnTo>
                  <a:lnTo>
                    <a:pt x="179" y="68"/>
                  </a:lnTo>
                  <a:lnTo>
                    <a:pt x="179" y="58"/>
                  </a:lnTo>
                  <a:lnTo>
                    <a:pt x="188" y="68"/>
                  </a:lnTo>
                  <a:lnTo>
                    <a:pt x="197" y="68"/>
                  </a:lnTo>
                  <a:lnTo>
                    <a:pt x="197" y="58"/>
                  </a:lnTo>
                  <a:lnTo>
                    <a:pt x="222" y="58"/>
                  </a:lnTo>
                  <a:lnTo>
                    <a:pt x="231" y="68"/>
                  </a:lnTo>
                  <a:lnTo>
                    <a:pt x="231" y="78"/>
                  </a:lnTo>
                  <a:lnTo>
                    <a:pt x="231" y="88"/>
                  </a:lnTo>
                  <a:lnTo>
                    <a:pt x="222" y="88"/>
                  </a:lnTo>
                  <a:lnTo>
                    <a:pt x="205" y="78"/>
                  </a:lnTo>
                  <a:lnTo>
                    <a:pt x="197" y="78"/>
                  </a:lnTo>
                  <a:lnTo>
                    <a:pt x="197" y="98"/>
                  </a:lnTo>
                  <a:lnTo>
                    <a:pt x="197" y="107"/>
                  </a:lnTo>
                  <a:lnTo>
                    <a:pt x="179" y="117"/>
                  </a:lnTo>
                  <a:lnTo>
                    <a:pt x="179" y="127"/>
                  </a:lnTo>
                  <a:lnTo>
                    <a:pt x="171" y="137"/>
                  </a:lnTo>
                  <a:lnTo>
                    <a:pt x="171" y="156"/>
                  </a:lnTo>
                  <a:lnTo>
                    <a:pt x="154" y="156"/>
                  </a:lnTo>
                  <a:lnTo>
                    <a:pt x="154" y="147"/>
                  </a:lnTo>
                  <a:lnTo>
                    <a:pt x="145" y="147"/>
                  </a:lnTo>
                  <a:lnTo>
                    <a:pt x="145" y="166"/>
                  </a:lnTo>
                  <a:lnTo>
                    <a:pt x="137" y="176"/>
                  </a:lnTo>
                  <a:lnTo>
                    <a:pt x="137" y="196"/>
                  </a:lnTo>
                  <a:lnTo>
                    <a:pt x="128" y="205"/>
                  </a:lnTo>
                  <a:lnTo>
                    <a:pt x="128" y="215"/>
                  </a:lnTo>
                  <a:lnTo>
                    <a:pt x="120" y="235"/>
                  </a:lnTo>
                  <a:lnTo>
                    <a:pt x="103" y="244"/>
                  </a:lnTo>
                  <a:lnTo>
                    <a:pt x="94" y="254"/>
                  </a:lnTo>
                  <a:lnTo>
                    <a:pt x="77" y="254"/>
                  </a:lnTo>
                  <a:lnTo>
                    <a:pt x="69" y="254"/>
                  </a:lnTo>
                  <a:lnTo>
                    <a:pt x="60" y="264"/>
                  </a:lnTo>
                  <a:lnTo>
                    <a:pt x="51" y="264"/>
                  </a:lnTo>
                  <a:lnTo>
                    <a:pt x="43" y="254"/>
                  </a:lnTo>
                  <a:lnTo>
                    <a:pt x="43" y="244"/>
                  </a:lnTo>
                  <a:lnTo>
                    <a:pt x="34" y="244"/>
                  </a:lnTo>
                  <a:lnTo>
                    <a:pt x="26" y="235"/>
                  </a:lnTo>
                  <a:lnTo>
                    <a:pt x="9" y="225"/>
                  </a:lnTo>
                  <a:lnTo>
                    <a:pt x="0" y="205"/>
                  </a:lnTo>
                  <a:lnTo>
                    <a:pt x="0" y="176"/>
                  </a:lnTo>
                  <a:lnTo>
                    <a:pt x="9" y="176"/>
                  </a:lnTo>
                  <a:lnTo>
                    <a:pt x="17" y="166"/>
                  </a:lnTo>
                  <a:lnTo>
                    <a:pt x="17" y="137"/>
                  </a:lnTo>
                  <a:lnTo>
                    <a:pt x="26" y="147"/>
                  </a:lnTo>
                  <a:lnTo>
                    <a:pt x="34" y="137"/>
                  </a:lnTo>
                  <a:lnTo>
                    <a:pt x="34" y="117"/>
                  </a:lnTo>
                  <a:lnTo>
                    <a:pt x="43" y="107"/>
                  </a:lnTo>
                  <a:lnTo>
                    <a:pt x="51" y="107"/>
                  </a:lnTo>
                  <a:lnTo>
                    <a:pt x="69" y="88"/>
                  </a:lnTo>
                  <a:lnTo>
                    <a:pt x="77" y="78"/>
                  </a:lnTo>
                  <a:lnTo>
                    <a:pt x="77" y="68"/>
                  </a:lnTo>
                  <a:lnTo>
                    <a:pt x="77" y="58"/>
                  </a:lnTo>
                  <a:lnTo>
                    <a:pt x="77" y="39"/>
                  </a:lnTo>
                  <a:lnTo>
                    <a:pt x="69" y="29"/>
                  </a:lnTo>
                  <a:lnTo>
                    <a:pt x="77" y="1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7" name="Freeform 97"/>
            <p:cNvSpPr>
              <a:spLocks/>
            </p:cNvSpPr>
            <p:nvPr/>
          </p:nvSpPr>
          <p:spPr bwMode="auto">
            <a:xfrm>
              <a:off x="3669" y="2979"/>
              <a:ext cx="298" cy="205"/>
            </a:xfrm>
            <a:custGeom>
              <a:avLst/>
              <a:gdLst>
                <a:gd name="T0" fmla="*/ 0 w 298"/>
                <a:gd name="T1" fmla="*/ 49 h 205"/>
                <a:gd name="T2" fmla="*/ 8 w 298"/>
                <a:gd name="T3" fmla="*/ 39 h 205"/>
                <a:gd name="T4" fmla="*/ 34 w 298"/>
                <a:gd name="T5" fmla="*/ 19 h 205"/>
                <a:gd name="T6" fmla="*/ 34 w 298"/>
                <a:gd name="T7" fmla="*/ 39 h 205"/>
                <a:gd name="T8" fmla="*/ 34 w 298"/>
                <a:gd name="T9" fmla="*/ 39 h 205"/>
                <a:gd name="T10" fmla="*/ 238 w 298"/>
                <a:gd name="T11" fmla="*/ 0 h 205"/>
                <a:gd name="T12" fmla="*/ 247 w 298"/>
                <a:gd name="T13" fmla="*/ 0 h 205"/>
                <a:gd name="T14" fmla="*/ 255 w 298"/>
                <a:gd name="T15" fmla="*/ 9 h 205"/>
                <a:gd name="T16" fmla="*/ 264 w 298"/>
                <a:gd name="T17" fmla="*/ 29 h 205"/>
                <a:gd name="T18" fmla="*/ 281 w 298"/>
                <a:gd name="T19" fmla="*/ 39 h 205"/>
                <a:gd name="T20" fmla="*/ 273 w 298"/>
                <a:gd name="T21" fmla="*/ 49 h 205"/>
                <a:gd name="T22" fmla="*/ 273 w 298"/>
                <a:gd name="T23" fmla="*/ 58 h 205"/>
                <a:gd name="T24" fmla="*/ 264 w 298"/>
                <a:gd name="T25" fmla="*/ 68 h 205"/>
                <a:gd name="T26" fmla="*/ 273 w 298"/>
                <a:gd name="T27" fmla="*/ 78 h 205"/>
                <a:gd name="T28" fmla="*/ 273 w 298"/>
                <a:gd name="T29" fmla="*/ 78 h 205"/>
                <a:gd name="T30" fmla="*/ 264 w 298"/>
                <a:gd name="T31" fmla="*/ 88 h 205"/>
                <a:gd name="T32" fmla="*/ 273 w 298"/>
                <a:gd name="T33" fmla="*/ 98 h 205"/>
                <a:gd name="T34" fmla="*/ 281 w 298"/>
                <a:gd name="T35" fmla="*/ 98 h 205"/>
                <a:gd name="T36" fmla="*/ 281 w 298"/>
                <a:gd name="T37" fmla="*/ 107 h 205"/>
                <a:gd name="T38" fmla="*/ 298 w 298"/>
                <a:gd name="T39" fmla="*/ 117 h 205"/>
                <a:gd name="T40" fmla="*/ 298 w 298"/>
                <a:gd name="T41" fmla="*/ 127 h 205"/>
                <a:gd name="T42" fmla="*/ 281 w 298"/>
                <a:gd name="T43" fmla="*/ 137 h 205"/>
                <a:gd name="T44" fmla="*/ 281 w 298"/>
                <a:gd name="T45" fmla="*/ 146 h 205"/>
                <a:gd name="T46" fmla="*/ 273 w 298"/>
                <a:gd name="T47" fmla="*/ 156 h 205"/>
                <a:gd name="T48" fmla="*/ 255 w 298"/>
                <a:gd name="T49" fmla="*/ 156 h 205"/>
                <a:gd name="T50" fmla="*/ 247 w 298"/>
                <a:gd name="T51" fmla="*/ 166 h 205"/>
                <a:gd name="T52" fmla="*/ 76 w 298"/>
                <a:gd name="T53" fmla="*/ 195 h 205"/>
                <a:gd name="T54" fmla="*/ 17 w 298"/>
                <a:gd name="T55" fmla="*/ 205 h 205"/>
                <a:gd name="T56" fmla="*/ 8 w 298"/>
                <a:gd name="T57" fmla="*/ 137 h 205"/>
                <a:gd name="T58" fmla="*/ 0 w 298"/>
                <a:gd name="T59" fmla="*/ 4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8" h="205">
                  <a:moveTo>
                    <a:pt x="0" y="49"/>
                  </a:moveTo>
                  <a:lnTo>
                    <a:pt x="8" y="39"/>
                  </a:lnTo>
                  <a:lnTo>
                    <a:pt x="34" y="19"/>
                  </a:lnTo>
                  <a:lnTo>
                    <a:pt x="34" y="39"/>
                  </a:lnTo>
                  <a:lnTo>
                    <a:pt x="34" y="39"/>
                  </a:lnTo>
                  <a:lnTo>
                    <a:pt x="238" y="0"/>
                  </a:lnTo>
                  <a:lnTo>
                    <a:pt x="247" y="0"/>
                  </a:lnTo>
                  <a:lnTo>
                    <a:pt x="255" y="9"/>
                  </a:lnTo>
                  <a:lnTo>
                    <a:pt x="264" y="29"/>
                  </a:lnTo>
                  <a:lnTo>
                    <a:pt x="281" y="3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64" y="68"/>
                  </a:lnTo>
                  <a:lnTo>
                    <a:pt x="273" y="78"/>
                  </a:lnTo>
                  <a:lnTo>
                    <a:pt x="273" y="78"/>
                  </a:lnTo>
                  <a:lnTo>
                    <a:pt x="264" y="88"/>
                  </a:lnTo>
                  <a:lnTo>
                    <a:pt x="273" y="98"/>
                  </a:lnTo>
                  <a:lnTo>
                    <a:pt x="281" y="98"/>
                  </a:lnTo>
                  <a:lnTo>
                    <a:pt x="281" y="107"/>
                  </a:lnTo>
                  <a:lnTo>
                    <a:pt x="298" y="117"/>
                  </a:lnTo>
                  <a:lnTo>
                    <a:pt x="298" y="127"/>
                  </a:lnTo>
                  <a:lnTo>
                    <a:pt x="281" y="137"/>
                  </a:lnTo>
                  <a:lnTo>
                    <a:pt x="281" y="146"/>
                  </a:lnTo>
                  <a:lnTo>
                    <a:pt x="273" y="156"/>
                  </a:lnTo>
                  <a:lnTo>
                    <a:pt x="255" y="156"/>
                  </a:lnTo>
                  <a:lnTo>
                    <a:pt x="247" y="166"/>
                  </a:lnTo>
                  <a:lnTo>
                    <a:pt x="76" y="195"/>
                  </a:lnTo>
                  <a:lnTo>
                    <a:pt x="17" y="205"/>
                  </a:lnTo>
                  <a:lnTo>
                    <a:pt x="8" y="137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8" name="Freeform 98"/>
            <p:cNvSpPr>
              <a:spLocks/>
            </p:cNvSpPr>
            <p:nvPr/>
          </p:nvSpPr>
          <p:spPr bwMode="auto">
            <a:xfrm>
              <a:off x="3745" y="3145"/>
              <a:ext cx="179" cy="118"/>
            </a:xfrm>
            <a:custGeom>
              <a:avLst/>
              <a:gdLst>
                <a:gd name="T0" fmla="*/ 0 w 179"/>
                <a:gd name="T1" fmla="*/ 29 h 118"/>
                <a:gd name="T2" fmla="*/ 171 w 179"/>
                <a:gd name="T3" fmla="*/ 0 h 118"/>
                <a:gd name="T4" fmla="*/ 179 w 179"/>
                <a:gd name="T5" fmla="*/ 20 h 118"/>
                <a:gd name="T6" fmla="*/ 171 w 179"/>
                <a:gd name="T7" fmla="*/ 20 h 118"/>
                <a:gd name="T8" fmla="*/ 171 w 179"/>
                <a:gd name="T9" fmla="*/ 10 h 118"/>
                <a:gd name="T10" fmla="*/ 162 w 179"/>
                <a:gd name="T11" fmla="*/ 20 h 118"/>
                <a:gd name="T12" fmla="*/ 162 w 179"/>
                <a:gd name="T13" fmla="*/ 20 h 118"/>
                <a:gd name="T14" fmla="*/ 154 w 179"/>
                <a:gd name="T15" fmla="*/ 29 h 118"/>
                <a:gd name="T16" fmla="*/ 154 w 179"/>
                <a:gd name="T17" fmla="*/ 39 h 118"/>
                <a:gd name="T18" fmla="*/ 145 w 179"/>
                <a:gd name="T19" fmla="*/ 39 h 118"/>
                <a:gd name="T20" fmla="*/ 154 w 179"/>
                <a:gd name="T21" fmla="*/ 59 h 118"/>
                <a:gd name="T22" fmla="*/ 145 w 179"/>
                <a:gd name="T23" fmla="*/ 78 h 118"/>
                <a:gd name="T24" fmla="*/ 154 w 179"/>
                <a:gd name="T25" fmla="*/ 88 h 118"/>
                <a:gd name="T26" fmla="*/ 162 w 179"/>
                <a:gd name="T27" fmla="*/ 108 h 118"/>
                <a:gd name="T28" fmla="*/ 162 w 179"/>
                <a:gd name="T29" fmla="*/ 118 h 118"/>
                <a:gd name="T30" fmla="*/ 154 w 179"/>
                <a:gd name="T31" fmla="*/ 118 h 118"/>
                <a:gd name="T32" fmla="*/ 137 w 179"/>
                <a:gd name="T33" fmla="*/ 118 h 118"/>
                <a:gd name="T34" fmla="*/ 128 w 179"/>
                <a:gd name="T35" fmla="*/ 108 h 118"/>
                <a:gd name="T36" fmla="*/ 120 w 179"/>
                <a:gd name="T37" fmla="*/ 108 h 118"/>
                <a:gd name="T38" fmla="*/ 120 w 179"/>
                <a:gd name="T39" fmla="*/ 98 h 118"/>
                <a:gd name="T40" fmla="*/ 128 w 179"/>
                <a:gd name="T41" fmla="*/ 88 h 118"/>
                <a:gd name="T42" fmla="*/ 128 w 179"/>
                <a:gd name="T43" fmla="*/ 78 h 118"/>
                <a:gd name="T44" fmla="*/ 120 w 179"/>
                <a:gd name="T45" fmla="*/ 78 h 118"/>
                <a:gd name="T46" fmla="*/ 111 w 179"/>
                <a:gd name="T47" fmla="*/ 59 h 118"/>
                <a:gd name="T48" fmla="*/ 103 w 179"/>
                <a:gd name="T49" fmla="*/ 59 h 118"/>
                <a:gd name="T50" fmla="*/ 103 w 179"/>
                <a:gd name="T51" fmla="*/ 59 h 118"/>
                <a:gd name="T52" fmla="*/ 86 w 179"/>
                <a:gd name="T53" fmla="*/ 49 h 118"/>
                <a:gd name="T54" fmla="*/ 77 w 179"/>
                <a:gd name="T55" fmla="*/ 29 h 118"/>
                <a:gd name="T56" fmla="*/ 52 w 179"/>
                <a:gd name="T57" fmla="*/ 29 h 118"/>
                <a:gd name="T58" fmla="*/ 52 w 179"/>
                <a:gd name="T59" fmla="*/ 39 h 118"/>
                <a:gd name="T60" fmla="*/ 43 w 179"/>
                <a:gd name="T61" fmla="*/ 39 h 118"/>
                <a:gd name="T62" fmla="*/ 34 w 179"/>
                <a:gd name="T63" fmla="*/ 29 h 118"/>
                <a:gd name="T64" fmla="*/ 34 w 179"/>
                <a:gd name="T65" fmla="*/ 39 h 118"/>
                <a:gd name="T66" fmla="*/ 9 w 179"/>
                <a:gd name="T67" fmla="*/ 59 h 118"/>
                <a:gd name="T68" fmla="*/ 0 w 179"/>
                <a:gd name="T69" fmla="*/ 69 h 118"/>
                <a:gd name="T70" fmla="*/ 0 w 179"/>
                <a:gd name="T71" fmla="*/ 2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79" h="118">
                  <a:moveTo>
                    <a:pt x="0" y="29"/>
                  </a:moveTo>
                  <a:lnTo>
                    <a:pt x="171" y="0"/>
                  </a:lnTo>
                  <a:lnTo>
                    <a:pt x="179" y="20"/>
                  </a:lnTo>
                  <a:lnTo>
                    <a:pt x="171" y="20"/>
                  </a:lnTo>
                  <a:lnTo>
                    <a:pt x="171" y="10"/>
                  </a:lnTo>
                  <a:lnTo>
                    <a:pt x="162" y="20"/>
                  </a:lnTo>
                  <a:lnTo>
                    <a:pt x="162" y="20"/>
                  </a:lnTo>
                  <a:lnTo>
                    <a:pt x="154" y="29"/>
                  </a:lnTo>
                  <a:lnTo>
                    <a:pt x="154" y="39"/>
                  </a:lnTo>
                  <a:lnTo>
                    <a:pt x="145" y="39"/>
                  </a:lnTo>
                  <a:lnTo>
                    <a:pt x="154" y="59"/>
                  </a:lnTo>
                  <a:lnTo>
                    <a:pt x="145" y="78"/>
                  </a:lnTo>
                  <a:lnTo>
                    <a:pt x="154" y="88"/>
                  </a:lnTo>
                  <a:lnTo>
                    <a:pt x="162" y="108"/>
                  </a:lnTo>
                  <a:lnTo>
                    <a:pt x="162" y="118"/>
                  </a:lnTo>
                  <a:lnTo>
                    <a:pt x="154" y="118"/>
                  </a:lnTo>
                  <a:lnTo>
                    <a:pt x="137" y="118"/>
                  </a:lnTo>
                  <a:lnTo>
                    <a:pt x="128" y="108"/>
                  </a:lnTo>
                  <a:lnTo>
                    <a:pt x="120" y="108"/>
                  </a:lnTo>
                  <a:lnTo>
                    <a:pt x="120" y="98"/>
                  </a:lnTo>
                  <a:lnTo>
                    <a:pt x="128" y="88"/>
                  </a:lnTo>
                  <a:lnTo>
                    <a:pt x="128" y="78"/>
                  </a:lnTo>
                  <a:lnTo>
                    <a:pt x="120" y="78"/>
                  </a:lnTo>
                  <a:lnTo>
                    <a:pt x="111" y="59"/>
                  </a:lnTo>
                  <a:lnTo>
                    <a:pt x="103" y="59"/>
                  </a:lnTo>
                  <a:lnTo>
                    <a:pt x="103" y="59"/>
                  </a:lnTo>
                  <a:lnTo>
                    <a:pt x="86" y="49"/>
                  </a:lnTo>
                  <a:lnTo>
                    <a:pt x="77" y="29"/>
                  </a:lnTo>
                  <a:lnTo>
                    <a:pt x="52" y="29"/>
                  </a:lnTo>
                  <a:lnTo>
                    <a:pt x="52" y="39"/>
                  </a:lnTo>
                  <a:lnTo>
                    <a:pt x="43" y="3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9" y="59"/>
                  </a:lnTo>
                  <a:lnTo>
                    <a:pt x="0" y="6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19" name="Freeform 99"/>
            <p:cNvSpPr>
              <a:spLocks/>
            </p:cNvSpPr>
            <p:nvPr/>
          </p:nvSpPr>
          <p:spPr bwMode="auto">
            <a:xfrm>
              <a:off x="3907" y="3165"/>
              <a:ext cx="69" cy="107"/>
            </a:xfrm>
            <a:custGeom>
              <a:avLst/>
              <a:gdLst>
                <a:gd name="T0" fmla="*/ 17 w 69"/>
                <a:gd name="T1" fmla="*/ 0 h 107"/>
                <a:gd name="T2" fmla="*/ 9 w 69"/>
                <a:gd name="T3" fmla="*/ 9 h 107"/>
                <a:gd name="T4" fmla="*/ 0 w 69"/>
                <a:gd name="T5" fmla="*/ 19 h 107"/>
                <a:gd name="T6" fmla="*/ 0 w 69"/>
                <a:gd name="T7" fmla="*/ 29 h 107"/>
                <a:gd name="T8" fmla="*/ 9 w 69"/>
                <a:gd name="T9" fmla="*/ 39 h 107"/>
                <a:gd name="T10" fmla="*/ 9 w 69"/>
                <a:gd name="T11" fmla="*/ 49 h 107"/>
                <a:gd name="T12" fmla="*/ 0 w 69"/>
                <a:gd name="T13" fmla="*/ 58 h 107"/>
                <a:gd name="T14" fmla="*/ 0 w 69"/>
                <a:gd name="T15" fmla="*/ 58 h 107"/>
                <a:gd name="T16" fmla="*/ 9 w 69"/>
                <a:gd name="T17" fmla="*/ 58 h 107"/>
                <a:gd name="T18" fmla="*/ 9 w 69"/>
                <a:gd name="T19" fmla="*/ 78 h 107"/>
                <a:gd name="T20" fmla="*/ 9 w 69"/>
                <a:gd name="T21" fmla="*/ 88 h 107"/>
                <a:gd name="T22" fmla="*/ 26 w 69"/>
                <a:gd name="T23" fmla="*/ 88 h 107"/>
                <a:gd name="T24" fmla="*/ 26 w 69"/>
                <a:gd name="T25" fmla="*/ 98 h 107"/>
                <a:gd name="T26" fmla="*/ 35 w 69"/>
                <a:gd name="T27" fmla="*/ 107 h 107"/>
                <a:gd name="T28" fmla="*/ 43 w 69"/>
                <a:gd name="T29" fmla="*/ 107 h 107"/>
                <a:gd name="T30" fmla="*/ 60 w 69"/>
                <a:gd name="T31" fmla="*/ 98 h 107"/>
                <a:gd name="T32" fmla="*/ 69 w 69"/>
                <a:gd name="T33" fmla="*/ 78 h 107"/>
                <a:gd name="T34" fmla="*/ 69 w 69"/>
                <a:gd name="T35" fmla="*/ 68 h 107"/>
                <a:gd name="T36" fmla="*/ 35 w 69"/>
                <a:gd name="T37" fmla="*/ 68 h 107"/>
                <a:gd name="T38" fmla="*/ 17 w 69"/>
                <a:gd name="T3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107">
                  <a:moveTo>
                    <a:pt x="17" y="0"/>
                  </a:moveTo>
                  <a:lnTo>
                    <a:pt x="9" y="9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9" y="49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9" y="58"/>
                  </a:lnTo>
                  <a:lnTo>
                    <a:pt x="9" y="78"/>
                  </a:lnTo>
                  <a:lnTo>
                    <a:pt x="9" y="88"/>
                  </a:lnTo>
                  <a:lnTo>
                    <a:pt x="26" y="88"/>
                  </a:lnTo>
                  <a:lnTo>
                    <a:pt x="26" y="98"/>
                  </a:lnTo>
                  <a:lnTo>
                    <a:pt x="35" y="107"/>
                  </a:lnTo>
                  <a:lnTo>
                    <a:pt x="43" y="107"/>
                  </a:lnTo>
                  <a:lnTo>
                    <a:pt x="60" y="98"/>
                  </a:lnTo>
                  <a:lnTo>
                    <a:pt x="69" y="78"/>
                  </a:lnTo>
                  <a:lnTo>
                    <a:pt x="69" y="68"/>
                  </a:lnTo>
                  <a:lnTo>
                    <a:pt x="35" y="6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0" name="Freeform 100"/>
            <p:cNvSpPr>
              <a:spLocks/>
            </p:cNvSpPr>
            <p:nvPr/>
          </p:nvSpPr>
          <p:spPr bwMode="auto">
            <a:xfrm>
              <a:off x="3916" y="3135"/>
              <a:ext cx="60" cy="98"/>
            </a:xfrm>
            <a:custGeom>
              <a:avLst/>
              <a:gdLst>
                <a:gd name="T0" fmla="*/ 17 w 60"/>
                <a:gd name="T1" fmla="*/ 0 h 98"/>
                <a:gd name="T2" fmla="*/ 17 w 60"/>
                <a:gd name="T3" fmla="*/ 20 h 98"/>
                <a:gd name="T4" fmla="*/ 26 w 60"/>
                <a:gd name="T5" fmla="*/ 30 h 98"/>
                <a:gd name="T6" fmla="*/ 34 w 60"/>
                <a:gd name="T7" fmla="*/ 49 h 98"/>
                <a:gd name="T8" fmla="*/ 34 w 60"/>
                <a:gd name="T9" fmla="*/ 59 h 98"/>
                <a:gd name="T10" fmla="*/ 51 w 60"/>
                <a:gd name="T11" fmla="*/ 69 h 98"/>
                <a:gd name="T12" fmla="*/ 60 w 60"/>
                <a:gd name="T13" fmla="*/ 79 h 98"/>
                <a:gd name="T14" fmla="*/ 60 w 60"/>
                <a:gd name="T15" fmla="*/ 98 h 98"/>
                <a:gd name="T16" fmla="*/ 26 w 60"/>
                <a:gd name="T17" fmla="*/ 98 h 98"/>
                <a:gd name="T18" fmla="*/ 8 w 60"/>
                <a:gd name="T19" fmla="*/ 30 h 98"/>
                <a:gd name="T20" fmla="*/ 0 w 60"/>
                <a:gd name="T21" fmla="*/ 10 h 98"/>
                <a:gd name="T22" fmla="*/ 8 w 60"/>
                <a:gd name="T23" fmla="*/ 0 h 98"/>
                <a:gd name="T24" fmla="*/ 17 w 60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0" h="98">
                  <a:moveTo>
                    <a:pt x="17" y="0"/>
                  </a:moveTo>
                  <a:lnTo>
                    <a:pt x="17" y="20"/>
                  </a:lnTo>
                  <a:lnTo>
                    <a:pt x="26" y="30"/>
                  </a:lnTo>
                  <a:lnTo>
                    <a:pt x="34" y="49"/>
                  </a:lnTo>
                  <a:lnTo>
                    <a:pt x="34" y="59"/>
                  </a:lnTo>
                  <a:lnTo>
                    <a:pt x="51" y="69"/>
                  </a:lnTo>
                  <a:lnTo>
                    <a:pt x="60" y="79"/>
                  </a:lnTo>
                  <a:lnTo>
                    <a:pt x="60" y="98"/>
                  </a:lnTo>
                  <a:lnTo>
                    <a:pt x="26" y="98"/>
                  </a:lnTo>
                  <a:lnTo>
                    <a:pt x="8" y="30"/>
                  </a:lnTo>
                  <a:lnTo>
                    <a:pt x="0" y="10"/>
                  </a:lnTo>
                  <a:lnTo>
                    <a:pt x="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1" name="Freeform 101"/>
            <p:cNvSpPr>
              <a:spLocks/>
            </p:cNvSpPr>
            <p:nvPr/>
          </p:nvSpPr>
          <p:spPr bwMode="auto">
            <a:xfrm>
              <a:off x="3942" y="3272"/>
              <a:ext cx="17" cy="59"/>
            </a:xfrm>
            <a:custGeom>
              <a:avLst/>
              <a:gdLst>
                <a:gd name="T0" fmla="*/ 0 w 17"/>
                <a:gd name="T1" fmla="*/ 0 h 59"/>
                <a:gd name="T2" fmla="*/ 8 w 17"/>
                <a:gd name="T3" fmla="*/ 10 h 59"/>
                <a:gd name="T4" fmla="*/ 0 w 17"/>
                <a:gd name="T5" fmla="*/ 20 h 59"/>
                <a:gd name="T6" fmla="*/ 0 w 17"/>
                <a:gd name="T7" fmla="*/ 40 h 59"/>
                <a:gd name="T8" fmla="*/ 0 w 17"/>
                <a:gd name="T9" fmla="*/ 59 h 59"/>
                <a:gd name="T10" fmla="*/ 8 w 17"/>
                <a:gd name="T11" fmla="*/ 40 h 59"/>
                <a:gd name="T12" fmla="*/ 8 w 17"/>
                <a:gd name="T13" fmla="*/ 30 h 59"/>
                <a:gd name="T14" fmla="*/ 17 w 17"/>
                <a:gd name="T15" fmla="*/ 20 h 59"/>
                <a:gd name="T16" fmla="*/ 8 w 17"/>
                <a:gd name="T17" fmla="*/ 0 h 59"/>
                <a:gd name="T18" fmla="*/ 0 w 17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59">
                  <a:moveTo>
                    <a:pt x="0" y="0"/>
                  </a:moveTo>
                  <a:lnTo>
                    <a:pt x="8" y="10"/>
                  </a:lnTo>
                  <a:lnTo>
                    <a:pt x="0" y="20"/>
                  </a:lnTo>
                  <a:lnTo>
                    <a:pt x="0" y="40"/>
                  </a:lnTo>
                  <a:lnTo>
                    <a:pt x="0" y="59"/>
                  </a:lnTo>
                  <a:lnTo>
                    <a:pt x="8" y="40"/>
                  </a:lnTo>
                  <a:lnTo>
                    <a:pt x="8" y="30"/>
                  </a:lnTo>
                  <a:lnTo>
                    <a:pt x="17" y="2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2" name="Freeform 102"/>
            <p:cNvSpPr>
              <a:spLocks/>
            </p:cNvSpPr>
            <p:nvPr/>
          </p:nvSpPr>
          <p:spPr bwMode="auto">
            <a:xfrm>
              <a:off x="3933" y="3018"/>
              <a:ext cx="68" cy="166"/>
            </a:xfrm>
            <a:custGeom>
              <a:avLst/>
              <a:gdLst>
                <a:gd name="T0" fmla="*/ 9 w 68"/>
                <a:gd name="T1" fmla="*/ 0 h 166"/>
                <a:gd name="T2" fmla="*/ 17 w 68"/>
                <a:gd name="T3" fmla="*/ 0 h 166"/>
                <a:gd name="T4" fmla="*/ 60 w 68"/>
                <a:gd name="T5" fmla="*/ 19 h 166"/>
                <a:gd name="T6" fmla="*/ 60 w 68"/>
                <a:gd name="T7" fmla="*/ 19 h 166"/>
                <a:gd name="T8" fmla="*/ 51 w 68"/>
                <a:gd name="T9" fmla="*/ 49 h 166"/>
                <a:gd name="T10" fmla="*/ 51 w 68"/>
                <a:gd name="T11" fmla="*/ 59 h 166"/>
                <a:gd name="T12" fmla="*/ 68 w 68"/>
                <a:gd name="T13" fmla="*/ 59 h 166"/>
                <a:gd name="T14" fmla="*/ 68 w 68"/>
                <a:gd name="T15" fmla="*/ 117 h 166"/>
                <a:gd name="T16" fmla="*/ 51 w 68"/>
                <a:gd name="T17" fmla="*/ 156 h 166"/>
                <a:gd name="T18" fmla="*/ 43 w 68"/>
                <a:gd name="T19" fmla="*/ 166 h 166"/>
                <a:gd name="T20" fmla="*/ 43 w 68"/>
                <a:gd name="T21" fmla="*/ 166 h 166"/>
                <a:gd name="T22" fmla="*/ 34 w 68"/>
                <a:gd name="T23" fmla="*/ 156 h 166"/>
                <a:gd name="T24" fmla="*/ 17 w 68"/>
                <a:gd name="T25" fmla="*/ 156 h 166"/>
                <a:gd name="T26" fmla="*/ 0 w 68"/>
                <a:gd name="T27" fmla="*/ 137 h 166"/>
                <a:gd name="T28" fmla="*/ 0 w 68"/>
                <a:gd name="T29" fmla="*/ 117 h 166"/>
                <a:gd name="T30" fmla="*/ 9 w 68"/>
                <a:gd name="T31" fmla="*/ 117 h 166"/>
                <a:gd name="T32" fmla="*/ 17 w 68"/>
                <a:gd name="T33" fmla="*/ 107 h 166"/>
                <a:gd name="T34" fmla="*/ 17 w 68"/>
                <a:gd name="T35" fmla="*/ 98 h 166"/>
                <a:gd name="T36" fmla="*/ 34 w 68"/>
                <a:gd name="T37" fmla="*/ 88 h 166"/>
                <a:gd name="T38" fmla="*/ 34 w 68"/>
                <a:gd name="T39" fmla="*/ 78 h 166"/>
                <a:gd name="T40" fmla="*/ 17 w 68"/>
                <a:gd name="T41" fmla="*/ 68 h 166"/>
                <a:gd name="T42" fmla="*/ 17 w 68"/>
                <a:gd name="T43" fmla="*/ 59 h 166"/>
                <a:gd name="T44" fmla="*/ 9 w 68"/>
                <a:gd name="T45" fmla="*/ 59 h 166"/>
                <a:gd name="T46" fmla="*/ 0 w 68"/>
                <a:gd name="T47" fmla="*/ 49 h 166"/>
                <a:gd name="T48" fmla="*/ 9 w 68"/>
                <a:gd name="T49" fmla="*/ 39 h 166"/>
                <a:gd name="T50" fmla="*/ 0 w 68"/>
                <a:gd name="T51" fmla="*/ 29 h 166"/>
                <a:gd name="T52" fmla="*/ 9 w 68"/>
                <a:gd name="T53" fmla="*/ 19 h 166"/>
                <a:gd name="T54" fmla="*/ 9 w 68"/>
                <a:gd name="T55" fmla="*/ 10 h 166"/>
                <a:gd name="T56" fmla="*/ 9 w 68"/>
                <a:gd name="T5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8" h="166">
                  <a:moveTo>
                    <a:pt x="9" y="0"/>
                  </a:moveTo>
                  <a:lnTo>
                    <a:pt x="17" y="0"/>
                  </a:lnTo>
                  <a:lnTo>
                    <a:pt x="60" y="19"/>
                  </a:lnTo>
                  <a:lnTo>
                    <a:pt x="60" y="19"/>
                  </a:lnTo>
                  <a:lnTo>
                    <a:pt x="51" y="49"/>
                  </a:lnTo>
                  <a:lnTo>
                    <a:pt x="51" y="59"/>
                  </a:lnTo>
                  <a:lnTo>
                    <a:pt x="68" y="59"/>
                  </a:lnTo>
                  <a:lnTo>
                    <a:pt x="68" y="117"/>
                  </a:lnTo>
                  <a:lnTo>
                    <a:pt x="51" y="156"/>
                  </a:lnTo>
                  <a:lnTo>
                    <a:pt x="43" y="166"/>
                  </a:lnTo>
                  <a:lnTo>
                    <a:pt x="43" y="166"/>
                  </a:lnTo>
                  <a:lnTo>
                    <a:pt x="34" y="156"/>
                  </a:lnTo>
                  <a:lnTo>
                    <a:pt x="17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9" y="117"/>
                  </a:lnTo>
                  <a:lnTo>
                    <a:pt x="17" y="107"/>
                  </a:lnTo>
                  <a:lnTo>
                    <a:pt x="17" y="98"/>
                  </a:lnTo>
                  <a:lnTo>
                    <a:pt x="34" y="88"/>
                  </a:lnTo>
                  <a:lnTo>
                    <a:pt x="34" y="78"/>
                  </a:lnTo>
                  <a:lnTo>
                    <a:pt x="17" y="68"/>
                  </a:lnTo>
                  <a:lnTo>
                    <a:pt x="17" y="59"/>
                  </a:lnTo>
                  <a:lnTo>
                    <a:pt x="9" y="59"/>
                  </a:lnTo>
                  <a:lnTo>
                    <a:pt x="0" y="49"/>
                  </a:lnTo>
                  <a:lnTo>
                    <a:pt x="9" y="39"/>
                  </a:lnTo>
                  <a:lnTo>
                    <a:pt x="0" y="29"/>
                  </a:lnTo>
                  <a:lnTo>
                    <a:pt x="9" y="19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3" name="Freeform 103"/>
            <p:cNvSpPr>
              <a:spLocks/>
            </p:cNvSpPr>
            <p:nvPr/>
          </p:nvSpPr>
          <p:spPr bwMode="auto">
            <a:xfrm>
              <a:off x="3703" y="2744"/>
              <a:ext cx="307" cy="293"/>
            </a:xfrm>
            <a:custGeom>
              <a:avLst/>
              <a:gdLst>
                <a:gd name="T0" fmla="*/ 0 w 307"/>
                <a:gd name="T1" fmla="*/ 254 h 293"/>
                <a:gd name="T2" fmla="*/ 17 w 307"/>
                <a:gd name="T3" fmla="*/ 235 h 293"/>
                <a:gd name="T4" fmla="*/ 25 w 307"/>
                <a:gd name="T5" fmla="*/ 225 h 293"/>
                <a:gd name="T6" fmla="*/ 34 w 307"/>
                <a:gd name="T7" fmla="*/ 205 h 293"/>
                <a:gd name="T8" fmla="*/ 34 w 307"/>
                <a:gd name="T9" fmla="*/ 205 h 293"/>
                <a:gd name="T10" fmla="*/ 25 w 307"/>
                <a:gd name="T11" fmla="*/ 195 h 293"/>
                <a:gd name="T12" fmla="*/ 17 w 307"/>
                <a:gd name="T13" fmla="*/ 186 h 293"/>
                <a:gd name="T14" fmla="*/ 25 w 307"/>
                <a:gd name="T15" fmla="*/ 166 h 293"/>
                <a:gd name="T16" fmla="*/ 42 w 307"/>
                <a:gd name="T17" fmla="*/ 166 h 293"/>
                <a:gd name="T18" fmla="*/ 59 w 307"/>
                <a:gd name="T19" fmla="*/ 166 h 293"/>
                <a:gd name="T20" fmla="*/ 85 w 307"/>
                <a:gd name="T21" fmla="*/ 166 h 293"/>
                <a:gd name="T22" fmla="*/ 119 w 307"/>
                <a:gd name="T23" fmla="*/ 156 h 293"/>
                <a:gd name="T24" fmla="*/ 136 w 307"/>
                <a:gd name="T25" fmla="*/ 137 h 293"/>
                <a:gd name="T26" fmla="*/ 145 w 307"/>
                <a:gd name="T27" fmla="*/ 127 h 293"/>
                <a:gd name="T28" fmla="*/ 145 w 307"/>
                <a:gd name="T29" fmla="*/ 117 h 293"/>
                <a:gd name="T30" fmla="*/ 136 w 307"/>
                <a:gd name="T31" fmla="*/ 98 h 293"/>
                <a:gd name="T32" fmla="*/ 136 w 307"/>
                <a:gd name="T33" fmla="*/ 88 h 293"/>
                <a:gd name="T34" fmla="*/ 145 w 307"/>
                <a:gd name="T35" fmla="*/ 78 h 293"/>
                <a:gd name="T36" fmla="*/ 153 w 307"/>
                <a:gd name="T37" fmla="*/ 68 h 293"/>
                <a:gd name="T38" fmla="*/ 153 w 307"/>
                <a:gd name="T39" fmla="*/ 58 h 293"/>
                <a:gd name="T40" fmla="*/ 170 w 307"/>
                <a:gd name="T41" fmla="*/ 29 h 293"/>
                <a:gd name="T42" fmla="*/ 196 w 307"/>
                <a:gd name="T43" fmla="*/ 9 h 293"/>
                <a:gd name="T44" fmla="*/ 256 w 307"/>
                <a:gd name="T45" fmla="*/ 0 h 293"/>
                <a:gd name="T46" fmla="*/ 264 w 307"/>
                <a:gd name="T47" fmla="*/ 19 h 293"/>
                <a:gd name="T48" fmla="*/ 273 w 307"/>
                <a:gd name="T49" fmla="*/ 29 h 293"/>
                <a:gd name="T50" fmla="*/ 273 w 307"/>
                <a:gd name="T51" fmla="*/ 49 h 293"/>
                <a:gd name="T52" fmla="*/ 273 w 307"/>
                <a:gd name="T53" fmla="*/ 58 h 293"/>
                <a:gd name="T54" fmla="*/ 273 w 307"/>
                <a:gd name="T55" fmla="*/ 68 h 293"/>
                <a:gd name="T56" fmla="*/ 273 w 307"/>
                <a:gd name="T57" fmla="*/ 78 h 293"/>
                <a:gd name="T58" fmla="*/ 273 w 307"/>
                <a:gd name="T59" fmla="*/ 98 h 293"/>
                <a:gd name="T60" fmla="*/ 290 w 307"/>
                <a:gd name="T61" fmla="*/ 107 h 293"/>
                <a:gd name="T62" fmla="*/ 290 w 307"/>
                <a:gd name="T63" fmla="*/ 127 h 293"/>
                <a:gd name="T64" fmla="*/ 290 w 307"/>
                <a:gd name="T65" fmla="*/ 156 h 293"/>
                <a:gd name="T66" fmla="*/ 298 w 307"/>
                <a:gd name="T67" fmla="*/ 205 h 293"/>
                <a:gd name="T68" fmla="*/ 298 w 307"/>
                <a:gd name="T69" fmla="*/ 244 h 293"/>
                <a:gd name="T70" fmla="*/ 307 w 307"/>
                <a:gd name="T71" fmla="*/ 264 h 293"/>
                <a:gd name="T72" fmla="*/ 298 w 307"/>
                <a:gd name="T73" fmla="*/ 284 h 293"/>
                <a:gd name="T74" fmla="*/ 290 w 307"/>
                <a:gd name="T75" fmla="*/ 293 h 293"/>
                <a:gd name="T76" fmla="*/ 247 w 307"/>
                <a:gd name="T77" fmla="*/ 274 h 293"/>
                <a:gd name="T78" fmla="*/ 230 w 307"/>
                <a:gd name="T79" fmla="*/ 264 h 293"/>
                <a:gd name="T80" fmla="*/ 221 w 307"/>
                <a:gd name="T81" fmla="*/ 244 h 293"/>
                <a:gd name="T82" fmla="*/ 213 w 307"/>
                <a:gd name="T83" fmla="*/ 235 h 293"/>
                <a:gd name="T84" fmla="*/ 204 w 307"/>
                <a:gd name="T85" fmla="*/ 235 h 293"/>
                <a:gd name="T86" fmla="*/ 0 w 307"/>
                <a:gd name="T87" fmla="*/ 274 h 293"/>
                <a:gd name="T88" fmla="*/ 0 w 307"/>
                <a:gd name="T89" fmla="*/ 274 h 293"/>
                <a:gd name="T90" fmla="*/ 0 w 307"/>
                <a:gd name="T91" fmla="*/ 254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07" h="293">
                  <a:moveTo>
                    <a:pt x="0" y="254"/>
                  </a:moveTo>
                  <a:lnTo>
                    <a:pt x="17" y="235"/>
                  </a:lnTo>
                  <a:lnTo>
                    <a:pt x="25" y="225"/>
                  </a:lnTo>
                  <a:lnTo>
                    <a:pt x="34" y="205"/>
                  </a:lnTo>
                  <a:lnTo>
                    <a:pt x="34" y="205"/>
                  </a:lnTo>
                  <a:lnTo>
                    <a:pt x="25" y="195"/>
                  </a:lnTo>
                  <a:lnTo>
                    <a:pt x="17" y="186"/>
                  </a:lnTo>
                  <a:lnTo>
                    <a:pt x="25" y="166"/>
                  </a:lnTo>
                  <a:lnTo>
                    <a:pt x="42" y="166"/>
                  </a:lnTo>
                  <a:lnTo>
                    <a:pt x="59" y="166"/>
                  </a:lnTo>
                  <a:lnTo>
                    <a:pt x="85" y="166"/>
                  </a:lnTo>
                  <a:lnTo>
                    <a:pt x="119" y="156"/>
                  </a:lnTo>
                  <a:lnTo>
                    <a:pt x="136" y="137"/>
                  </a:lnTo>
                  <a:lnTo>
                    <a:pt x="145" y="127"/>
                  </a:lnTo>
                  <a:lnTo>
                    <a:pt x="145" y="117"/>
                  </a:lnTo>
                  <a:lnTo>
                    <a:pt x="136" y="98"/>
                  </a:lnTo>
                  <a:lnTo>
                    <a:pt x="136" y="88"/>
                  </a:lnTo>
                  <a:lnTo>
                    <a:pt x="145" y="78"/>
                  </a:lnTo>
                  <a:lnTo>
                    <a:pt x="153" y="68"/>
                  </a:lnTo>
                  <a:lnTo>
                    <a:pt x="153" y="58"/>
                  </a:lnTo>
                  <a:lnTo>
                    <a:pt x="170" y="29"/>
                  </a:lnTo>
                  <a:lnTo>
                    <a:pt x="196" y="9"/>
                  </a:lnTo>
                  <a:lnTo>
                    <a:pt x="256" y="0"/>
                  </a:lnTo>
                  <a:lnTo>
                    <a:pt x="264" y="19"/>
                  </a:lnTo>
                  <a:lnTo>
                    <a:pt x="273" y="29"/>
                  </a:lnTo>
                  <a:lnTo>
                    <a:pt x="273" y="49"/>
                  </a:lnTo>
                  <a:lnTo>
                    <a:pt x="273" y="58"/>
                  </a:lnTo>
                  <a:lnTo>
                    <a:pt x="273" y="68"/>
                  </a:lnTo>
                  <a:lnTo>
                    <a:pt x="273" y="78"/>
                  </a:lnTo>
                  <a:lnTo>
                    <a:pt x="273" y="98"/>
                  </a:lnTo>
                  <a:lnTo>
                    <a:pt x="290" y="107"/>
                  </a:lnTo>
                  <a:lnTo>
                    <a:pt x="290" y="127"/>
                  </a:lnTo>
                  <a:lnTo>
                    <a:pt x="290" y="156"/>
                  </a:lnTo>
                  <a:lnTo>
                    <a:pt x="298" y="205"/>
                  </a:lnTo>
                  <a:lnTo>
                    <a:pt x="298" y="244"/>
                  </a:lnTo>
                  <a:lnTo>
                    <a:pt x="307" y="264"/>
                  </a:lnTo>
                  <a:lnTo>
                    <a:pt x="298" y="284"/>
                  </a:lnTo>
                  <a:lnTo>
                    <a:pt x="290" y="293"/>
                  </a:lnTo>
                  <a:lnTo>
                    <a:pt x="247" y="274"/>
                  </a:lnTo>
                  <a:lnTo>
                    <a:pt x="230" y="264"/>
                  </a:lnTo>
                  <a:lnTo>
                    <a:pt x="221" y="244"/>
                  </a:lnTo>
                  <a:lnTo>
                    <a:pt x="213" y="235"/>
                  </a:lnTo>
                  <a:lnTo>
                    <a:pt x="204" y="235"/>
                  </a:lnTo>
                  <a:lnTo>
                    <a:pt x="0" y="274"/>
                  </a:lnTo>
                  <a:lnTo>
                    <a:pt x="0" y="274"/>
                  </a:lnTo>
                  <a:lnTo>
                    <a:pt x="0" y="25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4" name="Freeform 104"/>
            <p:cNvSpPr>
              <a:spLocks/>
            </p:cNvSpPr>
            <p:nvPr/>
          </p:nvSpPr>
          <p:spPr bwMode="auto">
            <a:xfrm>
              <a:off x="3984" y="2998"/>
              <a:ext cx="103" cy="69"/>
            </a:xfrm>
            <a:custGeom>
              <a:avLst/>
              <a:gdLst>
                <a:gd name="T0" fmla="*/ 9 w 103"/>
                <a:gd name="T1" fmla="*/ 39 h 69"/>
                <a:gd name="T2" fmla="*/ 17 w 103"/>
                <a:gd name="T3" fmla="*/ 39 h 69"/>
                <a:gd name="T4" fmla="*/ 17 w 103"/>
                <a:gd name="T5" fmla="*/ 49 h 69"/>
                <a:gd name="T6" fmla="*/ 26 w 103"/>
                <a:gd name="T7" fmla="*/ 49 h 69"/>
                <a:gd name="T8" fmla="*/ 60 w 103"/>
                <a:gd name="T9" fmla="*/ 30 h 69"/>
                <a:gd name="T10" fmla="*/ 60 w 103"/>
                <a:gd name="T11" fmla="*/ 20 h 69"/>
                <a:gd name="T12" fmla="*/ 68 w 103"/>
                <a:gd name="T13" fmla="*/ 20 h 69"/>
                <a:gd name="T14" fmla="*/ 77 w 103"/>
                <a:gd name="T15" fmla="*/ 20 h 69"/>
                <a:gd name="T16" fmla="*/ 77 w 103"/>
                <a:gd name="T17" fmla="*/ 0 h 69"/>
                <a:gd name="T18" fmla="*/ 86 w 103"/>
                <a:gd name="T19" fmla="*/ 0 h 69"/>
                <a:gd name="T20" fmla="*/ 86 w 103"/>
                <a:gd name="T21" fmla="*/ 10 h 69"/>
                <a:gd name="T22" fmla="*/ 86 w 103"/>
                <a:gd name="T23" fmla="*/ 10 h 69"/>
                <a:gd name="T24" fmla="*/ 86 w 103"/>
                <a:gd name="T25" fmla="*/ 10 h 69"/>
                <a:gd name="T26" fmla="*/ 94 w 103"/>
                <a:gd name="T27" fmla="*/ 10 h 69"/>
                <a:gd name="T28" fmla="*/ 103 w 103"/>
                <a:gd name="T29" fmla="*/ 0 h 69"/>
                <a:gd name="T30" fmla="*/ 103 w 103"/>
                <a:gd name="T31" fmla="*/ 10 h 69"/>
                <a:gd name="T32" fmla="*/ 103 w 103"/>
                <a:gd name="T33" fmla="*/ 10 h 69"/>
                <a:gd name="T34" fmla="*/ 86 w 103"/>
                <a:gd name="T35" fmla="*/ 20 h 69"/>
                <a:gd name="T36" fmla="*/ 68 w 103"/>
                <a:gd name="T37" fmla="*/ 39 h 69"/>
                <a:gd name="T38" fmla="*/ 51 w 103"/>
                <a:gd name="T39" fmla="*/ 49 h 69"/>
                <a:gd name="T40" fmla="*/ 43 w 103"/>
                <a:gd name="T41" fmla="*/ 59 h 69"/>
                <a:gd name="T42" fmla="*/ 34 w 103"/>
                <a:gd name="T43" fmla="*/ 59 h 69"/>
                <a:gd name="T44" fmla="*/ 17 w 103"/>
                <a:gd name="T45" fmla="*/ 69 h 69"/>
                <a:gd name="T46" fmla="*/ 9 w 103"/>
                <a:gd name="T47" fmla="*/ 69 h 69"/>
                <a:gd name="T48" fmla="*/ 0 w 103"/>
                <a:gd name="T49" fmla="*/ 59 h 69"/>
                <a:gd name="T50" fmla="*/ 9 w 103"/>
                <a:gd name="T51" fmla="*/ 39 h 69"/>
                <a:gd name="T52" fmla="*/ 9 w 103"/>
                <a:gd name="T5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3" h="69">
                  <a:moveTo>
                    <a:pt x="9" y="39"/>
                  </a:moveTo>
                  <a:lnTo>
                    <a:pt x="17" y="39"/>
                  </a:lnTo>
                  <a:lnTo>
                    <a:pt x="17" y="49"/>
                  </a:lnTo>
                  <a:lnTo>
                    <a:pt x="26" y="49"/>
                  </a:lnTo>
                  <a:lnTo>
                    <a:pt x="60" y="30"/>
                  </a:lnTo>
                  <a:lnTo>
                    <a:pt x="60" y="20"/>
                  </a:lnTo>
                  <a:lnTo>
                    <a:pt x="68" y="20"/>
                  </a:lnTo>
                  <a:lnTo>
                    <a:pt x="77" y="20"/>
                  </a:lnTo>
                  <a:lnTo>
                    <a:pt x="77" y="0"/>
                  </a:lnTo>
                  <a:lnTo>
                    <a:pt x="86" y="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10"/>
                  </a:lnTo>
                  <a:lnTo>
                    <a:pt x="103" y="0"/>
                  </a:lnTo>
                  <a:lnTo>
                    <a:pt x="103" y="10"/>
                  </a:lnTo>
                  <a:lnTo>
                    <a:pt x="103" y="10"/>
                  </a:lnTo>
                  <a:lnTo>
                    <a:pt x="86" y="20"/>
                  </a:lnTo>
                  <a:lnTo>
                    <a:pt x="68" y="39"/>
                  </a:lnTo>
                  <a:lnTo>
                    <a:pt x="51" y="49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17" y="69"/>
                  </a:lnTo>
                  <a:lnTo>
                    <a:pt x="9" y="69"/>
                  </a:lnTo>
                  <a:lnTo>
                    <a:pt x="0" y="59"/>
                  </a:lnTo>
                  <a:lnTo>
                    <a:pt x="9" y="39"/>
                  </a:lnTo>
                  <a:lnTo>
                    <a:pt x="9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5" name="Freeform 105"/>
            <p:cNvSpPr>
              <a:spLocks/>
            </p:cNvSpPr>
            <p:nvPr/>
          </p:nvSpPr>
          <p:spPr bwMode="auto">
            <a:xfrm>
              <a:off x="4001" y="2939"/>
              <a:ext cx="86" cy="89"/>
            </a:xfrm>
            <a:custGeom>
              <a:avLst/>
              <a:gdLst>
                <a:gd name="T0" fmla="*/ 34 w 86"/>
                <a:gd name="T1" fmla="*/ 10 h 89"/>
                <a:gd name="T2" fmla="*/ 60 w 86"/>
                <a:gd name="T3" fmla="*/ 0 h 89"/>
                <a:gd name="T4" fmla="*/ 77 w 86"/>
                <a:gd name="T5" fmla="*/ 0 h 89"/>
                <a:gd name="T6" fmla="*/ 86 w 86"/>
                <a:gd name="T7" fmla="*/ 20 h 89"/>
                <a:gd name="T8" fmla="*/ 86 w 86"/>
                <a:gd name="T9" fmla="*/ 40 h 89"/>
                <a:gd name="T10" fmla="*/ 77 w 86"/>
                <a:gd name="T11" fmla="*/ 49 h 89"/>
                <a:gd name="T12" fmla="*/ 60 w 86"/>
                <a:gd name="T13" fmla="*/ 49 h 89"/>
                <a:gd name="T14" fmla="*/ 34 w 86"/>
                <a:gd name="T15" fmla="*/ 59 h 89"/>
                <a:gd name="T16" fmla="*/ 26 w 86"/>
                <a:gd name="T17" fmla="*/ 79 h 89"/>
                <a:gd name="T18" fmla="*/ 17 w 86"/>
                <a:gd name="T19" fmla="*/ 89 h 89"/>
                <a:gd name="T20" fmla="*/ 0 w 86"/>
                <a:gd name="T21" fmla="*/ 89 h 89"/>
                <a:gd name="T22" fmla="*/ 9 w 86"/>
                <a:gd name="T23" fmla="*/ 69 h 89"/>
                <a:gd name="T24" fmla="*/ 0 w 86"/>
                <a:gd name="T25" fmla="*/ 49 h 89"/>
                <a:gd name="T26" fmla="*/ 0 w 86"/>
                <a:gd name="T27" fmla="*/ 10 h 89"/>
                <a:gd name="T28" fmla="*/ 34 w 86"/>
                <a:gd name="T29" fmla="*/ 1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" h="89">
                  <a:moveTo>
                    <a:pt x="34" y="10"/>
                  </a:moveTo>
                  <a:lnTo>
                    <a:pt x="60" y="0"/>
                  </a:lnTo>
                  <a:lnTo>
                    <a:pt x="77" y="0"/>
                  </a:lnTo>
                  <a:lnTo>
                    <a:pt x="86" y="20"/>
                  </a:lnTo>
                  <a:lnTo>
                    <a:pt x="86" y="40"/>
                  </a:lnTo>
                  <a:lnTo>
                    <a:pt x="77" y="49"/>
                  </a:lnTo>
                  <a:lnTo>
                    <a:pt x="60" y="49"/>
                  </a:lnTo>
                  <a:lnTo>
                    <a:pt x="34" y="59"/>
                  </a:lnTo>
                  <a:lnTo>
                    <a:pt x="26" y="79"/>
                  </a:lnTo>
                  <a:lnTo>
                    <a:pt x="17" y="89"/>
                  </a:lnTo>
                  <a:lnTo>
                    <a:pt x="0" y="89"/>
                  </a:lnTo>
                  <a:lnTo>
                    <a:pt x="9" y="69"/>
                  </a:lnTo>
                  <a:lnTo>
                    <a:pt x="0" y="49"/>
                  </a:lnTo>
                  <a:lnTo>
                    <a:pt x="0" y="10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6" name="Freeform 106"/>
            <p:cNvSpPr>
              <a:spLocks/>
            </p:cNvSpPr>
            <p:nvPr/>
          </p:nvSpPr>
          <p:spPr bwMode="auto">
            <a:xfrm>
              <a:off x="3993" y="2861"/>
              <a:ext cx="179" cy="98"/>
            </a:xfrm>
            <a:custGeom>
              <a:avLst/>
              <a:gdLst>
                <a:gd name="T0" fmla="*/ 0 w 179"/>
                <a:gd name="T1" fmla="*/ 39 h 98"/>
                <a:gd name="T2" fmla="*/ 94 w 179"/>
                <a:gd name="T3" fmla="*/ 20 h 98"/>
                <a:gd name="T4" fmla="*/ 111 w 179"/>
                <a:gd name="T5" fmla="*/ 0 h 98"/>
                <a:gd name="T6" fmla="*/ 119 w 179"/>
                <a:gd name="T7" fmla="*/ 10 h 98"/>
                <a:gd name="T8" fmla="*/ 119 w 179"/>
                <a:gd name="T9" fmla="*/ 10 h 98"/>
                <a:gd name="T10" fmla="*/ 128 w 179"/>
                <a:gd name="T11" fmla="*/ 20 h 98"/>
                <a:gd name="T12" fmla="*/ 119 w 179"/>
                <a:gd name="T13" fmla="*/ 30 h 98"/>
                <a:gd name="T14" fmla="*/ 119 w 179"/>
                <a:gd name="T15" fmla="*/ 39 h 98"/>
                <a:gd name="T16" fmla="*/ 136 w 179"/>
                <a:gd name="T17" fmla="*/ 49 h 98"/>
                <a:gd name="T18" fmla="*/ 136 w 179"/>
                <a:gd name="T19" fmla="*/ 59 h 98"/>
                <a:gd name="T20" fmla="*/ 145 w 179"/>
                <a:gd name="T21" fmla="*/ 69 h 98"/>
                <a:gd name="T22" fmla="*/ 162 w 179"/>
                <a:gd name="T23" fmla="*/ 69 h 98"/>
                <a:gd name="T24" fmla="*/ 162 w 179"/>
                <a:gd name="T25" fmla="*/ 59 h 98"/>
                <a:gd name="T26" fmla="*/ 162 w 179"/>
                <a:gd name="T27" fmla="*/ 49 h 98"/>
                <a:gd name="T28" fmla="*/ 153 w 179"/>
                <a:gd name="T29" fmla="*/ 49 h 98"/>
                <a:gd name="T30" fmla="*/ 153 w 179"/>
                <a:gd name="T31" fmla="*/ 49 h 98"/>
                <a:gd name="T32" fmla="*/ 162 w 179"/>
                <a:gd name="T33" fmla="*/ 39 h 98"/>
                <a:gd name="T34" fmla="*/ 170 w 179"/>
                <a:gd name="T35" fmla="*/ 49 h 98"/>
                <a:gd name="T36" fmla="*/ 179 w 179"/>
                <a:gd name="T37" fmla="*/ 59 h 98"/>
                <a:gd name="T38" fmla="*/ 179 w 179"/>
                <a:gd name="T39" fmla="*/ 69 h 98"/>
                <a:gd name="T40" fmla="*/ 179 w 179"/>
                <a:gd name="T41" fmla="*/ 78 h 98"/>
                <a:gd name="T42" fmla="*/ 170 w 179"/>
                <a:gd name="T43" fmla="*/ 78 h 98"/>
                <a:gd name="T44" fmla="*/ 170 w 179"/>
                <a:gd name="T45" fmla="*/ 78 h 98"/>
                <a:gd name="T46" fmla="*/ 153 w 179"/>
                <a:gd name="T47" fmla="*/ 78 h 98"/>
                <a:gd name="T48" fmla="*/ 153 w 179"/>
                <a:gd name="T49" fmla="*/ 88 h 98"/>
                <a:gd name="T50" fmla="*/ 145 w 179"/>
                <a:gd name="T51" fmla="*/ 88 h 98"/>
                <a:gd name="T52" fmla="*/ 145 w 179"/>
                <a:gd name="T53" fmla="*/ 88 h 98"/>
                <a:gd name="T54" fmla="*/ 136 w 179"/>
                <a:gd name="T55" fmla="*/ 88 h 98"/>
                <a:gd name="T56" fmla="*/ 136 w 179"/>
                <a:gd name="T57" fmla="*/ 88 h 98"/>
                <a:gd name="T58" fmla="*/ 128 w 179"/>
                <a:gd name="T59" fmla="*/ 98 h 98"/>
                <a:gd name="T60" fmla="*/ 128 w 179"/>
                <a:gd name="T61" fmla="*/ 98 h 98"/>
                <a:gd name="T62" fmla="*/ 119 w 179"/>
                <a:gd name="T63" fmla="*/ 88 h 98"/>
                <a:gd name="T64" fmla="*/ 119 w 179"/>
                <a:gd name="T65" fmla="*/ 78 h 98"/>
                <a:gd name="T66" fmla="*/ 111 w 179"/>
                <a:gd name="T67" fmla="*/ 78 h 98"/>
                <a:gd name="T68" fmla="*/ 102 w 179"/>
                <a:gd name="T69" fmla="*/ 69 h 98"/>
                <a:gd name="T70" fmla="*/ 85 w 179"/>
                <a:gd name="T71" fmla="*/ 78 h 98"/>
                <a:gd name="T72" fmla="*/ 42 w 179"/>
                <a:gd name="T73" fmla="*/ 88 h 98"/>
                <a:gd name="T74" fmla="*/ 8 w 179"/>
                <a:gd name="T75" fmla="*/ 88 h 98"/>
                <a:gd name="T76" fmla="*/ 0 w 179"/>
                <a:gd name="T77" fmla="*/ 3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9" h="98">
                  <a:moveTo>
                    <a:pt x="0" y="39"/>
                  </a:moveTo>
                  <a:lnTo>
                    <a:pt x="94" y="20"/>
                  </a:lnTo>
                  <a:lnTo>
                    <a:pt x="111" y="0"/>
                  </a:lnTo>
                  <a:lnTo>
                    <a:pt x="119" y="10"/>
                  </a:lnTo>
                  <a:lnTo>
                    <a:pt x="119" y="10"/>
                  </a:lnTo>
                  <a:lnTo>
                    <a:pt x="128" y="20"/>
                  </a:lnTo>
                  <a:lnTo>
                    <a:pt x="119" y="30"/>
                  </a:lnTo>
                  <a:lnTo>
                    <a:pt x="119" y="39"/>
                  </a:lnTo>
                  <a:lnTo>
                    <a:pt x="136" y="49"/>
                  </a:lnTo>
                  <a:lnTo>
                    <a:pt x="136" y="59"/>
                  </a:lnTo>
                  <a:lnTo>
                    <a:pt x="145" y="69"/>
                  </a:lnTo>
                  <a:lnTo>
                    <a:pt x="162" y="69"/>
                  </a:lnTo>
                  <a:lnTo>
                    <a:pt x="162" y="59"/>
                  </a:lnTo>
                  <a:lnTo>
                    <a:pt x="162" y="49"/>
                  </a:lnTo>
                  <a:lnTo>
                    <a:pt x="153" y="49"/>
                  </a:lnTo>
                  <a:lnTo>
                    <a:pt x="153" y="49"/>
                  </a:lnTo>
                  <a:lnTo>
                    <a:pt x="162" y="39"/>
                  </a:lnTo>
                  <a:lnTo>
                    <a:pt x="170" y="49"/>
                  </a:lnTo>
                  <a:lnTo>
                    <a:pt x="179" y="59"/>
                  </a:lnTo>
                  <a:lnTo>
                    <a:pt x="179" y="69"/>
                  </a:lnTo>
                  <a:lnTo>
                    <a:pt x="179" y="78"/>
                  </a:lnTo>
                  <a:lnTo>
                    <a:pt x="170" y="78"/>
                  </a:lnTo>
                  <a:lnTo>
                    <a:pt x="170" y="78"/>
                  </a:lnTo>
                  <a:lnTo>
                    <a:pt x="153" y="78"/>
                  </a:lnTo>
                  <a:lnTo>
                    <a:pt x="153" y="88"/>
                  </a:lnTo>
                  <a:lnTo>
                    <a:pt x="145" y="88"/>
                  </a:lnTo>
                  <a:lnTo>
                    <a:pt x="145" y="88"/>
                  </a:lnTo>
                  <a:lnTo>
                    <a:pt x="136" y="88"/>
                  </a:lnTo>
                  <a:lnTo>
                    <a:pt x="136" y="88"/>
                  </a:lnTo>
                  <a:lnTo>
                    <a:pt x="128" y="98"/>
                  </a:lnTo>
                  <a:lnTo>
                    <a:pt x="128" y="98"/>
                  </a:lnTo>
                  <a:lnTo>
                    <a:pt x="119" y="88"/>
                  </a:lnTo>
                  <a:lnTo>
                    <a:pt x="119" y="78"/>
                  </a:lnTo>
                  <a:lnTo>
                    <a:pt x="111" y="78"/>
                  </a:lnTo>
                  <a:lnTo>
                    <a:pt x="102" y="69"/>
                  </a:lnTo>
                  <a:lnTo>
                    <a:pt x="85" y="78"/>
                  </a:lnTo>
                  <a:lnTo>
                    <a:pt x="42" y="88"/>
                  </a:lnTo>
                  <a:lnTo>
                    <a:pt x="8" y="88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7" name="Freeform 107"/>
            <p:cNvSpPr>
              <a:spLocks/>
            </p:cNvSpPr>
            <p:nvPr/>
          </p:nvSpPr>
          <p:spPr bwMode="auto">
            <a:xfrm>
              <a:off x="4078" y="2930"/>
              <a:ext cx="43" cy="58"/>
            </a:xfrm>
            <a:custGeom>
              <a:avLst/>
              <a:gdLst>
                <a:gd name="T0" fmla="*/ 0 w 43"/>
                <a:gd name="T1" fmla="*/ 58 h 58"/>
                <a:gd name="T2" fmla="*/ 17 w 43"/>
                <a:gd name="T3" fmla="*/ 49 h 58"/>
                <a:gd name="T4" fmla="*/ 26 w 43"/>
                <a:gd name="T5" fmla="*/ 39 h 58"/>
                <a:gd name="T6" fmla="*/ 26 w 43"/>
                <a:gd name="T7" fmla="*/ 29 h 58"/>
                <a:gd name="T8" fmla="*/ 26 w 43"/>
                <a:gd name="T9" fmla="*/ 29 h 58"/>
                <a:gd name="T10" fmla="*/ 26 w 43"/>
                <a:gd name="T11" fmla="*/ 19 h 58"/>
                <a:gd name="T12" fmla="*/ 34 w 43"/>
                <a:gd name="T13" fmla="*/ 29 h 58"/>
                <a:gd name="T14" fmla="*/ 34 w 43"/>
                <a:gd name="T15" fmla="*/ 29 h 58"/>
                <a:gd name="T16" fmla="*/ 34 w 43"/>
                <a:gd name="T17" fmla="*/ 39 h 58"/>
                <a:gd name="T18" fmla="*/ 43 w 43"/>
                <a:gd name="T19" fmla="*/ 29 h 58"/>
                <a:gd name="T20" fmla="*/ 43 w 43"/>
                <a:gd name="T21" fmla="*/ 29 h 58"/>
                <a:gd name="T22" fmla="*/ 43 w 43"/>
                <a:gd name="T23" fmla="*/ 29 h 58"/>
                <a:gd name="T24" fmla="*/ 34 w 43"/>
                <a:gd name="T25" fmla="*/ 19 h 58"/>
                <a:gd name="T26" fmla="*/ 34 w 43"/>
                <a:gd name="T27" fmla="*/ 9 h 58"/>
                <a:gd name="T28" fmla="*/ 26 w 43"/>
                <a:gd name="T29" fmla="*/ 9 h 58"/>
                <a:gd name="T30" fmla="*/ 17 w 43"/>
                <a:gd name="T31" fmla="*/ 0 h 58"/>
                <a:gd name="T32" fmla="*/ 0 w 43"/>
                <a:gd name="T33" fmla="*/ 9 h 58"/>
                <a:gd name="T34" fmla="*/ 9 w 43"/>
                <a:gd name="T35" fmla="*/ 29 h 58"/>
                <a:gd name="T36" fmla="*/ 9 w 43"/>
                <a:gd name="T37" fmla="*/ 49 h 58"/>
                <a:gd name="T38" fmla="*/ 0 w 43"/>
                <a:gd name="T3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58">
                  <a:moveTo>
                    <a:pt x="0" y="58"/>
                  </a:moveTo>
                  <a:lnTo>
                    <a:pt x="17" y="49"/>
                  </a:lnTo>
                  <a:lnTo>
                    <a:pt x="26" y="39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26" y="19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34" y="3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43" y="29"/>
                  </a:lnTo>
                  <a:lnTo>
                    <a:pt x="34" y="19"/>
                  </a:lnTo>
                  <a:lnTo>
                    <a:pt x="34" y="9"/>
                  </a:lnTo>
                  <a:lnTo>
                    <a:pt x="26" y="9"/>
                  </a:lnTo>
                  <a:lnTo>
                    <a:pt x="17" y="0"/>
                  </a:lnTo>
                  <a:lnTo>
                    <a:pt x="0" y="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8" name="Freeform 108"/>
            <p:cNvSpPr>
              <a:spLocks/>
            </p:cNvSpPr>
            <p:nvPr/>
          </p:nvSpPr>
          <p:spPr bwMode="auto">
            <a:xfrm>
              <a:off x="3959" y="2724"/>
              <a:ext cx="85" cy="176"/>
            </a:xfrm>
            <a:custGeom>
              <a:avLst/>
              <a:gdLst>
                <a:gd name="T0" fmla="*/ 0 w 85"/>
                <a:gd name="T1" fmla="*/ 20 h 176"/>
                <a:gd name="T2" fmla="*/ 85 w 85"/>
                <a:gd name="T3" fmla="*/ 0 h 176"/>
                <a:gd name="T4" fmla="*/ 85 w 85"/>
                <a:gd name="T5" fmla="*/ 20 h 176"/>
                <a:gd name="T6" fmla="*/ 85 w 85"/>
                <a:gd name="T7" fmla="*/ 20 h 176"/>
                <a:gd name="T8" fmla="*/ 85 w 85"/>
                <a:gd name="T9" fmla="*/ 39 h 176"/>
                <a:gd name="T10" fmla="*/ 76 w 85"/>
                <a:gd name="T11" fmla="*/ 49 h 176"/>
                <a:gd name="T12" fmla="*/ 76 w 85"/>
                <a:gd name="T13" fmla="*/ 59 h 176"/>
                <a:gd name="T14" fmla="*/ 68 w 85"/>
                <a:gd name="T15" fmla="*/ 59 h 176"/>
                <a:gd name="T16" fmla="*/ 76 w 85"/>
                <a:gd name="T17" fmla="*/ 69 h 176"/>
                <a:gd name="T18" fmla="*/ 68 w 85"/>
                <a:gd name="T19" fmla="*/ 88 h 176"/>
                <a:gd name="T20" fmla="*/ 68 w 85"/>
                <a:gd name="T21" fmla="*/ 108 h 176"/>
                <a:gd name="T22" fmla="*/ 68 w 85"/>
                <a:gd name="T23" fmla="*/ 127 h 176"/>
                <a:gd name="T24" fmla="*/ 68 w 85"/>
                <a:gd name="T25" fmla="*/ 147 h 176"/>
                <a:gd name="T26" fmla="*/ 76 w 85"/>
                <a:gd name="T27" fmla="*/ 167 h 176"/>
                <a:gd name="T28" fmla="*/ 34 w 85"/>
                <a:gd name="T29" fmla="*/ 176 h 176"/>
                <a:gd name="T30" fmla="*/ 34 w 85"/>
                <a:gd name="T31" fmla="*/ 147 h 176"/>
                <a:gd name="T32" fmla="*/ 34 w 85"/>
                <a:gd name="T33" fmla="*/ 127 h 176"/>
                <a:gd name="T34" fmla="*/ 17 w 85"/>
                <a:gd name="T35" fmla="*/ 118 h 176"/>
                <a:gd name="T36" fmla="*/ 17 w 85"/>
                <a:gd name="T37" fmla="*/ 98 h 176"/>
                <a:gd name="T38" fmla="*/ 17 w 85"/>
                <a:gd name="T39" fmla="*/ 88 h 176"/>
                <a:gd name="T40" fmla="*/ 17 w 85"/>
                <a:gd name="T41" fmla="*/ 78 h 176"/>
                <a:gd name="T42" fmla="*/ 17 w 85"/>
                <a:gd name="T43" fmla="*/ 69 h 176"/>
                <a:gd name="T44" fmla="*/ 17 w 85"/>
                <a:gd name="T45" fmla="*/ 49 h 176"/>
                <a:gd name="T46" fmla="*/ 8 w 85"/>
                <a:gd name="T47" fmla="*/ 39 h 176"/>
                <a:gd name="T48" fmla="*/ 0 w 85"/>
                <a:gd name="T49" fmla="*/ 2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5" h="176">
                  <a:moveTo>
                    <a:pt x="0" y="20"/>
                  </a:moveTo>
                  <a:lnTo>
                    <a:pt x="85" y="0"/>
                  </a:lnTo>
                  <a:lnTo>
                    <a:pt x="85" y="20"/>
                  </a:lnTo>
                  <a:lnTo>
                    <a:pt x="85" y="20"/>
                  </a:lnTo>
                  <a:lnTo>
                    <a:pt x="85" y="39"/>
                  </a:lnTo>
                  <a:lnTo>
                    <a:pt x="76" y="4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76" y="69"/>
                  </a:lnTo>
                  <a:lnTo>
                    <a:pt x="68" y="88"/>
                  </a:lnTo>
                  <a:lnTo>
                    <a:pt x="68" y="108"/>
                  </a:lnTo>
                  <a:lnTo>
                    <a:pt x="68" y="127"/>
                  </a:lnTo>
                  <a:lnTo>
                    <a:pt x="68" y="147"/>
                  </a:lnTo>
                  <a:lnTo>
                    <a:pt x="76" y="167"/>
                  </a:lnTo>
                  <a:lnTo>
                    <a:pt x="34" y="176"/>
                  </a:lnTo>
                  <a:lnTo>
                    <a:pt x="34" y="147"/>
                  </a:lnTo>
                  <a:lnTo>
                    <a:pt x="34" y="127"/>
                  </a:lnTo>
                  <a:lnTo>
                    <a:pt x="17" y="118"/>
                  </a:lnTo>
                  <a:lnTo>
                    <a:pt x="17" y="98"/>
                  </a:lnTo>
                  <a:lnTo>
                    <a:pt x="17" y="88"/>
                  </a:lnTo>
                  <a:lnTo>
                    <a:pt x="17" y="78"/>
                  </a:lnTo>
                  <a:lnTo>
                    <a:pt x="17" y="69"/>
                  </a:lnTo>
                  <a:lnTo>
                    <a:pt x="17" y="49"/>
                  </a:lnTo>
                  <a:lnTo>
                    <a:pt x="8" y="3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29" name="Freeform 109"/>
            <p:cNvSpPr>
              <a:spLocks/>
            </p:cNvSpPr>
            <p:nvPr/>
          </p:nvSpPr>
          <p:spPr bwMode="auto">
            <a:xfrm>
              <a:off x="4027" y="2695"/>
              <a:ext cx="85" cy="196"/>
            </a:xfrm>
            <a:custGeom>
              <a:avLst/>
              <a:gdLst>
                <a:gd name="T0" fmla="*/ 17 w 85"/>
                <a:gd name="T1" fmla="*/ 29 h 196"/>
                <a:gd name="T2" fmla="*/ 17 w 85"/>
                <a:gd name="T3" fmla="*/ 9 h 196"/>
                <a:gd name="T4" fmla="*/ 25 w 85"/>
                <a:gd name="T5" fmla="*/ 0 h 196"/>
                <a:gd name="T6" fmla="*/ 34 w 85"/>
                <a:gd name="T7" fmla="*/ 9 h 196"/>
                <a:gd name="T8" fmla="*/ 68 w 85"/>
                <a:gd name="T9" fmla="*/ 117 h 196"/>
                <a:gd name="T10" fmla="*/ 68 w 85"/>
                <a:gd name="T11" fmla="*/ 137 h 196"/>
                <a:gd name="T12" fmla="*/ 77 w 85"/>
                <a:gd name="T13" fmla="*/ 147 h 196"/>
                <a:gd name="T14" fmla="*/ 85 w 85"/>
                <a:gd name="T15" fmla="*/ 176 h 196"/>
                <a:gd name="T16" fmla="*/ 77 w 85"/>
                <a:gd name="T17" fmla="*/ 166 h 196"/>
                <a:gd name="T18" fmla="*/ 60 w 85"/>
                <a:gd name="T19" fmla="*/ 186 h 196"/>
                <a:gd name="T20" fmla="*/ 8 w 85"/>
                <a:gd name="T21" fmla="*/ 196 h 196"/>
                <a:gd name="T22" fmla="*/ 0 w 85"/>
                <a:gd name="T23" fmla="*/ 176 h 196"/>
                <a:gd name="T24" fmla="*/ 0 w 85"/>
                <a:gd name="T25" fmla="*/ 156 h 196"/>
                <a:gd name="T26" fmla="*/ 0 w 85"/>
                <a:gd name="T27" fmla="*/ 137 h 196"/>
                <a:gd name="T28" fmla="*/ 0 w 85"/>
                <a:gd name="T29" fmla="*/ 117 h 196"/>
                <a:gd name="T30" fmla="*/ 8 w 85"/>
                <a:gd name="T31" fmla="*/ 107 h 196"/>
                <a:gd name="T32" fmla="*/ 8 w 85"/>
                <a:gd name="T33" fmla="*/ 98 h 196"/>
                <a:gd name="T34" fmla="*/ 0 w 85"/>
                <a:gd name="T35" fmla="*/ 88 h 196"/>
                <a:gd name="T36" fmla="*/ 8 w 85"/>
                <a:gd name="T37" fmla="*/ 88 h 196"/>
                <a:gd name="T38" fmla="*/ 8 w 85"/>
                <a:gd name="T39" fmla="*/ 88 h 196"/>
                <a:gd name="T40" fmla="*/ 8 w 85"/>
                <a:gd name="T41" fmla="*/ 88 h 196"/>
                <a:gd name="T42" fmla="*/ 8 w 85"/>
                <a:gd name="T43" fmla="*/ 88 h 196"/>
                <a:gd name="T44" fmla="*/ 8 w 85"/>
                <a:gd name="T45" fmla="*/ 78 h 196"/>
                <a:gd name="T46" fmla="*/ 17 w 85"/>
                <a:gd name="T47" fmla="*/ 68 h 196"/>
                <a:gd name="T48" fmla="*/ 17 w 85"/>
                <a:gd name="T49" fmla="*/ 49 h 196"/>
                <a:gd name="T50" fmla="*/ 17 w 85"/>
                <a:gd name="T51" fmla="*/ 49 h 196"/>
                <a:gd name="T52" fmla="*/ 17 w 85"/>
                <a:gd name="T53" fmla="*/ 29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196">
                  <a:moveTo>
                    <a:pt x="17" y="29"/>
                  </a:moveTo>
                  <a:lnTo>
                    <a:pt x="17" y="9"/>
                  </a:lnTo>
                  <a:lnTo>
                    <a:pt x="25" y="0"/>
                  </a:lnTo>
                  <a:lnTo>
                    <a:pt x="34" y="9"/>
                  </a:lnTo>
                  <a:lnTo>
                    <a:pt x="68" y="117"/>
                  </a:lnTo>
                  <a:lnTo>
                    <a:pt x="68" y="137"/>
                  </a:lnTo>
                  <a:lnTo>
                    <a:pt x="77" y="147"/>
                  </a:lnTo>
                  <a:lnTo>
                    <a:pt x="85" y="176"/>
                  </a:lnTo>
                  <a:lnTo>
                    <a:pt x="77" y="166"/>
                  </a:lnTo>
                  <a:lnTo>
                    <a:pt x="60" y="186"/>
                  </a:lnTo>
                  <a:lnTo>
                    <a:pt x="8" y="196"/>
                  </a:lnTo>
                  <a:lnTo>
                    <a:pt x="0" y="176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8" y="107"/>
                  </a:lnTo>
                  <a:lnTo>
                    <a:pt x="8" y="98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88"/>
                  </a:lnTo>
                  <a:lnTo>
                    <a:pt x="8" y="78"/>
                  </a:lnTo>
                  <a:lnTo>
                    <a:pt x="17" y="68"/>
                  </a:lnTo>
                  <a:lnTo>
                    <a:pt x="17" y="49"/>
                  </a:lnTo>
                  <a:lnTo>
                    <a:pt x="17" y="49"/>
                  </a:lnTo>
                  <a:lnTo>
                    <a:pt x="17" y="2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30" name="Freeform 110"/>
            <p:cNvSpPr>
              <a:spLocks/>
            </p:cNvSpPr>
            <p:nvPr/>
          </p:nvSpPr>
          <p:spPr bwMode="auto">
            <a:xfrm>
              <a:off x="4052" y="2518"/>
              <a:ext cx="197" cy="353"/>
            </a:xfrm>
            <a:custGeom>
              <a:avLst/>
              <a:gdLst>
                <a:gd name="T0" fmla="*/ 9 w 197"/>
                <a:gd name="T1" fmla="*/ 177 h 353"/>
                <a:gd name="T2" fmla="*/ 18 w 197"/>
                <a:gd name="T3" fmla="*/ 167 h 353"/>
                <a:gd name="T4" fmla="*/ 18 w 197"/>
                <a:gd name="T5" fmla="*/ 167 h 353"/>
                <a:gd name="T6" fmla="*/ 18 w 197"/>
                <a:gd name="T7" fmla="*/ 147 h 353"/>
                <a:gd name="T8" fmla="*/ 26 w 197"/>
                <a:gd name="T9" fmla="*/ 147 h 353"/>
                <a:gd name="T10" fmla="*/ 35 w 197"/>
                <a:gd name="T11" fmla="*/ 128 h 353"/>
                <a:gd name="T12" fmla="*/ 26 w 197"/>
                <a:gd name="T13" fmla="*/ 118 h 353"/>
                <a:gd name="T14" fmla="*/ 26 w 197"/>
                <a:gd name="T15" fmla="*/ 98 h 353"/>
                <a:gd name="T16" fmla="*/ 35 w 197"/>
                <a:gd name="T17" fmla="*/ 89 h 353"/>
                <a:gd name="T18" fmla="*/ 35 w 197"/>
                <a:gd name="T19" fmla="*/ 79 h 353"/>
                <a:gd name="T20" fmla="*/ 26 w 197"/>
                <a:gd name="T21" fmla="*/ 69 h 353"/>
                <a:gd name="T22" fmla="*/ 52 w 197"/>
                <a:gd name="T23" fmla="*/ 0 h 353"/>
                <a:gd name="T24" fmla="*/ 60 w 197"/>
                <a:gd name="T25" fmla="*/ 0 h 353"/>
                <a:gd name="T26" fmla="*/ 60 w 197"/>
                <a:gd name="T27" fmla="*/ 10 h 353"/>
                <a:gd name="T28" fmla="*/ 69 w 197"/>
                <a:gd name="T29" fmla="*/ 20 h 353"/>
                <a:gd name="T30" fmla="*/ 77 w 197"/>
                <a:gd name="T31" fmla="*/ 0 h 353"/>
                <a:gd name="T32" fmla="*/ 94 w 197"/>
                <a:gd name="T33" fmla="*/ 0 h 353"/>
                <a:gd name="T34" fmla="*/ 120 w 197"/>
                <a:gd name="T35" fmla="*/ 10 h 353"/>
                <a:gd name="T36" fmla="*/ 128 w 197"/>
                <a:gd name="T37" fmla="*/ 49 h 353"/>
                <a:gd name="T38" fmla="*/ 145 w 197"/>
                <a:gd name="T39" fmla="*/ 98 h 353"/>
                <a:gd name="T40" fmla="*/ 154 w 197"/>
                <a:gd name="T41" fmla="*/ 108 h 353"/>
                <a:gd name="T42" fmla="*/ 163 w 197"/>
                <a:gd name="T43" fmla="*/ 108 h 353"/>
                <a:gd name="T44" fmla="*/ 163 w 197"/>
                <a:gd name="T45" fmla="*/ 128 h 353"/>
                <a:gd name="T46" fmla="*/ 171 w 197"/>
                <a:gd name="T47" fmla="*/ 138 h 353"/>
                <a:gd name="T48" fmla="*/ 188 w 197"/>
                <a:gd name="T49" fmla="*/ 138 h 353"/>
                <a:gd name="T50" fmla="*/ 197 w 197"/>
                <a:gd name="T51" fmla="*/ 147 h 353"/>
                <a:gd name="T52" fmla="*/ 188 w 197"/>
                <a:gd name="T53" fmla="*/ 167 h 353"/>
                <a:gd name="T54" fmla="*/ 171 w 197"/>
                <a:gd name="T55" fmla="*/ 186 h 353"/>
                <a:gd name="T56" fmla="*/ 163 w 197"/>
                <a:gd name="T57" fmla="*/ 196 h 353"/>
                <a:gd name="T58" fmla="*/ 145 w 197"/>
                <a:gd name="T59" fmla="*/ 196 h 353"/>
                <a:gd name="T60" fmla="*/ 137 w 197"/>
                <a:gd name="T61" fmla="*/ 206 h 353"/>
                <a:gd name="T62" fmla="*/ 137 w 197"/>
                <a:gd name="T63" fmla="*/ 216 h 353"/>
                <a:gd name="T64" fmla="*/ 120 w 197"/>
                <a:gd name="T65" fmla="*/ 216 h 353"/>
                <a:gd name="T66" fmla="*/ 120 w 197"/>
                <a:gd name="T67" fmla="*/ 235 h 353"/>
                <a:gd name="T68" fmla="*/ 111 w 197"/>
                <a:gd name="T69" fmla="*/ 245 h 353"/>
                <a:gd name="T70" fmla="*/ 103 w 197"/>
                <a:gd name="T71" fmla="*/ 255 h 353"/>
                <a:gd name="T72" fmla="*/ 86 w 197"/>
                <a:gd name="T73" fmla="*/ 265 h 353"/>
                <a:gd name="T74" fmla="*/ 86 w 197"/>
                <a:gd name="T75" fmla="*/ 265 h 353"/>
                <a:gd name="T76" fmla="*/ 77 w 197"/>
                <a:gd name="T77" fmla="*/ 275 h 353"/>
                <a:gd name="T78" fmla="*/ 69 w 197"/>
                <a:gd name="T79" fmla="*/ 284 h 353"/>
                <a:gd name="T80" fmla="*/ 69 w 197"/>
                <a:gd name="T81" fmla="*/ 294 h 353"/>
                <a:gd name="T82" fmla="*/ 60 w 197"/>
                <a:gd name="T83" fmla="*/ 314 h 353"/>
                <a:gd name="T84" fmla="*/ 60 w 197"/>
                <a:gd name="T85" fmla="*/ 324 h 353"/>
                <a:gd name="T86" fmla="*/ 60 w 197"/>
                <a:gd name="T87" fmla="*/ 333 h 353"/>
                <a:gd name="T88" fmla="*/ 60 w 197"/>
                <a:gd name="T89" fmla="*/ 353 h 353"/>
                <a:gd name="T90" fmla="*/ 52 w 197"/>
                <a:gd name="T91" fmla="*/ 324 h 353"/>
                <a:gd name="T92" fmla="*/ 43 w 197"/>
                <a:gd name="T93" fmla="*/ 314 h 353"/>
                <a:gd name="T94" fmla="*/ 43 w 197"/>
                <a:gd name="T95" fmla="*/ 294 h 353"/>
                <a:gd name="T96" fmla="*/ 9 w 197"/>
                <a:gd name="T97" fmla="*/ 186 h 353"/>
                <a:gd name="T98" fmla="*/ 0 w 197"/>
                <a:gd name="T99" fmla="*/ 177 h 353"/>
                <a:gd name="T100" fmla="*/ 9 w 197"/>
                <a:gd name="T101" fmla="*/ 17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353">
                  <a:moveTo>
                    <a:pt x="9" y="177"/>
                  </a:moveTo>
                  <a:lnTo>
                    <a:pt x="18" y="167"/>
                  </a:lnTo>
                  <a:lnTo>
                    <a:pt x="18" y="167"/>
                  </a:lnTo>
                  <a:lnTo>
                    <a:pt x="18" y="147"/>
                  </a:lnTo>
                  <a:lnTo>
                    <a:pt x="26" y="147"/>
                  </a:lnTo>
                  <a:lnTo>
                    <a:pt x="35" y="128"/>
                  </a:lnTo>
                  <a:lnTo>
                    <a:pt x="26" y="118"/>
                  </a:lnTo>
                  <a:lnTo>
                    <a:pt x="26" y="98"/>
                  </a:lnTo>
                  <a:lnTo>
                    <a:pt x="35" y="89"/>
                  </a:lnTo>
                  <a:lnTo>
                    <a:pt x="35" y="79"/>
                  </a:lnTo>
                  <a:lnTo>
                    <a:pt x="26" y="69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0" y="10"/>
                  </a:lnTo>
                  <a:lnTo>
                    <a:pt x="69" y="20"/>
                  </a:lnTo>
                  <a:lnTo>
                    <a:pt x="77" y="0"/>
                  </a:lnTo>
                  <a:lnTo>
                    <a:pt x="94" y="0"/>
                  </a:lnTo>
                  <a:lnTo>
                    <a:pt x="120" y="10"/>
                  </a:lnTo>
                  <a:lnTo>
                    <a:pt x="128" y="49"/>
                  </a:lnTo>
                  <a:lnTo>
                    <a:pt x="145" y="98"/>
                  </a:lnTo>
                  <a:lnTo>
                    <a:pt x="154" y="108"/>
                  </a:lnTo>
                  <a:lnTo>
                    <a:pt x="163" y="108"/>
                  </a:lnTo>
                  <a:lnTo>
                    <a:pt x="163" y="128"/>
                  </a:lnTo>
                  <a:lnTo>
                    <a:pt x="171" y="138"/>
                  </a:lnTo>
                  <a:lnTo>
                    <a:pt x="188" y="138"/>
                  </a:lnTo>
                  <a:lnTo>
                    <a:pt x="197" y="147"/>
                  </a:lnTo>
                  <a:lnTo>
                    <a:pt x="188" y="167"/>
                  </a:lnTo>
                  <a:lnTo>
                    <a:pt x="171" y="186"/>
                  </a:lnTo>
                  <a:lnTo>
                    <a:pt x="163" y="196"/>
                  </a:lnTo>
                  <a:lnTo>
                    <a:pt x="145" y="196"/>
                  </a:lnTo>
                  <a:lnTo>
                    <a:pt x="137" y="206"/>
                  </a:lnTo>
                  <a:lnTo>
                    <a:pt x="137" y="216"/>
                  </a:lnTo>
                  <a:lnTo>
                    <a:pt x="120" y="216"/>
                  </a:lnTo>
                  <a:lnTo>
                    <a:pt x="120" y="235"/>
                  </a:lnTo>
                  <a:lnTo>
                    <a:pt x="111" y="245"/>
                  </a:lnTo>
                  <a:lnTo>
                    <a:pt x="103" y="255"/>
                  </a:lnTo>
                  <a:lnTo>
                    <a:pt x="86" y="265"/>
                  </a:lnTo>
                  <a:lnTo>
                    <a:pt x="86" y="265"/>
                  </a:lnTo>
                  <a:lnTo>
                    <a:pt x="77" y="275"/>
                  </a:lnTo>
                  <a:lnTo>
                    <a:pt x="69" y="284"/>
                  </a:lnTo>
                  <a:lnTo>
                    <a:pt x="69" y="294"/>
                  </a:lnTo>
                  <a:lnTo>
                    <a:pt x="60" y="314"/>
                  </a:lnTo>
                  <a:lnTo>
                    <a:pt x="60" y="324"/>
                  </a:lnTo>
                  <a:lnTo>
                    <a:pt x="60" y="333"/>
                  </a:lnTo>
                  <a:lnTo>
                    <a:pt x="60" y="353"/>
                  </a:lnTo>
                  <a:lnTo>
                    <a:pt x="52" y="324"/>
                  </a:lnTo>
                  <a:lnTo>
                    <a:pt x="43" y="314"/>
                  </a:lnTo>
                  <a:lnTo>
                    <a:pt x="43" y="294"/>
                  </a:lnTo>
                  <a:lnTo>
                    <a:pt x="9" y="186"/>
                  </a:lnTo>
                  <a:lnTo>
                    <a:pt x="0" y="177"/>
                  </a:lnTo>
                  <a:lnTo>
                    <a:pt x="9" y="177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31" name="Freeform 111"/>
            <p:cNvSpPr>
              <a:spLocks/>
            </p:cNvSpPr>
            <p:nvPr/>
          </p:nvSpPr>
          <p:spPr bwMode="auto">
            <a:xfrm>
              <a:off x="1032" y="3586"/>
              <a:ext cx="69" cy="78"/>
            </a:xfrm>
            <a:custGeom>
              <a:avLst/>
              <a:gdLst>
                <a:gd name="T0" fmla="*/ 18 w 69"/>
                <a:gd name="T1" fmla="*/ 9 h 78"/>
                <a:gd name="T2" fmla="*/ 18 w 69"/>
                <a:gd name="T3" fmla="*/ 19 h 78"/>
                <a:gd name="T4" fmla="*/ 9 w 69"/>
                <a:gd name="T5" fmla="*/ 19 h 78"/>
                <a:gd name="T6" fmla="*/ 0 w 69"/>
                <a:gd name="T7" fmla="*/ 29 h 78"/>
                <a:gd name="T8" fmla="*/ 9 w 69"/>
                <a:gd name="T9" fmla="*/ 29 h 78"/>
                <a:gd name="T10" fmla="*/ 9 w 69"/>
                <a:gd name="T11" fmla="*/ 49 h 78"/>
                <a:gd name="T12" fmla="*/ 9 w 69"/>
                <a:gd name="T13" fmla="*/ 58 h 78"/>
                <a:gd name="T14" fmla="*/ 9 w 69"/>
                <a:gd name="T15" fmla="*/ 68 h 78"/>
                <a:gd name="T16" fmla="*/ 18 w 69"/>
                <a:gd name="T17" fmla="*/ 78 h 78"/>
                <a:gd name="T18" fmla="*/ 35 w 69"/>
                <a:gd name="T19" fmla="*/ 78 h 78"/>
                <a:gd name="T20" fmla="*/ 35 w 69"/>
                <a:gd name="T21" fmla="*/ 68 h 78"/>
                <a:gd name="T22" fmla="*/ 43 w 69"/>
                <a:gd name="T23" fmla="*/ 58 h 78"/>
                <a:gd name="T24" fmla="*/ 52 w 69"/>
                <a:gd name="T25" fmla="*/ 58 h 78"/>
                <a:gd name="T26" fmla="*/ 69 w 69"/>
                <a:gd name="T27" fmla="*/ 49 h 78"/>
                <a:gd name="T28" fmla="*/ 60 w 69"/>
                <a:gd name="T29" fmla="*/ 39 h 78"/>
                <a:gd name="T30" fmla="*/ 52 w 69"/>
                <a:gd name="T31" fmla="*/ 19 h 78"/>
                <a:gd name="T32" fmla="*/ 35 w 69"/>
                <a:gd name="T33" fmla="*/ 9 h 78"/>
                <a:gd name="T34" fmla="*/ 35 w 69"/>
                <a:gd name="T35" fmla="*/ 0 h 78"/>
                <a:gd name="T36" fmla="*/ 18 w 69"/>
                <a:gd name="T37" fmla="*/ 0 h 78"/>
                <a:gd name="T38" fmla="*/ 18 w 69"/>
                <a:gd name="T39" fmla="*/ 9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9" h="78">
                  <a:moveTo>
                    <a:pt x="18" y="9"/>
                  </a:moveTo>
                  <a:lnTo>
                    <a:pt x="18" y="19"/>
                  </a:lnTo>
                  <a:lnTo>
                    <a:pt x="9" y="19"/>
                  </a:lnTo>
                  <a:lnTo>
                    <a:pt x="0" y="29"/>
                  </a:lnTo>
                  <a:lnTo>
                    <a:pt x="9" y="29"/>
                  </a:lnTo>
                  <a:lnTo>
                    <a:pt x="9" y="49"/>
                  </a:lnTo>
                  <a:lnTo>
                    <a:pt x="9" y="58"/>
                  </a:lnTo>
                  <a:lnTo>
                    <a:pt x="9" y="68"/>
                  </a:lnTo>
                  <a:lnTo>
                    <a:pt x="18" y="78"/>
                  </a:lnTo>
                  <a:lnTo>
                    <a:pt x="35" y="78"/>
                  </a:lnTo>
                  <a:lnTo>
                    <a:pt x="35" y="68"/>
                  </a:lnTo>
                  <a:lnTo>
                    <a:pt x="43" y="58"/>
                  </a:lnTo>
                  <a:lnTo>
                    <a:pt x="52" y="58"/>
                  </a:lnTo>
                  <a:lnTo>
                    <a:pt x="69" y="49"/>
                  </a:lnTo>
                  <a:lnTo>
                    <a:pt x="60" y="39"/>
                  </a:lnTo>
                  <a:lnTo>
                    <a:pt x="52" y="19"/>
                  </a:lnTo>
                  <a:lnTo>
                    <a:pt x="35" y="9"/>
                  </a:lnTo>
                  <a:lnTo>
                    <a:pt x="35" y="0"/>
                  </a:lnTo>
                  <a:lnTo>
                    <a:pt x="18" y="0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FF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3232" name="Rectangle 112"/>
            <p:cNvSpPr>
              <a:spLocks noChangeArrowheads="1"/>
            </p:cNvSpPr>
            <p:nvPr/>
          </p:nvSpPr>
          <p:spPr bwMode="auto">
            <a:xfrm>
              <a:off x="1553" y="3360"/>
              <a:ext cx="3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LAX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3233" name="Freeform 113"/>
            <p:cNvSpPr>
              <a:spLocks/>
            </p:cNvSpPr>
            <p:nvPr/>
          </p:nvSpPr>
          <p:spPr bwMode="auto">
            <a:xfrm>
              <a:off x="4121" y="2881"/>
              <a:ext cx="42" cy="39"/>
            </a:xfrm>
            <a:custGeom>
              <a:avLst/>
              <a:gdLst>
                <a:gd name="T0" fmla="*/ 42 w 42"/>
                <a:gd name="T1" fmla="*/ 39 h 39"/>
                <a:gd name="T2" fmla="*/ 42 w 42"/>
                <a:gd name="T3" fmla="*/ 10 h 39"/>
                <a:gd name="T4" fmla="*/ 0 w 42"/>
                <a:gd name="T5" fmla="*/ 0 h 39"/>
                <a:gd name="T6" fmla="*/ 0 w 42"/>
                <a:gd name="T7" fmla="*/ 29 h 39"/>
                <a:gd name="T8" fmla="*/ 42 w 42"/>
                <a:gd name="T9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9">
                  <a:moveTo>
                    <a:pt x="42" y="39"/>
                  </a:moveTo>
                  <a:lnTo>
                    <a:pt x="42" y="10"/>
                  </a:lnTo>
                  <a:lnTo>
                    <a:pt x="0" y="0"/>
                  </a:lnTo>
                  <a:lnTo>
                    <a:pt x="0" y="29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34" name="Freeform 114"/>
            <p:cNvSpPr>
              <a:spLocks/>
            </p:cNvSpPr>
            <p:nvPr/>
          </p:nvSpPr>
          <p:spPr bwMode="auto">
            <a:xfrm>
              <a:off x="3839" y="4144"/>
              <a:ext cx="51" cy="29"/>
            </a:xfrm>
            <a:custGeom>
              <a:avLst/>
              <a:gdLst>
                <a:gd name="T0" fmla="*/ 51 w 51"/>
                <a:gd name="T1" fmla="*/ 10 h 29"/>
                <a:gd name="T2" fmla="*/ 43 w 51"/>
                <a:gd name="T3" fmla="*/ 29 h 29"/>
                <a:gd name="T4" fmla="*/ 0 w 51"/>
                <a:gd name="T5" fmla="*/ 19 h 29"/>
                <a:gd name="T6" fmla="*/ 9 w 51"/>
                <a:gd name="T7" fmla="*/ 0 h 29"/>
                <a:gd name="T8" fmla="*/ 51 w 51"/>
                <a:gd name="T9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9">
                  <a:moveTo>
                    <a:pt x="51" y="10"/>
                  </a:moveTo>
                  <a:lnTo>
                    <a:pt x="43" y="29"/>
                  </a:lnTo>
                  <a:lnTo>
                    <a:pt x="0" y="19"/>
                  </a:lnTo>
                  <a:lnTo>
                    <a:pt x="9" y="0"/>
                  </a:lnTo>
                  <a:lnTo>
                    <a:pt x="51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35" name="Freeform 115"/>
            <p:cNvSpPr>
              <a:spLocks/>
            </p:cNvSpPr>
            <p:nvPr/>
          </p:nvSpPr>
          <p:spPr bwMode="auto">
            <a:xfrm>
              <a:off x="3848" y="2910"/>
              <a:ext cx="315" cy="1244"/>
            </a:xfrm>
            <a:custGeom>
              <a:avLst/>
              <a:gdLst>
                <a:gd name="T0" fmla="*/ 315 w 315"/>
                <a:gd name="T1" fmla="*/ 10 h 1244"/>
                <a:gd name="T2" fmla="*/ 273 w 315"/>
                <a:gd name="T3" fmla="*/ 0 h 1244"/>
                <a:gd name="T4" fmla="*/ 0 w 315"/>
                <a:gd name="T5" fmla="*/ 1234 h 1244"/>
                <a:gd name="T6" fmla="*/ 42 w 315"/>
                <a:gd name="T7" fmla="*/ 1244 h 1244"/>
                <a:gd name="T8" fmla="*/ 315 w 315"/>
                <a:gd name="T9" fmla="*/ 10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244">
                  <a:moveTo>
                    <a:pt x="315" y="10"/>
                  </a:moveTo>
                  <a:lnTo>
                    <a:pt x="273" y="0"/>
                  </a:lnTo>
                  <a:lnTo>
                    <a:pt x="0" y="1234"/>
                  </a:lnTo>
                  <a:lnTo>
                    <a:pt x="42" y="1244"/>
                  </a:lnTo>
                  <a:lnTo>
                    <a:pt x="315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36" name="Freeform 116"/>
            <p:cNvSpPr>
              <a:spLocks/>
            </p:cNvSpPr>
            <p:nvPr/>
          </p:nvSpPr>
          <p:spPr bwMode="auto">
            <a:xfrm>
              <a:off x="4129" y="2881"/>
              <a:ext cx="43" cy="49"/>
            </a:xfrm>
            <a:custGeom>
              <a:avLst/>
              <a:gdLst>
                <a:gd name="T0" fmla="*/ 26 w 43"/>
                <a:gd name="T1" fmla="*/ 49 h 49"/>
                <a:gd name="T2" fmla="*/ 43 w 43"/>
                <a:gd name="T3" fmla="*/ 39 h 49"/>
                <a:gd name="T4" fmla="*/ 17 w 43"/>
                <a:gd name="T5" fmla="*/ 0 h 49"/>
                <a:gd name="T6" fmla="*/ 0 w 43"/>
                <a:gd name="T7" fmla="*/ 10 h 49"/>
                <a:gd name="T8" fmla="*/ 26 w 4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37" name="Freeform 117"/>
            <p:cNvSpPr>
              <a:spLocks/>
            </p:cNvSpPr>
            <p:nvPr/>
          </p:nvSpPr>
          <p:spPr bwMode="auto">
            <a:xfrm>
              <a:off x="3293" y="3449"/>
              <a:ext cx="43" cy="58"/>
            </a:xfrm>
            <a:custGeom>
              <a:avLst/>
              <a:gdLst>
                <a:gd name="T0" fmla="*/ 43 w 43"/>
                <a:gd name="T1" fmla="*/ 39 h 58"/>
                <a:gd name="T2" fmla="*/ 17 w 43"/>
                <a:gd name="T3" fmla="*/ 58 h 58"/>
                <a:gd name="T4" fmla="*/ 0 w 43"/>
                <a:gd name="T5" fmla="*/ 9 h 58"/>
                <a:gd name="T6" fmla="*/ 17 w 43"/>
                <a:gd name="T7" fmla="*/ 0 h 58"/>
                <a:gd name="T8" fmla="*/ 43 w 43"/>
                <a:gd name="T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58">
                  <a:moveTo>
                    <a:pt x="43" y="39"/>
                  </a:moveTo>
                  <a:lnTo>
                    <a:pt x="17" y="58"/>
                  </a:lnTo>
                  <a:lnTo>
                    <a:pt x="0" y="9"/>
                  </a:lnTo>
                  <a:lnTo>
                    <a:pt x="17" y="0"/>
                  </a:lnTo>
                  <a:lnTo>
                    <a:pt x="43" y="3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38" name="Freeform 118"/>
            <p:cNvSpPr>
              <a:spLocks/>
            </p:cNvSpPr>
            <p:nvPr/>
          </p:nvSpPr>
          <p:spPr bwMode="auto">
            <a:xfrm>
              <a:off x="3310" y="2891"/>
              <a:ext cx="845" cy="597"/>
            </a:xfrm>
            <a:custGeom>
              <a:avLst/>
              <a:gdLst>
                <a:gd name="T0" fmla="*/ 845 w 845"/>
                <a:gd name="T1" fmla="*/ 39 h 597"/>
                <a:gd name="T2" fmla="*/ 819 w 845"/>
                <a:gd name="T3" fmla="*/ 0 h 597"/>
                <a:gd name="T4" fmla="*/ 0 w 845"/>
                <a:gd name="T5" fmla="*/ 558 h 597"/>
                <a:gd name="T6" fmla="*/ 26 w 845"/>
                <a:gd name="T7" fmla="*/ 597 h 597"/>
                <a:gd name="T8" fmla="*/ 845 w 845"/>
                <a:gd name="T9" fmla="*/ 39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597">
                  <a:moveTo>
                    <a:pt x="845" y="39"/>
                  </a:moveTo>
                  <a:lnTo>
                    <a:pt x="819" y="0"/>
                  </a:lnTo>
                  <a:lnTo>
                    <a:pt x="0" y="558"/>
                  </a:lnTo>
                  <a:lnTo>
                    <a:pt x="26" y="597"/>
                  </a:lnTo>
                  <a:lnTo>
                    <a:pt x="845" y="3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39" name="Freeform 119"/>
            <p:cNvSpPr>
              <a:spLocks/>
            </p:cNvSpPr>
            <p:nvPr/>
          </p:nvSpPr>
          <p:spPr bwMode="auto">
            <a:xfrm>
              <a:off x="3293" y="3439"/>
              <a:ext cx="43" cy="49"/>
            </a:xfrm>
            <a:custGeom>
              <a:avLst/>
              <a:gdLst>
                <a:gd name="T0" fmla="*/ 43 w 43"/>
                <a:gd name="T1" fmla="*/ 19 h 49"/>
                <a:gd name="T2" fmla="*/ 26 w 43"/>
                <a:gd name="T3" fmla="*/ 0 h 49"/>
                <a:gd name="T4" fmla="*/ 0 w 43"/>
                <a:gd name="T5" fmla="*/ 29 h 49"/>
                <a:gd name="T6" fmla="*/ 9 w 43"/>
                <a:gd name="T7" fmla="*/ 49 h 49"/>
                <a:gd name="T8" fmla="*/ 43 w 43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9">
                  <a:moveTo>
                    <a:pt x="43" y="19"/>
                  </a:moveTo>
                  <a:lnTo>
                    <a:pt x="26" y="0"/>
                  </a:lnTo>
                  <a:lnTo>
                    <a:pt x="0" y="29"/>
                  </a:lnTo>
                  <a:lnTo>
                    <a:pt x="9" y="49"/>
                  </a:lnTo>
                  <a:lnTo>
                    <a:pt x="43" y="1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0" name="Freeform 120"/>
            <p:cNvSpPr>
              <a:spLocks/>
            </p:cNvSpPr>
            <p:nvPr/>
          </p:nvSpPr>
          <p:spPr bwMode="auto">
            <a:xfrm>
              <a:off x="3848" y="4134"/>
              <a:ext cx="51" cy="49"/>
            </a:xfrm>
            <a:custGeom>
              <a:avLst/>
              <a:gdLst>
                <a:gd name="T0" fmla="*/ 34 w 51"/>
                <a:gd name="T1" fmla="*/ 0 h 49"/>
                <a:gd name="T2" fmla="*/ 51 w 51"/>
                <a:gd name="T3" fmla="*/ 10 h 49"/>
                <a:gd name="T4" fmla="*/ 17 w 51"/>
                <a:gd name="T5" fmla="*/ 49 h 49"/>
                <a:gd name="T6" fmla="*/ 0 w 51"/>
                <a:gd name="T7" fmla="*/ 29 h 49"/>
                <a:gd name="T8" fmla="*/ 34 w 51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9">
                  <a:moveTo>
                    <a:pt x="34" y="0"/>
                  </a:moveTo>
                  <a:lnTo>
                    <a:pt x="51" y="10"/>
                  </a:lnTo>
                  <a:lnTo>
                    <a:pt x="17" y="49"/>
                  </a:lnTo>
                  <a:lnTo>
                    <a:pt x="0" y="29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1" name="Freeform 121"/>
            <p:cNvSpPr>
              <a:spLocks/>
            </p:cNvSpPr>
            <p:nvPr/>
          </p:nvSpPr>
          <p:spPr bwMode="auto">
            <a:xfrm>
              <a:off x="3302" y="3458"/>
              <a:ext cx="580" cy="705"/>
            </a:xfrm>
            <a:custGeom>
              <a:avLst/>
              <a:gdLst>
                <a:gd name="T0" fmla="*/ 34 w 580"/>
                <a:gd name="T1" fmla="*/ 0 h 705"/>
                <a:gd name="T2" fmla="*/ 0 w 580"/>
                <a:gd name="T3" fmla="*/ 30 h 705"/>
                <a:gd name="T4" fmla="*/ 546 w 580"/>
                <a:gd name="T5" fmla="*/ 705 h 705"/>
                <a:gd name="T6" fmla="*/ 580 w 580"/>
                <a:gd name="T7" fmla="*/ 676 h 705"/>
                <a:gd name="T8" fmla="*/ 34 w 580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705">
                  <a:moveTo>
                    <a:pt x="34" y="0"/>
                  </a:moveTo>
                  <a:lnTo>
                    <a:pt x="0" y="30"/>
                  </a:lnTo>
                  <a:lnTo>
                    <a:pt x="546" y="705"/>
                  </a:lnTo>
                  <a:lnTo>
                    <a:pt x="580" y="67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2" name="Freeform 122"/>
            <p:cNvSpPr>
              <a:spLocks/>
            </p:cNvSpPr>
            <p:nvPr/>
          </p:nvSpPr>
          <p:spPr bwMode="auto">
            <a:xfrm>
              <a:off x="3310" y="3439"/>
              <a:ext cx="43" cy="49"/>
            </a:xfrm>
            <a:custGeom>
              <a:avLst/>
              <a:gdLst>
                <a:gd name="T0" fmla="*/ 26 w 43"/>
                <a:gd name="T1" fmla="*/ 49 h 49"/>
                <a:gd name="T2" fmla="*/ 43 w 43"/>
                <a:gd name="T3" fmla="*/ 39 h 49"/>
                <a:gd name="T4" fmla="*/ 17 w 43"/>
                <a:gd name="T5" fmla="*/ 0 h 49"/>
                <a:gd name="T6" fmla="*/ 0 w 43"/>
                <a:gd name="T7" fmla="*/ 10 h 49"/>
                <a:gd name="T8" fmla="*/ 26 w 4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9">
                  <a:moveTo>
                    <a:pt x="26" y="49"/>
                  </a:moveTo>
                  <a:lnTo>
                    <a:pt x="43" y="39"/>
                  </a:lnTo>
                  <a:lnTo>
                    <a:pt x="17" y="0"/>
                  </a:lnTo>
                  <a:lnTo>
                    <a:pt x="0" y="10"/>
                  </a:lnTo>
                  <a:lnTo>
                    <a:pt x="26" y="4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3" name="Freeform 123"/>
            <p:cNvSpPr>
              <a:spLocks/>
            </p:cNvSpPr>
            <p:nvPr/>
          </p:nvSpPr>
          <p:spPr bwMode="auto">
            <a:xfrm>
              <a:off x="2867" y="3870"/>
              <a:ext cx="42" cy="58"/>
            </a:xfrm>
            <a:custGeom>
              <a:avLst/>
              <a:gdLst>
                <a:gd name="T0" fmla="*/ 42 w 42"/>
                <a:gd name="T1" fmla="*/ 39 h 58"/>
                <a:gd name="T2" fmla="*/ 25 w 42"/>
                <a:gd name="T3" fmla="*/ 58 h 58"/>
                <a:gd name="T4" fmla="*/ 0 w 42"/>
                <a:gd name="T5" fmla="*/ 19 h 58"/>
                <a:gd name="T6" fmla="*/ 17 w 42"/>
                <a:gd name="T7" fmla="*/ 0 h 58"/>
                <a:gd name="T8" fmla="*/ 42 w 42"/>
                <a:gd name="T9" fmla="*/ 3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8">
                  <a:moveTo>
                    <a:pt x="42" y="39"/>
                  </a:moveTo>
                  <a:lnTo>
                    <a:pt x="25" y="58"/>
                  </a:lnTo>
                  <a:lnTo>
                    <a:pt x="0" y="19"/>
                  </a:lnTo>
                  <a:lnTo>
                    <a:pt x="17" y="0"/>
                  </a:lnTo>
                  <a:lnTo>
                    <a:pt x="42" y="3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4" name="Freeform 124"/>
            <p:cNvSpPr>
              <a:spLocks/>
            </p:cNvSpPr>
            <p:nvPr/>
          </p:nvSpPr>
          <p:spPr bwMode="auto">
            <a:xfrm>
              <a:off x="2884" y="3449"/>
              <a:ext cx="452" cy="460"/>
            </a:xfrm>
            <a:custGeom>
              <a:avLst/>
              <a:gdLst>
                <a:gd name="T0" fmla="*/ 452 w 452"/>
                <a:gd name="T1" fmla="*/ 39 h 460"/>
                <a:gd name="T2" fmla="*/ 426 w 452"/>
                <a:gd name="T3" fmla="*/ 0 h 460"/>
                <a:gd name="T4" fmla="*/ 0 w 452"/>
                <a:gd name="T5" fmla="*/ 421 h 460"/>
                <a:gd name="T6" fmla="*/ 25 w 452"/>
                <a:gd name="T7" fmla="*/ 460 h 460"/>
                <a:gd name="T8" fmla="*/ 452 w 452"/>
                <a:gd name="T9" fmla="*/ 39 h 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460">
                  <a:moveTo>
                    <a:pt x="452" y="39"/>
                  </a:moveTo>
                  <a:lnTo>
                    <a:pt x="426" y="0"/>
                  </a:lnTo>
                  <a:lnTo>
                    <a:pt x="0" y="421"/>
                  </a:lnTo>
                  <a:lnTo>
                    <a:pt x="25" y="460"/>
                  </a:lnTo>
                  <a:lnTo>
                    <a:pt x="452" y="3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5" name="Freeform 125"/>
            <p:cNvSpPr>
              <a:spLocks/>
            </p:cNvSpPr>
            <p:nvPr/>
          </p:nvSpPr>
          <p:spPr bwMode="auto">
            <a:xfrm>
              <a:off x="2867" y="3860"/>
              <a:ext cx="34" cy="59"/>
            </a:xfrm>
            <a:custGeom>
              <a:avLst/>
              <a:gdLst>
                <a:gd name="T0" fmla="*/ 34 w 34"/>
                <a:gd name="T1" fmla="*/ 10 h 59"/>
                <a:gd name="T2" fmla="*/ 8 w 34"/>
                <a:gd name="T3" fmla="*/ 0 h 59"/>
                <a:gd name="T4" fmla="*/ 0 w 34"/>
                <a:gd name="T5" fmla="*/ 49 h 59"/>
                <a:gd name="T6" fmla="*/ 25 w 34"/>
                <a:gd name="T7" fmla="*/ 59 h 59"/>
                <a:gd name="T8" fmla="*/ 34 w 34"/>
                <a:gd name="T9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8" y="0"/>
                  </a:lnTo>
                  <a:lnTo>
                    <a:pt x="0" y="49"/>
                  </a:lnTo>
                  <a:lnTo>
                    <a:pt x="25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6" name="Freeform 126"/>
            <p:cNvSpPr>
              <a:spLocks/>
            </p:cNvSpPr>
            <p:nvPr/>
          </p:nvSpPr>
          <p:spPr bwMode="auto">
            <a:xfrm>
              <a:off x="3924" y="4134"/>
              <a:ext cx="26" cy="49"/>
            </a:xfrm>
            <a:custGeom>
              <a:avLst/>
              <a:gdLst>
                <a:gd name="T0" fmla="*/ 9 w 26"/>
                <a:gd name="T1" fmla="*/ 0 h 49"/>
                <a:gd name="T2" fmla="*/ 26 w 26"/>
                <a:gd name="T3" fmla="*/ 0 h 49"/>
                <a:gd name="T4" fmla="*/ 18 w 26"/>
                <a:gd name="T5" fmla="*/ 49 h 49"/>
                <a:gd name="T6" fmla="*/ 0 w 26"/>
                <a:gd name="T7" fmla="*/ 49 h 49"/>
                <a:gd name="T8" fmla="*/ 9 w 26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9">
                  <a:moveTo>
                    <a:pt x="9" y="0"/>
                  </a:moveTo>
                  <a:lnTo>
                    <a:pt x="26" y="0"/>
                  </a:lnTo>
                  <a:lnTo>
                    <a:pt x="18" y="49"/>
                  </a:lnTo>
                  <a:lnTo>
                    <a:pt x="0" y="49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7" name="Freeform 127"/>
            <p:cNvSpPr>
              <a:spLocks/>
            </p:cNvSpPr>
            <p:nvPr/>
          </p:nvSpPr>
          <p:spPr bwMode="auto">
            <a:xfrm>
              <a:off x="2892" y="3870"/>
              <a:ext cx="1041" cy="313"/>
            </a:xfrm>
            <a:custGeom>
              <a:avLst/>
              <a:gdLst>
                <a:gd name="T0" fmla="*/ 9 w 1041"/>
                <a:gd name="T1" fmla="*/ 0 h 313"/>
                <a:gd name="T2" fmla="*/ 0 w 1041"/>
                <a:gd name="T3" fmla="*/ 49 h 313"/>
                <a:gd name="T4" fmla="*/ 1032 w 1041"/>
                <a:gd name="T5" fmla="*/ 313 h 313"/>
                <a:gd name="T6" fmla="*/ 1041 w 1041"/>
                <a:gd name="T7" fmla="*/ 264 h 313"/>
                <a:gd name="T8" fmla="*/ 9 w 1041"/>
                <a:gd name="T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1" h="313">
                  <a:moveTo>
                    <a:pt x="9" y="0"/>
                  </a:moveTo>
                  <a:lnTo>
                    <a:pt x="0" y="49"/>
                  </a:lnTo>
                  <a:lnTo>
                    <a:pt x="1032" y="313"/>
                  </a:lnTo>
                  <a:lnTo>
                    <a:pt x="1041" y="264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8" name="Freeform 128"/>
            <p:cNvSpPr>
              <a:spLocks/>
            </p:cNvSpPr>
            <p:nvPr/>
          </p:nvSpPr>
          <p:spPr bwMode="auto">
            <a:xfrm>
              <a:off x="1698" y="3449"/>
              <a:ext cx="34" cy="49"/>
            </a:xfrm>
            <a:custGeom>
              <a:avLst/>
              <a:gdLst>
                <a:gd name="T0" fmla="*/ 25 w 34"/>
                <a:gd name="T1" fmla="*/ 0 h 49"/>
                <a:gd name="T2" fmla="*/ 0 w 34"/>
                <a:gd name="T3" fmla="*/ 0 h 49"/>
                <a:gd name="T4" fmla="*/ 8 w 34"/>
                <a:gd name="T5" fmla="*/ 49 h 49"/>
                <a:gd name="T6" fmla="*/ 34 w 34"/>
                <a:gd name="T7" fmla="*/ 49 h 49"/>
                <a:gd name="T8" fmla="*/ 25 w 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25" y="0"/>
                  </a:moveTo>
                  <a:lnTo>
                    <a:pt x="0" y="0"/>
                  </a:lnTo>
                  <a:lnTo>
                    <a:pt x="8" y="49"/>
                  </a:lnTo>
                  <a:lnTo>
                    <a:pt x="34" y="49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49" name="Freeform 129"/>
            <p:cNvSpPr>
              <a:spLocks/>
            </p:cNvSpPr>
            <p:nvPr/>
          </p:nvSpPr>
          <p:spPr bwMode="auto">
            <a:xfrm>
              <a:off x="4129" y="2881"/>
              <a:ext cx="26" cy="58"/>
            </a:xfrm>
            <a:custGeom>
              <a:avLst/>
              <a:gdLst>
                <a:gd name="T0" fmla="*/ 0 w 26"/>
                <a:gd name="T1" fmla="*/ 10 h 58"/>
                <a:gd name="T2" fmla="*/ 17 w 26"/>
                <a:gd name="T3" fmla="*/ 0 h 58"/>
                <a:gd name="T4" fmla="*/ 26 w 26"/>
                <a:gd name="T5" fmla="*/ 49 h 58"/>
                <a:gd name="T6" fmla="*/ 9 w 26"/>
                <a:gd name="T7" fmla="*/ 58 h 58"/>
                <a:gd name="T8" fmla="*/ 0 w 26"/>
                <a:gd name="T9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58">
                  <a:moveTo>
                    <a:pt x="0" y="10"/>
                  </a:moveTo>
                  <a:lnTo>
                    <a:pt x="17" y="0"/>
                  </a:lnTo>
                  <a:lnTo>
                    <a:pt x="26" y="49"/>
                  </a:lnTo>
                  <a:lnTo>
                    <a:pt x="9" y="58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0" name="Freeform 130"/>
            <p:cNvSpPr>
              <a:spLocks/>
            </p:cNvSpPr>
            <p:nvPr/>
          </p:nvSpPr>
          <p:spPr bwMode="auto">
            <a:xfrm>
              <a:off x="1723" y="2891"/>
              <a:ext cx="2415" cy="607"/>
            </a:xfrm>
            <a:custGeom>
              <a:avLst/>
              <a:gdLst>
                <a:gd name="T0" fmla="*/ 0 w 2415"/>
                <a:gd name="T1" fmla="*/ 558 h 607"/>
                <a:gd name="T2" fmla="*/ 9 w 2415"/>
                <a:gd name="T3" fmla="*/ 607 h 607"/>
                <a:gd name="T4" fmla="*/ 2415 w 2415"/>
                <a:gd name="T5" fmla="*/ 48 h 607"/>
                <a:gd name="T6" fmla="*/ 2406 w 2415"/>
                <a:gd name="T7" fmla="*/ 0 h 607"/>
                <a:gd name="T8" fmla="*/ 0 w 2415"/>
                <a:gd name="T9" fmla="*/ 558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5" h="607">
                  <a:moveTo>
                    <a:pt x="0" y="558"/>
                  </a:moveTo>
                  <a:lnTo>
                    <a:pt x="9" y="607"/>
                  </a:lnTo>
                  <a:lnTo>
                    <a:pt x="2415" y="48"/>
                  </a:lnTo>
                  <a:lnTo>
                    <a:pt x="2406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1" name="Freeform 131"/>
            <p:cNvSpPr>
              <a:spLocks/>
            </p:cNvSpPr>
            <p:nvPr/>
          </p:nvSpPr>
          <p:spPr bwMode="auto">
            <a:xfrm>
              <a:off x="1698" y="3439"/>
              <a:ext cx="34" cy="59"/>
            </a:xfrm>
            <a:custGeom>
              <a:avLst/>
              <a:gdLst>
                <a:gd name="T0" fmla="*/ 34 w 34"/>
                <a:gd name="T1" fmla="*/ 10 h 59"/>
                <a:gd name="T2" fmla="*/ 17 w 34"/>
                <a:gd name="T3" fmla="*/ 0 h 59"/>
                <a:gd name="T4" fmla="*/ 0 w 34"/>
                <a:gd name="T5" fmla="*/ 49 h 59"/>
                <a:gd name="T6" fmla="*/ 17 w 34"/>
                <a:gd name="T7" fmla="*/ 59 h 59"/>
                <a:gd name="T8" fmla="*/ 34 w 34"/>
                <a:gd name="T9" fmla="*/ 1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9">
                  <a:moveTo>
                    <a:pt x="34" y="10"/>
                  </a:moveTo>
                  <a:lnTo>
                    <a:pt x="17" y="0"/>
                  </a:lnTo>
                  <a:lnTo>
                    <a:pt x="0" y="49"/>
                  </a:lnTo>
                  <a:lnTo>
                    <a:pt x="17" y="59"/>
                  </a:lnTo>
                  <a:lnTo>
                    <a:pt x="34" y="1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2" name="Freeform 132"/>
            <p:cNvSpPr>
              <a:spLocks/>
            </p:cNvSpPr>
            <p:nvPr/>
          </p:nvSpPr>
          <p:spPr bwMode="auto">
            <a:xfrm>
              <a:off x="2884" y="3870"/>
              <a:ext cx="34" cy="49"/>
            </a:xfrm>
            <a:custGeom>
              <a:avLst/>
              <a:gdLst>
                <a:gd name="T0" fmla="*/ 17 w 34"/>
                <a:gd name="T1" fmla="*/ 0 h 49"/>
                <a:gd name="T2" fmla="*/ 34 w 34"/>
                <a:gd name="T3" fmla="*/ 9 h 49"/>
                <a:gd name="T4" fmla="*/ 25 w 34"/>
                <a:gd name="T5" fmla="*/ 49 h 49"/>
                <a:gd name="T6" fmla="*/ 0 w 34"/>
                <a:gd name="T7" fmla="*/ 49 h 49"/>
                <a:gd name="T8" fmla="*/ 17 w 34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9">
                  <a:moveTo>
                    <a:pt x="17" y="0"/>
                  </a:moveTo>
                  <a:lnTo>
                    <a:pt x="34" y="9"/>
                  </a:lnTo>
                  <a:lnTo>
                    <a:pt x="25" y="49"/>
                  </a:lnTo>
                  <a:lnTo>
                    <a:pt x="0" y="4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3" name="Freeform 133"/>
            <p:cNvSpPr>
              <a:spLocks/>
            </p:cNvSpPr>
            <p:nvPr/>
          </p:nvSpPr>
          <p:spPr bwMode="auto">
            <a:xfrm>
              <a:off x="1715" y="3449"/>
              <a:ext cx="1186" cy="470"/>
            </a:xfrm>
            <a:custGeom>
              <a:avLst/>
              <a:gdLst>
                <a:gd name="T0" fmla="*/ 17 w 1186"/>
                <a:gd name="T1" fmla="*/ 0 h 470"/>
                <a:gd name="T2" fmla="*/ 0 w 1186"/>
                <a:gd name="T3" fmla="*/ 49 h 470"/>
                <a:gd name="T4" fmla="*/ 1169 w 1186"/>
                <a:gd name="T5" fmla="*/ 470 h 470"/>
                <a:gd name="T6" fmla="*/ 1186 w 1186"/>
                <a:gd name="T7" fmla="*/ 421 h 470"/>
                <a:gd name="T8" fmla="*/ 17 w 1186"/>
                <a:gd name="T9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6" h="470">
                  <a:moveTo>
                    <a:pt x="17" y="0"/>
                  </a:moveTo>
                  <a:lnTo>
                    <a:pt x="0" y="49"/>
                  </a:lnTo>
                  <a:lnTo>
                    <a:pt x="1169" y="470"/>
                  </a:lnTo>
                  <a:lnTo>
                    <a:pt x="1186" y="42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4" name="Oval 134"/>
            <p:cNvSpPr>
              <a:spLocks noChangeArrowheads="1"/>
            </p:cNvSpPr>
            <p:nvPr/>
          </p:nvSpPr>
          <p:spPr bwMode="auto">
            <a:xfrm>
              <a:off x="3890" y="2744"/>
              <a:ext cx="470" cy="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5" name="Oval 135"/>
            <p:cNvSpPr>
              <a:spLocks noChangeArrowheads="1"/>
            </p:cNvSpPr>
            <p:nvPr/>
          </p:nvSpPr>
          <p:spPr bwMode="auto">
            <a:xfrm>
              <a:off x="3890" y="2742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6" name="Rectangle 136"/>
            <p:cNvSpPr>
              <a:spLocks noChangeArrowheads="1"/>
            </p:cNvSpPr>
            <p:nvPr/>
          </p:nvSpPr>
          <p:spPr bwMode="auto">
            <a:xfrm>
              <a:off x="3976" y="2822"/>
              <a:ext cx="307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JFK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3257" name="Oval 137"/>
            <p:cNvSpPr>
              <a:spLocks noChangeArrowheads="1"/>
            </p:cNvSpPr>
            <p:nvPr/>
          </p:nvSpPr>
          <p:spPr bwMode="auto">
            <a:xfrm>
              <a:off x="2653" y="3713"/>
              <a:ext cx="470" cy="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8" name="Oval 138"/>
            <p:cNvSpPr>
              <a:spLocks noChangeArrowheads="1"/>
            </p:cNvSpPr>
            <p:nvPr/>
          </p:nvSpPr>
          <p:spPr bwMode="auto">
            <a:xfrm>
              <a:off x="2653" y="3711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59" name="Oval 139"/>
            <p:cNvSpPr>
              <a:spLocks noChangeArrowheads="1"/>
            </p:cNvSpPr>
            <p:nvPr/>
          </p:nvSpPr>
          <p:spPr bwMode="auto">
            <a:xfrm>
              <a:off x="3626" y="3977"/>
              <a:ext cx="469" cy="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0" name="Oval 140"/>
            <p:cNvSpPr>
              <a:spLocks noChangeArrowheads="1"/>
            </p:cNvSpPr>
            <p:nvPr/>
          </p:nvSpPr>
          <p:spPr bwMode="auto">
            <a:xfrm>
              <a:off x="3625" y="3976"/>
              <a:ext cx="471" cy="326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1" name="Oval 141"/>
            <p:cNvSpPr>
              <a:spLocks noChangeArrowheads="1"/>
            </p:cNvSpPr>
            <p:nvPr/>
          </p:nvSpPr>
          <p:spPr bwMode="auto">
            <a:xfrm>
              <a:off x="3071" y="3302"/>
              <a:ext cx="470" cy="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2" name="Oval 142"/>
            <p:cNvSpPr>
              <a:spLocks noChangeArrowheads="1"/>
            </p:cNvSpPr>
            <p:nvPr/>
          </p:nvSpPr>
          <p:spPr bwMode="auto">
            <a:xfrm>
              <a:off x="3071" y="3300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3" name="Oval 143"/>
            <p:cNvSpPr>
              <a:spLocks noChangeArrowheads="1"/>
            </p:cNvSpPr>
            <p:nvPr/>
          </p:nvSpPr>
          <p:spPr bwMode="auto">
            <a:xfrm>
              <a:off x="1476" y="3292"/>
              <a:ext cx="469" cy="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4" name="Oval 144"/>
            <p:cNvSpPr>
              <a:spLocks noChangeArrowheads="1"/>
            </p:cNvSpPr>
            <p:nvPr/>
          </p:nvSpPr>
          <p:spPr bwMode="auto">
            <a:xfrm>
              <a:off x="1476" y="3290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5" name="Oval 145"/>
            <p:cNvSpPr>
              <a:spLocks noChangeArrowheads="1"/>
            </p:cNvSpPr>
            <p:nvPr/>
          </p:nvSpPr>
          <p:spPr bwMode="auto">
            <a:xfrm>
              <a:off x="794" y="3576"/>
              <a:ext cx="469" cy="32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6" name="Oval 146"/>
            <p:cNvSpPr>
              <a:spLocks noChangeArrowheads="1"/>
            </p:cNvSpPr>
            <p:nvPr/>
          </p:nvSpPr>
          <p:spPr bwMode="auto">
            <a:xfrm>
              <a:off x="793" y="3574"/>
              <a:ext cx="470" cy="327"/>
            </a:xfrm>
            <a:prstGeom prst="ellipse">
              <a:avLst/>
            </a:prstGeom>
            <a:noFill/>
            <a:ln w="2698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3267" name="Rectangle 147"/>
            <p:cNvSpPr>
              <a:spLocks noChangeArrowheads="1"/>
            </p:cNvSpPr>
            <p:nvPr/>
          </p:nvSpPr>
          <p:spPr bwMode="auto">
            <a:xfrm>
              <a:off x="1553" y="3380"/>
              <a:ext cx="3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LAX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3268" name="Rectangle 148"/>
            <p:cNvSpPr>
              <a:spLocks noChangeArrowheads="1"/>
            </p:cNvSpPr>
            <p:nvPr/>
          </p:nvSpPr>
          <p:spPr bwMode="auto">
            <a:xfrm>
              <a:off x="2713" y="3801"/>
              <a:ext cx="40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DFW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3270" name="Rectangle 150"/>
            <p:cNvSpPr>
              <a:spLocks noChangeArrowheads="1"/>
            </p:cNvSpPr>
            <p:nvPr/>
          </p:nvSpPr>
          <p:spPr bwMode="auto">
            <a:xfrm>
              <a:off x="3174" y="3380"/>
              <a:ext cx="32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STL</a:t>
              </a:r>
              <a:endParaRPr lang="en-US" altLang="en-US">
                <a:latin typeface="Times" charset="0"/>
              </a:endParaRPr>
            </a:p>
          </p:txBody>
        </p:sp>
        <p:sp>
          <p:nvSpPr>
            <p:cNvPr id="773271" name="Rectangle 151"/>
            <p:cNvSpPr>
              <a:spLocks noChangeArrowheads="1"/>
            </p:cNvSpPr>
            <p:nvPr/>
          </p:nvSpPr>
          <p:spPr bwMode="auto">
            <a:xfrm>
              <a:off x="870" y="3644"/>
              <a:ext cx="37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300">
                  <a:solidFill>
                    <a:srgbClr val="000000"/>
                  </a:solidFill>
                </a:rPr>
                <a:t>HNL</a:t>
              </a:r>
              <a:endParaRPr lang="en-US" altLang="en-US">
                <a:latin typeface="Times" charset="0"/>
              </a:endParaRPr>
            </a:p>
          </p:txBody>
        </p:sp>
      </p:grpSp>
      <p:sp>
        <p:nvSpPr>
          <p:cNvPr id="773269" name="Rectangle 149"/>
          <p:cNvSpPr>
            <a:spLocks noChangeArrowheads="1"/>
          </p:cNvSpPr>
          <p:nvPr/>
        </p:nvSpPr>
        <p:spPr bwMode="auto">
          <a:xfrm>
            <a:off x="6781800" y="6400800"/>
            <a:ext cx="5175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300">
                <a:solidFill>
                  <a:srgbClr val="000000"/>
                </a:solidFill>
              </a:rPr>
              <a:t>FTL</a:t>
            </a:r>
            <a:endParaRPr lang="en-US" alt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97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E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30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10435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31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551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F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32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694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 C</a:t>
            </a:r>
          </a:p>
          <a:p>
            <a:pPr marL="3657600" lvl="8" indent="0" algn="ctr">
              <a:buNone/>
            </a:pPr>
            <a:r>
              <a:rPr lang="en-US" dirty="0" smtClean="0"/>
              <a:t>           F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33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154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H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C</a:t>
            </a:r>
          </a:p>
          <a:p>
            <a:pPr marL="3657600" lvl="8" indent="0" algn="ctr">
              <a:buNone/>
            </a:pPr>
            <a:r>
              <a:rPr lang="en-US" dirty="0" smtClean="0"/>
              <a:t>           F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 H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34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1220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 C</a:t>
            </a:r>
          </a:p>
          <a:p>
            <a:pPr marL="3657600" lvl="8" indent="0" algn="ctr">
              <a:buNone/>
            </a:pPr>
            <a:r>
              <a:rPr lang="en-US" dirty="0" smtClean="0"/>
              <a:t>           F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 H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35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224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F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 H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36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0979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 D</a:t>
            </a:r>
          </a:p>
          <a:p>
            <a:pPr marL="3657600" lvl="8" indent="0" algn="ctr">
              <a:buNone/>
            </a:pPr>
            <a:r>
              <a:rPr lang="en-US" dirty="0" smtClean="0"/>
              <a:t>           F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</a:t>
            </a:r>
            <a:r>
              <a:rPr lang="en-US" dirty="0" smtClean="0"/>
              <a:t>Vertices : A B E G F C H D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37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288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F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 H D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38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711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B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 H D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39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2286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’</a:t>
            </a:r>
            <a:r>
              <a:rPr lang="en-US" dirty="0" err="1" smtClean="0"/>
              <a:t>Koenigsberg</a:t>
            </a:r>
            <a:r>
              <a:rPr lang="en-US" dirty="0" smtClean="0"/>
              <a:t> </a:t>
            </a:r>
            <a:r>
              <a:rPr lang="en-US" dirty="0"/>
              <a:t>Bridge Problem’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211151"/>
            <a:ext cx="6591985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The first recorded evidence of the use of graphs backs to 1736 – Leonhard Euler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	 </a:t>
            </a:r>
            <a:r>
              <a:rPr lang="en-US" sz="2400" dirty="0">
                <a:sym typeface="Wingdings 2" pitchFamily="18" charset="2"/>
              </a:rPr>
              <a:t></a:t>
            </a:r>
            <a:r>
              <a:rPr lang="en-US" sz="2400" dirty="0"/>
              <a:t>The ’</a:t>
            </a:r>
            <a:r>
              <a:rPr lang="en-US" sz="2400" dirty="0" err="1"/>
              <a:t>Koenigsberg</a:t>
            </a:r>
            <a:r>
              <a:rPr lang="en-US" sz="2400" dirty="0"/>
              <a:t> Bridge Problem’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Problem </a:t>
            </a:r>
            <a:r>
              <a:rPr lang="en-US" sz="2400" dirty="0"/>
              <a:t>Description:</a:t>
            </a:r>
          </a:p>
          <a:p>
            <a:pPr lvl="1"/>
            <a:r>
              <a:rPr lang="en-US" sz="2000" dirty="0"/>
              <a:t>Four lands (A – D) (including an Island)</a:t>
            </a:r>
          </a:p>
          <a:p>
            <a:pPr lvl="1"/>
            <a:r>
              <a:rPr lang="en-US" sz="2000" dirty="0"/>
              <a:t>Seven Bridges (1 – 7)</a:t>
            </a:r>
          </a:p>
          <a:p>
            <a:pPr lvl="1">
              <a:buFont typeface="Wingdings 2" pitchFamily="18" charset="2"/>
              <a:buChar char="E"/>
            </a:pPr>
            <a:r>
              <a:rPr lang="en-US" sz="2000" dirty="0">
                <a:sym typeface="Wingdings 2" pitchFamily="18" charset="2"/>
              </a:rPr>
              <a:t>Starting at some land area, is it possible to return to the starting land after walking across all bridges exactly once?</a:t>
            </a:r>
          </a:p>
          <a:p>
            <a:pPr>
              <a:buFont typeface="Wingdings 2" pitchFamily="18" charset="2"/>
              <a:buNone/>
            </a:pPr>
            <a:endParaRPr lang="en-US" sz="2400" dirty="0">
              <a:sym typeface="Wingdings 2" pitchFamily="18" charset="2"/>
            </a:endParaRPr>
          </a:p>
          <a:p>
            <a:pPr>
              <a:buSzTx/>
            </a:pPr>
            <a:endParaRPr lang="en-US" sz="2800" dirty="0"/>
          </a:p>
          <a:p>
            <a:pPr lvl="1">
              <a:buSzTx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452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A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 H D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40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58396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 smtClean="0"/>
              <a:t>DFS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DFS Traversal 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is  complete</a:t>
            </a:r>
          </a:p>
          <a:p>
            <a:pPr marL="3657600" lvl="8" indent="0">
              <a:buNone/>
            </a:pPr>
            <a:endParaRPr lang="en-US" dirty="0" smtClean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  <a:endParaRPr lang="en-US" dirty="0"/>
          </a:p>
          <a:p>
            <a:pPr marL="3657600" lvl="8" indent="0">
              <a:buNone/>
            </a:pPr>
            <a:r>
              <a:rPr lang="en-US" dirty="0" smtClean="0"/>
              <a:t>                 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     </a:t>
            </a:r>
          </a:p>
          <a:p>
            <a:pPr marL="3657600" lvl="8" indent="0" algn="ctr">
              <a:buNone/>
            </a:pPr>
            <a:r>
              <a:rPr lang="en-US" dirty="0" smtClean="0"/>
              <a:t>           </a:t>
            </a:r>
            <a:endParaRPr lang="en-US" dirty="0"/>
          </a:p>
          <a:p>
            <a:pPr marL="3657600" lvl="8" indent="0" algn="ctr">
              <a:buNone/>
            </a:pPr>
            <a:r>
              <a:rPr lang="en-US" dirty="0" smtClean="0"/>
              <a:t>Stack: 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r>
              <a:rPr lang="en-US" dirty="0"/>
              <a:t>Visited Vertices </a:t>
            </a:r>
            <a:r>
              <a:rPr lang="en-US" dirty="0" smtClean="0"/>
              <a:t>: A B E G F C H D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41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7620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020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2909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001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518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088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620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9782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088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4461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237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4461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5978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087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3953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29668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029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0483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163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fr-LU" dirty="0"/>
              <a:t>DFS - </a:t>
            </a:r>
            <a:r>
              <a:rPr lang="fr-LU" dirty="0" err="1"/>
              <a:t>Iteratively</a:t>
            </a:r>
            <a:endParaRPr lang="en-US" dirty="0"/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6591985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LU" sz="2800" dirty="0" err="1"/>
              <a:t>Void</a:t>
            </a:r>
            <a:r>
              <a:rPr lang="fr-LU" sz="2800" dirty="0"/>
              <a:t> </a:t>
            </a:r>
            <a:r>
              <a:rPr lang="fr-LU" sz="2800" dirty="0" err="1"/>
              <a:t>dfs</a:t>
            </a:r>
            <a:r>
              <a:rPr lang="fr-LU" sz="2800" dirty="0"/>
              <a:t>(</a:t>
            </a:r>
            <a:r>
              <a:rPr lang="fr-LU" sz="2800" dirty="0" err="1"/>
              <a:t>int</a:t>
            </a:r>
            <a:r>
              <a:rPr lang="fr-LU" sz="2800" dirty="0"/>
              <a:t> v) {</a:t>
            </a:r>
          </a:p>
          <a:p>
            <a:pPr lvl="1">
              <a:lnSpc>
                <a:spcPct val="90000"/>
              </a:lnSpc>
            </a:pPr>
            <a:r>
              <a:rPr lang="fr-LU" sz="2400" dirty="0"/>
              <a:t>push(v);</a:t>
            </a:r>
          </a:p>
          <a:p>
            <a:pPr lvl="1">
              <a:lnSpc>
                <a:spcPct val="90000"/>
              </a:lnSpc>
            </a:pPr>
            <a:r>
              <a:rPr lang="fr-LU" sz="2400" dirty="0" err="1"/>
              <a:t>While</a:t>
            </a:r>
            <a:r>
              <a:rPr lang="fr-LU" sz="2400" dirty="0"/>
              <a:t>(</a:t>
            </a:r>
            <a:r>
              <a:rPr lang="fr-LU" sz="2400" dirty="0" err="1"/>
              <a:t>stack</a:t>
            </a:r>
            <a:r>
              <a:rPr lang="fr-LU" sz="2400" dirty="0"/>
              <a:t> not </a:t>
            </a:r>
            <a:r>
              <a:rPr lang="fr-LU" sz="2400" dirty="0" err="1"/>
              <a:t>empty</a:t>
            </a:r>
            <a:r>
              <a:rPr lang="fr-LU" sz="2400" dirty="0"/>
              <a:t>) {</a:t>
            </a:r>
          </a:p>
          <a:p>
            <a:pPr lvl="2">
              <a:lnSpc>
                <a:spcPct val="90000"/>
              </a:lnSpc>
            </a:pPr>
            <a:r>
              <a:rPr lang="fr-LU" sz="2000" dirty="0"/>
              <a:t>v = pop();</a:t>
            </a:r>
          </a:p>
          <a:p>
            <a:pPr lvl="2">
              <a:lnSpc>
                <a:spcPct val="90000"/>
              </a:lnSpc>
            </a:pPr>
            <a:r>
              <a:rPr lang="fr-LU" sz="2000" dirty="0"/>
              <a:t>If (! </a:t>
            </a:r>
            <a:r>
              <a:rPr lang="fr-LU" sz="2000" dirty="0" err="1"/>
              <a:t>Visited</a:t>
            </a:r>
            <a:r>
              <a:rPr lang="fr-LU" sz="2000" dirty="0"/>
              <a:t>[v])</a:t>
            </a:r>
          </a:p>
          <a:p>
            <a:pPr lvl="3">
              <a:lnSpc>
                <a:spcPct val="90000"/>
              </a:lnSpc>
            </a:pPr>
            <a:r>
              <a:rPr lang="fr-LU" sz="1800" dirty="0" err="1"/>
              <a:t>Print</a:t>
            </a:r>
            <a:r>
              <a:rPr lang="fr-LU" sz="1800" dirty="0"/>
              <a:t> &amp; mark as </a:t>
            </a:r>
            <a:r>
              <a:rPr lang="fr-LU" sz="1800" dirty="0" err="1"/>
              <a:t>visited</a:t>
            </a:r>
            <a:r>
              <a:rPr lang="fr-LU" sz="1800" dirty="0"/>
              <a:t>;</a:t>
            </a:r>
          </a:p>
          <a:p>
            <a:pPr lvl="3">
              <a:lnSpc>
                <a:spcPct val="90000"/>
              </a:lnSpc>
            </a:pPr>
            <a:r>
              <a:rPr lang="fr-LU" sz="1800" dirty="0"/>
              <a:t>For (</a:t>
            </a:r>
            <a:r>
              <a:rPr lang="fr-LU" sz="1800" dirty="0" err="1"/>
              <a:t>each</a:t>
            </a:r>
            <a:r>
              <a:rPr lang="fr-LU" sz="1800" dirty="0"/>
              <a:t> w in </a:t>
            </a:r>
            <a:r>
              <a:rPr lang="fr-LU" sz="1800" dirty="0" err="1"/>
              <a:t>v’s</a:t>
            </a:r>
            <a:r>
              <a:rPr lang="fr-LU" sz="1800" dirty="0"/>
              <a:t> </a:t>
            </a:r>
            <a:r>
              <a:rPr lang="fr-LU" sz="1800" dirty="0" err="1"/>
              <a:t>adjacency</a:t>
            </a:r>
            <a:r>
              <a:rPr lang="fr-LU" sz="1800" dirty="0"/>
              <a:t> </a:t>
            </a:r>
            <a:r>
              <a:rPr lang="fr-LU" sz="1800" dirty="0" err="1"/>
              <a:t>list</a:t>
            </a:r>
            <a:r>
              <a:rPr lang="fr-LU" sz="1800" dirty="0"/>
              <a:t>) </a:t>
            </a:r>
          </a:p>
          <a:p>
            <a:pPr lvl="4">
              <a:lnSpc>
                <a:spcPct val="90000"/>
              </a:lnSpc>
            </a:pPr>
            <a:r>
              <a:rPr lang="fr-LU" sz="1800" dirty="0"/>
              <a:t>If (!</a:t>
            </a:r>
            <a:r>
              <a:rPr lang="fr-LU" sz="1800" dirty="0" err="1"/>
              <a:t>Visited</a:t>
            </a:r>
            <a:r>
              <a:rPr lang="fr-LU" sz="1800" dirty="0"/>
              <a:t>[w]) </a:t>
            </a:r>
          </a:p>
          <a:p>
            <a:pPr lvl="4">
              <a:lnSpc>
                <a:spcPct val="90000"/>
              </a:lnSpc>
            </a:pPr>
            <a:r>
              <a:rPr lang="fr-LU" sz="1800" dirty="0"/>
              <a:t>      push(w);</a:t>
            </a:r>
            <a:endParaRPr lang="fr-LU" sz="1400" dirty="0"/>
          </a:p>
          <a:p>
            <a:pPr lvl="1">
              <a:lnSpc>
                <a:spcPct val="90000"/>
              </a:lnSpc>
            </a:pPr>
            <a:r>
              <a:rPr lang="fr-LU" sz="1800" dirty="0"/>
              <a:t>}</a:t>
            </a:r>
            <a:endParaRPr lang="fr-LU" sz="1800" baseline="-25000" dirty="0"/>
          </a:p>
          <a:p>
            <a:pPr>
              <a:lnSpc>
                <a:spcPct val="90000"/>
              </a:lnSpc>
            </a:pPr>
            <a:r>
              <a:rPr lang="fr-LU" sz="2000" dirty="0"/>
              <a:t>} </a:t>
            </a:r>
            <a:r>
              <a:rPr lang="fr-LU" sz="2000" dirty="0">
                <a:sym typeface="Wingdings 2" pitchFamily="18" charset="2"/>
              </a:rPr>
              <a:t> O(n</a:t>
            </a:r>
            <a:r>
              <a:rPr lang="fr-LU" sz="2000" baseline="30000" dirty="0">
                <a:sym typeface="Wingdings 2" pitchFamily="18" charset="2"/>
              </a:rPr>
              <a:t>2</a:t>
            </a:r>
            <a:r>
              <a:rPr lang="fr-LU" sz="2000" dirty="0">
                <a:sym typeface="Wingdings 2" pitchFamily="18" charset="2"/>
              </a:rPr>
              <a:t>)</a:t>
            </a:r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42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87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48600" cy="685800"/>
          </a:xfrm>
        </p:spPr>
        <p:txBody>
          <a:bodyPr/>
          <a:lstStyle/>
          <a:p>
            <a:pPr algn="ctr"/>
            <a:r>
              <a:rPr lang="fr-LU" dirty="0"/>
              <a:t>Graph </a:t>
            </a:r>
            <a:r>
              <a:rPr lang="fr-LU" dirty="0" err="1"/>
              <a:t>Traversals</a:t>
            </a:r>
            <a:r>
              <a:rPr lang="fr-LU" dirty="0"/>
              <a:t/>
            </a:r>
            <a:br>
              <a:rPr lang="fr-LU" dirty="0"/>
            </a:br>
            <a:r>
              <a:rPr lang="fr-LU" dirty="0"/>
              <a:t>BFS – </a:t>
            </a:r>
            <a:r>
              <a:rPr lang="fr-LU" dirty="0" err="1"/>
              <a:t>think</a:t>
            </a:r>
            <a:r>
              <a:rPr lang="fr-LU" dirty="0"/>
              <a:t> queue</a:t>
            </a:r>
            <a:endParaRPr lang="en-US" dirty="0"/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924800" cy="4648200"/>
          </a:xfrm>
        </p:spPr>
        <p:txBody>
          <a:bodyPr/>
          <a:lstStyle/>
          <a:p>
            <a:r>
              <a:rPr lang="fr-LU" sz="2400" dirty="0" err="1"/>
              <a:t>Algorithm</a:t>
            </a:r>
            <a:r>
              <a:rPr lang="fr-LU" sz="2400" dirty="0"/>
              <a:t> – </a:t>
            </a:r>
            <a:r>
              <a:rPr lang="fr-LU" sz="2400" dirty="0" smtClean="0"/>
              <a:t>BFS(G</a:t>
            </a:r>
            <a:r>
              <a:rPr lang="fr-LU" sz="2400" dirty="0"/>
              <a:t>, v):</a:t>
            </a:r>
          </a:p>
          <a:p>
            <a:pPr lvl="1"/>
            <a:r>
              <a:rPr lang="fr-LU" sz="2000" dirty="0" err="1"/>
              <a:t>Visit</a:t>
            </a:r>
            <a:r>
              <a:rPr lang="fr-LU" sz="2000" dirty="0"/>
              <a:t> the </a:t>
            </a:r>
            <a:r>
              <a:rPr lang="fr-LU" sz="2000" dirty="0" err="1"/>
              <a:t>v’s</a:t>
            </a:r>
            <a:r>
              <a:rPr lang="fr-LU" sz="2000" dirty="0"/>
              <a:t> </a:t>
            </a:r>
            <a:r>
              <a:rPr lang="fr-LU" sz="2000" dirty="0" err="1"/>
              <a:t>adjacency</a:t>
            </a:r>
            <a:r>
              <a:rPr lang="fr-LU" sz="2000" dirty="0"/>
              <a:t> </a:t>
            </a:r>
            <a:r>
              <a:rPr lang="fr-LU" sz="2000" dirty="0" err="1"/>
              <a:t>list</a:t>
            </a:r>
            <a:endParaRPr lang="fr-LU" sz="2000" dirty="0"/>
          </a:p>
          <a:p>
            <a:pPr lvl="1"/>
            <a:r>
              <a:rPr lang="fr-LU" sz="2000" dirty="0" err="1"/>
              <a:t>Visit</a:t>
            </a:r>
            <a:r>
              <a:rPr lang="fr-LU" sz="2000" dirty="0"/>
              <a:t> the </a:t>
            </a:r>
            <a:r>
              <a:rPr lang="fr-LU" sz="2000" dirty="0" err="1"/>
              <a:t>adjacency</a:t>
            </a:r>
            <a:r>
              <a:rPr lang="fr-LU" sz="2000" dirty="0"/>
              <a:t> </a:t>
            </a:r>
            <a:r>
              <a:rPr lang="fr-LU" sz="2000" dirty="0" err="1"/>
              <a:t>list</a:t>
            </a:r>
            <a:r>
              <a:rPr lang="fr-LU" sz="2000" dirty="0"/>
              <a:t> of the first </a:t>
            </a:r>
            <a:r>
              <a:rPr lang="fr-LU" sz="2000" dirty="0" err="1" smtClean="0"/>
              <a:t>vertix</a:t>
            </a:r>
            <a:r>
              <a:rPr lang="fr-LU" sz="2000" dirty="0" smtClean="0"/>
              <a:t> </a:t>
            </a:r>
            <a:r>
              <a:rPr lang="fr-LU" sz="2000" dirty="0"/>
              <a:t>in </a:t>
            </a:r>
            <a:r>
              <a:rPr lang="fr-LU" sz="2000" dirty="0" err="1"/>
              <a:t>v’s</a:t>
            </a:r>
            <a:r>
              <a:rPr lang="fr-LU" sz="2000" dirty="0"/>
              <a:t> </a:t>
            </a:r>
            <a:r>
              <a:rPr lang="fr-LU" sz="2000" dirty="0" err="1"/>
              <a:t>list</a:t>
            </a:r>
            <a:endParaRPr lang="fr-LU" sz="2000" dirty="0"/>
          </a:p>
          <a:p>
            <a:pPr lvl="1"/>
            <a:r>
              <a:rPr lang="fr-LU" sz="2000" dirty="0"/>
              <a:t>Do the </a:t>
            </a:r>
            <a:r>
              <a:rPr lang="fr-LU" sz="2000" dirty="0" err="1"/>
              <a:t>same</a:t>
            </a:r>
            <a:r>
              <a:rPr lang="fr-LU" sz="2000" dirty="0"/>
              <a:t> </a:t>
            </a:r>
            <a:r>
              <a:rPr lang="fr-LU" sz="2000" dirty="0" err="1"/>
              <a:t>with</a:t>
            </a:r>
            <a:r>
              <a:rPr lang="fr-LU" sz="2000" dirty="0"/>
              <a:t> </a:t>
            </a:r>
            <a:r>
              <a:rPr lang="fr-LU" sz="2000" dirty="0" err="1"/>
              <a:t>other</a:t>
            </a:r>
            <a:r>
              <a:rPr lang="fr-LU" sz="2000" dirty="0"/>
              <a:t> </a:t>
            </a:r>
            <a:r>
              <a:rPr lang="fr-LU" sz="2000" dirty="0" err="1"/>
              <a:t>vertices</a:t>
            </a:r>
            <a:r>
              <a:rPr lang="fr-LU" sz="2000" dirty="0"/>
              <a:t> in </a:t>
            </a:r>
            <a:r>
              <a:rPr lang="fr-LU" sz="2000" dirty="0" err="1"/>
              <a:t>v’s</a:t>
            </a:r>
            <a:r>
              <a:rPr lang="fr-LU" sz="2000" dirty="0"/>
              <a:t> </a:t>
            </a:r>
            <a:r>
              <a:rPr lang="fr-LU" sz="2000" dirty="0" err="1"/>
              <a:t>adjacency</a:t>
            </a:r>
            <a:r>
              <a:rPr lang="fr-LU" sz="2000" dirty="0"/>
              <a:t> </a:t>
            </a:r>
            <a:r>
              <a:rPr lang="fr-LU" sz="2000" dirty="0" err="1"/>
              <a:t>list</a:t>
            </a:r>
            <a:endParaRPr lang="fr-LU" sz="2000" dirty="0"/>
          </a:p>
          <a:p>
            <a:r>
              <a:rPr lang="fr-LU" sz="2400" dirty="0"/>
              <a:t>A queue </a:t>
            </a:r>
            <a:r>
              <a:rPr lang="fr-LU" sz="2400" dirty="0" err="1"/>
              <a:t>is</a:t>
            </a:r>
            <a:r>
              <a:rPr lang="fr-LU" sz="2400" dirty="0"/>
              <a:t> </a:t>
            </a:r>
            <a:r>
              <a:rPr lang="fr-LU" sz="2400" dirty="0" err="1"/>
              <a:t>used</a:t>
            </a:r>
            <a:r>
              <a:rPr lang="fr-LU" sz="2400" dirty="0"/>
              <a:t> to </a:t>
            </a:r>
            <a:r>
              <a:rPr lang="fr-LU" sz="2400" dirty="0" err="1"/>
              <a:t>keep</a:t>
            </a:r>
            <a:r>
              <a:rPr lang="fr-LU" sz="2400" dirty="0"/>
              <a:t> </a:t>
            </a:r>
            <a:r>
              <a:rPr lang="fr-LU" sz="2400" dirty="0" err="1"/>
              <a:t>tack</a:t>
            </a:r>
            <a:r>
              <a:rPr lang="fr-LU" sz="2400" dirty="0"/>
              <a:t> of a </a:t>
            </a:r>
            <a:r>
              <a:rPr lang="fr-LU" sz="2400" dirty="0" err="1"/>
              <a:t>vertrex’s</a:t>
            </a:r>
            <a:r>
              <a:rPr lang="fr-LU" sz="2400" dirty="0"/>
              <a:t> </a:t>
            </a:r>
            <a:r>
              <a:rPr lang="fr-LU" sz="2400" dirty="0" err="1"/>
              <a:t>adjacency</a:t>
            </a:r>
            <a:r>
              <a:rPr lang="fr-LU" sz="2400" dirty="0"/>
              <a:t> </a:t>
            </a:r>
            <a:r>
              <a:rPr lang="fr-LU" sz="2400" dirty="0" err="1"/>
              <a:t>list</a:t>
            </a:r>
            <a:endParaRPr lang="fr-LU" sz="2400" dirty="0"/>
          </a:p>
          <a:p>
            <a:r>
              <a:rPr lang="fr-LU" sz="2400" dirty="0" err="1"/>
              <a:t>When</a:t>
            </a:r>
            <a:r>
              <a:rPr lang="fr-LU" sz="2400" dirty="0"/>
              <a:t> a vertex </a:t>
            </a:r>
            <a:r>
              <a:rPr lang="fr-LU" sz="2400" dirty="0" err="1"/>
              <a:t>is</a:t>
            </a:r>
            <a:r>
              <a:rPr lang="fr-LU" sz="2400" dirty="0"/>
              <a:t> </a:t>
            </a:r>
            <a:r>
              <a:rPr lang="fr-LU" sz="2400" dirty="0" err="1"/>
              <a:t>dequeued</a:t>
            </a:r>
            <a:r>
              <a:rPr lang="fr-LU" sz="2400" dirty="0"/>
              <a:t>, </a:t>
            </a:r>
            <a:r>
              <a:rPr lang="fr-LU" sz="2400" dirty="0" err="1"/>
              <a:t>its</a:t>
            </a:r>
            <a:r>
              <a:rPr lang="fr-LU" sz="2400" dirty="0"/>
              <a:t> </a:t>
            </a:r>
            <a:r>
              <a:rPr lang="fr-LU" sz="2400" dirty="0" err="1"/>
              <a:t>adjacency</a:t>
            </a:r>
            <a:r>
              <a:rPr lang="fr-LU" sz="2400" dirty="0"/>
              <a:t> </a:t>
            </a:r>
            <a:r>
              <a:rPr lang="fr-LU" sz="2400" dirty="0" err="1"/>
              <a:t>list</a:t>
            </a:r>
            <a:r>
              <a:rPr lang="fr-LU" sz="2400" dirty="0"/>
              <a:t> </a:t>
            </a:r>
            <a:r>
              <a:rPr lang="fr-LU" sz="2400" dirty="0" err="1"/>
              <a:t>is</a:t>
            </a:r>
            <a:r>
              <a:rPr lang="fr-LU" sz="2400" dirty="0"/>
              <a:t> </a:t>
            </a:r>
            <a:r>
              <a:rPr lang="fr-LU" sz="2400" dirty="0" err="1"/>
              <a:t>enqueued</a:t>
            </a:r>
            <a:endParaRPr lang="fr-LU" sz="2400" dirty="0"/>
          </a:p>
          <a:p>
            <a:r>
              <a:rPr lang="fr-LU" sz="2400" dirty="0"/>
              <a:t>V </a:t>
            </a:r>
            <a:r>
              <a:rPr lang="fr-LU" sz="2400" dirty="0" err="1"/>
              <a:t>is</a:t>
            </a:r>
            <a:r>
              <a:rPr lang="fr-LU" sz="2400" dirty="0"/>
              <a:t> </a:t>
            </a:r>
            <a:r>
              <a:rPr lang="fr-LU" sz="2400" dirty="0" err="1"/>
              <a:t>enqueued</a:t>
            </a:r>
            <a:r>
              <a:rPr lang="fr-LU" sz="2400" dirty="0"/>
              <a:t> </a:t>
            </a:r>
            <a:r>
              <a:rPr lang="fr-LU" sz="2400" dirty="0" err="1"/>
              <a:t>at</a:t>
            </a:r>
            <a:r>
              <a:rPr lang="fr-LU" sz="2400" dirty="0"/>
              <a:t> first instance, </a:t>
            </a:r>
            <a:r>
              <a:rPr lang="fr-LU" sz="2400" dirty="0" err="1"/>
              <a:t>then</a:t>
            </a:r>
            <a:r>
              <a:rPr lang="fr-LU" sz="2400" dirty="0"/>
              <a:t> </a:t>
            </a:r>
            <a:r>
              <a:rPr lang="fr-LU" sz="2400" dirty="0" err="1"/>
              <a:t>dequeued</a:t>
            </a:r>
            <a:endParaRPr lang="fr-LU" sz="2400" dirty="0"/>
          </a:p>
          <a:p>
            <a:r>
              <a:rPr lang="fr-LU" sz="2400" dirty="0"/>
              <a:t>The </a:t>
            </a:r>
            <a:r>
              <a:rPr lang="fr-LU" sz="2400" dirty="0" err="1"/>
              <a:t>search</a:t>
            </a:r>
            <a:r>
              <a:rPr lang="fr-LU" sz="2400" dirty="0"/>
              <a:t> stops </a:t>
            </a:r>
            <a:r>
              <a:rPr lang="fr-LU" sz="2400" dirty="0" err="1"/>
              <a:t>when</a:t>
            </a:r>
            <a:r>
              <a:rPr lang="fr-LU" sz="2400" dirty="0"/>
              <a:t> the queue </a:t>
            </a:r>
            <a:r>
              <a:rPr lang="fr-LU" sz="2400" dirty="0" err="1"/>
              <a:t>is</a:t>
            </a:r>
            <a:r>
              <a:rPr lang="fr-LU" sz="2400" dirty="0"/>
              <a:t> </a:t>
            </a:r>
            <a:r>
              <a:rPr lang="fr-LU" sz="2400" dirty="0" err="1"/>
              <a:t>empty</a:t>
            </a:r>
            <a:endParaRPr lang="fr-LU" sz="2400" dirty="0"/>
          </a:p>
          <a:p>
            <a:endParaRPr lang="fr-LU" sz="2800" dirty="0"/>
          </a:p>
          <a:p>
            <a:endParaRPr lang="fr-LU" sz="2800" dirty="0"/>
          </a:p>
          <a:p>
            <a:pPr lvl="1"/>
            <a:endParaRPr lang="fr-LU" sz="2400" dirty="0"/>
          </a:p>
          <a:p>
            <a:endParaRPr lang="en-US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43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18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</a:t>
            </a:r>
            <a:r>
              <a:rPr lang="en-US" sz="1800" dirty="0" smtClean="0"/>
              <a:t>: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</a:t>
            </a:r>
            <a:endParaRPr lang="en-US" sz="1800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838200" y="2010567"/>
            <a:ext cx="5101904" cy="3522666"/>
            <a:chOff x="957496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797566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486400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95673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447300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304300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957496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173699" y="29249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304300" y="3593560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641620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219200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641620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793386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404254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590800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162300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298434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243876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690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2395304" y="3040977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160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endParaRPr lang="en-US" dirty="0"/>
          </a:p>
          <a:p>
            <a:pPr marL="3657600" lvl="8" indent="0">
              <a:buNone/>
            </a:pPr>
            <a:endParaRPr lang="en-US" dirty="0" smtClean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2395304" y="3040977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84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>
              <a:buNone/>
            </a:pPr>
            <a:endParaRPr lang="en-US" sz="1800" b="1" dirty="0"/>
          </a:p>
          <a:p>
            <a:pPr marL="3657600" lvl="8" indent="0">
              <a:buNone/>
            </a:pPr>
            <a:endParaRPr lang="en-US" sz="1800" b="1" dirty="0" smtClean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2395304" y="3040977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677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7049185" cy="3777622"/>
          </a:xfrm>
        </p:spPr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endParaRPr lang="en-US" sz="1800" b="1" dirty="0" smtClean="0"/>
          </a:p>
          <a:p>
            <a:pPr marL="1828800" lvl="8" indent="0">
              <a:buNone/>
            </a:pPr>
            <a:endParaRPr lang="en-US" sz="1800" b="1" dirty="0" smtClean="0"/>
          </a:p>
          <a:p>
            <a:pPr marL="1828800" lvl="8" indent="0">
              <a:buNone/>
            </a:pPr>
            <a:r>
              <a:rPr lang="en-US" sz="1800" b="1" dirty="0" smtClean="0"/>
              <a:t>Visited Vertices : A  B D G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2395304" y="3040977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4468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endParaRPr lang="en-US" sz="1800" b="1" dirty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1344831" y="2472748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4023369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171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’</a:t>
            </a:r>
            <a:r>
              <a:rPr lang="en-US" dirty="0" err="1" smtClean="0"/>
              <a:t>Koenigsberg</a:t>
            </a:r>
            <a:r>
              <a:rPr lang="en-US" dirty="0" smtClean="0"/>
              <a:t> </a:t>
            </a:r>
            <a:r>
              <a:rPr lang="en-US" dirty="0"/>
              <a:t>Bridge Problem’</a:t>
            </a:r>
          </a:p>
        </p:txBody>
      </p:sp>
      <p:sp>
        <p:nvSpPr>
          <p:cNvPr id="10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066800" y="1211151"/>
            <a:ext cx="6591985" cy="3777622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endParaRPr lang="en-US" sz="2400" dirty="0">
              <a:sym typeface="Wingdings 2" pitchFamily="18" charset="2"/>
            </a:endParaRPr>
          </a:p>
          <a:p>
            <a:pPr>
              <a:buSzTx/>
            </a:pPr>
            <a:endParaRPr lang="en-US" sz="2800" dirty="0"/>
          </a:p>
          <a:p>
            <a:pPr lvl="1">
              <a:buSzTx/>
              <a:buFont typeface="Wingdings" pitchFamily="2" charset="2"/>
              <a:buChar char="§"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5</a:t>
            </a:fld>
            <a:endParaRPr lang="en-US" dirty="0" smtClean="0"/>
          </a:p>
        </p:txBody>
      </p:sp>
      <p:pic>
        <p:nvPicPr>
          <p:cNvPr id="1028" name="Picture 4" descr="bri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4171950" cy="257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133600"/>
            <a:ext cx="2468563" cy="261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8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  <a:endParaRPr lang="en-US" sz="1800" b="1" dirty="0"/>
          </a:p>
          <a:p>
            <a:pPr marL="1890713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1344831" y="2472748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4023369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7072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1344831" y="2472748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793846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604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</a:t>
            </a:r>
            <a:endParaRPr lang="en-US" sz="1800" b="1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52</a:t>
            </a:fld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3672985" y="3719661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713849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44259" y="4139642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0454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2659363" y="4608761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793846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91400" y="4175121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375256" y="4508090"/>
            <a:ext cx="228600" cy="248616"/>
            <a:chOff x="6934200" y="2792361"/>
            <a:chExt cx="228600" cy="248616"/>
          </a:xfrm>
        </p:grpSpPr>
        <p:cxnSp>
          <p:nvCxnSpPr>
            <p:cNvPr id="37" name="Straight Connector 36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150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3657600" lvl="8" indent="0">
              <a:buNone/>
            </a:pPr>
            <a:endParaRPr lang="en-US" sz="1800" b="1" dirty="0" smtClean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1252305" y="4001509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429948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59758" y="3793846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375256" y="4238535"/>
            <a:ext cx="228600" cy="248616"/>
            <a:chOff x="6934200" y="2792361"/>
            <a:chExt cx="228600" cy="248616"/>
          </a:xfrm>
        </p:grpSpPr>
        <p:cxnSp>
          <p:nvCxnSpPr>
            <p:cNvPr id="37" name="Straight Connector 36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7391400" y="4620866"/>
            <a:ext cx="228600" cy="248616"/>
            <a:chOff x="6934200" y="2792361"/>
            <a:chExt cx="228600" cy="248616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0222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3001645" y="1573995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713849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91400" y="4139275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390754" y="4544336"/>
            <a:ext cx="228600" cy="248616"/>
            <a:chOff x="6934200" y="2792361"/>
            <a:chExt cx="228600" cy="248616"/>
          </a:xfrm>
        </p:grpSpPr>
        <p:cxnSp>
          <p:nvCxnSpPr>
            <p:cNvPr id="37" name="Straight Connector 36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7390108" y="4948903"/>
            <a:ext cx="228600" cy="248616"/>
            <a:chOff x="6934200" y="2792361"/>
            <a:chExt cx="228600" cy="248616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7389462" y="5284617"/>
            <a:ext cx="228600" cy="248616"/>
            <a:chOff x="6934200" y="2792361"/>
            <a:chExt cx="228600" cy="248616"/>
          </a:xfrm>
        </p:grpSpPr>
        <p:cxnSp>
          <p:nvCxnSpPr>
            <p:cNvPr id="43" name="Straight Connector 4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3832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3657600" lvl="8" indent="0">
              <a:buNone/>
            </a:pPr>
            <a:r>
              <a:rPr lang="en-US" sz="1800" b="1" dirty="0" smtClean="0"/>
              <a:t>		             C</a:t>
            </a:r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 C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3001645" y="1573995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713849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91400" y="4160700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391400" y="4556924"/>
            <a:ext cx="228600" cy="248616"/>
            <a:chOff x="6934200" y="2792361"/>
            <a:chExt cx="228600" cy="248616"/>
          </a:xfrm>
        </p:grpSpPr>
        <p:cxnSp>
          <p:nvCxnSpPr>
            <p:cNvPr id="37" name="Straight Connector 36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7391400" y="4947834"/>
            <a:ext cx="228600" cy="248616"/>
            <a:chOff x="6934200" y="2792361"/>
            <a:chExt cx="228600" cy="248616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7391400" y="5292081"/>
            <a:ext cx="228600" cy="248616"/>
            <a:chOff x="6934200" y="2792361"/>
            <a:chExt cx="228600" cy="248616"/>
          </a:xfrm>
        </p:grpSpPr>
        <p:cxnSp>
          <p:nvCxnSpPr>
            <p:cNvPr id="43" name="Straight Connector 4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60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lvl="8"/>
            <a:endParaRPr lang="en-US" dirty="0"/>
          </a:p>
          <a:p>
            <a:pPr marL="3657600" lvl="8" indent="0" algn="ctr">
              <a:buNone/>
            </a:pPr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3657600" lvl="8" indent="0">
              <a:buNone/>
            </a:pPr>
            <a:r>
              <a:rPr lang="en-US" sz="1800" b="1" dirty="0" smtClean="0"/>
              <a:t>		            C</a:t>
            </a:r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 C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3988414" y="1828800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713784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91400" y="4170984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391400" y="4551984"/>
            <a:ext cx="228600" cy="248616"/>
            <a:chOff x="6934200" y="2792361"/>
            <a:chExt cx="228600" cy="248616"/>
          </a:xfrm>
        </p:grpSpPr>
        <p:cxnSp>
          <p:nvCxnSpPr>
            <p:cNvPr id="37" name="Straight Connector 36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7391400" y="4932984"/>
            <a:ext cx="228600" cy="248616"/>
            <a:chOff x="6934200" y="2792361"/>
            <a:chExt cx="228600" cy="248616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7391400" y="5313984"/>
            <a:ext cx="228600" cy="248616"/>
            <a:chOff x="6934200" y="2792361"/>
            <a:chExt cx="228600" cy="248616"/>
          </a:xfrm>
        </p:grpSpPr>
        <p:cxnSp>
          <p:nvCxnSpPr>
            <p:cNvPr id="43" name="Straight Connector 4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7391400" y="5771184"/>
            <a:ext cx="228600" cy="248616"/>
            <a:chOff x="6934200" y="2792361"/>
            <a:chExt cx="228600" cy="248616"/>
          </a:xfrm>
        </p:grpSpPr>
        <p:cxnSp>
          <p:nvCxnSpPr>
            <p:cNvPr id="46" name="Straight Connector 4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54515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lvl="8"/>
            <a:endParaRPr lang="en-US" dirty="0"/>
          </a:p>
          <a:p>
            <a:pPr lvl="8"/>
            <a:endParaRPr lang="en-US" dirty="0" smtClean="0"/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3657600" lvl="8" indent="0">
              <a:buNone/>
            </a:pPr>
            <a:r>
              <a:rPr lang="en-US" sz="1800" b="1" dirty="0" smtClean="0"/>
              <a:t>		             C</a:t>
            </a:r>
          </a:p>
          <a:p>
            <a:pPr marL="3657600" lvl="8" indent="0">
              <a:buNone/>
            </a:pPr>
            <a:r>
              <a:rPr lang="en-US" sz="1800" b="1" dirty="0" smtClean="0"/>
              <a:t>		      	     H</a:t>
            </a:r>
            <a:endParaRPr lang="en-US" sz="1800" b="1" dirty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 C H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4" name="Straight Arrow Connector 13"/>
          <p:cNvCxnSpPr/>
          <p:nvPr/>
        </p:nvCxnSpPr>
        <p:spPr bwMode="auto">
          <a:xfrm flipH="1">
            <a:off x="5762611" y="2615446"/>
            <a:ext cx="202586" cy="43810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1" name="Group 30"/>
          <p:cNvGrpSpPr/>
          <p:nvPr/>
        </p:nvGrpSpPr>
        <p:grpSpPr>
          <a:xfrm>
            <a:off x="7391400" y="3157244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91400" y="3440015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391400" y="3899061"/>
            <a:ext cx="228600" cy="248616"/>
            <a:chOff x="6934200" y="2792361"/>
            <a:chExt cx="228600" cy="248616"/>
          </a:xfrm>
        </p:grpSpPr>
        <p:cxnSp>
          <p:nvCxnSpPr>
            <p:cNvPr id="37" name="Straight Connector 36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7364924" y="4259474"/>
            <a:ext cx="228600" cy="248616"/>
            <a:chOff x="6934200" y="2792361"/>
            <a:chExt cx="228600" cy="248616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7364924" y="4731552"/>
            <a:ext cx="228600" cy="248616"/>
            <a:chOff x="6934200" y="2792361"/>
            <a:chExt cx="228600" cy="248616"/>
          </a:xfrm>
        </p:grpSpPr>
        <p:cxnSp>
          <p:nvCxnSpPr>
            <p:cNvPr id="43" name="Straight Connector 4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7358467" y="5084331"/>
            <a:ext cx="228600" cy="248616"/>
            <a:chOff x="6934200" y="2792361"/>
            <a:chExt cx="228600" cy="248616"/>
          </a:xfrm>
        </p:grpSpPr>
        <p:cxnSp>
          <p:nvCxnSpPr>
            <p:cNvPr id="46" name="Straight Connector 4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7361051" y="5512735"/>
            <a:ext cx="228600" cy="248616"/>
            <a:chOff x="6934200" y="2792361"/>
            <a:chExt cx="228600" cy="248616"/>
          </a:xfrm>
        </p:grpSpPr>
        <p:cxnSp>
          <p:nvCxnSpPr>
            <p:cNvPr id="49" name="Straight Connector 48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3336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FS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8"/>
            <a:endParaRPr lang="en-US" dirty="0" smtClean="0"/>
          </a:p>
          <a:p>
            <a:pPr marL="3657600" lvl="8" indent="0">
              <a:buNone/>
            </a:pPr>
            <a:r>
              <a:rPr lang="en-US" dirty="0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BFS Traversal is complete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pPr marL="3657600" lvl="8" indent="0" algn="ctr">
              <a:buNone/>
            </a:pPr>
            <a:r>
              <a:rPr lang="en-US" sz="1800" b="1" dirty="0" smtClean="0"/>
              <a:t>Queue: B 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D</a:t>
            </a:r>
            <a:endParaRPr lang="en-US" sz="1800" b="1" dirty="0"/>
          </a:p>
          <a:p>
            <a:pPr marL="3657600" lvl="8" indent="0" algn="ctr">
              <a:buNone/>
            </a:pPr>
            <a:r>
              <a:rPr lang="en-US" sz="1800" b="1" dirty="0" smtClean="0"/>
              <a:t>             G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E</a:t>
            </a:r>
          </a:p>
          <a:p>
            <a:pPr marL="3657600" lvl="8" indent="0" algn="ctr">
              <a:buNone/>
            </a:pPr>
            <a:r>
              <a:rPr lang="en-US" sz="1800" b="1" dirty="0" smtClean="0"/>
              <a:t>             F</a:t>
            </a:r>
            <a:endParaRPr lang="en-US" sz="1800" b="1" dirty="0"/>
          </a:p>
          <a:p>
            <a:pPr marL="3657600" lvl="8" indent="0">
              <a:buNone/>
            </a:pPr>
            <a:r>
              <a:rPr lang="en-US" sz="1800" b="1" dirty="0" smtClean="0"/>
              <a:t>		            C</a:t>
            </a:r>
          </a:p>
          <a:p>
            <a:pPr marL="3657600" lvl="8" indent="0">
              <a:buNone/>
            </a:pPr>
            <a:r>
              <a:rPr lang="en-US" sz="1800" b="1" dirty="0" smtClean="0"/>
              <a:t>		             H</a:t>
            </a:r>
            <a:endParaRPr lang="en-US" sz="1800" b="1" dirty="0"/>
          </a:p>
          <a:p>
            <a:pPr marL="1828800" lvl="8" indent="0">
              <a:buNone/>
            </a:pPr>
            <a:r>
              <a:rPr lang="en-US" sz="1800" b="1" dirty="0" smtClean="0"/>
              <a:t>Visited </a:t>
            </a:r>
            <a:r>
              <a:rPr lang="en-US" sz="1800" b="1" dirty="0"/>
              <a:t>Vertices </a:t>
            </a:r>
            <a:r>
              <a:rPr lang="en-US" sz="1800" b="1" dirty="0" smtClean="0"/>
              <a:t>: A B D G E F C H</a:t>
            </a:r>
            <a:endParaRPr lang="en-US" sz="18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762000" y="2010567"/>
            <a:ext cx="5101904" cy="3522666"/>
            <a:chOff x="838200" y="2010567"/>
            <a:chExt cx="5101904" cy="3522666"/>
          </a:xfrm>
        </p:grpSpPr>
        <p:sp>
          <p:nvSpPr>
            <p:cNvPr id="4" name="Oval 3"/>
            <p:cNvSpPr/>
            <p:nvPr/>
          </p:nvSpPr>
          <p:spPr bwMode="auto">
            <a:xfrm>
              <a:off x="2678270" y="2010567"/>
              <a:ext cx="500868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5367104" y="3040977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576377" y="23153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328004" y="4183496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85004" y="4884045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38200" y="4330980"/>
              <a:ext cx="523409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054403" y="2924967"/>
              <a:ext cx="548203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2185004" y="3593560"/>
              <a:ext cx="573000" cy="649188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stCxn id="10" idx="7"/>
              <a:endCxn id="4" idx="3"/>
            </p:cNvCxnSpPr>
            <p:nvPr/>
          </p:nvCxnSpPr>
          <p:spPr bwMode="auto">
            <a:xfrm flipV="1">
              <a:off x="1522324" y="2564684"/>
              <a:ext cx="1229296" cy="45535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>
              <a:endCxn id="10" idx="4"/>
            </p:cNvCxnSpPr>
            <p:nvPr/>
          </p:nvCxnSpPr>
          <p:spPr bwMode="auto">
            <a:xfrm flipV="1">
              <a:off x="1099904" y="3574155"/>
              <a:ext cx="228601" cy="77662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>
              <a:stCxn id="10" idx="5"/>
              <a:endCxn id="11" idx="1"/>
            </p:cNvCxnSpPr>
            <p:nvPr/>
          </p:nvCxnSpPr>
          <p:spPr bwMode="auto">
            <a:xfrm>
              <a:off x="1522324" y="3479084"/>
              <a:ext cx="746594" cy="20954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1" idx="5"/>
              <a:endCxn id="7" idx="1"/>
            </p:cNvCxnSpPr>
            <p:nvPr/>
          </p:nvCxnSpPr>
          <p:spPr bwMode="auto">
            <a:xfrm>
              <a:off x="2674090" y="4147677"/>
              <a:ext cx="737828" cy="130890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8" idx="2"/>
              <a:endCxn id="9" idx="5"/>
            </p:cNvCxnSpPr>
            <p:nvPr/>
          </p:nvCxnSpPr>
          <p:spPr bwMode="auto">
            <a:xfrm flipH="1" flipV="1">
              <a:off x="1284958" y="4885097"/>
              <a:ext cx="900046" cy="32354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1" idx="4"/>
            </p:cNvCxnSpPr>
            <p:nvPr/>
          </p:nvCxnSpPr>
          <p:spPr bwMode="auto">
            <a:xfrm>
              <a:off x="2471504" y="4242748"/>
              <a:ext cx="0" cy="628352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>
              <a:stCxn id="7" idx="0"/>
            </p:cNvCxnSpPr>
            <p:nvPr/>
          </p:nvCxnSpPr>
          <p:spPr bwMode="auto">
            <a:xfrm flipH="1" flipV="1">
              <a:off x="3043004" y="2639962"/>
              <a:ext cx="571500" cy="1543534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6" idx="1"/>
              <a:endCxn id="4" idx="6"/>
            </p:cNvCxnSpPr>
            <p:nvPr/>
          </p:nvCxnSpPr>
          <p:spPr bwMode="auto">
            <a:xfrm flipH="1" flipV="1">
              <a:off x="3179138" y="2335161"/>
              <a:ext cx="477521" cy="75277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6"/>
            </p:cNvCxnSpPr>
            <p:nvPr/>
          </p:nvCxnSpPr>
          <p:spPr bwMode="auto">
            <a:xfrm flipH="1" flipV="1">
              <a:off x="4124580" y="2639961"/>
              <a:ext cx="1242524" cy="609601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gradFill>
                <a:gsLst>
                  <a:gs pos="0">
                    <a:srgbClr val="FFC000"/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1" name="Group 30"/>
          <p:cNvGrpSpPr/>
          <p:nvPr/>
        </p:nvGrpSpPr>
        <p:grpSpPr>
          <a:xfrm>
            <a:off x="7391400" y="2820453"/>
            <a:ext cx="228600" cy="248616"/>
            <a:chOff x="6934200" y="2792361"/>
            <a:chExt cx="228600" cy="248616"/>
          </a:xfrm>
        </p:grpSpPr>
        <p:cxnSp>
          <p:nvCxnSpPr>
            <p:cNvPr id="16" name="Straight Connector 1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7391400" y="3173510"/>
            <a:ext cx="228600" cy="248616"/>
            <a:chOff x="6934200" y="2792361"/>
            <a:chExt cx="228600" cy="248616"/>
          </a:xfrm>
        </p:grpSpPr>
        <p:cxnSp>
          <p:nvCxnSpPr>
            <p:cNvPr id="33" name="Straight Connector 3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7391400" y="3600513"/>
            <a:ext cx="228600" cy="248616"/>
            <a:chOff x="6934200" y="2792361"/>
            <a:chExt cx="228600" cy="248616"/>
          </a:xfrm>
        </p:grpSpPr>
        <p:cxnSp>
          <p:nvCxnSpPr>
            <p:cNvPr id="37" name="Straight Connector 36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9" name="Group 38"/>
          <p:cNvGrpSpPr/>
          <p:nvPr/>
        </p:nvGrpSpPr>
        <p:grpSpPr>
          <a:xfrm>
            <a:off x="7391400" y="3962465"/>
            <a:ext cx="228600" cy="248616"/>
            <a:chOff x="6934200" y="2792361"/>
            <a:chExt cx="228600" cy="248616"/>
          </a:xfrm>
        </p:grpSpPr>
        <p:cxnSp>
          <p:nvCxnSpPr>
            <p:cNvPr id="40" name="Straight Connector 39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>
            <a:off x="7391400" y="4383782"/>
            <a:ext cx="228600" cy="248616"/>
            <a:chOff x="6934200" y="2792361"/>
            <a:chExt cx="228600" cy="248616"/>
          </a:xfrm>
        </p:grpSpPr>
        <p:cxnSp>
          <p:nvCxnSpPr>
            <p:cNvPr id="43" name="Straight Connector 42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5" name="Group 44"/>
          <p:cNvGrpSpPr/>
          <p:nvPr/>
        </p:nvGrpSpPr>
        <p:grpSpPr>
          <a:xfrm>
            <a:off x="7391400" y="4760789"/>
            <a:ext cx="228600" cy="248616"/>
            <a:chOff x="6934200" y="2792361"/>
            <a:chExt cx="228600" cy="248616"/>
          </a:xfrm>
        </p:grpSpPr>
        <p:cxnSp>
          <p:nvCxnSpPr>
            <p:cNvPr id="46" name="Straight Connector 45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7391400" y="5187653"/>
            <a:ext cx="228600" cy="248616"/>
            <a:chOff x="6934200" y="2792361"/>
            <a:chExt cx="228600" cy="248616"/>
          </a:xfrm>
        </p:grpSpPr>
        <p:cxnSp>
          <p:nvCxnSpPr>
            <p:cNvPr id="49" name="Straight Connector 48"/>
            <p:cNvCxnSpPr/>
            <p:nvPr/>
          </p:nvCxnSpPr>
          <p:spPr bwMode="auto">
            <a:xfrm flipH="1"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6934200" y="2792361"/>
              <a:ext cx="228600" cy="248616"/>
            </a:xfrm>
            <a:prstGeom prst="line">
              <a:avLst/>
            </a:prstGeom>
            <a:solidFill>
              <a:srgbClr val="FFFFFF"/>
            </a:solidFill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6842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The </a:t>
            </a:r>
            <a:r>
              <a:rPr lang="en-US" dirty="0" smtClean="0"/>
              <a:t>’</a:t>
            </a:r>
            <a:r>
              <a:rPr lang="en-US" dirty="0" err="1" smtClean="0"/>
              <a:t>Koenigsberg</a:t>
            </a:r>
            <a:r>
              <a:rPr lang="en-US" dirty="0" smtClean="0"/>
              <a:t> </a:t>
            </a:r>
            <a:r>
              <a:rPr lang="en-US" dirty="0"/>
              <a:t>Bridge Problem’</a:t>
            </a:r>
          </a:p>
        </p:txBody>
      </p:sp>
      <p:sp>
        <p:nvSpPr>
          <p:cNvPr id="51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9248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Euler tried to solve the problem using a graph where each ‘Land Area’ is represented by a </a:t>
            </a:r>
            <a:r>
              <a:rPr lang="en-US" sz="2400" b="1" u="sng" dirty="0">
                <a:solidFill>
                  <a:srgbClr val="FFC000"/>
                </a:solidFill>
              </a:rPr>
              <a:t>‘</a:t>
            </a:r>
            <a:r>
              <a:rPr lang="en-US" sz="2400" b="1" u="sng" dirty="0">
                <a:solidFill>
                  <a:srgbClr val="FF0000"/>
                </a:solidFill>
              </a:rPr>
              <a:t>Vertex</a:t>
            </a:r>
            <a:r>
              <a:rPr lang="en-US" sz="2400" b="1" u="sng" dirty="0">
                <a:solidFill>
                  <a:srgbClr val="FFC000"/>
                </a:solidFill>
              </a:rPr>
              <a:t>’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and each bridge is represented by an </a:t>
            </a:r>
            <a:r>
              <a:rPr lang="en-US" sz="2400" b="1" u="sng" dirty="0">
                <a:solidFill>
                  <a:srgbClr val="FFC000"/>
                </a:solidFill>
              </a:rPr>
              <a:t>‘</a:t>
            </a:r>
            <a:r>
              <a:rPr lang="en-US" sz="2400" b="1" u="sng" dirty="0">
                <a:solidFill>
                  <a:srgbClr val="FF0000"/>
                </a:solidFill>
              </a:rPr>
              <a:t>Edge</a:t>
            </a:r>
            <a:r>
              <a:rPr lang="en-US" sz="2400" b="1" u="sng" dirty="0">
                <a:solidFill>
                  <a:srgbClr val="FFC000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b="1" u="sng" dirty="0"/>
              <a:t>See Corresponding graph in previous slide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Euler discovered that the people of ‘</a:t>
            </a:r>
            <a:r>
              <a:rPr lang="en-US" sz="2400" dirty="0" err="1"/>
              <a:t>Koenigsberg</a:t>
            </a:r>
            <a:r>
              <a:rPr lang="en-US" sz="2400" dirty="0"/>
              <a:t>’ cannot do it!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His solution applies to all graphs! – Graph Theory!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Defining the </a:t>
            </a:r>
            <a:r>
              <a:rPr lang="en-US" sz="2400" dirty="0">
                <a:solidFill>
                  <a:srgbClr val="FFC000"/>
                </a:solidFill>
              </a:rPr>
              <a:t>‘</a:t>
            </a:r>
            <a:r>
              <a:rPr lang="en-US" sz="2400" b="1" u="sng" dirty="0">
                <a:solidFill>
                  <a:srgbClr val="FF0000"/>
                </a:solidFill>
              </a:rPr>
              <a:t>In-Degree</a:t>
            </a:r>
            <a:r>
              <a:rPr lang="en-US" sz="2400" b="1" u="sng" dirty="0">
                <a:solidFill>
                  <a:srgbClr val="FFC000"/>
                </a:solidFill>
              </a:rPr>
              <a:t>’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of a ‘Vertex’ as the number of edges entering it, he proved that such a walk -‘</a:t>
            </a:r>
            <a:r>
              <a:rPr lang="en-US" sz="2400" dirty="0" err="1"/>
              <a:t>Eulerian</a:t>
            </a:r>
            <a:r>
              <a:rPr lang="en-US" sz="2400" dirty="0"/>
              <a:t> Walk’ - can be done only </a:t>
            </a:r>
            <a:r>
              <a:rPr lang="en-US" sz="2400" dirty="0" err="1"/>
              <a:t>iff</a:t>
            </a:r>
            <a:r>
              <a:rPr lang="en-US" sz="2400" dirty="0"/>
              <a:t> the ‘In-Degree’ for all vertices is Even!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76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6348" y="1217083"/>
            <a:ext cx="6591985" cy="3777622"/>
          </a:xfrm>
        </p:spPr>
        <p:txBody>
          <a:bodyPr/>
          <a:lstStyle/>
          <a:p>
            <a:r>
              <a:rPr lang="en-US" sz="2800" dirty="0" smtClean="0"/>
              <a:t>Consider the following directed graph: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2657564" y="2456706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7305764" y="2609106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6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019764" y="2580838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019764" y="4167519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2657564" y="3912010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09731" y="5334000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00444" y="4382600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  <a:endParaRPr lang="en-US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057364" y="2837706"/>
            <a:ext cx="476071" cy="649188"/>
          </a:xfrm>
          <a:prstGeom prst="ellipse">
            <a:avLst/>
          </a:prstGeom>
          <a:solidFill>
            <a:srgbClr val="FFFFFF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3</a:t>
            </a:r>
          </a:p>
        </p:txBody>
      </p:sp>
      <p:cxnSp>
        <p:nvCxnSpPr>
          <p:cNvPr id="17" name="Straight Arrow Connector 16"/>
          <p:cNvCxnSpPr>
            <a:stCxn id="8" idx="4"/>
            <a:endCxn id="9" idx="0"/>
          </p:cNvCxnSpPr>
          <p:nvPr/>
        </p:nvCxnSpPr>
        <p:spPr bwMode="auto">
          <a:xfrm>
            <a:off x="2895600" y="4561198"/>
            <a:ext cx="752167" cy="772802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>
            <a:stCxn id="6" idx="6"/>
            <a:endCxn id="5" idx="2"/>
          </p:cNvCxnSpPr>
          <p:nvPr/>
        </p:nvCxnSpPr>
        <p:spPr bwMode="auto">
          <a:xfrm>
            <a:off x="5495835" y="2905432"/>
            <a:ext cx="1809929" cy="28268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>
            <a:stCxn id="6" idx="4"/>
            <a:endCxn id="7" idx="0"/>
          </p:cNvCxnSpPr>
          <p:nvPr/>
        </p:nvCxnSpPr>
        <p:spPr bwMode="auto">
          <a:xfrm>
            <a:off x="5257800" y="3230026"/>
            <a:ext cx="0" cy="937493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7" idx="2"/>
            <a:endCxn id="4" idx="5"/>
          </p:cNvCxnSpPr>
          <p:nvPr/>
        </p:nvCxnSpPr>
        <p:spPr bwMode="auto">
          <a:xfrm flipH="1" flipV="1">
            <a:off x="3063916" y="3010823"/>
            <a:ext cx="1955848" cy="1481290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>
            <a:stCxn id="8" idx="6"/>
          </p:cNvCxnSpPr>
          <p:nvPr/>
        </p:nvCxnSpPr>
        <p:spPr bwMode="auto">
          <a:xfrm>
            <a:off x="3133635" y="4236604"/>
            <a:ext cx="1886129" cy="324594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34"/>
          <p:cNvCxnSpPr>
            <a:stCxn id="7" idx="3"/>
            <a:endCxn id="10" idx="6"/>
          </p:cNvCxnSpPr>
          <p:nvPr/>
        </p:nvCxnSpPr>
        <p:spPr bwMode="auto">
          <a:xfrm flipH="1" flipV="1">
            <a:off x="1376515" y="4707194"/>
            <a:ext cx="3712968" cy="14442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>
            <a:stCxn id="10" idx="0"/>
          </p:cNvCxnSpPr>
          <p:nvPr/>
        </p:nvCxnSpPr>
        <p:spPr bwMode="auto">
          <a:xfrm flipV="1">
            <a:off x="1138480" y="3466309"/>
            <a:ext cx="108528" cy="916291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>
            <a:stCxn id="11" idx="5"/>
            <a:endCxn id="9" idx="2"/>
          </p:cNvCxnSpPr>
          <p:nvPr/>
        </p:nvCxnSpPr>
        <p:spPr bwMode="auto">
          <a:xfrm>
            <a:off x="1463716" y="3391823"/>
            <a:ext cx="1946015" cy="2266771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Straight Arrow Connector 44"/>
          <p:cNvCxnSpPr>
            <a:stCxn id="7" idx="4"/>
            <a:endCxn id="9" idx="6"/>
          </p:cNvCxnSpPr>
          <p:nvPr/>
        </p:nvCxnSpPr>
        <p:spPr bwMode="auto">
          <a:xfrm flipH="1">
            <a:off x="3885802" y="4816707"/>
            <a:ext cx="1371998" cy="84188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Straight Arrow Connector 47"/>
          <p:cNvCxnSpPr>
            <a:stCxn id="4" idx="2"/>
            <a:endCxn id="11" idx="7"/>
          </p:cNvCxnSpPr>
          <p:nvPr/>
        </p:nvCxnSpPr>
        <p:spPr bwMode="auto">
          <a:xfrm flipH="1">
            <a:off x="1463716" y="2781300"/>
            <a:ext cx="1193848" cy="151477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Straight Arrow Connector 48"/>
          <p:cNvCxnSpPr>
            <a:stCxn id="4" idx="4"/>
            <a:endCxn id="8" idx="0"/>
          </p:cNvCxnSpPr>
          <p:nvPr/>
        </p:nvCxnSpPr>
        <p:spPr bwMode="auto">
          <a:xfrm>
            <a:off x="2895600" y="3105894"/>
            <a:ext cx="0" cy="806116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>
            <a:stCxn id="4" idx="6"/>
            <a:endCxn id="6" idx="2"/>
          </p:cNvCxnSpPr>
          <p:nvPr/>
        </p:nvCxnSpPr>
        <p:spPr bwMode="auto">
          <a:xfrm>
            <a:off x="3133635" y="2781300"/>
            <a:ext cx="1886129" cy="124132"/>
          </a:xfrm>
          <a:prstGeom prst="straightConnector1">
            <a:avLst/>
          </a:prstGeom>
          <a:solidFill>
            <a:srgbClr val="FFFFFF"/>
          </a:solidFill>
          <a:ln w="50800" cap="flat" cmpd="sng" algn="ctr">
            <a:gradFill>
              <a:gsLst>
                <a:gs pos="0">
                  <a:srgbClr val="FFC000"/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778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Exercise.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6591985" cy="3777622"/>
          </a:xfrm>
        </p:spPr>
        <p:txBody>
          <a:bodyPr/>
          <a:lstStyle/>
          <a:p>
            <a:r>
              <a:rPr lang="en-US" sz="2800" dirty="0"/>
              <a:t>Implement </a:t>
            </a:r>
            <a:r>
              <a:rPr lang="en-US" sz="2800" dirty="0" smtClean="0"/>
              <a:t>DFS traversal recursively  </a:t>
            </a:r>
          </a:p>
          <a:p>
            <a:pPr lvl="1"/>
            <a:r>
              <a:rPr lang="en-US" sz="2400" dirty="0" smtClean="0"/>
              <a:t>Print the graph showing the edges of each vertex.</a:t>
            </a:r>
          </a:p>
          <a:p>
            <a:pPr lvl="1"/>
            <a:r>
              <a:rPr lang="en-US" sz="2400" dirty="0" smtClean="0"/>
              <a:t>Print the list of DFS traversal starting from each vertex.</a:t>
            </a:r>
          </a:p>
          <a:p>
            <a:r>
              <a:rPr lang="en-US" sz="2800" dirty="0" smtClean="0"/>
              <a:t>Refer to the screen shot in the next slide to execute your program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061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Exercise.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9" r="53148" b="48185"/>
          <a:stretch/>
        </p:blipFill>
        <p:spPr bwMode="auto">
          <a:xfrm>
            <a:off x="762000" y="1524000"/>
            <a:ext cx="78486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31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229600" cy="1143000"/>
          </a:xfrm>
        </p:spPr>
        <p:txBody>
          <a:bodyPr/>
          <a:lstStyle/>
          <a:p>
            <a:pPr algn="ctr"/>
            <a:r>
              <a:rPr lang="en-US" altLang="en-US" dirty="0"/>
              <a:t>What is a Graph?</a:t>
            </a:r>
          </a:p>
        </p:txBody>
      </p:sp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77200" cy="3657600"/>
          </a:xfrm>
        </p:spPr>
        <p:txBody>
          <a:bodyPr/>
          <a:lstStyle/>
          <a:p>
            <a:r>
              <a:rPr lang="en-US" altLang="en-US" sz="2400" dirty="0"/>
              <a:t>A graph G = (</a:t>
            </a:r>
            <a:r>
              <a:rPr lang="en-US" altLang="en-US" sz="2400" dirty="0">
                <a:solidFill>
                  <a:srgbClr val="FF0000"/>
                </a:solidFill>
              </a:rPr>
              <a:t>V</a:t>
            </a:r>
            <a:r>
              <a:rPr lang="en-US" altLang="en-US" sz="2400" dirty="0"/>
              <a:t>,E) is composed of: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V</a:t>
            </a:r>
            <a:r>
              <a:rPr lang="en-US" altLang="en-US" sz="2400" dirty="0"/>
              <a:t>: set of </a:t>
            </a:r>
            <a:r>
              <a:rPr lang="en-US" altLang="en-US" sz="2400" dirty="0">
                <a:solidFill>
                  <a:srgbClr val="FF0000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00B0F0"/>
                </a:solidFill>
              </a:rPr>
              <a:t>E</a:t>
            </a:r>
            <a:r>
              <a:rPr lang="en-US" altLang="en-US" sz="2400" dirty="0"/>
              <a:t>: set of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>
                <a:solidFill>
                  <a:srgbClr val="00B0F0"/>
                </a:solidFill>
              </a:rPr>
              <a:t>edges </a:t>
            </a:r>
            <a:r>
              <a:rPr lang="en-US" altLang="en-US" sz="2400" dirty="0"/>
              <a:t>connecting the </a:t>
            </a:r>
            <a:r>
              <a:rPr lang="en-US" altLang="en-US" sz="2400" dirty="0">
                <a:solidFill>
                  <a:srgbClr val="FF0000"/>
                </a:solidFill>
              </a:rPr>
              <a:t>vertices </a:t>
            </a:r>
            <a:r>
              <a:rPr lang="en-US" altLang="en-US" sz="2400" dirty="0"/>
              <a:t>in V</a:t>
            </a:r>
          </a:p>
          <a:p>
            <a:r>
              <a:rPr lang="en-US" altLang="en-US" sz="2400" dirty="0"/>
              <a:t>An </a:t>
            </a:r>
            <a:r>
              <a:rPr lang="en-US" altLang="en-US" sz="2400" dirty="0">
                <a:solidFill>
                  <a:srgbClr val="00B0F0"/>
                </a:solidFill>
              </a:rPr>
              <a:t>edge </a:t>
            </a:r>
            <a:r>
              <a:rPr lang="en-US" altLang="en-US" sz="2400" dirty="0"/>
              <a:t>e = (</a:t>
            </a:r>
            <a:r>
              <a:rPr lang="en-US" altLang="en-US" sz="2400" dirty="0" err="1"/>
              <a:t>u,v</a:t>
            </a:r>
            <a:r>
              <a:rPr lang="en-US" altLang="en-US" sz="2400" dirty="0"/>
              <a:t>) is a pair of </a:t>
            </a:r>
            <a:r>
              <a:rPr lang="en-US" altLang="en-US" sz="2400" dirty="0">
                <a:solidFill>
                  <a:srgbClr val="FF0000"/>
                </a:solidFill>
              </a:rPr>
              <a:t>vertices</a:t>
            </a:r>
          </a:p>
          <a:p>
            <a:r>
              <a:rPr lang="en-US" altLang="en-US" sz="2400" dirty="0"/>
              <a:t>Example: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7</a:t>
            </a:fld>
            <a:endParaRPr lang="en-US" dirty="0" smtClean="0"/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994275" y="3983038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994275" y="6257925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994275" y="4013200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5008563" y="6243638"/>
            <a:ext cx="53975" cy="58737"/>
          </a:xfrm>
          <a:custGeom>
            <a:avLst/>
            <a:gdLst>
              <a:gd name="T0" fmla="*/ 0 w 34"/>
              <a:gd name="T1" fmla="*/ 27 h 37"/>
              <a:gd name="T2" fmla="*/ 17 w 34"/>
              <a:gd name="T3" fmla="*/ 37 h 37"/>
              <a:gd name="T4" fmla="*/ 34 w 34"/>
              <a:gd name="T5" fmla="*/ 9 h 37"/>
              <a:gd name="T6" fmla="*/ 17 w 34"/>
              <a:gd name="T7" fmla="*/ 0 h 37"/>
              <a:gd name="T8" fmla="*/ 0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3629025" y="5157788"/>
            <a:ext cx="53975" cy="73025"/>
          </a:xfrm>
          <a:custGeom>
            <a:avLst/>
            <a:gdLst>
              <a:gd name="T0" fmla="*/ 17 w 34"/>
              <a:gd name="T1" fmla="*/ 46 h 46"/>
              <a:gd name="T2" fmla="*/ 0 w 34"/>
              <a:gd name="T3" fmla="*/ 37 h 46"/>
              <a:gd name="T4" fmla="*/ 25 w 34"/>
              <a:gd name="T5" fmla="*/ 0 h 46"/>
              <a:gd name="T6" fmla="*/ 34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3656013" y="5186363"/>
            <a:ext cx="1379537" cy="1100137"/>
          </a:xfrm>
          <a:custGeom>
            <a:avLst/>
            <a:gdLst>
              <a:gd name="T0" fmla="*/ 852 w 869"/>
              <a:gd name="T1" fmla="*/ 693 h 693"/>
              <a:gd name="T2" fmla="*/ 869 w 869"/>
              <a:gd name="T3" fmla="*/ 666 h 693"/>
              <a:gd name="T4" fmla="*/ 17 w 869"/>
              <a:gd name="T5" fmla="*/ 0 h 693"/>
              <a:gd name="T6" fmla="*/ 0 w 869"/>
              <a:gd name="T7" fmla="*/ 28 h 693"/>
              <a:gd name="T8" fmla="*/ 852 w 869"/>
              <a:gd name="T9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3656013" y="5186363"/>
            <a:ext cx="53975" cy="58737"/>
          </a:xfrm>
          <a:custGeom>
            <a:avLst/>
            <a:gdLst>
              <a:gd name="T0" fmla="*/ 0 w 34"/>
              <a:gd name="T1" fmla="*/ 28 h 37"/>
              <a:gd name="T2" fmla="*/ 17 w 34"/>
              <a:gd name="T3" fmla="*/ 37 h 37"/>
              <a:gd name="T4" fmla="*/ 34 w 34"/>
              <a:gd name="T5" fmla="*/ 9 h 37"/>
              <a:gd name="T6" fmla="*/ 26 w 34"/>
              <a:gd name="T7" fmla="*/ 0 h 37"/>
              <a:gd name="T8" fmla="*/ 0 w 34"/>
              <a:gd name="T9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2276475" y="3968750"/>
            <a:ext cx="68263" cy="73025"/>
          </a:xfrm>
          <a:custGeom>
            <a:avLst/>
            <a:gdLst>
              <a:gd name="T0" fmla="*/ 17 w 43"/>
              <a:gd name="T1" fmla="*/ 46 h 46"/>
              <a:gd name="T2" fmla="*/ 0 w 43"/>
              <a:gd name="T3" fmla="*/ 37 h 46"/>
              <a:gd name="T4" fmla="*/ 25 w 43"/>
              <a:gd name="T5" fmla="*/ 0 h 46"/>
              <a:gd name="T6" fmla="*/ 43 w 43"/>
              <a:gd name="T7" fmla="*/ 18 h 46"/>
              <a:gd name="T8" fmla="*/ 17 w 4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2303463" y="3997325"/>
            <a:ext cx="1393825" cy="1233488"/>
          </a:xfrm>
          <a:custGeom>
            <a:avLst/>
            <a:gdLst>
              <a:gd name="T0" fmla="*/ 852 w 878"/>
              <a:gd name="T1" fmla="*/ 777 h 777"/>
              <a:gd name="T2" fmla="*/ 878 w 878"/>
              <a:gd name="T3" fmla="*/ 749 h 777"/>
              <a:gd name="T4" fmla="*/ 26 w 878"/>
              <a:gd name="T5" fmla="*/ 0 h 777"/>
              <a:gd name="T6" fmla="*/ 0 w 878"/>
              <a:gd name="T7" fmla="*/ 28 h 777"/>
              <a:gd name="T8" fmla="*/ 852 w 878"/>
              <a:gd name="T9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3656013" y="5157788"/>
            <a:ext cx="53975" cy="73025"/>
          </a:xfrm>
          <a:custGeom>
            <a:avLst/>
            <a:gdLst>
              <a:gd name="T0" fmla="*/ 17 w 34"/>
              <a:gd name="T1" fmla="*/ 46 h 46"/>
              <a:gd name="T2" fmla="*/ 34 w 34"/>
              <a:gd name="T3" fmla="*/ 37 h 46"/>
              <a:gd name="T4" fmla="*/ 17 w 34"/>
              <a:gd name="T5" fmla="*/ 0 h 46"/>
              <a:gd name="T6" fmla="*/ 0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2276475" y="6243638"/>
            <a:ext cx="53975" cy="58737"/>
          </a:xfrm>
          <a:custGeom>
            <a:avLst/>
            <a:gdLst>
              <a:gd name="T0" fmla="*/ 34 w 34"/>
              <a:gd name="T1" fmla="*/ 27 h 37"/>
              <a:gd name="T2" fmla="*/ 25 w 34"/>
              <a:gd name="T3" fmla="*/ 37 h 37"/>
              <a:gd name="T4" fmla="*/ 0 w 34"/>
              <a:gd name="T5" fmla="*/ 9 h 37"/>
              <a:gd name="T6" fmla="*/ 17 w 34"/>
              <a:gd name="T7" fmla="*/ 0 h 37"/>
              <a:gd name="T8" fmla="*/ 34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2303463" y="5186363"/>
            <a:ext cx="1379537" cy="1100137"/>
          </a:xfrm>
          <a:custGeom>
            <a:avLst/>
            <a:gdLst>
              <a:gd name="T0" fmla="*/ 869 w 869"/>
              <a:gd name="T1" fmla="*/ 28 h 693"/>
              <a:gd name="T2" fmla="*/ 852 w 869"/>
              <a:gd name="T3" fmla="*/ 0 h 693"/>
              <a:gd name="T4" fmla="*/ 0 w 869"/>
              <a:gd name="T5" fmla="*/ 666 h 693"/>
              <a:gd name="T6" fmla="*/ 17 w 869"/>
              <a:gd name="T7" fmla="*/ 693 h 693"/>
              <a:gd name="T8" fmla="*/ 869 w 869"/>
              <a:gd name="T9" fmla="*/ 2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2289175" y="3983038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2289175" y="6257925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2289175" y="4013200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2289175" y="3983038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5021263" y="3983038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2316163" y="3983038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2289175" y="6227763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5021263" y="6227763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2316163" y="6227763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2071688" y="3748088"/>
            <a:ext cx="490537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20780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775200" y="5994400"/>
            <a:ext cx="492125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7831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3424238" y="4937125"/>
            <a:ext cx="490537" cy="528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3430588" y="4943475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775200" y="3748088"/>
            <a:ext cx="492125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783138" y="3754438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2071688" y="5994400"/>
            <a:ext cx="490537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2078038" y="5999163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2220913" y="3806825"/>
            <a:ext cx="3286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rgbClr val="000000"/>
                </a:solidFill>
                <a:latin typeface="Arial" charset="0"/>
              </a:rPr>
              <a:t>a</a:t>
            </a:r>
            <a:endParaRPr lang="en-US" altLang="en-US" dirty="0">
              <a:latin typeface="Times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926013" y="3851275"/>
            <a:ext cx="3413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b</a:t>
            </a:r>
            <a:endParaRPr lang="en-US" altLang="en-US">
              <a:latin typeface="Times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3587750" y="4995863"/>
            <a:ext cx="314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c</a:t>
            </a:r>
            <a:endParaRPr lang="en-US" altLang="en-US">
              <a:latin typeface="Times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2220913" y="6081713"/>
            <a:ext cx="34131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d</a:t>
            </a:r>
            <a:endParaRPr lang="en-US" altLang="en-US">
              <a:latin typeface="Times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940300" y="6053138"/>
            <a:ext cx="3286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charset="0"/>
              </a:rPr>
              <a:t>e</a:t>
            </a:r>
            <a:endParaRPr lang="en-US" altLang="en-US">
              <a:latin typeface="Times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410200" y="3886200"/>
            <a:ext cx="3733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F0000"/>
                </a:solidFill>
                <a:latin typeface="Times" charset="0"/>
              </a:rPr>
              <a:t>V</a:t>
            </a:r>
            <a:r>
              <a:rPr lang="en-US" altLang="en-US" sz="2400" dirty="0">
                <a:latin typeface="Times" charset="0"/>
              </a:rPr>
              <a:t>= {</a:t>
            </a:r>
            <a:r>
              <a:rPr lang="en-US" altLang="en-US" sz="2400" dirty="0" err="1">
                <a:latin typeface="Times" charset="0"/>
              </a:rPr>
              <a:t>a,b,c,d,e</a:t>
            </a:r>
            <a:r>
              <a:rPr lang="en-US" altLang="en-US" sz="2400" dirty="0">
                <a:latin typeface="Times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B0F0"/>
                </a:solidFill>
                <a:latin typeface="Times" charset="0"/>
              </a:rPr>
              <a:t>E</a:t>
            </a:r>
            <a:r>
              <a:rPr lang="en-US" altLang="en-US" sz="2400" dirty="0">
                <a:latin typeface="Times" charset="0"/>
              </a:rPr>
              <a:t>= {(</a:t>
            </a:r>
            <a:r>
              <a:rPr lang="en-US" altLang="en-US" sz="2400" dirty="0" err="1">
                <a:latin typeface="Times" charset="0"/>
              </a:rPr>
              <a:t>a,b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a,c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a,d</a:t>
            </a:r>
            <a:r>
              <a:rPr lang="en-US" altLang="en-US" sz="2400" dirty="0" smtClean="0">
                <a:latin typeface="Times" charset="0"/>
              </a:rPr>
              <a:t>), (</a:t>
            </a:r>
            <a:r>
              <a:rPr lang="en-US" altLang="en-US" sz="2400" dirty="0" err="1" smtClean="0">
                <a:latin typeface="Times" charset="0"/>
              </a:rPr>
              <a:t>b,e</a:t>
            </a:r>
            <a:r>
              <a:rPr lang="en-US" altLang="en-US" sz="2400" dirty="0" smtClean="0">
                <a:latin typeface="Times" charset="0"/>
              </a:rPr>
              <a:t>), (</a:t>
            </a:r>
            <a:r>
              <a:rPr lang="en-US" altLang="en-US" sz="2400" dirty="0" err="1" smtClean="0">
                <a:latin typeface="Times" charset="0"/>
              </a:rPr>
              <a:t>c,d</a:t>
            </a:r>
            <a:r>
              <a:rPr lang="en-US" altLang="en-US" sz="2400" dirty="0">
                <a:latin typeface="Times" charset="0"/>
              </a:rPr>
              <a:t>),(</a:t>
            </a:r>
            <a:r>
              <a:rPr lang="en-US" altLang="en-US" sz="2400" dirty="0" err="1">
                <a:latin typeface="Times" charset="0"/>
              </a:rPr>
              <a:t>c,e</a:t>
            </a:r>
            <a:r>
              <a:rPr lang="en-US" altLang="en-US" sz="2400" dirty="0" smtClean="0">
                <a:latin typeface="Times" charset="0"/>
              </a:rPr>
              <a:t>), (</a:t>
            </a:r>
            <a:r>
              <a:rPr lang="en-US" altLang="en-US" sz="2400" dirty="0" err="1">
                <a:latin typeface="Times" charset="0"/>
              </a:rPr>
              <a:t>d,e</a:t>
            </a:r>
            <a:r>
              <a:rPr lang="en-US" altLang="en-US" sz="2400" dirty="0">
                <a:latin typeface="Times" charset="0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16297973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7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7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7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7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7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7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7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7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7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2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7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7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2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7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7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2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2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7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7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72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72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72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72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7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7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772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72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772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72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72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7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772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72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772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772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7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7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72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72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772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72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77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7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72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772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72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772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0" grpId="0" animBg="1"/>
      <p:bldP spid="772101" grpId="0" animBg="1"/>
      <p:bldP spid="772102" grpId="0" animBg="1"/>
      <p:bldP spid="772103" grpId="0" animBg="1"/>
      <p:bldP spid="772104" grpId="0" animBg="1"/>
      <p:bldP spid="772105" grpId="0" animBg="1"/>
      <p:bldP spid="772106" grpId="0" animBg="1"/>
      <p:bldP spid="772107" grpId="0" animBg="1"/>
      <p:bldP spid="772108" grpId="0" animBg="1"/>
      <p:bldP spid="772109" grpId="0" animBg="1"/>
      <p:bldP spid="772110" grpId="0" animBg="1"/>
      <p:bldP spid="772111" grpId="0" animBg="1"/>
      <p:bldP spid="772112" grpId="0" animBg="1"/>
      <p:bldP spid="772113" grpId="0" animBg="1"/>
      <p:bldP spid="772114" grpId="0" animBg="1"/>
      <p:bldP spid="772115" grpId="0" animBg="1"/>
      <p:bldP spid="772116" grpId="0" animBg="1"/>
      <p:bldP spid="772117" grpId="0" animBg="1"/>
      <p:bldP spid="772118" grpId="0" animBg="1"/>
      <p:bldP spid="772119" grpId="0" animBg="1"/>
      <p:bldP spid="772120" grpId="0" animBg="1"/>
      <p:bldP spid="772121" grpId="0" animBg="1"/>
      <p:bldP spid="772122" grpId="0" animBg="1"/>
      <p:bldP spid="772123" grpId="0" animBg="1"/>
      <p:bldP spid="772124" grpId="0" animBg="1"/>
      <p:bldP spid="772125" grpId="0" animBg="1"/>
      <p:bldP spid="772126" grpId="0" animBg="1"/>
      <p:bldP spid="772127" grpId="0" animBg="1"/>
      <p:bldP spid="772128" grpId="0" animBg="1"/>
      <p:bldP spid="772129" grpId="0" animBg="1"/>
      <p:bldP spid="772130" grpId="0" animBg="1"/>
      <p:bldP spid="772131" grpId="0"/>
      <p:bldP spid="772132" grpId="0"/>
      <p:bldP spid="772133" grpId="0"/>
      <p:bldP spid="772134" grpId="0"/>
      <p:bldP spid="7721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Graphs - Definitions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143000"/>
            <a:ext cx="7848600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Any graph G, consists of 2 sets: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V(G): finite, nonempty set of </a:t>
            </a:r>
            <a:r>
              <a:rPr lang="en-US" sz="2000" i="1" dirty="0"/>
              <a:t>‘Vertices’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E(G): finite, possibly empty set of </a:t>
            </a:r>
            <a:r>
              <a:rPr lang="en-US" sz="2000" i="1" dirty="0"/>
              <a:t>‘Edges’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We write </a:t>
            </a:r>
            <a:r>
              <a:rPr lang="en-US" sz="2000" dirty="0">
                <a:sym typeface="Wingdings 2" pitchFamily="18" charset="2"/>
              </a:rPr>
              <a:t> </a:t>
            </a:r>
            <a:r>
              <a:rPr lang="en-US" sz="2000" b="1" dirty="0">
                <a:solidFill>
                  <a:srgbClr val="FF0000"/>
                </a:solidFill>
                <a:sym typeface="Wingdings 2" pitchFamily="18" charset="2"/>
              </a:rPr>
              <a:t>G = (V, E)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Two basic types of graphs:</a:t>
            </a:r>
          </a:p>
          <a:p>
            <a:pPr lvl="1">
              <a:lnSpc>
                <a:spcPct val="90000"/>
              </a:lnSpc>
            </a:pPr>
            <a:r>
              <a:rPr lang="en-US" sz="2000" b="1" i="1" u="sng" dirty="0" err="1">
                <a:solidFill>
                  <a:srgbClr val="FF0000"/>
                </a:solidFill>
              </a:rPr>
              <a:t>UnDirected</a:t>
            </a:r>
            <a:r>
              <a:rPr lang="en-US" sz="2000" i="1" u="sng" dirty="0"/>
              <a:t>:</a:t>
            </a:r>
            <a:r>
              <a:rPr lang="en-US" sz="2000" dirty="0"/>
              <a:t> any pair of vertices (v1, v2) representing an edge is unordered. </a:t>
            </a:r>
            <a:r>
              <a:rPr lang="en-US" sz="2000" dirty="0" err="1"/>
              <a:t>I.e</a:t>
            </a:r>
            <a:r>
              <a:rPr lang="en-US" sz="2000" dirty="0"/>
              <a:t>, (v1, v2) and (v2, v1) represent the same edge. Example: The </a:t>
            </a:r>
            <a:r>
              <a:rPr lang="en-US" sz="2000" dirty="0" err="1" smtClean="0"/>
              <a:t>Koenigsberg</a:t>
            </a:r>
            <a:r>
              <a:rPr lang="en-US" sz="2000" dirty="0" smtClean="0"/>
              <a:t> </a:t>
            </a:r>
            <a:r>
              <a:rPr lang="en-US" sz="2000" dirty="0"/>
              <a:t>graph.</a:t>
            </a:r>
          </a:p>
          <a:p>
            <a:pPr lvl="1">
              <a:lnSpc>
                <a:spcPct val="90000"/>
              </a:lnSpc>
            </a:pPr>
            <a:r>
              <a:rPr lang="en-US" sz="2000" b="1" u="sng" dirty="0">
                <a:solidFill>
                  <a:srgbClr val="FF0000"/>
                </a:solidFill>
              </a:rPr>
              <a:t>Directed – ‘Digraphs</a:t>
            </a:r>
            <a:r>
              <a:rPr lang="en-US" sz="2000" u="sng" dirty="0"/>
              <a:t>’:</a:t>
            </a:r>
            <a:r>
              <a:rPr lang="en-US" sz="2000" dirty="0"/>
              <a:t> each edge is represented as a directed pair of </a:t>
            </a:r>
            <a:r>
              <a:rPr lang="en-US" sz="2000" dirty="0" smtClean="0"/>
              <a:t>vertices (</a:t>
            </a:r>
            <a:r>
              <a:rPr lang="en-US" sz="2000" dirty="0"/>
              <a:t>A directed graph is one in which edges connect </a:t>
            </a:r>
            <a:r>
              <a:rPr lang="en-US" sz="2000" dirty="0" smtClean="0"/>
              <a:t>vertices </a:t>
            </a:r>
            <a:r>
              <a:rPr lang="en-US" sz="2000" dirty="0"/>
              <a:t>in only one </a:t>
            </a:r>
            <a:r>
              <a:rPr lang="en-US" sz="2000" dirty="0" smtClean="0"/>
              <a:t>direction.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Complete Graphs: </a:t>
            </a:r>
            <a:r>
              <a:rPr lang="en-US" sz="2400" dirty="0" smtClean="0"/>
              <a:t>graphs where each pair of vertices is adjacent/linked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>
                <a:sym typeface="Wingdings 2" pitchFamily="18" charset="2"/>
              </a:rPr>
              <a:t>                    </a:t>
            </a:r>
            <a:endParaRPr lang="en-US" sz="20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379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631a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685800"/>
            <a:ext cx="3124200" cy="25908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1" name="Picture 3" descr="631b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685800"/>
            <a:ext cx="3657600" cy="25908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2" name="Picture 4" descr="631c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3657600"/>
            <a:ext cx="3103563" cy="23622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293" name="Picture 5" descr="9_633a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48200" y="3733800"/>
            <a:ext cx="3657600" cy="2362200"/>
          </a:xfr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A5BB-9AF1-438A-A63A-F936CE4115F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1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Chap7 - Queue</Template>
  <TotalTime>11003</TotalTime>
  <Words>2254</Words>
  <Application>Microsoft Office PowerPoint</Application>
  <PresentationFormat>Affichage à l'écran (4:3)</PresentationFormat>
  <Paragraphs>1026</Paragraphs>
  <Slides>62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62</vt:i4>
      </vt:variant>
    </vt:vector>
  </HeadingPairs>
  <TitlesOfParts>
    <vt:vector size="65" baseType="lpstr">
      <vt:lpstr>Theme1</vt:lpstr>
      <vt:lpstr>Bitmap Image</vt:lpstr>
      <vt:lpstr>Equation</vt:lpstr>
      <vt:lpstr>         Graphs</vt:lpstr>
      <vt:lpstr>The Graph ADT - Introduction</vt:lpstr>
      <vt:lpstr>Applications</vt:lpstr>
      <vt:lpstr>The ’Koenigsberg Bridge Problem’</vt:lpstr>
      <vt:lpstr>The ’Koenigsberg Bridge Problem’</vt:lpstr>
      <vt:lpstr>The ’Koenigsberg Bridge Problem’</vt:lpstr>
      <vt:lpstr>What is a Graph?</vt:lpstr>
      <vt:lpstr>Graphs - Definitions</vt:lpstr>
      <vt:lpstr>Présentation PowerPoint</vt:lpstr>
      <vt:lpstr>Graphs – Definitions (Cont.)</vt:lpstr>
      <vt:lpstr>Graphs – Definitions (Cont.)</vt:lpstr>
      <vt:lpstr>Présentation PowerPoint</vt:lpstr>
      <vt:lpstr>Présentation PowerPoint</vt:lpstr>
      <vt:lpstr>Graphs as an ADT</vt:lpstr>
      <vt:lpstr>Graph Representations  The Data Structure!</vt:lpstr>
      <vt:lpstr>Présentation PowerPoint</vt:lpstr>
      <vt:lpstr>Présentation PowerPoint</vt:lpstr>
      <vt:lpstr>Adjacency Matrix (Cont.)</vt:lpstr>
      <vt:lpstr>Graphs Adjacency List</vt:lpstr>
      <vt:lpstr>Présentation PowerPoint</vt:lpstr>
      <vt:lpstr>Présentation PowerPoint</vt:lpstr>
      <vt:lpstr>Graph Traversals</vt:lpstr>
      <vt:lpstr>Graph Traversals</vt:lpstr>
      <vt:lpstr>Graph Traversals DFS – Think Stack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- Iteratively</vt:lpstr>
      <vt:lpstr>Graph Traversals BFS – think queue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BFS Example</vt:lpstr>
      <vt:lpstr>Exercise</vt:lpstr>
      <vt:lpstr>Exercise. Cont.</vt:lpstr>
      <vt:lpstr>Exercise.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575</cp:revision>
  <dcterms:created xsi:type="dcterms:W3CDTF">2011-08-21T04:32:44Z</dcterms:created>
  <dcterms:modified xsi:type="dcterms:W3CDTF">2020-03-24T20:12:58Z</dcterms:modified>
</cp:coreProperties>
</file>