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6" r:id="rId4"/>
    <p:sldId id="287" r:id="rId5"/>
    <p:sldId id="288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212C-56D6-4F08-B168-A31A7FE5564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98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36257-5393-47C7-A1EA-50178DD5EEB6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7DEA9-109A-4E15-9DF7-DEA2DE32AB07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5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15218" y="4076701"/>
            <a:ext cx="5761567" cy="1368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15218" y="5516564"/>
            <a:ext cx="5761567" cy="7191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8856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25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71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2205039"/>
            <a:ext cx="5369983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5039"/>
            <a:ext cx="5369984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61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850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285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79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197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EFA40-26F4-408E-915A-20BE615BEAA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82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314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589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1125539"/>
            <a:ext cx="2734733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1125539"/>
            <a:ext cx="8005233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605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4E36-A46F-4056-B795-B4B47A6A2E2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9AA0-BA82-494C-9E4E-0EC8FA50E69D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BE070-8202-48C0-8282-A3C06C79BC80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0017-1F54-48A7-B545-4E43136DF56B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B0D03-3D10-46D1-84A7-C2A8F0811669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3350D-B8C3-4630-8309-0E1CCA1BE8B3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B0C2E-8C87-46B4-9FCA-8E125E4A2A84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808DE21B-D882-40DB-B356-90534372F72F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8" y="1125539"/>
            <a:ext cx="1094316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2205039"/>
            <a:ext cx="1094316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4CB4564-0104-4FAB-B034-F49EA6681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6" y="4076701"/>
            <a:ext cx="9022702" cy="1368425"/>
          </a:xfrm>
        </p:spPr>
        <p:txBody>
          <a:bodyPr/>
          <a:lstStyle/>
          <a:p>
            <a:r>
              <a:rPr lang="en-US" b="1" dirty="0"/>
              <a:t>Chapter 07</a:t>
            </a:r>
            <a:br>
              <a:rPr lang="en-US" dirty="0"/>
            </a:br>
            <a:r>
              <a:rPr lang="en-US" dirty="0"/>
              <a:t>The class </a:t>
            </a:r>
            <a:r>
              <a:rPr lang="en-US" dirty="0" err="1"/>
              <a:t>java.lang.Object</a:t>
            </a:r>
            <a:endParaRPr lang="en-US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0A1EAB9-EAEF-4BCA-BA81-14126B93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041" y="5637862"/>
            <a:ext cx="6830744" cy="719137"/>
          </a:xfrm>
        </p:spPr>
        <p:txBody>
          <a:bodyPr/>
          <a:lstStyle/>
          <a:p>
            <a:r>
              <a:rPr lang="fr-FR" dirty="0"/>
              <a:t>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FC88D-E298-4E16-9D79-A4E4D487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Object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AF684-7179-4713-A1CF-90533573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234" y="1222311"/>
            <a:ext cx="9038167" cy="49038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>
                <a:solidFill>
                  <a:srgbClr val="FF0000"/>
                </a:solidFill>
              </a:rPr>
              <a:t>java.lang.Object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is the root of the class hierarchy. Every class has Object as a superclass. All objects, including arrays, implement the methods of this class. </a:t>
            </a:r>
          </a:p>
          <a:p>
            <a:pPr marL="0" indent="0">
              <a:buNone/>
            </a:pPr>
            <a:r>
              <a:rPr lang="en-US" dirty="0"/>
              <a:t>Methods:</a:t>
            </a:r>
          </a:p>
          <a:p>
            <a:r>
              <a:rPr lang="en-US" dirty="0"/>
              <a:t>clone()</a:t>
            </a:r>
          </a:p>
          <a:p>
            <a:r>
              <a:rPr lang="en-US" b="1" dirty="0">
                <a:solidFill>
                  <a:srgbClr val="002060"/>
                </a:solidFill>
              </a:rPr>
              <a:t>equals</a:t>
            </a:r>
            <a:r>
              <a:rPr lang="en-US" dirty="0"/>
              <a:t>()</a:t>
            </a:r>
          </a:p>
          <a:p>
            <a:r>
              <a:rPr lang="en-US" dirty="0"/>
              <a:t>finalize()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getClass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hashCode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/>
              <a:t>notify(), </a:t>
            </a:r>
            <a:r>
              <a:rPr lang="en-US" dirty="0" err="1"/>
              <a:t>notifyAll</a:t>
            </a:r>
            <a:r>
              <a:rPr lang="en-US" dirty="0"/>
              <a:t>(), wait()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toString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548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9D53E-9FEC-4682-8C93-F3349EF6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Object – </a:t>
            </a:r>
            <a:r>
              <a:rPr lang="en-US" b="1" dirty="0" err="1">
                <a:solidFill>
                  <a:srgbClr val="002060"/>
                </a:solidFill>
              </a:rPr>
              <a:t>hashCode</a:t>
            </a:r>
            <a:r>
              <a:rPr lang="en-US" b="1" dirty="0">
                <a:solidFill>
                  <a:srgbClr val="002060"/>
                </a:solidFill>
              </a:rPr>
              <a:t>()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F9A328-1C39-4332-B458-E45D83FF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int </a:t>
            </a:r>
            <a:r>
              <a:rPr lang="en-US" b="1" dirty="0" err="1"/>
              <a:t>hashCode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dirty="0"/>
              <a:t>Provides a numeric representation of an object’s content</a:t>
            </a:r>
          </a:p>
          <a:p>
            <a:endParaRPr lang="en-US" dirty="0"/>
          </a:p>
          <a:p>
            <a:r>
              <a:rPr lang="en-US" dirty="0"/>
              <a:t>This method is supported for the benefit of hash tables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 default implementation returns an integer that represents the internal memory address of the object.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38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4FA87-413D-4165-9012-1E4E2E1A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Object – </a:t>
            </a:r>
            <a:r>
              <a:rPr lang="en-US" b="1" dirty="0" err="1">
                <a:solidFill>
                  <a:srgbClr val="002060"/>
                </a:solidFill>
              </a:rPr>
              <a:t>getClass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58FF5-4376-4732-BA7D-2AB02835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894" y="1600201"/>
            <a:ext cx="8932507" cy="4525963"/>
          </a:xfrm>
        </p:spPr>
        <p:txBody>
          <a:bodyPr/>
          <a:lstStyle/>
          <a:p>
            <a:pPr marL="228600" lvl="2"/>
            <a:r>
              <a:rPr lang="en-US" b="1" dirty="0">
                <a:ea typeface="+mn-ea"/>
                <a:cs typeface="+mn-cs"/>
              </a:rPr>
              <a:t>Public Object&lt;?&gt; </a:t>
            </a:r>
            <a:r>
              <a:rPr lang="en-US" b="1" dirty="0" err="1">
                <a:ea typeface="+mn-ea"/>
                <a:cs typeface="+mn-cs"/>
              </a:rPr>
              <a:t>getClass</a:t>
            </a:r>
            <a:r>
              <a:rPr lang="en-US" sz="2800" dirty="0"/>
              <a:t>()</a:t>
            </a:r>
          </a:p>
          <a:p>
            <a:pPr marL="228600" lvl="2"/>
            <a:endParaRPr lang="en-US" sz="2800" dirty="0"/>
          </a:p>
          <a:p>
            <a:pPr marL="228600" lvl="2"/>
            <a:r>
              <a:rPr lang="en-US" dirty="0"/>
              <a:t>Returns an instance of </a:t>
            </a:r>
            <a:r>
              <a:rPr lang="en-US" b="1" dirty="0"/>
              <a:t>the </a:t>
            </a:r>
            <a:r>
              <a:rPr lang="en-US" b="1" dirty="0" err="1"/>
              <a:t>java.lang.Class</a:t>
            </a:r>
            <a:r>
              <a:rPr lang="en-US" b="1" dirty="0"/>
              <a:t> </a:t>
            </a:r>
            <a:r>
              <a:rPr lang="en-US" dirty="0"/>
              <a:t>class, which contains information about the class of the object that </a:t>
            </a:r>
            <a:r>
              <a:rPr lang="en-US" b="1" dirty="0" err="1">
                <a:solidFill>
                  <a:srgbClr val="002060"/>
                </a:solidFill>
              </a:rPr>
              <a:t>getClass</a:t>
            </a:r>
            <a:r>
              <a:rPr lang="en-US" b="1" dirty="0">
                <a:solidFill>
                  <a:srgbClr val="002060"/>
                </a:solidFill>
              </a:rPr>
              <a:t>() </a:t>
            </a:r>
            <a:r>
              <a:rPr lang="en-US" dirty="0"/>
              <a:t>was called from</a:t>
            </a:r>
          </a:p>
          <a:p>
            <a:pPr marL="228600" lvl="2"/>
            <a:endParaRPr lang="en-US" dirty="0"/>
          </a:p>
          <a:p>
            <a:pPr marL="228600" lvl="2"/>
            <a:r>
              <a:rPr lang="en-US" b="1" dirty="0" err="1">
                <a:solidFill>
                  <a:srgbClr val="002060"/>
                </a:solidFill>
              </a:rPr>
              <a:t>getClass</a:t>
            </a:r>
            <a:r>
              <a:rPr lang="en-US" b="1" dirty="0">
                <a:solidFill>
                  <a:srgbClr val="002060"/>
                </a:solidFill>
              </a:rPr>
              <a:t>() </a:t>
            </a:r>
            <a:r>
              <a:rPr lang="en-US" dirty="0"/>
              <a:t>cannot be overridden as it is declared as a final method. </a:t>
            </a:r>
          </a:p>
          <a:p>
            <a:pPr marL="228600" lvl="2"/>
            <a:endParaRPr lang="en-US" dirty="0"/>
          </a:p>
          <a:p>
            <a:pPr marL="228600" lvl="2"/>
            <a:r>
              <a:rPr lang="en-US" dirty="0"/>
              <a:t>It is particularly useful to library programmers because it is essential for the concept know as </a:t>
            </a:r>
            <a:r>
              <a:rPr lang="en-US" i="1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136523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D0764-BF6F-4BA5-A0D1-3D2C6605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class Object – </a:t>
            </a:r>
            <a:r>
              <a:rPr lang="fr-FR" b="1" dirty="0" err="1">
                <a:solidFill>
                  <a:srgbClr val="002060"/>
                </a:solidFill>
              </a:rPr>
              <a:t>toString</a:t>
            </a:r>
            <a:r>
              <a:rPr lang="fr-FR" b="1" dirty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F1F40-E087-4424-A5C1-A42866D0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234" y="1623526"/>
            <a:ext cx="9976012" cy="495983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public String </a:t>
            </a:r>
            <a:r>
              <a:rPr lang="en-US" b="1" dirty="0" err="1">
                <a:solidFill>
                  <a:srgbClr val="002060"/>
                </a:solidFill>
              </a:rPr>
              <a:t>toString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Returns a string representation of an object, containing mainly the state of the object.</a:t>
            </a:r>
          </a:p>
          <a:p>
            <a:endParaRPr lang="en-US" dirty="0"/>
          </a:p>
          <a:p>
            <a:r>
              <a:rPr lang="en-US" dirty="0"/>
              <a:t>It is recommended that all subclasses override this method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toString</a:t>
            </a:r>
            <a:r>
              <a:rPr lang="en-US" dirty="0"/>
              <a:t>() default implementation returns: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Courier New" panose="02070309020205020404" pitchFamily="49" charset="0"/>
              </a:rPr>
              <a:t>getClass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().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getName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() + '@' +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Integer.toHexString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hashCode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883E5-16C0-44C5-8EDC-7D1C69C3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Object – </a:t>
            </a:r>
            <a:r>
              <a:rPr lang="en-US" b="1" dirty="0">
                <a:solidFill>
                  <a:srgbClr val="002060"/>
                </a:solidFill>
              </a:rPr>
              <a:t>equals()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3B13AD-31D4-4CB6-B8DE-ADFF9858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854" y="1417638"/>
            <a:ext cx="9038167" cy="4525963"/>
          </a:xfrm>
        </p:spPr>
        <p:txBody>
          <a:bodyPr/>
          <a:lstStyle/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equals (Object obj)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Should return true if the two objects have the same content, false otherwise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default implementation compares if two references point to the same object: </a:t>
            </a:r>
            <a:r>
              <a:rPr lang="en-US" b="1" dirty="0" err="1"/>
              <a:t>x.equals</a:t>
            </a:r>
            <a:r>
              <a:rPr lang="en-US" b="1" dirty="0"/>
              <a:t>(y) compares x==y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override equals in any class to define equality in some appropriate way</a:t>
            </a:r>
          </a:p>
        </p:txBody>
      </p:sp>
    </p:spTree>
    <p:extLst>
      <p:ext uri="{BB962C8B-B14F-4D97-AF65-F5344CB8AC3E}">
        <p14:creationId xmlns:p14="http://schemas.microsoft.com/office/powerpoint/2010/main" val="9830714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10197</TotalTime>
  <Words>303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Futura LT Book</vt:lpstr>
      <vt:lpstr>Custom Design</vt:lpstr>
      <vt:lpstr>template</vt:lpstr>
      <vt:lpstr>Chapter 07 The class java.lang.Object</vt:lpstr>
      <vt:lpstr>The class Object </vt:lpstr>
      <vt:lpstr>The class Object – hashCode() </vt:lpstr>
      <vt:lpstr>The class Object – getClass()</vt:lpstr>
      <vt:lpstr>The class Object – toString()</vt:lpstr>
      <vt:lpstr>The class Object – equals()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Safae Bourhnane &lt; 69022 &gt;</dc:creator>
  <cp:lastModifiedBy>Safae Bourhnane &lt; 69022 &gt;</cp:lastModifiedBy>
  <cp:revision>290</cp:revision>
  <dcterms:created xsi:type="dcterms:W3CDTF">2021-09-16T08:33:26Z</dcterms:created>
  <dcterms:modified xsi:type="dcterms:W3CDTF">2021-10-25T13:32:48Z</dcterms:modified>
</cp:coreProperties>
</file>