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473DA53-27D7-4BCF-88C9-5C85468CAD61}">
          <p14:sldIdLst>
            <p14:sldId id="256"/>
            <p14:sldId id="286"/>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4660"/>
  </p:normalViewPr>
  <p:slideViewPr>
    <p:cSldViewPr snapToGrid="0">
      <p:cViewPr varScale="1">
        <p:scale>
          <a:sx n="82" d="100"/>
          <a:sy n="82"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AC0212C-56D6-4F08-B168-A31A7FE55643}" type="slidenum">
              <a:rPr lang="ru-RU"/>
              <a:pPr/>
              <a:t>‹N°›</a:t>
            </a:fld>
            <a:endParaRPr lang="ru-RU"/>
          </a:p>
        </p:txBody>
      </p:sp>
    </p:spTree>
    <p:extLst>
      <p:ext uri="{BB962C8B-B14F-4D97-AF65-F5344CB8AC3E}">
        <p14:creationId xmlns:p14="http://schemas.microsoft.com/office/powerpoint/2010/main" val="76898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9A36257-5393-47C7-A1EA-50178DD5EEB6}" type="slidenum">
              <a:rPr lang="ru-RU"/>
              <a:pPr/>
              <a:t>‹N°›</a:t>
            </a:fld>
            <a:endParaRPr lang="ru-RU"/>
          </a:p>
        </p:txBody>
      </p:sp>
    </p:spTree>
    <p:extLst>
      <p:ext uri="{BB962C8B-B14F-4D97-AF65-F5344CB8AC3E}">
        <p14:creationId xmlns:p14="http://schemas.microsoft.com/office/powerpoint/2010/main" val="149316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577DEA9-109A-4E15-9DF7-DEA2DE32AB07}" type="slidenum">
              <a:rPr lang="ru-RU"/>
              <a:pPr/>
              <a:t>‹N°›</a:t>
            </a:fld>
            <a:endParaRPr lang="ru-RU"/>
          </a:p>
        </p:txBody>
      </p:sp>
    </p:spTree>
    <p:extLst>
      <p:ext uri="{BB962C8B-B14F-4D97-AF65-F5344CB8AC3E}">
        <p14:creationId xmlns:p14="http://schemas.microsoft.com/office/powerpoint/2010/main" val="191565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15218" y="4076701"/>
            <a:ext cx="5761567" cy="1368425"/>
          </a:xfrm>
          <a:effectLst>
            <a:outerShdw dist="17961" dir="2700000" algn="ctr" rotWithShape="0">
              <a:schemeClr val="bg2"/>
            </a:outerShdw>
          </a:effectLst>
        </p:spPr>
        <p:txBody>
          <a:bodyPr/>
          <a:lstStyle>
            <a:lvl1pPr>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215218" y="5516564"/>
            <a:ext cx="5761567" cy="719137"/>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noProof="0"/>
              <a:t>Click to edit Master subtitle style</a:t>
            </a:r>
            <a:endParaRPr lang="ru-RU" noProof="0"/>
          </a:p>
        </p:txBody>
      </p:sp>
    </p:spTree>
    <p:extLst>
      <p:ext uri="{BB962C8B-B14F-4D97-AF65-F5344CB8AC3E}">
        <p14:creationId xmlns:p14="http://schemas.microsoft.com/office/powerpoint/2010/main" val="588561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6256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671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4418" y="2205039"/>
            <a:ext cx="5369983"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05039"/>
            <a:ext cx="5369984"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1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850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3285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279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197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5AEFA40-26F4-408E-915A-20BE615BEAA9}" type="slidenum">
              <a:rPr lang="ru-RU"/>
              <a:pPr/>
              <a:t>‹N°›</a:t>
            </a:fld>
            <a:endParaRPr lang="ru-RU"/>
          </a:p>
        </p:txBody>
      </p:sp>
    </p:spTree>
    <p:extLst>
      <p:ext uri="{BB962C8B-B14F-4D97-AF65-F5344CB8AC3E}">
        <p14:creationId xmlns:p14="http://schemas.microsoft.com/office/powerpoint/2010/main" val="411182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8314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589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1125539"/>
            <a:ext cx="2734733" cy="5399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4418" y="1125539"/>
            <a:ext cx="8005233"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605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6C04E36-A46F-4056-B795-B4B47A6A2E24}" type="slidenum">
              <a:rPr lang="ru-RU"/>
              <a:pPr/>
              <a:t>‹N°›</a:t>
            </a:fld>
            <a:endParaRPr lang="ru-RU"/>
          </a:p>
        </p:txBody>
      </p:sp>
    </p:spTree>
    <p:extLst>
      <p:ext uri="{BB962C8B-B14F-4D97-AF65-F5344CB8AC3E}">
        <p14:creationId xmlns:p14="http://schemas.microsoft.com/office/powerpoint/2010/main" val="19380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44234" y="1600201"/>
            <a:ext cx="4417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64917" y="1600201"/>
            <a:ext cx="4417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29789AA0-BA82-494C-9E4E-0EC8FA50E69D}" type="slidenum">
              <a:rPr lang="ru-RU"/>
              <a:pPr/>
              <a:t>‹N°›</a:t>
            </a:fld>
            <a:endParaRPr lang="ru-RU"/>
          </a:p>
        </p:txBody>
      </p:sp>
    </p:spTree>
    <p:extLst>
      <p:ext uri="{BB962C8B-B14F-4D97-AF65-F5344CB8AC3E}">
        <p14:creationId xmlns:p14="http://schemas.microsoft.com/office/powerpoint/2010/main" val="149334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99EBE070-8202-48C0-8282-A3C06C79BC80}" type="slidenum">
              <a:rPr lang="ru-RU"/>
              <a:pPr/>
              <a:t>‹N°›</a:t>
            </a:fld>
            <a:endParaRPr lang="ru-RU"/>
          </a:p>
        </p:txBody>
      </p:sp>
    </p:spTree>
    <p:extLst>
      <p:ext uri="{BB962C8B-B14F-4D97-AF65-F5344CB8AC3E}">
        <p14:creationId xmlns:p14="http://schemas.microsoft.com/office/powerpoint/2010/main" val="331863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82980017-1F54-48A7-B545-4E43136DF56B}" type="slidenum">
              <a:rPr lang="ru-RU"/>
              <a:pPr/>
              <a:t>‹N°›</a:t>
            </a:fld>
            <a:endParaRPr lang="ru-RU"/>
          </a:p>
        </p:txBody>
      </p:sp>
    </p:spTree>
    <p:extLst>
      <p:ext uri="{BB962C8B-B14F-4D97-AF65-F5344CB8AC3E}">
        <p14:creationId xmlns:p14="http://schemas.microsoft.com/office/powerpoint/2010/main" val="118180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8C9B0D03-3D10-46D1-84A7-C2A8F0811669}" type="slidenum">
              <a:rPr lang="ru-RU"/>
              <a:pPr/>
              <a:t>‹N°›</a:t>
            </a:fld>
            <a:endParaRPr lang="ru-RU"/>
          </a:p>
        </p:txBody>
      </p:sp>
    </p:spTree>
    <p:extLst>
      <p:ext uri="{BB962C8B-B14F-4D97-AF65-F5344CB8AC3E}">
        <p14:creationId xmlns:p14="http://schemas.microsoft.com/office/powerpoint/2010/main" val="31941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AD43350D-B8C3-4630-8309-0E1CCA1BE8B3}" type="slidenum">
              <a:rPr lang="ru-RU"/>
              <a:pPr/>
              <a:t>‹N°›</a:t>
            </a:fld>
            <a:endParaRPr lang="ru-RU"/>
          </a:p>
        </p:txBody>
      </p:sp>
    </p:spTree>
    <p:extLst>
      <p:ext uri="{BB962C8B-B14F-4D97-AF65-F5344CB8AC3E}">
        <p14:creationId xmlns:p14="http://schemas.microsoft.com/office/powerpoint/2010/main" val="415958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D00B0C2E-8C87-46B4-9FCA-8E125E4A2A84}" type="slidenum">
              <a:rPr lang="ru-RU"/>
              <a:pPr/>
              <a:t>‹N°›</a:t>
            </a:fld>
            <a:endParaRPr lang="ru-RU"/>
          </a:p>
        </p:txBody>
      </p:sp>
    </p:spTree>
    <p:extLst>
      <p:ext uri="{BB962C8B-B14F-4D97-AF65-F5344CB8AC3E}">
        <p14:creationId xmlns:p14="http://schemas.microsoft.com/office/powerpoint/2010/main" val="39238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808DE21B-D882-40DB-B356-90534372F72F}" type="slidenum">
              <a:rPr lang="ru-RU"/>
              <a:pPr/>
              <a:t>‹N°›</a:t>
            </a:fld>
            <a:endParaRPr lang="ru-RU"/>
          </a:p>
        </p:txBody>
      </p:sp>
    </p:spTree>
    <p:extLst>
      <p:ext uri="{BB962C8B-B14F-4D97-AF65-F5344CB8AC3E}">
        <p14:creationId xmlns:p14="http://schemas.microsoft.com/office/powerpoint/2010/main" val="109908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8" y="1125539"/>
            <a:ext cx="1094316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624418" y="2205039"/>
            <a:ext cx="10943167"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80983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ea typeface="굴림" charset="-127"/>
        </a:defRPr>
      </a:lvl2pPr>
      <a:lvl3pPr algn="l" rtl="0" eaLnBrk="1" fontAlgn="base" hangingPunct="1">
        <a:spcBef>
          <a:spcPct val="0"/>
        </a:spcBef>
        <a:spcAft>
          <a:spcPct val="0"/>
        </a:spcAft>
        <a:defRPr sz="3600">
          <a:solidFill>
            <a:schemeClr val="bg1"/>
          </a:solidFill>
          <a:latin typeface="Futura LT Book" pitchFamily="2" charset="0"/>
          <a:ea typeface="굴림" charset="-127"/>
        </a:defRPr>
      </a:lvl3pPr>
      <a:lvl4pPr algn="l" rtl="0" eaLnBrk="1" fontAlgn="base" hangingPunct="1">
        <a:spcBef>
          <a:spcPct val="0"/>
        </a:spcBef>
        <a:spcAft>
          <a:spcPct val="0"/>
        </a:spcAft>
        <a:defRPr sz="3600">
          <a:solidFill>
            <a:schemeClr val="bg1"/>
          </a:solidFill>
          <a:latin typeface="Futura LT Book" pitchFamily="2" charset="0"/>
          <a:ea typeface="굴림" charset="-127"/>
        </a:defRPr>
      </a:lvl4pPr>
      <a:lvl5pPr algn="l" rtl="0" eaLnBrk="1" fontAlgn="base" hangingPunct="1">
        <a:spcBef>
          <a:spcPct val="0"/>
        </a:spcBef>
        <a:spcAft>
          <a:spcPct val="0"/>
        </a:spcAft>
        <a:defRPr sz="3600">
          <a:solidFill>
            <a:schemeClr val="bg1"/>
          </a:solidFill>
          <a:latin typeface="Futura LT Book" pitchFamily="2" charset="0"/>
          <a:ea typeface="굴림" charset="-127"/>
        </a:defRPr>
      </a:lvl5pPr>
      <a:lvl6pPr marL="457200" algn="l" rtl="0" eaLnBrk="1" fontAlgn="base" hangingPunct="1">
        <a:spcBef>
          <a:spcPct val="0"/>
        </a:spcBef>
        <a:spcAft>
          <a:spcPct val="0"/>
        </a:spcAft>
        <a:defRPr sz="3600">
          <a:solidFill>
            <a:schemeClr val="bg1"/>
          </a:solidFill>
          <a:latin typeface="Futura LT Book" pitchFamily="2" charset="0"/>
          <a:ea typeface="굴림" charset="-127"/>
        </a:defRPr>
      </a:lvl6pPr>
      <a:lvl7pPr marL="914400" algn="l" rtl="0" eaLnBrk="1" fontAlgn="base" hangingPunct="1">
        <a:spcBef>
          <a:spcPct val="0"/>
        </a:spcBef>
        <a:spcAft>
          <a:spcPct val="0"/>
        </a:spcAft>
        <a:defRPr sz="3600">
          <a:solidFill>
            <a:schemeClr val="bg1"/>
          </a:solidFill>
          <a:latin typeface="Futura LT Book" pitchFamily="2" charset="0"/>
          <a:ea typeface="굴림" charset="-127"/>
        </a:defRPr>
      </a:lvl7pPr>
      <a:lvl8pPr marL="1371600" algn="l" rtl="0" eaLnBrk="1" fontAlgn="base" hangingPunct="1">
        <a:spcBef>
          <a:spcPct val="0"/>
        </a:spcBef>
        <a:spcAft>
          <a:spcPct val="0"/>
        </a:spcAft>
        <a:defRPr sz="3600">
          <a:solidFill>
            <a:schemeClr val="bg1"/>
          </a:solidFill>
          <a:latin typeface="Futura LT Book" pitchFamily="2" charset="0"/>
          <a:ea typeface="굴림" charset="-127"/>
        </a:defRPr>
      </a:lvl8pPr>
      <a:lvl9pPr marL="1828800" algn="l" rtl="0" eaLnBrk="1" fontAlgn="base" hangingPunct="1">
        <a:spcBef>
          <a:spcPct val="0"/>
        </a:spcBef>
        <a:spcAft>
          <a:spcPct val="0"/>
        </a:spcAft>
        <a:defRPr sz="36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4CB4564-0104-4FAB-B034-F49EA66816B2}"/>
              </a:ext>
            </a:extLst>
          </p:cNvPr>
          <p:cNvSpPr>
            <a:spLocks noGrp="1"/>
          </p:cNvSpPr>
          <p:nvPr>
            <p:ph type="ctrTitle"/>
          </p:nvPr>
        </p:nvSpPr>
        <p:spPr>
          <a:xfrm>
            <a:off x="2071396" y="4076701"/>
            <a:ext cx="9022702" cy="1368425"/>
          </a:xfrm>
        </p:spPr>
        <p:txBody>
          <a:bodyPr/>
          <a:lstStyle/>
          <a:p>
            <a:r>
              <a:rPr lang="en-US" b="1" dirty="0"/>
              <a:t>Chapter 08</a:t>
            </a:r>
            <a:br>
              <a:rPr lang="en-US" dirty="0"/>
            </a:br>
            <a:r>
              <a:rPr lang="en-US" dirty="0"/>
              <a:t>Java Interfaces </a:t>
            </a:r>
          </a:p>
        </p:txBody>
      </p:sp>
      <p:sp>
        <p:nvSpPr>
          <p:cNvPr id="5" name="Sous-titre 4">
            <a:extLst>
              <a:ext uri="{FF2B5EF4-FFF2-40B4-BE49-F238E27FC236}">
                <a16:creationId xmlns:a16="http://schemas.microsoft.com/office/drawing/2014/main" id="{60A1EAB9-EAEF-4BCA-BA81-14126B932422}"/>
              </a:ext>
            </a:extLst>
          </p:cNvPr>
          <p:cNvSpPr>
            <a:spLocks noGrp="1"/>
          </p:cNvSpPr>
          <p:nvPr>
            <p:ph type="subTitle" idx="1"/>
          </p:nvPr>
        </p:nvSpPr>
        <p:spPr>
          <a:xfrm>
            <a:off x="2146041" y="5637862"/>
            <a:ext cx="6830744" cy="719137"/>
          </a:xfrm>
        </p:spPr>
        <p:txBody>
          <a:bodyPr/>
          <a:lstStyle/>
          <a:p>
            <a:r>
              <a:rPr lang="fr-FR" dirty="0"/>
              <a:t>FALL 2021</a:t>
            </a:r>
            <a:endParaRPr lang="en-US" dirty="0"/>
          </a:p>
        </p:txBody>
      </p:sp>
    </p:spTree>
    <p:extLst>
      <p:ext uri="{BB962C8B-B14F-4D97-AF65-F5344CB8AC3E}">
        <p14:creationId xmlns:p14="http://schemas.microsoft.com/office/powerpoint/2010/main" val="417937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A8A14-EB09-4CA0-B49F-7AE9D1676783}"/>
              </a:ext>
            </a:extLst>
          </p:cNvPr>
          <p:cNvSpPr>
            <a:spLocks noGrp="1"/>
          </p:cNvSpPr>
          <p:nvPr>
            <p:ph type="title"/>
          </p:nvPr>
        </p:nvSpPr>
        <p:spPr/>
        <p:txBody>
          <a:bodyPr/>
          <a:lstStyle/>
          <a:p>
            <a:endParaRPr lang="en-US" dirty="0"/>
          </a:p>
        </p:txBody>
      </p:sp>
      <p:pic>
        <p:nvPicPr>
          <p:cNvPr id="5" name="Espace réservé du contenu 4">
            <a:extLst>
              <a:ext uri="{FF2B5EF4-FFF2-40B4-BE49-F238E27FC236}">
                <a16:creationId xmlns:a16="http://schemas.microsoft.com/office/drawing/2014/main" id="{AEF5A17A-6626-4059-990E-7261A2E9087E}"/>
              </a:ext>
            </a:extLst>
          </p:cNvPr>
          <p:cNvPicPr>
            <a:picLocks noGrp="1" noChangeAspect="1"/>
          </p:cNvPicPr>
          <p:nvPr>
            <p:ph idx="1"/>
          </p:nvPr>
        </p:nvPicPr>
        <p:blipFill>
          <a:blip r:embed="rId2"/>
          <a:stretch>
            <a:fillRect/>
          </a:stretch>
        </p:blipFill>
        <p:spPr>
          <a:xfrm>
            <a:off x="3125757" y="473072"/>
            <a:ext cx="7495818" cy="5711100"/>
          </a:xfrm>
        </p:spPr>
      </p:pic>
    </p:spTree>
    <p:extLst>
      <p:ext uri="{BB962C8B-B14F-4D97-AF65-F5344CB8AC3E}">
        <p14:creationId xmlns:p14="http://schemas.microsoft.com/office/powerpoint/2010/main" val="384353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22052-E58B-471B-9E24-7D58A047F38A}"/>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040DD939-E705-4A0C-BEC0-6DF7CEFF1F39}"/>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10B296F3-A1C1-4EA5-A928-2BA6FEA461F3}"/>
              </a:ext>
            </a:extLst>
          </p:cNvPr>
          <p:cNvPicPr>
            <a:picLocks noChangeAspect="1"/>
          </p:cNvPicPr>
          <p:nvPr/>
        </p:nvPicPr>
        <p:blipFill>
          <a:blip r:embed="rId2"/>
          <a:stretch>
            <a:fillRect/>
          </a:stretch>
        </p:blipFill>
        <p:spPr>
          <a:xfrm>
            <a:off x="2964608" y="731836"/>
            <a:ext cx="8222796" cy="5305393"/>
          </a:xfrm>
          <a:prstGeom prst="rect">
            <a:avLst/>
          </a:prstGeom>
        </p:spPr>
      </p:pic>
    </p:spTree>
    <p:extLst>
      <p:ext uri="{BB962C8B-B14F-4D97-AF65-F5344CB8AC3E}">
        <p14:creationId xmlns:p14="http://schemas.microsoft.com/office/powerpoint/2010/main" val="390878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3F6C13-7692-45CA-8684-00FC44BA1ED6}"/>
              </a:ext>
            </a:extLst>
          </p:cNvPr>
          <p:cNvSpPr>
            <a:spLocks noGrp="1"/>
          </p:cNvSpPr>
          <p:nvPr>
            <p:ph type="title"/>
          </p:nvPr>
        </p:nvSpPr>
        <p:spPr/>
        <p:txBody>
          <a:bodyPr/>
          <a:lstStyle/>
          <a:p>
            <a:r>
              <a:rPr lang="en-US" dirty="0"/>
              <a:t>Modifying Class </a:t>
            </a:r>
            <a:r>
              <a:rPr lang="en-US" dirty="0" err="1"/>
              <a:t>SalariedEmployee</a:t>
            </a:r>
            <a:r>
              <a:rPr lang="en-US" dirty="0"/>
              <a:t> for Use in the Payable Hierarchy</a:t>
            </a:r>
          </a:p>
        </p:txBody>
      </p:sp>
      <p:sp>
        <p:nvSpPr>
          <p:cNvPr id="3" name="Espace réservé du contenu 2">
            <a:extLst>
              <a:ext uri="{FF2B5EF4-FFF2-40B4-BE49-F238E27FC236}">
                <a16:creationId xmlns:a16="http://schemas.microsoft.com/office/drawing/2014/main" id="{A9180AAD-6237-43BA-B9BD-1B3AAE79C960}"/>
              </a:ext>
            </a:extLst>
          </p:cNvPr>
          <p:cNvSpPr>
            <a:spLocks noGrp="1"/>
          </p:cNvSpPr>
          <p:nvPr>
            <p:ph idx="1"/>
          </p:nvPr>
        </p:nvSpPr>
        <p:spPr/>
        <p:txBody>
          <a:bodyPr/>
          <a:lstStyle/>
          <a:p>
            <a:r>
              <a:rPr lang="en-US" sz="2800" dirty="0"/>
              <a:t>Objects of any subclasses of the class that implements the interface can also be thought of an objects of the interface. </a:t>
            </a:r>
          </a:p>
          <a:p>
            <a:pPr lvl="1"/>
            <a:r>
              <a:rPr lang="en-US" dirty="0"/>
              <a:t>A reference to a subclass object can be assigned to an interface variable if the superclass implements that interface. </a:t>
            </a:r>
          </a:p>
        </p:txBody>
      </p:sp>
    </p:spTree>
    <p:extLst>
      <p:ext uri="{BB962C8B-B14F-4D97-AF65-F5344CB8AC3E}">
        <p14:creationId xmlns:p14="http://schemas.microsoft.com/office/powerpoint/2010/main" val="272007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7EAB5A7-972C-4EF3-8B4E-C3B6F6E55CD1}"/>
              </a:ext>
            </a:extLst>
          </p:cNvPr>
          <p:cNvSpPr>
            <a:spLocks noGrp="1"/>
          </p:cNvSpPr>
          <p:nvPr>
            <p:ph idx="1"/>
          </p:nvPr>
        </p:nvSpPr>
        <p:spPr/>
        <p:txBody>
          <a:bodyPr/>
          <a:lstStyle/>
          <a:p>
            <a:r>
              <a:rPr lang="en-US" sz="2800" dirty="0"/>
              <a:t>Inheritance and interfaces are similar in their implementation of the “is-a” relationship. An object of a class that implements an interface may be thought of as an object of that interface type. An object of any subclasses of a class that implements an interface also can be thought of as an object of the interface type.</a:t>
            </a:r>
          </a:p>
        </p:txBody>
      </p:sp>
    </p:spTree>
    <p:extLst>
      <p:ext uri="{BB962C8B-B14F-4D97-AF65-F5344CB8AC3E}">
        <p14:creationId xmlns:p14="http://schemas.microsoft.com/office/powerpoint/2010/main" val="389199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DD26-6949-4DEB-B3F0-DFC004DBBF05}"/>
              </a:ext>
            </a:extLst>
          </p:cNvPr>
          <p:cNvSpPr>
            <a:spLocks noGrp="1"/>
          </p:cNvSpPr>
          <p:nvPr>
            <p:ph type="title"/>
          </p:nvPr>
        </p:nvSpPr>
        <p:spPr/>
        <p:txBody>
          <a:bodyPr/>
          <a:lstStyle/>
          <a:p>
            <a:endParaRPr lang="en-US"/>
          </a:p>
        </p:txBody>
      </p:sp>
      <p:pic>
        <p:nvPicPr>
          <p:cNvPr id="5" name="Espace réservé du contenu 4">
            <a:extLst>
              <a:ext uri="{FF2B5EF4-FFF2-40B4-BE49-F238E27FC236}">
                <a16:creationId xmlns:a16="http://schemas.microsoft.com/office/drawing/2014/main" id="{9AF19080-6524-4B84-ADDE-813D7659C767}"/>
              </a:ext>
            </a:extLst>
          </p:cNvPr>
          <p:cNvPicPr>
            <a:picLocks noGrp="1" noChangeAspect="1"/>
          </p:cNvPicPr>
          <p:nvPr>
            <p:ph idx="1"/>
          </p:nvPr>
        </p:nvPicPr>
        <p:blipFill>
          <a:blip r:embed="rId2"/>
          <a:stretch>
            <a:fillRect/>
          </a:stretch>
        </p:blipFill>
        <p:spPr>
          <a:xfrm>
            <a:off x="3232888" y="655167"/>
            <a:ext cx="7966947" cy="5547665"/>
          </a:xfrm>
        </p:spPr>
      </p:pic>
    </p:spTree>
    <p:extLst>
      <p:ext uri="{BB962C8B-B14F-4D97-AF65-F5344CB8AC3E}">
        <p14:creationId xmlns:p14="http://schemas.microsoft.com/office/powerpoint/2010/main" val="146951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A2919-B6FB-4A56-9CF0-8D194E3A3080}"/>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30FAF012-CCAA-4120-B92B-F432DAAE1E55}"/>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ED9B991D-DF94-4197-8C12-C03645546659}"/>
              </a:ext>
            </a:extLst>
          </p:cNvPr>
          <p:cNvPicPr>
            <a:picLocks noChangeAspect="1"/>
          </p:cNvPicPr>
          <p:nvPr/>
        </p:nvPicPr>
        <p:blipFill>
          <a:blip r:embed="rId2"/>
          <a:stretch>
            <a:fillRect/>
          </a:stretch>
        </p:blipFill>
        <p:spPr>
          <a:xfrm>
            <a:off x="2737272" y="846138"/>
            <a:ext cx="8845129" cy="4499325"/>
          </a:xfrm>
          <a:prstGeom prst="rect">
            <a:avLst/>
          </a:prstGeom>
        </p:spPr>
      </p:pic>
    </p:spTree>
    <p:extLst>
      <p:ext uri="{BB962C8B-B14F-4D97-AF65-F5344CB8AC3E}">
        <p14:creationId xmlns:p14="http://schemas.microsoft.com/office/powerpoint/2010/main" val="112481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E427A-3F57-4DDC-BC47-5191F268A897}"/>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5C3E022C-2E86-494A-80B5-29AA3F8388AE}"/>
              </a:ext>
            </a:extLst>
          </p:cNvPr>
          <p:cNvSpPr>
            <a:spLocks noGrp="1"/>
          </p:cNvSpPr>
          <p:nvPr>
            <p:ph idx="1"/>
          </p:nvPr>
        </p:nvSpPr>
        <p:spPr/>
        <p:txBody>
          <a:bodyPr/>
          <a:lstStyle/>
          <a:p>
            <a:r>
              <a:rPr lang="en-US" sz="3200" dirty="0"/>
              <a:t>The “is-a” relationship that exists between </a:t>
            </a:r>
            <a:r>
              <a:rPr lang="en-US" sz="3200" dirty="0" err="1"/>
              <a:t>superclasses</a:t>
            </a:r>
            <a:r>
              <a:rPr lang="en-US" sz="3200" dirty="0"/>
              <a:t> and subclasses, and between interfaces and the classes that implement them, holds when passing an object to a method. When a method parameter receives a variable of a superclass or interface type, the method processes the object received as an argument polymorphically.</a:t>
            </a:r>
          </a:p>
        </p:txBody>
      </p:sp>
    </p:spTree>
    <p:extLst>
      <p:ext uri="{BB962C8B-B14F-4D97-AF65-F5344CB8AC3E}">
        <p14:creationId xmlns:p14="http://schemas.microsoft.com/office/powerpoint/2010/main" val="1646344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7BAC2-1325-4F85-86AD-EA270E879879}"/>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1E50C48F-5031-4E39-979F-3AF720DC3DC0}"/>
              </a:ext>
            </a:extLst>
          </p:cNvPr>
          <p:cNvSpPr>
            <a:spLocks noGrp="1"/>
          </p:cNvSpPr>
          <p:nvPr>
            <p:ph idx="1"/>
          </p:nvPr>
        </p:nvSpPr>
        <p:spPr/>
        <p:txBody>
          <a:bodyPr/>
          <a:lstStyle/>
          <a:p>
            <a:r>
              <a:rPr lang="en-US" sz="3200" dirty="0"/>
              <a:t>Using a superclass reference, we can polymorphically invoke any method specified in the superclass declaration (and in class Object). Using an interface reference, we can polymorphically invoke any method specified in the interface declaration (and in class Object).</a:t>
            </a:r>
          </a:p>
        </p:txBody>
      </p:sp>
    </p:spTree>
    <p:extLst>
      <p:ext uri="{BB962C8B-B14F-4D97-AF65-F5344CB8AC3E}">
        <p14:creationId xmlns:p14="http://schemas.microsoft.com/office/powerpoint/2010/main" val="48270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5C370-A55F-4B11-85F4-170859AB7F83}"/>
              </a:ext>
            </a:extLst>
          </p:cNvPr>
          <p:cNvSpPr>
            <a:spLocks noGrp="1"/>
          </p:cNvSpPr>
          <p:nvPr>
            <p:ph type="title"/>
          </p:nvPr>
        </p:nvSpPr>
        <p:spPr/>
        <p:txBody>
          <a:bodyPr/>
          <a:lstStyle/>
          <a:p>
            <a:endParaRPr lang="en-US" dirty="0"/>
          </a:p>
        </p:txBody>
      </p:sp>
      <p:pic>
        <p:nvPicPr>
          <p:cNvPr id="5" name="Espace réservé du contenu 4">
            <a:extLst>
              <a:ext uri="{FF2B5EF4-FFF2-40B4-BE49-F238E27FC236}">
                <a16:creationId xmlns:a16="http://schemas.microsoft.com/office/drawing/2014/main" id="{6C105112-D640-4A45-90A9-854DCE387E78}"/>
              </a:ext>
            </a:extLst>
          </p:cNvPr>
          <p:cNvPicPr>
            <a:picLocks noGrp="1" noChangeAspect="1"/>
          </p:cNvPicPr>
          <p:nvPr>
            <p:ph idx="1"/>
          </p:nvPr>
        </p:nvPicPr>
        <p:blipFill>
          <a:blip r:embed="rId2"/>
          <a:stretch>
            <a:fillRect/>
          </a:stretch>
        </p:blipFill>
        <p:spPr>
          <a:xfrm>
            <a:off x="2932129" y="503237"/>
            <a:ext cx="8395191" cy="5851525"/>
          </a:xfrm>
        </p:spPr>
      </p:pic>
    </p:spTree>
    <p:extLst>
      <p:ext uri="{BB962C8B-B14F-4D97-AF65-F5344CB8AC3E}">
        <p14:creationId xmlns:p14="http://schemas.microsoft.com/office/powerpoint/2010/main" val="260695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016A94-6BC4-4023-AB4B-5DF44A88DEF4}"/>
              </a:ext>
            </a:extLst>
          </p:cNvPr>
          <p:cNvSpPr>
            <a:spLocks noGrp="1"/>
          </p:cNvSpPr>
          <p:nvPr>
            <p:ph type="title"/>
          </p:nvPr>
        </p:nvSpPr>
        <p:spPr/>
        <p:txBody>
          <a:bodyPr/>
          <a:lstStyle/>
          <a:p>
            <a:endParaRPr lang="en-US"/>
          </a:p>
        </p:txBody>
      </p:sp>
      <p:pic>
        <p:nvPicPr>
          <p:cNvPr id="5" name="Espace réservé du contenu 4">
            <a:extLst>
              <a:ext uri="{FF2B5EF4-FFF2-40B4-BE49-F238E27FC236}">
                <a16:creationId xmlns:a16="http://schemas.microsoft.com/office/drawing/2014/main" id="{4BE62AB6-3067-44B9-8038-52F4459E4E20}"/>
              </a:ext>
            </a:extLst>
          </p:cNvPr>
          <p:cNvPicPr>
            <a:picLocks noGrp="1" noChangeAspect="1"/>
          </p:cNvPicPr>
          <p:nvPr>
            <p:ph idx="1"/>
          </p:nvPr>
        </p:nvPicPr>
        <p:blipFill>
          <a:blip r:embed="rId2"/>
          <a:stretch>
            <a:fillRect/>
          </a:stretch>
        </p:blipFill>
        <p:spPr>
          <a:xfrm>
            <a:off x="2976465" y="238398"/>
            <a:ext cx="8091580" cy="5943749"/>
          </a:xfrm>
        </p:spPr>
      </p:pic>
    </p:spTree>
    <p:extLst>
      <p:ext uri="{BB962C8B-B14F-4D97-AF65-F5344CB8AC3E}">
        <p14:creationId xmlns:p14="http://schemas.microsoft.com/office/powerpoint/2010/main" val="257738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FC88D-E298-4E16-9D79-A4E4D4878AB1}"/>
              </a:ext>
            </a:extLst>
          </p:cNvPr>
          <p:cNvSpPr>
            <a:spLocks noGrp="1"/>
          </p:cNvSpPr>
          <p:nvPr>
            <p:ph type="title"/>
          </p:nvPr>
        </p:nvSpPr>
        <p:spPr>
          <a:xfrm>
            <a:off x="2559050" y="160335"/>
            <a:ext cx="9023351" cy="1143000"/>
          </a:xfrm>
        </p:spPr>
        <p:txBody>
          <a:bodyPr/>
          <a:lstStyle/>
          <a:p>
            <a:r>
              <a:rPr lang="en-US" dirty="0"/>
              <a:t>Creating and using Interfaces </a:t>
            </a:r>
          </a:p>
        </p:txBody>
      </p:sp>
      <p:sp>
        <p:nvSpPr>
          <p:cNvPr id="3" name="Espace réservé du contenu 2">
            <a:extLst>
              <a:ext uri="{FF2B5EF4-FFF2-40B4-BE49-F238E27FC236}">
                <a16:creationId xmlns:a16="http://schemas.microsoft.com/office/drawing/2014/main" id="{C43AF684-7179-4713-A1CF-90533573A9B4}"/>
              </a:ext>
            </a:extLst>
          </p:cNvPr>
          <p:cNvSpPr>
            <a:spLocks noGrp="1"/>
          </p:cNvSpPr>
          <p:nvPr>
            <p:ph idx="1"/>
          </p:nvPr>
        </p:nvSpPr>
        <p:spPr>
          <a:xfrm>
            <a:off x="2544234" y="1222311"/>
            <a:ext cx="9038167" cy="4903854"/>
          </a:xfrm>
        </p:spPr>
        <p:txBody>
          <a:bodyPr/>
          <a:lstStyle/>
          <a:p>
            <a:r>
              <a:rPr lang="en-US" dirty="0">
                <a:ea typeface="+mn-ea"/>
                <a:cs typeface="+mn-cs"/>
              </a:rPr>
              <a:t>Interfaces </a:t>
            </a:r>
          </a:p>
          <a:p>
            <a:pPr lvl="1"/>
            <a:r>
              <a:rPr lang="en-US" dirty="0">
                <a:ea typeface="+mn-ea"/>
                <a:cs typeface="+mn-cs"/>
              </a:rPr>
              <a:t>Declared with the keyword </a:t>
            </a:r>
            <a:r>
              <a:rPr lang="en-US" dirty="0">
                <a:solidFill>
                  <a:srgbClr val="FF0000"/>
                </a:solidFill>
                <a:ea typeface="+mn-ea"/>
                <a:cs typeface="+mn-cs"/>
              </a:rPr>
              <a:t>interface</a:t>
            </a:r>
          </a:p>
          <a:p>
            <a:pPr lvl="1"/>
            <a:r>
              <a:rPr lang="en-US" dirty="0">
                <a:ea typeface="+mn-ea"/>
                <a:cs typeface="+mn-cs"/>
              </a:rPr>
              <a:t>Contains only </a:t>
            </a:r>
            <a:r>
              <a:rPr lang="en-US" dirty="0">
                <a:solidFill>
                  <a:srgbClr val="0070C0"/>
                </a:solidFill>
                <a:ea typeface="+mn-ea"/>
                <a:cs typeface="+mn-cs"/>
              </a:rPr>
              <a:t>constants</a:t>
            </a:r>
            <a:r>
              <a:rPr lang="en-US" dirty="0">
                <a:ea typeface="+mn-ea"/>
                <a:cs typeface="+mn-cs"/>
              </a:rPr>
              <a:t> and </a:t>
            </a:r>
            <a:r>
              <a:rPr lang="en-US" dirty="0">
                <a:solidFill>
                  <a:srgbClr val="0070C0"/>
                </a:solidFill>
                <a:ea typeface="+mn-ea"/>
                <a:cs typeface="+mn-cs"/>
              </a:rPr>
              <a:t>abstract</a:t>
            </a:r>
            <a:r>
              <a:rPr lang="en-US" dirty="0">
                <a:ea typeface="+mn-ea"/>
                <a:cs typeface="+mn-cs"/>
              </a:rPr>
              <a:t> methods </a:t>
            </a:r>
          </a:p>
          <a:p>
            <a:pPr lvl="2"/>
            <a:r>
              <a:rPr lang="en-US" dirty="0">
                <a:ea typeface="+mn-ea"/>
                <a:cs typeface="+mn-cs"/>
              </a:rPr>
              <a:t>All </a:t>
            </a:r>
            <a:r>
              <a:rPr lang="en-US" dirty="0">
                <a:solidFill>
                  <a:srgbClr val="00B050"/>
                </a:solidFill>
                <a:ea typeface="+mn-ea"/>
                <a:cs typeface="+mn-cs"/>
              </a:rPr>
              <a:t>fields</a:t>
            </a:r>
            <a:r>
              <a:rPr lang="en-US" dirty="0">
                <a:ea typeface="+mn-ea"/>
                <a:cs typeface="+mn-cs"/>
              </a:rPr>
              <a:t> are implicitly </a:t>
            </a:r>
            <a:r>
              <a:rPr lang="en-US" dirty="0">
                <a:solidFill>
                  <a:srgbClr val="FF0000"/>
                </a:solidFill>
                <a:ea typeface="+mn-ea"/>
                <a:cs typeface="+mn-cs"/>
              </a:rPr>
              <a:t>public static final </a:t>
            </a:r>
          </a:p>
          <a:p>
            <a:pPr lvl="2"/>
            <a:r>
              <a:rPr lang="en-US" dirty="0">
                <a:ea typeface="+mn-ea"/>
                <a:cs typeface="+mn-cs"/>
              </a:rPr>
              <a:t>All </a:t>
            </a:r>
            <a:r>
              <a:rPr lang="en-US" dirty="0">
                <a:solidFill>
                  <a:srgbClr val="00B050"/>
                </a:solidFill>
                <a:ea typeface="+mn-ea"/>
                <a:cs typeface="+mn-cs"/>
              </a:rPr>
              <a:t>methods</a:t>
            </a:r>
            <a:r>
              <a:rPr lang="en-US" dirty="0">
                <a:ea typeface="+mn-ea"/>
                <a:cs typeface="+mn-cs"/>
              </a:rPr>
              <a:t> are implicitly </a:t>
            </a:r>
            <a:r>
              <a:rPr lang="en-US" dirty="0">
                <a:solidFill>
                  <a:srgbClr val="FF0000"/>
                </a:solidFill>
                <a:ea typeface="+mn-ea"/>
                <a:cs typeface="+mn-cs"/>
              </a:rPr>
              <a:t>public abstract </a:t>
            </a:r>
          </a:p>
          <a:p>
            <a:pPr lvl="1"/>
            <a:r>
              <a:rPr lang="en-US" dirty="0">
                <a:ea typeface="+mn-ea"/>
                <a:cs typeface="+mn-cs"/>
              </a:rPr>
              <a:t>Classes </a:t>
            </a:r>
            <a:r>
              <a:rPr lang="en-US" dirty="0">
                <a:solidFill>
                  <a:srgbClr val="FF0000"/>
                </a:solidFill>
                <a:ea typeface="+mn-ea"/>
                <a:cs typeface="+mn-cs"/>
              </a:rPr>
              <a:t>implement</a:t>
            </a:r>
            <a:r>
              <a:rPr lang="en-US" dirty="0">
                <a:ea typeface="+mn-ea"/>
                <a:cs typeface="+mn-cs"/>
              </a:rPr>
              <a:t> interfaces </a:t>
            </a:r>
          </a:p>
          <a:p>
            <a:pPr lvl="2"/>
            <a:r>
              <a:rPr lang="en-US" dirty="0">
                <a:ea typeface="+mn-ea"/>
                <a:cs typeface="+mn-cs"/>
              </a:rPr>
              <a:t>The class must declare each method in the interface using the same signature or the class must be declared abstract</a:t>
            </a:r>
          </a:p>
          <a:p>
            <a:pPr lvl="1"/>
            <a:r>
              <a:rPr lang="en-US" dirty="0">
                <a:solidFill>
                  <a:srgbClr val="0070C0"/>
                </a:solidFill>
                <a:ea typeface="+mn-ea"/>
                <a:cs typeface="+mn-cs"/>
              </a:rPr>
              <a:t>Typically used when disparate classes need to share common methods and constants </a:t>
            </a:r>
          </a:p>
          <a:p>
            <a:pPr lvl="1"/>
            <a:r>
              <a:rPr lang="en-US" dirty="0">
                <a:ea typeface="+mn-ea"/>
                <a:cs typeface="+mn-cs"/>
              </a:rPr>
              <a:t>Normally declared in their own files with the same names as the interfaces and with the .java file-name extension.</a:t>
            </a:r>
          </a:p>
        </p:txBody>
      </p:sp>
    </p:spTree>
    <p:extLst>
      <p:ext uri="{BB962C8B-B14F-4D97-AF65-F5344CB8AC3E}">
        <p14:creationId xmlns:p14="http://schemas.microsoft.com/office/powerpoint/2010/main" val="158548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0157D-A589-41B3-A69C-E81723B0BE29}"/>
              </a:ext>
            </a:extLst>
          </p:cNvPr>
          <p:cNvSpPr>
            <a:spLocks noGrp="1"/>
          </p:cNvSpPr>
          <p:nvPr>
            <p:ph type="title"/>
          </p:nvPr>
        </p:nvSpPr>
        <p:spPr/>
        <p:txBody>
          <a:bodyPr/>
          <a:lstStyle/>
          <a:p>
            <a:r>
              <a:rPr lang="en-US" dirty="0"/>
              <a:t>Declaring Constants with Interfaces </a:t>
            </a:r>
          </a:p>
        </p:txBody>
      </p:sp>
      <p:sp>
        <p:nvSpPr>
          <p:cNvPr id="3" name="Espace réservé du contenu 2">
            <a:extLst>
              <a:ext uri="{FF2B5EF4-FFF2-40B4-BE49-F238E27FC236}">
                <a16:creationId xmlns:a16="http://schemas.microsoft.com/office/drawing/2014/main" id="{026432EA-4A2B-4967-BB73-CF4600B6B57E}"/>
              </a:ext>
            </a:extLst>
          </p:cNvPr>
          <p:cNvSpPr>
            <a:spLocks noGrp="1"/>
          </p:cNvSpPr>
          <p:nvPr>
            <p:ph idx="1"/>
          </p:nvPr>
        </p:nvSpPr>
        <p:spPr/>
        <p:txBody>
          <a:bodyPr/>
          <a:lstStyle/>
          <a:p>
            <a:r>
              <a:rPr lang="en-US" sz="2800" dirty="0"/>
              <a:t>Interfaces can be </a:t>
            </a:r>
            <a:r>
              <a:rPr lang="en-US" sz="2800"/>
              <a:t>used to declare </a:t>
            </a:r>
            <a:r>
              <a:rPr lang="en-US" sz="2800" dirty="0"/>
              <a:t>constants used in many class declarations </a:t>
            </a:r>
          </a:p>
          <a:p>
            <a:pPr lvl="1"/>
            <a:r>
              <a:rPr lang="en-US" dirty="0"/>
              <a:t>These constants are implicitly public, static, and final </a:t>
            </a:r>
          </a:p>
          <a:p>
            <a:pPr lvl="1"/>
            <a:r>
              <a:rPr lang="en-US" dirty="0"/>
              <a:t>Using a static import declaration allows clients to use these constants with just their names.  </a:t>
            </a:r>
          </a:p>
        </p:txBody>
      </p:sp>
    </p:spTree>
    <p:extLst>
      <p:ext uri="{BB962C8B-B14F-4D97-AF65-F5344CB8AC3E}">
        <p14:creationId xmlns:p14="http://schemas.microsoft.com/office/powerpoint/2010/main" val="40285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BE4AF-2D10-4C07-B4C8-7D4D8879127B}"/>
              </a:ext>
            </a:extLst>
          </p:cNvPr>
          <p:cNvSpPr>
            <a:spLocks noGrp="1"/>
          </p:cNvSpPr>
          <p:nvPr>
            <p:ph type="title"/>
          </p:nvPr>
        </p:nvSpPr>
        <p:spPr/>
        <p:txBody>
          <a:bodyPr/>
          <a:lstStyle/>
          <a:p>
            <a:r>
              <a:rPr lang="fr-FR" dirty="0" err="1"/>
              <a:t>Static</a:t>
            </a:r>
            <a:r>
              <a:rPr lang="fr-FR" dirty="0"/>
              <a:t> import </a:t>
            </a:r>
            <a:endParaRPr lang="en-US" dirty="0"/>
          </a:p>
        </p:txBody>
      </p:sp>
      <p:sp>
        <p:nvSpPr>
          <p:cNvPr id="3" name="Espace réservé du contenu 2">
            <a:extLst>
              <a:ext uri="{FF2B5EF4-FFF2-40B4-BE49-F238E27FC236}">
                <a16:creationId xmlns:a16="http://schemas.microsoft.com/office/drawing/2014/main" id="{A21C48D6-2A7F-465E-83F5-618696BC2288}"/>
              </a:ext>
            </a:extLst>
          </p:cNvPr>
          <p:cNvSpPr>
            <a:spLocks noGrp="1"/>
          </p:cNvSpPr>
          <p:nvPr>
            <p:ph idx="1"/>
          </p:nvPr>
        </p:nvSpPr>
        <p:spPr/>
        <p:txBody>
          <a:bodyPr/>
          <a:lstStyle/>
          <a:p>
            <a:r>
              <a:rPr lang="en-US" dirty="0"/>
              <a:t>Static import declarations</a:t>
            </a:r>
          </a:p>
          <a:p>
            <a:pPr lvl="1"/>
            <a:r>
              <a:rPr lang="en-US" dirty="0"/>
              <a:t>Enables programmers to refer to imported static members as if they were declared in the class that uses them. </a:t>
            </a:r>
          </a:p>
          <a:p>
            <a:pPr lvl="1"/>
            <a:r>
              <a:rPr lang="en-US" dirty="0"/>
              <a:t>Single static import </a:t>
            </a:r>
          </a:p>
          <a:p>
            <a:pPr lvl="2"/>
            <a:r>
              <a:rPr lang="en-US" dirty="0"/>
              <a:t>Import static </a:t>
            </a:r>
            <a:r>
              <a:rPr lang="en-US" dirty="0" err="1"/>
              <a:t>packageName.ClassName.staticMemberName</a:t>
            </a:r>
            <a:r>
              <a:rPr lang="en-US" dirty="0"/>
              <a:t>;</a:t>
            </a:r>
          </a:p>
          <a:p>
            <a:pPr lvl="1"/>
            <a:r>
              <a:rPr lang="en-US" dirty="0"/>
              <a:t>Static import on demand</a:t>
            </a:r>
          </a:p>
          <a:p>
            <a:pPr lvl="2"/>
            <a:r>
              <a:rPr lang="en-US" dirty="0"/>
              <a:t>Import static </a:t>
            </a:r>
            <a:r>
              <a:rPr lang="en-US" dirty="0" err="1"/>
              <a:t>packageName.ClassName</a:t>
            </a:r>
            <a:r>
              <a:rPr lang="en-US" dirty="0"/>
              <a:t>.*;</a:t>
            </a:r>
          </a:p>
          <a:p>
            <a:pPr lvl="2"/>
            <a:r>
              <a:rPr lang="en-US" dirty="0"/>
              <a:t>Imports all static members of the specified class </a:t>
            </a:r>
          </a:p>
        </p:txBody>
      </p:sp>
    </p:spTree>
    <p:extLst>
      <p:ext uri="{BB962C8B-B14F-4D97-AF65-F5344CB8AC3E}">
        <p14:creationId xmlns:p14="http://schemas.microsoft.com/office/powerpoint/2010/main" val="198940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8B0DA-955A-434A-BDD6-5C6CA832CA0D}"/>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16A102BC-28A1-40EC-A041-B3FB92C5F483}"/>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5F27CA59-488F-4AEB-BFF5-DDEEB26A692C}"/>
              </a:ext>
            </a:extLst>
          </p:cNvPr>
          <p:cNvPicPr>
            <a:picLocks noChangeAspect="1"/>
          </p:cNvPicPr>
          <p:nvPr/>
        </p:nvPicPr>
        <p:blipFill>
          <a:blip r:embed="rId2"/>
          <a:stretch>
            <a:fillRect/>
          </a:stretch>
        </p:blipFill>
        <p:spPr>
          <a:xfrm>
            <a:off x="2450385" y="846138"/>
            <a:ext cx="9042693" cy="4990711"/>
          </a:xfrm>
          <a:prstGeom prst="rect">
            <a:avLst/>
          </a:prstGeom>
        </p:spPr>
      </p:pic>
    </p:spTree>
    <p:extLst>
      <p:ext uri="{BB962C8B-B14F-4D97-AF65-F5344CB8AC3E}">
        <p14:creationId xmlns:p14="http://schemas.microsoft.com/office/powerpoint/2010/main" val="332545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0FC31-DF3B-4067-88B6-5FB99CEF59B8}"/>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9E24B414-838F-46FA-9EC9-5F1669739FD9}"/>
              </a:ext>
            </a:extLst>
          </p:cNvPr>
          <p:cNvSpPr>
            <a:spLocks noGrp="1"/>
          </p:cNvSpPr>
          <p:nvPr>
            <p:ph idx="1"/>
          </p:nvPr>
        </p:nvSpPr>
        <p:spPr/>
        <p:txBody>
          <a:bodyPr/>
          <a:lstStyle/>
          <a:p>
            <a:r>
              <a:rPr lang="en-US" sz="3600" dirty="0"/>
              <a:t>A compilation error occurs if a program attempts to import static methods that have the same signature or static fields that have the same name from two or more classes.</a:t>
            </a:r>
          </a:p>
        </p:txBody>
      </p:sp>
    </p:spTree>
    <p:extLst>
      <p:ext uri="{BB962C8B-B14F-4D97-AF65-F5344CB8AC3E}">
        <p14:creationId xmlns:p14="http://schemas.microsoft.com/office/powerpoint/2010/main" val="42110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4FA87-413D-4165-9012-1E4E2E1A4D95}"/>
              </a:ext>
            </a:extLst>
          </p:cNvPr>
          <p:cNvSpPr>
            <a:spLocks noGrp="1"/>
          </p:cNvSpPr>
          <p:nvPr>
            <p:ph type="title"/>
          </p:nvPr>
        </p:nvSpPr>
        <p:spPr/>
        <p:txBody>
          <a:bodyPr/>
          <a:lstStyle/>
          <a:p>
            <a:r>
              <a:rPr lang="en-US" dirty="0"/>
              <a:t>Common Programming Error</a:t>
            </a:r>
          </a:p>
        </p:txBody>
      </p:sp>
      <p:sp>
        <p:nvSpPr>
          <p:cNvPr id="3" name="Espace réservé du contenu 2">
            <a:extLst>
              <a:ext uri="{FF2B5EF4-FFF2-40B4-BE49-F238E27FC236}">
                <a16:creationId xmlns:a16="http://schemas.microsoft.com/office/drawing/2014/main" id="{CDA58FF5-4376-4732-BA7D-2AB0283586CF}"/>
              </a:ext>
            </a:extLst>
          </p:cNvPr>
          <p:cNvSpPr>
            <a:spLocks noGrp="1"/>
          </p:cNvSpPr>
          <p:nvPr>
            <p:ph idx="1"/>
          </p:nvPr>
        </p:nvSpPr>
        <p:spPr>
          <a:xfrm>
            <a:off x="2649894" y="1600201"/>
            <a:ext cx="8932507" cy="4525963"/>
          </a:xfrm>
        </p:spPr>
        <p:txBody>
          <a:bodyPr/>
          <a:lstStyle/>
          <a:p>
            <a:pPr marL="228600" lvl="2"/>
            <a:r>
              <a:rPr lang="en-US" sz="2800" dirty="0"/>
              <a:t>Failing to implement any method of an interface in a concrete class that </a:t>
            </a:r>
            <a:r>
              <a:rPr lang="en-US" sz="2800" dirty="0">
                <a:solidFill>
                  <a:srgbClr val="FF0000"/>
                </a:solidFill>
              </a:rPr>
              <a:t>implements</a:t>
            </a:r>
            <a:r>
              <a:rPr lang="en-US" sz="2800" dirty="0"/>
              <a:t> the interface results in a compilation error indicating that the class must be declared </a:t>
            </a:r>
            <a:r>
              <a:rPr lang="en-US" sz="2800" dirty="0">
                <a:solidFill>
                  <a:srgbClr val="FF0000"/>
                </a:solidFill>
              </a:rPr>
              <a:t>abstract</a:t>
            </a:r>
            <a:r>
              <a:rPr lang="en-US" sz="2800" dirty="0"/>
              <a:t>.</a:t>
            </a:r>
          </a:p>
          <a:p>
            <a:pPr marL="228600" lvl="2"/>
            <a:endParaRPr lang="en-US" sz="2800" dirty="0"/>
          </a:p>
          <a:p>
            <a:pPr marL="228600" lvl="2"/>
            <a:r>
              <a:rPr lang="en-US" sz="2800" dirty="0"/>
              <a:t>Attempting to </a:t>
            </a:r>
            <a:r>
              <a:rPr lang="en-US" sz="2800" dirty="0">
                <a:solidFill>
                  <a:srgbClr val="FF0000"/>
                </a:solidFill>
              </a:rPr>
              <a:t>instantiate</a:t>
            </a:r>
            <a:r>
              <a:rPr lang="en-US" sz="2800" dirty="0"/>
              <a:t> an interface is a </a:t>
            </a:r>
            <a:r>
              <a:rPr lang="en-US" sz="2800" dirty="0">
                <a:solidFill>
                  <a:srgbClr val="FF0000"/>
                </a:solidFill>
              </a:rPr>
              <a:t>compilation error</a:t>
            </a:r>
            <a:r>
              <a:rPr lang="en-US" sz="2800" dirty="0"/>
              <a:t>. </a:t>
            </a:r>
          </a:p>
        </p:txBody>
      </p:sp>
    </p:spTree>
    <p:extLst>
      <p:ext uri="{BB962C8B-B14F-4D97-AF65-F5344CB8AC3E}">
        <p14:creationId xmlns:p14="http://schemas.microsoft.com/office/powerpoint/2010/main" val="136523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2D0764-BF6F-4BA5-A0D1-3D2C6605C496}"/>
              </a:ext>
            </a:extLst>
          </p:cNvPr>
          <p:cNvSpPr>
            <a:spLocks noGrp="1"/>
          </p:cNvSpPr>
          <p:nvPr>
            <p:ph type="title"/>
          </p:nvPr>
        </p:nvSpPr>
        <p:spPr/>
        <p:txBody>
          <a:bodyPr/>
          <a:lstStyle/>
          <a:p>
            <a:r>
              <a:rPr lang="en-US" dirty="0"/>
              <a:t>Developing</a:t>
            </a:r>
            <a:r>
              <a:rPr lang="fr-FR" dirty="0"/>
              <a:t> a Payable </a:t>
            </a:r>
            <a:r>
              <a:rPr lang="en-US" dirty="0"/>
              <a:t>Hierarchy</a:t>
            </a:r>
            <a:endParaRPr lang="en-US" b="1" dirty="0">
              <a:solidFill>
                <a:srgbClr val="002060"/>
              </a:solidFill>
            </a:endParaRPr>
          </a:p>
        </p:txBody>
      </p:sp>
      <p:sp>
        <p:nvSpPr>
          <p:cNvPr id="4" name="Espace réservé du contenu 2">
            <a:extLst>
              <a:ext uri="{FF2B5EF4-FFF2-40B4-BE49-F238E27FC236}">
                <a16:creationId xmlns:a16="http://schemas.microsoft.com/office/drawing/2014/main" id="{863F397B-B185-4C3F-8CFD-1E196C7A5C46}"/>
              </a:ext>
            </a:extLst>
          </p:cNvPr>
          <p:cNvSpPr>
            <a:spLocks noGrp="1"/>
          </p:cNvSpPr>
          <p:nvPr>
            <p:ph idx="1"/>
          </p:nvPr>
        </p:nvSpPr>
        <p:spPr>
          <a:xfrm>
            <a:off x="2649894" y="1600201"/>
            <a:ext cx="8932507" cy="4525963"/>
          </a:xfrm>
        </p:spPr>
        <p:txBody>
          <a:bodyPr/>
          <a:lstStyle/>
          <a:p>
            <a:pPr marL="228600" lvl="2"/>
            <a:r>
              <a:rPr lang="en-US" sz="2400" dirty="0"/>
              <a:t>Payable interface</a:t>
            </a:r>
          </a:p>
          <a:p>
            <a:pPr marL="685800" lvl="3"/>
            <a:r>
              <a:rPr lang="en-US" sz="2400" dirty="0"/>
              <a:t>Contains method </a:t>
            </a:r>
            <a:r>
              <a:rPr lang="en-US" sz="2400" dirty="0" err="1"/>
              <a:t>getPaymentAmount</a:t>
            </a:r>
            <a:r>
              <a:rPr lang="en-US" sz="2400"/>
              <a:t>()</a:t>
            </a:r>
            <a:endParaRPr lang="en-US" sz="2400" dirty="0"/>
          </a:p>
          <a:p>
            <a:pPr marL="685800" lvl="3"/>
            <a:r>
              <a:rPr lang="en-US" sz="2400" dirty="0"/>
              <a:t>Is implemented by the Invoice and Employee classes</a:t>
            </a:r>
          </a:p>
        </p:txBody>
      </p:sp>
      <p:pic>
        <p:nvPicPr>
          <p:cNvPr id="5" name="Image 4">
            <a:extLst>
              <a:ext uri="{FF2B5EF4-FFF2-40B4-BE49-F238E27FC236}">
                <a16:creationId xmlns:a16="http://schemas.microsoft.com/office/drawing/2014/main" id="{96BAAEA3-2487-4CD1-BF30-D8BBFD897AF7}"/>
              </a:ext>
            </a:extLst>
          </p:cNvPr>
          <p:cNvPicPr>
            <a:picLocks noChangeAspect="1"/>
          </p:cNvPicPr>
          <p:nvPr/>
        </p:nvPicPr>
        <p:blipFill>
          <a:blip r:embed="rId2"/>
          <a:stretch>
            <a:fillRect/>
          </a:stretch>
        </p:blipFill>
        <p:spPr>
          <a:xfrm>
            <a:off x="2976035" y="3125789"/>
            <a:ext cx="8591550" cy="3000375"/>
          </a:xfrm>
          <a:prstGeom prst="rect">
            <a:avLst/>
          </a:prstGeom>
        </p:spPr>
      </p:pic>
    </p:spTree>
    <p:extLst>
      <p:ext uri="{BB962C8B-B14F-4D97-AF65-F5344CB8AC3E}">
        <p14:creationId xmlns:p14="http://schemas.microsoft.com/office/powerpoint/2010/main" val="29242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883E5-16C0-44C5-8EDC-7D1C69C321DB}"/>
              </a:ext>
            </a:extLst>
          </p:cNvPr>
          <p:cNvSpPr>
            <a:spLocks noGrp="1"/>
          </p:cNvSpPr>
          <p:nvPr>
            <p:ph type="title"/>
          </p:nvPr>
        </p:nvSpPr>
        <p:spPr/>
        <p:txBody>
          <a:bodyPr/>
          <a:lstStyle/>
          <a:p>
            <a:r>
              <a:rPr lang="en-US" dirty="0"/>
              <a:t>Creating Class Invoice</a:t>
            </a:r>
            <a:endParaRPr lang="en-US" b="1" dirty="0">
              <a:solidFill>
                <a:srgbClr val="002060"/>
              </a:solidFill>
            </a:endParaRPr>
          </a:p>
        </p:txBody>
      </p:sp>
      <p:sp>
        <p:nvSpPr>
          <p:cNvPr id="3" name="Espace réservé du contenu 2">
            <a:extLst>
              <a:ext uri="{FF2B5EF4-FFF2-40B4-BE49-F238E27FC236}">
                <a16:creationId xmlns:a16="http://schemas.microsoft.com/office/drawing/2014/main" id="{FB3CE443-416F-47B0-B70D-57C5AA72FD38}"/>
              </a:ext>
            </a:extLst>
          </p:cNvPr>
          <p:cNvSpPr>
            <a:spLocks noGrp="1"/>
          </p:cNvSpPr>
          <p:nvPr>
            <p:ph idx="1"/>
          </p:nvPr>
        </p:nvSpPr>
        <p:spPr/>
        <p:txBody>
          <a:bodyPr/>
          <a:lstStyle/>
          <a:p>
            <a:r>
              <a:rPr lang="en-US" sz="2400" dirty="0"/>
              <a:t>A class can implement as many interfaces as it needs</a:t>
            </a:r>
          </a:p>
          <a:p>
            <a:pPr lvl="1"/>
            <a:r>
              <a:rPr lang="en-US" sz="2400" dirty="0"/>
              <a:t>Use a comma-separated list of interface names after keyword implements</a:t>
            </a:r>
          </a:p>
          <a:p>
            <a:pPr lvl="2"/>
            <a:r>
              <a:rPr lang="en-US" sz="2400" dirty="0"/>
              <a:t>Example: </a:t>
            </a:r>
            <a:r>
              <a:rPr lang="en-US" sz="2400" b="1" dirty="0"/>
              <a:t>public class </a:t>
            </a:r>
            <a:r>
              <a:rPr lang="en-US" sz="2400" b="1" dirty="0" err="1"/>
              <a:t>ClassName</a:t>
            </a:r>
            <a:r>
              <a:rPr lang="en-US" sz="2400" b="1" dirty="0"/>
              <a:t> extends </a:t>
            </a:r>
            <a:r>
              <a:rPr lang="en-US" sz="2400" b="1" dirty="0" err="1"/>
              <a:t>SuperclassName</a:t>
            </a:r>
            <a:r>
              <a:rPr lang="en-US" sz="2400" b="1" dirty="0"/>
              <a:t> implements </a:t>
            </a:r>
            <a:r>
              <a:rPr lang="en-US" sz="2400" b="1" dirty="0" err="1"/>
              <a:t>FirstInterface</a:t>
            </a:r>
            <a:r>
              <a:rPr lang="en-US" sz="2400" b="1" dirty="0"/>
              <a:t>, </a:t>
            </a:r>
            <a:r>
              <a:rPr lang="en-US" sz="2400" b="1" dirty="0" err="1"/>
              <a:t>SecondInterface</a:t>
            </a:r>
            <a:r>
              <a:rPr lang="en-US" sz="2400" b="1" dirty="0"/>
              <a:t>, …</a:t>
            </a:r>
          </a:p>
        </p:txBody>
      </p:sp>
    </p:spTree>
    <p:extLst>
      <p:ext uri="{BB962C8B-B14F-4D97-AF65-F5344CB8AC3E}">
        <p14:creationId xmlns:p14="http://schemas.microsoft.com/office/powerpoint/2010/main" val="98307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4E9EE-CC71-4436-A0DC-C5A4EF2FD953}"/>
              </a:ext>
            </a:extLst>
          </p:cNvPr>
          <p:cNvSpPr>
            <a:spLocks noGrp="1"/>
          </p:cNvSpPr>
          <p:nvPr>
            <p:ph type="title"/>
          </p:nvPr>
        </p:nvSpPr>
        <p:spPr/>
        <p:txBody>
          <a:bodyPr/>
          <a:lstStyle/>
          <a:p>
            <a:endParaRPr lang="en-US"/>
          </a:p>
        </p:txBody>
      </p:sp>
      <p:pic>
        <p:nvPicPr>
          <p:cNvPr id="5" name="Espace réservé du contenu 4">
            <a:extLst>
              <a:ext uri="{FF2B5EF4-FFF2-40B4-BE49-F238E27FC236}">
                <a16:creationId xmlns:a16="http://schemas.microsoft.com/office/drawing/2014/main" id="{5F0CF025-896A-42AD-A1D5-061860EFB75C}"/>
              </a:ext>
            </a:extLst>
          </p:cNvPr>
          <p:cNvPicPr>
            <a:picLocks noGrp="1" noChangeAspect="1"/>
          </p:cNvPicPr>
          <p:nvPr>
            <p:ph idx="1"/>
          </p:nvPr>
        </p:nvPicPr>
        <p:blipFill>
          <a:blip r:embed="rId2"/>
          <a:stretch>
            <a:fillRect/>
          </a:stretch>
        </p:blipFill>
        <p:spPr>
          <a:xfrm>
            <a:off x="3501616" y="550507"/>
            <a:ext cx="7668715" cy="5566326"/>
          </a:xfrm>
        </p:spPr>
      </p:pic>
    </p:spTree>
    <p:extLst>
      <p:ext uri="{BB962C8B-B14F-4D97-AF65-F5344CB8AC3E}">
        <p14:creationId xmlns:p14="http://schemas.microsoft.com/office/powerpoint/2010/main" val="101054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D6DF5-527B-47C9-97A0-DAA2AC05B532}"/>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0237350D-D29E-4832-A50C-9C92789701BA}"/>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99785C4D-A1E8-4ACD-A649-3210032C09FC}"/>
              </a:ext>
            </a:extLst>
          </p:cNvPr>
          <p:cNvPicPr>
            <a:picLocks noChangeAspect="1"/>
          </p:cNvPicPr>
          <p:nvPr/>
        </p:nvPicPr>
        <p:blipFill>
          <a:blip r:embed="rId2"/>
          <a:stretch>
            <a:fillRect/>
          </a:stretch>
        </p:blipFill>
        <p:spPr>
          <a:xfrm>
            <a:off x="2931373" y="439901"/>
            <a:ext cx="8263888" cy="5686263"/>
          </a:xfrm>
          <a:prstGeom prst="rect">
            <a:avLst/>
          </a:prstGeom>
        </p:spPr>
      </p:pic>
    </p:spTree>
    <p:extLst>
      <p:ext uri="{BB962C8B-B14F-4D97-AF65-F5344CB8AC3E}">
        <p14:creationId xmlns:p14="http://schemas.microsoft.com/office/powerpoint/2010/main" val="147483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BE87D7-EE26-405D-BC92-B2DDD9FC188F}"/>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A6E5FD51-6FD8-4BB4-A756-C90753006174}"/>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12CCB975-4670-424C-A330-DE048E8DBE81}"/>
              </a:ext>
            </a:extLst>
          </p:cNvPr>
          <p:cNvPicPr>
            <a:picLocks noChangeAspect="1"/>
          </p:cNvPicPr>
          <p:nvPr/>
        </p:nvPicPr>
        <p:blipFill>
          <a:blip r:embed="rId2"/>
          <a:stretch>
            <a:fillRect/>
          </a:stretch>
        </p:blipFill>
        <p:spPr>
          <a:xfrm>
            <a:off x="2895955" y="395754"/>
            <a:ext cx="8151489" cy="5870369"/>
          </a:xfrm>
          <a:prstGeom prst="rect">
            <a:avLst/>
          </a:prstGeom>
        </p:spPr>
      </p:pic>
    </p:spTree>
    <p:extLst>
      <p:ext uri="{BB962C8B-B14F-4D97-AF65-F5344CB8AC3E}">
        <p14:creationId xmlns:p14="http://schemas.microsoft.com/office/powerpoint/2010/main" val="298515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93EDB-6FC4-4E5B-807B-12997DCA8503}"/>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C889AA47-8F91-4CCE-B205-2334D9C24EF7}"/>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04F7C2F9-FF5F-4B17-9FCA-904212224B7D}"/>
              </a:ext>
            </a:extLst>
          </p:cNvPr>
          <p:cNvPicPr>
            <a:picLocks noChangeAspect="1"/>
          </p:cNvPicPr>
          <p:nvPr/>
        </p:nvPicPr>
        <p:blipFill>
          <a:blip r:embed="rId2"/>
          <a:stretch>
            <a:fillRect/>
          </a:stretch>
        </p:blipFill>
        <p:spPr>
          <a:xfrm>
            <a:off x="3064036" y="397972"/>
            <a:ext cx="7824788" cy="5614149"/>
          </a:xfrm>
          <a:prstGeom prst="rect">
            <a:avLst/>
          </a:prstGeom>
        </p:spPr>
      </p:pic>
    </p:spTree>
    <p:extLst>
      <p:ext uri="{BB962C8B-B14F-4D97-AF65-F5344CB8AC3E}">
        <p14:creationId xmlns:p14="http://schemas.microsoft.com/office/powerpoint/2010/main" val="1231376909"/>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10602</TotalTime>
  <Words>528</Words>
  <Application>Microsoft Office PowerPoint</Application>
  <PresentationFormat>Grand écran</PresentationFormat>
  <Paragraphs>43</Paragraphs>
  <Slides>23</Slides>
  <Notes>0</Notes>
  <HiddenSlides>0</HiddenSlides>
  <MMClips>0</MMClips>
  <ScaleCrop>false</ScaleCrop>
  <HeadingPairs>
    <vt:vector size="6" baseType="variant">
      <vt:variant>
        <vt:lpstr>Polices utilisées</vt:lpstr>
      </vt:variant>
      <vt:variant>
        <vt:i4>2</vt:i4>
      </vt:variant>
      <vt:variant>
        <vt:lpstr>Thème</vt:lpstr>
      </vt:variant>
      <vt:variant>
        <vt:i4>2</vt:i4>
      </vt:variant>
      <vt:variant>
        <vt:lpstr>Titres des diapositives</vt:lpstr>
      </vt:variant>
      <vt:variant>
        <vt:i4>23</vt:i4>
      </vt:variant>
    </vt:vector>
  </HeadingPairs>
  <TitlesOfParts>
    <vt:vector size="27" baseType="lpstr">
      <vt:lpstr>Arial</vt:lpstr>
      <vt:lpstr>Futura LT Book</vt:lpstr>
      <vt:lpstr>Custom Design</vt:lpstr>
      <vt:lpstr>template</vt:lpstr>
      <vt:lpstr>Chapter 08 Java Interfaces </vt:lpstr>
      <vt:lpstr>Creating and using Interfaces </vt:lpstr>
      <vt:lpstr>Common Programming Error</vt:lpstr>
      <vt:lpstr>Developing a Payable Hierarchy</vt:lpstr>
      <vt:lpstr>Creating Class Invoice</vt:lpstr>
      <vt:lpstr>Présentation PowerPoint</vt:lpstr>
      <vt:lpstr>Présentation PowerPoint</vt:lpstr>
      <vt:lpstr>Présentation PowerPoint</vt:lpstr>
      <vt:lpstr>Présentation PowerPoint</vt:lpstr>
      <vt:lpstr>Présentation PowerPoint</vt:lpstr>
      <vt:lpstr>Présentation PowerPoint</vt:lpstr>
      <vt:lpstr>Modifying Class SalariedEmployee for Use in the Payable Hierarchy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Declaring Constants with Interfaces </vt:lpstr>
      <vt:lpstr>Static import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Safae Bourhnane &lt; 69022 &gt;</dc:creator>
  <cp:lastModifiedBy>Safae Bourhnane &lt; 69022 &gt;</cp:lastModifiedBy>
  <cp:revision>343</cp:revision>
  <dcterms:created xsi:type="dcterms:W3CDTF">2021-09-16T08:33:26Z</dcterms:created>
  <dcterms:modified xsi:type="dcterms:W3CDTF">2021-11-04T10:43:08Z</dcterms:modified>
</cp:coreProperties>
</file>