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86" r:id="rId4"/>
    <p:sldId id="287" r:id="rId5"/>
    <p:sldId id="288" r:id="rId6"/>
    <p:sldId id="289" r:id="rId7"/>
    <p:sldId id="290" r:id="rId8"/>
    <p:sldId id="292" r:id="rId9"/>
    <p:sldId id="291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0212C-56D6-4F08-B168-A31A7FE55643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8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36257-5393-47C7-A1EA-50178DD5EEB6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16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7DEA9-109A-4E15-9DF7-DEA2DE32AB07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5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15218" y="4076701"/>
            <a:ext cx="5761567" cy="13684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15218" y="5516564"/>
            <a:ext cx="5761567" cy="7191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88561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625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71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2205039"/>
            <a:ext cx="5369983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5039"/>
            <a:ext cx="5369984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1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850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285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79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197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EFA40-26F4-408E-915A-20BE615BEAA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2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314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589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1125539"/>
            <a:ext cx="2734733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1125539"/>
            <a:ext cx="8005233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605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04E36-A46F-4056-B795-B4B47A6A2E24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9AA0-BA82-494C-9E4E-0EC8FA50E69D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34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BE070-8202-48C0-8282-A3C06C79BC80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3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80017-1F54-48A7-B545-4E43136DF56B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8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B0D03-3D10-46D1-84A7-C2A8F081166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3350D-B8C3-4630-8309-0E1CCA1BE8B3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8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B0C2E-8C87-46B4-9FCA-8E125E4A2A84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808DE21B-D882-40DB-B356-90534372F72F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1125539"/>
            <a:ext cx="1094316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2205039"/>
            <a:ext cx="1094316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8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4CB4564-0104-4FAB-B034-F49EA6681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396" y="4076701"/>
            <a:ext cx="9022702" cy="1368425"/>
          </a:xfrm>
        </p:spPr>
        <p:txBody>
          <a:bodyPr/>
          <a:lstStyle/>
          <a:p>
            <a:r>
              <a:rPr lang="en-US" b="1" dirty="0"/>
              <a:t>Chapter 08</a:t>
            </a:r>
            <a:br>
              <a:rPr lang="en-US" dirty="0"/>
            </a:br>
            <a:r>
              <a:rPr lang="en-US" dirty="0"/>
              <a:t>Polymorphism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0A1EAB9-EAEF-4BCA-BA81-14126B932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041" y="5637862"/>
            <a:ext cx="6830744" cy="719137"/>
          </a:xfrm>
        </p:spPr>
        <p:txBody>
          <a:bodyPr/>
          <a:lstStyle/>
          <a:p>
            <a:r>
              <a:rPr lang="fr-FR" dirty="0"/>
              <a:t>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7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F410A-0644-46FC-B791-13AF07B1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19EE21-D7BB-4A6E-8551-5D83613DC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around the problem use </a:t>
            </a:r>
            <a:r>
              <a:rPr lang="en-US" i="1" dirty="0" err="1">
                <a:solidFill>
                  <a:srgbClr val="FF0000"/>
                </a:solidFill>
              </a:rPr>
              <a:t>Downcasting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Convert the reference to a superclass type (emp) into a reference to a subclass type. </a:t>
            </a:r>
          </a:p>
          <a:p>
            <a:pPr lvl="1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322849-CFA1-4BC0-9CB7-AB3ADC96A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09" y="3179298"/>
            <a:ext cx="9326815" cy="26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14B7F-B0BD-487B-A46D-35E1B39C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Downcasting</a:t>
            </a:r>
            <a:r>
              <a:rPr lang="fr-FR" dirty="0"/>
              <a:t> – </a:t>
            </a:r>
            <a:r>
              <a:rPr lang="fr-FR" dirty="0" err="1"/>
              <a:t>ClassCastException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A96F7-1DC3-4E95-B694-4DCB18EDC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r>
              <a:rPr lang="en-US" dirty="0"/>
              <a:t> is allowed only if the object has an is-a relationship with the subclass type:</a:t>
            </a:r>
          </a:p>
          <a:p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dirty="0" err="1"/>
              <a:t>downcasting</a:t>
            </a:r>
            <a:r>
              <a:rPr lang="en-US" dirty="0"/>
              <a:t> an object, a </a:t>
            </a:r>
            <a:r>
              <a:rPr lang="en-US" dirty="0" err="1"/>
              <a:t>ClassCastException</a:t>
            </a:r>
            <a:r>
              <a:rPr lang="en-US" dirty="0"/>
              <a:t> occurs, it al runtime the object does not have an is-a relationship with the type specified in the cast operator </a:t>
            </a:r>
          </a:p>
        </p:txBody>
      </p:sp>
    </p:spTree>
    <p:extLst>
      <p:ext uri="{BB962C8B-B14F-4D97-AF65-F5344CB8AC3E}">
        <p14:creationId xmlns:p14="http://schemas.microsoft.com/office/powerpoint/2010/main" val="344775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BB6B2-B39F-4E56-A947-F0D4AA4C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Downcasting</a:t>
            </a:r>
            <a:r>
              <a:rPr lang="fr-FR" dirty="0"/>
              <a:t> – </a:t>
            </a:r>
            <a:r>
              <a:rPr lang="fr-FR" dirty="0" err="1"/>
              <a:t>ClassCastException</a:t>
            </a:r>
            <a:r>
              <a:rPr lang="fr-FR" dirty="0"/>
              <a:t> 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D943136-E4B1-47D9-A65A-064B1649B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305" y="2063832"/>
            <a:ext cx="9037637" cy="3261074"/>
          </a:xfrm>
        </p:spPr>
      </p:pic>
    </p:spTree>
    <p:extLst>
      <p:ext uri="{BB962C8B-B14F-4D97-AF65-F5344CB8AC3E}">
        <p14:creationId xmlns:p14="http://schemas.microsoft.com/office/powerpoint/2010/main" val="346556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8D74B-7AA3-4118-B570-396CD9ED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Instanceof</a:t>
            </a:r>
            <a:r>
              <a:rPr lang="fr-FR" dirty="0"/>
              <a:t> </a:t>
            </a:r>
            <a:r>
              <a:rPr lang="fr-FR" dirty="0" err="1"/>
              <a:t>operator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178C9DF-C046-450F-AAF1-5C8F57F9A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778" y="2013381"/>
            <a:ext cx="9037637" cy="3052488"/>
          </a:xfrm>
        </p:spPr>
      </p:pic>
    </p:spTree>
    <p:extLst>
      <p:ext uri="{BB962C8B-B14F-4D97-AF65-F5344CB8AC3E}">
        <p14:creationId xmlns:p14="http://schemas.microsoft.com/office/powerpoint/2010/main" val="217419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87A93-1214-42D1-B3D2-25CCDA5F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Polymorphism</a:t>
            </a:r>
            <a:r>
              <a:rPr lang="fr-FR" dirty="0"/>
              <a:t> – </a:t>
            </a:r>
            <a:r>
              <a:rPr lang="fr-FR" dirty="0" err="1"/>
              <a:t>Advantages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8F036-71AF-493D-B3D1-71E49DCC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enables programmers to deal in generalities and let the execution-time environment handle the specifics</a:t>
            </a:r>
          </a:p>
          <a:p>
            <a:endParaRPr lang="en-US" dirty="0"/>
          </a:p>
          <a:p>
            <a:r>
              <a:rPr lang="en-US" dirty="0"/>
              <a:t>Polymorphism promotes </a:t>
            </a:r>
            <a:r>
              <a:rPr lang="en-US" i="1" dirty="0"/>
              <a:t>extensibility</a:t>
            </a:r>
            <a:r>
              <a:rPr lang="en-US" dirty="0"/>
              <a:t>: Software that invokes polymorphic behavior is independent of the object types to which messages are sent. </a:t>
            </a:r>
          </a:p>
        </p:txBody>
      </p:sp>
    </p:spTree>
    <p:extLst>
      <p:ext uri="{BB962C8B-B14F-4D97-AF65-F5344CB8AC3E}">
        <p14:creationId xmlns:p14="http://schemas.microsoft.com/office/powerpoint/2010/main" val="231953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99B0C0-B425-4DF8-864F-67125576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promotes extensibility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90BAF7F-71EC-4E04-B5BD-1D9D0BDC0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763" y="1644081"/>
            <a:ext cx="9037637" cy="4438201"/>
          </a:xfrm>
        </p:spPr>
      </p:pic>
    </p:spTree>
    <p:extLst>
      <p:ext uri="{BB962C8B-B14F-4D97-AF65-F5344CB8AC3E}">
        <p14:creationId xmlns:p14="http://schemas.microsoft.com/office/powerpoint/2010/main" val="306862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986F3-5AA3-4D34-B51A-360CDF72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Promotes Extensibility – impact on client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C506DEB-956A-4947-9067-486024F16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763" y="2003734"/>
            <a:ext cx="9037637" cy="3718894"/>
          </a:xfrm>
        </p:spPr>
      </p:pic>
    </p:spTree>
    <p:extLst>
      <p:ext uri="{BB962C8B-B14F-4D97-AF65-F5344CB8AC3E}">
        <p14:creationId xmlns:p14="http://schemas.microsoft.com/office/powerpoint/2010/main" val="239540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7C97D-9043-4D05-A7C7-14850F7F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Polymorphism</a:t>
            </a:r>
            <a:r>
              <a:rPr lang="fr-FR" dirty="0"/>
              <a:t> </a:t>
            </a:r>
            <a:r>
              <a:rPr lang="fr-FR" dirty="0" err="1"/>
              <a:t>Promotes</a:t>
            </a:r>
            <a:r>
              <a:rPr lang="fr-FR" dirty="0"/>
              <a:t> </a:t>
            </a:r>
            <a:r>
              <a:rPr lang="fr-FR" dirty="0" err="1"/>
              <a:t>Extensibility</a:t>
            </a:r>
            <a:r>
              <a:rPr lang="fr-FR" dirty="0"/>
              <a:t> – impact on client code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B6E7774-53F3-4AE1-B2CA-BD2ABA78D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763" y="2004328"/>
            <a:ext cx="9037637" cy="3717707"/>
          </a:xfrm>
        </p:spPr>
      </p:pic>
    </p:spTree>
    <p:extLst>
      <p:ext uri="{BB962C8B-B14F-4D97-AF65-F5344CB8AC3E}">
        <p14:creationId xmlns:p14="http://schemas.microsoft.com/office/powerpoint/2010/main" val="329198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FC88D-E298-4E16-9D79-A4E4D487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050" y="160335"/>
            <a:ext cx="9023351" cy="1143000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AF684-7179-4713-A1CF-90533573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234" y="1222311"/>
            <a:ext cx="9038167" cy="4903854"/>
          </a:xfrm>
        </p:spPr>
        <p:txBody>
          <a:bodyPr/>
          <a:lstStyle/>
          <a:p>
            <a:r>
              <a:rPr lang="en-US" dirty="0"/>
              <a:t>Polymorphism means many (poly) shapes (morph)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In Java, polymorphism refers to the fact that you can have multiple methods with the same name but different implementations.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ea typeface="+mn-ea"/>
                <a:cs typeface="+mn-cs"/>
              </a:rPr>
              <a:t>It occurs when we have many classes that are related to each other by the inheritance </a:t>
            </a:r>
          </a:p>
          <a:p>
            <a:pPr lvl="2"/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Overriding</a:t>
            </a:r>
            <a:r>
              <a:rPr lang="en-US" dirty="0">
                <a:ea typeface="+mn-ea"/>
                <a:cs typeface="+mn-cs"/>
              </a:rPr>
              <a:t> lets you replace inherited method with another having the same signature </a:t>
            </a:r>
          </a:p>
        </p:txBody>
      </p:sp>
    </p:spTree>
    <p:extLst>
      <p:ext uri="{BB962C8B-B14F-4D97-AF65-F5344CB8AC3E}">
        <p14:creationId xmlns:p14="http://schemas.microsoft.com/office/powerpoint/2010/main" val="158548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B809E6A-9953-48EC-B9FC-74A4831D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326"/>
            <a:ext cx="12192000" cy="60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8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4FA87-413D-4165-9012-1E4E2E1A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upcasting – Subclass object referenced as the superclass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A58FF5-4376-4732-BA7D-2AB02835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894" y="1600201"/>
            <a:ext cx="8932507" cy="4525963"/>
          </a:xfrm>
        </p:spPr>
        <p:txBody>
          <a:bodyPr/>
          <a:lstStyle/>
          <a:p>
            <a:pPr marL="228600" lvl="2"/>
            <a:r>
              <a:rPr lang="en-US" dirty="0"/>
              <a:t>Assigning a </a:t>
            </a:r>
            <a:r>
              <a:rPr lang="en-US" dirty="0">
                <a:solidFill>
                  <a:srgbClr val="00B050"/>
                </a:solidFill>
              </a:rPr>
              <a:t>subclass object </a:t>
            </a:r>
            <a:r>
              <a:rPr lang="en-US" dirty="0"/>
              <a:t>to a </a:t>
            </a:r>
            <a:r>
              <a:rPr lang="en-US" dirty="0">
                <a:solidFill>
                  <a:srgbClr val="00B050"/>
                </a:solidFill>
              </a:rPr>
              <a:t>superclass variable</a:t>
            </a:r>
            <a:r>
              <a:rPr lang="en-US" dirty="0"/>
              <a:t>:</a:t>
            </a:r>
          </a:p>
          <a:p>
            <a:pPr marL="685800" lvl="3"/>
            <a:r>
              <a:rPr lang="en-US" dirty="0"/>
              <a:t>This is called </a:t>
            </a:r>
            <a:r>
              <a:rPr lang="en-US" dirty="0">
                <a:solidFill>
                  <a:srgbClr val="FF0000"/>
                </a:solidFill>
              </a:rPr>
              <a:t>automatic upcasting </a:t>
            </a:r>
          </a:p>
          <a:p>
            <a:pPr marL="685800" lvl="3"/>
            <a:r>
              <a:rPr lang="en-US" dirty="0"/>
              <a:t>This is safe because of the </a:t>
            </a:r>
            <a:r>
              <a:rPr lang="en-US" dirty="0">
                <a:solidFill>
                  <a:srgbClr val="0070C0"/>
                </a:solidFill>
              </a:rPr>
              <a:t>is-a relationship</a:t>
            </a:r>
          </a:p>
          <a:p>
            <a:pPr marL="228600" lvl="2"/>
            <a:endParaRPr lang="en-US" dirty="0"/>
          </a:p>
          <a:p>
            <a:pPr marL="228600" lvl="2"/>
            <a:r>
              <a:rPr lang="en-US" dirty="0"/>
              <a:t>Example: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D3BCC0-2C59-4F8F-AF09-7CBA539CA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3863182"/>
            <a:ext cx="6907237" cy="11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3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D0764-BF6F-4BA5-A0D1-3D2C6605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Payroll</a:t>
            </a:r>
            <a:r>
              <a:rPr lang="fr-FR" dirty="0"/>
              <a:t> Application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9A4369-851A-4DF9-875A-21140CEC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600" y="1949483"/>
            <a:ext cx="9762400" cy="403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883E5-16C0-44C5-8EDC-7D1C69C3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calls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1793BA-DE36-416B-9645-867CE48FC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513" y="1797492"/>
            <a:ext cx="9037637" cy="3766254"/>
          </a:xfrm>
        </p:spPr>
      </p:pic>
    </p:spTree>
    <p:extLst>
      <p:ext uri="{BB962C8B-B14F-4D97-AF65-F5344CB8AC3E}">
        <p14:creationId xmlns:p14="http://schemas.microsoft.com/office/powerpoint/2010/main" val="98307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1F12F-2BD7-4FEE-8F54-E86BBC8B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</a:t>
            </a:r>
            <a:r>
              <a:rPr lang="fr-FR" dirty="0"/>
              <a:t> Calls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1A8EC3E-88BF-42F7-911E-42D6B59DE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763" y="1891980"/>
            <a:ext cx="9037637" cy="3942402"/>
          </a:xfrm>
        </p:spPr>
      </p:pic>
    </p:spTree>
    <p:extLst>
      <p:ext uri="{BB962C8B-B14F-4D97-AF65-F5344CB8AC3E}">
        <p14:creationId xmlns:p14="http://schemas.microsoft.com/office/powerpoint/2010/main" val="172593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0516F-281D-4C18-A5CC-529610F9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– Definition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4B89B-94A4-4CE4-B0C2-2D5FB362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Virtual Machine (JVM) calls the appropriate method for the object that is referred to in each variable </a:t>
            </a:r>
          </a:p>
          <a:p>
            <a:pPr lvl="1"/>
            <a:r>
              <a:rPr lang="en-US" dirty="0"/>
              <a:t>Invoking a method on a subclass object via a superclass reference invokes the subclass functionality</a:t>
            </a:r>
          </a:p>
          <a:p>
            <a:pPr lvl="1"/>
            <a:r>
              <a:rPr lang="en-US" dirty="0"/>
              <a:t>It does not call the method that is defined by the variable’s type.</a:t>
            </a:r>
          </a:p>
          <a:p>
            <a:pPr lvl="1"/>
            <a:r>
              <a:rPr lang="en-US" dirty="0"/>
              <a:t>The type of the references object, not the type of the variable, determines which method is called. </a:t>
            </a:r>
          </a:p>
          <a:p>
            <a:r>
              <a:rPr lang="en-US" dirty="0"/>
              <a:t>All methods are resolved at runtime, not compile time, this concept is called </a:t>
            </a:r>
            <a:r>
              <a:rPr lang="en-US" i="1" dirty="0"/>
              <a:t>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124556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A4CB4-3529-4B75-9FC9-94410AA4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Performing subclass-only operations through superclass variables is a compilation error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7ED70A-8466-4D22-8E22-BA2293600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548" y="1600200"/>
            <a:ext cx="8722067" cy="4525963"/>
          </a:xfrm>
        </p:spPr>
      </p:pic>
    </p:spTree>
    <p:extLst>
      <p:ext uri="{BB962C8B-B14F-4D97-AF65-F5344CB8AC3E}">
        <p14:creationId xmlns:p14="http://schemas.microsoft.com/office/powerpoint/2010/main" val="9439236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10411</TotalTime>
  <Words>342</Words>
  <Application>Microsoft Office PowerPoint</Application>
  <PresentationFormat>Grand écran</PresentationFormat>
  <Paragraphs>41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Futura LT Book</vt:lpstr>
      <vt:lpstr>Custom Design</vt:lpstr>
      <vt:lpstr>template</vt:lpstr>
      <vt:lpstr>Chapter 08 Polymorphism</vt:lpstr>
      <vt:lpstr>Polymorphism</vt:lpstr>
      <vt:lpstr>Présentation PowerPoint</vt:lpstr>
      <vt:lpstr>Automatic upcasting – Subclass object referenced as the superclass </vt:lpstr>
      <vt:lpstr>Payroll Application</vt:lpstr>
      <vt:lpstr>Polymorphic calls</vt:lpstr>
      <vt:lpstr>Polymorphic Calls</vt:lpstr>
      <vt:lpstr>Polymorphism – Definition </vt:lpstr>
      <vt:lpstr>Performing subclass-only operations through superclass variables is a compilation error</vt:lpstr>
      <vt:lpstr>Downcasting</vt:lpstr>
      <vt:lpstr>Downcasting – ClassCastException</vt:lpstr>
      <vt:lpstr>Downcasting – ClassCastException </vt:lpstr>
      <vt:lpstr>Instanceof operator</vt:lpstr>
      <vt:lpstr>Polymorphism – Advantages </vt:lpstr>
      <vt:lpstr>Polymorphism promotes extensibility </vt:lpstr>
      <vt:lpstr>Polymorphism Promotes Extensibility – impact on client code</vt:lpstr>
      <vt:lpstr>Polymorphism Promotes Extensibility – impact on client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Safae Bourhnane &lt; 69022 &gt;</dc:creator>
  <cp:lastModifiedBy>Safae Bourhnane &lt; 69022 &gt;</cp:lastModifiedBy>
  <cp:revision>313</cp:revision>
  <dcterms:created xsi:type="dcterms:W3CDTF">2021-09-16T08:33:26Z</dcterms:created>
  <dcterms:modified xsi:type="dcterms:W3CDTF">2021-10-26T10:57:58Z</dcterms:modified>
</cp:coreProperties>
</file>