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4660"/>
  </p:normalViewPr>
  <p:slideViewPr>
    <p:cSldViewPr snapToGrid="0">
      <p:cViewPr varScale="1">
        <p:scale>
          <a:sx n="68" d="100"/>
          <a:sy n="68" d="100"/>
        </p:scale>
        <p:origin x="10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2AC0212C-56D6-4F08-B168-A31A7FE55643}" type="slidenum">
              <a:rPr lang="ru-RU"/>
              <a:pPr/>
              <a:t>‹N°›</a:t>
            </a:fld>
            <a:endParaRPr lang="ru-RU"/>
          </a:p>
        </p:txBody>
      </p:sp>
    </p:spTree>
    <p:extLst>
      <p:ext uri="{BB962C8B-B14F-4D97-AF65-F5344CB8AC3E}">
        <p14:creationId xmlns:p14="http://schemas.microsoft.com/office/powerpoint/2010/main" val="768988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F9A36257-5393-47C7-A1EA-50178DD5EEB6}" type="slidenum">
              <a:rPr lang="ru-RU"/>
              <a:pPr/>
              <a:t>‹N°›</a:t>
            </a:fld>
            <a:endParaRPr lang="ru-RU"/>
          </a:p>
        </p:txBody>
      </p:sp>
    </p:spTree>
    <p:extLst>
      <p:ext uri="{BB962C8B-B14F-4D97-AF65-F5344CB8AC3E}">
        <p14:creationId xmlns:p14="http://schemas.microsoft.com/office/powerpoint/2010/main" val="1493168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23917" y="274639"/>
            <a:ext cx="225848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44234" y="274639"/>
            <a:ext cx="6576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A577DEA9-109A-4E15-9DF7-DEA2DE32AB07}" type="slidenum">
              <a:rPr lang="ru-RU"/>
              <a:pPr/>
              <a:t>‹N°›</a:t>
            </a:fld>
            <a:endParaRPr lang="ru-RU"/>
          </a:p>
        </p:txBody>
      </p:sp>
    </p:spTree>
    <p:extLst>
      <p:ext uri="{BB962C8B-B14F-4D97-AF65-F5344CB8AC3E}">
        <p14:creationId xmlns:p14="http://schemas.microsoft.com/office/powerpoint/2010/main" val="1915657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15218" y="4076701"/>
            <a:ext cx="5761567" cy="1368425"/>
          </a:xfrm>
          <a:effectLst>
            <a:outerShdw dist="17961" dir="2700000" algn="ctr" rotWithShape="0">
              <a:schemeClr val="bg2"/>
            </a:outerShdw>
          </a:effectLst>
        </p:spPr>
        <p:txBody>
          <a:bodyPr/>
          <a:lstStyle>
            <a:lvl1pPr>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215218" y="5516564"/>
            <a:ext cx="5761567" cy="719137"/>
          </a:xfrm>
          <a:effectLst>
            <a:outerShdw dist="17961" dir="2700000" algn="ctr" rotWithShape="0">
              <a:schemeClr val="bg2"/>
            </a:outerShdw>
          </a:effectLst>
        </p:spPr>
        <p:txBody>
          <a:bodyPr/>
          <a:lstStyle>
            <a:lvl1pPr marL="0" indent="0">
              <a:buFontTx/>
              <a:buNone/>
              <a:defRPr>
                <a:latin typeface="Futura LT Book" pitchFamily="2" charset="0"/>
                <a:ea typeface="굴림" charset="-127"/>
              </a:defRPr>
            </a:lvl1pPr>
          </a:lstStyle>
          <a:p>
            <a:pPr lvl="0"/>
            <a:r>
              <a:rPr lang="en-US" noProof="0"/>
              <a:t>Click to edit Master subtitle style</a:t>
            </a:r>
            <a:endParaRPr lang="ru-RU" noProof="0"/>
          </a:p>
        </p:txBody>
      </p:sp>
    </p:spTree>
    <p:extLst>
      <p:ext uri="{BB962C8B-B14F-4D97-AF65-F5344CB8AC3E}">
        <p14:creationId xmlns:p14="http://schemas.microsoft.com/office/powerpoint/2010/main" val="588561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6256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86712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4418" y="2205039"/>
            <a:ext cx="5369983"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05039"/>
            <a:ext cx="5369984"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61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850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03285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0279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61974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D5AEFA40-26F4-408E-915A-20BE615BEAA9}" type="slidenum">
              <a:rPr lang="ru-RU"/>
              <a:pPr/>
              <a:t>‹N°›</a:t>
            </a:fld>
            <a:endParaRPr lang="ru-RU"/>
          </a:p>
        </p:txBody>
      </p:sp>
    </p:spTree>
    <p:extLst>
      <p:ext uri="{BB962C8B-B14F-4D97-AF65-F5344CB8AC3E}">
        <p14:creationId xmlns:p14="http://schemas.microsoft.com/office/powerpoint/2010/main" val="4111828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8314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5589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2851" y="1125539"/>
            <a:ext cx="2734733" cy="53990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4418" y="1125539"/>
            <a:ext cx="8005233" cy="5399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605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66C04E36-A46F-4056-B795-B4B47A6A2E24}" type="slidenum">
              <a:rPr lang="ru-RU"/>
              <a:pPr/>
              <a:t>‹N°›</a:t>
            </a:fld>
            <a:endParaRPr lang="ru-RU"/>
          </a:p>
        </p:txBody>
      </p:sp>
    </p:spTree>
    <p:extLst>
      <p:ext uri="{BB962C8B-B14F-4D97-AF65-F5344CB8AC3E}">
        <p14:creationId xmlns:p14="http://schemas.microsoft.com/office/powerpoint/2010/main" val="19380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44234" y="1600201"/>
            <a:ext cx="4417484"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64917" y="1600201"/>
            <a:ext cx="441748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29789AA0-BA82-494C-9E4E-0EC8FA50E69D}" type="slidenum">
              <a:rPr lang="ru-RU"/>
              <a:pPr/>
              <a:t>‹N°›</a:t>
            </a:fld>
            <a:endParaRPr lang="ru-RU"/>
          </a:p>
        </p:txBody>
      </p:sp>
    </p:spTree>
    <p:extLst>
      <p:ext uri="{BB962C8B-B14F-4D97-AF65-F5344CB8AC3E}">
        <p14:creationId xmlns:p14="http://schemas.microsoft.com/office/powerpoint/2010/main" val="1493342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99EBE070-8202-48C0-8282-A3C06C79BC80}" type="slidenum">
              <a:rPr lang="ru-RU"/>
              <a:pPr/>
              <a:t>‹N°›</a:t>
            </a:fld>
            <a:endParaRPr lang="ru-RU"/>
          </a:p>
        </p:txBody>
      </p:sp>
    </p:spTree>
    <p:extLst>
      <p:ext uri="{BB962C8B-B14F-4D97-AF65-F5344CB8AC3E}">
        <p14:creationId xmlns:p14="http://schemas.microsoft.com/office/powerpoint/2010/main" val="3318630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82980017-1F54-48A7-B545-4E43136DF56B}" type="slidenum">
              <a:rPr lang="ru-RU"/>
              <a:pPr/>
              <a:t>‹N°›</a:t>
            </a:fld>
            <a:endParaRPr lang="ru-RU"/>
          </a:p>
        </p:txBody>
      </p:sp>
    </p:spTree>
    <p:extLst>
      <p:ext uri="{BB962C8B-B14F-4D97-AF65-F5344CB8AC3E}">
        <p14:creationId xmlns:p14="http://schemas.microsoft.com/office/powerpoint/2010/main" val="118180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8C9B0D03-3D10-46D1-84A7-C2A8F0811669}" type="slidenum">
              <a:rPr lang="ru-RU"/>
              <a:pPr/>
              <a:t>‹N°›</a:t>
            </a:fld>
            <a:endParaRPr lang="ru-RU"/>
          </a:p>
        </p:txBody>
      </p:sp>
    </p:spTree>
    <p:extLst>
      <p:ext uri="{BB962C8B-B14F-4D97-AF65-F5344CB8AC3E}">
        <p14:creationId xmlns:p14="http://schemas.microsoft.com/office/powerpoint/2010/main" val="31941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AD43350D-B8C3-4630-8309-0E1CCA1BE8B3}" type="slidenum">
              <a:rPr lang="ru-RU"/>
              <a:pPr/>
              <a:t>‹N°›</a:t>
            </a:fld>
            <a:endParaRPr lang="ru-RU"/>
          </a:p>
        </p:txBody>
      </p:sp>
    </p:spTree>
    <p:extLst>
      <p:ext uri="{BB962C8B-B14F-4D97-AF65-F5344CB8AC3E}">
        <p14:creationId xmlns:p14="http://schemas.microsoft.com/office/powerpoint/2010/main" val="415958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D00B0C2E-8C87-46B4-9FCA-8E125E4A2A84}" type="slidenum">
              <a:rPr lang="ru-RU"/>
              <a:pPr/>
              <a:t>‹N°›</a:t>
            </a:fld>
            <a:endParaRPr lang="ru-RU"/>
          </a:p>
        </p:txBody>
      </p:sp>
    </p:spTree>
    <p:extLst>
      <p:ext uri="{BB962C8B-B14F-4D97-AF65-F5344CB8AC3E}">
        <p14:creationId xmlns:p14="http://schemas.microsoft.com/office/powerpoint/2010/main" val="39238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2544234" y="274638"/>
            <a:ext cx="902335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2544234" y="1600201"/>
            <a:ext cx="903816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endParaRPr lang="ru-RU"/>
          </a:p>
        </p:txBody>
      </p:sp>
      <p:sp>
        <p:nvSpPr>
          <p:cNvPr id="19046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endParaRPr lang="ru-RU"/>
          </a:p>
        </p:txBody>
      </p:sp>
      <p:sp>
        <p:nvSpPr>
          <p:cNvPr id="19047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fld id="{808DE21B-D882-40DB-B356-90534372F72F}" type="slidenum">
              <a:rPr lang="ru-RU"/>
              <a:pPr/>
              <a:t>‹N°›</a:t>
            </a:fld>
            <a:endParaRPr lang="ru-RU"/>
          </a:p>
        </p:txBody>
      </p:sp>
    </p:spTree>
    <p:extLst>
      <p:ext uri="{BB962C8B-B14F-4D97-AF65-F5344CB8AC3E}">
        <p14:creationId xmlns:p14="http://schemas.microsoft.com/office/powerpoint/2010/main" val="109908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24418" y="1125539"/>
            <a:ext cx="1094316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624418" y="2205039"/>
            <a:ext cx="10943167"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extLst>
      <p:ext uri="{BB962C8B-B14F-4D97-AF65-F5344CB8AC3E}">
        <p14:creationId xmlns:p14="http://schemas.microsoft.com/office/powerpoint/2010/main" val="2809838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6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Futura LT Book" pitchFamily="2" charset="0"/>
          <a:ea typeface="굴림" charset="-127"/>
        </a:defRPr>
      </a:lvl2pPr>
      <a:lvl3pPr algn="l" rtl="0" eaLnBrk="1" fontAlgn="base" hangingPunct="1">
        <a:spcBef>
          <a:spcPct val="0"/>
        </a:spcBef>
        <a:spcAft>
          <a:spcPct val="0"/>
        </a:spcAft>
        <a:defRPr sz="3600">
          <a:solidFill>
            <a:schemeClr val="bg1"/>
          </a:solidFill>
          <a:latin typeface="Futura LT Book" pitchFamily="2" charset="0"/>
          <a:ea typeface="굴림" charset="-127"/>
        </a:defRPr>
      </a:lvl3pPr>
      <a:lvl4pPr algn="l" rtl="0" eaLnBrk="1" fontAlgn="base" hangingPunct="1">
        <a:spcBef>
          <a:spcPct val="0"/>
        </a:spcBef>
        <a:spcAft>
          <a:spcPct val="0"/>
        </a:spcAft>
        <a:defRPr sz="3600">
          <a:solidFill>
            <a:schemeClr val="bg1"/>
          </a:solidFill>
          <a:latin typeface="Futura LT Book" pitchFamily="2" charset="0"/>
          <a:ea typeface="굴림" charset="-127"/>
        </a:defRPr>
      </a:lvl4pPr>
      <a:lvl5pPr algn="l" rtl="0" eaLnBrk="1" fontAlgn="base" hangingPunct="1">
        <a:spcBef>
          <a:spcPct val="0"/>
        </a:spcBef>
        <a:spcAft>
          <a:spcPct val="0"/>
        </a:spcAft>
        <a:defRPr sz="3600">
          <a:solidFill>
            <a:schemeClr val="bg1"/>
          </a:solidFill>
          <a:latin typeface="Futura LT Book" pitchFamily="2" charset="0"/>
          <a:ea typeface="굴림" charset="-127"/>
        </a:defRPr>
      </a:lvl5pPr>
      <a:lvl6pPr marL="457200" algn="l" rtl="0" eaLnBrk="1" fontAlgn="base" hangingPunct="1">
        <a:spcBef>
          <a:spcPct val="0"/>
        </a:spcBef>
        <a:spcAft>
          <a:spcPct val="0"/>
        </a:spcAft>
        <a:defRPr sz="3600">
          <a:solidFill>
            <a:schemeClr val="bg1"/>
          </a:solidFill>
          <a:latin typeface="Futura LT Book" pitchFamily="2" charset="0"/>
          <a:ea typeface="굴림" charset="-127"/>
        </a:defRPr>
      </a:lvl6pPr>
      <a:lvl7pPr marL="914400" algn="l" rtl="0" eaLnBrk="1" fontAlgn="base" hangingPunct="1">
        <a:spcBef>
          <a:spcPct val="0"/>
        </a:spcBef>
        <a:spcAft>
          <a:spcPct val="0"/>
        </a:spcAft>
        <a:defRPr sz="3600">
          <a:solidFill>
            <a:schemeClr val="bg1"/>
          </a:solidFill>
          <a:latin typeface="Futura LT Book" pitchFamily="2" charset="0"/>
          <a:ea typeface="굴림" charset="-127"/>
        </a:defRPr>
      </a:lvl7pPr>
      <a:lvl8pPr marL="1371600" algn="l" rtl="0" eaLnBrk="1" fontAlgn="base" hangingPunct="1">
        <a:spcBef>
          <a:spcPct val="0"/>
        </a:spcBef>
        <a:spcAft>
          <a:spcPct val="0"/>
        </a:spcAft>
        <a:defRPr sz="3600">
          <a:solidFill>
            <a:schemeClr val="bg1"/>
          </a:solidFill>
          <a:latin typeface="Futura LT Book" pitchFamily="2" charset="0"/>
          <a:ea typeface="굴림" charset="-127"/>
        </a:defRPr>
      </a:lvl8pPr>
      <a:lvl9pPr marL="1828800" algn="l" rtl="0" eaLnBrk="1" fontAlgn="base" hangingPunct="1">
        <a:spcBef>
          <a:spcPct val="0"/>
        </a:spcBef>
        <a:spcAft>
          <a:spcPct val="0"/>
        </a:spcAft>
        <a:defRPr sz="3600">
          <a:solidFill>
            <a:schemeClr val="bg1"/>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000">
          <a:solidFill>
            <a:schemeClr val="bg1"/>
          </a:solidFill>
          <a:latin typeface="+mn-lt"/>
        </a:defRPr>
      </a:lvl2pPr>
      <a:lvl3pPr marL="1143000" indent="-228600" algn="l" rtl="0" eaLnBrk="1" fontAlgn="base" hangingPunct="1">
        <a:spcBef>
          <a:spcPct val="20000"/>
        </a:spcBef>
        <a:spcAft>
          <a:spcPct val="0"/>
        </a:spcAft>
        <a:buChar char="•"/>
        <a:defRPr sz="20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4CB4564-0104-4FAB-B034-F49EA66816B2}"/>
              </a:ext>
            </a:extLst>
          </p:cNvPr>
          <p:cNvSpPr>
            <a:spLocks noGrp="1"/>
          </p:cNvSpPr>
          <p:nvPr>
            <p:ph type="ctrTitle"/>
          </p:nvPr>
        </p:nvSpPr>
        <p:spPr>
          <a:xfrm>
            <a:off x="2071396" y="4076701"/>
            <a:ext cx="9022702" cy="1368425"/>
          </a:xfrm>
        </p:spPr>
        <p:txBody>
          <a:bodyPr/>
          <a:lstStyle/>
          <a:p>
            <a:r>
              <a:rPr lang="en-US" b="1" dirty="0"/>
              <a:t>Chapter 09</a:t>
            </a:r>
            <a:br>
              <a:rPr lang="en-US" dirty="0"/>
            </a:br>
            <a:r>
              <a:rPr lang="en-US" dirty="0"/>
              <a:t>Exceptions</a:t>
            </a:r>
          </a:p>
        </p:txBody>
      </p:sp>
      <p:sp>
        <p:nvSpPr>
          <p:cNvPr id="5" name="Sous-titre 4">
            <a:extLst>
              <a:ext uri="{FF2B5EF4-FFF2-40B4-BE49-F238E27FC236}">
                <a16:creationId xmlns:a16="http://schemas.microsoft.com/office/drawing/2014/main" id="{60A1EAB9-EAEF-4BCA-BA81-14126B932422}"/>
              </a:ext>
            </a:extLst>
          </p:cNvPr>
          <p:cNvSpPr>
            <a:spLocks noGrp="1"/>
          </p:cNvSpPr>
          <p:nvPr>
            <p:ph type="subTitle" idx="1"/>
          </p:nvPr>
        </p:nvSpPr>
        <p:spPr>
          <a:xfrm>
            <a:off x="2146041" y="5637862"/>
            <a:ext cx="6830744" cy="719137"/>
          </a:xfrm>
        </p:spPr>
        <p:txBody>
          <a:bodyPr/>
          <a:lstStyle/>
          <a:p>
            <a:r>
              <a:rPr lang="fr-FR" dirty="0"/>
              <a:t>FALL 2021</a:t>
            </a:r>
            <a:endParaRPr lang="en-US" dirty="0"/>
          </a:p>
        </p:txBody>
      </p:sp>
    </p:spTree>
    <p:extLst>
      <p:ext uri="{BB962C8B-B14F-4D97-AF65-F5344CB8AC3E}">
        <p14:creationId xmlns:p14="http://schemas.microsoft.com/office/powerpoint/2010/main" val="4179372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B593A5-9A49-46EB-B328-428AC38BFD22}"/>
              </a:ext>
            </a:extLst>
          </p:cNvPr>
          <p:cNvSpPr>
            <a:spLocks noGrp="1"/>
          </p:cNvSpPr>
          <p:nvPr>
            <p:ph type="title"/>
          </p:nvPr>
        </p:nvSpPr>
        <p:spPr/>
        <p:txBody>
          <a:bodyPr/>
          <a:lstStyle/>
          <a:p>
            <a:r>
              <a:rPr lang="fr-FR" dirty="0"/>
              <a:t>Keywords for Java Exceptions </a:t>
            </a:r>
            <a:endParaRPr lang="en-US" dirty="0"/>
          </a:p>
        </p:txBody>
      </p:sp>
      <p:sp>
        <p:nvSpPr>
          <p:cNvPr id="3" name="Espace réservé du contenu 2">
            <a:extLst>
              <a:ext uri="{FF2B5EF4-FFF2-40B4-BE49-F238E27FC236}">
                <a16:creationId xmlns:a16="http://schemas.microsoft.com/office/drawing/2014/main" id="{52179BA8-CE9F-46D9-8ADD-1D824BEB4A73}"/>
              </a:ext>
            </a:extLst>
          </p:cNvPr>
          <p:cNvSpPr>
            <a:spLocks noGrp="1"/>
          </p:cNvSpPr>
          <p:nvPr>
            <p:ph idx="1"/>
          </p:nvPr>
        </p:nvSpPr>
        <p:spPr/>
        <p:txBody>
          <a:bodyPr/>
          <a:lstStyle/>
          <a:p>
            <a:r>
              <a:rPr lang="en-US" dirty="0">
                <a:solidFill>
                  <a:srgbClr val="FF0000"/>
                </a:solidFill>
              </a:rPr>
              <a:t>Throws</a:t>
            </a:r>
          </a:p>
          <a:p>
            <a:pPr lvl="1"/>
            <a:r>
              <a:rPr lang="en-US" dirty="0">
                <a:solidFill>
                  <a:schemeClr val="tx1"/>
                </a:solidFill>
              </a:rPr>
              <a:t>Describes the exceptions which can be raised by a method </a:t>
            </a:r>
            <a:r>
              <a:rPr lang="en-US" dirty="0">
                <a:solidFill>
                  <a:srgbClr val="FF0000"/>
                </a:solidFill>
              </a:rPr>
              <a:t> </a:t>
            </a:r>
          </a:p>
          <a:p>
            <a:r>
              <a:rPr lang="en-US" dirty="0">
                <a:solidFill>
                  <a:srgbClr val="FF0000"/>
                </a:solidFill>
              </a:rPr>
              <a:t>Throw </a:t>
            </a:r>
          </a:p>
          <a:p>
            <a:pPr lvl="1"/>
            <a:r>
              <a:rPr lang="en-US" dirty="0">
                <a:solidFill>
                  <a:schemeClr val="tx1"/>
                </a:solidFill>
              </a:rPr>
              <a:t>Used to signal the occurrence of an exception and return control to the calling method</a:t>
            </a:r>
          </a:p>
          <a:p>
            <a:r>
              <a:rPr lang="en-US" dirty="0">
                <a:solidFill>
                  <a:srgbClr val="FF0000"/>
                </a:solidFill>
              </a:rPr>
              <a:t>Try </a:t>
            </a:r>
          </a:p>
          <a:p>
            <a:pPr lvl="1"/>
            <a:r>
              <a:rPr lang="en-US" dirty="0">
                <a:solidFill>
                  <a:schemeClr val="tx1"/>
                </a:solidFill>
              </a:rPr>
              <a:t>Marks the start of a block associated with a set of exception handlers </a:t>
            </a:r>
          </a:p>
          <a:p>
            <a:r>
              <a:rPr lang="en-US" dirty="0">
                <a:solidFill>
                  <a:srgbClr val="FF0000"/>
                </a:solidFill>
              </a:rPr>
              <a:t>Catch </a:t>
            </a:r>
          </a:p>
          <a:p>
            <a:pPr lvl="1"/>
            <a:r>
              <a:rPr lang="en-US" dirty="0">
                <a:solidFill>
                  <a:schemeClr val="tx1"/>
                </a:solidFill>
              </a:rPr>
              <a:t>If the block enclosed by the try generates an exception of this type, control moves here</a:t>
            </a:r>
          </a:p>
          <a:p>
            <a:r>
              <a:rPr lang="en-US" dirty="0">
                <a:solidFill>
                  <a:srgbClr val="FF0000"/>
                </a:solidFill>
              </a:rPr>
              <a:t>Finally </a:t>
            </a:r>
          </a:p>
          <a:p>
            <a:pPr lvl="1"/>
            <a:r>
              <a:rPr lang="en-US" dirty="0">
                <a:solidFill>
                  <a:schemeClr val="tx1"/>
                </a:solidFill>
              </a:rPr>
              <a:t>Always called when the try block concludes, and after necessary catch handler is complete.</a:t>
            </a:r>
          </a:p>
        </p:txBody>
      </p:sp>
    </p:spTree>
    <p:extLst>
      <p:ext uri="{BB962C8B-B14F-4D97-AF65-F5344CB8AC3E}">
        <p14:creationId xmlns:p14="http://schemas.microsoft.com/office/powerpoint/2010/main" val="2976979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33FDBF-6966-4CFB-8571-D5FC4D012F44}"/>
              </a:ext>
            </a:extLst>
          </p:cNvPr>
          <p:cNvSpPr>
            <a:spLocks noGrp="1"/>
          </p:cNvSpPr>
          <p:nvPr>
            <p:ph type="title"/>
          </p:nvPr>
        </p:nvSpPr>
        <p:spPr/>
        <p:txBody>
          <a:bodyPr/>
          <a:lstStyle/>
          <a:p>
            <a:r>
              <a:rPr lang="fr-FR" dirty="0"/>
              <a:t>Example </a:t>
            </a:r>
            <a:endParaRPr lang="en-US" dirty="0"/>
          </a:p>
        </p:txBody>
      </p:sp>
      <p:sp>
        <p:nvSpPr>
          <p:cNvPr id="3" name="Espace réservé du contenu 2">
            <a:extLst>
              <a:ext uri="{FF2B5EF4-FFF2-40B4-BE49-F238E27FC236}">
                <a16:creationId xmlns:a16="http://schemas.microsoft.com/office/drawing/2014/main" id="{E16211F2-B53C-4EAF-8608-2DDBB05C9FBB}"/>
              </a:ext>
            </a:extLst>
          </p:cNvPr>
          <p:cNvSpPr>
            <a:spLocks noGrp="1"/>
          </p:cNvSpPr>
          <p:nvPr>
            <p:ph idx="1"/>
          </p:nvPr>
        </p:nvSpPr>
        <p:spPr/>
        <p:txBody>
          <a:bodyPr/>
          <a:lstStyle/>
          <a:p>
            <a:r>
              <a:rPr lang="fr-FR" dirty="0" err="1"/>
              <a:t>Posted</a:t>
            </a:r>
            <a:r>
              <a:rPr lang="fr-FR" dirty="0"/>
              <a:t> online </a:t>
            </a:r>
            <a:endParaRPr lang="en-US" dirty="0"/>
          </a:p>
        </p:txBody>
      </p:sp>
      <p:sp>
        <p:nvSpPr>
          <p:cNvPr id="7" name="Rectangle 6">
            <a:extLst>
              <a:ext uri="{FF2B5EF4-FFF2-40B4-BE49-F238E27FC236}">
                <a16:creationId xmlns:a16="http://schemas.microsoft.com/office/drawing/2014/main" id="{95BC149A-1A3D-4B49-A2C4-0A9857EEB869}"/>
              </a:ext>
            </a:extLst>
          </p:cNvPr>
          <p:cNvSpPr/>
          <p:nvPr/>
        </p:nvSpPr>
        <p:spPr bwMode="auto">
          <a:xfrm>
            <a:off x="9825135" y="1810139"/>
            <a:ext cx="1212979" cy="335902"/>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600" b="1" i="0" u="none" strike="noStrike" cap="none" normalizeH="0" baseline="0">
              <a:ln>
                <a:noFill/>
              </a:ln>
              <a:solidFill>
                <a:schemeClr val="bg1"/>
              </a:solidFill>
              <a:effectLst/>
              <a:latin typeface="Futura LT Book" pitchFamily="2" charset="0"/>
              <a:ea typeface="굴림" charset="-127"/>
            </a:endParaRPr>
          </a:p>
        </p:txBody>
      </p:sp>
    </p:spTree>
    <p:extLst>
      <p:ext uri="{BB962C8B-B14F-4D97-AF65-F5344CB8AC3E}">
        <p14:creationId xmlns:p14="http://schemas.microsoft.com/office/powerpoint/2010/main" val="3605378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25EDE9-BF73-4384-A757-32F6698D3D27}"/>
              </a:ext>
            </a:extLst>
          </p:cNvPr>
          <p:cNvSpPr>
            <a:spLocks noGrp="1"/>
          </p:cNvSpPr>
          <p:nvPr>
            <p:ph type="title"/>
          </p:nvPr>
        </p:nvSpPr>
        <p:spPr/>
        <p:txBody>
          <a:bodyPr/>
          <a:lstStyle/>
          <a:p>
            <a:r>
              <a:rPr lang="fr-FR" dirty="0"/>
              <a:t>Supertype and </a:t>
            </a:r>
            <a:r>
              <a:rPr lang="en-US" dirty="0"/>
              <a:t>Subtype</a:t>
            </a:r>
            <a:r>
              <a:rPr lang="fr-FR" dirty="0"/>
              <a:t> Exception Handling </a:t>
            </a:r>
            <a:endParaRPr lang="en-US" dirty="0"/>
          </a:p>
        </p:txBody>
      </p:sp>
      <p:sp>
        <p:nvSpPr>
          <p:cNvPr id="3" name="Espace réservé du contenu 2">
            <a:extLst>
              <a:ext uri="{FF2B5EF4-FFF2-40B4-BE49-F238E27FC236}">
                <a16:creationId xmlns:a16="http://schemas.microsoft.com/office/drawing/2014/main" id="{CE88AF3E-D5D8-4AC9-AD75-0CDB2C5F7CC0}"/>
              </a:ext>
            </a:extLst>
          </p:cNvPr>
          <p:cNvSpPr>
            <a:spLocks noGrp="1"/>
          </p:cNvSpPr>
          <p:nvPr>
            <p:ph idx="1"/>
          </p:nvPr>
        </p:nvSpPr>
        <p:spPr/>
        <p:txBody>
          <a:bodyPr/>
          <a:lstStyle/>
          <a:p>
            <a:r>
              <a:rPr lang="en-US" dirty="0"/>
              <a:t>In Java, the catch blocks are triggered in the order in which they appear in the source file</a:t>
            </a:r>
          </a:p>
          <a:p>
            <a:endParaRPr lang="en-US" dirty="0"/>
          </a:p>
          <a:p>
            <a:r>
              <a:rPr lang="en-US" dirty="0"/>
              <a:t>Thus, special (sub) type exceptions should be caught before the general (super) type exceptions </a:t>
            </a:r>
          </a:p>
          <a:p>
            <a:endParaRPr lang="en-US" dirty="0"/>
          </a:p>
          <a:p>
            <a:r>
              <a:rPr lang="en-US" dirty="0"/>
              <a:t>In the more general exception catch block comes first, it will trigger also if a sub type exception is thrown, and the second special exception catch block will be unreachable. </a:t>
            </a:r>
          </a:p>
        </p:txBody>
      </p:sp>
    </p:spTree>
    <p:extLst>
      <p:ext uri="{BB962C8B-B14F-4D97-AF65-F5344CB8AC3E}">
        <p14:creationId xmlns:p14="http://schemas.microsoft.com/office/powerpoint/2010/main" val="269675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121FB8-DF90-4F88-819D-433220475EE0}"/>
              </a:ext>
            </a:extLst>
          </p:cNvPr>
          <p:cNvSpPr>
            <a:spLocks noGrp="1"/>
          </p:cNvSpPr>
          <p:nvPr>
            <p:ph type="title"/>
          </p:nvPr>
        </p:nvSpPr>
        <p:spPr/>
        <p:txBody>
          <a:bodyPr/>
          <a:lstStyle/>
          <a:p>
            <a:r>
              <a:rPr lang="fr-FR" dirty="0"/>
              <a:t>Exceptions: flow of control </a:t>
            </a:r>
            <a:endParaRPr lang="en-US" dirty="0"/>
          </a:p>
        </p:txBody>
      </p:sp>
      <p:sp>
        <p:nvSpPr>
          <p:cNvPr id="3" name="Espace réservé du contenu 2">
            <a:extLst>
              <a:ext uri="{FF2B5EF4-FFF2-40B4-BE49-F238E27FC236}">
                <a16:creationId xmlns:a16="http://schemas.microsoft.com/office/drawing/2014/main" id="{741E4013-E85A-4DB9-B75E-1A70B662A530}"/>
              </a:ext>
            </a:extLst>
          </p:cNvPr>
          <p:cNvSpPr>
            <a:spLocks noGrp="1"/>
          </p:cNvSpPr>
          <p:nvPr>
            <p:ph idx="1"/>
          </p:nvPr>
        </p:nvSpPr>
        <p:spPr/>
        <p:txBody>
          <a:bodyPr/>
          <a:lstStyle/>
          <a:p>
            <a:r>
              <a:rPr lang="en-US" sz="2400" dirty="0"/>
              <a:t>Exceptions break the normal flow of control </a:t>
            </a:r>
          </a:p>
          <a:p>
            <a:endParaRPr lang="en-US" sz="2400" dirty="0"/>
          </a:p>
          <a:p>
            <a:r>
              <a:rPr lang="en-US" sz="2400" dirty="0">
                <a:solidFill>
                  <a:srgbClr val="0070C0"/>
                </a:solidFill>
              </a:rPr>
              <a:t>Termination Model:</a:t>
            </a:r>
          </a:p>
          <a:p>
            <a:pPr lvl="1"/>
            <a:r>
              <a:rPr lang="en-US" sz="2400" dirty="0"/>
              <a:t>When an exception occurs, the statement that would normally execute next is not executed. </a:t>
            </a:r>
          </a:p>
        </p:txBody>
      </p:sp>
    </p:spTree>
    <p:extLst>
      <p:ext uri="{BB962C8B-B14F-4D97-AF65-F5344CB8AC3E}">
        <p14:creationId xmlns:p14="http://schemas.microsoft.com/office/powerpoint/2010/main" val="300509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336C0C-92C5-4D7D-AFD7-6B4BB1BE1E45}"/>
              </a:ext>
            </a:extLst>
          </p:cNvPr>
          <p:cNvSpPr>
            <a:spLocks noGrp="1"/>
          </p:cNvSpPr>
          <p:nvPr>
            <p:ph type="title"/>
          </p:nvPr>
        </p:nvSpPr>
        <p:spPr/>
        <p:txBody>
          <a:bodyPr/>
          <a:lstStyle/>
          <a:p>
            <a:r>
              <a:rPr lang="fr-FR" dirty="0"/>
              <a:t>Java </a:t>
            </a:r>
            <a:r>
              <a:rPr lang="fr-FR" dirty="0" err="1"/>
              <a:t>is</a:t>
            </a:r>
            <a:r>
              <a:rPr lang="fr-FR" dirty="0"/>
              <a:t> strict </a:t>
            </a:r>
            <a:endParaRPr lang="en-US" dirty="0"/>
          </a:p>
        </p:txBody>
      </p:sp>
      <p:sp>
        <p:nvSpPr>
          <p:cNvPr id="3" name="Espace réservé du contenu 2">
            <a:extLst>
              <a:ext uri="{FF2B5EF4-FFF2-40B4-BE49-F238E27FC236}">
                <a16:creationId xmlns:a16="http://schemas.microsoft.com/office/drawing/2014/main" id="{D7A39C29-B916-42B4-81F8-1FCB744FF28B}"/>
              </a:ext>
            </a:extLst>
          </p:cNvPr>
          <p:cNvSpPr>
            <a:spLocks noGrp="1"/>
          </p:cNvSpPr>
          <p:nvPr>
            <p:ph idx="1"/>
          </p:nvPr>
        </p:nvSpPr>
        <p:spPr/>
        <p:txBody>
          <a:bodyPr/>
          <a:lstStyle/>
          <a:p>
            <a:r>
              <a:rPr lang="en-US" dirty="0"/>
              <a:t>Unlike C++, is quite strict about catching exceptions </a:t>
            </a:r>
          </a:p>
          <a:p>
            <a:endParaRPr lang="en-US" dirty="0"/>
          </a:p>
          <a:p>
            <a:r>
              <a:rPr lang="en-US" dirty="0"/>
              <a:t>If it is a checked exception</a:t>
            </a:r>
          </a:p>
          <a:p>
            <a:pPr lvl="1"/>
            <a:r>
              <a:rPr lang="en-US" dirty="0"/>
              <a:t>Java compiler forces the caller</a:t>
            </a:r>
          </a:p>
          <a:p>
            <a:pPr lvl="2"/>
            <a:r>
              <a:rPr lang="en-US" dirty="0"/>
              <a:t>Must either catch it </a:t>
            </a:r>
          </a:p>
          <a:p>
            <a:pPr lvl="2"/>
            <a:r>
              <a:rPr lang="en-US" dirty="0"/>
              <a:t>Or explicitly re-throw it again </a:t>
            </a:r>
          </a:p>
          <a:p>
            <a:pPr marL="914400" lvl="2" indent="0">
              <a:buNone/>
            </a:pPr>
            <a:endParaRPr lang="en-US" dirty="0"/>
          </a:p>
          <a:p>
            <a:r>
              <a:rPr lang="en-US" dirty="0"/>
              <a:t>Why is this a good idea? </a:t>
            </a:r>
          </a:p>
          <a:p>
            <a:pPr lvl="1"/>
            <a:r>
              <a:rPr lang="en-US" dirty="0"/>
              <a:t>By enforcing exception specifications from top to bottom, Java guarantees that exceptions are not ignored </a:t>
            </a:r>
          </a:p>
        </p:txBody>
      </p:sp>
    </p:spTree>
    <p:extLst>
      <p:ext uri="{BB962C8B-B14F-4D97-AF65-F5344CB8AC3E}">
        <p14:creationId xmlns:p14="http://schemas.microsoft.com/office/powerpoint/2010/main" val="109412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C56F5-5699-40D6-BD3E-F105ADFA896B}"/>
              </a:ext>
            </a:extLst>
          </p:cNvPr>
          <p:cNvSpPr>
            <a:spLocks noGrp="1"/>
          </p:cNvSpPr>
          <p:nvPr>
            <p:ph type="title"/>
          </p:nvPr>
        </p:nvSpPr>
        <p:spPr/>
        <p:txBody>
          <a:bodyPr/>
          <a:lstStyle/>
          <a:p>
            <a:r>
              <a:rPr lang="fr-FR" dirty="0"/>
              <a:t>Java Exceptions – </a:t>
            </a:r>
            <a:r>
              <a:rPr lang="en-US" dirty="0"/>
              <a:t>Advantages</a:t>
            </a:r>
            <a:r>
              <a:rPr lang="fr-FR" dirty="0"/>
              <a:t> </a:t>
            </a:r>
            <a:endParaRPr lang="en-US" dirty="0"/>
          </a:p>
        </p:txBody>
      </p:sp>
      <p:sp>
        <p:nvSpPr>
          <p:cNvPr id="3" name="Espace réservé du contenu 2">
            <a:extLst>
              <a:ext uri="{FF2B5EF4-FFF2-40B4-BE49-F238E27FC236}">
                <a16:creationId xmlns:a16="http://schemas.microsoft.com/office/drawing/2014/main" id="{EDEB167E-EF56-49EA-9710-C45CE4619E7F}"/>
              </a:ext>
            </a:extLst>
          </p:cNvPr>
          <p:cNvSpPr>
            <a:spLocks noGrp="1"/>
          </p:cNvSpPr>
          <p:nvPr>
            <p:ph idx="1"/>
          </p:nvPr>
        </p:nvSpPr>
        <p:spPr/>
        <p:txBody>
          <a:bodyPr/>
          <a:lstStyle/>
          <a:p>
            <a:r>
              <a:rPr lang="en-US" sz="2400" dirty="0"/>
              <a:t>By using exceptions to manage errors, Java programs have the following advantages over traditional error management techniques:</a:t>
            </a:r>
          </a:p>
          <a:p>
            <a:pPr lvl="1"/>
            <a:r>
              <a:rPr lang="en-US" sz="2400" dirty="0"/>
              <a:t>Separating error handling code from regular code</a:t>
            </a:r>
          </a:p>
          <a:p>
            <a:pPr lvl="1"/>
            <a:r>
              <a:rPr lang="en-US" sz="2400" dirty="0"/>
              <a:t>Propagating errors up the call stack</a:t>
            </a:r>
          </a:p>
          <a:p>
            <a:pPr lvl="1"/>
            <a:r>
              <a:rPr lang="en-US" sz="2400" dirty="0"/>
              <a:t>Grouping error types and error differentiation </a:t>
            </a:r>
          </a:p>
        </p:txBody>
      </p:sp>
    </p:spTree>
    <p:extLst>
      <p:ext uri="{BB962C8B-B14F-4D97-AF65-F5344CB8AC3E}">
        <p14:creationId xmlns:p14="http://schemas.microsoft.com/office/powerpoint/2010/main" val="3286886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979C59-A4E3-4A37-AFCA-41A479EADE17}"/>
              </a:ext>
            </a:extLst>
          </p:cNvPr>
          <p:cNvSpPr>
            <a:spLocks noGrp="1"/>
          </p:cNvSpPr>
          <p:nvPr>
            <p:ph type="title"/>
          </p:nvPr>
        </p:nvSpPr>
        <p:spPr/>
        <p:txBody>
          <a:bodyPr/>
          <a:lstStyle/>
          <a:p>
            <a:r>
              <a:rPr lang="en-US" dirty="0"/>
              <a:t>Separating Error Code from Regular Code</a:t>
            </a:r>
          </a:p>
        </p:txBody>
      </p:sp>
      <p:pic>
        <p:nvPicPr>
          <p:cNvPr id="6" name="Espace réservé du contenu 5">
            <a:extLst>
              <a:ext uri="{FF2B5EF4-FFF2-40B4-BE49-F238E27FC236}">
                <a16:creationId xmlns:a16="http://schemas.microsoft.com/office/drawing/2014/main" id="{06BFB7C0-8BF9-4EE0-8EBF-C7C33C5B4B98}"/>
              </a:ext>
            </a:extLst>
          </p:cNvPr>
          <p:cNvPicPr>
            <a:picLocks noGrp="1" noChangeAspect="1"/>
          </p:cNvPicPr>
          <p:nvPr>
            <p:ph idx="1"/>
          </p:nvPr>
        </p:nvPicPr>
        <p:blipFill>
          <a:blip r:embed="rId2"/>
          <a:stretch>
            <a:fillRect/>
          </a:stretch>
        </p:blipFill>
        <p:spPr>
          <a:xfrm>
            <a:off x="3624795" y="1600200"/>
            <a:ext cx="6877573" cy="4525963"/>
          </a:xfrm>
        </p:spPr>
      </p:pic>
    </p:spTree>
    <p:extLst>
      <p:ext uri="{BB962C8B-B14F-4D97-AF65-F5344CB8AC3E}">
        <p14:creationId xmlns:p14="http://schemas.microsoft.com/office/powerpoint/2010/main" val="1892035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3DDE55-5AE8-4E44-B5BD-5C6F83958DE0}"/>
              </a:ext>
            </a:extLst>
          </p:cNvPr>
          <p:cNvSpPr>
            <a:spLocks noGrp="1"/>
          </p:cNvSpPr>
          <p:nvPr>
            <p:ph type="title"/>
          </p:nvPr>
        </p:nvSpPr>
        <p:spPr/>
        <p:txBody>
          <a:bodyPr/>
          <a:lstStyle/>
          <a:p>
            <a:r>
              <a:rPr lang="en-US" dirty="0"/>
              <a:t>Propagating Errors Up the Call Stack</a:t>
            </a:r>
          </a:p>
        </p:txBody>
      </p:sp>
      <p:pic>
        <p:nvPicPr>
          <p:cNvPr id="6" name="Espace réservé du contenu 5">
            <a:extLst>
              <a:ext uri="{FF2B5EF4-FFF2-40B4-BE49-F238E27FC236}">
                <a16:creationId xmlns:a16="http://schemas.microsoft.com/office/drawing/2014/main" id="{07F08188-916E-4398-86A8-990CE01D87DC}"/>
              </a:ext>
            </a:extLst>
          </p:cNvPr>
          <p:cNvPicPr>
            <a:picLocks noGrp="1" noChangeAspect="1"/>
          </p:cNvPicPr>
          <p:nvPr>
            <p:ph idx="1"/>
          </p:nvPr>
        </p:nvPicPr>
        <p:blipFill>
          <a:blip r:embed="rId2"/>
          <a:stretch>
            <a:fillRect/>
          </a:stretch>
        </p:blipFill>
        <p:spPr>
          <a:xfrm>
            <a:off x="3524918" y="1445779"/>
            <a:ext cx="7540283" cy="4897227"/>
          </a:xfrm>
        </p:spPr>
      </p:pic>
    </p:spTree>
    <p:extLst>
      <p:ext uri="{BB962C8B-B14F-4D97-AF65-F5344CB8AC3E}">
        <p14:creationId xmlns:p14="http://schemas.microsoft.com/office/powerpoint/2010/main" val="2528030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EB1501-433C-494A-8470-60E82A494F63}"/>
              </a:ext>
            </a:extLst>
          </p:cNvPr>
          <p:cNvSpPr>
            <a:spLocks noGrp="1"/>
          </p:cNvSpPr>
          <p:nvPr>
            <p:ph type="title"/>
          </p:nvPr>
        </p:nvSpPr>
        <p:spPr/>
        <p:txBody>
          <a:bodyPr/>
          <a:lstStyle/>
          <a:p>
            <a:r>
              <a:rPr lang="en-US" dirty="0"/>
              <a:t>Grouping Error Types</a:t>
            </a:r>
          </a:p>
        </p:txBody>
      </p:sp>
      <p:sp>
        <p:nvSpPr>
          <p:cNvPr id="3" name="Espace réservé du contenu 2">
            <a:extLst>
              <a:ext uri="{FF2B5EF4-FFF2-40B4-BE49-F238E27FC236}">
                <a16:creationId xmlns:a16="http://schemas.microsoft.com/office/drawing/2014/main" id="{B5785FBF-BCEC-42A2-8017-B4FA54D812BC}"/>
              </a:ext>
            </a:extLst>
          </p:cNvPr>
          <p:cNvSpPr>
            <a:spLocks noGrp="1"/>
          </p:cNvSpPr>
          <p:nvPr>
            <p:ph idx="1"/>
          </p:nvPr>
        </p:nvSpPr>
        <p:spPr/>
        <p:txBody>
          <a:bodyPr/>
          <a:lstStyle/>
          <a:p>
            <a:r>
              <a:rPr lang="en-US" dirty="0"/>
              <a:t>Often exceptions fall into categories or groups </a:t>
            </a:r>
          </a:p>
          <a:p>
            <a:pPr lvl="1"/>
            <a:r>
              <a:rPr lang="en-US" dirty="0"/>
              <a:t>For example, you could imagine a group of exceptions that can occur when manipulating an array: the index is out of range for the size of the array, the element being inserted into the array is of the wrong type, or the element being searched for is not in the array.</a:t>
            </a:r>
          </a:p>
          <a:p>
            <a:r>
              <a:rPr lang="en-US" dirty="0"/>
              <a:t>Grouping or categorization of exceptions in a natural outcome of the class hierarchy </a:t>
            </a:r>
          </a:p>
        </p:txBody>
      </p:sp>
      <p:pic>
        <p:nvPicPr>
          <p:cNvPr id="6" name="Image 5">
            <a:extLst>
              <a:ext uri="{FF2B5EF4-FFF2-40B4-BE49-F238E27FC236}">
                <a16:creationId xmlns:a16="http://schemas.microsoft.com/office/drawing/2014/main" id="{774E4A4A-F56E-438F-94CB-EB359363A57D}"/>
              </a:ext>
            </a:extLst>
          </p:cNvPr>
          <p:cNvPicPr>
            <a:picLocks noChangeAspect="1"/>
          </p:cNvPicPr>
          <p:nvPr/>
        </p:nvPicPr>
        <p:blipFill>
          <a:blip r:embed="rId2"/>
          <a:stretch>
            <a:fillRect/>
          </a:stretch>
        </p:blipFill>
        <p:spPr>
          <a:xfrm>
            <a:off x="3932066" y="3995303"/>
            <a:ext cx="5830912" cy="2313424"/>
          </a:xfrm>
          <a:prstGeom prst="rect">
            <a:avLst/>
          </a:prstGeom>
        </p:spPr>
      </p:pic>
    </p:spTree>
    <p:extLst>
      <p:ext uri="{BB962C8B-B14F-4D97-AF65-F5344CB8AC3E}">
        <p14:creationId xmlns:p14="http://schemas.microsoft.com/office/powerpoint/2010/main" val="3185061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96AD6A-1D30-4494-B84F-480844D460CD}"/>
              </a:ext>
            </a:extLst>
          </p:cNvPr>
          <p:cNvSpPr>
            <a:spLocks noGrp="1"/>
          </p:cNvSpPr>
          <p:nvPr>
            <p:ph type="title"/>
          </p:nvPr>
        </p:nvSpPr>
        <p:spPr/>
        <p:txBody>
          <a:bodyPr/>
          <a:lstStyle/>
          <a:p>
            <a:r>
              <a:rPr lang="en-US" dirty="0"/>
              <a:t>Grouping Error Types </a:t>
            </a:r>
          </a:p>
        </p:txBody>
      </p:sp>
      <p:pic>
        <p:nvPicPr>
          <p:cNvPr id="6" name="Espace réservé du contenu 5">
            <a:extLst>
              <a:ext uri="{FF2B5EF4-FFF2-40B4-BE49-F238E27FC236}">
                <a16:creationId xmlns:a16="http://schemas.microsoft.com/office/drawing/2014/main" id="{0DEFA59A-E7C0-4C40-9539-180C8F55927F}"/>
              </a:ext>
            </a:extLst>
          </p:cNvPr>
          <p:cNvPicPr>
            <a:picLocks noGrp="1" noChangeAspect="1"/>
          </p:cNvPicPr>
          <p:nvPr>
            <p:ph idx="1"/>
          </p:nvPr>
        </p:nvPicPr>
        <p:blipFill>
          <a:blip r:embed="rId2"/>
          <a:stretch>
            <a:fillRect/>
          </a:stretch>
        </p:blipFill>
        <p:spPr>
          <a:xfrm>
            <a:off x="3193367" y="1417638"/>
            <a:ext cx="7569234" cy="5117229"/>
          </a:xfrm>
        </p:spPr>
      </p:pic>
    </p:spTree>
    <p:extLst>
      <p:ext uri="{BB962C8B-B14F-4D97-AF65-F5344CB8AC3E}">
        <p14:creationId xmlns:p14="http://schemas.microsoft.com/office/powerpoint/2010/main" val="2951468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103F9D4-2A8E-44D9-847A-17D1973ADF4A}"/>
              </a:ext>
            </a:extLst>
          </p:cNvPr>
          <p:cNvSpPr>
            <a:spLocks noGrp="1"/>
          </p:cNvSpPr>
          <p:nvPr>
            <p:ph type="title"/>
          </p:nvPr>
        </p:nvSpPr>
        <p:spPr/>
        <p:txBody>
          <a:bodyPr/>
          <a:lstStyle/>
          <a:p>
            <a:r>
              <a:rPr lang="fr-FR" dirty="0"/>
              <a:t>Objectives </a:t>
            </a:r>
            <a:endParaRPr lang="en-US" dirty="0"/>
          </a:p>
        </p:txBody>
      </p:sp>
      <p:sp>
        <p:nvSpPr>
          <p:cNvPr id="5" name="Espace réservé du contenu 4">
            <a:extLst>
              <a:ext uri="{FF2B5EF4-FFF2-40B4-BE49-F238E27FC236}">
                <a16:creationId xmlns:a16="http://schemas.microsoft.com/office/drawing/2014/main" id="{D33B9525-4CFD-4008-A463-E168DD5B7677}"/>
              </a:ext>
            </a:extLst>
          </p:cNvPr>
          <p:cNvSpPr>
            <a:spLocks noGrp="1"/>
          </p:cNvSpPr>
          <p:nvPr>
            <p:ph idx="1"/>
          </p:nvPr>
        </p:nvSpPr>
        <p:spPr/>
        <p:txBody>
          <a:bodyPr/>
          <a:lstStyle/>
          <a:p>
            <a:r>
              <a:rPr lang="en-US" sz="3200" dirty="0"/>
              <a:t>Understand Java Exceptions </a:t>
            </a:r>
          </a:p>
          <a:p>
            <a:endParaRPr lang="en-US" sz="3200" dirty="0"/>
          </a:p>
          <a:p>
            <a:r>
              <a:rPr lang="en-US" sz="3200" dirty="0"/>
              <a:t>Learn how to define new types of exceptions </a:t>
            </a:r>
          </a:p>
          <a:p>
            <a:endParaRPr lang="en-US" sz="3200" dirty="0"/>
          </a:p>
          <a:p>
            <a:r>
              <a:rPr lang="en-US" sz="3200" dirty="0"/>
              <a:t>Differentiate between the different types of exceptions </a:t>
            </a:r>
          </a:p>
        </p:txBody>
      </p:sp>
    </p:spTree>
    <p:extLst>
      <p:ext uri="{BB962C8B-B14F-4D97-AF65-F5344CB8AC3E}">
        <p14:creationId xmlns:p14="http://schemas.microsoft.com/office/powerpoint/2010/main" val="160051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DFC2C-9263-461E-A70A-5ED0D0BE6A32}"/>
              </a:ext>
            </a:extLst>
          </p:cNvPr>
          <p:cNvSpPr>
            <a:spLocks noGrp="1"/>
          </p:cNvSpPr>
          <p:nvPr>
            <p:ph type="title"/>
          </p:nvPr>
        </p:nvSpPr>
        <p:spPr/>
        <p:txBody>
          <a:bodyPr/>
          <a:lstStyle/>
          <a:p>
            <a:r>
              <a:rPr lang="en-US" dirty="0"/>
              <a:t>Outline</a:t>
            </a:r>
            <a:r>
              <a:rPr lang="fr-FR" dirty="0"/>
              <a:t> </a:t>
            </a:r>
            <a:endParaRPr lang="en-US" dirty="0"/>
          </a:p>
        </p:txBody>
      </p:sp>
      <p:sp>
        <p:nvSpPr>
          <p:cNvPr id="3" name="Espace réservé du contenu 2">
            <a:extLst>
              <a:ext uri="{FF2B5EF4-FFF2-40B4-BE49-F238E27FC236}">
                <a16:creationId xmlns:a16="http://schemas.microsoft.com/office/drawing/2014/main" id="{6B2E81FD-01B1-4633-AAF9-1FBBE89CA330}"/>
              </a:ext>
            </a:extLst>
          </p:cNvPr>
          <p:cNvSpPr>
            <a:spLocks noGrp="1"/>
          </p:cNvSpPr>
          <p:nvPr>
            <p:ph idx="1"/>
          </p:nvPr>
        </p:nvSpPr>
        <p:spPr/>
        <p:txBody>
          <a:bodyPr/>
          <a:lstStyle/>
          <a:p>
            <a:r>
              <a:rPr lang="en-US" sz="2400" dirty="0"/>
              <a:t>Introduction </a:t>
            </a:r>
          </a:p>
          <a:p>
            <a:r>
              <a:rPr lang="en-US" sz="2400" dirty="0"/>
              <a:t>Java Exceptions advantages </a:t>
            </a:r>
          </a:p>
          <a:p>
            <a:r>
              <a:rPr lang="en-US" sz="2400" dirty="0"/>
              <a:t>Syntax</a:t>
            </a:r>
          </a:p>
          <a:p>
            <a:r>
              <a:rPr lang="en-US" sz="2400" dirty="0"/>
              <a:t>Example</a:t>
            </a:r>
          </a:p>
          <a:p>
            <a:r>
              <a:rPr lang="en-US" sz="2400" dirty="0"/>
              <a:t>New Exception types</a:t>
            </a:r>
          </a:p>
          <a:p>
            <a:r>
              <a:rPr lang="en-US" sz="2400" dirty="0"/>
              <a:t>Exception hierarchy </a:t>
            </a:r>
          </a:p>
          <a:p>
            <a:r>
              <a:rPr lang="en-US" sz="2400" dirty="0"/>
              <a:t>Different types of exceptions </a:t>
            </a:r>
          </a:p>
          <a:p>
            <a:r>
              <a:rPr lang="en-US" sz="2400" dirty="0"/>
              <a:t>Control flow and exceptions </a:t>
            </a:r>
          </a:p>
        </p:txBody>
      </p:sp>
    </p:spTree>
    <p:extLst>
      <p:ext uri="{BB962C8B-B14F-4D97-AF65-F5344CB8AC3E}">
        <p14:creationId xmlns:p14="http://schemas.microsoft.com/office/powerpoint/2010/main" val="3829712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FCAD3-8DAA-4BDD-9E00-C40819646C5A}"/>
              </a:ext>
            </a:extLst>
          </p:cNvPr>
          <p:cNvSpPr>
            <a:spLocks noGrp="1"/>
          </p:cNvSpPr>
          <p:nvPr>
            <p:ph type="title"/>
          </p:nvPr>
        </p:nvSpPr>
        <p:spPr/>
        <p:txBody>
          <a:bodyPr/>
          <a:lstStyle/>
          <a:p>
            <a:r>
              <a:rPr lang="en-US" dirty="0"/>
              <a:t>Introduction </a:t>
            </a:r>
          </a:p>
        </p:txBody>
      </p:sp>
      <p:sp>
        <p:nvSpPr>
          <p:cNvPr id="3" name="Espace réservé du contenu 2">
            <a:extLst>
              <a:ext uri="{FF2B5EF4-FFF2-40B4-BE49-F238E27FC236}">
                <a16:creationId xmlns:a16="http://schemas.microsoft.com/office/drawing/2014/main" id="{DB0C2AF0-5CC4-4A47-9B53-1642147F30BC}"/>
              </a:ext>
            </a:extLst>
          </p:cNvPr>
          <p:cNvSpPr>
            <a:spLocks noGrp="1"/>
          </p:cNvSpPr>
          <p:nvPr>
            <p:ph idx="1"/>
          </p:nvPr>
        </p:nvSpPr>
        <p:spPr/>
        <p:txBody>
          <a:bodyPr/>
          <a:lstStyle/>
          <a:p>
            <a:r>
              <a:rPr lang="en-US" sz="2400" dirty="0"/>
              <a:t>Users have high expectations for the code we produce.</a:t>
            </a:r>
          </a:p>
          <a:p>
            <a:endParaRPr lang="en-US" sz="2400" dirty="0"/>
          </a:p>
          <a:p>
            <a:r>
              <a:rPr lang="en-US" sz="2400" dirty="0"/>
              <a:t>Users will use our programs in unexpected ways </a:t>
            </a:r>
          </a:p>
          <a:p>
            <a:endParaRPr lang="en-US" sz="2400" dirty="0"/>
          </a:p>
          <a:p>
            <a:r>
              <a:rPr lang="en-US" sz="2400" dirty="0">
                <a:solidFill>
                  <a:srgbClr val="FF0000"/>
                </a:solidFill>
              </a:rPr>
              <a:t>An exception is an even that is not supposed to occur, it disrupts the normal flow of control in a program</a:t>
            </a:r>
          </a:p>
          <a:p>
            <a:pPr lvl="1"/>
            <a:r>
              <a:rPr lang="en-US" sz="2400" dirty="0"/>
              <a:t>It is our responsibility to produce quality code that does not fail unexpectedly </a:t>
            </a:r>
          </a:p>
          <a:p>
            <a:pPr lvl="1"/>
            <a:r>
              <a:rPr lang="en-US" sz="2400" dirty="0"/>
              <a:t>Consequently, we much design error handling into our programs</a:t>
            </a:r>
          </a:p>
        </p:txBody>
      </p:sp>
    </p:spTree>
    <p:extLst>
      <p:ext uri="{BB962C8B-B14F-4D97-AF65-F5344CB8AC3E}">
        <p14:creationId xmlns:p14="http://schemas.microsoft.com/office/powerpoint/2010/main" val="1758176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91A003-8654-46A8-878C-4F6651C7C7DB}"/>
              </a:ext>
            </a:extLst>
          </p:cNvPr>
          <p:cNvSpPr>
            <a:spLocks noGrp="1"/>
          </p:cNvSpPr>
          <p:nvPr>
            <p:ph type="title"/>
          </p:nvPr>
        </p:nvSpPr>
        <p:spPr/>
        <p:txBody>
          <a:bodyPr/>
          <a:lstStyle/>
          <a:p>
            <a:r>
              <a:rPr lang="fr-FR" dirty="0"/>
              <a:t>Exceptions </a:t>
            </a:r>
            <a:endParaRPr lang="en-US" dirty="0"/>
          </a:p>
        </p:txBody>
      </p:sp>
      <p:sp>
        <p:nvSpPr>
          <p:cNvPr id="3" name="Espace réservé du contenu 2">
            <a:extLst>
              <a:ext uri="{FF2B5EF4-FFF2-40B4-BE49-F238E27FC236}">
                <a16:creationId xmlns:a16="http://schemas.microsoft.com/office/drawing/2014/main" id="{2AECAC19-9D5E-44D4-B7B4-DBA0B61369E5}"/>
              </a:ext>
            </a:extLst>
          </p:cNvPr>
          <p:cNvSpPr>
            <a:spLocks noGrp="1"/>
          </p:cNvSpPr>
          <p:nvPr>
            <p:ph idx="1"/>
          </p:nvPr>
        </p:nvSpPr>
        <p:spPr/>
        <p:txBody>
          <a:bodyPr/>
          <a:lstStyle/>
          <a:p>
            <a:r>
              <a:rPr lang="en-US" sz="2400" dirty="0"/>
              <a:t>Some exceptions (like division by zero) are </a:t>
            </a:r>
            <a:r>
              <a:rPr lang="en-US" sz="2400" dirty="0">
                <a:solidFill>
                  <a:srgbClr val="00B050"/>
                </a:solidFill>
              </a:rPr>
              <a:t>avoidable</a:t>
            </a:r>
            <a:r>
              <a:rPr lang="en-US" sz="2400" dirty="0"/>
              <a:t> through careful programming. </a:t>
            </a:r>
          </a:p>
          <a:p>
            <a:endParaRPr lang="en-US" sz="2400" dirty="0"/>
          </a:p>
          <a:p>
            <a:r>
              <a:rPr lang="en-US" sz="2400" dirty="0"/>
              <a:t>Some exceptions (like losing a network connection) are not </a:t>
            </a:r>
            <a:r>
              <a:rPr lang="en-US" sz="2400" dirty="0">
                <a:solidFill>
                  <a:srgbClr val="FF0000"/>
                </a:solidFill>
              </a:rPr>
              <a:t>avoidable</a:t>
            </a:r>
            <a:r>
              <a:rPr lang="en-US" sz="2400" dirty="0"/>
              <a:t> or </a:t>
            </a:r>
            <a:r>
              <a:rPr lang="en-US" sz="2400" dirty="0">
                <a:solidFill>
                  <a:srgbClr val="FF0000"/>
                </a:solidFill>
              </a:rPr>
              <a:t>predictable</a:t>
            </a:r>
            <a:r>
              <a:rPr lang="en-US" sz="2400" dirty="0"/>
              <a:t> </a:t>
            </a:r>
          </a:p>
          <a:p>
            <a:endParaRPr lang="en-US" sz="2400" dirty="0"/>
          </a:p>
          <a:p>
            <a:r>
              <a:rPr lang="en-US" sz="2400" dirty="0"/>
              <a:t>Java allows programmers to define their own code of </a:t>
            </a:r>
            <a:r>
              <a:rPr lang="en-US" sz="2400" dirty="0">
                <a:solidFill>
                  <a:srgbClr val="0070C0"/>
                </a:solidFill>
              </a:rPr>
              <a:t>handling exceptions </a:t>
            </a:r>
            <a:r>
              <a:rPr lang="en-US" sz="2400" dirty="0"/>
              <a:t>when they occur. </a:t>
            </a:r>
          </a:p>
        </p:txBody>
      </p:sp>
    </p:spTree>
    <p:extLst>
      <p:ext uri="{BB962C8B-B14F-4D97-AF65-F5344CB8AC3E}">
        <p14:creationId xmlns:p14="http://schemas.microsoft.com/office/powerpoint/2010/main" val="139606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5E046C-E6C6-4292-80E2-29411D45FEBB}"/>
              </a:ext>
            </a:extLst>
          </p:cNvPr>
          <p:cNvSpPr>
            <a:spLocks noGrp="1"/>
          </p:cNvSpPr>
          <p:nvPr>
            <p:ph type="title"/>
          </p:nvPr>
        </p:nvSpPr>
        <p:spPr/>
        <p:txBody>
          <a:bodyPr/>
          <a:lstStyle/>
          <a:p>
            <a:r>
              <a:rPr lang="en-US" dirty="0"/>
              <a:t>Examples of Errors </a:t>
            </a:r>
          </a:p>
        </p:txBody>
      </p:sp>
      <p:sp>
        <p:nvSpPr>
          <p:cNvPr id="3" name="Espace réservé du contenu 2">
            <a:extLst>
              <a:ext uri="{FF2B5EF4-FFF2-40B4-BE49-F238E27FC236}">
                <a16:creationId xmlns:a16="http://schemas.microsoft.com/office/drawing/2014/main" id="{EF1D672C-B2F2-4846-83EB-AA773C01D5C6}"/>
              </a:ext>
            </a:extLst>
          </p:cNvPr>
          <p:cNvSpPr>
            <a:spLocks noGrp="1"/>
          </p:cNvSpPr>
          <p:nvPr>
            <p:ph idx="1"/>
          </p:nvPr>
        </p:nvSpPr>
        <p:spPr/>
        <p:txBody>
          <a:bodyPr/>
          <a:lstStyle/>
          <a:p>
            <a:r>
              <a:rPr lang="en-US" dirty="0"/>
              <a:t>Some of the events that cause errors:</a:t>
            </a:r>
          </a:p>
          <a:p>
            <a:r>
              <a:rPr lang="en-US" dirty="0"/>
              <a:t>Very unusual</a:t>
            </a:r>
          </a:p>
          <a:p>
            <a:pPr lvl="1"/>
            <a:r>
              <a:rPr lang="en-US" dirty="0"/>
              <a:t>Memory errors (i.e., memory incorrectly allocated, memory leaks, “null pointer”)</a:t>
            </a:r>
          </a:p>
          <a:p>
            <a:pPr lvl="1"/>
            <a:r>
              <a:rPr lang="en-US" dirty="0"/>
              <a:t>File system errors (i.e., disk is full, disk has been removed) </a:t>
            </a:r>
          </a:p>
          <a:p>
            <a:r>
              <a:rPr lang="en-US" dirty="0"/>
              <a:t>Logical</a:t>
            </a:r>
          </a:p>
          <a:p>
            <a:pPr lvl="1"/>
            <a:r>
              <a:rPr lang="en-US" dirty="0"/>
              <a:t>Calculation errors (i.e., divide by 0)</a:t>
            </a:r>
          </a:p>
          <a:p>
            <a:pPr lvl="1"/>
            <a:r>
              <a:rPr lang="en-US" dirty="0"/>
              <a:t>Array errors (i.e., accessing element -1)</a:t>
            </a:r>
          </a:p>
          <a:p>
            <a:r>
              <a:rPr lang="en-US" dirty="0"/>
              <a:t>Can be detected and raised deliberately </a:t>
            </a:r>
          </a:p>
          <a:p>
            <a:pPr lvl="1"/>
            <a:r>
              <a:rPr lang="en-US" dirty="0"/>
              <a:t>Conversion errors </a:t>
            </a:r>
          </a:p>
          <a:p>
            <a:pPr lvl="1"/>
            <a:r>
              <a:rPr lang="en-US" dirty="0"/>
              <a:t>Network errors </a:t>
            </a:r>
          </a:p>
          <a:p>
            <a:pPr lvl="1"/>
            <a:r>
              <a:rPr lang="en-US" dirty="0"/>
              <a:t>File errors </a:t>
            </a:r>
            <a:endParaRPr lang="fr-FR" dirty="0"/>
          </a:p>
        </p:txBody>
      </p:sp>
    </p:spTree>
    <p:extLst>
      <p:ext uri="{BB962C8B-B14F-4D97-AF65-F5344CB8AC3E}">
        <p14:creationId xmlns:p14="http://schemas.microsoft.com/office/powerpoint/2010/main" val="226164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A664FE-820E-487A-9B8C-335745C375FE}"/>
              </a:ext>
            </a:extLst>
          </p:cNvPr>
          <p:cNvSpPr>
            <a:spLocks noGrp="1"/>
          </p:cNvSpPr>
          <p:nvPr>
            <p:ph type="title"/>
          </p:nvPr>
        </p:nvSpPr>
        <p:spPr/>
        <p:txBody>
          <a:bodyPr/>
          <a:lstStyle/>
          <a:p>
            <a:r>
              <a:rPr lang="fr-FR" dirty="0"/>
              <a:t>Java Exceptions </a:t>
            </a:r>
            <a:endParaRPr lang="en-US" dirty="0"/>
          </a:p>
        </p:txBody>
      </p:sp>
      <p:sp>
        <p:nvSpPr>
          <p:cNvPr id="3" name="Espace réservé du contenu 2">
            <a:extLst>
              <a:ext uri="{FF2B5EF4-FFF2-40B4-BE49-F238E27FC236}">
                <a16:creationId xmlns:a16="http://schemas.microsoft.com/office/drawing/2014/main" id="{5A8506CF-B571-47C2-8C77-C9BD1E5D6F76}"/>
              </a:ext>
            </a:extLst>
          </p:cNvPr>
          <p:cNvSpPr>
            <a:spLocks noGrp="1"/>
          </p:cNvSpPr>
          <p:nvPr>
            <p:ph idx="1"/>
          </p:nvPr>
        </p:nvSpPr>
        <p:spPr/>
        <p:txBody>
          <a:bodyPr/>
          <a:lstStyle/>
          <a:p>
            <a:r>
              <a:rPr lang="en-US" dirty="0"/>
              <a:t>Exceptions are objects </a:t>
            </a:r>
          </a:p>
          <a:p>
            <a:r>
              <a:rPr lang="en-US" dirty="0"/>
              <a:t>When an error occurs in a Java method or constructor: </a:t>
            </a:r>
          </a:p>
          <a:p>
            <a:pPr lvl="1"/>
            <a:r>
              <a:rPr lang="en-US" dirty="0"/>
              <a:t>The method creates an </a:t>
            </a:r>
            <a:r>
              <a:rPr lang="en-US" dirty="0">
                <a:solidFill>
                  <a:srgbClr val="0070C0"/>
                </a:solidFill>
              </a:rPr>
              <a:t>exception object </a:t>
            </a:r>
          </a:p>
          <a:p>
            <a:pPr lvl="2"/>
            <a:r>
              <a:rPr lang="en-US" dirty="0"/>
              <a:t>The exception object contains information about the exception, including its </a:t>
            </a:r>
            <a:r>
              <a:rPr lang="en-US" dirty="0">
                <a:solidFill>
                  <a:srgbClr val="0070C0"/>
                </a:solidFill>
              </a:rPr>
              <a:t>type</a:t>
            </a:r>
            <a:r>
              <a:rPr lang="en-US" dirty="0"/>
              <a:t> and the </a:t>
            </a:r>
            <a:r>
              <a:rPr lang="en-US" dirty="0">
                <a:solidFill>
                  <a:srgbClr val="0070C0"/>
                </a:solidFill>
              </a:rPr>
              <a:t>state</a:t>
            </a:r>
            <a:r>
              <a:rPr lang="en-US" dirty="0"/>
              <a:t> of the program when the errors occurred. </a:t>
            </a:r>
          </a:p>
          <a:p>
            <a:pPr lvl="1"/>
            <a:r>
              <a:rPr lang="en-US" dirty="0"/>
              <a:t>Then </a:t>
            </a:r>
            <a:r>
              <a:rPr lang="en-US" dirty="0">
                <a:solidFill>
                  <a:srgbClr val="FF0000"/>
                </a:solidFill>
              </a:rPr>
              <a:t>it throws </a:t>
            </a:r>
            <a:r>
              <a:rPr lang="en-US" dirty="0"/>
              <a:t>it to the runtime system (gives it to the runtime system)</a:t>
            </a:r>
          </a:p>
          <a:p>
            <a:pPr lvl="2"/>
            <a:r>
              <a:rPr lang="en-US" dirty="0"/>
              <a:t>The runtime system is then responsible for finding some code to </a:t>
            </a:r>
            <a:r>
              <a:rPr lang="en-US" dirty="0">
                <a:solidFill>
                  <a:srgbClr val="0070C0"/>
                </a:solidFill>
              </a:rPr>
              <a:t>handle the error</a:t>
            </a:r>
            <a:r>
              <a:rPr lang="en-US" dirty="0"/>
              <a:t>.</a:t>
            </a:r>
          </a:p>
          <a:p>
            <a:pPr lvl="2"/>
            <a:r>
              <a:rPr lang="en-US" dirty="0"/>
              <a:t>If the runtime cannot find an appropriate exception handler, the runtime system (and consequently the Java program) terminates. </a:t>
            </a:r>
          </a:p>
        </p:txBody>
      </p:sp>
    </p:spTree>
    <p:extLst>
      <p:ext uri="{BB962C8B-B14F-4D97-AF65-F5344CB8AC3E}">
        <p14:creationId xmlns:p14="http://schemas.microsoft.com/office/powerpoint/2010/main" val="137243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EFF9B8-BF1B-4BCD-B682-C943701B5DCB}"/>
              </a:ext>
            </a:extLst>
          </p:cNvPr>
          <p:cNvSpPr>
            <a:spLocks noGrp="1"/>
          </p:cNvSpPr>
          <p:nvPr>
            <p:ph type="title"/>
          </p:nvPr>
        </p:nvSpPr>
        <p:spPr/>
        <p:txBody>
          <a:bodyPr/>
          <a:lstStyle/>
          <a:p>
            <a:r>
              <a:rPr lang="fr-FR" dirty="0"/>
              <a:t>Exception Handling – </a:t>
            </a:r>
            <a:r>
              <a:rPr lang="en-US" dirty="0"/>
              <a:t>Syntax</a:t>
            </a:r>
            <a:r>
              <a:rPr lang="fr-FR" dirty="0"/>
              <a:t> </a:t>
            </a:r>
            <a:endParaRPr lang="en-US" dirty="0"/>
          </a:p>
        </p:txBody>
      </p:sp>
      <p:sp>
        <p:nvSpPr>
          <p:cNvPr id="3" name="Espace réservé du contenu 2">
            <a:extLst>
              <a:ext uri="{FF2B5EF4-FFF2-40B4-BE49-F238E27FC236}">
                <a16:creationId xmlns:a16="http://schemas.microsoft.com/office/drawing/2014/main" id="{90CAB7D2-F2B0-4100-9448-27792060EB0D}"/>
              </a:ext>
            </a:extLst>
          </p:cNvPr>
          <p:cNvSpPr>
            <a:spLocks noGrp="1"/>
          </p:cNvSpPr>
          <p:nvPr>
            <p:ph idx="1"/>
          </p:nvPr>
        </p:nvSpPr>
        <p:spPr/>
        <p:txBody>
          <a:bodyPr/>
          <a:lstStyle/>
          <a:p>
            <a:r>
              <a:rPr lang="en-US" dirty="0"/>
              <a:t>Three statements play a role in handling exceptions in Java:</a:t>
            </a:r>
          </a:p>
          <a:p>
            <a:endParaRPr lang="en-US" dirty="0"/>
          </a:p>
        </p:txBody>
      </p:sp>
      <p:pic>
        <p:nvPicPr>
          <p:cNvPr id="6" name="Image 5">
            <a:extLst>
              <a:ext uri="{FF2B5EF4-FFF2-40B4-BE49-F238E27FC236}">
                <a16:creationId xmlns:a16="http://schemas.microsoft.com/office/drawing/2014/main" id="{057E3CA6-C1B6-43E9-97ED-AC8A295D1209}"/>
              </a:ext>
            </a:extLst>
          </p:cNvPr>
          <p:cNvPicPr>
            <a:picLocks noChangeAspect="1"/>
          </p:cNvPicPr>
          <p:nvPr/>
        </p:nvPicPr>
        <p:blipFill>
          <a:blip r:embed="rId2"/>
          <a:stretch>
            <a:fillRect/>
          </a:stretch>
        </p:blipFill>
        <p:spPr>
          <a:xfrm>
            <a:off x="3330675" y="2501693"/>
            <a:ext cx="8448675" cy="3257550"/>
          </a:xfrm>
          <a:prstGeom prst="rect">
            <a:avLst/>
          </a:prstGeom>
        </p:spPr>
      </p:pic>
    </p:spTree>
    <p:extLst>
      <p:ext uri="{BB962C8B-B14F-4D97-AF65-F5344CB8AC3E}">
        <p14:creationId xmlns:p14="http://schemas.microsoft.com/office/powerpoint/2010/main" val="2840788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E32B4C-79C0-4280-BA90-E757927C60B4}"/>
              </a:ext>
            </a:extLst>
          </p:cNvPr>
          <p:cNvSpPr>
            <a:spLocks noGrp="1"/>
          </p:cNvSpPr>
          <p:nvPr>
            <p:ph type="title"/>
          </p:nvPr>
        </p:nvSpPr>
        <p:spPr/>
        <p:txBody>
          <a:bodyPr/>
          <a:lstStyle/>
          <a:p>
            <a:r>
              <a:rPr lang="en-US" dirty="0"/>
              <a:t>Throwing and Catching </a:t>
            </a:r>
          </a:p>
        </p:txBody>
      </p:sp>
      <p:sp>
        <p:nvSpPr>
          <p:cNvPr id="3" name="Espace réservé du contenu 2">
            <a:extLst>
              <a:ext uri="{FF2B5EF4-FFF2-40B4-BE49-F238E27FC236}">
                <a16:creationId xmlns:a16="http://schemas.microsoft.com/office/drawing/2014/main" id="{9B803814-DD5E-4144-912F-C66AC67B85C3}"/>
              </a:ext>
            </a:extLst>
          </p:cNvPr>
          <p:cNvSpPr>
            <a:spLocks noGrp="1"/>
          </p:cNvSpPr>
          <p:nvPr>
            <p:ph idx="1"/>
          </p:nvPr>
        </p:nvSpPr>
        <p:spPr/>
        <p:txBody>
          <a:bodyPr/>
          <a:lstStyle/>
          <a:p>
            <a:r>
              <a:rPr lang="en-US" dirty="0"/>
              <a:t>A method or constructor can throw an exception</a:t>
            </a:r>
          </a:p>
          <a:p>
            <a:endParaRPr lang="fr-FR" dirty="0"/>
          </a:p>
          <a:p>
            <a:r>
              <a:rPr lang="en-US" dirty="0"/>
              <a:t>The method throwing an exception should declare it</a:t>
            </a:r>
          </a:p>
          <a:p>
            <a:endParaRPr lang="fr-FR" dirty="0"/>
          </a:p>
          <a:p>
            <a:endParaRPr lang="fr-FR" dirty="0"/>
          </a:p>
          <a:p>
            <a:r>
              <a:rPr lang="en-US" dirty="0"/>
              <a:t>Exception handlers can </a:t>
            </a:r>
            <a:r>
              <a:rPr lang="en-US" i="1" dirty="0"/>
              <a:t>catch</a:t>
            </a:r>
            <a:r>
              <a:rPr lang="en-US" dirty="0"/>
              <a:t> specified exceptions and recover from errors. </a:t>
            </a:r>
          </a:p>
        </p:txBody>
      </p:sp>
      <p:pic>
        <p:nvPicPr>
          <p:cNvPr id="6" name="Image 5">
            <a:extLst>
              <a:ext uri="{FF2B5EF4-FFF2-40B4-BE49-F238E27FC236}">
                <a16:creationId xmlns:a16="http://schemas.microsoft.com/office/drawing/2014/main" id="{970AE2E1-ED63-4EE9-BBDD-8F2ACF986B84}"/>
              </a:ext>
            </a:extLst>
          </p:cNvPr>
          <p:cNvPicPr>
            <a:picLocks noChangeAspect="1"/>
          </p:cNvPicPr>
          <p:nvPr/>
        </p:nvPicPr>
        <p:blipFill>
          <a:blip r:embed="rId2"/>
          <a:stretch>
            <a:fillRect/>
          </a:stretch>
        </p:blipFill>
        <p:spPr>
          <a:xfrm>
            <a:off x="3774904" y="2061795"/>
            <a:ext cx="4867275" cy="342900"/>
          </a:xfrm>
          <a:prstGeom prst="rect">
            <a:avLst/>
          </a:prstGeom>
        </p:spPr>
      </p:pic>
      <p:pic>
        <p:nvPicPr>
          <p:cNvPr id="8" name="Image 7">
            <a:extLst>
              <a:ext uri="{FF2B5EF4-FFF2-40B4-BE49-F238E27FC236}">
                <a16:creationId xmlns:a16="http://schemas.microsoft.com/office/drawing/2014/main" id="{32B4D30A-26FB-476C-A25E-C4A58413FD04}"/>
              </a:ext>
            </a:extLst>
          </p:cNvPr>
          <p:cNvPicPr>
            <a:picLocks noChangeAspect="1"/>
          </p:cNvPicPr>
          <p:nvPr/>
        </p:nvPicPr>
        <p:blipFill>
          <a:blip r:embed="rId3"/>
          <a:stretch>
            <a:fillRect/>
          </a:stretch>
        </p:blipFill>
        <p:spPr>
          <a:xfrm>
            <a:off x="3219483" y="2825711"/>
            <a:ext cx="7943850" cy="476250"/>
          </a:xfrm>
          <a:prstGeom prst="rect">
            <a:avLst/>
          </a:prstGeom>
        </p:spPr>
      </p:pic>
      <p:pic>
        <p:nvPicPr>
          <p:cNvPr id="10" name="Image 9">
            <a:extLst>
              <a:ext uri="{FF2B5EF4-FFF2-40B4-BE49-F238E27FC236}">
                <a16:creationId xmlns:a16="http://schemas.microsoft.com/office/drawing/2014/main" id="{3228779A-531A-43F8-86C3-E84A3724FED6}"/>
              </a:ext>
            </a:extLst>
          </p:cNvPr>
          <p:cNvPicPr>
            <a:picLocks noChangeAspect="1"/>
          </p:cNvPicPr>
          <p:nvPr/>
        </p:nvPicPr>
        <p:blipFill>
          <a:blip r:embed="rId4"/>
          <a:stretch>
            <a:fillRect/>
          </a:stretch>
        </p:blipFill>
        <p:spPr>
          <a:xfrm>
            <a:off x="3458747" y="4018964"/>
            <a:ext cx="6343650" cy="1943100"/>
          </a:xfrm>
          <a:prstGeom prst="rect">
            <a:avLst/>
          </a:prstGeom>
        </p:spPr>
      </p:pic>
    </p:spTree>
    <p:extLst>
      <p:ext uri="{BB962C8B-B14F-4D97-AF65-F5344CB8AC3E}">
        <p14:creationId xmlns:p14="http://schemas.microsoft.com/office/powerpoint/2010/main" val="1086481432"/>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11823</TotalTime>
  <Words>761</Words>
  <Application>Microsoft Office PowerPoint</Application>
  <PresentationFormat>Grand écran</PresentationFormat>
  <Paragraphs>106</Paragraphs>
  <Slides>19</Slides>
  <Notes>0</Notes>
  <HiddenSlides>0</HiddenSlides>
  <MMClips>0</MMClips>
  <ScaleCrop>false</ScaleCrop>
  <HeadingPairs>
    <vt:vector size="6" baseType="variant">
      <vt:variant>
        <vt:lpstr>Polices utilisées</vt:lpstr>
      </vt:variant>
      <vt:variant>
        <vt:i4>2</vt:i4>
      </vt:variant>
      <vt:variant>
        <vt:lpstr>Thème</vt:lpstr>
      </vt:variant>
      <vt:variant>
        <vt:i4>2</vt:i4>
      </vt:variant>
      <vt:variant>
        <vt:lpstr>Titres des diapositives</vt:lpstr>
      </vt:variant>
      <vt:variant>
        <vt:i4>19</vt:i4>
      </vt:variant>
    </vt:vector>
  </HeadingPairs>
  <TitlesOfParts>
    <vt:vector size="23" baseType="lpstr">
      <vt:lpstr>Arial</vt:lpstr>
      <vt:lpstr>Futura LT Book</vt:lpstr>
      <vt:lpstr>Custom Design</vt:lpstr>
      <vt:lpstr>template</vt:lpstr>
      <vt:lpstr>Chapter 09 Exceptions</vt:lpstr>
      <vt:lpstr>Objectives </vt:lpstr>
      <vt:lpstr>Outline </vt:lpstr>
      <vt:lpstr>Introduction </vt:lpstr>
      <vt:lpstr>Exceptions </vt:lpstr>
      <vt:lpstr>Examples of Errors </vt:lpstr>
      <vt:lpstr>Java Exceptions </vt:lpstr>
      <vt:lpstr>Exception Handling – Syntax </vt:lpstr>
      <vt:lpstr>Throwing and Catching </vt:lpstr>
      <vt:lpstr>Keywords for Java Exceptions </vt:lpstr>
      <vt:lpstr>Example </vt:lpstr>
      <vt:lpstr>Supertype and Subtype Exception Handling </vt:lpstr>
      <vt:lpstr>Exceptions: flow of control </vt:lpstr>
      <vt:lpstr>Java is strict </vt:lpstr>
      <vt:lpstr>Java Exceptions – Advantages </vt:lpstr>
      <vt:lpstr>Separating Error Code from Regular Code</vt:lpstr>
      <vt:lpstr>Propagating Errors Up the Call Stack</vt:lpstr>
      <vt:lpstr>Grouping Error Types</vt:lpstr>
      <vt:lpstr>Grouping Error Types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Safae Bourhnane &lt; 69022 &gt;</dc:creator>
  <cp:lastModifiedBy>Safae Bourhnane &lt; 69022 &gt;</cp:lastModifiedBy>
  <cp:revision>389</cp:revision>
  <dcterms:created xsi:type="dcterms:W3CDTF">2021-09-16T08:33:26Z</dcterms:created>
  <dcterms:modified xsi:type="dcterms:W3CDTF">2021-11-09T16:42:30Z</dcterms:modified>
</cp:coreProperties>
</file>