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65" r:id="rId14"/>
    <p:sldId id="275" r:id="rId15"/>
    <p:sldId id="266" r:id="rId16"/>
    <p:sldId id="276" r:id="rId17"/>
    <p:sldId id="267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212C-56D6-4F08-B168-A31A7FE5564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36257-5393-47C7-A1EA-50178DD5EEB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DEA9-109A-4E15-9DF7-DEA2DE32AB07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5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5218" y="4076701"/>
            <a:ext cx="5761567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5218" y="5516564"/>
            <a:ext cx="5761567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56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25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71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2205039"/>
            <a:ext cx="536998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5039"/>
            <a:ext cx="5369984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1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50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28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79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9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EFA40-26F4-408E-915A-20BE615BEAA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31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589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125539"/>
            <a:ext cx="273473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25539"/>
            <a:ext cx="8005233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05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4E36-A46F-4056-B795-B4B47A6A2E2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9AA0-BA82-494C-9E4E-0EC8FA50E69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BE070-8202-48C0-8282-A3C06C79BC80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0017-1F54-48A7-B545-4E43136DF56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B0D03-3D10-46D1-84A7-C2A8F081166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3350D-B8C3-4630-8309-0E1CCA1BE8B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0C2E-8C87-46B4-9FCA-8E125E4A2A8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08DE21B-D882-40DB-B356-90534372F72F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25539"/>
            <a:ext cx="1094316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2205039"/>
            <a:ext cx="1094316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CB4564-0104-4FAB-B034-F49EA6681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4076701"/>
            <a:ext cx="9022702" cy="1368425"/>
          </a:xfrm>
        </p:spPr>
        <p:txBody>
          <a:bodyPr/>
          <a:lstStyle/>
          <a:p>
            <a:r>
              <a:rPr lang="en-US" b="1" dirty="0"/>
              <a:t>Chapter 09</a:t>
            </a:r>
            <a:br>
              <a:rPr lang="en-US" dirty="0"/>
            </a:br>
            <a:r>
              <a:rPr lang="en-US" dirty="0"/>
              <a:t>Exceptions Hierarchy and Types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0A1EAB9-EAEF-4BCA-BA81-14126B93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1" y="5637862"/>
            <a:ext cx="6830744" cy="719137"/>
          </a:xfrm>
        </p:spPr>
        <p:txBody>
          <a:bodyPr/>
          <a:lstStyle/>
          <a:p>
            <a:r>
              <a:rPr lang="fr-FR" dirty="0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ED6B3-1249-41CD-BFDB-44AD22D2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E9C71D-87A9-4328-A3EB-AC2BEE1A7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17" y="1656184"/>
            <a:ext cx="8896983" cy="4525963"/>
          </a:xfrm>
        </p:spPr>
      </p:pic>
    </p:spTree>
    <p:extLst>
      <p:ext uri="{BB962C8B-B14F-4D97-AF65-F5344CB8AC3E}">
        <p14:creationId xmlns:p14="http://schemas.microsoft.com/office/powerpoint/2010/main" val="371188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08F65-5F37-4667-82BD-31DD35AB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72ECEC-1EEE-4E0D-96FC-D5B027CFF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098" y="1600200"/>
            <a:ext cx="8302967" cy="4525963"/>
          </a:xfrm>
        </p:spPr>
      </p:pic>
    </p:spTree>
    <p:extLst>
      <p:ext uri="{BB962C8B-B14F-4D97-AF65-F5344CB8AC3E}">
        <p14:creationId xmlns:p14="http://schemas.microsoft.com/office/powerpoint/2010/main" val="254835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34F00-24A2-40E2-94CE-CBE2F25E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Runtime Exceptions </a:t>
            </a:r>
            <a:r>
              <a:rPr lang="fr-FR" dirty="0" err="1"/>
              <a:t>Examples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98E1E-EFB6-47FA-8F08-D5B3D451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includes</a:t>
            </a:r>
          </a:p>
          <a:p>
            <a:pPr lvl="1"/>
            <a:r>
              <a:rPr lang="en-US" sz="2400" dirty="0"/>
              <a:t>Arithmetic exceptions (such as dividing by zero)</a:t>
            </a:r>
          </a:p>
          <a:p>
            <a:pPr lvl="1"/>
            <a:r>
              <a:rPr lang="en-US" sz="2400" dirty="0"/>
              <a:t>Pointer exceptions (such as trying to access an object through a null reference) </a:t>
            </a:r>
          </a:p>
          <a:p>
            <a:pPr lvl="1"/>
            <a:r>
              <a:rPr lang="en-US" sz="2400" dirty="0"/>
              <a:t>Indexing exceptions (such as attempting to access an array element through an index that is too large or too small)</a:t>
            </a:r>
          </a:p>
        </p:txBody>
      </p:sp>
    </p:spTree>
    <p:extLst>
      <p:ext uri="{BB962C8B-B14F-4D97-AF65-F5344CB8AC3E}">
        <p14:creationId xmlns:p14="http://schemas.microsoft.com/office/powerpoint/2010/main" val="308289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B8CAF-6B4F-4701-A155-F242D3B8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7DF8C9-61B7-470A-BD11-530EE0FFC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134" y="1600200"/>
            <a:ext cx="8038894" cy="4525963"/>
          </a:xfrm>
        </p:spPr>
      </p:pic>
    </p:spTree>
    <p:extLst>
      <p:ext uri="{BB962C8B-B14F-4D97-AF65-F5344CB8AC3E}">
        <p14:creationId xmlns:p14="http://schemas.microsoft.com/office/powerpoint/2010/main" val="425276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CEEA3-B4A0-4F8F-8197-356A1D13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Logical</a:t>
            </a:r>
            <a:r>
              <a:rPr lang="fr-FR" dirty="0"/>
              <a:t> Aspects of Exceptions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22EF9-3210-45A0-9C83-1000581B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Checked</a:t>
            </a:r>
            <a:r>
              <a:rPr lang="fr-FR" b="1" dirty="0">
                <a:solidFill>
                  <a:srgbClr val="0070C0"/>
                </a:solidFill>
              </a:rPr>
              <a:t> exceptions</a:t>
            </a:r>
          </a:p>
          <a:p>
            <a:pPr lvl="1"/>
            <a:r>
              <a:rPr lang="en-US" dirty="0"/>
              <a:t>Indicate an exceptional condition from which a called </a:t>
            </a:r>
            <a:r>
              <a:rPr lang="en-US" dirty="0">
                <a:solidFill>
                  <a:srgbClr val="FF0000"/>
                </a:solidFill>
              </a:rPr>
              <a:t>can conceivably recover.</a:t>
            </a:r>
          </a:p>
          <a:p>
            <a:pPr lvl="1"/>
            <a:r>
              <a:rPr lang="fr-FR" dirty="0"/>
              <a:t>Force to </a:t>
            </a:r>
            <a:r>
              <a:rPr lang="fr-FR" dirty="0">
                <a:solidFill>
                  <a:srgbClr val="FF0000"/>
                </a:solidFill>
              </a:rPr>
              <a:t>catch</a:t>
            </a:r>
            <a:r>
              <a:rPr lang="fr-FR" dirty="0"/>
              <a:t> the exception and do </a:t>
            </a:r>
            <a:r>
              <a:rPr lang="fr-FR" dirty="0" err="1"/>
              <a:t>something</a:t>
            </a:r>
            <a:r>
              <a:rPr lang="fr-FR" dirty="0"/>
              <a:t> about </a:t>
            </a:r>
            <a:r>
              <a:rPr lang="fr-FR" dirty="0" err="1"/>
              <a:t>it</a:t>
            </a:r>
            <a:r>
              <a:rPr lang="fr-FR" dirty="0"/>
              <a:t>.  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Runtime exceptions </a:t>
            </a:r>
          </a:p>
          <a:p>
            <a:pPr lvl="1"/>
            <a:r>
              <a:rPr lang="en-US" dirty="0"/>
              <a:t>Indicate programmatic errors from which a caller </a:t>
            </a:r>
            <a:r>
              <a:rPr lang="en-US" dirty="0">
                <a:solidFill>
                  <a:srgbClr val="FF0000"/>
                </a:solidFill>
              </a:rPr>
              <a:t>cannot normally recover</a:t>
            </a:r>
          </a:p>
          <a:p>
            <a:pPr lvl="1"/>
            <a:r>
              <a:rPr lang="en-US" dirty="0"/>
              <a:t>It is best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to catch runtime exceptions, instead you should allow runtime exceptions to bubble up to where you can see them. </a:t>
            </a:r>
          </a:p>
          <a:p>
            <a:pPr lvl="1"/>
            <a:r>
              <a:rPr lang="en-US" dirty="0"/>
              <a:t>Try to </a:t>
            </a:r>
            <a:r>
              <a:rPr lang="en-US" dirty="0">
                <a:solidFill>
                  <a:srgbClr val="FF0000"/>
                </a:solidFill>
              </a:rPr>
              <a:t>prevent</a:t>
            </a:r>
            <a:r>
              <a:rPr lang="en-US" dirty="0"/>
              <a:t> them from happening in the first place.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4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94524-7AC8-458C-A818-1C6D522F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Examples</a:t>
            </a:r>
            <a:r>
              <a:rPr lang="fr-FR" dirty="0"/>
              <a:t> of Runtime Exceptions 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F1ABBA-A679-456C-B5F4-DDC76B50E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763" y="1927717"/>
            <a:ext cx="9037637" cy="3870929"/>
          </a:xfrm>
        </p:spPr>
      </p:pic>
    </p:spTree>
    <p:extLst>
      <p:ext uri="{BB962C8B-B14F-4D97-AF65-F5344CB8AC3E}">
        <p14:creationId xmlns:p14="http://schemas.microsoft.com/office/powerpoint/2010/main" val="140691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7D184-FDD7-4BB1-9A3E-90587C5C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Error and </a:t>
            </a:r>
            <a:r>
              <a:rPr lang="en-US" dirty="0" err="1"/>
              <a:t>RuntimeException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7FD5-7FE9-486E-B15B-5D4D1D06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70C0"/>
                </a:solidFill>
              </a:rPr>
              <a:t>RuntimeException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/>
              <a:t>“unchecked”, thus need not be in “throws” clause</a:t>
            </a:r>
          </a:p>
          <a:p>
            <a:pPr lvl="1"/>
            <a:r>
              <a:rPr lang="en-US" dirty="0"/>
              <a:t>Also can occur almost anywhere, e.g.,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IndexOutOfBoundsException</a:t>
            </a:r>
            <a:endParaRPr lang="en-US" dirty="0"/>
          </a:p>
          <a:p>
            <a:pPr lvl="1"/>
            <a:r>
              <a:rPr lang="en-US" dirty="0"/>
              <a:t>Try to prevent them from happening in the first place!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</a:rPr>
              <a:t>Error</a:t>
            </a:r>
            <a:endParaRPr lang="fr-FR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“unchecked”, thus need not be in “throws” clause</a:t>
            </a:r>
          </a:p>
          <a:p>
            <a:pPr lvl="1"/>
            <a:r>
              <a:rPr lang="en-US" dirty="0"/>
              <a:t>Serious system problems (e.g., </a:t>
            </a:r>
            <a:r>
              <a:rPr lang="en-US" dirty="0" err="1"/>
              <a:t>ThreadDeath</a:t>
            </a:r>
            <a:r>
              <a:rPr lang="en-US" dirty="0"/>
              <a:t>, </a:t>
            </a:r>
            <a:r>
              <a:rPr lang="en-US" dirty="0" err="1"/>
              <a:t>OutOfMemoryError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very unlikely that the program will be able to recover or prevent</a:t>
            </a:r>
            <a:r>
              <a:rPr lang="en-US" dirty="0"/>
              <a:t>, so generally you should not catch these.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6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01198-CD30-4A2C-BFD7-AEE5767C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798759-0F85-4307-B1C0-CA82B8C2D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718" y="1600200"/>
            <a:ext cx="8343726" cy="4525963"/>
          </a:xfrm>
        </p:spPr>
      </p:pic>
    </p:spTree>
    <p:extLst>
      <p:ext uri="{BB962C8B-B14F-4D97-AF65-F5344CB8AC3E}">
        <p14:creationId xmlns:p14="http://schemas.microsoft.com/office/powerpoint/2010/main" val="372922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05381-82F0-4830-8363-89630B88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878AD9-FAF4-4DA4-AD76-42CE7C47B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691" y="1600200"/>
            <a:ext cx="7971780" cy="4525963"/>
          </a:xfrm>
        </p:spPr>
      </p:pic>
    </p:spTree>
    <p:extLst>
      <p:ext uri="{BB962C8B-B14F-4D97-AF65-F5344CB8AC3E}">
        <p14:creationId xmlns:p14="http://schemas.microsoft.com/office/powerpoint/2010/main" val="267557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103F9D4-2A8E-44D9-847A-17D1973A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Throwable 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33B9525-4CFD-4008-A463-E168DD5B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Throwable</a:t>
            </a:r>
            <a:r>
              <a:rPr lang="en-US" sz="2400" dirty="0"/>
              <a:t> class is the superclass of all errors and exceptions in Java language.</a:t>
            </a:r>
          </a:p>
          <a:p>
            <a:endParaRPr lang="en-US" sz="2400" dirty="0"/>
          </a:p>
          <a:p>
            <a:r>
              <a:rPr lang="en-US" sz="2400" dirty="0"/>
              <a:t>Only objects that are instances of this class (or one of its subclasses) are thrown by the Java Virtual Machine or </a:t>
            </a:r>
            <a:r>
              <a:rPr lang="en-US" sz="2400" dirty="0">
                <a:solidFill>
                  <a:srgbClr val="0070C0"/>
                </a:solidFill>
              </a:rPr>
              <a:t>can be thrown by the Java throw statement. </a:t>
            </a:r>
          </a:p>
          <a:p>
            <a:endParaRPr lang="en-US" sz="2400" dirty="0"/>
          </a:p>
          <a:p>
            <a:r>
              <a:rPr lang="en-US" sz="2400" dirty="0"/>
              <a:t>Similarly, only this class or one of its subclasses </a:t>
            </a:r>
            <a:r>
              <a:rPr lang="en-US" sz="2400" dirty="0">
                <a:solidFill>
                  <a:srgbClr val="0070C0"/>
                </a:solidFill>
              </a:rPr>
              <a:t>can be the argument type in a catch clause.</a:t>
            </a:r>
            <a:r>
              <a:rPr lang="en-US" sz="2400" dirty="0"/>
              <a:t> For the purposes of compile-time checking of exceptions. </a:t>
            </a:r>
          </a:p>
        </p:txBody>
      </p:sp>
    </p:spTree>
    <p:extLst>
      <p:ext uri="{BB962C8B-B14F-4D97-AF65-F5344CB8AC3E}">
        <p14:creationId xmlns:p14="http://schemas.microsoft.com/office/powerpoint/2010/main" val="16005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B224A-70B6-413A-9981-47514991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Throwable Useful Methods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8359F-36FA-4E12-A53A-7CFD8EBF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err="1">
                <a:solidFill>
                  <a:srgbClr val="00B050"/>
                </a:solidFill>
              </a:rPr>
              <a:t>printStackTrace</a:t>
            </a:r>
            <a:r>
              <a:rPr lang="en-US" sz="2400" i="1" dirty="0">
                <a:solidFill>
                  <a:srgbClr val="00B050"/>
                </a:solidFill>
              </a:rPr>
              <a:t> ()</a:t>
            </a:r>
          </a:p>
          <a:p>
            <a:pPr lvl="1"/>
            <a:r>
              <a:rPr lang="en-US" sz="2400" dirty="0"/>
              <a:t>Prints method call stack</a:t>
            </a:r>
          </a:p>
          <a:p>
            <a:r>
              <a:rPr lang="en-US" sz="2400" i="1" dirty="0" err="1">
                <a:solidFill>
                  <a:srgbClr val="00B050"/>
                </a:solidFill>
              </a:rPr>
              <a:t>getCause</a:t>
            </a:r>
            <a:r>
              <a:rPr lang="en-US" sz="2400" i="1" dirty="0">
                <a:solidFill>
                  <a:srgbClr val="00B050"/>
                </a:solidFill>
              </a:rPr>
              <a:t> ()</a:t>
            </a:r>
          </a:p>
          <a:p>
            <a:pPr lvl="1"/>
            <a:r>
              <a:rPr lang="en-US" sz="2400" dirty="0"/>
              <a:t>Obtains the cause of </a:t>
            </a:r>
            <a:r>
              <a:rPr lang="en-US" sz="2400"/>
              <a:t>the exception </a:t>
            </a:r>
            <a:endParaRPr lang="en-US" sz="2400" dirty="0"/>
          </a:p>
          <a:p>
            <a:r>
              <a:rPr lang="en-US" sz="2400" i="1" dirty="0" err="1">
                <a:solidFill>
                  <a:srgbClr val="00B050"/>
                </a:solidFill>
              </a:rPr>
              <a:t>getMessage</a:t>
            </a:r>
            <a:r>
              <a:rPr lang="en-US" sz="2400" i="1" dirty="0">
                <a:solidFill>
                  <a:srgbClr val="00B050"/>
                </a:solidFill>
              </a:rPr>
              <a:t> () </a:t>
            </a:r>
          </a:p>
          <a:p>
            <a:pPr lvl="1"/>
            <a:r>
              <a:rPr lang="en-US" sz="2400" dirty="0"/>
              <a:t>Returns a descriptive string</a:t>
            </a:r>
          </a:p>
        </p:txBody>
      </p:sp>
    </p:spTree>
    <p:extLst>
      <p:ext uri="{BB962C8B-B14F-4D97-AF65-F5344CB8AC3E}">
        <p14:creationId xmlns:p14="http://schemas.microsoft.com/office/powerpoint/2010/main" val="21603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BDD50-A7E5-4039-B730-BF1F80F7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hierarchy for class Throwable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B2BB83-3C96-4112-827B-8F1FC3C3E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269" y="1791494"/>
            <a:ext cx="7286625" cy="4143375"/>
          </a:xfrm>
        </p:spPr>
      </p:pic>
    </p:spTree>
    <p:extLst>
      <p:ext uri="{BB962C8B-B14F-4D97-AF65-F5344CB8AC3E}">
        <p14:creationId xmlns:p14="http://schemas.microsoft.com/office/powerpoint/2010/main" val="980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371D-A0B6-4139-8715-F429B712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Exception </a:t>
            </a:r>
            <a:r>
              <a:rPr lang="en-US" dirty="0"/>
              <a:t>Hierarchy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53D95-9526-4314-BB7E-3CD910A5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Superclass Throwable </a:t>
            </a:r>
          </a:p>
          <a:p>
            <a:pPr lvl="1"/>
            <a:r>
              <a:rPr lang="en-US" dirty="0"/>
              <a:t>Subclass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</a:p>
          <a:p>
            <a:pPr lvl="2"/>
            <a:r>
              <a:rPr lang="en-US" dirty="0"/>
              <a:t>Exceptional situations </a:t>
            </a:r>
          </a:p>
          <a:p>
            <a:pPr lvl="2"/>
            <a:r>
              <a:rPr lang="en-US" dirty="0"/>
              <a:t>Should be caught by the program</a:t>
            </a:r>
          </a:p>
          <a:p>
            <a:pPr lvl="3"/>
            <a:r>
              <a:rPr lang="en-US" dirty="0"/>
              <a:t>Subclass </a:t>
            </a:r>
            <a:r>
              <a:rPr lang="en-US" dirty="0" err="1">
                <a:solidFill>
                  <a:srgbClr val="FF0000"/>
                </a:solidFill>
              </a:rPr>
              <a:t>RuntimeException</a:t>
            </a:r>
            <a:endParaRPr lang="en-US" dirty="0">
              <a:solidFill>
                <a:srgbClr val="FF0000"/>
              </a:solidFill>
            </a:endParaRPr>
          </a:p>
          <a:p>
            <a:pPr lvl="4"/>
            <a:r>
              <a:rPr lang="en-US" dirty="0"/>
              <a:t>Should not be caught by a class</a:t>
            </a:r>
          </a:p>
          <a:p>
            <a:pPr lvl="1"/>
            <a:r>
              <a:rPr lang="en-US" dirty="0"/>
              <a:t>Subclass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  <a:p>
            <a:pPr lvl="2"/>
            <a:r>
              <a:rPr lang="en-US" dirty="0"/>
              <a:t>Typically, not caught by the program (Runtime exceptions)</a:t>
            </a:r>
          </a:p>
        </p:txBody>
      </p:sp>
    </p:spTree>
    <p:extLst>
      <p:ext uri="{BB962C8B-B14F-4D97-AF65-F5344CB8AC3E}">
        <p14:creationId xmlns:p14="http://schemas.microsoft.com/office/powerpoint/2010/main" val="242398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C9118-7426-4524-8DC2-E3EFFAAD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</a:t>
            </a:r>
            <a:r>
              <a:rPr lang="en-US" dirty="0"/>
              <a:t>Defined</a:t>
            </a:r>
            <a:r>
              <a:rPr lang="fr-FR" dirty="0"/>
              <a:t> Exceptions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B7B37-E05E-498E-8000-788E4E88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of the times when we are developing an application in Java, we often feel a need to create and throw our own exceptions </a:t>
            </a:r>
          </a:p>
          <a:p>
            <a:endParaRPr lang="en-US" sz="2400" dirty="0"/>
          </a:p>
          <a:p>
            <a:r>
              <a:rPr lang="en-US" sz="2400" dirty="0"/>
              <a:t>These exceptions are known as </a:t>
            </a:r>
            <a:r>
              <a:rPr lang="en-US" sz="2400" b="1" dirty="0">
                <a:solidFill>
                  <a:srgbClr val="0070C0"/>
                </a:solidFill>
              </a:rPr>
              <a:t>User Defined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Custom Exceptions. </a:t>
            </a:r>
          </a:p>
        </p:txBody>
      </p:sp>
    </p:spTree>
    <p:extLst>
      <p:ext uri="{BB962C8B-B14F-4D97-AF65-F5344CB8AC3E}">
        <p14:creationId xmlns:p14="http://schemas.microsoft.com/office/powerpoint/2010/main" val="343317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5457E-90D5-4695-8000-6E17788E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Defining</a:t>
            </a:r>
            <a:r>
              <a:rPr lang="fr-FR" dirty="0"/>
              <a:t> New Exception Types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A0053-AEC3-4B6A-8EFE-66636D18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class that </a:t>
            </a:r>
            <a:r>
              <a:rPr lang="en-US" sz="2400" dirty="0">
                <a:solidFill>
                  <a:srgbClr val="FF0000"/>
                </a:solidFill>
              </a:rPr>
              <a:t>extends </a:t>
            </a:r>
            <a:r>
              <a:rPr lang="en-US" sz="2400" dirty="0" err="1">
                <a:solidFill>
                  <a:srgbClr val="FF0000"/>
                </a:solidFill>
              </a:rPr>
              <a:t>java.lang.Exception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Declare your method to throw this exception using the </a:t>
            </a:r>
            <a:r>
              <a:rPr lang="en-US" sz="2400" b="1" dirty="0">
                <a:solidFill>
                  <a:srgbClr val="FF0000"/>
                </a:solidFill>
              </a:rPr>
              <a:t>throws</a:t>
            </a:r>
            <a:r>
              <a:rPr lang="en-US" sz="2400" dirty="0"/>
              <a:t> clause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an instance of this exception and throw it in the right place using </a:t>
            </a:r>
            <a:r>
              <a:rPr lang="en-US" sz="2400" b="1" dirty="0">
                <a:solidFill>
                  <a:srgbClr val="FF0000"/>
                </a:solidFill>
              </a:rPr>
              <a:t>throw</a:t>
            </a:r>
            <a:r>
              <a:rPr lang="en-US" sz="2400" dirty="0"/>
              <a:t> statement. </a:t>
            </a:r>
          </a:p>
        </p:txBody>
      </p:sp>
    </p:spTree>
    <p:extLst>
      <p:ext uri="{BB962C8B-B14F-4D97-AF65-F5344CB8AC3E}">
        <p14:creationId xmlns:p14="http://schemas.microsoft.com/office/powerpoint/2010/main" val="334607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5F12C-E6B2-4603-8D96-7C3D0A5B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Exceptions – Types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ED817-D1F6-49DB-99E2-96C1BAC4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provides two main exception types: </a:t>
            </a:r>
            <a:r>
              <a:rPr lang="en-US" sz="2400" b="1" dirty="0">
                <a:solidFill>
                  <a:srgbClr val="FF0000"/>
                </a:solidFill>
              </a:rPr>
              <a:t>runtime</a:t>
            </a:r>
            <a:r>
              <a:rPr lang="en-US" sz="2400" dirty="0"/>
              <a:t> exceptions and </a:t>
            </a:r>
            <a:r>
              <a:rPr lang="en-US" sz="2400" b="1" dirty="0">
                <a:solidFill>
                  <a:srgbClr val="FF0000"/>
                </a:solidFill>
              </a:rPr>
              <a:t>checked</a:t>
            </a:r>
            <a:r>
              <a:rPr lang="en-US" sz="2400" dirty="0"/>
              <a:t> exceptions </a:t>
            </a:r>
          </a:p>
          <a:p>
            <a:endParaRPr lang="en-US" sz="2400" dirty="0"/>
          </a:p>
          <a:p>
            <a:r>
              <a:rPr lang="en-US" sz="2400" dirty="0"/>
              <a:t>Two aspects differentiate runtime exceptions from checked exceptions: </a:t>
            </a:r>
            <a:r>
              <a:rPr lang="en-US" sz="2400" b="1" dirty="0">
                <a:solidFill>
                  <a:srgbClr val="00B050"/>
                </a:solidFill>
              </a:rPr>
              <a:t>mechanical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logical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47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9C590-44C1-482D-AF30-6DA71C6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</a:t>
            </a:r>
            <a:r>
              <a:rPr lang="fr-FR" dirty="0"/>
              <a:t> Aspects of Exceptions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B3C2B-540A-4DE8-A0DD-57D774DC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Runtime exceptions:</a:t>
            </a:r>
          </a:p>
          <a:p>
            <a:pPr lvl="1"/>
            <a:r>
              <a:rPr lang="en-US" dirty="0"/>
              <a:t>A method signature </a:t>
            </a:r>
            <a:r>
              <a:rPr lang="en-US" dirty="0">
                <a:solidFill>
                  <a:srgbClr val="00B050"/>
                </a:solidFill>
              </a:rPr>
              <a:t>does not need to declare runtime exceptions </a:t>
            </a:r>
          </a:p>
          <a:p>
            <a:pPr lvl="1"/>
            <a:r>
              <a:rPr lang="en-US" dirty="0"/>
              <a:t>A caller to a method that throws a runtime exception is </a:t>
            </a:r>
            <a:r>
              <a:rPr lang="en-US" dirty="0">
                <a:solidFill>
                  <a:srgbClr val="00B050"/>
                </a:solidFill>
              </a:rPr>
              <a:t>not forced to catch the runtime exception</a:t>
            </a:r>
          </a:p>
          <a:p>
            <a:pPr lvl="1"/>
            <a:r>
              <a:rPr lang="en-US" dirty="0"/>
              <a:t>Runtime exceptions extend from </a:t>
            </a:r>
            <a:r>
              <a:rPr lang="en-US" dirty="0" err="1">
                <a:solidFill>
                  <a:srgbClr val="FF0000"/>
                </a:solidFill>
              </a:rPr>
              <a:t>java.lang.RuntimeException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rgbClr val="FF0000"/>
                </a:solidFill>
              </a:rPr>
              <a:t>java.lang.Error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Checked exceptions:</a:t>
            </a:r>
          </a:p>
          <a:p>
            <a:pPr lvl="1"/>
            <a:r>
              <a:rPr lang="en-US" dirty="0"/>
              <a:t>A method </a:t>
            </a:r>
            <a:r>
              <a:rPr lang="en-US" dirty="0">
                <a:solidFill>
                  <a:srgbClr val="00B050"/>
                </a:solidFill>
              </a:rPr>
              <a:t>must declare each checked exception it throws</a:t>
            </a:r>
          </a:p>
          <a:p>
            <a:pPr lvl="1"/>
            <a:r>
              <a:rPr lang="en-US" dirty="0"/>
              <a:t>A caller to a method that throws a checked exception </a:t>
            </a:r>
            <a:r>
              <a:rPr lang="en-US" dirty="0">
                <a:solidFill>
                  <a:srgbClr val="00B050"/>
                </a:solidFill>
              </a:rPr>
              <a:t>must either catch the exception or throw the exception itself</a:t>
            </a:r>
          </a:p>
          <a:p>
            <a:pPr lvl="1"/>
            <a:r>
              <a:rPr lang="en-US" dirty="0"/>
              <a:t>Checked exceptions extend from </a:t>
            </a:r>
            <a:r>
              <a:rPr lang="en-US" dirty="0" err="1">
                <a:solidFill>
                  <a:srgbClr val="FF0000"/>
                </a:solidFill>
              </a:rPr>
              <a:t>java.lang.Exception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911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12392</TotalTime>
  <Words>575</Words>
  <Application>Microsoft Office PowerPoint</Application>
  <PresentationFormat>Grand écran</PresentationFormat>
  <Paragraphs>72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Futura LT Book</vt:lpstr>
      <vt:lpstr>Custom Design</vt:lpstr>
      <vt:lpstr>template</vt:lpstr>
      <vt:lpstr>Chapter 09 Exceptions Hierarchy and Types </vt:lpstr>
      <vt:lpstr>Throwable  </vt:lpstr>
      <vt:lpstr>Throwable Useful Methods </vt:lpstr>
      <vt:lpstr>Inheritance hierarchy for class Throwable </vt:lpstr>
      <vt:lpstr>Java Exception Hierarchy </vt:lpstr>
      <vt:lpstr>User Defined Exceptions </vt:lpstr>
      <vt:lpstr>Defining New Exception Types </vt:lpstr>
      <vt:lpstr>Java Exceptions – Types </vt:lpstr>
      <vt:lpstr>Mechanical Aspects of Exceptions </vt:lpstr>
      <vt:lpstr>Présentation PowerPoint</vt:lpstr>
      <vt:lpstr>Présentation PowerPoint</vt:lpstr>
      <vt:lpstr>Runtime Exceptions Examples </vt:lpstr>
      <vt:lpstr>Présentation PowerPoint</vt:lpstr>
      <vt:lpstr>Logical Aspects of Exceptions </vt:lpstr>
      <vt:lpstr>Examples of Runtime Exceptions </vt:lpstr>
      <vt:lpstr>Difference between Error and RuntimeException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Safae Bourhnane &lt; 69022 &gt;</dc:creator>
  <cp:lastModifiedBy>Safae Bourhnane &lt; 69022 &gt;</cp:lastModifiedBy>
  <cp:revision>437</cp:revision>
  <dcterms:created xsi:type="dcterms:W3CDTF">2021-09-16T08:33:26Z</dcterms:created>
  <dcterms:modified xsi:type="dcterms:W3CDTF">2021-11-13T17:20:16Z</dcterms:modified>
</cp:coreProperties>
</file>