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0212C-56D6-4F08-B168-A31A7FE55643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98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36257-5393-47C7-A1EA-50178DD5EEB6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16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7DEA9-109A-4E15-9DF7-DEA2DE32AB07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5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15218" y="4076701"/>
            <a:ext cx="5761567" cy="13684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15218" y="5516564"/>
            <a:ext cx="5761567" cy="7191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88561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625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71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2205039"/>
            <a:ext cx="5369983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5039"/>
            <a:ext cx="5369984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1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850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3285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79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197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EFA40-26F4-408E-915A-20BE615BEAA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82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314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589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1125539"/>
            <a:ext cx="2734733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1125539"/>
            <a:ext cx="8005233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605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04E36-A46F-4056-B795-B4B47A6A2E24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9AA0-BA82-494C-9E4E-0EC8FA50E69D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34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BE070-8202-48C0-8282-A3C06C79BC80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63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80017-1F54-48A7-B545-4E43136DF56B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8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B0D03-3D10-46D1-84A7-C2A8F081166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3350D-B8C3-4630-8309-0E1CCA1BE8B3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8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B0C2E-8C87-46B4-9FCA-8E125E4A2A84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808DE21B-D882-40DB-B356-90534372F72F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1125539"/>
            <a:ext cx="1094316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2205039"/>
            <a:ext cx="1094316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8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4CB4564-0104-4FAB-B034-F49EA6681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396" y="4076701"/>
            <a:ext cx="9022702" cy="1368425"/>
          </a:xfrm>
        </p:spPr>
        <p:txBody>
          <a:bodyPr/>
          <a:lstStyle/>
          <a:p>
            <a:r>
              <a:rPr lang="en-US" b="1" dirty="0"/>
              <a:t>Chapter 10</a:t>
            </a:r>
            <a:br>
              <a:rPr lang="en-US" dirty="0"/>
            </a:br>
            <a:r>
              <a:rPr lang="en-US" dirty="0"/>
              <a:t>Generics  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0A1EAB9-EAEF-4BCA-BA81-14126B932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041" y="5637862"/>
            <a:ext cx="6830744" cy="719137"/>
          </a:xfrm>
        </p:spPr>
        <p:txBody>
          <a:bodyPr/>
          <a:lstStyle/>
          <a:p>
            <a:r>
              <a:rPr lang="fr-FR" dirty="0"/>
              <a:t>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7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8D455-AA13-4E46-94EF-EBFC6675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9F182B9-5FB1-451F-BD40-152E8CF04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763" y="1737507"/>
            <a:ext cx="9037637" cy="4251349"/>
          </a:xfrm>
        </p:spPr>
      </p:pic>
    </p:spTree>
    <p:extLst>
      <p:ext uri="{BB962C8B-B14F-4D97-AF65-F5344CB8AC3E}">
        <p14:creationId xmlns:p14="http://schemas.microsoft.com/office/powerpoint/2010/main" val="110222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D721C-9622-4E26-8EC1-6AA02589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 of type parameter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A2F0DB-543A-4F8B-87F9-E06DF5A20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Upper bound</a:t>
            </a:r>
            <a:r>
              <a:rPr lang="en-US" dirty="0"/>
              <a:t> of type parameter </a:t>
            </a:r>
          </a:p>
          <a:p>
            <a:pPr lvl="1"/>
            <a:r>
              <a:rPr lang="en-US" dirty="0"/>
              <a:t>Sometimes we want restricted parameterization of classes or methods</a:t>
            </a:r>
          </a:p>
          <a:p>
            <a:pPr lvl="1"/>
            <a:r>
              <a:rPr lang="en-US" dirty="0"/>
              <a:t>Actually, all type parameters are replaced by the </a:t>
            </a:r>
            <a:r>
              <a:rPr lang="en-US" dirty="0">
                <a:solidFill>
                  <a:srgbClr val="00B0F0"/>
                </a:solidFill>
              </a:rPr>
              <a:t>upper bound </a:t>
            </a:r>
            <a:r>
              <a:rPr lang="en-US" dirty="0"/>
              <a:t>of the type parameter</a:t>
            </a:r>
          </a:p>
          <a:p>
            <a:pPr lvl="1"/>
            <a:r>
              <a:rPr lang="en-US" dirty="0"/>
              <a:t>Unless specified, </a:t>
            </a:r>
            <a:r>
              <a:rPr lang="en-US" dirty="0" err="1"/>
              <a:t>java.lang.Object</a:t>
            </a:r>
            <a:r>
              <a:rPr lang="en-US" dirty="0"/>
              <a:t> is the upper bound by default</a:t>
            </a:r>
          </a:p>
          <a:p>
            <a:pPr lvl="1"/>
            <a:r>
              <a:rPr lang="en-US" dirty="0"/>
              <a:t>To indicate the upper bound follow the type’s parameter name by the keyword </a:t>
            </a:r>
            <a:r>
              <a:rPr lang="en-US" dirty="0">
                <a:solidFill>
                  <a:srgbClr val="00B0F0"/>
                </a:solidFill>
              </a:rPr>
              <a:t>extends</a:t>
            </a:r>
            <a:r>
              <a:rPr lang="en-US" dirty="0"/>
              <a:t> followed by the class or interface name that represents the upper bound. </a:t>
            </a:r>
          </a:p>
        </p:txBody>
      </p:sp>
    </p:spTree>
    <p:extLst>
      <p:ext uri="{BB962C8B-B14F-4D97-AF65-F5344CB8AC3E}">
        <p14:creationId xmlns:p14="http://schemas.microsoft.com/office/powerpoint/2010/main" val="323939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06E32-4387-4D2E-81BE-E87F2DFC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3137C0-15DE-4849-B82F-22568818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18809-7C44-4937-ACFA-89EB723E1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65" y="274638"/>
            <a:ext cx="8345649" cy="58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0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1F159-B92D-4660-B724-BDBE845C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65D259E-232A-4AF3-80C0-8C3E2D50D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273" y="718457"/>
            <a:ext cx="7509272" cy="5268410"/>
          </a:xfrm>
        </p:spPr>
      </p:pic>
    </p:spTree>
    <p:extLst>
      <p:ext uri="{BB962C8B-B14F-4D97-AF65-F5344CB8AC3E}">
        <p14:creationId xmlns:p14="http://schemas.microsoft.com/office/powerpoint/2010/main" val="189533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5B070-93AF-4BD3-B34A-4231BD29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Compile-Time Translation Issues: Upper bound of type parameter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741BC-6DC2-4CAA-8907-7E6108DE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When compiler translates generic method to Java bytecode. </a:t>
            </a:r>
          </a:p>
          <a:p>
            <a:pPr lvl="1"/>
            <a:r>
              <a:rPr lang="en-US" sz="2400" dirty="0"/>
              <a:t>Replaces type parameter with its upper bound</a:t>
            </a:r>
          </a:p>
          <a:p>
            <a:pPr lvl="1"/>
            <a:r>
              <a:rPr lang="en-US" sz="2400" dirty="0"/>
              <a:t>Insert explicit cast operation</a:t>
            </a:r>
          </a:p>
          <a:p>
            <a:pPr lvl="1"/>
            <a:r>
              <a:rPr lang="en-US" sz="2400" dirty="0"/>
              <a:t>E.g., line 23 of the previous figure, I preceded by an Integer cast (Integer) maximum (3, 4, 5)</a:t>
            </a:r>
          </a:p>
        </p:txBody>
      </p:sp>
    </p:spTree>
    <p:extLst>
      <p:ext uri="{BB962C8B-B14F-4D97-AF65-F5344CB8AC3E}">
        <p14:creationId xmlns:p14="http://schemas.microsoft.com/office/powerpoint/2010/main" val="278181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7606F1-6BB1-449B-8DA6-2E4C352D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10A63AE-A34F-4154-BDD9-5D9E14009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600" y="690465"/>
            <a:ext cx="8348617" cy="5139337"/>
          </a:xfrm>
        </p:spPr>
      </p:pic>
    </p:spTree>
    <p:extLst>
      <p:ext uri="{BB962C8B-B14F-4D97-AF65-F5344CB8AC3E}">
        <p14:creationId xmlns:p14="http://schemas.microsoft.com/office/powerpoint/2010/main" val="2971875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A1AAF-4C24-4C13-8F01-D831AD11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Error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F96760-3CE4-4105-892F-C5D49109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</a:t>
            </a:r>
            <a:r>
              <a:rPr lang="en-US" sz="2800" dirty="0">
                <a:solidFill>
                  <a:srgbClr val="FF0000"/>
                </a:solidFill>
              </a:rPr>
              <a:t> primitive type cannot be plugged in for a type parameter.</a:t>
            </a:r>
          </a:p>
          <a:p>
            <a:r>
              <a:rPr lang="en-US" sz="2800" dirty="0"/>
              <a:t>It cannot be a primitive type such as int, double, or char.</a:t>
            </a:r>
          </a:p>
          <a:p>
            <a:r>
              <a:rPr lang="en-US" sz="2800" dirty="0"/>
              <a:t>However, with automatic boxing of wrapper types, this is not a big restriction. </a:t>
            </a:r>
          </a:p>
        </p:txBody>
      </p:sp>
    </p:spTree>
    <p:extLst>
      <p:ext uri="{BB962C8B-B14F-4D97-AF65-F5344CB8AC3E}">
        <p14:creationId xmlns:p14="http://schemas.microsoft.com/office/powerpoint/2010/main" val="289779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72B20-5188-425B-9477-86E6EF7A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 Generic 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AA1A05-C466-4AC1-9C73-BDEE5A74C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method may be overloaded </a:t>
            </a:r>
          </a:p>
          <a:p>
            <a:pPr lvl="1"/>
            <a:r>
              <a:rPr lang="en-US" dirty="0"/>
              <a:t>By another generic method</a:t>
            </a:r>
          </a:p>
          <a:p>
            <a:pPr lvl="2"/>
            <a:r>
              <a:rPr lang="en-US" dirty="0"/>
              <a:t>Same method name but different method parameters</a:t>
            </a:r>
          </a:p>
          <a:p>
            <a:pPr lvl="1"/>
            <a:r>
              <a:rPr lang="en-US" dirty="0"/>
              <a:t>By non-generic methods</a:t>
            </a:r>
          </a:p>
          <a:p>
            <a:pPr lvl="2"/>
            <a:r>
              <a:rPr lang="en-US" dirty="0"/>
              <a:t>Same method name and number of parameters </a:t>
            </a:r>
          </a:p>
          <a:p>
            <a:r>
              <a:rPr lang="en-US" dirty="0"/>
              <a:t>When compiler encounters a method call</a:t>
            </a:r>
          </a:p>
          <a:p>
            <a:pPr lvl="1"/>
            <a:r>
              <a:rPr lang="en-US" dirty="0"/>
              <a:t>Search for most precise matching method first</a:t>
            </a:r>
          </a:p>
          <a:p>
            <a:pPr lvl="2"/>
            <a:r>
              <a:rPr lang="en-US" dirty="0"/>
              <a:t>Exact method name and argument types. </a:t>
            </a:r>
          </a:p>
          <a:p>
            <a:pPr lvl="1"/>
            <a:r>
              <a:rPr lang="en-US" dirty="0"/>
              <a:t>Then search for inexact but applicable matching method </a:t>
            </a:r>
          </a:p>
        </p:txBody>
      </p:sp>
    </p:spTree>
    <p:extLst>
      <p:ext uri="{BB962C8B-B14F-4D97-AF65-F5344CB8AC3E}">
        <p14:creationId xmlns:p14="http://schemas.microsoft.com/office/powerpoint/2010/main" val="2551624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BA3AE-A912-4FA3-A2EE-34ED03A3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Generic</a:t>
            </a:r>
            <a:r>
              <a:rPr lang="fr-FR" dirty="0"/>
              <a:t> Classes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11BF0-27E4-4EB1-B5E9-81D67FFE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class declaration</a:t>
            </a:r>
          </a:p>
          <a:p>
            <a:pPr lvl="1"/>
            <a:r>
              <a:rPr lang="en-US" dirty="0"/>
              <a:t>Looks like a non-generic class declaration </a:t>
            </a:r>
          </a:p>
          <a:p>
            <a:pPr lvl="1"/>
            <a:r>
              <a:rPr lang="en-US" dirty="0"/>
              <a:t>Except class name is followed by a type parameter section 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E.g., Stack &lt;T&gt;</a:t>
            </a:r>
          </a:p>
          <a:p>
            <a:r>
              <a:rPr lang="en-US" dirty="0"/>
              <a:t>Generic Classes</a:t>
            </a:r>
          </a:p>
          <a:p>
            <a:pPr lvl="1"/>
            <a:r>
              <a:rPr lang="en-US" dirty="0"/>
              <a:t>Use a simple, concise notation to indicate the actual type (s)</a:t>
            </a:r>
          </a:p>
          <a:p>
            <a:pPr lvl="1"/>
            <a:r>
              <a:rPr lang="en-US" dirty="0"/>
              <a:t>At compilation time, Java compiler</a:t>
            </a:r>
          </a:p>
          <a:p>
            <a:pPr lvl="2"/>
            <a:r>
              <a:rPr lang="en-US" dirty="0"/>
              <a:t>Ensures the type safety</a:t>
            </a:r>
          </a:p>
          <a:p>
            <a:pPr lvl="2"/>
            <a:r>
              <a:rPr lang="en-US" dirty="0"/>
              <a:t>Uses the erasure technique to enable client code to interact with the generic class</a:t>
            </a:r>
          </a:p>
          <a:p>
            <a:r>
              <a:rPr lang="en-US" dirty="0"/>
              <a:t>Parameterized Types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E.g., Stack&lt;Double&gt;</a:t>
            </a:r>
          </a:p>
        </p:txBody>
      </p:sp>
    </p:spTree>
    <p:extLst>
      <p:ext uri="{BB962C8B-B14F-4D97-AF65-F5344CB8AC3E}">
        <p14:creationId xmlns:p14="http://schemas.microsoft.com/office/powerpoint/2010/main" val="2575478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3C7ED-3C0A-41E9-9F69-5643F4F8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Generic</a:t>
            </a:r>
            <a:r>
              <a:rPr lang="fr-FR" dirty="0"/>
              <a:t> Classes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57B37-B597-4785-B64B-D86829F4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class at compilation time</a:t>
            </a:r>
          </a:p>
          <a:p>
            <a:pPr lvl="1"/>
            <a:r>
              <a:rPr lang="en-US" dirty="0"/>
              <a:t>Compiler performs erasure on class’s type parameters:</a:t>
            </a:r>
          </a:p>
          <a:p>
            <a:pPr lvl="2"/>
            <a:r>
              <a:rPr lang="en-US" dirty="0"/>
              <a:t>Compiler replaces type parameters with their upper bound 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Generic class test program at compilation time</a:t>
            </a:r>
          </a:p>
          <a:p>
            <a:pPr lvl="1"/>
            <a:r>
              <a:rPr lang="en-US" dirty="0"/>
              <a:t>Compiler performs type checking:</a:t>
            </a:r>
          </a:p>
          <a:p>
            <a:pPr lvl="2"/>
            <a:r>
              <a:rPr lang="en-US" dirty="0"/>
              <a:t>Compiler inserts cast operations as necessary </a:t>
            </a:r>
          </a:p>
        </p:txBody>
      </p:sp>
    </p:spTree>
    <p:extLst>
      <p:ext uri="{BB962C8B-B14F-4D97-AF65-F5344CB8AC3E}">
        <p14:creationId xmlns:p14="http://schemas.microsoft.com/office/powerpoint/2010/main" val="11115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103F9D4-2A8E-44D9-847A-17D1973A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33B9525-4CFD-4008-A463-E168DD5B7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generic methods that perform identical tasks on arguments of different types.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Create a generic class that can be used to store objects of any type.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Understand how to overload generic methods with non-generic methods or with other generic methods.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Understand raw types and how they help achieve backwards compatibility. </a:t>
            </a:r>
          </a:p>
        </p:txBody>
      </p:sp>
    </p:spTree>
    <p:extLst>
      <p:ext uri="{BB962C8B-B14F-4D97-AF65-F5344CB8AC3E}">
        <p14:creationId xmlns:p14="http://schemas.microsoft.com/office/powerpoint/2010/main" val="160051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64C33-F530-4BA1-A47F-5B5CD9BE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Raw Types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82DCD4-C416-4B6C-89C7-1D731AA3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type</a:t>
            </a:r>
          </a:p>
          <a:p>
            <a:pPr lvl="1"/>
            <a:r>
              <a:rPr lang="en-US" dirty="0"/>
              <a:t>It is occasionally necessary to refer to a parameterized type stripped of its parameters, which we call a raw type.</a:t>
            </a:r>
          </a:p>
          <a:p>
            <a:pPr lvl="1"/>
            <a:r>
              <a:rPr lang="en-US" dirty="0"/>
              <a:t>Enables to instantiate generic class without specifying a type argument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E.g., Stack </a:t>
            </a:r>
            <a:r>
              <a:rPr lang="en-US" dirty="0" err="1">
                <a:solidFill>
                  <a:srgbClr val="0070C0"/>
                </a:solidFill>
              </a:rPr>
              <a:t>objs</a:t>
            </a:r>
            <a:r>
              <a:rPr lang="en-US" dirty="0">
                <a:solidFill>
                  <a:srgbClr val="0070C0"/>
                </a:solidFill>
              </a:rPr>
              <a:t> = new Stack(5);</a:t>
            </a:r>
          </a:p>
          <a:p>
            <a:pPr lvl="1"/>
            <a:r>
              <a:rPr lang="en-US" dirty="0"/>
              <a:t>A raw type Stack variable can be assigned to a Stack that specifies a type argument. 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e.g., Stack </a:t>
            </a:r>
            <a:r>
              <a:rPr lang="en-US" dirty="0" err="1">
                <a:solidFill>
                  <a:srgbClr val="0070C0"/>
                </a:solidFill>
              </a:rPr>
              <a:t>objs</a:t>
            </a:r>
            <a:r>
              <a:rPr lang="en-US" dirty="0">
                <a:solidFill>
                  <a:srgbClr val="0070C0"/>
                </a:solidFill>
              </a:rPr>
              <a:t> = new Stack &lt;Integer&gt; (5);</a:t>
            </a:r>
          </a:p>
          <a:p>
            <a:pPr lvl="1"/>
            <a:r>
              <a:rPr lang="en-US" dirty="0"/>
              <a:t>A Stack variable that specifies a type argument can be assigned a raw type Stack</a:t>
            </a:r>
          </a:p>
          <a:p>
            <a:pPr lvl="2"/>
            <a:r>
              <a:rPr lang="en-US" dirty="0"/>
              <a:t>Permitted but unsafe 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E.g., Stack &lt;Integer&gt; </a:t>
            </a:r>
            <a:r>
              <a:rPr lang="en-US" dirty="0" err="1">
                <a:solidFill>
                  <a:srgbClr val="0070C0"/>
                </a:solidFill>
              </a:rPr>
              <a:t>objs</a:t>
            </a:r>
            <a:r>
              <a:rPr lang="en-US" dirty="0">
                <a:solidFill>
                  <a:srgbClr val="0070C0"/>
                </a:solidFill>
              </a:rPr>
              <a:t> = new Stack(5);</a:t>
            </a:r>
          </a:p>
          <a:p>
            <a:pPr marL="1371600" lvl="3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9405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BA53E-2EC8-4654-9653-2A7934B6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Raw types – Example 1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C1067-E4FF-404E-9FAE-9D904281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40F47D-CCAA-41B4-AE03-D2077F4FB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63" y="1600201"/>
            <a:ext cx="8862138" cy="381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94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B0988-8F2C-41C6-89CC-9E08D5C6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Raw types – Example 2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993C11-652B-4223-8AC6-2CC2A12E0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744" y="1839119"/>
            <a:ext cx="8829675" cy="4048125"/>
          </a:xfrm>
        </p:spPr>
      </p:pic>
    </p:spTree>
    <p:extLst>
      <p:ext uri="{BB962C8B-B14F-4D97-AF65-F5344CB8AC3E}">
        <p14:creationId xmlns:p14="http://schemas.microsoft.com/office/powerpoint/2010/main" val="1038459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E2082-D134-4E41-BA7E-C073C570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Raw types – Example 3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168A03F-ECEC-4C17-979E-B7C0FE5F1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595" y="1600200"/>
            <a:ext cx="9013972" cy="4525963"/>
          </a:xfrm>
        </p:spPr>
      </p:pic>
    </p:spTree>
    <p:extLst>
      <p:ext uri="{BB962C8B-B14F-4D97-AF65-F5344CB8AC3E}">
        <p14:creationId xmlns:p14="http://schemas.microsoft.com/office/powerpoint/2010/main" val="328007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E075D-9B09-4A6B-890D-97B0F36B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09C3D-B5CD-4734-B9B8-CDD9C5C0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Generics</a:t>
            </a:r>
          </a:p>
          <a:p>
            <a:pPr lvl="1"/>
            <a:r>
              <a:rPr lang="en-US" dirty="0"/>
              <a:t>New features of J2SE 5.0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rgbClr val="00B0F0"/>
                </a:solidFill>
              </a:rPr>
              <a:t>compile-time type safety</a:t>
            </a:r>
          </a:p>
          <a:p>
            <a:pPr lvl="2"/>
            <a:r>
              <a:rPr lang="en-US" dirty="0"/>
              <a:t>Catch invalid types at compile time</a:t>
            </a:r>
          </a:p>
          <a:p>
            <a:pPr lvl="3"/>
            <a:r>
              <a:rPr lang="en-US" dirty="0"/>
              <a:t>Early detection of type violations</a:t>
            </a:r>
          </a:p>
          <a:p>
            <a:pPr lvl="3"/>
            <a:r>
              <a:rPr lang="en-US" dirty="0"/>
              <a:t>Hides automatically generated casts </a:t>
            </a:r>
          </a:p>
        </p:txBody>
      </p:sp>
    </p:spTree>
    <p:extLst>
      <p:ext uri="{BB962C8B-B14F-4D97-AF65-F5344CB8AC3E}">
        <p14:creationId xmlns:p14="http://schemas.microsoft.com/office/powerpoint/2010/main" val="151061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DFFF0-C6E1-476F-A778-36D0FD7B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Generic Methods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CD724D-5125-4EF6-B72A-9F9AA57A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Overloaded methods </a:t>
            </a:r>
          </a:p>
          <a:p>
            <a:pPr lvl="1"/>
            <a:r>
              <a:rPr lang="en-US" dirty="0"/>
              <a:t>Perform similar operations on different types of data</a:t>
            </a:r>
          </a:p>
          <a:p>
            <a:pPr lvl="1"/>
            <a:r>
              <a:rPr lang="en-US" dirty="0"/>
              <a:t>Overloaded </a:t>
            </a:r>
            <a:r>
              <a:rPr lang="en-US" i="1" dirty="0" err="1"/>
              <a:t>printArray</a:t>
            </a:r>
            <a:r>
              <a:rPr lang="en-US" dirty="0"/>
              <a:t> methods</a:t>
            </a:r>
          </a:p>
          <a:p>
            <a:pPr lvl="2"/>
            <a:r>
              <a:rPr lang="en-US" i="1" dirty="0"/>
              <a:t>Integer</a:t>
            </a:r>
            <a:r>
              <a:rPr lang="en-US" dirty="0"/>
              <a:t> array</a:t>
            </a:r>
          </a:p>
          <a:p>
            <a:pPr lvl="2"/>
            <a:r>
              <a:rPr lang="en-US" i="1" dirty="0"/>
              <a:t>Double</a:t>
            </a:r>
            <a:r>
              <a:rPr lang="en-US" dirty="0"/>
              <a:t> array </a:t>
            </a:r>
          </a:p>
          <a:p>
            <a:pPr lvl="2"/>
            <a:r>
              <a:rPr lang="en-US" i="1" dirty="0"/>
              <a:t>Character</a:t>
            </a:r>
            <a:r>
              <a:rPr lang="fr-FR" dirty="0"/>
              <a:t> </a:t>
            </a:r>
            <a:r>
              <a:rPr lang="en-US" dirty="0"/>
              <a:t>array</a:t>
            </a:r>
          </a:p>
          <a:p>
            <a:pPr lvl="1"/>
            <a:r>
              <a:rPr lang="en-US" dirty="0"/>
              <a:t>Only reference types can be used with generic methods and classes</a:t>
            </a:r>
          </a:p>
        </p:txBody>
      </p:sp>
    </p:spTree>
    <p:extLst>
      <p:ext uri="{BB962C8B-B14F-4D97-AF65-F5344CB8AC3E}">
        <p14:creationId xmlns:p14="http://schemas.microsoft.com/office/powerpoint/2010/main" val="118123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995B3-FA58-411A-9513-9AF4A0B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Motivation for </a:t>
            </a:r>
            <a:r>
              <a:rPr lang="en-US" dirty="0"/>
              <a:t>Generic</a:t>
            </a:r>
            <a:r>
              <a:rPr lang="fr-FR" dirty="0"/>
              <a:t> Methods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0419A0-797C-45F7-A06B-DF0DC102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slightly better version:</a:t>
            </a:r>
          </a:p>
          <a:p>
            <a:pPr lvl="1"/>
            <a:r>
              <a:rPr lang="en-US" dirty="0"/>
              <a:t>You can take advantage of polymorphism and use a version based on </a:t>
            </a:r>
            <a:r>
              <a:rPr lang="en-US" b="1" dirty="0" err="1">
                <a:solidFill>
                  <a:srgbClr val="00B0F0"/>
                </a:solidFill>
              </a:rPr>
              <a:t>java.lang.Object</a:t>
            </a:r>
            <a:r>
              <a:rPr lang="en-US" dirty="0"/>
              <a:t>, however:</a:t>
            </a:r>
          </a:p>
          <a:p>
            <a:pPr lvl="2"/>
            <a:r>
              <a:rPr lang="en-US" dirty="0"/>
              <a:t>There is a need to insert the appropriate </a:t>
            </a:r>
            <a:r>
              <a:rPr lang="en-US" b="1" dirty="0"/>
              <a:t>cast</a:t>
            </a:r>
          </a:p>
          <a:p>
            <a:pPr lvl="2"/>
            <a:r>
              <a:rPr lang="en-US" dirty="0"/>
              <a:t>Which gives a </a:t>
            </a:r>
            <a:r>
              <a:rPr lang="en-US" b="1" dirty="0"/>
              <a:t>risk</a:t>
            </a:r>
            <a:r>
              <a:rPr lang="en-US" dirty="0"/>
              <a:t> of getting </a:t>
            </a:r>
            <a:r>
              <a:rPr lang="en-US" b="1" dirty="0" err="1"/>
              <a:t>ClassCastException</a:t>
            </a:r>
            <a:r>
              <a:rPr lang="en-US" dirty="0"/>
              <a:t> (runtime exception)</a:t>
            </a:r>
          </a:p>
        </p:txBody>
      </p:sp>
    </p:spTree>
    <p:extLst>
      <p:ext uri="{BB962C8B-B14F-4D97-AF65-F5344CB8AC3E}">
        <p14:creationId xmlns:p14="http://schemas.microsoft.com/office/powerpoint/2010/main" val="184380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BE81D-0C96-482A-8790-E8C8762B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</a:t>
            </a:r>
            <a:r>
              <a:rPr lang="en-US" dirty="0"/>
              <a:t>Parameter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5A901-5DF1-4106-BD82-8E733585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method declaration 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Type parameter section</a:t>
            </a:r>
          </a:p>
          <a:p>
            <a:pPr lvl="2"/>
            <a:r>
              <a:rPr lang="en-US" dirty="0"/>
              <a:t>Delimited by angle brackets (</a:t>
            </a:r>
            <a:r>
              <a:rPr lang="en-US" b="1" dirty="0">
                <a:solidFill>
                  <a:srgbClr val="00B0F0"/>
                </a:solidFill>
              </a:rPr>
              <a:t>&lt;&gt;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Precedes the method’s return type</a:t>
            </a:r>
          </a:p>
          <a:p>
            <a:pPr lvl="2"/>
            <a:r>
              <a:rPr lang="en-US" dirty="0"/>
              <a:t>Used to declare return type, parameter types and local variable types </a:t>
            </a:r>
          </a:p>
          <a:p>
            <a:pPr lvl="2"/>
            <a:r>
              <a:rPr lang="en-US" dirty="0"/>
              <a:t>Any non-keyword identifier can be used for the type parameter, but by convention, the parameter starts with an uppercase letter. </a:t>
            </a:r>
          </a:p>
          <a:p>
            <a:pPr lvl="2"/>
            <a:r>
              <a:rPr lang="en-US" dirty="0"/>
              <a:t>The type parameter can be used like other types used in the definition of a generic method.</a:t>
            </a:r>
          </a:p>
          <a:p>
            <a:pPr lvl="2"/>
            <a:r>
              <a:rPr lang="en-US" b="1" dirty="0">
                <a:solidFill>
                  <a:srgbClr val="00B0F0"/>
                </a:solidFill>
              </a:rPr>
              <a:t>Multiple type parameters </a:t>
            </a:r>
            <a:r>
              <a:rPr lang="en-US" dirty="0"/>
              <a:t>are listed in angular brackets just as in the single type parameter case but are separated by commas.</a:t>
            </a:r>
          </a:p>
          <a:p>
            <a:pPr lvl="3"/>
            <a:r>
              <a:rPr lang="en-US" dirty="0"/>
              <a:t>Example: &lt;T, U, F&gt;</a:t>
            </a:r>
          </a:p>
        </p:txBody>
      </p:sp>
    </p:spTree>
    <p:extLst>
      <p:ext uri="{BB962C8B-B14F-4D97-AF65-F5344CB8AC3E}">
        <p14:creationId xmlns:p14="http://schemas.microsoft.com/office/powerpoint/2010/main" val="62920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F21C5-5056-4CD2-A0A0-46B157A2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type parameter usage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C54A0C-7A27-4424-BDEF-2B260893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the definition of a parameterized class definition, there are places where an ordinary class name would be allowed, but a type parameter is not allowed.</a:t>
            </a:r>
          </a:p>
          <a:p>
            <a:r>
              <a:rPr lang="en-US" dirty="0"/>
              <a:t>In particular, the type parameter cannot be used to create a new object</a:t>
            </a:r>
          </a:p>
          <a:p>
            <a:pPr lvl="1"/>
            <a:r>
              <a:rPr lang="en-US" dirty="0"/>
              <a:t>For instance, the type parameter cannot be used as a constructor name or like a constructor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Instead, use: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F104C0-FFE2-4268-8956-98C40781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885" y="3567907"/>
            <a:ext cx="3905250" cy="5905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4B42964-AF70-44B2-8F37-28D4BBCC1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97" y="4524375"/>
            <a:ext cx="54006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8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1BAE0-5AA3-4E23-8EC1-63A41DAE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Programming Error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161F84-E9F9-417F-912D-C3C03C0F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declaring a generic method, failing to place a type parameter section before  the return type of a method is a </a:t>
            </a:r>
            <a:r>
              <a:rPr lang="en-US" sz="2800" dirty="0">
                <a:solidFill>
                  <a:srgbClr val="FF0000"/>
                </a:solidFill>
              </a:rPr>
              <a:t>syntax error</a:t>
            </a:r>
            <a:r>
              <a:rPr lang="en-US" sz="2800" dirty="0"/>
              <a:t> – the compiler will not understand the type parameter name when it is encountered in the method. </a:t>
            </a:r>
          </a:p>
        </p:txBody>
      </p:sp>
    </p:spTree>
    <p:extLst>
      <p:ext uri="{BB962C8B-B14F-4D97-AF65-F5344CB8AC3E}">
        <p14:creationId xmlns:p14="http://schemas.microsoft.com/office/powerpoint/2010/main" val="417879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64427-69D1-47E1-A8BC-43EDF9CB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Compile-Time Translation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1D9122-05A3-40BE-B2C8-1F41D567C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Compile-time translation 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Erasure</a:t>
            </a:r>
          </a:p>
          <a:p>
            <a:pPr lvl="2"/>
            <a:r>
              <a:rPr lang="en-US" dirty="0"/>
              <a:t>Remove type parameter section </a:t>
            </a:r>
          </a:p>
          <a:p>
            <a:pPr lvl="2"/>
            <a:r>
              <a:rPr lang="en-US" dirty="0"/>
              <a:t>The compiler will replace all occurrences in the class type parameter with the </a:t>
            </a:r>
            <a:r>
              <a:rPr lang="en-US" dirty="0">
                <a:solidFill>
                  <a:srgbClr val="00B050"/>
                </a:solidFill>
              </a:rPr>
              <a:t>upper bound </a:t>
            </a:r>
            <a:r>
              <a:rPr lang="en-US" dirty="0"/>
              <a:t>of the formal parameter </a:t>
            </a:r>
          </a:p>
          <a:p>
            <a:pPr lvl="3"/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default</a:t>
            </a:r>
            <a:r>
              <a:rPr lang="en-US" dirty="0"/>
              <a:t> upper bound in the class </a:t>
            </a:r>
            <a:r>
              <a:rPr lang="en-US" dirty="0" err="1">
                <a:solidFill>
                  <a:srgbClr val="FF0000"/>
                </a:solidFill>
              </a:rPr>
              <a:t>java.lang.Object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Type casts are introduced as necessary</a:t>
            </a:r>
          </a:p>
          <a:p>
            <a:pPr lvl="3"/>
            <a:r>
              <a:rPr lang="en-US" dirty="0"/>
              <a:t>The produced byte code does not use generics </a:t>
            </a:r>
          </a:p>
          <a:p>
            <a:pPr lvl="3"/>
            <a:r>
              <a:rPr lang="en-US" dirty="0"/>
              <a:t>Compiler performs </a:t>
            </a:r>
            <a:r>
              <a:rPr lang="en-US" dirty="0">
                <a:solidFill>
                  <a:srgbClr val="FF0000"/>
                </a:solidFill>
              </a:rPr>
              <a:t>type checking </a:t>
            </a:r>
          </a:p>
          <a:p>
            <a:pPr lvl="3"/>
            <a:r>
              <a:rPr lang="en-US" dirty="0"/>
              <a:t>Compile time safety (compiler is able to prevent runtime cast errors, e.g., </a:t>
            </a:r>
            <a:r>
              <a:rPr lang="en-US" dirty="0" err="1"/>
              <a:t>ClassCastException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412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12703</TotalTime>
  <Words>948</Words>
  <Application>Microsoft Office PowerPoint</Application>
  <PresentationFormat>Grand écran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Futura LT Book</vt:lpstr>
      <vt:lpstr>Custom Design</vt:lpstr>
      <vt:lpstr>template</vt:lpstr>
      <vt:lpstr>Chapter 10 Generics  </vt:lpstr>
      <vt:lpstr>Objectives  </vt:lpstr>
      <vt:lpstr>Introduction </vt:lpstr>
      <vt:lpstr>Motivation for Generic Methods </vt:lpstr>
      <vt:lpstr>Motivation for Generic Methods </vt:lpstr>
      <vt:lpstr>Type Parameter </vt:lpstr>
      <vt:lpstr>Limitations of type parameter usage </vt:lpstr>
      <vt:lpstr>Common Programming Error</vt:lpstr>
      <vt:lpstr>Compile-Time Translation </vt:lpstr>
      <vt:lpstr>Présentation PowerPoint</vt:lpstr>
      <vt:lpstr>Upper bound of type parameter </vt:lpstr>
      <vt:lpstr>Présentation PowerPoint</vt:lpstr>
      <vt:lpstr>Présentation PowerPoint</vt:lpstr>
      <vt:lpstr>Additional Compile-Time Translation Issues: Upper bound of type parameter</vt:lpstr>
      <vt:lpstr>Présentation PowerPoint</vt:lpstr>
      <vt:lpstr>Programming Error </vt:lpstr>
      <vt:lpstr>Overloading a Generic Method</vt:lpstr>
      <vt:lpstr>Generic Classes</vt:lpstr>
      <vt:lpstr>Generic Classes </vt:lpstr>
      <vt:lpstr>Raw Types </vt:lpstr>
      <vt:lpstr>Raw types – Example 1</vt:lpstr>
      <vt:lpstr>Raw types – Example 2</vt:lpstr>
      <vt:lpstr>Raw types – Example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Safae Bourhnane &lt; 69022 &gt;</dc:creator>
  <cp:lastModifiedBy>Safae Bourhnane &lt; 69022 &gt;</cp:lastModifiedBy>
  <cp:revision>508</cp:revision>
  <dcterms:created xsi:type="dcterms:W3CDTF">2021-09-16T08:33:26Z</dcterms:created>
  <dcterms:modified xsi:type="dcterms:W3CDTF">2021-11-21T20:26:58Z</dcterms:modified>
</cp:coreProperties>
</file>