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79" autoAdjust="0"/>
    <p:restoredTop sz="94660"/>
  </p:normalViewPr>
  <p:slideViewPr>
    <p:cSldViewPr snapToGrid="0">
      <p:cViewPr varScale="1">
        <p:scale>
          <a:sx n="66" d="100"/>
          <a:sy n="66" d="100"/>
        </p:scale>
        <p:origin x="11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C0212C-56D6-4F08-B168-A31A7FE55643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988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36257-5393-47C7-A1EA-50178DD5EEB6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168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3917" y="274639"/>
            <a:ext cx="225848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4234" y="274639"/>
            <a:ext cx="657648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77DEA9-109A-4E15-9DF7-DEA2DE32AB07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657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15218" y="4076701"/>
            <a:ext cx="5761567" cy="136842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15218" y="5516564"/>
            <a:ext cx="5761567" cy="71913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>
                <a:latin typeface="Futura LT Book" pitchFamily="2" charset="0"/>
                <a:ea typeface="굴림" charset="-127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88561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6256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671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418" y="2205039"/>
            <a:ext cx="5369983" cy="4319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05039"/>
            <a:ext cx="5369984" cy="4319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618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8500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3285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795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197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AEFA40-26F4-408E-915A-20BE615BEAA9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828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83145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5589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2851" y="1125539"/>
            <a:ext cx="2734733" cy="53990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4418" y="1125539"/>
            <a:ext cx="8005233" cy="53990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6050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04E36-A46F-4056-B795-B4B47A6A2E24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0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4234" y="1600201"/>
            <a:ext cx="4417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4917" y="1600201"/>
            <a:ext cx="4417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789AA0-BA82-494C-9E4E-0EC8FA50E69D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34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EBE070-8202-48C0-8282-A3C06C79BC80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63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980017-1F54-48A7-B545-4E43136DF56B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80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9B0D03-3D10-46D1-84A7-C2A8F0811669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1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43350D-B8C3-4630-8309-0E1CCA1BE8B3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58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0B0C2E-8C87-46B4-9FCA-8E125E4A2A84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8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44234" y="274638"/>
            <a:ext cx="902335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4234" y="1600201"/>
            <a:ext cx="903816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808DE21B-D882-40DB-B356-90534372F72F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0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418" y="1125539"/>
            <a:ext cx="10943167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2205039"/>
            <a:ext cx="10943167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8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4CB4564-0104-4FAB-B034-F49EA6681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1396" y="4076701"/>
            <a:ext cx="9022702" cy="1368425"/>
          </a:xfrm>
        </p:spPr>
        <p:txBody>
          <a:bodyPr/>
          <a:lstStyle/>
          <a:p>
            <a:r>
              <a:rPr lang="en-US" b="1" dirty="0"/>
              <a:t>Chapter 11</a:t>
            </a:r>
            <a:br>
              <a:rPr lang="en-US" dirty="0"/>
            </a:br>
            <a:r>
              <a:rPr lang="en-US" dirty="0"/>
              <a:t>Collections  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0A1EAB9-EAEF-4BCA-BA81-14126B932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6041" y="5637862"/>
            <a:ext cx="6830744" cy="719137"/>
          </a:xfrm>
        </p:spPr>
        <p:txBody>
          <a:bodyPr/>
          <a:lstStyle/>
          <a:p>
            <a:r>
              <a:rPr lang="fr-FR" dirty="0"/>
              <a:t>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372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FCAEA0-CE9D-42DF-9FC7-659189970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Vector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A1E06C-BA4B-4008-9469-7EED08F1A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Vector</a:t>
            </a:r>
          </a:p>
          <a:p>
            <a:pPr lvl="1"/>
            <a:r>
              <a:rPr lang="en-US" dirty="0"/>
              <a:t>Array-like data structure that can grow or shrink as needed dynamically.</a:t>
            </a:r>
          </a:p>
          <a:p>
            <a:pPr lvl="1"/>
            <a:r>
              <a:rPr lang="en-US" dirty="0"/>
              <a:t>2 parameters to customize:</a:t>
            </a:r>
          </a:p>
          <a:p>
            <a:pPr lvl="2"/>
            <a:r>
              <a:rPr lang="en-US" dirty="0"/>
              <a:t>Initial capacity by default is 10</a:t>
            </a:r>
          </a:p>
          <a:p>
            <a:pPr lvl="2"/>
            <a:r>
              <a:rPr lang="en-US" dirty="0"/>
              <a:t>Capacity increment if it requires additional space, by default is 0</a:t>
            </a:r>
          </a:p>
          <a:p>
            <a:pPr lvl="1"/>
            <a:r>
              <a:rPr lang="en-US" dirty="0" err="1"/>
              <a:t>trimToSize</a:t>
            </a:r>
            <a:r>
              <a:rPr lang="en-US" dirty="0"/>
              <a:t>() behavior trims the capacity of this vector to be the vector’s current size.</a:t>
            </a:r>
          </a:p>
          <a:p>
            <a:pPr lvl="2"/>
            <a:r>
              <a:rPr lang="en-US" dirty="0"/>
              <a:t>If the capacity of this vector is larger that its current size, then the capacity is changed to equal size by replacing its internal data array with a smaller one. </a:t>
            </a:r>
          </a:p>
          <a:p>
            <a:pPr lvl="2"/>
            <a:r>
              <a:rPr lang="en-US" dirty="0"/>
              <a:t>An application can use this operation to minimize the storage of a vector. </a:t>
            </a:r>
          </a:p>
        </p:txBody>
      </p:sp>
    </p:spTree>
    <p:extLst>
      <p:ext uri="{BB962C8B-B14F-4D97-AF65-F5344CB8AC3E}">
        <p14:creationId xmlns:p14="http://schemas.microsoft.com/office/powerpoint/2010/main" val="1609071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52AB20-E56B-41BA-AC45-50488B59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Stack Class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FA2CB4-2892-434C-99E5-418CAECCB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</a:t>
            </a:r>
          </a:p>
          <a:p>
            <a:pPr lvl="1"/>
            <a:r>
              <a:rPr lang="en-US" dirty="0"/>
              <a:t>Implements a Last-in-first-out (LIFO) data structure </a:t>
            </a:r>
          </a:p>
          <a:p>
            <a:pPr lvl="1"/>
            <a:r>
              <a:rPr lang="en-US" dirty="0"/>
              <a:t>Extends class vector </a:t>
            </a:r>
          </a:p>
          <a:p>
            <a:pPr lvl="1"/>
            <a:r>
              <a:rPr lang="en-US" dirty="0"/>
              <a:t>Add behaviors push(), pop(), and </a:t>
            </a: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76785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5001D1-F482-4BCE-A01E-51FA98BE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Queue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1683F4-C34A-4D17-BFB0-8CF19374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</a:t>
            </a:r>
            <a:r>
              <a:rPr lang="en-US" b="1" dirty="0"/>
              <a:t>Queue</a:t>
            </a:r>
          </a:p>
          <a:p>
            <a:pPr lvl="1"/>
            <a:r>
              <a:rPr lang="en-US" dirty="0"/>
              <a:t>New Collection interface introduced in J2SE 5.0</a:t>
            </a:r>
          </a:p>
          <a:p>
            <a:pPr lvl="1"/>
            <a:r>
              <a:rPr lang="en-US" dirty="0"/>
              <a:t>Extends interface </a:t>
            </a:r>
            <a:r>
              <a:rPr lang="en-US" b="1" i="1" dirty="0"/>
              <a:t>Collection</a:t>
            </a:r>
          </a:p>
          <a:p>
            <a:pPr lvl="1"/>
            <a:r>
              <a:rPr lang="en-US" dirty="0"/>
              <a:t>Provides additional operations for inserting, removing, and inspecting elements in a queue: </a:t>
            </a:r>
            <a:r>
              <a:rPr lang="en-US" dirty="0">
                <a:solidFill>
                  <a:srgbClr val="FF0000"/>
                </a:solidFill>
              </a:rPr>
              <a:t>offer(), poll(),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peek()</a:t>
            </a:r>
          </a:p>
          <a:p>
            <a:r>
              <a:rPr lang="en-US" dirty="0"/>
              <a:t>Class </a:t>
            </a:r>
            <a:r>
              <a:rPr lang="en-US" b="1" dirty="0" err="1"/>
              <a:t>PriorityQueue</a:t>
            </a:r>
            <a:endParaRPr lang="en-US" b="1" dirty="0"/>
          </a:p>
          <a:p>
            <a:pPr lvl="1"/>
            <a:r>
              <a:rPr lang="en-US" dirty="0"/>
              <a:t>Implements the Queue interface </a:t>
            </a:r>
          </a:p>
          <a:p>
            <a:pPr lvl="1"/>
            <a:r>
              <a:rPr lang="en-US" dirty="0"/>
              <a:t>Implemented based on a priority </a:t>
            </a:r>
            <a:r>
              <a:rPr lang="en-US" dirty="0">
                <a:solidFill>
                  <a:srgbClr val="00B050"/>
                </a:solidFill>
              </a:rPr>
              <a:t>heap</a:t>
            </a:r>
          </a:p>
          <a:p>
            <a:pPr lvl="1"/>
            <a:r>
              <a:rPr lang="en-US" dirty="0"/>
              <a:t>It has an </a:t>
            </a:r>
            <a:r>
              <a:rPr lang="en-US" dirty="0">
                <a:solidFill>
                  <a:srgbClr val="FF0000"/>
                </a:solidFill>
              </a:rPr>
              <a:t>initial capacity </a:t>
            </a:r>
            <a:r>
              <a:rPr lang="en-US" dirty="0"/>
              <a:t>to customize, by default is 11</a:t>
            </a:r>
          </a:p>
          <a:p>
            <a:pPr lvl="1"/>
            <a:r>
              <a:rPr lang="en-US" dirty="0"/>
              <a:t>Order of elements:</a:t>
            </a:r>
          </a:p>
          <a:p>
            <a:pPr lvl="2"/>
            <a:r>
              <a:rPr lang="en-US" dirty="0"/>
              <a:t>The priority queue orders elements by their natural ordering, specified by </a:t>
            </a:r>
            <a:r>
              <a:rPr lang="en-US" dirty="0">
                <a:solidFill>
                  <a:srgbClr val="00B050"/>
                </a:solidFill>
              </a:rPr>
              <a:t>Comparable</a:t>
            </a:r>
            <a:r>
              <a:rPr lang="en-US" dirty="0"/>
              <a:t> element’s </a:t>
            </a:r>
            <a:r>
              <a:rPr lang="en-US" dirty="0" err="1"/>
              <a:t>compareTo</a:t>
            </a:r>
            <a:r>
              <a:rPr lang="en-US" dirty="0"/>
              <a:t> method</a:t>
            </a:r>
          </a:p>
          <a:p>
            <a:pPr lvl="2"/>
            <a:r>
              <a:rPr lang="en-US" dirty="0"/>
              <a:t>Otherwise supply </a:t>
            </a:r>
            <a:r>
              <a:rPr lang="en-US" dirty="0">
                <a:solidFill>
                  <a:srgbClr val="00B050"/>
                </a:solidFill>
              </a:rPr>
              <a:t>comparator</a:t>
            </a:r>
            <a:r>
              <a:rPr lang="en-US" dirty="0"/>
              <a:t> object through constructor </a:t>
            </a:r>
          </a:p>
        </p:txBody>
      </p:sp>
    </p:spTree>
    <p:extLst>
      <p:ext uri="{BB962C8B-B14F-4D97-AF65-F5344CB8AC3E}">
        <p14:creationId xmlns:p14="http://schemas.microsoft.com/office/powerpoint/2010/main" val="1674515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4961B1-397D-46F6-892A-2ADBBF46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interface </a:t>
            </a:r>
            <a:r>
              <a:rPr lang="fr-FR" dirty="0" err="1"/>
              <a:t>Map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83BCA1-0A46-4287-B9B5-3F4AB27E4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Map interface is not a Collection</a:t>
            </a:r>
          </a:p>
          <a:p>
            <a:pPr lvl="1"/>
            <a:r>
              <a:rPr lang="en-US" dirty="0"/>
              <a:t>Associates keys to values </a:t>
            </a:r>
          </a:p>
          <a:p>
            <a:pPr lvl="1"/>
            <a:r>
              <a:rPr lang="en-US" dirty="0"/>
              <a:t>Data structure that uses hashing </a:t>
            </a:r>
          </a:p>
          <a:p>
            <a:pPr lvl="1"/>
            <a:r>
              <a:rPr lang="en-US" dirty="0"/>
              <a:t>Cannot contain duplicate keys</a:t>
            </a:r>
          </a:p>
          <a:p>
            <a:pPr lvl="2"/>
            <a:r>
              <a:rPr lang="en-US" dirty="0"/>
              <a:t>Called one-to-one mapping  </a:t>
            </a:r>
          </a:p>
          <a:p>
            <a:pPr lvl="1"/>
            <a:r>
              <a:rPr lang="en-US" dirty="0"/>
              <a:t>Behaviors </a:t>
            </a:r>
          </a:p>
          <a:p>
            <a:pPr lvl="2"/>
            <a:r>
              <a:rPr lang="en-US" dirty="0"/>
              <a:t>To insert a key-value mapping </a:t>
            </a:r>
            <a:r>
              <a:rPr lang="en-US" b="1" dirty="0">
                <a:solidFill>
                  <a:srgbClr val="00B050"/>
                </a:solidFill>
              </a:rPr>
              <a:t>put(key, value),</a:t>
            </a:r>
          </a:p>
          <a:p>
            <a:pPr lvl="2"/>
            <a:r>
              <a:rPr lang="en-US" dirty="0"/>
              <a:t>To get a value by key </a:t>
            </a:r>
            <a:r>
              <a:rPr lang="en-US" b="1" dirty="0">
                <a:solidFill>
                  <a:srgbClr val="00B050"/>
                </a:solidFill>
              </a:rPr>
              <a:t>get(key)</a:t>
            </a:r>
          </a:p>
          <a:p>
            <a:pPr lvl="2"/>
            <a:r>
              <a:rPr lang="en-US" dirty="0"/>
              <a:t>To double check whether the map has a key </a:t>
            </a:r>
            <a:r>
              <a:rPr lang="en-US" b="1" dirty="0" err="1">
                <a:solidFill>
                  <a:srgbClr val="00B050"/>
                </a:solidFill>
              </a:rPr>
              <a:t>containsKey</a:t>
            </a:r>
            <a:r>
              <a:rPr lang="en-US" b="1" dirty="0">
                <a:solidFill>
                  <a:srgbClr val="00B050"/>
                </a:solidFill>
              </a:rPr>
              <a:t>(key)</a:t>
            </a:r>
          </a:p>
          <a:p>
            <a:pPr lvl="2"/>
            <a:r>
              <a:rPr lang="en-US" dirty="0"/>
              <a:t>And to get the set of keys </a:t>
            </a:r>
            <a:r>
              <a:rPr lang="en-US" b="1" dirty="0" err="1">
                <a:solidFill>
                  <a:srgbClr val="00B050"/>
                </a:solidFill>
              </a:rPr>
              <a:t>keySet</a:t>
            </a:r>
            <a:r>
              <a:rPr lang="en-US" b="1" dirty="0">
                <a:solidFill>
                  <a:srgbClr val="00B050"/>
                </a:solidFill>
              </a:rPr>
              <a:t>(). </a:t>
            </a:r>
          </a:p>
        </p:txBody>
      </p:sp>
    </p:spTree>
    <p:extLst>
      <p:ext uri="{BB962C8B-B14F-4D97-AF65-F5344CB8AC3E}">
        <p14:creationId xmlns:p14="http://schemas.microsoft.com/office/powerpoint/2010/main" val="2162239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8E1E31-7B85-4424-9159-6BC749C82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(Cont.)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21932-CBB0-48C0-B149-61AC88696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Classes</a:t>
            </a:r>
          </a:p>
          <a:p>
            <a:pPr lvl="1"/>
            <a:r>
              <a:rPr lang="en-US" dirty="0" err="1"/>
              <a:t>Hastable</a:t>
            </a:r>
            <a:r>
              <a:rPr lang="en-US" dirty="0"/>
              <a:t>, HashMap</a:t>
            </a:r>
          </a:p>
          <a:p>
            <a:r>
              <a:rPr lang="en-US" dirty="0" err="1"/>
              <a:t>Hashtable</a:t>
            </a:r>
            <a:endParaRPr lang="en-US" dirty="0"/>
          </a:p>
          <a:p>
            <a:pPr lvl="1"/>
            <a:r>
              <a:rPr lang="en-US" dirty="0"/>
              <a:t>An instance of </a:t>
            </a:r>
            <a:r>
              <a:rPr lang="en-US" dirty="0" err="1"/>
              <a:t>Hashtable</a:t>
            </a:r>
            <a:r>
              <a:rPr lang="en-US" dirty="0"/>
              <a:t> has two parameters that can be customized and that affect its performance 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Initial capacity </a:t>
            </a:r>
            <a:r>
              <a:rPr lang="en-US" dirty="0"/>
              <a:t>is the number of buckets in the hash table by default is 11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Load factor </a:t>
            </a:r>
            <a:r>
              <a:rPr lang="en-US" dirty="0"/>
              <a:t>(number of elements/capacity), is a measure of how full the hash tables allowed to get before its capacity is automatically increased, by default is 0.75. </a:t>
            </a:r>
          </a:p>
          <a:p>
            <a:r>
              <a:rPr lang="en-US" dirty="0"/>
              <a:t>HashMap</a:t>
            </a:r>
          </a:p>
          <a:p>
            <a:pPr lvl="1"/>
            <a:r>
              <a:rPr lang="en-US" dirty="0"/>
              <a:t>The default capacity (16) and the default load factor (0.75).</a:t>
            </a:r>
          </a:p>
          <a:p>
            <a:pPr lvl="1"/>
            <a:r>
              <a:rPr lang="en-US" dirty="0"/>
              <a:t>The only difference between </a:t>
            </a:r>
            <a:r>
              <a:rPr lang="en-US" dirty="0" err="1"/>
              <a:t>Hashtable</a:t>
            </a:r>
            <a:r>
              <a:rPr lang="en-US" dirty="0"/>
              <a:t> and HashMap is that HashMap is </a:t>
            </a:r>
            <a:r>
              <a:rPr lang="en-US" dirty="0">
                <a:solidFill>
                  <a:srgbClr val="FF0000"/>
                </a:solidFill>
              </a:rPr>
              <a:t>unsynchronized</a:t>
            </a:r>
            <a:r>
              <a:rPr lang="en-US" dirty="0"/>
              <a:t>.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17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D582A-AA23-4878-8712-2A4117CAE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</a:t>
            </a:r>
            <a:r>
              <a:rPr lang="fr-FR" dirty="0"/>
              <a:t> (</a:t>
            </a:r>
            <a:r>
              <a:rPr lang="fr-FR" dirty="0" err="1"/>
              <a:t>Cont</a:t>
            </a:r>
            <a:r>
              <a:rPr lang="fr-FR" dirty="0"/>
              <a:t>.)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9F8675-34E6-46BD-B55C-C2555B1D6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successfully store and retrieve objects from HashMap or a </a:t>
            </a:r>
            <a:r>
              <a:rPr lang="en-US" dirty="0" err="1"/>
              <a:t>Hashtable</a:t>
            </a:r>
            <a:r>
              <a:rPr lang="en-US" dirty="0"/>
              <a:t>, the objects used as keys must implement the </a:t>
            </a:r>
            <a:r>
              <a:rPr lang="en-US" i="1" dirty="0" err="1">
                <a:solidFill>
                  <a:srgbClr val="FF0000"/>
                </a:solidFill>
              </a:rPr>
              <a:t>hashCode</a:t>
            </a:r>
            <a:r>
              <a:rPr lang="en-US" i="1" dirty="0">
                <a:solidFill>
                  <a:srgbClr val="FF0000"/>
                </a:solidFill>
              </a:rPr>
              <a:t>()</a:t>
            </a:r>
            <a:r>
              <a:rPr lang="en-US" dirty="0"/>
              <a:t> method and the </a:t>
            </a:r>
            <a:r>
              <a:rPr lang="en-US" i="1" dirty="0">
                <a:solidFill>
                  <a:srgbClr val="FF0000"/>
                </a:solidFill>
              </a:rPr>
              <a:t>equals()</a:t>
            </a:r>
            <a:r>
              <a:rPr lang="en-US" dirty="0"/>
              <a:t> method.</a:t>
            </a:r>
          </a:p>
          <a:p>
            <a:endParaRPr lang="en-US" dirty="0"/>
          </a:p>
          <a:p>
            <a:r>
              <a:rPr lang="en-US" dirty="0"/>
              <a:t>Minimizes </a:t>
            </a:r>
            <a:r>
              <a:rPr lang="en-US" b="1" dirty="0"/>
              <a:t>collisions by separate chaining </a:t>
            </a:r>
          </a:p>
          <a:p>
            <a:pPr lvl="1"/>
            <a:r>
              <a:rPr lang="en-US" dirty="0"/>
              <a:t>Each table cell is a hash “bucket”</a:t>
            </a:r>
          </a:p>
          <a:p>
            <a:pPr lvl="2"/>
            <a:r>
              <a:rPr lang="en-US" dirty="0"/>
              <a:t>Linked list of all key-value pairs that hash to that cell</a:t>
            </a:r>
          </a:p>
        </p:txBody>
      </p:sp>
    </p:spTree>
    <p:extLst>
      <p:ext uri="{BB962C8B-B14F-4D97-AF65-F5344CB8AC3E}">
        <p14:creationId xmlns:p14="http://schemas.microsoft.com/office/powerpoint/2010/main" val="1396938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04A66-CF4A-498F-8A13-C06CC6F5B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SortedMap</a:t>
            </a:r>
            <a:r>
              <a:rPr lang="fr-FR" dirty="0"/>
              <a:t> Interface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2AB60D-6F7D-437C-A527-9D249234A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4234" y="1417638"/>
            <a:ext cx="9517137" cy="4525963"/>
          </a:xfrm>
        </p:spPr>
        <p:txBody>
          <a:bodyPr/>
          <a:lstStyle/>
          <a:p>
            <a:r>
              <a:rPr lang="en-US" dirty="0"/>
              <a:t>Interface </a:t>
            </a:r>
            <a:r>
              <a:rPr lang="en-US" dirty="0" err="1"/>
              <a:t>SortedMap</a:t>
            </a:r>
            <a:endParaRPr lang="en-US" dirty="0"/>
          </a:p>
          <a:p>
            <a:pPr lvl="1"/>
            <a:r>
              <a:rPr lang="en-US" dirty="0"/>
              <a:t>Extends Map</a:t>
            </a:r>
          </a:p>
          <a:p>
            <a:pPr lvl="1"/>
            <a:r>
              <a:rPr lang="en-US" dirty="0"/>
              <a:t>Maintains its key in sorted order </a:t>
            </a:r>
          </a:p>
          <a:p>
            <a:pPr lvl="2"/>
            <a:r>
              <a:rPr lang="en-US" dirty="0" err="1"/>
              <a:t>TreeMap</a:t>
            </a:r>
            <a:r>
              <a:rPr lang="en-US" dirty="0"/>
              <a:t> class implements </a:t>
            </a:r>
            <a:r>
              <a:rPr lang="en-US" dirty="0" err="1"/>
              <a:t>SortedMap</a:t>
            </a:r>
            <a:endParaRPr lang="en-US" dirty="0"/>
          </a:p>
          <a:p>
            <a:pPr lvl="3"/>
            <a:r>
              <a:rPr lang="en-US" dirty="0"/>
              <a:t>Store elements in trees (balanced red-back-tree)</a:t>
            </a:r>
          </a:p>
          <a:p>
            <a:pPr lvl="3"/>
            <a:r>
              <a:rPr lang="en-US" dirty="0"/>
              <a:t>Oder of elements:</a:t>
            </a:r>
          </a:p>
          <a:p>
            <a:pPr lvl="4"/>
            <a:r>
              <a:rPr lang="en-US" dirty="0"/>
              <a:t>Natural ordering specified by </a:t>
            </a:r>
            <a:r>
              <a:rPr lang="en-US" dirty="0">
                <a:solidFill>
                  <a:srgbClr val="00B050"/>
                </a:solidFill>
              </a:rPr>
              <a:t>Comparable</a:t>
            </a:r>
            <a:r>
              <a:rPr lang="en-US" dirty="0"/>
              <a:t> elements’ </a:t>
            </a:r>
            <a:r>
              <a:rPr lang="en-US" dirty="0" err="1"/>
              <a:t>CompareTo</a:t>
            </a:r>
            <a:r>
              <a:rPr lang="en-US" dirty="0"/>
              <a:t> method</a:t>
            </a:r>
          </a:p>
          <a:p>
            <a:pPr lvl="4"/>
            <a:r>
              <a:rPr lang="en-US" dirty="0"/>
              <a:t>Otherwise supply </a:t>
            </a:r>
            <a:r>
              <a:rPr lang="en-US" dirty="0">
                <a:solidFill>
                  <a:srgbClr val="00B050"/>
                </a:solidFill>
              </a:rPr>
              <a:t>Comparator</a:t>
            </a:r>
            <a:r>
              <a:rPr lang="en-US" dirty="0"/>
              <a:t> object through constructor </a:t>
            </a:r>
          </a:p>
          <a:p>
            <a:pPr lvl="5"/>
            <a:r>
              <a:rPr lang="en-US" dirty="0"/>
              <a:t>Behaviors:</a:t>
            </a:r>
          </a:p>
          <a:p>
            <a:pPr lvl="6"/>
            <a:r>
              <a:rPr lang="en-US" dirty="0" err="1">
                <a:solidFill>
                  <a:srgbClr val="0070C0"/>
                </a:solidFill>
              </a:rPr>
              <a:t>subMap</a:t>
            </a:r>
            <a:r>
              <a:rPr lang="en-US" dirty="0"/>
              <a:t>(K </a:t>
            </a:r>
            <a:r>
              <a:rPr lang="en-US" dirty="0" err="1"/>
              <a:t>fromKey</a:t>
            </a:r>
            <a:r>
              <a:rPr lang="en-US" dirty="0"/>
              <a:t>, K </a:t>
            </a:r>
            <a:r>
              <a:rPr lang="en-US" dirty="0" err="1"/>
              <a:t>toKey</a:t>
            </a:r>
            <a:r>
              <a:rPr lang="en-US" dirty="0"/>
              <a:t>) returns a view of the portion of this map whose keys range from </a:t>
            </a:r>
            <a:r>
              <a:rPr lang="en-US" dirty="0" err="1"/>
              <a:t>fromKey</a:t>
            </a:r>
            <a:r>
              <a:rPr lang="en-US" dirty="0"/>
              <a:t> inclusive, to </a:t>
            </a:r>
            <a:r>
              <a:rPr lang="en-US" dirty="0" err="1"/>
              <a:t>toKey</a:t>
            </a:r>
            <a:r>
              <a:rPr lang="en-US" dirty="0"/>
              <a:t> exclusive</a:t>
            </a:r>
          </a:p>
          <a:p>
            <a:pPr lvl="6"/>
            <a:r>
              <a:rPr lang="en-US" dirty="0" err="1">
                <a:solidFill>
                  <a:srgbClr val="0070C0"/>
                </a:solidFill>
              </a:rPr>
              <a:t>tailMap</a:t>
            </a:r>
            <a:r>
              <a:rPr lang="en-US" dirty="0"/>
              <a:t>(K </a:t>
            </a:r>
            <a:r>
              <a:rPr lang="en-US" dirty="0" err="1"/>
              <a:t>fromKey</a:t>
            </a:r>
            <a:r>
              <a:rPr lang="en-US" dirty="0"/>
              <a:t>) returns a view of the portion of the map whose keys are greater than or equal to </a:t>
            </a:r>
            <a:r>
              <a:rPr lang="en-US" dirty="0" err="1"/>
              <a:t>fromKey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1211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66B52B-BD0F-48D9-A939-3524E2917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interface Set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E7ED06-C8E4-4C01-9AFC-7B6654ABE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Set </a:t>
            </a:r>
          </a:p>
          <a:p>
            <a:pPr lvl="1"/>
            <a:r>
              <a:rPr lang="fr-FR" dirty="0"/>
              <a:t>Collection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contains</a:t>
            </a:r>
            <a:r>
              <a:rPr lang="fr-FR" dirty="0"/>
              <a:t> unique </a:t>
            </a:r>
            <a:r>
              <a:rPr lang="fr-FR" dirty="0" err="1"/>
              <a:t>elements</a:t>
            </a:r>
            <a:r>
              <a:rPr lang="fr-FR" dirty="0"/>
              <a:t> and </a:t>
            </a:r>
            <a:r>
              <a:rPr lang="fr-FR" dirty="0" err="1"/>
              <a:t>can’t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reordered</a:t>
            </a:r>
            <a:endParaRPr lang="fr-FR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 class HashSet implements Set</a:t>
            </a:r>
          </a:p>
          <a:p>
            <a:pPr lvl="1"/>
            <a:r>
              <a:rPr lang="en-US" dirty="0"/>
              <a:t>Stores elements in a HashMap instance </a:t>
            </a:r>
          </a:p>
          <a:p>
            <a:pPr lvl="1"/>
            <a:r>
              <a:rPr lang="en-US" dirty="0"/>
              <a:t>The details of a HashMap apply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7486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1F946E-D98D-4398-BEB1-9D7DB008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SortedSet</a:t>
            </a:r>
            <a:r>
              <a:rPr lang="en-US" dirty="0"/>
              <a:t> Interface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E863F-FDC4-44A2-B1B5-FD4485624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SortedSet</a:t>
            </a:r>
            <a:endParaRPr lang="en-US" dirty="0"/>
          </a:p>
          <a:p>
            <a:pPr lvl="1"/>
            <a:r>
              <a:rPr lang="en-US" dirty="0"/>
              <a:t>It extends Set</a:t>
            </a:r>
          </a:p>
          <a:p>
            <a:pPr lvl="1"/>
            <a:r>
              <a:rPr lang="en-US" dirty="0" err="1"/>
              <a:t>TreeSet</a:t>
            </a:r>
            <a:r>
              <a:rPr lang="en-US" dirty="0"/>
              <a:t> implements </a:t>
            </a:r>
            <a:r>
              <a:rPr lang="en-US" dirty="0" err="1"/>
              <a:t>SortedSet</a:t>
            </a:r>
            <a:endParaRPr lang="en-US" dirty="0"/>
          </a:p>
          <a:p>
            <a:pPr lvl="2"/>
            <a:r>
              <a:rPr lang="en-US" dirty="0"/>
              <a:t>Stores elements in a </a:t>
            </a:r>
            <a:r>
              <a:rPr lang="en-US" dirty="0" err="1"/>
              <a:t>TreeMap</a:t>
            </a:r>
            <a:r>
              <a:rPr lang="en-US" dirty="0"/>
              <a:t> instance </a:t>
            </a:r>
          </a:p>
          <a:p>
            <a:pPr lvl="2"/>
            <a:r>
              <a:rPr lang="en-US" dirty="0"/>
              <a:t>The details of a </a:t>
            </a:r>
            <a:r>
              <a:rPr lang="en-US" dirty="0" err="1"/>
              <a:t>TreeMap</a:t>
            </a:r>
            <a:r>
              <a:rPr lang="en-US" dirty="0"/>
              <a:t> apply</a:t>
            </a:r>
          </a:p>
        </p:txBody>
      </p:sp>
    </p:spTree>
    <p:extLst>
      <p:ext uri="{BB962C8B-B14F-4D97-AF65-F5344CB8AC3E}">
        <p14:creationId xmlns:p14="http://schemas.microsoft.com/office/powerpoint/2010/main" val="1705353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E3FD59-59D7-47DD-9CF4-48F3897D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Abstract </a:t>
            </a:r>
            <a:r>
              <a:rPr lang="en-US" dirty="0"/>
              <a:t>Implementations</a:t>
            </a:r>
            <a:r>
              <a:rPr lang="fr-FR" dirty="0"/>
              <a:t>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502E46-A993-4CE1-B123-082DECFF1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classes provide a skeletal implementations of Collection Interfaces, to minimize the effort required to implement this interface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 of abstract implementations </a:t>
            </a:r>
          </a:p>
          <a:p>
            <a:pPr lvl="1"/>
            <a:r>
              <a:rPr lang="en-US" dirty="0" err="1"/>
              <a:t>AbstractCollection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AbstractList</a:t>
            </a:r>
            <a:endParaRPr lang="en-US" dirty="0"/>
          </a:p>
          <a:p>
            <a:pPr lvl="1"/>
            <a:r>
              <a:rPr lang="en-US" dirty="0" err="1"/>
              <a:t>AbstractMap</a:t>
            </a:r>
            <a:endParaRPr lang="en-US" dirty="0"/>
          </a:p>
          <a:p>
            <a:pPr lvl="1"/>
            <a:r>
              <a:rPr lang="en-US" dirty="0" err="1"/>
              <a:t>AbstractSequentialList</a:t>
            </a:r>
            <a:endParaRPr lang="en-US" dirty="0"/>
          </a:p>
          <a:p>
            <a:pPr lvl="1"/>
            <a:r>
              <a:rPr lang="en-US" dirty="0" err="1"/>
              <a:t>AbsractSet</a:t>
            </a:r>
            <a:endParaRPr lang="en-US" dirty="0"/>
          </a:p>
          <a:p>
            <a:pPr lvl="1"/>
            <a:r>
              <a:rPr lang="en-US" dirty="0" err="1"/>
              <a:t>AbstractQueue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103F9D4-2A8E-44D9-847A-17D1973AD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 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33B9525-4CFD-4008-A463-E168DD5B7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dirty="0"/>
              <a:t>I</a:t>
            </a:r>
            <a:r>
              <a:rPr lang="en-US" sz="2400" dirty="0"/>
              <a:t>n this chapter you will learn:</a:t>
            </a:r>
          </a:p>
          <a:p>
            <a:r>
              <a:rPr lang="en-US" sz="2400" dirty="0"/>
              <a:t>What collections are</a:t>
            </a:r>
          </a:p>
          <a:p>
            <a:r>
              <a:rPr lang="en-US" sz="2400" dirty="0"/>
              <a:t>To use the collections framework implementations</a:t>
            </a:r>
          </a:p>
          <a:p>
            <a:r>
              <a:rPr lang="en-US" sz="2400" dirty="0"/>
              <a:t>To use collections framework algorithms to manipulate collections</a:t>
            </a:r>
          </a:p>
          <a:p>
            <a:r>
              <a:rPr lang="en-US" sz="2400" dirty="0"/>
              <a:t>To use iterators to “walk through” a collection.</a:t>
            </a:r>
          </a:p>
        </p:txBody>
      </p:sp>
    </p:spTree>
    <p:extLst>
      <p:ext uri="{BB962C8B-B14F-4D97-AF65-F5344CB8AC3E}">
        <p14:creationId xmlns:p14="http://schemas.microsoft.com/office/powerpoint/2010/main" val="1600516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B2E805-CCF9-47CA-A6EE-7B4A27E29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Class Collections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42161D-53D1-4B2A-93D8-B81E3D9EF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4234" y="1267618"/>
            <a:ext cx="9038167" cy="4525963"/>
          </a:xfrm>
        </p:spPr>
        <p:txBody>
          <a:bodyPr/>
          <a:lstStyle/>
          <a:p>
            <a:r>
              <a:rPr lang="en-US" sz="1800" dirty="0"/>
              <a:t>The class </a:t>
            </a:r>
            <a:r>
              <a:rPr lang="en-US" sz="1800" i="1" dirty="0">
                <a:solidFill>
                  <a:srgbClr val="00B050"/>
                </a:solidFill>
              </a:rPr>
              <a:t>Collections</a:t>
            </a:r>
            <a:r>
              <a:rPr lang="en-US" sz="1800" dirty="0"/>
              <a:t> provides static methods that manipulate collections polymorphically</a:t>
            </a:r>
          </a:p>
          <a:p>
            <a:r>
              <a:rPr lang="en-US" sz="1800" dirty="0"/>
              <a:t>Algorithms </a:t>
            </a:r>
          </a:p>
          <a:p>
            <a:pPr lvl="1"/>
            <a:r>
              <a:rPr lang="en-US" sz="1800" dirty="0"/>
              <a:t>List algorithms</a:t>
            </a:r>
          </a:p>
          <a:p>
            <a:pPr lvl="2"/>
            <a:r>
              <a:rPr lang="en-US" sz="1800" dirty="0"/>
              <a:t>Sort</a:t>
            </a:r>
          </a:p>
          <a:p>
            <a:pPr lvl="2"/>
            <a:r>
              <a:rPr lang="en-US" sz="1800" dirty="0" err="1"/>
              <a:t>binarySearch</a:t>
            </a:r>
            <a:endParaRPr lang="en-US" sz="1800" dirty="0"/>
          </a:p>
          <a:p>
            <a:pPr lvl="2"/>
            <a:r>
              <a:rPr lang="en-US" sz="1800" dirty="0"/>
              <a:t>Reverse</a:t>
            </a:r>
          </a:p>
          <a:p>
            <a:pPr lvl="2"/>
            <a:r>
              <a:rPr lang="en-US" sz="1800" dirty="0"/>
              <a:t>Shuffle</a:t>
            </a:r>
          </a:p>
          <a:p>
            <a:pPr lvl="2"/>
            <a:r>
              <a:rPr lang="en-US" sz="1800" dirty="0"/>
              <a:t>Fill</a:t>
            </a:r>
          </a:p>
          <a:p>
            <a:pPr lvl="2"/>
            <a:r>
              <a:rPr lang="en-US" sz="1800" dirty="0"/>
              <a:t>copy</a:t>
            </a:r>
          </a:p>
          <a:p>
            <a:pPr lvl="1"/>
            <a:r>
              <a:rPr lang="en-US" sz="1800" dirty="0"/>
              <a:t>Collection algorithms</a:t>
            </a:r>
          </a:p>
          <a:p>
            <a:pPr lvl="2"/>
            <a:r>
              <a:rPr lang="en-US" sz="1800" dirty="0"/>
              <a:t>Min</a:t>
            </a:r>
          </a:p>
          <a:p>
            <a:pPr lvl="2"/>
            <a:r>
              <a:rPr lang="en-US" sz="1800" dirty="0"/>
              <a:t>Max</a:t>
            </a:r>
          </a:p>
          <a:p>
            <a:pPr lvl="2"/>
            <a:r>
              <a:rPr lang="en-US" sz="1800" dirty="0" err="1"/>
              <a:t>addAll</a:t>
            </a:r>
            <a:endParaRPr lang="en-US" sz="1800" dirty="0"/>
          </a:p>
          <a:p>
            <a:pPr lvl="2"/>
            <a:r>
              <a:rPr lang="en-US" sz="1800" dirty="0"/>
              <a:t>Frequency</a:t>
            </a:r>
          </a:p>
          <a:p>
            <a:pPr lvl="2"/>
            <a:r>
              <a:rPr lang="en-US" sz="1800" dirty="0"/>
              <a:t>disjoint</a:t>
            </a:r>
          </a:p>
        </p:txBody>
      </p:sp>
    </p:spTree>
    <p:extLst>
      <p:ext uri="{BB962C8B-B14F-4D97-AF65-F5344CB8AC3E}">
        <p14:creationId xmlns:p14="http://schemas.microsoft.com/office/powerpoint/2010/main" val="3577588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E997DF-9F6D-423A-A26F-F4717C489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Collections </a:t>
            </a:r>
            <a:r>
              <a:rPr lang="fr-FR" dirty="0" err="1"/>
              <a:t>Algorithms</a:t>
            </a:r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B154D31-32F3-4591-8980-14CBE54A7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2244" y="1600200"/>
            <a:ext cx="7622674" cy="4525963"/>
          </a:xfrm>
        </p:spPr>
      </p:pic>
    </p:spTree>
    <p:extLst>
      <p:ext uri="{BB962C8B-B14F-4D97-AF65-F5344CB8AC3E}">
        <p14:creationId xmlns:p14="http://schemas.microsoft.com/office/powerpoint/2010/main" val="2342176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145689-3127-4589-B8BE-9AE1E4F8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Algorithm</a:t>
            </a:r>
            <a:r>
              <a:rPr lang="fr-FR" dirty="0"/>
              <a:t> Sort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0D46C4-FC96-4C9F-97E8-8905371E5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</a:t>
            </a:r>
          </a:p>
          <a:p>
            <a:pPr lvl="1"/>
            <a:r>
              <a:rPr lang="en-US" dirty="0"/>
              <a:t>Sorts list of elements </a:t>
            </a:r>
          </a:p>
          <a:p>
            <a:pPr lvl="2"/>
            <a:r>
              <a:rPr lang="en-US" dirty="0"/>
              <a:t>Stable and based on modified version the merge sort algorithm </a:t>
            </a:r>
          </a:p>
          <a:p>
            <a:pPr lvl="2"/>
            <a:r>
              <a:rPr lang="en-US" dirty="0"/>
              <a:t>Order is determined by natural order of elements’ type where the objects in the list must implement the Comparable interface </a:t>
            </a:r>
          </a:p>
          <a:p>
            <a:pPr lvl="2"/>
            <a:r>
              <a:rPr lang="en-US" dirty="0"/>
              <a:t>Or supply a Comparator to the method sort</a:t>
            </a:r>
          </a:p>
          <a:p>
            <a:pPr lvl="2"/>
            <a:r>
              <a:rPr lang="en-US" dirty="0"/>
              <a:t>Runs in O(n*log</a:t>
            </a:r>
            <a:r>
              <a:rPr lang="en-US" sz="1050" dirty="0"/>
              <a:t>2</a:t>
            </a:r>
            <a:r>
              <a:rPr lang="en-US" dirty="0"/>
              <a:t>(n))</a:t>
            </a:r>
          </a:p>
        </p:txBody>
      </p:sp>
    </p:spTree>
    <p:extLst>
      <p:ext uri="{BB962C8B-B14F-4D97-AF65-F5344CB8AC3E}">
        <p14:creationId xmlns:p14="http://schemas.microsoft.com/office/powerpoint/2010/main" val="2624378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04B3E6-CCAE-4EDB-A44F-8A35EF69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B6709A-BA95-4F9F-850B-611D365D3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Code Example:</a:t>
            </a:r>
          </a:p>
          <a:p>
            <a:pPr lvl="1"/>
            <a:r>
              <a:rPr lang="fr-FR" dirty="0" err="1"/>
              <a:t>Posted</a:t>
            </a:r>
            <a:r>
              <a:rPr lang="fr-FR" dirty="0"/>
              <a:t> online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69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845D1C-B79A-4AE0-B450-69774D86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Algorithm</a:t>
            </a:r>
            <a:r>
              <a:rPr lang="fr-FR" dirty="0"/>
              <a:t> </a:t>
            </a:r>
            <a:r>
              <a:rPr lang="fr-FR" dirty="0" err="1"/>
              <a:t>binarySearch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1BD3BF-161F-440A-B35D-F3EF880E7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binarySearch</a:t>
            </a:r>
            <a:endParaRPr lang="en-US" dirty="0"/>
          </a:p>
          <a:p>
            <a:pPr lvl="1"/>
            <a:r>
              <a:rPr lang="en-US" dirty="0"/>
              <a:t>Locates object in List</a:t>
            </a:r>
          </a:p>
          <a:p>
            <a:pPr lvl="2"/>
            <a:r>
              <a:rPr lang="en-US" dirty="0"/>
              <a:t>Returns </a:t>
            </a:r>
            <a:r>
              <a:rPr lang="en-US" i="1" dirty="0">
                <a:solidFill>
                  <a:srgbClr val="0070C0"/>
                </a:solidFill>
              </a:rPr>
              <a:t>index</a:t>
            </a:r>
            <a:r>
              <a:rPr lang="en-US" dirty="0"/>
              <a:t> of object in List if object exists </a:t>
            </a:r>
          </a:p>
          <a:p>
            <a:pPr lvl="2"/>
            <a:r>
              <a:rPr lang="en-US" dirty="0"/>
              <a:t>Returns negative value if Object does not exist </a:t>
            </a:r>
          </a:p>
          <a:p>
            <a:pPr lvl="3"/>
            <a:r>
              <a:rPr lang="en-US" dirty="0"/>
              <a:t>Calculate insertion point</a:t>
            </a:r>
          </a:p>
          <a:p>
            <a:pPr lvl="3"/>
            <a:r>
              <a:rPr lang="en-US" dirty="0"/>
              <a:t>Make the insertion point sign negative </a:t>
            </a:r>
          </a:p>
          <a:p>
            <a:pPr lvl="3"/>
            <a:r>
              <a:rPr lang="en-US" dirty="0"/>
              <a:t>Subtract 1 from insertion point</a:t>
            </a:r>
          </a:p>
          <a:p>
            <a:pPr marL="1371600" lvl="3" indent="0">
              <a:buNone/>
            </a:pPr>
            <a:r>
              <a:rPr lang="en-US" dirty="0"/>
              <a:t>Passing an unsorted list to </a:t>
            </a:r>
            <a:r>
              <a:rPr lang="en-US" dirty="0" err="1"/>
              <a:t>binarySearch</a:t>
            </a:r>
            <a:r>
              <a:rPr lang="en-US" dirty="0"/>
              <a:t> is a logic error – the value returned is undefined </a:t>
            </a:r>
          </a:p>
        </p:txBody>
      </p:sp>
    </p:spTree>
    <p:extLst>
      <p:ext uri="{BB962C8B-B14F-4D97-AF65-F5344CB8AC3E}">
        <p14:creationId xmlns:p14="http://schemas.microsoft.com/office/powerpoint/2010/main" val="593500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C369DB-2180-4DC9-886C-558F577CE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 </a:t>
            </a:r>
            <a:r>
              <a:rPr lang="fr-FR" dirty="0" err="1"/>
              <a:t>Arrays</a:t>
            </a:r>
            <a:r>
              <a:rPr lang="fr-FR" dirty="0"/>
              <a:t>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34DEEE-7275-40FC-9BCF-F98D0D5D4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Arrays </a:t>
            </a:r>
          </a:p>
          <a:p>
            <a:pPr lvl="1"/>
            <a:r>
              <a:rPr lang="en-US" dirty="0"/>
              <a:t>Provides static methods for manipulating arrays</a:t>
            </a:r>
          </a:p>
          <a:p>
            <a:pPr lvl="1"/>
            <a:r>
              <a:rPr lang="en-US" dirty="0"/>
              <a:t>Provides « high-level » methods</a:t>
            </a:r>
          </a:p>
          <a:p>
            <a:pPr lvl="2"/>
            <a:r>
              <a:rPr lang="en-US" dirty="0"/>
              <a:t>Method sort for sorting arrays </a:t>
            </a:r>
          </a:p>
          <a:p>
            <a:pPr lvl="2"/>
            <a:r>
              <a:rPr lang="en-US" dirty="0"/>
              <a:t>Method </a:t>
            </a:r>
            <a:r>
              <a:rPr lang="en-US" dirty="0" err="1"/>
              <a:t>binarySearch</a:t>
            </a:r>
            <a:r>
              <a:rPr lang="en-US" dirty="0"/>
              <a:t> for searching sorted arrays, passing an unsorted array to </a:t>
            </a:r>
            <a:r>
              <a:rPr lang="en-US" dirty="0" err="1"/>
              <a:t>binarySearch</a:t>
            </a:r>
            <a:r>
              <a:rPr lang="en-US" dirty="0"/>
              <a:t> in a logic error – the value returned in undefined </a:t>
            </a:r>
          </a:p>
          <a:p>
            <a:pPr lvl="2"/>
            <a:r>
              <a:rPr lang="en-US" dirty="0"/>
              <a:t>Method equals for comparing arrays </a:t>
            </a:r>
          </a:p>
          <a:p>
            <a:pPr lvl="2"/>
            <a:r>
              <a:rPr lang="en-US" dirty="0"/>
              <a:t>Method fill for placing values into arrays </a:t>
            </a:r>
          </a:p>
          <a:p>
            <a:pPr lvl="2"/>
            <a:r>
              <a:rPr lang="en-US" dirty="0"/>
              <a:t>Method </a:t>
            </a:r>
            <a:r>
              <a:rPr lang="en-US" dirty="0" err="1"/>
              <a:t>asList</a:t>
            </a:r>
            <a:r>
              <a:rPr lang="en-US" dirty="0"/>
              <a:t> allows to view an array as a List collection </a:t>
            </a:r>
          </a:p>
        </p:txBody>
      </p:sp>
    </p:spTree>
    <p:extLst>
      <p:ext uri="{BB962C8B-B14F-4D97-AF65-F5344CB8AC3E}">
        <p14:creationId xmlns:p14="http://schemas.microsoft.com/office/powerpoint/2010/main" val="1175443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35BED8-DBDF-4462-B841-9B895E58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Programming Error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9811C1-C8CC-4E72-8AB6-F3E26E790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interface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&lt;T&gt; T[ ] </a:t>
            </a:r>
            <a:r>
              <a:rPr lang="en-US" dirty="0" err="1">
                <a:solidFill>
                  <a:srgbClr val="0070C0"/>
                </a:solidFill>
              </a:rPr>
              <a:t>toArray</a:t>
            </a:r>
            <a:r>
              <a:rPr lang="en-US" dirty="0">
                <a:solidFill>
                  <a:srgbClr val="0070C0"/>
                </a:solidFill>
              </a:rPr>
              <a:t>(T[ ] </a:t>
            </a:r>
            <a:r>
              <a:rPr lang="en-US" dirty="0" err="1">
                <a:solidFill>
                  <a:srgbClr val="0070C0"/>
                </a:solidFill>
              </a:rPr>
              <a:t>arr</a:t>
            </a:r>
            <a:r>
              <a:rPr lang="en-US" dirty="0">
                <a:solidFill>
                  <a:srgbClr val="0070C0"/>
                </a:solidFill>
              </a:rPr>
              <a:t>)  </a:t>
            </a:r>
            <a:r>
              <a:rPr lang="en-US" dirty="0">
                <a:ea typeface="+mn-ea"/>
                <a:cs typeface="+mn-cs"/>
              </a:rPr>
              <a:t>returns an array containing all of the elements in the list in proper sequence</a:t>
            </a:r>
          </a:p>
          <a:p>
            <a:pPr marL="457200" lvl="1" indent="0">
              <a:buNone/>
            </a:pPr>
            <a:endParaRPr lang="en-US" dirty="0">
              <a:ea typeface="+mn-ea"/>
              <a:cs typeface="+mn-cs"/>
            </a:endParaRPr>
          </a:p>
          <a:p>
            <a:pPr lvl="1"/>
            <a:r>
              <a:rPr lang="en-US" dirty="0">
                <a:ea typeface="+mn-ea"/>
                <a:cs typeface="+mn-cs"/>
              </a:rPr>
              <a:t>Passing an array that contains data to </a:t>
            </a:r>
            <a:r>
              <a:rPr lang="en-US" b="1" i="1" dirty="0" err="1">
                <a:solidFill>
                  <a:schemeClr val="tx1"/>
                </a:solidFill>
                <a:ea typeface="+mn-ea"/>
                <a:cs typeface="+mn-cs"/>
              </a:rPr>
              <a:t>toArray</a:t>
            </a:r>
            <a:r>
              <a:rPr lang="en-US" dirty="0">
                <a:ea typeface="+mn-ea"/>
                <a:cs typeface="+mn-cs"/>
              </a:rPr>
              <a:t> can cause logic errors.</a:t>
            </a:r>
          </a:p>
          <a:p>
            <a:pPr lvl="2"/>
            <a:r>
              <a:rPr lang="en-US" dirty="0">
                <a:ea typeface="+mn-ea"/>
                <a:cs typeface="+mn-cs"/>
              </a:rPr>
              <a:t>If array length is smaller than the size of the list on which </a:t>
            </a:r>
            <a:r>
              <a:rPr lang="en-US" b="1" i="1" dirty="0" err="1">
                <a:solidFill>
                  <a:schemeClr val="tx1"/>
                </a:solidFill>
                <a:ea typeface="+mn-ea"/>
                <a:cs typeface="+mn-cs"/>
              </a:rPr>
              <a:t>toArray</a:t>
            </a:r>
            <a:r>
              <a:rPr lang="en-US" dirty="0">
                <a:ea typeface="+mn-ea"/>
                <a:cs typeface="+mn-cs"/>
              </a:rPr>
              <a:t> is called, a new array is allocated to store the list’s elements – without preserving the array argument’s elements. </a:t>
            </a:r>
          </a:p>
          <a:p>
            <a:pPr lvl="2"/>
            <a:r>
              <a:rPr lang="en-US" dirty="0">
                <a:ea typeface="+mn-ea"/>
                <a:cs typeface="+mn-cs"/>
              </a:rPr>
              <a:t>If array length is greater than the size of the list on which </a:t>
            </a:r>
            <a:r>
              <a:rPr lang="en-US" b="1" i="1" dirty="0" err="1">
                <a:solidFill>
                  <a:schemeClr val="tx1"/>
                </a:solidFill>
                <a:ea typeface="+mn-ea"/>
                <a:cs typeface="+mn-cs"/>
              </a:rPr>
              <a:t>toArray</a:t>
            </a:r>
            <a:r>
              <a:rPr lang="en-US" b="1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dirty="0">
                <a:ea typeface="+mn-ea"/>
                <a:cs typeface="+mn-cs"/>
              </a:rPr>
              <a:t>is called, the elements of the array (starting at index zero) are overwritten with the list’s elements. Array elements that are not overwritten retain their values     </a:t>
            </a:r>
          </a:p>
        </p:txBody>
      </p:sp>
    </p:spTree>
    <p:extLst>
      <p:ext uri="{BB962C8B-B14F-4D97-AF65-F5344CB8AC3E}">
        <p14:creationId xmlns:p14="http://schemas.microsoft.com/office/powerpoint/2010/main" val="509583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A61305-5B64-4634-B949-5BA9CC6D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Collections </a:t>
            </a:r>
            <a:r>
              <a:rPr lang="en-US" dirty="0"/>
              <a:t>Overview</a:t>
            </a:r>
            <a:r>
              <a:rPr lang="fr-FR" dirty="0"/>
              <a:t>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F06E4E-2727-4DDF-98B1-B3FBB01CD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</a:t>
            </a:r>
          </a:p>
          <a:p>
            <a:pPr lvl="1"/>
            <a:r>
              <a:rPr lang="en-US" dirty="0"/>
              <a:t>Data structure (object) that can hold references to other objects</a:t>
            </a:r>
          </a:p>
          <a:p>
            <a:r>
              <a:rPr lang="en-US" dirty="0"/>
              <a:t>Collections Framework</a:t>
            </a:r>
          </a:p>
          <a:p>
            <a:pPr lvl="1"/>
            <a:r>
              <a:rPr lang="en-US" dirty="0"/>
              <a:t>Interfaces declare operations for various collection types</a:t>
            </a:r>
          </a:p>
          <a:p>
            <a:pPr lvl="1"/>
            <a:r>
              <a:rPr lang="en-US" dirty="0"/>
              <a:t>Provide high-performance, high-quality implementations of common data structures </a:t>
            </a:r>
          </a:p>
          <a:p>
            <a:pPr lvl="1"/>
            <a:r>
              <a:rPr lang="en-US" dirty="0"/>
              <a:t>Enable software reuse </a:t>
            </a:r>
          </a:p>
          <a:p>
            <a:pPr lvl="1"/>
            <a:r>
              <a:rPr lang="en-US" dirty="0"/>
              <a:t>Enhanced with generics capabilities in J2SE 5.0</a:t>
            </a:r>
          </a:p>
          <a:p>
            <a:pPr lvl="2"/>
            <a:r>
              <a:rPr lang="en-US" dirty="0"/>
              <a:t>Compile-time type checking </a:t>
            </a:r>
          </a:p>
          <a:p>
            <a:pPr lvl="1"/>
            <a:r>
              <a:rPr lang="en-US" dirty="0"/>
              <a:t>Some algorithms can be called polymorphically </a:t>
            </a:r>
          </a:p>
        </p:txBody>
      </p:sp>
    </p:spTree>
    <p:extLst>
      <p:ext uri="{BB962C8B-B14F-4D97-AF65-F5344CB8AC3E}">
        <p14:creationId xmlns:p14="http://schemas.microsoft.com/office/powerpoint/2010/main" val="186067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7F19F8-7A34-4466-B4C2-7ACB3DC0E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collection framework interfaces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101D2CF-526B-417A-BD0D-124E03455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2569" y="2129631"/>
            <a:ext cx="8582025" cy="3467100"/>
          </a:xfrm>
        </p:spPr>
      </p:pic>
    </p:spTree>
    <p:extLst>
      <p:ext uri="{BB962C8B-B14F-4D97-AF65-F5344CB8AC3E}">
        <p14:creationId xmlns:p14="http://schemas.microsoft.com/office/powerpoint/2010/main" val="2824959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649D3F-90DD-40EF-8834-ABB4B08A9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implementations in the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7C7E24-78E4-4DDA-9CB7-898F4BABA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FBCB615-AA63-44C7-BFC9-D2585ED23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75" y="1417638"/>
            <a:ext cx="7510462" cy="491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9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006741-050A-417E-98E2-5A7991B3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Collection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9E366C-6323-4B5F-A613-0DDFBC073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Root interface in the collection </a:t>
            </a:r>
            <a:r>
              <a:rPr lang="en-US" dirty="0"/>
              <a:t>hierarchy</a:t>
            </a:r>
            <a:r>
              <a:rPr lang="fr-FR" dirty="0"/>
              <a:t> </a:t>
            </a:r>
          </a:p>
          <a:p>
            <a:r>
              <a:rPr lang="en-US" dirty="0"/>
              <a:t>Interfaces </a:t>
            </a:r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Queue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List</a:t>
            </a:r>
            <a:r>
              <a:rPr lang="en-US" dirty="0"/>
              <a:t> extend interface </a:t>
            </a:r>
            <a:r>
              <a:rPr lang="en-US" dirty="0">
                <a:solidFill>
                  <a:srgbClr val="FF0000"/>
                </a:solidFill>
              </a:rPr>
              <a:t>Collection</a:t>
            </a:r>
          </a:p>
          <a:p>
            <a:pPr lvl="1"/>
            <a:r>
              <a:rPr lang="en-US" dirty="0">
                <a:ea typeface="+mn-ea"/>
                <a:cs typeface="+mn-cs"/>
              </a:rPr>
              <a:t>Set – collection does not contain duplicates</a:t>
            </a:r>
          </a:p>
          <a:p>
            <a:pPr lvl="1"/>
            <a:r>
              <a:rPr lang="en-US" dirty="0">
                <a:ea typeface="+mn-ea"/>
                <a:cs typeface="+mn-cs"/>
              </a:rPr>
              <a:t>Queue – collection represents a waiting line</a:t>
            </a:r>
          </a:p>
          <a:p>
            <a:pPr lvl="1"/>
            <a:r>
              <a:rPr lang="en-US" dirty="0">
                <a:ea typeface="+mn-ea"/>
                <a:cs typeface="+mn-cs"/>
              </a:rPr>
              <a:t>List – ordered collection can contain duplicate elements</a:t>
            </a:r>
          </a:p>
          <a:p>
            <a:r>
              <a:rPr lang="en-US" dirty="0"/>
              <a:t>Contains </a:t>
            </a:r>
            <a:r>
              <a:rPr lang="en-US" b="1" dirty="0">
                <a:solidFill>
                  <a:schemeClr val="tx1"/>
                </a:solidFill>
              </a:rPr>
              <a:t>bulk</a:t>
            </a:r>
            <a:r>
              <a:rPr lang="en-US" dirty="0"/>
              <a:t> operations </a:t>
            </a:r>
          </a:p>
          <a:p>
            <a:pPr lvl="1"/>
            <a:r>
              <a:rPr lang="en-US" dirty="0"/>
              <a:t>Adding, clearing, comparing and retaining objects </a:t>
            </a:r>
          </a:p>
          <a:p>
            <a:r>
              <a:rPr lang="en-US" dirty="0"/>
              <a:t>Provide methods to return </a:t>
            </a:r>
            <a:r>
              <a:rPr lang="en-US" dirty="0">
                <a:solidFill>
                  <a:srgbClr val="00B050"/>
                </a:solidFill>
              </a:rPr>
              <a:t>Iterator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Walk through collection and remove elements from collection</a:t>
            </a:r>
          </a:p>
          <a:p>
            <a:pPr lvl="1"/>
            <a:r>
              <a:rPr lang="en-US" dirty="0"/>
              <a:t>An iterator generates a series of elements, one at a time. Successive calls to the next() method return successive elements of the collections. </a:t>
            </a:r>
          </a:p>
        </p:txBody>
      </p:sp>
    </p:spTree>
    <p:extLst>
      <p:ext uri="{BB962C8B-B14F-4D97-AF65-F5344CB8AC3E}">
        <p14:creationId xmlns:p14="http://schemas.microsoft.com/office/powerpoint/2010/main" val="28056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A1AC2-CBD0-4F21-B7EF-EDB6CB416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List Interface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3E7620-36BA-41A1-96A2-D669C0035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List (interface)</a:t>
            </a:r>
          </a:p>
          <a:p>
            <a:pPr lvl="1"/>
            <a:r>
              <a:rPr lang="en-US" dirty="0"/>
              <a:t>The user of this interface has precise control over where in the list each element is inserted. The </a:t>
            </a:r>
            <a:r>
              <a:rPr lang="en-US" dirty="0" err="1"/>
              <a:t>éléments</a:t>
            </a:r>
            <a:r>
              <a:rPr lang="en-US" dirty="0"/>
              <a:t> can be accessed by their integer </a:t>
            </a:r>
            <a:r>
              <a:rPr lang="en-US" dirty="0">
                <a:solidFill>
                  <a:srgbClr val="00B0F0"/>
                </a:solidFill>
              </a:rPr>
              <a:t>index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Ordered collections can contain </a:t>
            </a:r>
            <a:r>
              <a:rPr lang="en-US" dirty="0">
                <a:solidFill>
                  <a:srgbClr val="00B0F0"/>
                </a:solidFill>
              </a:rPr>
              <a:t>duplicate</a:t>
            </a:r>
            <a:r>
              <a:rPr lang="en-US" dirty="0"/>
              <a:t> elements </a:t>
            </a:r>
          </a:p>
          <a:p>
            <a:pPr lvl="1"/>
            <a:r>
              <a:rPr lang="en-US" dirty="0"/>
              <a:t>Sometimes called a sequence </a:t>
            </a:r>
          </a:p>
          <a:p>
            <a:pPr lvl="1"/>
            <a:r>
              <a:rPr lang="en-US" dirty="0"/>
              <a:t>Implemented by the concrete classes:</a:t>
            </a:r>
          </a:p>
          <a:p>
            <a:pPr lvl="2"/>
            <a:r>
              <a:rPr lang="en-US" dirty="0" err="1">
                <a:solidFill>
                  <a:srgbClr val="00B050"/>
                </a:solidFill>
              </a:rPr>
              <a:t>ArrayList</a:t>
            </a:r>
            <a:endParaRPr lang="en-US" dirty="0">
              <a:solidFill>
                <a:srgbClr val="00B050"/>
              </a:solidFill>
            </a:endParaRPr>
          </a:p>
          <a:p>
            <a:pPr lvl="2"/>
            <a:r>
              <a:rPr lang="en-US" dirty="0">
                <a:solidFill>
                  <a:srgbClr val="00B050"/>
                </a:solidFill>
              </a:rPr>
              <a:t>LinkedList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Vector</a:t>
            </a:r>
          </a:p>
        </p:txBody>
      </p:sp>
    </p:spTree>
    <p:extLst>
      <p:ext uri="{BB962C8B-B14F-4D97-AF65-F5344CB8AC3E}">
        <p14:creationId xmlns:p14="http://schemas.microsoft.com/office/powerpoint/2010/main" val="3638614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2BD435-5177-4D19-AF4C-A4BF3C0DB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ArrayList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45A846-D070-4A1D-B202-3F8849ADE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Represents a resizable array that can grow dynamically at runtime</a:t>
            </a:r>
          </a:p>
          <a:p>
            <a:pPr lvl="1"/>
            <a:r>
              <a:rPr lang="en-US" dirty="0"/>
              <a:t>1 parameter to customize</a:t>
            </a:r>
          </a:p>
          <a:p>
            <a:pPr lvl="2"/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initial capacity</a:t>
            </a:r>
            <a:r>
              <a:rPr lang="en-US" dirty="0"/>
              <a:t>, by default is 10</a:t>
            </a:r>
          </a:p>
          <a:p>
            <a:pPr lvl="1"/>
            <a:r>
              <a:rPr lang="en-US" dirty="0"/>
              <a:t>The </a:t>
            </a:r>
            <a:r>
              <a:rPr lang="en-US" i="1" dirty="0" err="1">
                <a:solidFill>
                  <a:srgbClr val="FF0000"/>
                </a:solidFill>
              </a:rPr>
              <a:t>ensureCapacity</a:t>
            </a:r>
            <a:r>
              <a:rPr lang="en-US" i="1" dirty="0">
                <a:solidFill>
                  <a:srgbClr val="FF0000"/>
                </a:solidFill>
              </a:rPr>
              <a:t>(int) </a:t>
            </a:r>
            <a:r>
              <a:rPr lang="en-US" dirty="0"/>
              <a:t>behavior increases the capacity of this </a:t>
            </a:r>
            <a:r>
              <a:rPr lang="en-US" dirty="0" err="1"/>
              <a:t>ArrayList</a:t>
            </a:r>
            <a:r>
              <a:rPr lang="en-US" dirty="0"/>
              <a:t> instance, if necessary, to ensure that it can hold at least the number of elements specified in the minimum capacity argument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 Posted Online</a:t>
            </a:r>
          </a:p>
        </p:txBody>
      </p:sp>
    </p:spTree>
    <p:extLst>
      <p:ext uri="{BB962C8B-B14F-4D97-AF65-F5344CB8AC3E}">
        <p14:creationId xmlns:p14="http://schemas.microsoft.com/office/powerpoint/2010/main" val="283233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778D1A-9990-4820-9EC6-2729C3BC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LinkedList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B490D8-7944-4DF2-A873-A1BDD2FBC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LinkedList</a:t>
            </a:r>
          </a:p>
          <a:p>
            <a:pPr lvl="1"/>
            <a:r>
              <a:rPr lang="en-US" sz="2400" dirty="0"/>
              <a:t>Doubly linked and double ended implementation </a:t>
            </a:r>
          </a:p>
          <a:p>
            <a:pPr lvl="1"/>
            <a:r>
              <a:rPr lang="en-US" sz="2400" dirty="0"/>
              <a:t>Since it is a list implementation operations that index into the list will traverse the list from the beginning and the end, whichever is closer to the specific index (which might take a linear time). 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Example: Posted Online</a:t>
            </a:r>
          </a:p>
        </p:txBody>
      </p:sp>
    </p:spTree>
    <p:extLst>
      <p:ext uri="{BB962C8B-B14F-4D97-AF65-F5344CB8AC3E}">
        <p14:creationId xmlns:p14="http://schemas.microsoft.com/office/powerpoint/2010/main" val="424948309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13161</TotalTime>
  <Words>1314</Words>
  <Application>Microsoft Office PowerPoint</Application>
  <PresentationFormat>Grand écran</PresentationFormat>
  <Paragraphs>192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Arial</vt:lpstr>
      <vt:lpstr>Futura LT Book</vt:lpstr>
      <vt:lpstr>Custom Design</vt:lpstr>
      <vt:lpstr>template</vt:lpstr>
      <vt:lpstr>Chapter 11 Collections  </vt:lpstr>
      <vt:lpstr>Objectives  </vt:lpstr>
      <vt:lpstr>Collections Overview </vt:lpstr>
      <vt:lpstr>Some collection framework interfaces </vt:lpstr>
      <vt:lpstr>Some implementations in the API</vt:lpstr>
      <vt:lpstr>Interface Collection</vt:lpstr>
      <vt:lpstr>The List Interface </vt:lpstr>
      <vt:lpstr>ArrayList</vt:lpstr>
      <vt:lpstr>LinkedList</vt:lpstr>
      <vt:lpstr>Vector</vt:lpstr>
      <vt:lpstr>Stack Class</vt:lpstr>
      <vt:lpstr>Interface Queue</vt:lpstr>
      <vt:lpstr>The interface Map</vt:lpstr>
      <vt:lpstr>Maps (Cont.)</vt:lpstr>
      <vt:lpstr>Maps (Cont.)</vt:lpstr>
      <vt:lpstr>SortedMap Interface</vt:lpstr>
      <vt:lpstr>The interface Set</vt:lpstr>
      <vt:lpstr>The SortedSet Interface </vt:lpstr>
      <vt:lpstr>Abstract Implementations </vt:lpstr>
      <vt:lpstr>The Class Collections </vt:lpstr>
      <vt:lpstr>Collections Algorithms</vt:lpstr>
      <vt:lpstr>Algorithm Sort</vt:lpstr>
      <vt:lpstr>Présentation PowerPoint</vt:lpstr>
      <vt:lpstr>Algorithm binarySearch</vt:lpstr>
      <vt:lpstr>Class Arrays </vt:lpstr>
      <vt:lpstr>Common Programming Error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Safae Bourhnane &lt; 69022 &gt;</dc:creator>
  <cp:lastModifiedBy>Safae Bourhnane &lt; 69022 &gt;</cp:lastModifiedBy>
  <cp:revision>579</cp:revision>
  <dcterms:created xsi:type="dcterms:W3CDTF">2021-09-16T08:33:26Z</dcterms:created>
  <dcterms:modified xsi:type="dcterms:W3CDTF">2021-11-29T13:53:31Z</dcterms:modified>
</cp:coreProperties>
</file>