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13</a:t>
            </a:r>
            <a:br>
              <a:rPr lang="en-US" dirty="0"/>
            </a:br>
            <a:r>
              <a:rPr lang="en-US" dirty="0"/>
              <a:t>Object Serialization   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F63A-33C7-4C8C-9F03-F78F5C7A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Deserialization</a:t>
            </a:r>
            <a:r>
              <a:rPr lang="fr-FR" dirty="0"/>
              <a:t> - </a:t>
            </a:r>
            <a:r>
              <a:rPr lang="fr-FR" dirty="0" err="1"/>
              <a:t>ClassNotFoundException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E67B1-9F69-4547-BD86-4BB7FC7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JVM to be able to deserialize an object, it must be able to find the bytecode for the class.</a:t>
            </a:r>
          </a:p>
          <a:p>
            <a:pPr lvl="1"/>
            <a:r>
              <a:rPr lang="en-US" dirty="0"/>
              <a:t>If the JVM cannot find a class during the </a:t>
            </a:r>
            <a:r>
              <a:rPr lang="en-US" dirty="0">
                <a:solidFill>
                  <a:srgbClr val="00B050"/>
                </a:solidFill>
              </a:rPr>
              <a:t>deserialization</a:t>
            </a:r>
            <a:r>
              <a:rPr lang="en-US" dirty="0"/>
              <a:t> of an object, it throws a </a:t>
            </a:r>
            <a:r>
              <a:rPr lang="en-US" dirty="0" err="1">
                <a:solidFill>
                  <a:srgbClr val="FF0000"/>
                </a:solidFill>
              </a:rPr>
              <a:t>ClassNotFoundException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D1046-24C0-4110-B77A-73C239A4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SerialVersionUID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FBAE7-428E-4A9E-985F-B10613AF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uses </a:t>
            </a:r>
            <a:r>
              <a:rPr lang="en-US" dirty="0" err="1">
                <a:solidFill>
                  <a:srgbClr val="FF0000"/>
                </a:solidFill>
              </a:rPr>
              <a:t>serialVersionUID</a:t>
            </a:r>
            <a:r>
              <a:rPr lang="en-US" dirty="0"/>
              <a:t> attribute to remember versions of a Serializable class: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serialVersionUID</a:t>
            </a:r>
            <a:r>
              <a:rPr lang="en-US" dirty="0"/>
              <a:t> is used to verify that a loaded class and the serialized object are </a:t>
            </a:r>
            <a:r>
              <a:rPr lang="en-US" dirty="0">
                <a:solidFill>
                  <a:srgbClr val="00B050"/>
                </a:solidFill>
              </a:rPr>
              <a:t>compatible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solidFill>
                  <a:srgbClr val="FF0000"/>
                </a:solidFill>
              </a:rPr>
              <a:t>serialVersionUID</a:t>
            </a:r>
            <a:r>
              <a:rPr lang="en-US" dirty="0"/>
              <a:t> is not provided in a Serializable class, the JVM will generate one automatically </a:t>
            </a:r>
          </a:p>
          <a:p>
            <a:pPr lvl="1"/>
            <a:r>
              <a:rPr lang="en-US" dirty="0"/>
              <a:t>Any subsequent changes to the class may break the serialization compatibility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4BA0C9-74EB-4C0C-BC87-B3DC8B8F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937284"/>
            <a:ext cx="6591300" cy="11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38569-C5F1-480D-8D98-33377A07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InvalidClassException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1C796-4F82-476D-9244-7BDE4B4D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during deserialization, the </a:t>
            </a:r>
            <a:r>
              <a:rPr lang="en-US" dirty="0" err="1"/>
              <a:t>serialVersionUID</a:t>
            </a:r>
            <a:r>
              <a:rPr lang="en-US" dirty="0"/>
              <a:t> in the stream is different from that in the version of the class loaded in the JVM, an </a:t>
            </a:r>
            <a:r>
              <a:rPr lang="en-US" dirty="0" err="1">
                <a:solidFill>
                  <a:srgbClr val="FF0000"/>
                </a:solidFill>
              </a:rPr>
              <a:t>InvalidClassException</a:t>
            </a:r>
            <a:r>
              <a:rPr lang="en-US" dirty="0"/>
              <a:t> (</a:t>
            </a:r>
            <a:r>
              <a:rPr lang="en-US" dirty="0" err="1"/>
              <a:t>RuntimeException</a:t>
            </a:r>
            <a:r>
              <a:rPr lang="en-US" dirty="0"/>
              <a:t>) is thrown. </a:t>
            </a:r>
          </a:p>
          <a:p>
            <a:pPr lvl="1"/>
            <a:r>
              <a:rPr lang="en-US" dirty="0"/>
              <a:t>This ensures that the class used while deserializing in the same as that used while serializing </a:t>
            </a:r>
          </a:p>
          <a:p>
            <a:r>
              <a:rPr lang="en-US" dirty="0"/>
              <a:t>It is good practice to provide your own </a:t>
            </a:r>
            <a:r>
              <a:rPr lang="en-US" dirty="0" err="1"/>
              <a:t>serialVersionUID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1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BFE3-C0C6-44C8-B038-AD10A7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49165-27BC-49E0-A483-2FB2084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How to Program, chapter 15: Files, Input Output streams, NIO and XML serialization.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https://docs.oracle.com/javase/tutorial/essential/io/index.html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4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03F9D4-2A8E-44D9-847A-17D1973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and Deserialization 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33B9525-4CFD-4008-A463-E168DD5B7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18" y="1417638"/>
            <a:ext cx="9038167" cy="4525963"/>
          </a:xfrm>
        </p:spPr>
        <p:txBody>
          <a:bodyPr/>
          <a:lstStyle/>
          <a:p>
            <a:r>
              <a:rPr lang="en-US" sz="2400" dirty="0"/>
              <a:t>Object </a:t>
            </a:r>
            <a:r>
              <a:rPr lang="en-US" sz="2400" dirty="0">
                <a:solidFill>
                  <a:srgbClr val="FF0000"/>
                </a:solidFill>
              </a:rPr>
              <a:t>serialization</a:t>
            </a:r>
            <a:r>
              <a:rPr lang="en-US" sz="2400" dirty="0"/>
              <a:t>: the process of converting an object into a stream of bytes that includes the object’s data as well as information about the object’s type and the types of data stored in the object. </a:t>
            </a:r>
          </a:p>
          <a:p>
            <a:r>
              <a:rPr lang="en-US" sz="2400" dirty="0"/>
              <a:t>Object deserialization: the process of converting a stream of bytes into a copy of the original object.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5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8A3E-5A9C-FD48-AA45-ED6A8207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AF614-E695-6143-8C34-E42B314F2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3"/>
          <a:stretch/>
        </p:blipFill>
        <p:spPr>
          <a:xfrm>
            <a:off x="2989866" y="1429473"/>
            <a:ext cx="8146902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E31A72C-E1C8-47CD-A405-C14755FC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Java’s</a:t>
            </a:r>
            <a:r>
              <a:rPr lang="fr-FR" dirty="0"/>
              <a:t> </a:t>
            </a:r>
            <a:r>
              <a:rPr lang="fr-FR" dirty="0" err="1"/>
              <a:t>Serialization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43C2D9-72CE-4B2F-9421-6507F4F9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serialization algorithm does the following:</a:t>
            </a:r>
          </a:p>
          <a:p>
            <a:pPr lvl="1"/>
            <a:r>
              <a:rPr lang="en-US" dirty="0"/>
              <a:t>It writes out the </a:t>
            </a:r>
            <a:r>
              <a:rPr lang="en-US" dirty="0">
                <a:solidFill>
                  <a:srgbClr val="FF0000"/>
                </a:solidFill>
              </a:rPr>
              <a:t>metadata</a:t>
            </a:r>
            <a:r>
              <a:rPr lang="en-US" dirty="0"/>
              <a:t> of the class associated with an instance </a:t>
            </a:r>
          </a:p>
          <a:p>
            <a:pPr lvl="1"/>
            <a:r>
              <a:rPr lang="en-US" dirty="0"/>
              <a:t>It recursively writes out the description of the superclass until it finds </a:t>
            </a:r>
            <a:r>
              <a:rPr lang="en-US" dirty="0" err="1"/>
              <a:t>java.lang.object</a:t>
            </a:r>
            <a:endParaRPr lang="en-US" dirty="0"/>
          </a:p>
          <a:p>
            <a:pPr lvl="1"/>
            <a:r>
              <a:rPr lang="en-US" dirty="0"/>
              <a:t>It then starts writing the actual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associated with the instance </a:t>
            </a:r>
          </a:p>
        </p:txBody>
      </p:sp>
    </p:spTree>
    <p:extLst>
      <p:ext uri="{BB962C8B-B14F-4D97-AF65-F5344CB8AC3E}">
        <p14:creationId xmlns:p14="http://schemas.microsoft.com/office/powerpoint/2010/main" val="390788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837A3-D6D6-4544-9870-229DE9D1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Serializable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66CF8-7945-4823-9505-2CE44E53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on any class that implements the </a:t>
            </a:r>
            <a:r>
              <a:rPr lang="en-US" dirty="0">
                <a:solidFill>
                  <a:srgbClr val="FF0000"/>
                </a:solidFill>
              </a:rPr>
              <a:t>Serializable</a:t>
            </a:r>
            <a:r>
              <a:rPr lang="en-US" dirty="0"/>
              <a:t> interface can be saved and restored from a stream of bytes </a:t>
            </a:r>
          </a:p>
          <a:p>
            <a:endParaRPr lang="en-US" dirty="0"/>
          </a:p>
          <a:p>
            <a:r>
              <a:rPr lang="en-US" dirty="0" err="1"/>
              <a:t>Java.io.Serializable</a:t>
            </a:r>
            <a:r>
              <a:rPr lang="en-US" dirty="0"/>
              <a:t> is an example of </a:t>
            </a:r>
            <a:r>
              <a:rPr lang="en-US" dirty="0">
                <a:solidFill>
                  <a:srgbClr val="00B050"/>
                </a:solidFill>
              </a:rPr>
              <a:t>marker</a:t>
            </a:r>
            <a:r>
              <a:rPr lang="en-US" dirty="0"/>
              <a:t> interface </a:t>
            </a:r>
          </a:p>
          <a:p>
            <a:pPr lvl="1"/>
            <a:r>
              <a:rPr lang="en-US" dirty="0"/>
              <a:t>A marker interface is an interface that is entirely empty</a:t>
            </a:r>
          </a:p>
          <a:p>
            <a:pPr lvl="1"/>
            <a:r>
              <a:rPr lang="en-US" dirty="0"/>
              <a:t>A class can implement this interface simply by naming it in its </a:t>
            </a:r>
            <a:r>
              <a:rPr lang="en-US" dirty="0">
                <a:solidFill>
                  <a:srgbClr val="00B050"/>
                </a:solidFill>
              </a:rPr>
              <a:t>implements</a:t>
            </a:r>
            <a:r>
              <a:rPr lang="en-US" dirty="0"/>
              <a:t> clause without to implement any methods</a:t>
            </a:r>
          </a:p>
        </p:txBody>
      </p:sp>
    </p:spTree>
    <p:extLst>
      <p:ext uri="{BB962C8B-B14F-4D97-AF65-F5344CB8AC3E}">
        <p14:creationId xmlns:p14="http://schemas.microsoft.com/office/powerpoint/2010/main" val="18043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5187760-EE0F-4DE7-98D7-C855D696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Subclasses</a:t>
            </a:r>
            <a:r>
              <a:rPr lang="en-US" dirty="0"/>
              <a:t> of Serializable classes are also </a:t>
            </a:r>
            <a:r>
              <a:rPr lang="en-US" dirty="0">
                <a:solidFill>
                  <a:srgbClr val="00B050"/>
                </a:solidFill>
              </a:rPr>
              <a:t>serializable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Associated</a:t>
            </a:r>
            <a:r>
              <a:rPr lang="en-US" dirty="0"/>
              <a:t> objects must be implementing </a:t>
            </a:r>
            <a:r>
              <a:rPr lang="en-US" dirty="0">
                <a:solidFill>
                  <a:srgbClr val="00B050"/>
                </a:solidFill>
              </a:rPr>
              <a:t>Serializable</a:t>
            </a:r>
            <a:r>
              <a:rPr lang="en-US" dirty="0"/>
              <a:t> interface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implication is that any object we serialize </a:t>
            </a:r>
            <a:r>
              <a:rPr lang="en-US" dirty="0">
                <a:solidFill>
                  <a:srgbClr val="00B050"/>
                </a:solidFill>
              </a:rPr>
              <a:t>must contain only references to other Serializable objects </a:t>
            </a:r>
          </a:p>
        </p:txBody>
      </p:sp>
    </p:spTree>
    <p:extLst>
      <p:ext uri="{BB962C8B-B14F-4D97-AF65-F5344CB8AC3E}">
        <p14:creationId xmlns:p14="http://schemas.microsoft.com/office/powerpoint/2010/main" val="34510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1EA2F-8D30-4E37-BF32-3806A9E1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NotSerializable</a:t>
            </a:r>
            <a:r>
              <a:rPr lang="fr-FR" dirty="0"/>
              <a:t> exception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73BBC-5CE9-4A71-8C13-40AEFF89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stream methods will throw </a:t>
            </a:r>
            <a:r>
              <a:rPr lang="en-US" dirty="0" err="1">
                <a:solidFill>
                  <a:srgbClr val="FF0000"/>
                </a:solidFill>
              </a:rPr>
              <a:t>NotSerializableException</a:t>
            </a:r>
            <a:r>
              <a:rPr lang="en-US" dirty="0"/>
              <a:t> (</a:t>
            </a:r>
            <a:r>
              <a:rPr lang="en-US" dirty="0" err="1"/>
              <a:t>RuntimeException</a:t>
            </a:r>
            <a:r>
              <a:rPr lang="en-US" dirty="0"/>
              <a:t>) when attempting to write or read an instance that is not serializable </a:t>
            </a:r>
          </a:p>
        </p:txBody>
      </p:sp>
    </p:spTree>
    <p:extLst>
      <p:ext uri="{BB962C8B-B14F-4D97-AF65-F5344CB8AC3E}">
        <p14:creationId xmlns:p14="http://schemas.microsoft.com/office/powerpoint/2010/main" val="70844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67421-D63A-4543-A8F9-FCCB1969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Transient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71645-8DCB-444D-BDC8-8DB5FEE2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transient</a:t>
            </a:r>
            <a:r>
              <a:rPr lang="en-US" dirty="0"/>
              <a:t> modifier can be applied to any instance variable to indicate that its contents are not useful outside of the current context and should never be saved or serialized. </a:t>
            </a:r>
          </a:p>
          <a:p>
            <a:r>
              <a:rPr lang="en-US" dirty="0"/>
              <a:t>When to use transient:</a:t>
            </a:r>
          </a:p>
          <a:p>
            <a:pPr lvl="1"/>
            <a:r>
              <a:rPr lang="en-US" dirty="0"/>
              <a:t>Avoid serializing object references to non serialized objects </a:t>
            </a:r>
          </a:p>
          <a:p>
            <a:pPr lvl="1"/>
            <a:r>
              <a:rPr lang="en-US" dirty="0"/>
              <a:t>When we do not want an object to be serialized.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00B050"/>
                </a:solidFill>
              </a:rPr>
              <a:t>//</a:t>
            </a:r>
            <a:r>
              <a:rPr lang="fr-FR" dirty="0" err="1">
                <a:solidFill>
                  <a:srgbClr val="00B050"/>
                </a:solidFill>
              </a:rPr>
              <a:t>Making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password</a:t>
            </a:r>
            <a:r>
              <a:rPr lang="fr-FR" dirty="0">
                <a:solidFill>
                  <a:srgbClr val="00B050"/>
                </a:solidFill>
              </a:rPr>
              <a:t> transient for </a:t>
            </a:r>
            <a:r>
              <a:rPr lang="fr-FR" dirty="0" err="1">
                <a:solidFill>
                  <a:srgbClr val="00B050"/>
                </a:solidFill>
              </a:rPr>
              <a:t>security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private transient </a:t>
            </a:r>
            <a:r>
              <a:rPr lang="en-US" dirty="0"/>
              <a:t>String password;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3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6DCA3-FC2E-4D47-918F-A2EDCF9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IO </a:t>
            </a:r>
            <a:r>
              <a:rPr lang="fr-FR" dirty="0" err="1"/>
              <a:t>streams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A8BB4-BCCB-4068-BF62-3BD36646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streamclasses</a:t>
            </a:r>
            <a:r>
              <a:rPr lang="en-US" dirty="0"/>
              <a:t> from the package java.io, </a:t>
            </a:r>
            <a:r>
              <a:rPr lang="en-US" dirty="0" err="1"/>
              <a:t>ObjectInputStream</a:t>
            </a:r>
            <a:r>
              <a:rPr lang="en-US" dirty="0"/>
              <a:t> and </a:t>
            </a:r>
            <a:r>
              <a:rPr lang="en-US" dirty="0" err="1"/>
              <a:t>ObjectOutputStream</a:t>
            </a:r>
            <a:r>
              <a:rPr lang="en-US" dirty="0"/>
              <a:t>, are used to serialize primitive types and objects. </a:t>
            </a:r>
          </a:p>
          <a:p>
            <a:r>
              <a:rPr lang="en-US" dirty="0"/>
              <a:t>The </a:t>
            </a:r>
            <a:r>
              <a:rPr lang="en-US" dirty="0" err="1"/>
              <a:t>ObjectOutputStream</a:t>
            </a:r>
            <a:r>
              <a:rPr lang="en-US" dirty="0"/>
              <a:t> class contains </a:t>
            </a:r>
            <a:r>
              <a:rPr lang="en-US" dirty="0" err="1"/>
              <a:t>writeObject</a:t>
            </a:r>
            <a:r>
              <a:rPr lang="en-US" dirty="0"/>
              <a:t>() method for serializing an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ObjectInputStream</a:t>
            </a:r>
            <a:r>
              <a:rPr lang="en-US" dirty="0"/>
              <a:t> class contains </a:t>
            </a:r>
            <a:r>
              <a:rPr lang="en-US" dirty="0" err="1"/>
              <a:t>readObject</a:t>
            </a:r>
            <a:r>
              <a:rPr lang="en-US" dirty="0"/>
              <a:t>() method for deserializing an object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0F2443-64BC-4C2E-BE33-8F0757D4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925497"/>
            <a:ext cx="8767762" cy="8416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90158B-6360-4C7F-824A-D00AE6B3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4676775"/>
            <a:ext cx="8388027" cy="11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22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15910</TotalTime>
  <Words>545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Futura LT Book</vt:lpstr>
      <vt:lpstr>Custom Design</vt:lpstr>
      <vt:lpstr>template</vt:lpstr>
      <vt:lpstr>Chapter 13 Object Serialization    </vt:lpstr>
      <vt:lpstr>Serialization and Deserialization  </vt:lpstr>
      <vt:lpstr>Présentation PowerPoint</vt:lpstr>
      <vt:lpstr>Java’s Serialization Algorithm</vt:lpstr>
      <vt:lpstr>Serializable objects </vt:lpstr>
      <vt:lpstr>Présentation PowerPoint</vt:lpstr>
      <vt:lpstr>NotSerializable exception</vt:lpstr>
      <vt:lpstr>Transient </vt:lpstr>
      <vt:lpstr>IO streams </vt:lpstr>
      <vt:lpstr>Deserialization - ClassNotFoundException</vt:lpstr>
      <vt:lpstr>SerialVersionUID</vt:lpstr>
      <vt:lpstr>InvalidClassException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682</cp:revision>
  <dcterms:created xsi:type="dcterms:W3CDTF">2021-09-16T08:33:26Z</dcterms:created>
  <dcterms:modified xsi:type="dcterms:W3CDTF">2021-12-12T20:54:45Z</dcterms:modified>
</cp:coreProperties>
</file>