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autoAdjust="0"/>
    <p:restoredTop sz="94660"/>
  </p:normalViewPr>
  <p:slideViewPr>
    <p:cSldViewPr snapToGrid="0">
      <p:cViewPr varScale="1">
        <p:scale>
          <a:sx n="66" d="100"/>
          <a:sy n="66" d="100"/>
        </p:scale>
        <p:origin x="10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2AC0212C-56D6-4F08-B168-A31A7FE55643}" type="slidenum">
              <a:rPr lang="ru-RU"/>
              <a:pPr/>
              <a:t>‹N°›</a:t>
            </a:fld>
            <a:endParaRPr lang="ru-RU"/>
          </a:p>
        </p:txBody>
      </p:sp>
    </p:spTree>
    <p:extLst>
      <p:ext uri="{BB962C8B-B14F-4D97-AF65-F5344CB8AC3E}">
        <p14:creationId xmlns:p14="http://schemas.microsoft.com/office/powerpoint/2010/main" val="76898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9A36257-5393-47C7-A1EA-50178DD5EEB6}" type="slidenum">
              <a:rPr lang="ru-RU"/>
              <a:pPr/>
              <a:t>‹N°›</a:t>
            </a:fld>
            <a:endParaRPr lang="ru-RU"/>
          </a:p>
        </p:txBody>
      </p:sp>
    </p:spTree>
    <p:extLst>
      <p:ext uri="{BB962C8B-B14F-4D97-AF65-F5344CB8AC3E}">
        <p14:creationId xmlns:p14="http://schemas.microsoft.com/office/powerpoint/2010/main" val="149316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3917" y="274639"/>
            <a:ext cx="2258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577DEA9-109A-4E15-9DF7-DEA2DE32AB07}" type="slidenum">
              <a:rPr lang="ru-RU"/>
              <a:pPr/>
              <a:t>‹N°›</a:t>
            </a:fld>
            <a:endParaRPr lang="ru-RU"/>
          </a:p>
        </p:txBody>
      </p:sp>
    </p:spTree>
    <p:extLst>
      <p:ext uri="{BB962C8B-B14F-4D97-AF65-F5344CB8AC3E}">
        <p14:creationId xmlns:p14="http://schemas.microsoft.com/office/powerpoint/2010/main" val="191565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15218" y="4076701"/>
            <a:ext cx="5761567" cy="1368425"/>
          </a:xfrm>
          <a:effectLst>
            <a:outerShdw dist="17961" dir="2700000" algn="ctr" rotWithShape="0">
              <a:schemeClr val="bg2"/>
            </a:outerShdw>
          </a:effectLst>
        </p:spPr>
        <p:txBody>
          <a:bodyPr/>
          <a:lstStyle>
            <a:lvl1pPr>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215218" y="5516564"/>
            <a:ext cx="5761567" cy="719137"/>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noProof="0"/>
              <a:t>Click to edit Master subtitle style</a:t>
            </a:r>
            <a:endParaRPr lang="ru-RU" noProof="0"/>
          </a:p>
        </p:txBody>
      </p:sp>
    </p:spTree>
    <p:extLst>
      <p:ext uri="{BB962C8B-B14F-4D97-AF65-F5344CB8AC3E}">
        <p14:creationId xmlns:p14="http://schemas.microsoft.com/office/powerpoint/2010/main" val="588561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6256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8671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4418" y="2205039"/>
            <a:ext cx="5369983"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05039"/>
            <a:ext cx="5369984"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1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850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3285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279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197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5AEFA40-26F4-408E-915A-20BE615BEAA9}" type="slidenum">
              <a:rPr lang="ru-RU"/>
              <a:pPr/>
              <a:t>‹N°›</a:t>
            </a:fld>
            <a:endParaRPr lang="ru-RU"/>
          </a:p>
        </p:txBody>
      </p:sp>
    </p:spTree>
    <p:extLst>
      <p:ext uri="{BB962C8B-B14F-4D97-AF65-F5344CB8AC3E}">
        <p14:creationId xmlns:p14="http://schemas.microsoft.com/office/powerpoint/2010/main" val="411182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8314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589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1125539"/>
            <a:ext cx="2734733" cy="53990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4418" y="1125539"/>
            <a:ext cx="8005233" cy="5399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605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6C04E36-A46F-4056-B795-B4B47A6A2E24}" type="slidenum">
              <a:rPr lang="ru-RU"/>
              <a:pPr/>
              <a:t>‹N°›</a:t>
            </a:fld>
            <a:endParaRPr lang="ru-RU"/>
          </a:p>
        </p:txBody>
      </p:sp>
    </p:spTree>
    <p:extLst>
      <p:ext uri="{BB962C8B-B14F-4D97-AF65-F5344CB8AC3E}">
        <p14:creationId xmlns:p14="http://schemas.microsoft.com/office/powerpoint/2010/main" val="19380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44234" y="1600201"/>
            <a:ext cx="44174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64917" y="1600201"/>
            <a:ext cx="44174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29789AA0-BA82-494C-9E4E-0EC8FA50E69D}" type="slidenum">
              <a:rPr lang="ru-RU"/>
              <a:pPr/>
              <a:t>‹N°›</a:t>
            </a:fld>
            <a:endParaRPr lang="ru-RU"/>
          </a:p>
        </p:txBody>
      </p:sp>
    </p:spTree>
    <p:extLst>
      <p:ext uri="{BB962C8B-B14F-4D97-AF65-F5344CB8AC3E}">
        <p14:creationId xmlns:p14="http://schemas.microsoft.com/office/powerpoint/2010/main" val="149334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99EBE070-8202-48C0-8282-A3C06C79BC80}" type="slidenum">
              <a:rPr lang="ru-RU"/>
              <a:pPr/>
              <a:t>‹N°›</a:t>
            </a:fld>
            <a:endParaRPr lang="ru-RU"/>
          </a:p>
        </p:txBody>
      </p:sp>
    </p:spTree>
    <p:extLst>
      <p:ext uri="{BB962C8B-B14F-4D97-AF65-F5344CB8AC3E}">
        <p14:creationId xmlns:p14="http://schemas.microsoft.com/office/powerpoint/2010/main" val="331863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82980017-1F54-48A7-B545-4E43136DF56B}" type="slidenum">
              <a:rPr lang="ru-RU"/>
              <a:pPr/>
              <a:t>‹N°›</a:t>
            </a:fld>
            <a:endParaRPr lang="ru-RU"/>
          </a:p>
        </p:txBody>
      </p:sp>
    </p:spTree>
    <p:extLst>
      <p:ext uri="{BB962C8B-B14F-4D97-AF65-F5344CB8AC3E}">
        <p14:creationId xmlns:p14="http://schemas.microsoft.com/office/powerpoint/2010/main" val="118180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8C9B0D03-3D10-46D1-84A7-C2A8F0811669}" type="slidenum">
              <a:rPr lang="ru-RU"/>
              <a:pPr/>
              <a:t>‹N°›</a:t>
            </a:fld>
            <a:endParaRPr lang="ru-RU"/>
          </a:p>
        </p:txBody>
      </p:sp>
    </p:spTree>
    <p:extLst>
      <p:ext uri="{BB962C8B-B14F-4D97-AF65-F5344CB8AC3E}">
        <p14:creationId xmlns:p14="http://schemas.microsoft.com/office/powerpoint/2010/main" val="31941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AD43350D-B8C3-4630-8309-0E1CCA1BE8B3}" type="slidenum">
              <a:rPr lang="ru-RU"/>
              <a:pPr/>
              <a:t>‹N°›</a:t>
            </a:fld>
            <a:endParaRPr lang="ru-RU"/>
          </a:p>
        </p:txBody>
      </p:sp>
    </p:spTree>
    <p:extLst>
      <p:ext uri="{BB962C8B-B14F-4D97-AF65-F5344CB8AC3E}">
        <p14:creationId xmlns:p14="http://schemas.microsoft.com/office/powerpoint/2010/main" val="415958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D00B0C2E-8C87-46B4-9FCA-8E125E4A2A84}" type="slidenum">
              <a:rPr lang="ru-RU"/>
              <a:pPr/>
              <a:t>‹N°›</a:t>
            </a:fld>
            <a:endParaRPr lang="ru-RU"/>
          </a:p>
        </p:txBody>
      </p:sp>
    </p:spTree>
    <p:extLst>
      <p:ext uri="{BB962C8B-B14F-4D97-AF65-F5344CB8AC3E}">
        <p14:creationId xmlns:p14="http://schemas.microsoft.com/office/powerpoint/2010/main" val="39238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808DE21B-D882-40DB-B356-90534372F72F}" type="slidenum">
              <a:rPr lang="ru-RU"/>
              <a:pPr/>
              <a:t>‹N°›</a:t>
            </a:fld>
            <a:endParaRPr lang="ru-RU"/>
          </a:p>
        </p:txBody>
      </p:sp>
    </p:spTree>
    <p:extLst>
      <p:ext uri="{BB962C8B-B14F-4D97-AF65-F5344CB8AC3E}">
        <p14:creationId xmlns:p14="http://schemas.microsoft.com/office/powerpoint/2010/main" val="109908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8" y="1125539"/>
            <a:ext cx="1094316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624418" y="2205039"/>
            <a:ext cx="10943167"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80983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ea typeface="굴림" charset="-127"/>
        </a:defRPr>
      </a:lvl2pPr>
      <a:lvl3pPr algn="l" rtl="0" eaLnBrk="1" fontAlgn="base" hangingPunct="1">
        <a:spcBef>
          <a:spcPct val="0"/>
        </a:spcBef>
        <a:spcAft>
          <a:spcPct val="0"/>
        </a:spcAft>
        <a:defRPr sz="3600">
          <a:solidFill>
            <a:schemeClr val="bg1"/>
          </a:solidFill>
          <a:latin typeface="Futura LT Book" pitchFamily="2" charset="0"/>
          <a:ea typeface="굴림" charset="-127"/>
        </a:defRPr>
      </a:lvl3pPr>
      <a:lvl4pPr algn="l" rtl="0" eaLnBrk="1" fontAlgn="base" hangingPunct="1">
        <a:spcBef>
          <a:spcPct val="0"/>
        </a:spcBef>
        <a:spcAft>
          <a:spcPct val="0"/>
        </a:spcAft>
        <a:defRPr sz="3600">
          <a:solidFill>
            <a:schemeClr val="bg1"/>
          </a:solidFill>
          <a:latin typeface="Futura LT Book" pitchFamily="2" charset="0"/>
          <a:ea typeface="굴림" charset="-127"/>
        </a:defRPr>
      </a:lvl4pPr>
      <a:lvl5pPr algn="l" rtl="0" eaLnBrk="1" fontAlgn="base" hangingPunct="1">
        <a:spcBef>
          <a:spcPct val="0"/>
        </a:spcBef>
        <a:spcAft>
          <a:spcPct val="0"/>
        </a:spcAft>
        <a:defRPr sz="3600">
          <a:solidFill>
            <a:schemeClr val="bg1"/>
          </a:solidFill>
          <a:latin typeface="Futura LT Book" pitchFamily="2" charset="0"/>
          <a:ea typeface="굴림" charset="-127"/>
        </a:defRPr>
      </a:lvl5pPr>
      <a:lvl6pPr marL="457200" algn="l" rtl="0" eaLnBrk="1" fontAlgn="base" hangingPunct="1">
        <a:spcBef>
          <a:spcPct val="0"/>
        </a:spcBef>
        <a:spcAft>
          <a:spcPct val="0"/>
        </a:spcAft>
        <a:defRPr sz="3600">
          <a:solidFill>
            <a:schemeClr val="bg1"/>
          </a:solidFill>
          <a:latin typeface="Futura LT Book" pitchFamily="2" charset="0"/>
          <a:ea typeface="굴림" charset="-127"/>
        </a:defRPr>
      </a:lvl6pPr>
      <a:lvl7pPr marL="914400" algn="l" rtl="0" eaLnBrk="1" fontAlgn="base" hangingPunct="1">
        <a:spcBef>
          <a:spcPct val="0"/>
        </a:spcBef>
        <a:spcAft>
          <a:spcPct val="0"/>
        </a:spcAft>
        <a:defRPr sz="3600">
          <a:solidFill>
            <a:schemeClr val="bg1"/>
          </a:solidFill>
          <a:latin typeface="Futura LT Book" pitchFamily="2" charset="0"/>
          <a:ea typeface="굴림" charset="-127"/>
        </a:defRPr>
      </a:lvl7pPr>
      <a:lvl8pPr marL="1371600" algn="l" rtl="0" eaLnBrk="1" fontAlgn="base" hangingPunct="1">
        <a:spcBef>
          <a:spcPct val="0"/>
        </a:spcBef>
        <a:spcAft>
          <a:spcPct val="0"/>
        </a:spcAft>
        <a:defRPr sz="3600">
          <a:solidFill>
            <a:schemeClr val="bg1"/>
          </a:solidFill>
          <a:latin typeface="Futura LT Book" pitchFamily="2" charset="0"/>
          <a:ea typeface="굴림" charset="-127"/>
        </a:defRPr>
      </a:lvl8pPr>
      <a:lvl9pPr marL="1828800" algn="l" rtl="0" eaLnBrk="1" fontAlgn="base" hangingPunct="1">
        <a:spcBef>
          <a:spcPct val="0"/>
        </a:spcBef>
        <a:spcAft>
          <a:spcPct val="0"/>
        </a:spcAft>
        <a:defRPr sz="36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4CB4564-0104-4FAB-B034-F49EA66816B2}"/>
              </a:ext>
            </a:extLst>
          </p:cNvPr>
          <p:cNvSpPr>
            <a:spLocks noGrp="1"/>
          </p:cNvSpPr>
          <p:nvPr>
            <p:ph type="ctrTitle"/>
          </p:nvPr>
        </p:nvSpPr>
        <p:spPr>
          <a:xfrm>
            <a:off x="2071396" y="4076701"/>
            <a:ext cx="9022702" cy="1368425"/>
          </a:xfrm>
        </p:spPr>
        <p:txBody>
          <a:bodyPr/>
          <a:lstStyle/>
          <a:p>
            <a:r>
              <a:rPr lang="en-US" b="1" dirty="0"/>
              <a:t>Chapter 14</a:t>
            </a:r>
            <a:br>
              <a:rPr lang="en-US" dirty="0"/>
            </a:br>
            <a:r>
              <a:rPr lang="en-US" dirty="0"/>
              <a:t>Java Platform    </a:t>
            </a:r>
          </a:p>
        </p:txBody>
      </p:sp>
      <p:sp>
        <p:nvSpPr>
          <p:cNvPr id="5" name="Sous-titre 4">
            <a:extLst>
              <a:ext uri="{FF2B5EF4-FFF2-40B4-BE49-F238E27FC236}">
                <a16:creationId xmlns:a16="http://schemas.microsoft.com/office/drawing/2014/main" id="{60A1EAB9-EAEF-4BCA-BA81-14126B932422}"/>
              </a:ext>
            </a:extLst>
          </p:cNvPr>
          <p:cNvSpPr>
            <a:spLocks noGrp="1"/>
          </p:cNvSpPr>
          <p:nvPr>
            <p:ph type="subTitle" idx="1"/>
          </p:nvPr>
        </p:nvSpPr>
        <p:spPr>
          <a:xfrm>
            <a:off x="2146041" y="5637862"/>
            <a:ext cx="6830744" cy="719137"/>
          </a:xfrm>
        </p:spPr>
        <p:txBody>
          <a:bodyPr/>
          <a:lstStyle/>
          <a:p>
            <a:r>
              <a:rPr lang="fr-FR" dirty="0"/>
              <a:t>FALL 2021</a:t>
            </a:r>
            <a:endParaRPr lang="en-US" dirty="0"/>
          </a:p>
        </p:txBody>
      </p:sp>
    </p:spTree>
    <p:extLst>
      <p:ext uri="{BB962C8B-B14F-4D97-AF65-F5344CB8AC3E}">
        <p14:creationId xmlns:p14="http://schemas.microsoft.com/office/powerpoint/2010/main" val="417937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D173-FAC7-435A-91C9-A791079627BC}"/>
              </a:ext>
            </a:extLst>
          </p:cNvPr>
          <p:cNvSpPr>
            <a:spLocks noGrp="1"/>
          </p:cNvSpPr>
          <p:nvPr>
            <p:ph type="title"/>
          </p:nvPr>
        </p:nvSpPr>
        <p:spPr/>
        <p:txBody>
          <a:bodyPr/>
          <a:lstStyle/>
          <a:p>
            <a:r>
              <a:rPr lang="fr-FR" dirty="0"/>
              <a:t>Compilation and </a:t>
            </a:r>
            <a:r>
              <a:rPr lang="en-US" dirty="0"/>
              <a:t>Interpretation</a:t>
            </a:r>
            <a:r>
              <a:rPr lang="fr-FR" dirty="0"/>
              <a:t> </a:t>
            </a:r>
            <a:endParaRPr lang="en-US" dirty="0"/>
          </a:p>
        </p:txBody>
      </p:sp>
      <p:pic>
        <p:nvPicPr>
          <p:cNvPr id="5" name="Espace réservé du contenu 4">
            <a:extLst>
              <a:ext uri="{FF2B5EF4-FFF2-40B4-BE49-F238E27FC236}">
                <a16:creationId xmlns:a16="http://schemas.microsoft.com/office/drawing/2014/main" id="{402350E6-AD0F-46BB-BFC4-254E99A65F7E}"/>
              </a:ext>
            </a:extLst>
          </p:cNvPr>
          <p:cNvPicPr>
            <a:picLocks noGrp="1" noChangeAspect="1"/>
          </p:cNvPicPr>
          <p:nvPr>
            <p:ph idx="1"/>
          </p:nvPr>
        </p:nvPicPr>
        <p:blipFill>
          <a:blip r:embed="rId2"/>
          <a:stretch>
            <a:fillRect/>
          </a:stretch>
        </p:blipFill>
        <p:spPr>
          <a:xfrm>
            <a:off x="2758671" y="1600200"/>
            <a:ext cx="8609820" cy="4525963"/>
          </a:xfrm>
        </p:spPr>
      </p:pic>
    </p:spTree>
    <p:extLst>
      <p:ext uri="{BB962C8B-B14F-4D97-AF65-F5344CB8AC3E}">
        <p14:creationId xmlns:p14="http://schemas.microsoft.com/office/powerpoint/2010/main" val="191638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838CD4-B1B8-4364-BAAF-963B1FAF3A66}"/>
              </a:ext>
            </a:extLst>
          </p:cNvPr>
          <p:cNvSpPr>
            <a:spLocks noGrp="1"/>
          </p:cNvSpPr>
          <p:nvPr>
            <p:ph type="title"/>
          </p:nvPr>
        </p:nvSpPr>
        <p:spPr/>
        <p:txBody>
          <a:bodyPr/>
          <a:lstStyle/>
          <a:p>
            <a:r>
              <a:rPr lang="en-US" dirty="0"/>
              <a:t>Java is both Compiled and Interpreted </a:t>
            </a:r>
          </a:p>
        </p:txBody>
      </p:sp>
      <p:sp>
        <p:nvSpPr>
          <p:cNvPr id="3" name="Espace réservé du contenu 2">
            <a:extLst>
              <a:ext uri="{FF2B5EF4-FFF2-40B4-BE49-F238E27FC236}">
                <a16:creationId xmlns:a16="http://schemas.microsoft.com/office/drawing/2014/main" id="{F18535D8-5CEC-4934-ADB3-F69C3B9F6FC3}"/>
              </a:ext>
            </a:extLst>
          </p:cNvPr>
          <p:cNvSpPr>
            <a:spLocks noGrp="1"/>
          </p:cNvSpPr>
          <p:nvPr>
            <p:ph idx="1"/>
          </p:nvPr>
        </p:nvSpPr>
        <p:spPr/>
        <p:txBody>
          <a:bodyPr/>
          <a:lstStyle/>
          <a:p>
            <a:r>
              <a:rPr lang="en-US" dirty="0"/>
              <a:t>Java is compiled </a:t>
            </a:r>
            <a:r>
              <a:rPr lang="en-US" dirty="0">
                <a:solidFill>
                  <a:srgbClr val="FF0000"/>
                </a:solidFill>
              </a:rPr>
              <a:t>and</a:t>
            </a:r>
            <a:r>
              <a:rPr lang="en-US" dirty="0"/>
              <a:t> interpreted:</a:t>
            </a:r>
          </a:p>
          <a:p>
            <a:pPr lvl="1"/>
            <a:r>
              <a:rPr lang="en-US" dirty="0"/>
              <a:t>Java’s compiler translates source code into class files of bytecode instructions. </a:t>
            </a:r>
          </a:p>
          <a:p>
            <a:pPr lvl="1"/>
            <a:r>
              <a:rPr lang="en-US" dirty="0"/>
              <a:t>A virtual machine (interpreter) examines each instruction and uses that instruction’s meaning to execute an equivalent sequence of platform-dependent instructions.. </a:t>
            </a:r>
          </a:p>
        </p:txBody>
      </p:sp>
      <p:pic>
        <p:nvPicPr>
          <p:cNvPr id="5" name="Image 4">
            <a:extLst>
              <a:ext uri="{FF2B5EF4-FFF2-40B4-BE49-F238E27FC236}">
                <a16:creationId xmlns:a16="http://schemas.microsoft.com/office/drawing/2014/main" id="{0E36CD04-BFC5-4496-A2D3-30CE71052B31}"/>
              </a:ext>
            </a:extLst>
          </p:cNvPr>
          <p:cNvPicPr>
            <a:picLocks noChangeAspect="1"/>
          </p:cNvPicPr>
          <p:nvPr/>
        </p:nvPicPr>
        <p:blipFill>
          <a:blip r:embed="rId2"/>
          <a:stretch>
            <a:fillRect/>
          </a:stretch>
        </p:blipFill>
        <p:spPr>
          <a:xfrm>
            <a:off x="3512456" y="3797125"/>
            <a:ext cx="7477579" cy="2921348"/>
          </a:xfrm>
          <a:prstGeom prst="rect">
            <a:avLst/>
          </a:prstGeom>
        </p:spPr>
      </p:pic>
    </p:spTree>
    <p:extLst>
      <p:ext uri="{BB962C8B-B14F-4D97-AF65-F5344CB8AC3E}">
        <p14:creationId xmlns:p14="http://schemas.microsoft.com/office/powerpoint/2010/main" val="305987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58AD59-9AA0-4619-9298-52338070412D}"/>
              </a:ext>
            </a:extLst>
          </p:cNvPr>
          <p:cNvSpPr>
            <a:spLocks noGrp="1"/>
          </p:cNvSpPr>
          <p:nvPr>
            <p:ph type="title"/>
          </p:nvPr>
        </p:nvSpPr>
        <p:spPr/>
        <p:txBody>
          <a:bodyPr/>
          <a:lstStyle/>
          <a:p>
            <a:r>
              <a:rPr lang="en-US" dirty="0"/>
              <a:t>Bytecode</a:t>
            </a:r>
            <a:r>
              <a:rPr lang="fr-FR" dirty="0"/>
              <a:t> </a:t>
            </a:r>
            <a:endParaRPr lang="en-US" dirty="0"/>
          </a:p>
        </p:txBody>
      </p:sp>
      <p:sp>
        <p:nvSpPr>
          <p:cNvPr id="3" name="Espace réservé du contenu 2">
            <a:extLst>
              <a:ext uri="{FF2B5EF4-FFF2-40B4-BE49-F238E27FC236}">
                <a16:creationId xmlns:a16="http://schemas.microsoft.com/office/drawing/2014/main" id="{19D8D885-588D-4C96-89D3-9EBC3EED8218}"/>
              </a:ext>
            </a:extLst>
          </p:cNvPr>
          <p:cNvSpPr>
            <a:spLocks noGrp="1"/>
          </p:cNvSpPr>
          <p:nvPr>
            <p:ph idx="1"/>
          </p:nvPr>
        </p:nvSpPr>
        <p:spPr/>
        <p:txBody>
          <a:bodyPr/>
          <a:lstStyle/>
          <a:p>
            <a:r>
              <a:rPr lang="en-US" dirty="0"/>
              <a:t>For most languages, compilation produces machine code</a:t>
            </a:r>
          </a:p>
          <a:p>
            <a:endParaRPr lang="en-US" dirty="0"/>
          </a:p>
          <a:p>
            <a:r>
              <a:rPr lang="en-US" dirty="0"/>
              <a:t>Java compilation produces bytecode</a:t>
            </a:r>
          </a:p>
          <a:p>
            <a:pPr lvl="1"/>
            <a:r>
              <a:rPr lang="en-US" dirty="0"/>
              <a:t>Intermediate code readable by the virtual machine</a:t>
            </a:r>
          </a:p>
          <a:p>
            <a:pPr lvl="1"/>
            <a:r>
              <a:rPr lang="en-US" dirty="0"/>
              <a:t>Portable across the different platform</a:t>
            </a:r>
          </a:p>
        </p:txBody>
      </p:sp>
    </p:spTree>
    <p:extLst>
      <p:ext uri="{BB962C8B-B14F-4D97-AF65-F5344CB8AC3E}">
        <p14:creationId xmlns:p14="http://schemas.microsoft.com/office/powerpoint/2010/main" val="160141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8313B-685E-4901-8207-90AF5A9C083F}"/>
              </a:ext>
            </a:extLst>
          </p:cNvPr>
          <p:cNvSpPr>
            <a:spLocks noGrp="1"/>
          </p:cNvSpPr>
          <p:nvPr>
            <p:ph type="title"/>
          </p:nvPr>
        </p:nvSpPr>
        <p:spPr/>
        <p:txBody>
          <a:bodyPr/>
          <a:lstStyle/>
          <a:p>
            <a:r>
              <a:rPr lang="en-US" dirty="0"/>
              <a:t>Java is both compiled and interpreted </a:t>
            </a:r>
          </a:p>
        </p:txBody>
      </p:sp>
      <p:sp>
        <p:nvSpPr>
          <p:cNvPr id="3" name="Espace réservé du contenu 2">
            <a:extLst>
              <a:ext uri="{FF2B5EF4-FFF2-40B4-BE49-F238E27FC236}">
                <a16:creationId xmlns:a16="http://schemas.microsoft.com/office/drawing/2014/main" id="{908FB023-662B-4CA2-85E3-8D3480FA3AD1}"/>
              </a:ext>
            </a:extLst>
          </p:cNvPr>
          <p:cNvSpPr>
            <a:spLocks noGrp="1"/>
          </p:cNvSpPr>
          <p:nvPr>
            <p:ph idx="1"/>
          </p:nvPr>
        </p:nvSpPr>
        <p:spPr/>
        <p:txBody>
          <a:bodyPr/>
          <a:lstStyle/>
          <a:p>
            <a:endParaRPr lang="en-US"/>
          </a:p>
        </p:txBody>
      </p:sp>
      <p:pic>
        <p:nvPicPr>
          <p:cNvPr id="5" name="Image 4">
            <a:extLst>
              <a:ext uri="{FF2B5EF4-FFF2-40B4-BE49-F238E27FC236}">
                <a16:creationId xmlns:a16="http://schemas.microsoft.com/office/drawing/2014/main" id="{D4C2316F-9588-401C-86B9-76049D9ADEA6}"/>
              </a:ext>
            </a:extLst>
          </p:cNvPr>
          <p:cNvPicPr>
            <a:picLocks noChangeAspect="1"/>
          </p:cNvPicPr>
          <p:nvPr/>
        </p:nvPicPr>
        <p:blipFill>
          <a:blip r:embed="rId2"/>
          <a:stretch>
            <a:fillRect/>
          </a:stretch>
        </p:blipFill>
        <p:spPr>
          <a:xfrm>
            <a:off x="4121712" y="1369446"/>
            <a:ext cx="5883209" cy="4987471"/>
          </a:xfrm>
          <a:prstGeom prst="rect">
            <a:avLst/>
          </a:prstGeom>
        </p:spPr>
      </p:pic>
    </p:spTree>
    <p:extLst>
      <p:ext uri="{BB962C8B-B14F-4D97-AF65-F5344CB8AC3E}">
        <p14:creationId xmlns:p14="http://schemas.microsoft.com/office/powerpoint/2010/main" val="327098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5A8D6-2470-4F1B-9BEE-17F2232AB646}"/>
              </a:ext>
            </a:extLst>
          </p:cNvPr>
          <p:cNvSpPr>
            <a:spLocks noGrp="1"/>
          </p:cNvSpPr>
          <p:nvPr>
            <p:ph type="title"/>
          </p:nvPr>
        </p:nvSpPr>
        <p:spPr/>
        <p:txBody>
          <a:bodyPr/>
          <a:lstStyle/>
          <a:p>
            <a:r>
              <a:rPr lang="en-US" dirty="0"/>
              <a:t>Java OS and GUI portability </a:t>
            </a:r>
          </a:p>
        </p:txBody>
      </p:sp>
      <p:sp>
        <p:nvSpPr>
          <p:cNvPr id="3" name="Espace réservé du contenu 2">
            <a:extLst>
              <a:ext uri="{FF2B5EF4-FFF2-40B4-BE49-F238E27FC236}">
                <a16:creationId xmlns:a16="http://schemas.microsoft.com/office/drawing/2014/main" id="{30F34EA4-FA6C-421D-8D02-146D88FA946A}"/>
              </a:ext>
            </a:extLst>
          </p:cNvPr>
          <p:cNvSpPr>
            <a:spLocks noGrp="1"/>
          </p:cNvSpPr>
          <p:nvPr>
            <p:ph idx="1"/>
          </p:nvPr>
        </p:nvSpPr>
        <p:spPr/>
        <p:txBody>
          <a:bodyPr/>
          <a:lstStyle/>
          <a:p>
            <a:r>
              <a:rPr lang="en-US" dirty="0"/>
              <a:t>After eliminating the semantic problems in C and C++ and the CPU porting problems, programmers still must deal with the different operating system and different GUI API calls. </a:t>
            </a:r>
          </a:p>
          <a:p>
            <a:endParaRPr lang="en-US" dirty="0"/>
          </a:p>
          <a:p>
            <a:r>
              <a:rPr lang="en-US" dirty="0"/>
              <a:t>Just like JVM presents a virtual CPU, the Java libraries present a virtual OS/GUI. Every Java implementation provides libraries implementing the virtual OS/GUI. Java programs that use these libraries to provide needed OS and GUI functionality port fairly easily: swing. </a:t>
            </a:r>
          </a:p>
        </p:txBody>
      </p:sp>
    </p:spTree>
    <p:extLst>
      <p:ext uri="{BB962C8B-B14F-4D97-AF65-F5344CB8AC3E}">
        <p14:creationId xmlns:p14="http://schemas.microsoft.com/office/powerpoint/2010/main" val="373107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8F897-8068-4CD7-9E87-6C642969BD35}"/>
              </a:ext>
            </a:extLst>
          </p:cNvPr>
          <p:cNvSpPr>
            <a:spLocks noGrp="1"/>
          </p:cNvSpPr>
          <p:nvPr>
            <p:ph type="title"/>
          </p:nvPr>
        </p:nvSpPr>
        <p:spPr/>
        <p:txBody>
          <a:bodyPr/>
          <a:lstStyle/>
          <a:p>
            <a:r>
              <a:rPr lang="fr-FR" dirty="0" err="1"/>
              <a:t>awt</a:t>
            </a:r>
            <a:r>
              <a:rPr lang="fr-FR" dirty="0"/>
              <a:t> vs. swing</a:t>
            </a:r>
            <a:endParaRPr lang="en-US" dirty="0"/>
          </a:p>
        </p:txBody>
      </p:sp>
      <p:sp>
        <p:nvSpPr>
          <p:cNvPr id="3" name="Espace réservé du contenu 2">
            <a:extLst>
              <a:ext uri="{FF2B5EF4-FFF2-40B4-BE49-F238E27FC236}">
                <a16:creationId xmlns:a16="http://schemas.microsoft.com/office/drawing/2014/main" id="{DEEF8219-ADE5-43FF-917A-1C40332C0EF6}"/>
              </a:ext>
            </a:extLst>
          </p:cNvPr>
          <p:cNvSpPr>
            <a:spLocks noGrp="1"/>
          </p:cNvSpPr>
          <p:nvPr>
            <p:ph idx="1"/>
          </p:nvPr>
        </p:nvSpPr>
        <p:spPr/>
        <p:txBody>
          <a:bodyPr/>
          <a:lstStyle/>
          <a:p>
            <a:r>
              <a:rPr lang="en-US" dirty="0">
                <a:solidFill>
                  <a:srgbClr val="0070C0"/>
                </a:solidFill>
              </a:rPr>
              <a:t>AWT (Abstract windows toolkit):</a:t>
            </a:r>
          </a:p>
          <a:p>
            <a:pPr lvl="1"/>
            <a:r>
              <a:rPr lang="en-US" dirty="0"/>
              <a:t>Native heavyweight components </a:t>
            </a:r>
          </a:p>
          <a:p>
            <a:pPr lvl="1"/>
            <a:r>
              <a:rPr lang="en-US" dirty="0"/>
              <a:t>AWT components are platform dependent</a:t>
            </a:r>
          </a:p>
          <a:p>
            <a:pPr lvl="1"/>
            <a:r>
              <a:rPr lang="en-US" dirty="0"/>
              <a:t>AWT is a thin layer of bytecode on top of the OS</a:t>
            </a:r>
          </a:p>
          <a:p>
            <a:pPr lvl="1"/>
            <a:r>
              <a:rPr lang="en-US" dirty="0"/>
              <a:t>Package is under java </a:t>
            </a:r>
          </a:p>
          <a:p>
            <a:r>
              <a:rPr lang="en-US" dirty="0">
                <a:solidFill>
                  <a:srgbClr val="0070C0"/>
                </a:solidFill>
              </a:rPr>
              <a:t>Swing</a:t>
            </a:r>
          </a:p>
          <a:p>
            <a:pPr lvl="1"/>
            <a:r>
              <a:rPr lang="en-US" dirty="0"/>
              <a:t>Portable or lightweight </a:t>
            </a:r>
          </a:p>
          <a:p>
            <a:pPr lvl="1"/>
            <a:r>
              <a:rPr lang="en-US" dirty="0"/>
              <a:t>Swing components are made in purely Java, and they are platform independent </a:t>
            </a:r>
          </a:p>
          <a:p>
            <a:pPr lvl="1"/>
            <a:r>
              <a:rPr lang="en-US" dirty="0"/>
              <a:t>Swing bytecode is much larger</a:t>
            </a:r>
          </a:p>
          <a:p>
            <a:pPr lvl="1"/>
            <a:r>
              <a:rPr lang="en-US" dirty="0"/>
              <a:t>Swing has richer functionality</a:t>
            </a:r>
          </a:p>
          <a:p>
            <a:pPr lvl="1"/>
            <a:r>
              <a:rPr lang="en-US" dirty="0"/>
              <a:t>Package is under </a:t>
            </a:r>
            <a:r>
              <a:rPr lang="en-US" dirty="0" err="1"/>
              <a:t>javax</a:t>
            </a:r>
            <a:endParaRPr lang="en-US" dirty="0"/>
          </a:p>
        </p:txBody>
      </p:sp>
    </p:spTree>
    <p:extLst>
      <p:ext uri="{BB962C8B-B14F-4D97-AF65-F5344CB8AC3E}">
        <p14:creationId xmlns:p14="http://schemas.microsoft.com/office/powerpoint/2010/main" val="139860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16DF3-935C-4FDD-9FE8-6C27B6F82E87}"/>
              </a:ext>
            </a:extLst>
          </p:cNvPr>
          <p:cNvSpPr>
            <a:spLocks noGrp="1"/>
          </p:cNvSpPr>
          <p:nvPr>
            <p:ph type="title"/>
          </p:nvPr>
        </p:nvSpPr>
        <p:spPr/>
        <p:txBody>
          <a:bodyPr/>
          <a:lstStyle/>
          <a:p>
            <a:r>
              <a:rPr lang="en-US" dirty="0"/>
              <a:t>Why Swing belongs to the </a:t>
            </a:r>
            <a:r>
              <a:rPr lang="en-US" dirty="0" err="1"/>
              <a:t>javax</a:t>
            </a:r>
            <a:r>
              <a:rPr lang="en-US" dirty="0"/>
              <a:t> packages </a:t>
            </a:r>
          </a:p>
        </p:txBody>
      </p:sp>
      <p:sp>
        <p:nvSpPr>
          <p:cNvPr id="3" name="Espace réservé du contenu 2">
            <a:extLst>
              <a:ext uri="{FF2B5EF4-FFF2-40B4-BE49-F238E27FC236}">
                <a16:creationId xmlns:a16="http://schemas.microsoft.com/office/drawing/2014/main" id="{7D4E10E5-9AF4-4261-8AC3-17E973E5D01F}"/>
              </a:ext>
            </a:extLst>
          </p:cNvPr>
          <p:cNvSpPr>
            <a:spLocks noGrp="1"/>
          </p:cNvSpPr>
          <p:nvPr>
            <p:ph idx="1"/>
          </p:nvPr>
        </p:nvSpPr>
        <p:spPr/>
        <p:txBody>
          <a:bodyPr/>
          <a:lstStyle/>
          <a:p>
            <a:r>
              <a:rPr lang="en-US" dirty="0"/>
              <a:t>Originally, everything that was part of </a:t>
            </a:r>
            <a:r>
              <a:rPr lang="en-US" dirty="0">
                <a:solidFill>
                  <a:srgbClr val="FF0000"/>
                </a:solidFill>
              </a:rPr>
              <a:t>the standard API </a:t>
            </a:r>
            <a:r>
              <a:rPr lang="en-US" dirty="0"/>
              <a:t>was part of the </a:t>
            </a:r>
            <a:r>
              <a:rPr lang="en-US" dirty="0">
                <a:solidFill>
                  <a:srgbClr val="FF0000"/>
                </a:solidFill>
              </a:rPr>
              <a:t>java</a:t>
            </a:r>
            <a:r>
              <a:rPr lang="en-US" dirty="0"/>
              <a:t> package.</a:t>
            </a:r>
          </a:p>
          <a:p>
            <a:endParaRPr lang="en-US" dirty="0"/>
          </a:p>
          <a:p>
            <a:r>
              <a:rPr lang="en-US" dirty="0"/>
              <a:t>Everything that was </a:t>
            </a:r>
            <a:r>
              <a:rPr lang="en-US" dirty="0">
                <a:solidFill>
                  <a:srgbClr val="FF0000"/>
                </a:solidFill>
              </a:rPr>
              <a:t>not</a:t>
            </a:r>
            <a:r>
              <a:rPr lang="en-US" dirty="0"/>
              <a:t> part of </a:t>
            </a:r>
            <a:r>
              <a:rPr lang="en-US" dirty="0">
                <a:solidFill>
                  <a:srgbClr val="FF0000"/>
                </a:solidFill>
              </a:rPr>
              <a:t>the standard API</a:t>
            </a:r>
            <a:r>
              <a:rPr lang="en-US" dirty="0"/>
              <a:t> was released under the package name </a:t>
            </a:r>
            <a:r>
              <a:rPr lang="en-US" dirty="0" err="1">
                <a:solidFill>
                  <a:srgbClr val="FF0000"/>
                </a:solidFill>
              </a:rPr>
              <a:t>javax</a:t>
            </a:r>
            <a:r>
              <a:rPr lang="en-US" dirty="0"/>
              <a:t>. </a:t>
            </a:r>
          </a:p>
          <a:p>
            <a:pPr lvl="1"/>
            <a:r>
              <a:rPr lang="en-US" dirty="0"/>
              <a:t>In </a:t>
            </a:r>
            <a:r>
              <a:rPr lang="en-US" dirty="0" err="1"/>
              <a:t>javax</a:t>
            </a:r>
            <a:r>
              <a:rPr lang="en-US" dirty="0"/>
              <a:t>, the </a:t>
            </a:r>
            <a:r>
              <a:rPr lang="en-US" dirty="0">
                <a:solidFill>
                  <a:srgbClr val="FF0000"/>
                </a:solidFill>
              </a:rPr>
              <a:t>“x”</a:t>
            </a:r>
            <a:r>
              <a:rPr lang="en-US" dirty="0"/>
              <a:t> stands for </a:t>
            </a:r>
            <a:r>
              <a:rPr lang="en-US" dirty="0">
                <a:solidFill>
                  <a:srgbClr val="FF0000"/>
                </a:solidFill>
              </a:rPr>
              <a:t>extension</a:t>
            </a:r>
            <a:r>
              <a:rPr lang="en-US" dirty="0"/>
              <a:t>. </a:t>
            </a:r>
          </a:p>
          <a:p>
            <a:endParaRPr lang="en-US" dirty="0"/>
          </a:p>
          <a:p>
            <a:r>
              <a:rPr lang="en-US" dirty="0"/>
              <a:t>Over time the extensions that were released as </a:t>
            </a:r>
            <a:r>
              <a:rPr lang="en-US" dirty="0" err="1"/>
              <a:t>javax</a:t>
            </a:r>
            <a:r>
              <a:rPr lang="en-US" dirty="0"/>
              <a:t>, become integral to the Java API. </a:t>
            </a:r>
          </a:p>
          <a:p>
            <a:pPr lvl="1"/>
            <a:r>
              <a:rPr lang="en-US" dirty="0"/>
              <a:t>However, moving the extension from the </a:t>
            </a:r>
            <a:r>
              <a:rPr lang="en-US" dirty="0" err="1"/>
              <a:t>javax</a:t>
            </a:r>
            <a:r>
              <a:rPr lang="en-US" dirty="0"/>
              <a:t> package to the java package would be too cumbersome and would end up breaking a bunch of existing code.</a:t>
            </a:r>
          </a:p>
          <a:p>
            <a:pPr lvl="1"/>
            <a:r>
              <a:rPr lang="en-US" dirty="0"/>
              <a:t>Hence, eventually it was decided that the </a:t>
            </a:r>
            <a:r>
              <a:rPr lang="en-US" dirty="0" err="1"/>
              <a:t>javax</a:t>
            </a:r>
            <a:r>
              <a:rPr lang="en-US" dirty="0"/>
              <a:t> packages would become part of the standard API. </a:t>
            </a:r>
          </a:p>
        </p:txBody>
      </p:sp>
    </p:spTree>
    <p:extLst>
      <p:ext uri="{BB962C8B-B14F-4D97-AF65-F5344CB8AC3E}">
        <p14:creationId xmlns:p14="http://schemas.microsoft.com/office/powerpoint/2010/main" val="328619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5F1797-CE09-4655-A418-25CA0656F77E}"/>
              </a:ext>
            </a:extLst>
          </p:cNvPr>
          <p:cNvSpPr>
            <a:spLocks noGrp="1"/>
          </p:cNvSpPr>
          <p:nvPr>
            <p:ph type="title"/>
          </p:nvPr>
        </p:nvSpPr>
        <p:spPr/>
        <p:txBody>
          <a:bodyPr/>
          <a:lstStyle/>
          <a:p>
            <a:r>
              <a:rPr lang="en-US" dirty="0"/>
              <a:t>Downside of Java Portability </a:t>
            </a:r>
          </a:p>
        </p:txBody>
      </p:sp>
      <p:sp>
        <p:nvSpPr>
          <p:cNvPr id="3" name="Espace réservé du contenu 2">
            <a:extLst>
              <a:ext uri="{FF2B5EF4-FFF2-40B4-BE49-F238E27FC236}">
                <a16:creationId xmlns:a16="http://schemas.microsoft.com/office/drawing/2014/main" id="{1ACCF35D-482D-4877-8EC4-A016EF95B14A}"/>
              </a:ext>
            </a:extLst>
          </p:cNvPr>
          <p:cNvSpPr>
            <a:spLocks noGrp="1"/>
          </p:cNvSpPr>
          <p:nvPr>
            <p:ph idx="1"/>
          </p:nvPr>
        </p:nvSpPr>
        <p:spPr/>
        <p:txBody>
          <a:bodyPr/>
          <a:lstStyle/>
          <a:p>
            <a:r>
              <a:rPr lang="en-US" dirty="0"/>
              <a:t>Unfortunately, the features that make Java so portable have a downside. Java assumes a:</a:t>
            </a:r>
          </a:p>
          <a:p>
            <a:pPr lvl="1"/>
            <a:r>
              <a:rPr lang="en-US" dirty="0"/>
              <a:t>32-bit machine with 8-bit bytes and </a:t>
            </a:r>
          </a:p>
          <a:p>
            <a:pPr lvl="1"/>
            <a:r>
              <a:rPr lang="en-US" dirty="0"/>
              <a:t>IEEE754 floating-point math</a:t>
            </a:r>
          </a:p>
          <a:p>
            <a:pPr marL="457200" lvl="1" indent="0">
              <a:buNone/>
            </a:pPr>
            <a:endParaRPr lang="en-US" dirty="0"/>
          </a:p>
          <a:p>
            <a:r>
              <a:rPr lang="en-US" dirty="0"/>
              <a:t>Machines that do not fit this model, like 8-bit microcontrollers cannot run Java efficiently </a:t>
            </a:r>
          </a:p>
          <a:p>
            <a:endParaRPr lang="en-US" dirty="0"/>
          </a:p>
          <a:p>
            <a:r>
              <a:rPr lang="en-US" dirty="0"/>
              <a:t>For this reason, we should expect C and C++ to be used on more platforms than the Java language. We also should expect Java programs to port easier than C or C++ between those platforms that do support both.</a:t>
            </a:r>
          </a:p>
        </p:txBody>
      </p:sp>
    </p:spTree>
    <p:extLst>
      <p:ext uri="{BB962C8B-B14F-4D97-AF65-F5344CB8AC3E}">
        <p14:creationId xmlns:p14="http://schemas.microsoft.com/office/powerpoint/2010/main" val="340437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F56B7-116D-400C-9043-65A220428698}"/>
              </a:ext>
            </a:extLst>
          </p:cNvPr>
          <p:cNvSpPr>
            <a:spLocks noGrp="1"/>
          </p:cNvSpPr>
          <p:nvPr>
            <p:ph type="title"/>
          </p:nvPr>
        </p:nvSpPr>
        <p:spPr/>
        <p:txBody>
          <a:bodyPr/>
          <a:lstStyle/>
          <a:p>
            <a:r>
              <a:rPr lang="fr-FR" dirty="0"/>
              <a:t>Java Platform </a:t>
            </a:r>
            <a:endParaRPr lang="en-US" dirty="0"/>
          </a:p>
        </p:txBody>
      </p:sp>
      <p:sp>
        <p:nvSpPr>
          <p:cNvPr id="3" name="Espace réservé du contenu 2">
            <a:extLst>
              <a:ext uri="{FF2B5EF4-FFF2-40B4-BE49-F238E27FC236}">
                <a16:creationId xmlns:a16="http://schemas.microsoft.com/office/drawing/2014/main" id="{3472CCDD-B6C8-4366-98FE-C805C74F66F0}"/>
              </a:ext>
            </a:extLst>
          </p:cNvPr>
          <p:cNvSpPr>
            <a:spLocks noGrp="1"/>
          </p:cNvSpPr>
          <p:nvPr>
            <p:ph idx="1"/>
          </p:nvPr>
        </p:nvSpPr>
        <p:spPr/>
        <p:txBody>
          <a:bodyPr/>
          <a:lstStyle/>
          <a:p>
            <a:r>
              <a:rPr lang="en-US" dirty="0"/>
              <a:t>The Java Virtual Machine JVM</a:t>
            </a:r>
          </a:p>
          <a:p>
            <a:r>
              <a:rPr lang="en-US" dirty="0"/>
              <a:t>The Java Application Programming Interface (API) </a:t>
            </a:r>
          </a:p>
        </p:txBody>
      </p:sp>
      <p:pic>
        <p:nvPicPr>
          <p:cNvPr id="5" name="Image 4">
            <a:extLst>
              <a:ext uri="{FF2B5EF4-FFF2-40B4-BE49-F238E27FC236}">
                <a16:creationId xmlns:a16="http://schemas.microsoft.com/office/drawing/2014/main" id="{2D813977-318F-4E37-8BC5-522E8DC6402B}"/>
              </a:ext>
            </a:extLst>
          </p:cNvPr>
          <p:cNvPicPr>
            <a:picLocks noChangeAspect="1"/>
          </p:cNvPicPr>
          <p:nvPr/>
        </p:nvPicPr>
        <p:blipFill>
          <a:blip r:embed="rId2"/>
          <a:stretch>
            <a:fillRect/>
          </a:stretch>
        </p:blipFill>
        <p:spPr>
          <a:xfrm>
            <a:off x="4567464" y="2791732"/>
            <a:ext cx="6743700" cy="3219450"/>
          </a:xfrm>
          <a:prstGeom prst="rect">
            <a:avLst/>
          </a:prstGeom>
        </p:spPr>
      </p:pic>
    </p:spTree>
    <p:extLst>
      <p:ext uri="{BB962C8B-B14F-4D97-AF65-F5344CB8AC3E}">
        <p14:creationId xmlns:p14="http://schemas.microsoft.com/office/powerpoint/2010/main" val="271815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A9A1F1-400E-4960-A699-A61FF94A3775}"/>
              </a:ext>
            </a:extLst>
          </p:cNvPr>
          <p:cNvSpPr>
            <a:spLocks noGrp="1"/>
          </p:cNvSpPr>
          <p:nvPr>
            <p:ph type="title"/>
          </p:nvPr>
        </p:nvSpPr>
        <p:spPr/>
        <p:txBody>
          <a:bodyPr/>
          <a:lstStyle/>
          <a:p>
            <a:r>
              <a:rPr lang="fr-FR" dirty="0"/>
              <a:t>Production vs. Runtime </a:t>
            </a:r>
            <a:r>
              <a:rPr lang="en-US" dirty="0"/>
              <a:t>Environment</a:t>
            </a:r>
            <a:r>
              <a:rPr lang="fr-FR" dirty="0"/>
              <a:t> </a:t>
            </a:r>
            <a:endParaRPr lang="en-US" dirty="0"/>
          </a:p>
        </p:txBody>
      </p:sp>
      <p:pic>
        <p:nvPicPr>
          <p:cNvPr id="5" name="Espace réservé du contenu 4">
            <a:extLst>
              <a:ext uri="{FF2B5EF4-FFF2-40B4-BE49-F238E27FC236}">
                <a16:creationId xmlns:a16="http://schemas.microsoft.com/office/drawing/2014/main" id="{9E50D0D3-3F0B-4293-86F6-81C9715661CC}"/>
              </a:ext>
            </a:extLst>
          </p:cNvPr>
          <p:cNvPicPr>
            <a:picLocks noGrp="1" noChangeAspect="1"/>
          </p:cNvPicPr>
          <p:nvPr>
            <p:ph idx="1"/>
          </p:nvPr>
        </p:nvPicPr>
        <p:blipFill>
          <a:blip r:embed="rId2"/>
          <a:stretch>
            <a:fillRect/>
          </a:stretch>
        </p:blipFill>
        <p:spPr>
          <a:xfrm>
            <a:off x="3991953" y="1600200"/>
            <a:ext cx="6143256" cy="4525963"/>
          </a:xfrm>
        </p:spPr>
      </p:pic>
    </p:spTree>
    <p:extLst>
      <p:ext uri="{BB962C8B-B14F-4D97-AF65-F5344CB8AC3E}">
        <p14:creationId xmlns:p14="http://schemas.microsoft.com/office/powerpoint/2010/main" val="256554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103F9D4-2A8E-44D9-847A-17D1973ADF4A}"/>
              </a:ext>
            </a:extLst>
          </p:cNvPr>
          <p:cNvSpPr>
            <a:spLocks noGrp="1"/>
          </p:cNvSpPr>
          <p:nvPr>
            <p:ph type="title"/>
          </p:nvPr>
        </p:nvSpPr>
        <p:spPr/>
        <p:txBody>
          <a:bodyPr/>
          <a:lstStyle/>
          <a:p>
            <a:r>
              <a:rPr lang="en-US" dirty="0"/>
              <a:t>Java Introduction</a:t>
            </a:r>
          </a:p>
        </p:txBody>
      </p:sp>
      <p:sp>
        <p:nvSpPr>
          <p:cNvPr id="5" name="Espace réservé du contenu 4">
            <a:extLst>
              <a:ext uri="{FF2B5EF4-FFF2-40B4-BE49-F238E27FC236}">
                <a16:creationId xmlns:a16="http://schemas.microsoft.com/office/drawing/2014/main" id="{D33B9525-4CFD-4008-A463-E168DD5B7677}"/>
              </a:ext>
            </a:extLst>
          </p:cNvPr>
          <p:cNvSpPr>
            <a:spLocks noGrp="1"/>
          </p:cNvSpPr>
          <p:nvPr>
            <p:ph idx="1"/>
          </p:nvPr>
        </p:nvSpPr>
        <p:spPr>
          <a:xfrm>
            <a:off x="2529418" y="1417638"/>
            <a:ext cx="9038167" cy="4525963"/>
          </a:xfrm>
        </p:spPr>
        <p:txBody>
          <a:bodyPr/>
          <a:lstStyle/>
          <a:p>
            <a:r>
              <a:rPr lang="en-US" sz="2400" dirty="0"/>
              <a:t>Designed by a team at Sun in 1990-1991</a:t>
            </a:r>
          </a:p>
          <a:p>
            <a:r>
              <a:rPr lang="en-US" sz="2400" dirty="0"/>
              <a:t>It is a merging of C and Object-Oriented Programming concepts </a:t>
            </a:r>
          </a:p>
          <a:p>
            <a:r>
              <a:rPr lang="en-US" sz="2400" dirty="0"/>
              <a:t>All of the basic </a:t>
            </a:r>
            <a:r>
              <a:rPr lang="en-US" sz="2400" b="1" dirty="0"/>
              <a:t>instructions</a:t>
            </a:r>
            <a:r>
              <a:rPr lang="en-US" sz="2400" dirty="0"/>
              <a:t> are C (loops, branches, functions, variables and types)</a:t>
            </a:r>
          </a:p>
          <a:p>
            <a:r>
              <a:rPr lang="en-US" sz="2400" dirty="0"/>
              <a:t>Java is a pure object-oriented programming language; C++, merely added OOP concepts onto existing C</a:t>
            </a:r>
          </a:p>
          <a:p>
            <a:r>
              <a:rPr lang="en-US" sz="2400" dirty="0"/>
              <a:t>Designers of Java only kept those features of C that helped them making Java a simpler language</a:t>
            </a:r>
          </a:p>
          <a:p>
            <a:r>
              <a:rPr lang="en-US" sz="2400" dirty="0"/>
              <a:t>Java supports </a:t>
            </a:r>
            <a:r>
              <a:rPr lang="en-US" sz="2400" b="1" dirty="0"/>
              <a:t>distributed</a:t>
            </a:r>
            <a:r>
              <a:rPr lang="en-US" sz="2400" dirty="0"/>
              <a:t> </a:t>
            </a:r>
            <a:r>
              <a:rPr lang="en-US" sz="2400" b="1" dirty="0"/>
              <a:t>operation</a:t>
            </a:r>
            <a:r>
              <a:rPr lang="en-US" sz="2400" dirty="0"/>
              <a:t> and </a:t>
            </a:r>
            <a:r>
              <a:rPr lang="en-US" sz="2400" b="1" dirty="0"/>
              <a:t>platform</a:t>
            </a:r>
            <a:r>
              <a:rPr lang="en-US" sz="2400" dirty="0"/>
              <a:t> </a:t>
            </a:r>
            <a:r>
              <a:rPr lang="en-US" sz="2400" b="1" dirty="0"/>
              <a:t>independence</a:t>
            </a:r>
            <a:r>
              <a:rPr lang="en-US" sz="2400" dirty="0"/>
              <a:t>, one of the primary needs of internet-based programming</a:t>
            </a:r>
          </a:p>
        </p:txBody>
      </p:sp>
    </p:spTree>
    <p:extLst>
      <p:ext uri="{BB962C8B-B14F-4D97-AF65-F5344CB8AC3E}">
        <p14:creationId xmlns:p14="http://schemas.microsoft.com/office/powerpoint/2010/main" val="1600516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A9158-A3D4-4AD5-BD48-801C5CB53504}"/>
              </a:ext>
            </a:extLst>
          </p:cNvPr>
          <p:cNvSpPr>
            <a:spLocks noGrp="1"/>
          </p:cNvSpPr>
          <p:nvPr>
            <p:ph type="title"/>
          </p:nvPr>
        </p:nvSpPr>
        <p:spPr/>
        <p:txBody>
          <a:bodyPr/>
          <a:lstStyle/>
          <a:p>
            <a:r>
              <a:rPr lang="fr-FR" dirty="0"/>
              <a:t>The Java Virtual Machine</a:t>
            </a:r>
            <a:endParaRPr lang="en-US" dirty="0"/>
          </a:p>
        </p:txBody>
      </p:sp>
      <p:pic>
        <p:nvPicPr>
          <p:cNvPr id="5" name="Espace réservé du contenu 4">
            <a:extLst>
              <a:ext uri="{FF2B5EF4-FFF2-40B4-BE49-F238E27FC236}">
                <a16:creationId xmlns:a16="http://schemas.microsoft.com/office/drawing/2014/main" id="{1F5879C7-34C0-4258-9062-9BF4509529BA}"/>
              </a:ext>
            </a:extLst>
          </p:cNvPr>
          <p:cNvPicPr>
            <a:picLocks noGrp="1" noChangeAspect="1"/>
          </p:cNvPicPr>
          <p:nvPr>
            <p:ph idx="1"/>
          </p:nvPr>
        </p:nvPicPr>
        <p:blipFill>
          <a:blip r:embed="rId2"/>
          <a:stretch>
            <a:fillRect/>
          </a:stretch>
        </p:blipFill>
        <p:spPr>
          <a:xfrm>
            <a:off x="3390819" y="1600200"/>
            <a:ext cx="7345524" cy="4525963"/>
          </a:xfrm>
        </p:spPr>
      </p:pic>
    </p:spTree>
    <p:extLst>
      <p:ext uri="{BB962C8B-B14F-4D97-AF65-F5344CB8AC3E}">
        <p14:creationId xmlns:p14="http://schemas.microsoft.com/office/powerpoint/2010/main" val="231168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E9690-F3EC-45A0-9C2A-DC7469125A6D}"/>
              </a:ext>
            </a:extLst>
          </p:cNvPr>
          <p:cNvSpPr>
            <a:spLocks noGrp="1"/>
          </p:cNvSpPr>
          <p:nvPr>
            <p:ph type="title"/>
          </p:nvPr>
        </p:nvSpPr>
        <p:spPr/>
        <p:txBody>
          <a:bodyPr/>
          <a:lstStyle/>
          <a:p>
            <a:r>
              <a:rPr lang="fr-FR" dirty="0"/>
              <a:t>Java Performance </a:t>
            </a:r>
            <a:endParaRPr lang="en-US" dirty="0"/>
          </a:p>
        </p:txBody>
      </p:sp>
      <p:sp>
        <p:nvSpPr>
          <p:cNvPr id="3" name="Espace réservé du contenu 2">
            <a:extLst>
              <a:ext uri="{FF2B5EF4-FFF2-40B4-BE49-F238E27FC236}">
                <a16:creationId xmlns:a16="http://schemas.microsoft.com/office/drawing/2014/main" id="{EA474DDE-9CE3-4FA3-8B31-30A7A2B20D04}"/>
              </a:ext>
            </a:extLst>
          </p:cNvPr>
          <p:cNvSpPr>
            <a:spLocks noGrp="1"/>
          </p:cNvSpPr>
          <p:nvPr>
            <p:ph idx="1"/>
          </p:nvPr>
        </p:nvSpPr>
        <p:spPr/>
        <p:txBody>
          <a:bodyPr/>
          <a:lstStyle/>
          <a:p>
            <a:r>
              <a:rPr lang="en-US" dirty="0"/>
              <a:t>Java performance is sometimes criticized, execution of bytecode is never as fast as it would be with compiled code.</a:t>
            </a:r>
          </a:p>
          <a:p>
            <a:r>
              <a:rPr lang="en-US" dirty="0"/>
              <a:t>There are many ways to improve performance:</a:t>
            </a:r>
          </a:p>
          <a:p>
            <a:pPr lvl="1"/>
            <a:r>
              <a:rPr lang="en-US" dirty="0">
                <a:solidFill>
                  <a:srgbClr val="FF0000"/>
                </a:solidFill>
              </a:rPr>
              <a:t>Just-in-time-compilation</a:t>
            </a:r>
            <a:r>
              <a:rPr lang="en-US" dirty="0"/>
              <a:t>: a JIT compiles bytecode into native machine code, stored the native code, and reinvokes it when its bytecode is executed. </a:t>
            </a:r>
          </a:p>
          <a:p>
            <a:pPr lvl="1"/>
            <a:r>
              <a:rPr lang="en-US" dirty="0"/>
              <a:t>Java </a:t>
            </a:r>
            <a:r>
              <a:rPr lang="en-US" dirty="0" err="1">
                <a:solidFill>
                  <a:srgbClr val="FF0000"/>
                </a:solidFill>
              </a:rPr>
              <a:t>HotSpot</a:t>
            </a:r>
            <a:r>
              <a:rPr lang="en-US" dirty="0">
                <a:solidFill>
                  <a:srgbClr val="FF0000"/>
                </a:solidFill>
              </a:rPr>
              <a:t> Performance Engine</a:t>
            </a:r>
            <a:r>
              <a:rPr lang="en-US" dirty="0"/>
              <a:t>: includes a compiler for optimizing the most frequently used code. </a:t>
            </a:r>
          </a:p>
        </p:txBody>
      </p:sp>
    </p:spTree>
    <p:extLst>
      <p:ext uri="{BB962C8B-B14F-4D97-AF65-F5344CB8AC3E}">
        <p14:creationId xmlns:p14="http://schemas.microsoft.com/office/powerpoint/2010/main" val="365778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09B2F-1186-404F-8980-E069D74248D6}"/>
              </a:ext>
            </a:extLst>
          </p:cNvPr>
          <p:cNvSpPr>
            <a:spLocks noGrp="1"/>
          </p:cNvSpPr>
          <p:nvPr>
            <p:ph type="title"/>
          </p:nvPr>
        </p:nvSpPr>
        <p:spPr/>
        <p:txBody>
          <a:bodyPr/>
          <a:lstStyle/>
          <a:p>
            <a:r>
              <a:rPr lang="en-US" dirty="0"/>
              <a:t>Portability - Definition </a:t>
            </a:r>
          </a:p>
        </p:txBody>
      </p:sp>
      <p:sp>
        <p:nvSpPr>
          <p:cNvPr id="3" name="Espace réservé du contenu 2">
            <a:extLst>
              <a:ext uri="{FF2B5EF4-FFF2-40B4-BE49-F238E27FC236}">
                <a16:creationId xmlns:a16="http://schemas.microsoft.com/office/drawing/2014/main" id="{F7E5EA70-06B4-4EE6-B2D6-B1D619E0B4B6}"/>
              </a:ext>
            </a:extLst>
          </p:cNvPr>
          <p:cNvSpPr>
            <a:spLocks noGrp="1"/>
          </p:cNvSpPr>
          <p:nvPr>
            <p:ph idx="1"/>
          </p:nvPr>
        </p:nvSpPr>
        <p:spPr/>
        <p:txBody>
          <a:bodyPr/>
          <a:lstStyle/>
          <a:p>
            <a:r>
              <a:rPr lang="en-US" dirty="0">
                <a:solidFill>
                  <a:srgbClr val="FF0000"/>
                </a:solidFill>
              </a:rPr>
              <a:t>Portability</a:t>
            </a:r>
            <a:r>
              <a:rPr lang="en-US" dirty="0"/>
              <a:t> refers to the ability to run a program on </a:t>
            </a:r>
            <a:r>
              <a:rPr lang="en-US" dirty="0">
                <a:solidFill>
                  <a:srgbClr val="0070C0"/>
                </a:solidFill>
              </a:rPr>
              <a:t>different machines </a:t>
            </a:r>
          </a:p>
          <a:p>
            <a:pPr marL="0" indent="0">
              <a:buNone/>
            </a:pPr>
            <a:endParaRPr lang="en-US" dirty="0">
              <a:solidFill>
                <a:srgbClr val="0070C0"/>
              </a:solidFill>
            </a:endParaRPr>
          </a:p>
          <a:p>
            <a:r>
              <a:rPr lang="en-US" dirty="0"/>
              <a:t>Running a given program on different machines can require different amounts of work (for example, no work whatsoever, recompiling, or making small changes to source code)</a:t>
            </a:r>
          </a:p>
          <a:p>
            <a:pPr marL="0" indent="0">
              <a:buNone/>
            </a:pPr>
            <a:endParaRPr lang="en-US" dirty="0"/>
          </a:p>
          <a:p>
            <a:r>
              <a:rPr lang="en-US" dirty="0"/>
              <a:t>When people refer to applications as portable, they usually mean the applications run on different types of machines with no changes (such as recompilation or tweaks to the source code).  </a:t>
            </a:r>
          </a:p>
        </p:txBody>
      </p:sp>
    </p:spTree>
    <p:extLst>
      <p:ext uri="{BB962C8B-B14F-4D97-AF65-F5344CB8AC3E}">
        <p14:creationId xmlns:p14="http://schemas.microsoft.com/office/powerpoint/2010/main" val="421661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0A892-41E0-4E0C-9B2E-DEB46075DFF1}"/>
              </a:ext>
            </a:extLst>
          </p:cNvPr>
          <p:cNvSpPr>
            <a:spLocks noGrp="1"/>
          </p:cNvSpPr>
          <p:nvPr>
            <p:ph type="title"/>
          </p:nvPr>
        </p:nvSpPr>
        <p:spPr/>
        <p:txBody>
          <a:bodyPr/>
          <a:lstStyle/>
          <a:p>
            <a:r>
              <a:rPr lang="en-US" dirty="0"/>
              <a:t>Portability</a:t>
            </a:r>
            <a:r>
              <a:rPr lang="fr-FR" dirty="0"/>
              <a:t> </a:t>
            </a:r>
            <a:endParaRPr lang="en-US" dirty="0"/>
          </a:p>
        </p:txBody>
      </p:sp>
      <p:sp>
        <p:nvSpPr>
          <p:cNvPr id="3" name="Espace réservé du contenu 2">
            <a:extLst>
              <a:ext uri="{FF2B5EF4-FFF2-40B4-BE49-F238E27FC236}">
                <a16:creationId xmlns:a16="http://schemas.microsoft.com/office/drawing/2014/main" id="{C05CD105-6446-4597-8E43-F90785050FD1}"/>
              </a:ext>
            </a:extLst>
          </p:cNvPr>
          <p:cNvSpPr>
            <a:spLocks noGrp="1"/>
          </p:cNvSpPr>
          <p:nvPr>
            <p:ph idx="1"/>
          </p:nvPr>
        </p:nvSpPr>
        <p:spPr/>
        <p:txBody>
          <a:bodyPr/>
          <a:lstStyle/>
          <a:p>
            <a:r>
              <a:rPr lang="en-US" dirty="0"/>
              <a:t>A piece of software is portable if it can be used on many different types of computers </a:t>
            </a:r>
          </a:p>
          <a:p>
            <a:endParaRPr lang="en-US" dirty="0"/>
          </a:p>
          <a:p>
            <a:r>
              <a:rPr lang="en-US" dirty="0"/>
              <a:t>Object code is not very portable. As you know, object code is comprised of binary-format instructions. </a:t>
            </a:r>
          </a:p>
          <a:p>
            <a:endParaRPr lang="en-US" dirty="0"/>
          </a:p>
          <a:p>
            <a:r>
              <a:rPr lang="en-US" dirty="0"/>
              <a:t>Here’s an example of an object-code instruction</a:t>
            </a:r>
            <a:r>
              <a:rPr lang="fr-FR" dirty="0"/>
              <a:t>: </a:t>
            </a:r>
            <a:r>
              <a:rPr lang="en-US" b="1" dirty="0"/>
              <a:t>0100001111101010</a:t>
            </a:r>
          </a:p>
          <a:p>
            <a:endParaRPr lang="en-US" dirty="0"/>
          </a:p>
          <a:p>
            <a:r>
              <a:rPr lang="en-US" dirty="0"/>
              <a:t>Those binary-format instructions are intimately tied to a particular type of processor. If you’ve got object code that was created on a type X computer, then the object code can run only on a type X computer. </a:t>
            </a:r>
          </a:p>
        </p:txBody>
      </p:sp>
    </p:spTree>
    <p:extLst>
      <p:ext uri="{BB962C8B-B14F-4D97-AF65-F5344CB8AC3E}">
        <p14:creationId xmlns:p14="http://schemas.microsoft.com/office/powerpoint/2010/main" val="275804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6863D4-CFEA-42F3-9D8D-3D6AEF63CD7D}"/>
              </a:ext>
            </a:extLst>
          </p:cNvPr>
          <p:cNvSpPr>
            <a:spLocks noGrp="1"/>
          </p:cNvSpPr>
          <p:nvPr>
            <p:ph type="title"/>
          </p:nvPr>
        </p:nvSpPr>
        <p:spPr/>
        <p:txBody>
          <a:bodyPr/>
          <a:lstStyle/>
          <a:p>
            <a:r>
              <a:rPr lang="en-US" dirty="0"/>
              <a:t>Java Portability</a:t>
            </a:r>
          </a:p>
        </p:txBody>
      </p:sp>
      <p:sp>
        <p:nvSpPr>
          <p:cNvPr id="3" name="Espace réservé du contenu 2">
            <a:extLst>
              <a:ext uri="{FF2B5EF4-FFF2-40B4-BE49-F238E27FC236}">
                <a16:creationId xmlns:a16="http://schemas.microsoft.com/office/drawing/2014/main" id="{979D570D-2C79-4528-AC9B-BAEE9130C72F}"/>
              </a:ext>
            </a:extLst>
          </p:cNvPr>
          <p:cNvSpPr>
            <a:spLocks noGrp="1"/>
          </p:cNvSpPr>
          <p:nvPr>
            <p:ph idx="1"/>
          </p:nvPr>
        </p:nvSpPr>
        <p:spPr/>
        <p:txBody>
          <a:bodyPr/>
          <a:lstStyle/>
          <a:p>
            <a:r>
              <a:rPr lang="en-US" dirty="0"/>
              <a:t>Java provides three distinct types of portability:</a:t>
            </a:r>
          </a:p>
          <a:p>
            <a:pPr lvl="1"/>
            <a:r>
              <a:rPr lang="en-US" dirty="0"/>
              <a:t>Source code portability</a:t>
            </a:r>
          </a:p>
          <a:p>
            <a:pPr lvl="1"/>
            <a:r>
              <a:rPr lang="en-US" dirty="0"/>
              <a:t>CPU architecture portability, and </a:t>
            </a:r>
          </a:p>
          <a:p>
            <a:pPr lvl="1"/>
            <a:r>
              <a:rPr lang="en-US" dirty="0"/>
              <a:t>OS/GUI portability </a:t>
            </a:r>
          </a:p>
        </p:txBody>
      </p:sp>
    </p:spTree>
    <p:extLst>
      <p:ext uri="{BB962C8B-B14F-4D97-AF65-F5344CB8AC3E}">
        <p14:creationId xmlns:p14="http://schemas.microsoft.com/office/powerpoint/2010/main" val="90044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8A975-B089-449C-9889-A951CAAB0A89}"/>
              </a:ext>
            </a:extLst>
          </p:cNvPr>
          <p:cNvSpPr>
            <a:spLocks noGrp="1"/>
          </p:cNvSpPr>
          <p:nvPr>
            <p:ph type="title"/>
          </p:nvPr>
        </p:nvSpPr>
        <p:spPr/>
        <p:txBody>
          <a:bodyPr/>
          <a:lstStyle/>
          <a:p>
            <a:r>
              <a:rPr lang="en-US" dirty="0"/>
              <a:t>Source code portability in Java</a:t>
            </a:r>
          </a:p>
        </p:txBody>
      </p:sp>
      <p:sp>
        <p:nvSpPr>
          <p:cNvPr id="3" name="Espace réservé du contenu 2">
            <a:extLst>
              <a:ext uri="{FF2B5EF4-FFF2-40B4-BE49-F238E27FC236}">
                <a16:creationId xmlns:a16="http://schemas.microsoft.com/office/drawing/2014/main" id="{83C402F1-ABD7-4370-9404-3AFCFC6FDFAB}"/>
              </a:ext>
            </a:extLst>
          </p:cNvPr>
          <p:cNvSpPr>
            <a:spLocks noGrp="1"/>
          </p:cNvSpPr>
          <p:nvPr>
            <p:ph idx="1"/>
          </p:nvPr>
        </p:nvSpPr>
        <p:spPr/>
        <p:txBody>
          <a:bodyPr/>
          <a:lstStyle/>
          <a:p>
            <a:r>
              <a:rPr lang="en-US" sz="2400" dirty="0"/>
              <a:t>Although the syntax of C and C++ is well defined, the </a:t>
            </a:r>
            <a:r>
              <a:rPr lang="en-US" sz="2400" dirty="0">
                <a:solidFill>
                  <a:srgbClr val="00B050"/>
                </a:solidFill>
              </a:rPr>
              <a:t>semantics</a:t>
            </a:r>
            <a:r>
              <a:rPr lang="en-US" sz="2400" dirty="0"/>
              <a:t> are not.</a:t>
            </a:r>
          </a:p>
          <a:p>
            <a:pPr lvl="1"/>
            <a:r>
              <a:rPr lang="en-US" sz="2400" dirty="0"/>
              <a:t>This semantic looseness allows a single block of C or C++ sources code to compile to programs that give different results when run on different CPUs, operating systems, compilers, and even on a single compiler/CPU/OS combination, depending on various compiler settings. </a:t>
            </a:r>
          </a:p>
        </p:txBody>
      </p:sp>
    </p:spTree>
    <p:extLst>
      <p:ext uri="{BB962C8B-B14F-4D97-AF65-F5344CB8AC3E}">
        <p14:creationId xmlns:p14="http://schemas.microsoft.com/office/powerpoint/2010/main" val="371416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1E1FC-40D7-472D-BE12-C8C81E2A7FF4}"/>
              </a:ext>
            </a:extLst>
          </p:cNvPr>
          <p:cNvSpPr>
            <a:spLocks noGrp="1"/>
          </p:cNvSpPr>
          <p:nvPr>
            <p:ph type="title"/>
          </p:nvPr>
        </p:nvSpPr>
        <p:spPr/>
        <p:txBody>
          <a:bodyPr/>
          <a:lstStyle/>
          <a:p>
            <a:r>
              <a:rPr lang="en-US" dirty="0"/>
              <a:t>Source code portability in Java </a:t>
            </a:r>
          </a:p>
        </p:txBody>
      </p:sp>
      <p:sp>
        <p:nvSpPr>
          <p:cNvPr id="3" name="Espace réservé du contenu 2">
            <a:extLst>
              <a:ext uri="{FF2B5EF4-FFF2-40B4-BE49-F238E27FC236}">
                <a16:creationId xmlns:a16="http://schemas.microsoft.com/office/drawing/2014/main" id="{584A87D3-2ADB-4EAE-B867-9496C4761455}"/>
              </a:ext>
            </a:extLst>
          </p:cNvPr>
          <p:cNvSpPr>
            <a:spLocks noGrp="1"/>
          </p:cNvSpPr>
          <p:nvPr>
            <p:ph idx="1"/>
          </p:nvPr>
        </p:nvSpPr>
        <p:spPr/>
        <p:txBody>
          <a:bodyPr/>
          <a:lstStyle/>
          <a:p>
            <a:r>
              <a:rPr lang="en-US" dirty="0"/>
              <a:t>Java defines more </a:t>
            </a:r>
            <a:r>
              <a:rPr lang="en-US" dirty="0">
                <a:solidFill>
                  <a:srgbClr val="FF0000"/>
                </a:solidFill>
              </a:rPr>
              <a:t>behavior</a:t>
            </a:r>
            <a:r>
              <a:rPr lang="en-US" dirty="0"/>
              <a:t> </a:t>
            </a:r>
            <a:r>
              <a:rPr lang="en-US" dirty="0">
                <a:solidFill>
                  <a:srgbClr val="FF0000"/>
                </a:solidFill>
              </a:rPr>
              <a:t>(semantics) </a:t>
            </a:r>
            <a:r>
              <a:rPr lang="en-US" dirty="0"/>
              <a:t>than C and C++.</a:t>
            </a:r>
          </a:p>
          <a:p>
            <a:pPr lvl="1"/>
            <a:r>
              <a:rPr lang="en-US" dirty="0"/>
              <a:t>In Java, memory does not get freed until it can no longer be accessed, and </a:t>
            </a:r>
          </a:p>
          <a:p>
            <a:pPr lvl="1"/>
            <a:r>
              <a:rPr lang="en-US" dirty="0"/>
              <a:t>The language does not have any uninitialized variables</a:t>
            </a:r>
          </a:p>
          <a:p>
            <a:endParaRPr lang="en-US" dirty="0"/>
          </a:p>
          <a:p>
            <a:r>
              <a:rPr lang="en-US" dirty="0"/>
              <a:t>All these features help to narrow the variation in the behavior of a Java program from platform to platform and implementation to implementation</a:t>
            </a:r>
          </a:p>
        </p:txBody>
      </p:sp>
    </p:spTree>
    <p:extLst>
      <p:ext uri="{BB962C8B-B14F-4D97-AF65-F5344CB8AC3E}">
        <p14:creationId xmlns:p14="http://schemas.microsoft.com/office/powerpoint/2010/main" val="168039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3CEA9-B621-4015-82EC-0D2EEC4B10C3}"/>
              </a:ext>
            </a:extLst>
          </p:cNvPr>
          <p:cNvSpPr>
            <a:spLocks noGrp="1"/>
          </p:cNvSpPr>
          <p:nvPr>
            <p:ph type="title"/>
          </p:nvPr>
        </p:nvSpPr>
        <p:spPr/>
        <p:txBody>
          <a:bodyPr/>
          <a:lstStyle/>
          <a:p>
            <a:r>
              <a:rPr lang="en-US" dirty="0"/>
              <a:t>Java CPU portability </a:t>
            </a:r>
          </a:p>
        </p:txBody>
      </p:sp>
      <p:sp>
        <p:nvSpPr>
          <p:cNvPr id="3" name="Espace réservé du contenu 2">
            <a:extLst>
              <a:ext uri="{FF2B5EF4-FFF2-40B4-BE49-F238E27FC236}">
                <a16:creationId xmlns:a16="http://schemas.microsoft.com/office/drawing/2014/main" id="{01BA4FF7-85F8-45B5-88D6-BF46BCAC619C}"/>
              </a:ext>
            </a:extLst>
          </p:cNvPr>
          <p:cNvSpPr>
            <a:spLocks noGrp="1"/>
          </p:cNvSpPr>
          <p:nvPr>
            <p:ph idx="1"/>
          </p:nvPr>
        </p:nvSpPr>
        <p:spPr/>
        <p:txBody>
          <a:bodyPr/>
          <a:lstStyle/>
          <a:p>
            <a:r>
              <a:rPr lang="en-US" dirty="0"/>
              <a:t>Most compilers produce object code that runs on one family of CPU (for example, the Intel x86 family). </a:t>
            </a:r>
          </a:p>
          <a:p>
            <a:endParaRPr lang="en-US" dirty="0"/>
          </a:p>
          <a:p>
            <a:r>
              <a:rPr lang="en-US" dirty="0"/>
              <a:t>The current Java compilers are different. Instead of producing output for each different CPU family on which the Java program is intended to run, the current Java compilers produce object code (called J-code) for a CPU that does not yet exist. </a:t>
            </a:r>
          </a:p>
          <a:p>
            <a:endParaRPr lang="fr-FR" dirty="0"/>
          </a:p>
          <a:p>
            <a:r>
              <a:rPr lang="en-US" dirty="0"/>
              <a:t>Java is </a:t>
            </a:r>
            <a:r>
              <a:rPr lang="en-US" dirty="0">
                <a:solidFill>
                  <a:srgbClr val="FF0000"/>
                </a:solidFill>
              </a:rPr>
              <a:t>architecture-neutral</a:t>
            </a:r>
            <a:r>
              <a:rPr lang="en-US" dirty="0"/>
              <a:t>. A compiled Java program’s </a:t>
            </a:r>
            <a:r>
              <a:rPr lang="en-US" dirty="0">
                <a:solidFill>
                  <a:srgbClr val="FF0000"/>
                </a:solidFill>
              </a:rPr>
              <a:t>bytecode</a:t>
            </a:r>
            <a:r>
              <a:rPr lang="en-US" dirty="0"/>
              <a:t> instructions target a generic virtual machine instead of a specific platform. Because each platform-specific virtual machine implementation supplies a consistent interface to the bytecodes, the same Java program runs on diverse platforms (via their virtual machines). </a:t>
            </a:r>
            <a:endParaRPr lang="fr-FR" dirty="0"/>
          </a:p>
        </p:txBody>
      </p:sp>
    </p:spTree>
    <p:extLst>
      <p:ext uri="{BB962C8B-B14F-4D97-AF65-F5344CB8AC3E}">
        <p14:creationId xmlns:p14="http://schemas.microsoft.com/office/powerpoint/2010/main" val="165121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BA4BB-6FAD-40B7-B4F7-D22706EBDFFB}"/>
              </a:ext>
            </a:extLst>
          </p:cNvPr>
          <p:cNvSpPr>
            <a:spLocks noGrp="1"/>
          </p:cNvSpPr>
          <p:nvPr>
            <p:ph type="title"/>
          </p:nvPr>
        </p:nvSpPr>
        <p:spPr/>
        <p:txBody>
          <a:bodyPr/>
          <a:lstStyle/>
          <a:p>
            <a:r>
              <a:rPr lang="fr-FR" dirty="0"/>
              <a:t>Compiler vs. </a:t>
            </a:r>
            <a:r>
              <a:rPr lang="en-US" dirty="0"/>
              <a:t>Interpreter</a:t>
            </a:r>
            <a:r>
              <a:rPr lang="fr-FR" dirty="0"/>
              <a:t> </a:t>
            </a:r>
            <a:endParaRPr lang="en-US" dirty="0"/>
          </a:p>
        </p:txBody>
      </p:sp>
      <p:sp>
        <p:nvSpPr>
          <p:cNvPr id="3" name="Espace réservé du contenu 2">
            <a:extLst>
              <a:ext uri="{FF2B5EF4-FFF2-40B4-BE49-F238E27FC236}">
                <a16:creationId xmlns:a16="http://schemas.microsoft.com/office/drawing/2014/main" id="{FF160441-ED17-4041-B863-6928C34E2729}"/>
              </a:ext>
            </a:extLst>
          </p:cNvPr>
          <p:cNvSpPr>
            <a:spLocks noGrp="1"/>
          </p:cNvSpPr>
          <p:nvPr>
            <p:ph idx="1"/>
          </p:nvPr>
        </p:nvSpPr>
        <p:spPr/>
        <p:txBody>
          <a:bodyPr/>
          <a:lstStyle/>
          <a:p>
            <a:r>
              <a:rPr lang="en-US" dirty="0"/>
              <a:t>A </a:t>
            </a:r>
            <a:r>
              <a:rPr lang="en-US" dirty="0">
                <a:solidFill>
                  <a:srgbClr val="FF0000"/>
                </a:solidFill>
              </a:rPr>
              <a:t>compiler</a:t>
            </a:r>
            <a:r>
              <a:rPr lang="en-US" dirty="0"/>
              <a:t> is a program that translates a source program written in some high-level programming language into machine code for some computer architecture (such as the Intel Pentium architecture). The generated machine code can be later executed many times against different data each time.</a:t>
            </a:r>
          </a:p>
          <a:p>
            <a:r>
              <a:rPr lang="en-US" dirty="0"/>
              <a:t>An </a:t>
            </a:r>
            <a:r>
              <a:rPr lang="en-US" dirty="0">
                <a:solidFill>
                  <a:srgbClr val="FF0000"/>
                </a:solidFill>
              </a:rPr>
              <a:t>interpreter</a:t>
            </a:r>
            <a:r>
              <a:rPr lang="en-US" dirty="0"/>
              <a:t> reads each line of the source code and converts it to machine code on the fly. This happens every time the program in run. Consequently, it is very slow as it is converting source code to machine code while the program is running. A compiler does it once and that’s it. </a:t>
            </a:r>
          </a:p>
          <a:p>
            <a:endParaRPr lang="en-US" dirty="0"/>
          </a:p>
          <a:p>
            <a:r>
              <a:rPr lang="en-US" dirty="0"/>
              <a:t>The tradeoff is the </a:t>
            </a:r>
            <a:r>
              <a:rPr lang="en-US" dirty="0">
                <a:solidFill>
                  <a:srgbClr val="00B050"/>
                </a:solidFill>
              </a:rPr>
              <a:t>speed</a:t>
            </a:r>
            <a:r>
              <a:rPr lang="en-US" dirty="0"/>
              <a:t>. An interpreter is generally slower than a compiler because it processes and interprets each statement in a program as many times as the number of the evaluations of this statement. For example, when a for-loop is interpreted, the statements inside the for-loop body will be analyzed and evaluated on every loop step.     </a:t>
            </a:r>
          </a:p>
        </p:txBody>
      </p:sp>
    </p:spTree>
    <p:extLst>
      <p:ext uri="{BB962C8B-B14F-4D97-AF65-F5344CB8AC3E}">
        <p14:creationId xmlns:p14="http://schemas.microsoft.com/office/powerpoint/2010/main" val="1356160888"/>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16120</TotalTime>
  <Words>1240</Words>
  <Application>Microsoft Office PowerPoint</Application>
  <PresentationFormat>Grand écran</PresentationFormat>
  <Paragraphs>103</Paragraphs>
  <Slides>21</Slides>
  <Notes>0</Notes>
  <HiddenSlides>0</HiddenSlides>
  <MMClips>0</MMClips>
  <ScaleCrop>false</ScaleCrop>
  <HeadingPairs>
    <vt:vector size="6" baseType="variant">
      <vt:variant>
        <vt:lpstr>Polices utilisées</vt:lpstr>
      </vt:variant>
      <vt:variant>
        <vt:i4>2</vt:i4>
      </vt:variant>
      <vt:variant>
        <vt:lpstr>Thème</vt:lpstr>
      </vt:variant>
      <vt:variant>
        <vt:i4>2</vt:i4>
      </vt:variant>
      <vt:variant>
        <vt:lpstr>Titres des diapositives</vt:lpstr>
      </vt:variant>
      <vt:variant>
        <vt:i4>21</vt:i4>
      </vt:variant>
    </vt:vector>
  </HeadingPairs>
  <TitlesOfParts>
    <vt:vector size="25" baseType="lpstr">
      <vt:lpstr>Arial</vt:lpstr>
      <vt:lpstr>Futura LT Book</vt:lpstr>
      <vt:lpstr>Custom Design</vt:lpstr>
      <vt:lpstr>template</vt:lpstr>
      <vt:lpstr>Chapter 14 Java Platform    </vt:lpstr>
      <vt:lpstr>Java Introduction</vt:lpstr>
      <vt:lpstr>Portability - Definition </vt:lpstr>
      <vt:lpstr>Portability </vt:lpstr>
      <vt:lpstr>Java Portability</vt:lpstr>
      <vt:lpstr>Source code portability in Java</vt:lpstr>
      <vt:lpstr>Source code portability in Java </vt:lpstr>
      <vt:lpstr>Java CPU portability </vt:lpstr>
      <vt:lpstr>Compiler vs. Interpreter </vt:lpstr>
      <vt:lpstr>Compilation and Interpretation </vt:lpstr>
      <vt:lpstr>Java is both Compiled and Interpreted </vt:lpstr>
      <vt:lpstr>Bytecode </vt:lpstr>
      <vt:lpstr>Java is both compiled and interpreted </vt:lpstr>
      <vt:lpstr>Java OS and GUI portability </vt:lpstr>
      <vt:lpstr>awt vs. swing</vt:lpstr>
      <vt:lpstr>Why Swing belongs to the javax packages </vt:lpstr>
      <vt:lpstr>Downside of Java Portability </vt:lpstr>
      <vt:lpstr>Java Platform </vt:lpstr>
      <vt:lpstr>Production vs. Runtime Environment </vt:lpstr>
      <vt:lpstr>The Java Virtual Machine</vt:lpstr>
      <vt:lpstr>Java Performance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Safae Bourhnane &lt; 69022 &gt;</dc:creator>
  <cp:lastModifiedBy>Safae Bourhnane &lt; 69022 &gt;</cp:lastModifiedBy>
  <cp:revision>715</cp:revision>
  <dcterms:created xsi:type="dcterms:W3CDTF">2021-09-16T08:33:26Z</dcterms:created>
  <dcterms:modified xsi:type="dcterms:W3CDTF">2021-12-13T14:21:36Z</dcterms:modified>
</cp:coreProperties>
</file>