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433" r:id="rId3"/>
    <p:sldId id="636" r:id="rId4"/>
    <p:sldId id="541" r:id="rId5"/>
    <p:sldId id="782" r:id="rId6"/>
    <p:sldId id="723" r:id="rId7"/>
    <p:sldId id="724" r:id="rId8"/>
    <p:sldId id="725" r:id="rId9"/>
    <p:sldId id="726" r:id="rId10"/>
    <p:sldId id="727" r:id="rId11"/>
    <p:sldId id="699" r:id="rId12"/>
    <p:sldId id="704" r:id="rId13"/>
    <p:sldId id="728" r:id="rId14"/>
    <p:sldId id="705" r:id="rId15"/>
    <p:sldId id="708" r:id="rId16"/>
    <p:sldId id="709" r:id="rId17"/>
    <p:sldId id="712" r:id="rId18"/>
    <p:sldId id="721" r:id="rId19"/>
    <p:sldId id="592" r:id="rId20"/>
    <p:sldId id="783" r:id="rId21"/>
    <p:sldId id="729" r:id="rId22"/>
    <p:sldId id="730" r:id="rId23"/>
    <p:sldId id="732" r:id="rId24"/>
    <p:sldId id="733" r:id="rId25"/>
    <p:sldId id="784" r:id="rId26"/>
    <p:sldId id="734" r:id="rId27"/>
    <p:sldId id="735" r:id="rId28"/>
    <p:sldId id="775" r:id="rId29"/>
    <p:sldId id="776" r:id="rId30"/>
    <p:sldId id="736" r:id="rId31"/>
    <p:sldId id="785" r:id="rId32"/>
    <p:sldId id="737" r:id="rId33"/>
    <p:sldId id="786" r:id="rId34"/>
    <p:sldId id="754" r:id="rId35"/>
    <p:sldId id="744" r:id="rId36"/>
    <p:sldId id="745" r:id="rId37"/>
    <p:sldId id="746" r:id="rId38"/>
    <p:sldId id="748" r:id="rId39"/>
    <p:sldId id="747" r:id="rId40"/>
    <p:sldId id="749" r:id="rId41"/>
    <p:sldId id="750" r:id="rId42"/>
    <p:sldId id="751" r:id="rId43"/>
    <p:sldId id="752" r:id="rId44"/>
    <p:sldId id="753" r:id="rId45"/>
    <p:sldId id="755" r:id="rId46"/>
    <p:sldId id="756" r:id="rId47"/>
    <p:sldId id="757" r:id="rId48"/>
    <p:sldId id="758" r:id="rId49"/>
    <p:sldId id="759" r:id="rId50"/>
    <p:sldId id="760" r:id="rId51"/>
    <p:sldId id="761" r:id="rId52"/>
    <p:sldId id="787" r:id="rId53"/>
    <p:sldId id="503" r:id="rId54"/>
    <p:sldId id="777" r:id="rId55"/>
    <p:sldId id="778" r:id="rId56"/>
    <p:sldId id="764" r:id="rId57"/>
    <p:sldId id="765" r:id="rId58"/>
    <p:sldId id="766" r:id="rId59"/>
    <p:sldId id="767" r:id="rId60"/>
    <p:sldId id="779" r:id="rId61"/>
    <p:sldId id="780" r:id="rId62"/>
    <p:sldId id="781" r:id="rId63"/>
    <p:sldId id="773" r:id="rId64"/>
    <p:sldId id="772" r:id="rId65"/>
    <p:sldId id="771" r:id="rId66"/>
    <p:sldId id="788" r:id="rId67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FAF66-3620-A943-86AF-4D54BAB3C1D0}">
          <p14:sldIdLst>
            <p14:sldId id="256"/>
            <p14:sldId id="433"/>
            <p14:sldId id="636"/>
            <p14:sldId id="541"/>
          </p14:sldIdLst>
        </p14:section>
        <p14:section name="Function Pointers" id="{5DE4439A-DA3F-494D-84EE-C156151FB99D}">
          <p14:sldIdLst>
            <p14:sldId id="782"/>
            <p14:sldId id="723"/>
            <p14:sldId id="724"/>
            <p14:sldId id="725"/>
            <p14:sldId id="726"/>
            <p14:sldId id="727"/>
            <p14:sldId id="699"/>
            <p14:sldId id="704"/>
            <p14:sldId id="728"/>
            <p14:sldId id="705"/>
            <p14:sldId id="708"/>
            <p14:sldId id="709"/>
            <p14:sldId id="712"/>
            <p14:sldId id="721"/>
            <p14:sldId id="592"/>
          </p14:sldIdLst>
        </p14:section>
        <p14:section name="Floats" id="{1947D3AA-EF74-B94B-A9DF-956CA92BA970}">
          <p14:sldIdLst>
            <p14:sldId id="783"/>
            <p14:sldId id="729"/>
            <p14:sldId id="730"/>
            <p14:sldId id="732"/>
            <p14:sldId id="733"/>
            <p14:sldId id="784"/>
            <p14:sldId id="734"/>
            <p14:sldId id="735"/>
            <p14:sldId id="775"/>
            <p14:sldId id="776"/>
            <p14:sldId id="736"/>
          </p14:sldIdLst>
        </p14:section>
        <p14:section name="Announcements" id="{58E7A9E5-A1B2-234D-A85D-4FC7FD1213AD}">
          <p14:sldIdLst>
            <p14:sldId id="785"/>
            <p14:sldId id="737"/>
          </p14:sldIdLst>
        </p14:section>
        <p14:section name="Floats" id="{24C6CBBE-62CB-1246-89DD-A6597C0B7524}">
          <p14:sldIdLst>
            <p14:sldId id="786"/>
            <p14:sldId id="754"/>
            <p14:sldId id="744"/>
            <p14:sldId id="745"/>
            <p14:sldId id="746"/>
            <p14:sldId id="748"/>
            <p14:sldId id="747"/>
            <p14:sldId id="749"/>
            <p14:sldId id="750"/>
            <p14:sldId id="751"/>
            <p14:sldId id="752"/>
            <p14:sldId id="753"/>
            <p14:sldId id="755"/>
            <p14:sldId id="756"/>
            <p14:sldId id="757"/>
            <p14:sldId id="758"/>
            <p14:sldId id="759"/>
            <p14:sldId id="760"/>
            <p14:sldId id="761"/>
          </p14:sldIdLst>
        </p14:section>
        <p14:section name="Arithmetic" id="{D1001F31-1D9F-7845-8D92-F1FAD277ABB9}">
          <p14:sldIdLst>
            <p14:sldId id="787"/>
            <p14:sldId id="503"/>
            <p14:sldId id="777"/>
            <p14:sldId id="778"/>
            <p14:sldId id="764"/>
            <p14:sldId id="765"/>
            <p14:sldId id="766"/>
            <p14:sldId id="767"/>
            <p14:sldId id="779"/>
            <p14:sldId id="780"/>
            <p14:sldId id="781"/>
            <p14:sldId id="773"/>
            <p14:sldId id="772"/>
            <p14:sldId id="771"/>
            <p14:sldId id="7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DCC"/>
    <a:srgbClr val="8C1513"/>
    <a:srgbClr val="0432FF"/>
    <a:srgbClr val="F8F8F8"/>
    <a:srgbClr val="D27BD6"/>
    <a:srgbClr val="D62ED6"/>
    <a:srgbClr val="942092"/>
    <a:srgbClr val="FF9999"/>
    <a:srgbClr val="0080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2" autoAdjust="0"/>
    <p:restoredTop sz="86998" autoAdjust="0"/>
  </p:normalViewPr>
  <p:slideViewPr>
    <p:cSldViewPr>
      <p:cViewPr varScale="1">
        <p:scale>
          <a:sx n="197" d="100"/>
          <a:sy n="197" d="100"/>
        </p:scale>
        <p:origin x="60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95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247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/>
              <a:t>The rounding that happens during the calculation of 0.1 + 0.2 produces a different number than 0.3!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4288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33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0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59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127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312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A</a:t>
            </a:r>
          </a:p>
          <a:p>
            <a:r>
              <a:rPr lang="en-US" dirty="0"/>
              <a:t>2 – B</a:t>
            </a:r>
          </a:p>
          <a:p>
            <a:endParaRPr lang="en-US" dirty="0"/>
          </a:p>
          <a:p>
            <a:r>
              <a:rPr lang="en-US" dirty="0"/>
              <a:t>1.25 x 2^-126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826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smallest increment step – bigger as number is bigger</a:t>
            </a:r>
          </a:p>
          <a:p>
            <a:r>
              <a:rPr lang="en-US" dirty="0"/>
              <a:t>Then show 0.1 in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734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the rest of the values? (0, small numbers,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12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CD5DE72-E8AC-D645-BD88-5BA018B048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9800" y="6306297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 dirty="0">
                <a:latin typeface="Calibri" charset="0"/>
              </a:rPr>
              <a:t>This document is copyright (C) Stanford Computer Science and Nick Troccoli, licensed under Creative Commons Attribution 2.5 License.  All rights reserved.</a:t>
            </a:r>
            <a:br>
              <a:rPr lang="en-US" altLang="x-none" sz="800" dirty="0">
                <a:latin typeface="Calibri" charset="0"/>
              </a:rPr>
            </a:br>
            <a:r>
              <a:rPr lang="en-US" altLang="x-none" sz="800" dirty="0">
                <a:latin typeface="Calibri" charset="0"/>
              </a:rPr>
              <a:t>Based on slides created by Marty Stepp, Cynthia Lee, Chris Gregg, and others.</a:t>
            </a:r>
          </a:p>
        </p:txBody>
      </p:sp>
    </p:spTree>
    <p:extLst>
      <p:ext uri="{BB962C8B-B14F-4D97-AF65-F5344CB8AC3E}">
        <p14:creationId xmlns:p14="http://schemas.microsoft.com/office/powerpoint/2010/main" val="211310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3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77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A9953C-E887-5F4C-9DD0-4F1077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36730"/>
            <a:ext cx="10958512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DC236-00E5-2A48-8790-05E2F171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1095851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40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9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10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88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adertoy.com/view/4tVyDK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archive/cs/cs107/cs107.1184/float/conver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geocar.sdf1.org/numbers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E12E-CDB2-DA48-B93C-F340374AA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6248400" cy="2057400"/>
          </a:xfrm>
        </p:spPr>
        <p:txBody>
          <a:bodyPr/>
          <a:lstStyle/>
          <a:p>
            <a:r>
              <a:rPr lang="en-US" dirty="0"/>
              <a:t>CS107, Lecture 10</a:t>
            </a:r>
            <a:br>
              <a:rPr lang="en-US" dirty="0"/>
            </a:br>
            <a:r>
              <a:rPr lang="en-US" sz="3400" dirty="0"/>
              <a:t>Floating Point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F9DFCE-8C9B-B740-8D01-16FCDC7E3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6400800" cy="1524000"/>
          </a:xfrm>
        </p:spPr>
        <p:txBody>
          <a:bodyPr/>
          <a:lstStyle/>
          <a:p>
            <a:r>
              <a:rPr lang="en-US" dirty="0"/>
              <a:t>Reading: B&amp;O 2.4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2C19F-ECB1-624F-8D50-3088BC4D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21" y="1422400"/>
            <a:ext cx="4070281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A409-00B1-2A4C-B620-9E5418C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 Standard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DC44-F4A9-7143-BC66-223FD244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scandir</a:t>
            </a:r>
            <a:r>
              <a:rPr lang="en-US" dirty="0"/>
              <a:t> – I can create a directory listing with any order and contents!  To do that, I need you to provide me a function that tells me whether or not you want me to include a given directory entry in the listing.  I also need you to provide me a function that tells me the correct ordering of two given directory entries.</a:t>
            </a:r>
          </a:p>
        </p:txBody>
      </p:sp>
    </p:spTree>
    <p:extLst>
      <p:ext uri="{BB962C8B-B14F-4D97-AF65-F5344CB8AC3E}">
        <p14:creationId xmlns:p14="http://schemas.microsoft.com/office/powerpoint/2010/main" val="334964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A9E-3594-B64F-96FC-872779B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94F8-25CA-5C41-B43D-730B8B15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the variable type syntax for 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i="1" dirty="0">
                <a:latin typeface="Consolas" panose="020B0609020204030204" pitchFamily="49" charset="0"/>
                <a:cs typeface="Consolas" panose="020B0609020204030204" pitchFamily="49" charset="0"/>
              </a:rPr>
              <a:t>[return type] (*[name])([parameters])</a:t>
            </a:r>
          </a:p>
          <a:p>
            <a:pPr marL="0" indent="0" algn="ctr">
              <a:buNone/>
            </a:pPr>
            <a:endParaRPr lang="en-US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4FF-9FE2-F24A-B185-81275214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83E-60A1-6B41-B6EA-689C7C4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(char *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US" sz="2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func_var</a:t>
            </a:r>
            <a:r>
              <a:rPr lang="en-US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)(char *) = </a:t>
            </a:r>
            <a:r>
              <a:rPr lang="en-US" sz="23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3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func_var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("testing");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    return 0;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26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4FF-9FE2-F24A-B185-81275214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83E-60A1-6B41-B6EA-689C7C4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bubble_sort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cmp_fn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cmp_double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*) {…}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double values[] = {1.2, 3.5, 12.2};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(values)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(values[0]);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bubble_sort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(values, 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(*values),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cmp_double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3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94B1-B35B-4A4F-AD89-CDB9EDA3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1A71-8023-3248-B02C-B40023A2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functions are a common use of function parameters, because many generic functions must know how to compare elements of your type.</a:t>
            </a:r>
          </a:p>
          <a:p>
            <a:r>
              <a:rPr lang="en-US" dirty="0"/>
              <a:t>Comparison functions always take </a:t>
            </a:r>
            <a:r>
              <a:rPr lang="en-US" i="1" dirty="0"/>
              <a:t>pointers to the data they care about, </a:t>
            </a:r>
            <a:r>
              <a:rPr lang="en-US" dirty="0"/>
              <a:t>since the data could be any size!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When writing a comparison function callback, use the following pattern:</a:t>
            </a:r>
          </a:p>
          <a:p>
            <a:pPr marL="514350" indent="-514350">
              <a:buAutoNum type="arabicParenR"/>
            </a:pPr>
            <a:r>
              <a:rPr lang="en-US" dirty="0"/>
              <a:t>Cast the void *argument(s) and set typed pointers equal to them.</a:t>
            </a:r>
          </a:p>
          <a:p>
            <a:pPr marL="514350" indent="-514350">
              <a:buAutoNum type="arabicParenR"/>
            </a:pPr>
            <a:r>
              <a:rPr lang="en-US" dirty="0"/>
              <a:t>Dereference the typed pointer(s) to access the values.</a:t>
            </a:r>
          </a:p>
          <a:p>
            <a:pPr marL="514350" indent="-514350">
              <a:buAutoNum type="arabicParenR"/>
            </a:pPr>
            <a:r>
              <a:rPr lang="en-US" dirty="0"/>
              <a:t>Perform the necessary operation.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(steps 1 and 2 can often be combined into a single step)</a:t>
            </a:r>
          </a:p>
        </p:txBody>
      </p:sp>
    </p:spTree>
    <p:extLst>
      <p:ext uri="{BB962C8B-B14F-4D97-AF65-F5344CB8AC3E}">
        <p14:creationId xmlns:p14="http://schemas.microsoft.com/office/powerpoint/2010/main" val="40768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88B2-D1C6-9C43-A351-0E6563EC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D1A-5AC5-6A47-AA67-C931D984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return:</a:t>
            </a:r>
          </a:p>
          <a:p>
            <a:pPr lvl="1"/>
            <a:r>
              <a:rPr lang="en-US" dirty="0"/>
              <a:t>&lt; 0 if first value should come before second value</a:t>
            </a:r>
          </a:p>
          <a:p>
            <a:pPr lvl="1"/>
            <a:r>
              <a:rPr lang="en-US" dirty="0"/>
              <a:t>&gt; 0 if first value should come after second value</a:t>
            </a:r>
          </a:p>
          <a:p>
            <a:pPr lvl="1"/>
            <a:r>
              <a:rPr lang="en-US" dirty="0"/>
              <a:t>0 if first value and second value are equivalent</a:t>
            </a:r>
          </a:p>
          <a:p>
            <a:r>
              <a:rPr lang="en-US" dirty="0"/>
              <a:t>This is the same return value format as </a:t>
            </a:r>
            <a:r>
              <a:rPr lang="en-US" b="1" dirty="0" err="1"/>
              <a:t>strcmp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compare_fn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void *a,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void *b)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2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4FF-9FE2-F24A-B185-81275214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83E-60A1-6B41-B6EA-689C7C4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integer_compare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 *ptr1, void *ptr2)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cast arguments to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*s and dereference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num1 = 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*)ptr1;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num2 = *(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*)ptr2;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perform operation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return num1 – num2;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integer_compare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344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4FF-9FE2-F24A-B185-81275214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783E-60A1-6B41-B6EA-689C7C4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string_compare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 *ptr1, void *ptr2)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cast arguments and dereference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char *str1 = *(char **)ptr1;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char *str2 = *(char **)ptr2;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perform operation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str2);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count,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string_compare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0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E274-DF99-9544-9AA3-CC97F15C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12F5-21D2-E44D-97E3-EFFCCAEF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/>
              <a:t>void *</a:t>
            </a:r>
            <a:r>
              <a:rPr lang="en-US" dirty="0"/>
              <a:t> pointers and memory operations like </a:t>
            </a:r>
            <a:r>
              <a:rPr lang="en-US" b="1" dirty="0" err="1"/>
              <a:t>memcpy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memmove</a:t>
            </a:r>
            <a:r>
              <a:rPr lang="en-US" dirty="0"/>
              <a:t> to make data operations generic.</a:t>
            </a:r>
          </a:p>
          <a:p>
            <a:r>
              <a:rPr lang="en-US" dirty="0"/>
              <a:t>We use </a:t>
            </a:r>
            <a:r>
              <a:rPr lang="en-US" b="1" dirty="0"/>
              <a:t>function pointers</a:t>
            </a:r>
            <a:r>
              <a:rPr lang="en-US" dirty="0"/>
              <a:t> to make logic/functionality operations generic.</a:t>
            </a:r>
          </a:p>
        </p:txBody>
      </p:sp>
    </p:spTree>
    <p:extLst>
      <p:ext uri="{BB962C8B-B14F-4D97-AF65-F5344CB8AC3E}">
        <p14:creationId xmlns:p14="http://schemas.microsoft.com/office/powerpoint/2010/main" val="318841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92A-5C01-A34E-8ACB-6B1EBAC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598F-75C7-1649-AE0A-E9B0C55E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memset</a:t>
            </a:r>
            <a:r>
              <a:rPr lang="en-US" b="1" dirty="0"/>
              <a:t> </a:t>
            </a:r>
            <a:r>
              <a:rPr lang="en-US" dirty="0"/>
              <a:t>is a function that sets a specified amount of bytes at one address to a certain value.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(void *s,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fills n bytes starting at memory location </a:t>
            </a:r>
            <a:r>
              <a:rPr lang="en-US" b="1" dirty="0"/>
              <a:t>s</a:t>
            </a:r>
            <a:r>
              <a:rPr lang="en-US" dirty="0"/>
              <a:t> with the byte </a:t>
            </a:r>
            <a:r>
              <a:rPr lang="en-US" b="1" dirty="0"/>
              <a:t>c</a:t>
            </a:r>
            <a:r>
              <a:rPr lang="en-US" dirty="0"/>
              <a:t>.  (It also returns </a:t>
            </a:r>
            <a:r>
              <a:rPr lang="en-US" b="1" dirty="0"/>
              <a:t>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counts[5];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(counts, 0, 3);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zero out first 3 bytes at counts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(counts + 3, 0xff, 4)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3rd entry’s bytes to 1s</a:t>
            </a:r>
          </a:p>
        </p:txBody>
      </p:sp>
    </p:spTree>
    <p:extLst>
      <p:ext uri="{BB962C8B-B14F-4D97-AF65-F5344CB8AC3E}">
        <p14:creationId xmlns:p14="http://schemas.microsoft.com/office/powerpoint/2010/main" val="1898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CD580-B2C6-7244-909F-1578D0A9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4" y="2362200"/>
            <a:ext cx="10958512" cy="2852737"/>
          </a:xfrm>
        </p:spPr>
        <p:txBody>
          <a:bodyPr/>
          <a:lstStyle/>
          <a:p>
            <a:r>
              <a:rPr lang="en-US" u="sng" dirty="0"/>
              <a:t>CS107 Topic 5</a:t>
            </a:r>
            <a:r>
              <a:rPr lang="en-US" dirty="0"/>
              <a:t>: How can a computer represent real numbers in addition to integer numbers? </a:t>
            </a:r>
          </a:p>
        </p:txBody>
      </p:sp>
    </p:spTree>
    <p:extLst>
      <p:ext uri="{BB962C8B-B14F-4D97-AF65-F5344CB8AC3E}">
        <p14:creationId xmlns:p14="http://schemas.microsoft.com/office/powerpoint/2010/main" val="198696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b="1" dirty="0">
                <a:solidFill>
                  <a:srgbClr val="C00000"/>
                </a:solidFill>
              </a:rPr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12318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580C-8505-E44F-8040-E0FFC036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FE9C-7401-4E40-9FED-FF5CC4FF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representing integer numbers using two’s complement.</a:t>
            </a:r>
          </a:p>
          <a:p>
            <a:r>
              <a:rPr lang="en-US" dirty="0"/>
              <a:t>However, this system does not represent real numbers such as 3/5 or 0.25.</a:t>
            </a:r>
          </a:p>
          <a:p>
            <a:r>
              <a:rPr lang="en-US" dirty="0"/>
              <a:t>How can we design a representation for real numbers?</a:t>
            </a:r>
          </a:p>
        </p:txBody>
      </p:sp>
    </p:spTree>
    <p:extLst>
      <p:ext uri="{BB962C8B-B14F-4D97-AF65-F5344CB8AC3E}">
        <p14:creationId xmlns:p14="http://schemas.microsoft.com/office/powerpoint/2010/main" val="85365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F58-EF32-6D46-A16D-E6C3D59C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3A84-FD75-C74B-8065-613ADD44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unlike with the integer number line, where there are a finite number of values between two numbers, there are an </a:t>
            </a:r>
            <a:r>
              <a:rPr lang="en-US" i="1" dirty="0"/>
              <a:t>infinite</a:t>
            </a:r>
            <a:r>
              <a:rPr lang="en-US" dirty="0"/>
              <a:t> number of real number values between two numbers!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Integers between 0 and 2: </a:t>
            </a:r>
            <a:r>
              <a:rPr lang="en-US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Real Numbers Between 0 and 2: </a:t>
            </a:r>
            <a:r>
              <a:rPr lang="en-US" dirty="0"/>
              <a:t>0.1, 0.01, 0.001, 0.0001, 0.00001,…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 need a fixed-width representation for real numbers.  Therefore, by definition, </a:t>
            </a:r>
            <a:r>
              <a:rPr lang="en-US" i="1" dirty="0"/>
              <a:t>we will not be able to represent all numbers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1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F58-EF32-6D46-A16D-E6C3D59C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3A84-FD75-C74B-8065-613ADD44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every number base has un-representable real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Base 10</a:t>
            </a:r>
            <a:r>
              <a:rPr lang="en-US" dirty="0"/>
              <a:t>: 1/6</a:t>
            </a:r>
            <a:r>
              <a:rPr lang="en-US" baseline="-25000" dirty="0"/>
              <a:t>10</a:t>
            </a:r>
            <a:r>
              <a:rPr lang="en-US" dirty="0"/>
              <a:t> = 0.16666666…..</a:t>
            </a:r>
            <a:r>
              <a:rPr lang="en-US" baseline="-25000" dirty="0"/>
              <a:t>10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Base 2:</a:t>
            </a:r>
            <a:r>
              <a:rPr lang="en-US" dirty="0"/>
              <a:t> 1/10</a:t>
            </a:r>
            <a:r>
              <a:rPr lang="en-US" baseline="-25000" dirty="0"/>
              <a:t>10</a:t>
            </a:r>
            <a:r>
              <a:rPr lang="en-US" dirty="0"/>
              <a:t> = 0.000110011001100110011…</a:t>
            </a:r>
            <a:r>
              <a:rPr lang="en-US" baseline="-25000" dirty="0"/>
              <a:t>2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Therefore, by representing in base 2, </a:t>
            </a:r>
            <a:r>
              <a:rPr lang="en-US" i="1" dirty="0"/>
              <a:t>we will not be able to represent all numbers</a:t>
            </a:r>
            <a:r>
              <a:rPr lang="en-US" dirty="0"/>
              <a:t>, even those we can exactly represent in base 10.</a:t>
            </a:r>
          </a:p>
        </p:txBody>
      </p:sp>
    </p:spTree>
    <p:extLst>
      <p:ext uri="{BB962C8B-B14F-4D97-AF65-F5344CB8AC3E}">
        <p14:creationId xmlns:p14="http://schemas.microsoft.com/office/powerpoint/2010/main" val="210933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8D7B-DF3F-3E4A-AFC0-8F46D8F4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3DF-7A40-C24C-8114-F25BE1F9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Like in base 10, let’s add binary decimal places to our existing number representation.</a:t>
            </a:r>
            <a:endParaRPr lang="en-US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5700C-9B98-C341-A1D4-592E8BE0A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90760"/>
              </p:ext>
            </p:extLst>
          </p:nvPr>
        </p:nvGraphicFramePr>
        <p:xfrm>
          <a:off x="2501900" y="40386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AA740C-6D37-6C49-B172-30F6ACEDF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04360"/>
              </p:ext>
            </p:extLst>
          </p:nvPr>
        </p:nvGraphicFramePr>
        <p:xfrm>
          <a:off x="2501900" y="199644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2600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94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b="1" dirty="0">
                <a:solidFill>
                  <a:srgbClr val="C00000"/>
                </a:solidFill>
              </a:rPr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572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8D7B-DF3F-3E4A-AFC0-8F46D8F4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3DF-7A40-C24C-8114-F25BE1F9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Like in base 10, let’s add binary decimal places to our existing number representation.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Pros: </a:t>
            </a:r>
            <a:r>
              <a:rPr lang="en-US" dirty="0"/>
              <a:t>arithmetic is easy!  And we know exactly how much precision we have.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5700C-9B98-C341-A1D4-592E8BE0A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15410"/>
              </p:ext>
            </p:extLst>
          </p:nvPr>
        </p:nvGraphicFramePr>
        <p:xfrm>
          <a:off x="2501900" y="28956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05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22F8-55C4-1D4A-9152-9A2C4532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6A4F-65E2-A048-B372-FE927E88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we have to fix where the decimal point is in our representation.  What should we pick?  This also fixes us to 1 place per bit.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F9D0F-4EDC-2140-AB19-A21A257D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2681"/>
              </p:ext>
            </p:extLst>
          </p:nvPr>
        </p:nvGraphicFramePr>
        <p:xfrm>
          <a:off x="2501900" y="22098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98A41-8C05-3B4D-BE6D-15D03870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53535"/>
              </p:ext>
            </p:extLst>
          </p:nvPr>
        </p:nvGraphicFramePr>
        <p:xfrm>
          <a:off x="2501900" y="43434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7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22F8-55C4-1D4A-9152-9A2C4532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6A4F-65E2-A048-B372-FE927E88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we have to fix where the decimal point is in our representation.  What should we pick?  This also fixes us to 1 place per bit.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F9D0F-4EDC-2140-AB19-A21A257D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28770"/>
              </p:ext>
            </p:extLst>
          </p:nvPr>
        </p:nvGraphicFramePr>
        <p:xfrm>
          <a:off x="2501900" y="22098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98A41-8C05-3B4D-BE6D-15D038701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01900" y="4343400"/>
          <a:ext cx="7188200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671355953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18590685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49151836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705577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83574209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3719654664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809560638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143748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1/2s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41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22F8-55C4-1D4A-9152-9A2C4532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6A4F-65E2-A048-B372-FE927E88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 </a:t>
            </a:r>
            <a:r>
              <a:rPr lang="en-US" dirty="0"/>
              <a:t>we have to fix where the decimal point is in our representation.  What should we pick?  This also fixes us to 1 place per bit.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B0F41-467F-0949-B364-F4565BB866A3}"/>
              </a:ext>
            </a:extLst>
          </p:cNvPr>
          <p:cNvSpPr txBox="1"/>
          <p:nvPr/>
        </p:nvSpPr>
        <p:spPr>
          <a:xfrm>
            <a:off x="4911406" y="2685871"/>
            <a:ext cx="3775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10</a:t>
            </a:r>
            <a:r>
              <a:rPr lang="en-US" sz="7200" dirty="0">
                <a:solidFill>
                  <a:schemeClr val="bg1">
                    <a:lumMod val="75000"/>
                  </a:schemeClr>
                </a:solidFill>
              </a:rPr>
              <a:t>.....</a:t>
            </a:r>
            <a:r>
              <a:rPr lang="en-US" sz="7200" dirty="0"/>
              <a:t>0.1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86FB414-3B21-5E43-9025-C548B8A58886}"/>
              </a:ext>
            </a:extLst>
          </p:cNvPr>
          <p:cNvSpPr/>
          <p:nvPr/>
        </p:nvSpPr>
        <p:spPr>
          <a:xfrm rot="16200000">
            <a:off x="6494303" y="3276600"/>
            <a:ext cx="381000" cy="12192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46587-FEA0-0D48-92E4-D1BA517274E8}"/>
              </a:ext>
            </a:extLst>
          </p:cNvPr>
          <p:cNvSpPr txBox="1"/>
          <p:nvPr/>
        </p:nvSpPr>
        <p:spPr>
          <a:xfrm>
            <a:off x="6021801" y="40826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zeros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8E7E0-CBA3-CD4D-B3F2-F7E1DD7074C0}"/>
              </a:ext>
            </a:extLst>
          </p:cNvPr>
          <p:cNvSpPr txBox="1"/>
          <p:nvPr/>
        </p:nvSpPr>
        <p:spPr>
          <a:xfrm>
            <a:off x="665003" y="2685871"/>
            <a:ext cx="4416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5.07E30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37E55-F6A5-0842-BBA3-D0687821D4CB}"/>
              </a:ext>
            </a:extLst>
          </p:cNvPr>
          <p:cNvSpPr txBox="1"/>
          <p:nvPr/>
        </p:nvSpPr>
        <p:spPr>
          <a:xfrm>
            <a:off x="2357774" y="2316539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39698-FB50-5C43-BF20-889AED38AD87}"/>
              </a:ext>
            </a:extLst>
          </p:cNvPr>
          <p:cNvSpPr txBox="1"/>
          <p:nvPr/>
        </p:nvSpPr>
        <p:spPr>
          <a:xfrm>
            <a:off x="6169277" y="23165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3DA7F-BA78-4D4B-AA69-9B4BE8172947}"/>
              </a:ext>
            </a:extLst>
          </p:cNvPr>
          <p:cNvSpPr txBox="1"/>
          <p:nvPr/>
        </p:nvSpPr>
        <p:spPr>
          <a:xfrm>
            <a:off x="4911409" y="4396591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0.0</a:t>
            </a:r>
            <a:r>
              <a:rPr lang="en-US" sz="7200" dirty="0">
                <a:solidFill>
                  <a:schemeClr val="bg1">
                    <a:lumMod val="75000"/>
                  </a:schemeClr>
                </a:solidFill>
              </a:rPr>
              <a:t>.....</a:t>
            </a:r>
            <a:r>
              <a:rPr lang="en-US" sz="7200" dirty="0"/>
              <a:t>01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D2C823A-2284-4542-A30D-DA0711DCB275}"/>
              </a:ext>
            </a:extLst>
          </p:cNvPr>
          <p:cNvSpPr/>
          <p:nvPr/>
        </p:nvSpPr>
        <p:spPr>
          <a:xfrm rot="16200000">
            <a:off x="6743700" y="4987320"/>
            <a:ext cx="381000" cy="1219200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6F976-BB85-D944-AEC9-50B1C7FC83AB}"/>
              </a:ext>
            </a:extLst>
          </p:cNvPr>
          <p:cNvSpPr txBox="1"/>
          <p:nvPr/>
        </p:nvSpPr>
        <p:spPr>
          <a:xfrm>
            <a:off x="6271198" y="57933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zeros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C666D-F095-D74D-B8C6-F59E4D12706B}"/>
              </a:ext>
            </a:extLst>
          </p:cNvPr>
          <p:cNvSpPr txBox="1"/>
          <p:nvPr/>
        </p:nvSpPr>
        <p:spPr>
          <a:xfrm>
            <a:off x="357227" y="4396591"/>
            <a:ext cx="4724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9.86E-32 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42CB84-BEDB-514B-B32D-0F7FCBC50408}"/>
              </a:ext>
            </a:extLst>
          </p:cNvPr>
          <p:cNvSpPr/>
          <p:nvPr/>
        </p:nvSpPr>
        <p:spPr bwMode="auto">
          <a:xfrm>
            <a:off x="8956990" y="2064858"/>
            <a:ext cx="2930209" cy="4097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To be able to store both these numbers using the same fixed point representation, the 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bitwidth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of the type would need to be at least 207 bits wide!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 the design and compromises of the floating point representation, including:</a:t>
            </a:r>
          </a:p>
          <a:p>
            <a:r>
              <a:rPr lang="en-US" dirty="0"/>
              <a:t>Fixed point vs. floating point</a:t>
            </a:r>
          </a:p>
          <a:p>
            <a:r>
              <a:rPr lang="en-US" dirty="0"/>
              <a:t>How a floating point number is represented in binary</a:t>
            </a:r>
          </a:p>
          <a:p>
            <a:r>
              <a:rPr lang="en-US" dirty="0"/>
              <a:t>Issues with floating point imprecision</a:t>
            </a:r>
          </a:p>
          <a:p>
            <a:r>
              <a:rPr lang="en-US" dirty="0"/>
              <a:t>Other potential pitfalls using floating point numbers in programs</a:t>
            </a:r>
          </a:p>
        </p:txBody>
      </p:sp>
    </p:spTree>
    <p:extLst>
      <p:ext uri="{BB962C8B-B14F-4D97-AF65-F5344CB8AC3E}">
        <p14:creationId xmlns:p14="http://schemas.microsoft.com/office/powerpoint/2010/main" val="459992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4C56-52BE-F24C-948A-45AA41D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4F2-D14C-6F46-8383-E2A39CB4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would be nice to have in a real number representation?</a:t>
            </a:r>
          </a:p>
          <a:p>
            <a:r>
              <a:rPr lang="en-US" dirty="0"/>
              <a:t>Represent widest range of numbers possible</a:t>
            </a:r>
          </a:p>
          <a:p>
            <a:r>
              <a:rPr lang="en-US" dirty="0"/>
              <a:t>Flexible “floating” decimal point</a:t>
            </a:r>
          </a:p>
          <a:p>
            <a:r>
              <a:rPr lang="en-US" dirty="0"/>
              <a:t>Represent scientific notation numbers, e.g. 1.2 x 10</a:t>
            </a:r>
            <a:r>
              <a:rPr lang="en-US" baseline="30000" dirty="0"/>
              <a:t>6</a:t>
            </a:r>
          </a:p>
          <a:p>
            <a:r>
              <a:rPr lang="en-US" dirty="0"/>
              <a:t>Still be able to compare quickly</a:t>
            </a:r>
          </a:p>
          <a:p>
            <a:r>
              <a:rPr lang="en-US" dirty="0"/>
              <a:t>Have more predictable over/under-flow behavior</a:t>
            </a:r>
          </a:p>
        </p:txBody>
      </p:sp>
    </p:spTree>
    <p:extLst>
      <p:ext uri="{BB962C8B-B14F-4D97-AF65-F5344CB8AC3E}">
        <p14:creationId xmlns:p14="http://schemas.microsoft.com/office/powerpoint/2010/main" val="234323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>
                <a:solidFill>
                  <a:srgbClr val="C00000"/>
                </a:solidFill>
              </a:rPr>
              <a:t>Break: 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371770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DA51-5CE4-6A48-8094-2824A1AB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5669-06A4-6B46-8D19-FDAE80A9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r>
              <a:rPr lang="en-US" dirty="0"/>
              <a:t>The midterm exam is </a:t>
            </a:r>
            <a:r>
              <a:rPr lang="en-US" b="1" dirty="0"/>
              <a:t>Fri. 5/10 12:30-2:20PM in Nvidia Aud. and 420-041</a:t>
            </a:r>
          </a:p>
          <a:p>
            <a:pPr lvl="1"/>
            <a:r>
              <a:rPr lang="en-US" b="1" dirty="0"/>
              <a:t>Last names A-R: Nvidia Auditorium</a:t>
            </a:r>
          </a:p>
          <a:p>
            <a:pPr lvl="1"/>
            <a:r>
              <a:rPr lang="en-US" b="1" dirty="0"/>
              <a:t>Last Names S-Z: 420-041</a:t>
            </a:r>
          </a:p>
          <a:p>
            <a:r>
              <a:rPr lang="en-US" dirty="0"/>
              <a:t>Covers material through </a:t>
            </a:r>
            <a:r>
              <a:rPr lang="en-US" b="1" dirty="0"/>
              <a:t>lab4/assign4 </a:t>
            </a:r>
            <a:r>
              <a:rPr lang="en-US" dirty="0"/>
              <a:t>(no floats or assembly language)</a:t>
            </a:r>
          </a:p>
          <a:p>
            <a:r>
              <a:rPr lang="en-US" dirty="0"/>
              <a:t>Closed-book, 1 2-sided page of notes permitted, C reference sheet provided</a:t>
            </a:r>
          </a:p>
          <a:p>
            <a:r>
              <a:rPr lang="en-US" dirty="0"/>
              <a:t>Administered via </a:t>
            </a:r>
            <a:r>
              <a:rPr lang="en-US" dirty="0" err="1"/>
              <a:t>BlueBook</a:t>
            </a:r>
            <a:r>
              <a:rPr lang="en-US" dirty="0"/>
              <a:t> software (on your laptop)</a:t>
            </a:r>
          </a:p>
          <a:p>
            <a:r>
              <a:rPr lang="en-US" dirty="0"/>
              <a:t>Practice materials and </a:t>
            </a:r>
            <a:r>
              <a:rPr lang="en-US" dirty="0" err="1"/>
              <a:t>BlueBook</a:t>
            </a:r>
            <a:r>
              <a:rPr lang="en-US" dirty="0"/>
              <a:t> download available on course website</a:t>
            </a:r>
          </a:p>
          <a:p>
            <a:r>
              <a:rPr lang="en-US" dirty="0"/>
              <a:t>If you have academic (e.g. OAE) or athletics accommodations, please let us know by </a:t>
            </a:r>
            <a:r>
              <a:rPr lang="en-US" b="1" dirty="0"/>
              <a:t>Sunday 5/5 </a:t>
            </a:r>
            <a:r>
              <a:rPr lang="en-US" dirty="0"/>
              <a:t>if possible.</a:t>
            </a:r>
          </a:p>
          <a:p>
            <a:r>
              <a:rPr lang="en-US" dirty="0"/>
              <a:t>If you do not have a workable laptop for the exam, you </a:t>
            </a:r>
            <a:r>
              <a:rPr lang="en-US" b="1" u="sng" dirty="0"/>
              <a:t>must</a:t>
            </a:r>
            <a:r>
              <a:rPr lang="en-US" dirty="0"/>
              <a:t> let us know by </a:t>
            </a:r>
            <a:r>
              <a:rPr lang="en-US" b="1" dirty="0"/>
              <a:t>Sunday 5/5</a:t>
            </a:r>
            <a:r>
              <a:rPr lang="en-US" dirty="0"/>
              <a:t>.  Limited charging outlets will be available for those who need them.</a:t>
            </a:r>
          </a:p>
        </p:txBody>
      </p:sp>
    </p:spTree>
    <p:extLst>
      <p:ext uri="{BB962C8B-B14F-4D97-AF65-F5344CB8AC3E}">
        <p14:creationId xmlns:p14="http://schemas.microsoft.com/office/powerpoint/2010/main" val="28290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b="1" dirty="0">
                <a:solidFill>
                  <a:srgbClr val="C00000"/>
                </a:solidFill>
              </a:rPr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1399415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4C56-52BE-F24C-948A-45AA41D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4F2-D14C-6F46-8383-E2A39CB4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would be nice to have in a real number representation?</a:t>
            </a:r>
          </a:p>
          <a:p>
            <a:r>
              <a:rPr lang="en-US" dirty="0"/>
              <a:t>Represent widest range of numbers possible</a:t>
            </a:r>
          </a:p>
          <a:p>
            <a:r>
              <a:rPr lang="en-US" dirty="0"/>
              <a:t>Flexible “floating” decimal point</a:t>
            </a:r>
          </a:p>
          <a:p>
            <a:r>
              <a:rPr lang="en-US" dirty="0"/>
              <a:t>Represent scientific notation numbers, e.g. 1.2 x 10</a:t>
            </a:r>
            <a:r>
              <a:rPr lang="en-US" baseline="30000" dirty="0"/>
              <a:t>6</a:t>
            </a:r>
          </a:p>
          <a:p>
            <a:r>
              <a:rPr lang="en-US" dirty="0"/>
              <a:t>Still be able to compare quickly</a:t>
            </a:r>
          </a:p>
          <a:p>
            <a:r>
              <a:rPr lang="en-US" dirty="0"/>
              <a:t>Have more predictable over/under-flow behavior</a:t>
            </a:r>
          </a:p>
        </p:txBody>
      </p:sp>
    </p:spTree>
    <p:extLst>
      <p:ext uri="{BB962C8B-B14F-4D97-AF65-F5344CB8AC3E}">
        <p14:creationId xmlns:p14="http://schemas.microsoft.com/office/powerpoint/2010/main" val="263102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C9BE-6B4E-2045-AEAD-4B6695CA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F2808-E072-3141-B812-0F8EEF397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aim to represent numbers of the following scientific-notation-like format: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1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115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this format, 32-bit floats represent numbers in the range ~1.2 x10</a:t>
                </a:r>
                <a:r>
                  <a:rPr lang="en-US" baseline="30000" dirty="0"/>
                  <a:t>-38</a:t>
                </a:r>
                <a:r>
                  <a:rPr lang="en-US" dirty="0"/>
                  <a:t> to ~3.4 x10</a:t>
                </a:r>
                <a:r>
                  <a:rPr lang="en-US" baseline="30000" dirty="0"/>
                  <a:t>38</a:t>
                </a:r>
                <a:r>
                  <a:rPr lang="en-US" dirty="0"/>
                  <a:t>!  Is every number between those representable?  </a:t>
                </a:r>
                <a:r>
                  <a:rPr lang="en-US" b="1" dirty="0"/>
                  <a:t>No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F2808-E072-3141-B812-0F8EEF397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3" t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6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9343-FDAD-E747-9649-20506EF3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Single Precision 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E5819B-07D0-C64D-AF52-C955B19BF504}"/>
                  </a:ext>
                </a:extLst>
              </p:cNvPr>
              <p:cNvSpPr/>
              <p:nvPr/>
            </p:nvSpPr>
            <p:spPr>
              <a:xfrm>
                <a:off x="4104140" y="4343400"/>
                <a:ext cx="398371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600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9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9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E5819B-07D0-C64D-AF52-C955B19BF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140" y="4343400"/>
                <a:ext cx="3983719" cy="1569660"/>
              </a:xfrm>
              <a:prstGeom prst="rect">
                <a:avLst/>
              </a:prstGeom>
              <a:blipFill>
                <a:blip r:embed="rId2"/>
                <a:stretch>
                  <a:fillRect l="-317" t="-1600" b="-3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DEA61C-43F4-B74B-A05E-18CACB01D28F}"/>
              </a:ext>
            </a:extLst>
          </p:cNvPr>
          <p:cNvCxnSpPr>
            <a:cxnSpLocks/>
          </p:cNvCxnSpPr>
          <p:nvPr/>
        </p:nvCxnSpPr>
        <p:spPr>
          <a:xfrm flipV="1">
            <a:off x="4800600" y="3214877"/>
            <a:ext cx="3287259" cy="166192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322D7-69BB-F649-8353-7A65B53702BF}"/>
              </a:ext>
            </a:extLst>
          </p:cNvPr>
          <p:cNvCxnSpPr>
            <a:cxnSpLocks/>
          </p:cNvCxnSpPr>
          <p:nvPr/>
        </p:nvCxnSpPr>
        <p:spPr>
          <a:xfrm flipH="1" flipV="1">
            <a:off x="3429000" y="3276600"/>
            <a:ext cx="4191000" cy="12794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78B84-FFE1-7541-8097-A583C18D8D1E}"/>
              </a:ext>
            </a:extLst>
          </p:cNvPr>
          <p:cNvCxnSpPr>
            <a:cxnSpLocks/>
          </p:cNvCxnSpPr>
          <p:nvPr/>
        </p:nvCxnSpPr>
        <p:spPr>
          <a:xfrm flipV="1">
            <a:off x="762000" y="3199743"/>
            <a:ext cx="0" cy="140544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51A0BC-2956-784E-BBE0-0A498F9190D3}"/>
              </a:ext>
            </a:extLst>
          </p:cNvPr>
          <p:cNvSpPr txBox="1"/>
          <p:nvPr/>
        </p:nvSpPr>
        <p:spPr>
          <a:xfrm>
            <a:off x="109345" y="4556025"/>
            <a:ext cx="2600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latin typeface="+mn-lt"/>
              </a:rPr>
              <a:t>Sign bit </a:t>
            </a:r>
          </a:p>
          <a:p>
            <a:pPr algn="l"/>
            <a:r>
              <a:rPr lang="en-US" sz="3600" dirty="0">
                <a:latin typeface="+mn-lt"/>
              </a:rPr>
              <a:t>(0 = positive)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81C673-929D-6A4D-B035-C2F6B3A9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45663"/>
              </p:ext>
            </p:extLst>
          </p:nvPr>
        </p:nvGraphicFramePr>
        <p:xfrm>
          <a:off x="381004" y="1326285"/>
          <a:ext cx="11429990" cy="1873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936729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936729">
                <a:tc>
                  <a:txBody>
                    <a:bodyPr/>
                    <a:lstStyle/>
                    <a:p>
                      <a:pPr algn="ctr"/>
                      <a:r>
                        <a:rPr lang="en-US" sz="4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4200" dirty="0"/>
                        <a:t>exponent (8 bits)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4200" dirty="0"/>
                        <a:t>fraction (23 bits)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73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ECE2B5-52B8-0B4D-9BC3-4DEDAF12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79951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85EAC-DD8E-BE4B-8A01-ED9E5BBF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71951"/>
              </p:ext>
            </p:extLst>
          </p:nvPr>
        </p:nvGraphicFramePr>
        <p:xfrm>
          <a:off x="457200" y="2209800"/>
          <a:ext cx="11277596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8798">
                  <a:extLst>
                    <a:ext uri="{9D8B030D-6E8A-4147-A177-3AD203B41FA5}">
                      <a16:colId xmlns:a16="http://schemas.microsoft.com/office/drawing/2014/main" val="2185371020"/>
                    </a:ext>
                  </a:extLst>
                </a:gridCol>
                <a:gridCol w="5638798">
                  <a:extLst>
                    <a:ext uri="{9D8B030D-6E8A-4147-A177-3AD203B41FA5}">
                      <a16:colId xmlns:a16="http://schemas.microsoft.com/office/drawing/2014/main" val="26945953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(Binary)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(Base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54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53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07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89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522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068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578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019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73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53791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91E1596C-BE2A-2B49-BFEA-6B1AE8D0ADC1}"/>
              </a:ext>
            </a:extLst>
          </p:cNvPr>
          <p:cNvSpPr/>
          <p:nvPr/>
        </p:nvSpPr>
        <p:spPr>
          <a:xfrm>
            <a:off x="2514600" y="1230948"/>
            <a:ext cx="29718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85EAC-DD8E-BE4B-8A01-ED9E5BBF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78836"/>
              </p:ext>
            </p:extLst>
          </p:nvPr>
        </p:nvGraphicFramePr>
        <p:xfrm>
          <a:off x="457200" y="2209800"/>
          <a:ext cx="11277596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8798">
                  <a:extLst>
                    <a:ext uri="{9D8B030D-6E8A-4147-A177-3AD203B41FA5}">
                      <a16:colId xmlns:a16="http://schemas.microsoft.com/office/drawing/2014/main" val="2185371020"/>
                    </a:ext>
                  </a:extLst>
                </a:gridCol>
                <a:gridCol w="5638798">
                  <a:extLst>
                    <a:ext uri="{9D8B030D-6E8A-4147-A177-3AD203B41FA5}">
                      <a16:colId xmlns:a16="http://schemas.microsoft.com/office/drawing/2014/main" val="26945953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(Binary)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(Base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54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RESERVED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53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07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89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522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068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578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019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73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RESERVED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537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568884-B035-BE49-A0DD-03AF970D3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9339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05B75539-B269-074A-BC12-5E751D22C288}"/>
              </a:ext>
            </a:extLst>
          </p:cNvPr>
          <p:cNvSpPr/>
          <p:nvPr/>
        </p:nvSpPr>
        <p:spPr>
          <a:xfrm>
            <a:off x="2514600" y="1230948"/>
            <a:ext cx="29718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79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85EAC-DD8E-BE4B-8A01-ED9E5BBF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76029"/>
              </p:ext>
            </p:extLst>
          </p:nvPr>
        </p:nvGraphicFramePr>
        <p:xfrm>
          <a:off x="457200" y="2209800"/>
          <a:ext cx="11277596" cy="4572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8798">
                  <a:extLst>
                    <a:ext uri="{9D8B030D-6E8A-4147-A177-3AD203B41FA5}">
                      <a16:colId xmlns:a16="http://schemas.microsoft.com/office/drawing/2014/main" val="2185371020"/>
                    </a:ext>
                  </a:extLst>
                </a:gridCol>
                <a:gridCol w="5638798">
                  <a:extLst>
                    <a:ext uri="{9D8B030D-6E8A-4147-A177-3AD203B41FA5}">
                      <a16:colId xmlns:a16="http://schemas.microsoft.com/office/drawing/2014/main" val="26945953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(Binary)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 (Base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54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RESERVED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53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07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89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522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068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25781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019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73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RESERVED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353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3E644A-06DB-CA46-A3E4-E5E47323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9339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2A078100-7D2D-8A43-B2B8-E03E7AABEF41}"/>
              </a:ext>
            </a:extLst>
          </p:cNvPr>
          <p:cNvSpPr/>
          <p:nvPr/>
        </p:nvSpPr>
        <p:spPr>
          <a:xfrm>
            <a:off x="2514600" y="1230948"/>
            <a:ext cx="29718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3179239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2493B-73B0-EC4B-BF77-15377D53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417148"/>
            <a:ext cx="11811000" cy="4059852"/>
          </a:xfrm>
        </p:spPr>
        <p:txBody>
          <a:bodyPr/>
          <a:lstStyle/>
          <a:p>
            <a:r>
              <a:rPr lang="en-US" dirty="0"/>
              <a:t>The exponent is </a:t>
            </a:r>
            <a:r>
              <a:rPr lang="en-US" b="1" dirty="0"/>
              <a:t>not</a:t>
            </a:r>
            <a:r>
              <a:rPr lang="en-US" dirty="0"/>
              <a:t> represented in two’s complement.</a:t>
            </a:r>
          </a:p>
          <a:p>
            <a:r>
              <a:rPr lang="en-US" dirty="0"/>
              <a:t>Instead, exponents are sequentially represented starting from 000…1 (most negative) to 111…10 (most positive).  This makes bit-level comparison fast.</a:t>
            </a:r>
          </a:p>
          <a:p>
            <a:r>
              <a:rPr lang="en-US" b="1" dirty="0"/>
              <a:t>Actual value = binary value – 127 (“bias”)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F38D57-615D-3849-980A-E48EB2DC3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744"/>
              </p:ext>
            </p:extLst>
          </p:nvPr>
        </p:nvGraphicFramePr>
        <p:xfrm>
          <a:off x="419102" y="4434348"/>
          <a:ext cx="1127759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798">
                  <a:extLst>
                    <a:ext uri="{9D8B030D-6E8A-4147-A177-3AD203B41FA5}">
                      <a16:colId xmlns:a16="http://schemas.microsoft.com/office/drawing/2014/main" val="2185371020"/>
                    </a:ext>
                  </a:extLst>
                </a:gridCol>
                <a:gridCol w="5638798">
                  <a:extLst>
                    <a:ext uri="{9D8B030D-6E8A-4147-A177-3AD203B41FA5}">
                      <a16:colId xmlns:a16="http://schemas.microsoft.com/office/drawing/2014/main" val="26945953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254 – 127 =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07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11111101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253 – 127 = 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896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068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 – 127 = -125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019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 – 127 = -126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7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D89DE7-E964-3646-9A51-3CCD025C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9339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10" name="Frame 9">
            <a:extLst>
              <a:ext uri="{FF2B5EF4-FFF2-40B4-BE49-F238E27FC236}">
                <a16:creationId xmlns:a16="http://schemas.microsoft.com/office/drawing/2014/main" id="{DD531CA0-B7A7-FF49-9536-8F0AE444325E}"/>
              </a:ext>
            </a:extLst>
          </p:cNvPr>
          <p:cNvSpPr/>
          <p:nvPr/>
        </p:nvSpPr>
        <p:spPr>
          <a:xfrm>
            <a:off x="2514600" y="1230948"/>
            <a:ext cx="29718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E2493B-73B0-EC4B-BF77-15377D537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417148"/>
                <a:ext cx="11811000" cy="40598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6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We could just encode whatever x is in the fraction field.  But there’s a trick we can use to make the most out of the bits we have.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E2493B-73B0-EC4B-BF77-15377D537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417148"/>
                <a:ext cx="11811000" cy="4059852"/>
              </a:xfrm>
              <a:blipFill>
                <a:blip r:embed="rId4"/>
                <a:stretch>
                  <a:fillRect l="-968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B6714C-5399-8745-B708-CC8C6829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59339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50614A9F-0067-2445-B800-94D0C88EBE76}"/>
              </a:ext>
            </a:extLst>
          </p:cNvPr>
          <p:cNvSpPr/>
          <p:nvPr/>
        </p:nvSpPr>
        <p:spPr>
          <a:xfrm>
            <a:off x="5257800" y="1225074"/>
            <a:ext cx="49530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9CD4-D0D2-BC48-831D-2938764D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AC14-C8F5-594E-8B1C-851E9F23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 Base 10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42.4 x 10</a:t>
            </a:r>
            <a:r>
              <a:rPr lang="en-US" baseline="30000" dirty="0"/>
              <a:t>5 </a:t>
            </a:r>
            <a:r>
              <a:rPr lang="en-US" dirty="0"/>
              <a:t>= 4.24 x 10</a:t>
            </a:r>
            <a:r>
              <a:rPr lang="en-US" baseline="30000" dirty="0"/>
              <a:t>6</a:t>
            </a:r>
          </a:p>
          <a:p>
            <a:pPr marL="0" indent="0">
              <a:buNone/>
            </a:pPr>
            <a:r>
              <a:rPr lang="en-US" dirty="0"/>
              <a:t>324.5 x 10</a:t>
            </a:r>
            <a:r>
              <a:rPr lang="en-US" baseline="30000" dirty="0"/>
              <a:t>5 </a:t>
            </a:r>
            <a:r>
              <a:rPr lang="en-US" dirty="0"/>
              <a:t>= 3.245 x 10</a:t>
            </a:r>
            <a:r>
              <a:rPr lang="en-US" baseline="30000" dirty="0"/>
              <a:t>7</a:t>
            </a:r>
          </a:p>
          <a:p>
            <a:pPr marL="0" indent="0">
              <a:buNone/>
            </a:pPr>
            <a:r>
              <a:rPr lang="en-US" dirty="0"/>
              <a:t>0.624 x 10</a:t>
            </a:r>
            <a:r>
              <a:rPr lang="en-US" baseline="30000" dirty="0"/>
              <a:t>5</a:t>
            </a:r>
            <a:r>
              <a:rPr lang="en-US" dirty="0"/>
              <a:t> = 6.24 x 10</a:t>
            </a:r>
            <a:r>
              <a:rPr lang="en-US" baseline="30000" dirty="0"/>
              <a:t>4</a:t>
            </a: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b="1" dirty="0"/>
              <a:t>In Base 2:</a:t>
            </a:r>
          </a:p>
          <a:p>
            <a:pPr marL="0" indent="0">
              <a:buNone/>
            </a:pPr>
            <a:r>
              <a:rPr lang="en-US" dirty="0"/>
              <a:t>10.1 x 2</a:t>
            </a:r>
            <a:r>
              <a:rPr lang="en-US" baseline="30000" dirty="0"/>
              <a:t>5</a:t>
            </a:r>
            <a:r>
              <a:rPr lang="en-US" dirty="0"/>
              <a:t> = 1.01 x 2</a:t>
            </a:r>
            <a:r>
              <a:rPr lang="en-US" baseline="30000" dirty="0"/>
              <a:t>6</a:t>
            </a:r>
          </a:p>
          <a:p>
            <a:pPr marL="0" indent="0">
              <a:buNone/>
            </a:pPr>
            <a:r>
              <a:rPr lang="en-US" dirty="0"/>
              <a:t>1011.1 x 2</a:t>
            </a:r>
            <a:r>
              <a:rPr lang="en-US" baseline="30000" dirty="0"/>
              <a:t>5</a:t>
            </a:r>
            <a:r>
              <a:rPr lang="en-US" dirty="0"/>
              <a:t> = 1.0111 x 2</a:t>
            </a:r>
            <a:r>
              <a:rPr lang="en-US" baseline="30000" dirty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0.110 x 2</a:t>
            </a:r>
            <a:r>
              <a:rPr lang="en-US" baseline="30000" dirty="0"/>
              <a:t>5</a:t>
            </a:r>
            <a:r>
              <a:rPr lang="en-US" dirty="0"/>
              <a:t> = 1.10 x 2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E8CBD-2801-B843-AE10-237A4F1F8E34}"/>
              </a:ext>
            </a:extLst>
          </p:cNvPr>
          <p:cNvSpPr/>
          <p:nvPr/>
        </p:nvSpPr>
        <p:spPr bwMode="auto">
          <a:xfrm>
            <a:off x="4114800" y="1371600"/>
            <a:ext cx="4953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We tend to adjust the exponent until we get down to one place to the left of the decimal point.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A202F-7483-AA4B-9516-275EF2CA2420}"/>
              </a:ext>
            </a:extLst>
          </p:cNvPr>
          <p:cNvSpPr/>
          <p:nvPr/>
        </p:nvSpPr>
        <p:spPr bwMode="auto">
          <a:xfrm>
            <a:off x="4114800" y="4114800"/>
            <a:ext cx="49530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Observation: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in base 2, this means there is </a:t>
            </a:r>
            <a:r>
              <a:rPr lang="en-US" sz="2800" i="1" dirty="0">
                <a:latin typeface="+mn-lt"/>
                <a:cs typeface="Courier New" panose="02070309020205020404" pitchFamily="49" charset="0"/>
              </a:rPr>
              <a:t>always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a 1 to the left of the decimal point!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717-D33E-2643-8471-1B145F7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E2493B-73B0-EC4B-BF77-15377D537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417148"/>
                <a:ext cx="11811000" cy="405985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sz="60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6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6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We can adjust this value to fit the format described previously.  Then, x will always be in the format </a:t>
                </a:r>
                <a:r>
                  <a:rPr lang="en-US" b="1" dirty="0"/>
                  <a:t>1.XXXXXXXXX…</a:t>
                </a:r>
              </a:p>
              <a:p>
                <a:r>
                  <a:rPr lang="en-US" dirty="0"/>
                  <a:t>Therefore, in the fraction portion, we can encode just what is </a:t>
                </a:r>
                <a:r>
                  <a:rPr lang="en-US" i="1" dirty="0"/>
                  <a:t>to the right</a:t>
                </a:r>
                <a:r>
                  <a:rPr lang="en-US" dirty="0"/>
                  <a:t> of the decimal point!  This means we get one more digit for precision.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Value encoded = 1._[FRACTION BINARY DIGITS]_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E2493B-73B0-EC4B-BF77-15377D537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417148"/>
                <a:ext cx="11811000" cy="4059852"/>
              </a:xfrm>
              <a:blipFill>
                <a:blip r:embed="rId4"/>
                <a:stretch>
                  <a:fillRect l="-1183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AC342A-5F3F-C047-92DD-A0C891BB5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69499"/>
              </p:ext>
            </p:extLst>
          </p:nvPr>
        </p:nvGraphicFramePr>
        <p:xfrm>
          <a:off x="2095501" y="1348545"/>
          <a:ext cx="8000993" cy="65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4747256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</a:tblGrid>
              <a:tr h="655710"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s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exponent (8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dirty="0"/>
                        <a:t>fraction (23 bits)</a:t>
                      </a:r>
                    </a:p>
                  </a:txBody>
                  <a:tcPr marL="64008" marR="64008" marT="32004" marB="32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E6FF99BB-4FA6-3B42-98C0-26F351926A8C}"/>
              </a:ext>
            </a:extLst>
          </p:cNvPr>
          <p:cNvSpPr/>
          <p:nvPr/>
        </p:nvSpPr>
        <p:spPr>
          <a:xfrm>
            <a:off x="5257800" y="1225074"/>
            <a:ext cx="4953000" cy="90265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2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384A-CF04-A64D-A506-EAF7913E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A6E711-8E63-024D-825F-07BF0EA7FCF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6076933"/>
              </p:ext>
            </p:extLst>
          </p:nvPr>
        </p:nvGraphicFramePr>
        <p:xfrm>
          <a:off x="976963" y="1524000"/>
          <a:ext cx="102380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791515131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4245826963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192236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</a:t>
                      </a:r>
                    </a:p>
                  </a:txBody>
                  <a:tcPr>
                    <a:solidFill>
                      <a:srgbClr val="8C151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Fraction</a:t>
                      </a:r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1C853-1B1F-0B43-B401-89A87D62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645748"/>
            <a:ext cx="11811000" cy="40598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number:</a:t>
            </a:r>
          </a:p>
          <a:p>
            <a:pPr marL="514350" indent="-514350">
              <a:buAutoNum type="alphaUcParenR"/>
            </a:pPr>
            <a:r>
              <a:rPr lang="en-US" b="1" dirty="0"/>
              <a:t>Greater than 0?</a:t>
            </a:r>
          </a:p>
          <a:p>
            <a:pPr marL="514350" indent="-514350">
              <a:buAutoNum type="alphaUcParenR"/>
            </a:pPr>
            <a:r>
              <a:rPr lang="en-US" b="1" dirty="0"/>
              <a:t>Less than 0?</a:t>
            </a:r>
          </a:p>
          <a:p>
            <a:pPr marL="514350" indent="-514350">
              <a:buAutoNum type="alphaUcParenR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Is this number:</a:t>
            </a:r>
          </a:p>
          <a:p>
            <a:pPr marL="514350" indent="-514350">
              <a:buAutoNum type="alphaUcParenR"/>
            </a:pPr>
            <a:r>
              <a:rPr lang="en-US" b="1" dirty="0"/>
              <a:t>Less than -1?</a:t>
            </a:r>
          </a:p>
          <a:p>
            <a:pPr marL="514350" indent="-514350">
              <a:buAutoNum type="alphaUcParenR"/>
            </a:pPr>
            <a:r>
              <a:rPr lang="en-US" b="1" dirty="0"/>
              <a:t>Between -1 and 1?</a:t>
            </a:r>
          </a:p>
          <a:p>
            <a:pPr marL="514350" indent="-514350">
              <a:buAutoNum type="alphaUcParenR"/>
            </a:pPr>
            <a:r>
              <a:rPr lang="en-US" b="1" dirty="0"/>
              <a:t>Greater than 1?</a:t>
            </a:r>
          </a:p>
        </p:txBody>
      </p:sp>
    </p:spTree>
    <p:extLst>
      <p:ext uri="{BB962C8B-B14F-4D97-AF65-F5344CB8AC3E}">
        <p14:creationId xmlns:p14="http://schemas.microsoft.com/office/powerpoint/2010/main" val="3618633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3EA-78D6-8A4F-919F-E086A8D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8078-5B43-2C4B-9953-43ED25A7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 that it’s not possible to represent </a:t>
            </a:r>
            <a:r>
              <a:rPr lang="en-US" i="1" dirty="0"/>
              <a:t>all</a:t>
            </a:r>
            <a:r>
              <a:rPr lang="en-US" dirty="0"/>
              <a:t> real numbers using a fixed-width representation.  What does this look like?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Float Converter</a:t>
            </a:r>
          </a:p>
          <a:p>
            <a:r>
              <a:rPr lang="en-US" dirty="0">
                <a:hlinkClick r:id="rId3"/>
              </a:rPr>
              <a:t>https://www.h-schmidt.net/FloatConverter/IEEE754.html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Floats and Graphics</a:t>
            </a:r>
          </a:p>
          <a:p>
            <a:r>
              <a:rPr lang="en-US" dirty="0">
                <a:hlinkClick r:id="rId4"/>
              </a:rPr>
              <a:t>https://www.shadertoy.com/view/4tVyDK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82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4C56-52BE-F24C-948A-45AA41D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4F2-D14C-6F46-8383-E2A39CB4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would be nice to have in a real number representation?</a:t>
            </a:r>
          </a:p>
          <a:p>
            <a:r>
              <a:rPr lang="en-US" dirty="0"/>
              <a:t>Represent widest range of numbers possible ✅</a:t>
            </a:r>
          </a:p>
          <a:p>
            <a:r>
              <a:rPr lang="en-US" dirty="0"/>
              <a:t>Flexible “floating” decimal point ✅</a:t>
            </a:r>
          </a:p>
          <a:p>
            <a:r>
              <a:rPr lang="en-US" dirty="0"/>
              <a:t>Represent scientific notation numbers, e.g. 1.2 x 10</a:t>
            </a:r>
            <a:r>
              <a:rPr lang="en-US" baseline="30000" dirty="0"/>
              <a:t>6 </a:t>
            </a:r>
            <a:r>
              <a:rPr lang="en-US" dirty="0"/>
              <a:t>❓</a:t>
            </a:r>
            <a:endParaRPr lang="en-US" baseline="30000" dirty="0"/>
          </a:p>
          <a:p>
            <a:r>
              <a:rPr lang="en-US" dirty="0"/>
              <a:t>Still be able to compare quickly ✅</a:t>
            </a:r>
          </a:p>
          <a:p>
            <a:r>
              <a:rPr lang="en-US" dirty="0"/>
              <a:t>Have more predictable over/under-flow behavior ❓</a:t>
            </a:r>
          </a:p>
        </p:txBody>
      </p:sp>
    </p:spTree>
    <p:extLst>
      <p:ext uri="{BB962C8B-B14F-4D97-AF65-F5344CB8AC3E}">
        <p14:creationId xmlns:p14="http://schemas.microsoft.com/office/powerpoint/2010/main" val="1030651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B4BE-FEFE-F54E-92A0-A239D32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EADF-C6E3-2844-8D5B-1D61E72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float representation of zero is all zeros (with any value for the sign bit)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means there are two representations for zero!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EE316-2818-B242-98D2-D963977FE67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7447143"/>
              </p:ext>
            </p:extLst>
          </p:nvPr>
        </p:nvGraphicFramePr>
        <p:xfrm>
          <a:off x="976963" y="1905000"/>
          <a:ext cx="102380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404">
                  <a:extLst>
                    <a:ext uri="{9D8B030D-6E8A-4147-A177-3AD203B41FA5}">
                      <a16:colId xmlns:a16="http://schemas.microsoft.com/office/drawing/2014/main" val="2791515131"/>
                    </a:ext>
                  </a:extLst>
                </a:gridCol>
                <a:gridCol w="3722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</a:t>
                      </a:r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Fraction</a:t>
                      </a:r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3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B4BE-FEFE-F54E-92A0-A239D32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Small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EADF-C6E3-2844-8D5B-1D61E72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exponent is all zeros, we switch into “denormalized” mode.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now treat the exponent as -126, and the fraction as </a:t>
            </a:r>
            <a:r>
              <a:rPr lang="en-US" i="1" dirty="0"/>
              <a:t>without</a:t>
            </a:r>
            <a:r>
              <a:rPr lang="en-US" dirty="0"/>
              <a:t> the leading 1.</a:t>
            </a:r>
          </a:p>
          <a:p>
            <a:r>
              <a:rPr lang="en-US" dirty="0"/>
              <a:t>This allows us to represent the smallest numbers as precisely as possible.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EE316-2818-B242-98D2-D963977FE67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9419946"/>
              </p:ext>
            </p:extLst>
          </p:nvPr>
        </p:nvGraphicFramePr>
        <p:xfrm>
          <a:off x="976963" y="1905000"/>
          <a:ext cx="102380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404">
                  <a:extLst>
                    <a:ext uri="{9D8B030D-6E8A-4147-A177-3AD203B41FA5}">
                      <a16:colId xmlns:a16="http://schemas.microsoft.com/office/drawing/2014/main" val="2791515131"/>
                    </a:ext>
                  </a:extLst>
                </a:gridCol>
                <a:gridCol w="3722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</a:t>
                      </a:r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Fraction</a:t>
                      </a:r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523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B4BE-FEFE-F54E-92A0-A239D32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Exceptional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EADF-C6E3-2844-8D5B-1D61E72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exponent is all ones, and the fraction is all zeros, we have +- infinity.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sign bit indicates whether it is positive or negative infinity.</a:t>
            </a:r>
          </a:p>
          <a:p>
            <a:r>
              <a:rPr lang="en-US" dirty="0"/>
              <a:t>Floats have built-in handling of over/underflow!</a:t>
            </a:r>
          </a:p>
          <a:p>
            <a:pPr lvl="1"/>
            <a:r>
              <a:rPr lang="en-US" dirty="0"/>
              <a:t>Infinity + anything = infinity</a:t>
            </a:r>
          </a:p>
          <a:p>
            <a:pPr lvl="1"/>
            <a:r>
              <a:rPr lang="en-US" dirty="0"/>
              <a:t>Negative infinity + negative anything = negative infinity</a:t>
            </a:r>
          </a:p>
          <a:p>
            <a:pPr lvl="1"/>
            <a:r>
              <a:rPr lang="en-US" dirty="0"/>
              <a:t>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EE316-2818-B242-98D2-D963977FE67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6107246"/>
              </p:ext>
            </p:extLst>
          </p:nvPr>
        </p:nvGraphicFramePr>
        <p:xfrm>
          <a:off x="976963" y="1905000"/>
          <a:ext cx="102380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404">
                  <a:extLst>
                    <a:ext uri="{9D8B030D-6E8A-4147-A177-3AD203B41FA5}">
                      <a16:colId xmlns:a16="http://schemas.microsoft.com/office/drawing/2014/main" val="2791515131"/>
                    </a:ext>
                  </a:extLst>
                </a:gridCol>
                <a:gridCol w="3722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</a:t>
                      </a:r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Fraction</a:t>
                      </a:r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ones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5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Recap: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877583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B4BE-FEFE-F54E-92A0-A239D32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Exceptional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EADF-C6E3-2844-8D5B-1D61E720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exponent is all ones, and the fraction is nonzero, we have </a:t>
            </a:r>
            <a:r>
              <a:rPr lang="en-US" b="1" dirty="0"/>
              <a:t>Not a Number.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NaN</a:t>
            </a:r>
            <a:r>
              <a:rPr lang="en-US" dirty="0"/>
              <a:t> results from computations that produce an invalid mathematical result.</a:t>
            </a:r>
          </a:p>
          <a:p>
            <a:pPr lvl="1"/>
            <a:r>
              <a:rPr lang="en-US" dirty="0"/>
              <a:t>Sqrt(negative)</a:t>
            </a:r>
          </a:p>
          <a:p>
            <a:pPr lvl="1"/>
            <a:r>
              <a:rPr lang="en-US" dirty="0"/>
              <a:t>Infinity / infinity</a:t>
            </a:r>
          </a:p>
          <a:p>
            <a:pPr lvl="1"/>
            <a:r>
              <a:rPr lang="en-US" dirty="0"/>
              <a:t>Infinity + -infinity</a:t>
            </a:r>
          </a:p>
          <a:p>
            <a:pPr lvl="1"/>
            <a:r>
              <a:rPr lang="en-US" dirty="0"/>
              <a:t>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EE316-2818-B242-98D2-D963977FE67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2990797"/>
              </p:ext>
            </p:extLst>
          </p:nvPr>
        </p:nvGraphicFramePr>
        <p:xfrm>
          <a:off x="976963" y="1905000"/>
          <a:ext cx="1023807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791515131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4245826963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2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Sign</a:t>
                      </a:r>
                    </a:p>
                  </a:txBody>
                  <a:tcPr>
                    <a:solidFill>
                      <a:srgbClr val="8C151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Exponent</a:t>
                      </a:r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Fraction</a:t>
                      </a:r>
                      <a:endParaRPr lang="en-US" dirty="0"/>
                    </a:p>
                  </a:txBody>
                  <a:tcPr>
                    <a:solidFill>
                      <a:srgbClr val="8C1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 nonzero</a:t>
                      </a:r>
                    </a:p>
                  </a:txBody>
                  <a:tcPr>
                    <a:solidFill>
                      <a:srgbClr val="DC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781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AE0-4EEA-EE4F-A1DF-35A63B71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66AC-66D2-D340-8115-894A4AAC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r>
              <a:rPr lang="en-US" dirty="0"/>
              <a:t>32-bit integer (type </a:t>
            </a:r>
            <a:r>
              <a:rPr lang="en-US" b="1" dirty="0" err="1"/>
              <a:t>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› -2,147,483,648 to 2147483647</a:t>
            </a:r>
            <a:br>
              <a:rPr lang="en-US" dirty="0"/>
            </a:br>
            <a:r>
              <a:rPr lang="en-US" dirty="0"/>
              <a:t>› Every integer in that range can be represented </a:t>
            </a:r>
          </a:p>
          <a:p>
            <a:r>
              <a:rPr lang="en-US" dirty="0"/>
              <a:t>64-bit integer (type </a:t>
            </a:r>
            <a:r>
              <a:rPr lang="en-US" b="1" dirty="0"/>
              <a:t>long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› −9,223,372,036,854,775,808 to 9,223,372,036,854,775,807 </a:t>
            </a:r>
          </a:p>
          <a:p>
            <a:r>
              <a:rPr lang="en-US" dirty="0"/>
              <a:t>32-bit floating point (type </a:t>
            </a:r>
            <a:r>
              <a:rPr lang="en-US" b="1" dirty="0"/>
              <a:t>float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~1.2 x10</a:t>
            </a:r>
            <a:r>
              <a:rPr lang="en-US" baseline="30000" dirty="0"/>
              <a:t>-38</a:t>
            </a:r>
            <a:r>
              <a:rPr lang="en-US" dirty="0"/>
              <a:t> to ~3.4 x10</a:t>
            </a:r>
            <a:r>
              <a:rPr lang="en-US" baseline="30000" dirty="0"/>
              <a:t>38</a:t>
            </a:r>
          </a:p>
          <a:p>
            <a:pPr lvl="1"/>
            <a:r>
              <a:rPr lang="en-US" dirty="0"/>
              <a:t>Not all numbers in the range can be represented (not even all integers in the range can be represented!)</a:t>
            </a:r>
          </a:p>
          <a:p>
            <a:pPr lvl="1"/>
            <a:r>
              <a:rPr lang="en-US" dirty="0"/>
              <a:t>Gaps can get quite large! (larger the exponent, larger the gap between successive fraction values)</a:t>
            </a:r>
          </a:p>
          <a:p>
            <a:r>
              <a:rPr lang="en-US" dirty="0"/>
              <a:t>64-bit floating point (type </a:t>
            </a:r>
            <a:r>
              <a:rPr lang="en-US" b="1" dirty="0"/>
              <a:t>double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~2.2 x10</a:t>
            </a:r>
            <a:r>
              <a:rPr lang="en-US" baseline="30000" dirty="0"/>
              <a:t>-308</a:t>
            </a:r>
            <a:r>
              <a:rPr lang="en-US" dirty="0"/>
              <a:t> to ~1.8 x10</a:t>
            </a:r>
            <a:r>
              <a:rPr lang="en-US" baseline="30000" dirty="0"/>
              <a:t>308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b="1" dirty="0">
                <a:solidFill>
                  <a:srgbClr val="C00000"/>
                </a:solidFill>
              </a:rPr>
              <a:t>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3402897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Float Arithmetic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5917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8283-482F-1F4D-A62F-4CA7964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3522-5E2C-5548-BC8A-14FBB7FE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just overflowing?  It turns out it’s more subtle.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a = 3.14;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= 1e20;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("(3.14 + 1e20) - 1e20 = %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", (a +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);	 //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("3.14 + (1e20 - 1e20) = %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", a + (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3.14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Let’s look at the binary representations for 3.14 and 1e20: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98249B-4F88-2A41-8A63-0DD8211C6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4783"/>
              </p:ext>
            </p:extLst>
          </p:nvPr>
        </p:nvGraphicFramePr>
        <p:xfrm>
          <a:off x="1975968" y="3810000"/>
          <a:ext cx="9758832" cy="159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58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799771"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31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30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23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22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799771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</a:t>
                      </a:r>
                    </a:p>
                  </a:txBody>
                  <a:tcPr marL="78071" marR="78071" marT="39035" marB="39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10000000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10010001111010111000011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DADCCB-C967-A44C-AEB5-1F3ECE7C3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35349"/>
              </p:ext>
            </p:extLst>
          </p:nvPr>
        </p:nvGraphicFramePr>
        <p:xfrm>
          <a:off x="1966824" y="5121506"/>
          <a:ext cx="9758832" cy="159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58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799771"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31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30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23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22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799771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</a:t>
                      </a:r>
                    </a:p>
                  </a:txBody>
                  <a:tcPr marL="78071" marR="78071" marT="39035" marB="39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11000001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01011010111100011101100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F86316-AC04-D14C-86F6-04044F748F64}"/>
              </a:ext>
            </a:extLst>
          </p:cNvPr>
          <p:cNvSpPr txBox="1"/>
          <p:nvPr/>
        </p:nvSpPr>
        <p:spPr>
          <a:xfrm>
            <a:off x="381000" y="4701656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3.14: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9AD85-C7C9-CC4B-BB89-00271D6E1159}"/>
              </a:ext>
            </a:extLst>
          </p:cNvPr>
          <p:cNvSpPr txBox="1"/>
          <p:nvPr/>
        </p:nvSpPr>
        <p:spPr>
          <a:xfrm>
            <a:off x="258336" y="6018554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1e20:</a:t>
            </a:r>
          </a:p>
        </p:txBody>
      </p:sp>
    </p:spTree>
    <p:extLst>
      <p:ext uri="{BB962C8B-B14F-4D97-AF65-F5344CB8AC3E}">
        <p14:creationId xmlns:p14="http://schemas.microsoft.com/office/powerpoint/2010/main" val="36497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9E55-0336-5B45-BE49-7663920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85E8-961B-2C49-B106-0F23A31C8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205860"/>
            <a:ext cx="11811000" cy="22711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add real numbers, we must align their binary points: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3.14</a:t>
            </a:r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+  100000000000000000000.00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100000000000000000003.14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F7088E-2ADF-A947-80E0-7855CA5E9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29718"/>
              </p:ext>
            </p:extLst>
          </p:nvPr>
        </p:nvGraphicFramePr>
        <p:xfrm>
          <a:off x="1975968" y="817360"/>
          <a:ext cx="9758832" cy="159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58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799771"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31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30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23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22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799771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</a:t>
                      </a:r>
                    </a:p>
                  </a:txBody>
                  <a:tcPr marL="78071" marR="78071" marT="39035" marB="39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10000000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10010001111010111000011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21759E5-AC5D-C140-8677-ACF82EBB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09300"/>
              </p:ext>
            </p:extLst>
          </p:nvPr>
        </p:nvGraphicFramePr>
        <p:xfrm>
          <a:off x="1966824" y="2128866"/>
          <a:ext cx="9758832" cy="159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58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799771"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31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30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23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22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799771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</a:t>
                      </a:r>
                    </a:p>
                  </a:txBody>
                  <a:tcPr marL="78071" marR="78071" marT="39035" marB="39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11000001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01011010111100011101100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6DAD848-0371-9045-843F-D7AFEC1ED4AD}"/>
              </a:ext>
            </a:extLst>
          </p:cNvPr>
          <p:cNvSpPr txBox="1"/>
          <p:nvPr/>
        </p:nvSpPr>
        <p:spPr>
          <a:xfrm>
            <a:off x="381000" y="1709016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3.14: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D3D75-69D0-C646-B2BF-DC007E16BBA6}"/>
              </a:ext>
            </a:extLst>
          </p:cNvPr>
          <p:cNvSpPr txBox="1"/>
          <p:nvPr/>
        </p:nvSpPr>
        <p:spPr>
          <a:xfrm>
            <a:off x="258336" y="3025914"/>
            <a:ext cx="1356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1e20: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A57CB-64F8-F947-9854-8126B2ABD96B}"/>
              </a:ext>
            </a:extLst>
          </p:cNvPr>
          <p:cNvSpPr/>
          <p:nvPr/>
        </p:nvSpPr>
        <p:spPr bwMode="auto">
          <a:xfrm>
            <a:off x="6781800" y="5229446"/>
            <a:ext cx="49530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What does this number look like in 32-bit IEEE format?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6003-5C81-C546-9310-2F7DE404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5675-192C-434E-9EC3-278635C6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Step 1: </a:t>
            </a:r>
            <a:r>
              <a:rPr lang="en-US" sz="4400" dirty="0"/>
              <a:t>convert from base 10 to binary</a:t>
            </a:r>
            <a:endParaRPr lang="en-US" sz="4400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100000000000000000003.14 in binary?  Let’s find out!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http://web.stanford.edu/class/archive/cs/cs107/cs107.1184/float/convert.html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B6A75-287D-DB4B-AB3D-0DB6BF7CBF48}"/>
              </a:ext>
            </a:extLst>
          </p:cNvPr>
          <p:cNvSpPr/>
          <p:nvPr/>
        </p:nvSpPr>
        <p:spPr>
          <a:xfrm>
            <a:off x="0" y="4953000"/>
            <a:ext cx="1333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1010110101111000111010111100010110101100011000100000000000000000011.0010001111010111000010100011…</a:t>
            </a:r>
          </a:p>
        </p:txBody>
      </p:sp>
    </p:spTree>
    <p:extLst>
      <p:ext uri="{BB962C8B-B14F-4D97-AF65-F5344CB8AC3E}">
        <p14:creationId xmlns:p14="http://schemas.microsoft.com/office/powerpoint/2010/main" val="2213104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6003-5C81-C546-9310-2F7DE404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5675-192C-434E-9EC3-278635C6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Step 2: </a:t>
            </a:r>
            <a:r>
              <a:rPr lang="en-US" sz="4400" dirty="0"/>
              <a:t>find most significant 1 and take the next 23 digits for the fractional component, rounding if needed.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1 01011010111100011101100</a:t>
            </a:r>
            <a:endParaRPr lang="en-US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B6A75-287D-DB4B-AB3D-0DB6BF7CBF48}"/>
              </a:ext>
            </a:extLst>
          </p:cNvPr>
          <p:cNvSpPr/>
          <p:nvPr/>
        </p:nvSpPr>
        <p:spPr>
          <a:xfrm>
            <a:off x="0" y="3429000"/>
            <a:ext cx="1333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1010110101111000111010111100010110101100011000100000000000000000011.0010001111010111000010100011…</a:t>
            </a:r>
          </a:p>
        </p:txBody>
      </p:sp>
    </p:spTree>
    <p:extLst>
      <p:ext uri="{BB962C8B-B14F-4D97-AF65-F5344CB8AC3E}">
        <p14:creationId xmlns:p14="http://schemas.microsoft.com/office/powerpoint/2010/main" val="2454489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6003-5C81-C546-9310-2F7DE404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5675-192C-434E-9EC3-278635C6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Step 3: </a:t>
            </a:r>
            <a:r>
              <a:rPr lang="en-US" sz="4400" dirty="0"/>
              <a:t>find how many places we need to shift </a:t>
            </a:r>
            <a:r>
              <a:rPr lang="en-US" sz="4400" b="1" dirty="0"/>
              <a:t>left</a:t>
            </a:r>
            <a:r>
              <a:rPr lang="en-US" sz="4400" dirty="0"/>
              <a:t> to put the number in 1.xxx format.  This fills in the exponent component.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66 shifts -&gt; 66 + 127 = 193</a:t>
            </a:r>
            <a:endParaRPr lang="en-US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B6A75-287D-DB4B-AB3D-0DB6BF7CBF48}"/>
              </a:ext>
            </a:extLst>
          </p:cNvPr>
          <p:cNvSpPr/>
          <p:nvPr/>
        </p:nvSpPr>
        <p:spPr>
          <a:xfrm>
            <a:off x="0" y="3429000"/>
            <a:ext cx="1333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1010110101111000111010111100010110101100011000100000000000000000011.0010001111010111000010100011…</a:t>
            </a:r>
          </a:p>
        </p:txBody>
      </p:sp>
    </p:spTree>
    <p:extLst>
      <p:ext uri="{BB962C8B-B14F-4D97-AF65-F5344CB8AC3E}">
        <p14:creationId xmlns:p14="http://schemas.microsoft.com/office/powerpoint/2010/main" val="2175542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6003-5C81-C546-9310-2F7DE404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5675-192C-434E-9EC3-278635C6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Step 4: </a:t>
            </a:r>
            <a:r>
              <a:rPr lang="en-US" sz="4400" dirty="0"/>
              <a:t>if the sign is positive, the sign bit is 0</a:t>
            </a:r>
            <a:r>
              <a:rPr lang="en-US" sz="4400" b="1" dirty="0"/>
              <a:t>.  </a:t>
            </a:r>
            <a:r>
              <a:rPr lang="en-US" sz="4400" dirty="0"/>
              <a:t>Otherwise, it’s 1.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Sign bit is 0.</a:t>
            </a:r>
            <a:endParaRPr lang="en-US" dirty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B6A75-287D-DB4B-AB3D-0DB6BF7CBF48}"/>
              </a:ext>
            </a:extLst>
          </p:cNvPr>
          <p:cNvSpPr/>
          <p:nvPr/>
        </p:nvSpPr>
        <p:spPr>
          <a:xfrm>
            <a:off x="0" y="3429000"/>
            <a:ext cx="1333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1010110101111000111010111100010110101100011000100000000000000000011.0010001111010111000010100011…</a:t>
            </a:r>
          </a:p>
        </p:txBody>
      </p:sp>
    </p:spTree>
    <p:extLst>
      <p:ext uri="{BB962C8B-B14F-4D97-AF65-F5344CB8AC3E}">
        <p14:creationId xmlns:p14="http://schemas.microsoft.com/office/powerpoint/2010/main" val="40425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12CD-55AB-EA47-9EA5-348BB67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4457-B224-2A44-8A93-ED6C59F0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there is a variable type for functions!</a:t>
            </a:r>
          </a:p>
          <a:p>
            <a:r>
              <a:rPr lang="en-US" dirty="0"/>
              <a:t>We can pass functions as parameters,  store functions in variables, etc.</a:t>
            </a:r>
          </a:p>
          <a:p>
            <a:r>
              <a:rPr lang="en-US" dirty="0"/>
              <a:t>Why is this useful?</a:t>
            </a:r>
          </a:p>
        </p:txBody>
      </p:sp>
    </p:spTree>
    <p:extLst>
      <p:ext uri="{BB962C8B-B14F-4D97-AF65-F5344CB8AC3E}">
        <p14:creationId xmlns:p14="http://schemas.microsoft.com/office/powerpoint/2010/main" val="3104700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7B81-A8AE-754B-A199-1ACC8936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432D-C2AC-4F47-AA2C-552913E7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binary representation for 1e20 + 3.14 thus equals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</a:t>
            </a:r>
            <a:r>
              <a:rPr lang="en-US" b="1" dirty="0"/>
              <a:t>same</a:t>
            </a:r>
            <a:r>
              <a:rPr lang="en-US" dirty="0"/>
              <a:t> as the binary representation for 1e20 that we had before!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E89713-60A3-054D-9FAD-47BC8D67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44245"/>
              </p:ext>
            </p:extLst>
          </p:nvPr>
        </p:nvGraphicFramePr>
        <p:xfrm>
          <a:off x="1524000" y="1295400"/>
          <a:ext cx="9758832" cy="1599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586">
                  <a:extLst>
                    <a:ext uri="{9D8B030D-6E8A-4147-A177-3AD203B41FA5}">
                      <a16:colId xmlns:a16="http://schemas.microsoft.com/office/drawing/2014/main" val="3631959031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686128942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1401231684"/>
                    </a:ext>
                  </a:extLst>
                </a:gridCol>
                <a:gridCol w="1106002">
                  <a:extLst>
                    <a:ext uri="{9D8B030D-6E8A-4147-A177-3AD203B41FA5}">
                      <a16:colId xmlns:a16="http://schemas.microsoft.com/office/drawing/2014/main" val="3844050904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699069428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6473189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3438697112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82189360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1656071566"/>
                    </a:ext>
                  </a:extLst>
                </a:gridCol>
                <a:gridCol w="965040">
                  <a:extLst>
                    <a:ext uri="{9D8B030D-6E8A-4147-A177-3AD203B41FA5}">
                      <a16:colId xmlns:a16="http://schemas.microsoft.com/office/drawing/2014/main" val="4033509356"/>
                    </a:ext>
                  </a:extLst>
                </a:gridCol>
              </a:tblGrid>
              <a:tr h="799771"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31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30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23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22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0</a:t>
                      </a:r>
                    </a:p>
                  </a:txBody>
                  <a:tcPr marL="78071" marR="78071" marT="39035" marB="39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400579"/>
                  </a:ext>
                </a:extLst>
              </a:tr>
              <a:tr h="799771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</a:t>
                      </a:r>
                    </a:p>
                  </a:txBody>
                  <a:tcPr marL="78071" marR="78071" marT="39035" marB="390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11000001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01011010111100011101100</a:t>
                      </a:r>
                    </a:p>
                  </a:txBody>
                  <a:tcPr marL="90082" marR="90082" marT="45041" marB="450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824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0BE2AD3-97C1-7740-939A-0A8AA0991D70}"/>
              </a:ext>
            </a:extLst>
          </p:cNvPr>
          <p:cNvSpPr/>
          <p:nvPr/>
        </p:nvSpPr>
        <p:spPr bwMode="auto">
          <a:xfrm>
            <a:off x="2781300" y="4726012"/>
            <a:ext cx="6629400" cy="1038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b="1" dirty="0">
                <a:latin typeface="+mn-lt"/>
                <a:cs typeface="Courier New" panose="02070309020205020404" pitchFamily="49" charset="0"/>
              </a:rPr>
              <a:t>We didn’t have enough bits to differentiate between 1e20 and 1e20 + 3.14.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8283-482F-1F4D-A62F-4CA7964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3522-5E2C-5548-BC8A-14FBB7FE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this just overflowing?  It turns out it’s more subtle.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a = 3.14;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= 1e20;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("(3.14 + 1e20) - 1e20 = %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", (a +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);	 //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("3.14 + (1e20 - 1e20) = %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", a + (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)); // </a:t>
            </a:r>
            <a:r>
              <a:rPr lang="pt" dirty="0" err="1">
                <a:latin typeface="Consolas" panose="020B0609020204030204" pitchFamily="49" charset="0"/>
                <a:cs typeface="Consolas" panose="020B0609020204030204" pitchFamily="49" charset="0"/>
              </a:rPr>
              <a:t>prints</a:t>
            </a:r>
            <a:r>
              <a:rPr lang="pt" dirty="0">
                <a:latin typeface="Consolas" panose="020B0609020204030204" pitchFamily="49" charset="0"/>
                <a:cs typeface="Consolas" panose="020B0609020204030204" pitchFamily="49" charset="0"/>
              </a:rPr>
              <a:t> 3.14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Floating point arithmetic is not associative</a:t>
            </a:r>
            <a:r>
              <a:rPr lang="en-US" dirty="0"/>
              <a:t>.  The order of operations matters!</a:t>
            </a:r>
          </a:p>
          <a:p>
            <a:r>
              <a:rPr lang="en-US" dirty="0"/>
              <a:t>The first line loses precision when first adding 3.14 and 1e20, as we have seen.</a:t>
            </a:r>
          </a:p>
          <a:p>
            <a:r>
              <a:rPr lang="en-US" dirty="0"/>
              <a:t>The second line first evaluates 1e20 – 1e20 = 0, and then adds 3.14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63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46BFB-AF33-574D-BD03-E122E7F8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Float Equality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A7B04C4C-B20E-B241-ACBE-DE7B1934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2861" y="4586422"/>
            <a:ext cx="1506277" cy="15062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19921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C434-3B73-0249-8F1A-5778CBB2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1D3A-2CA6-A341-913D-FC582406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Float arithmetic is an issue with most languages, not just C!</a:t>
            </a:r>
          </a:p>
          <a:p>
            <a:r>
              <a:rPr lang="en-US" dirty="0">
                <a:hlinkClick r:id="rId2"/>
              </a:rPr>
              <a:t>http://geocar.sdf1.org/</a:t>
            </a:r>
            <a:r>
              <a:rPr lang="en-US" dirty="0" err="1">
                <a:hlinkClick r:id="rId2"/>
              </a:rPr>
              <a:t>numbers.html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73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4C56-52BE-F24C-948A-45AA41DD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4F2-D14C-6F46-8383-E2A39CB4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would be nice to have in a real number representation?</a:t>
            </a:r>
          </a:p>
          <a:p>
            <a:r>
              <a:rPr lang="en-US" dirty="0"/>
              <a:t>Represent widest range of numbers possible ✅</a:t>
            </a:r>
          </a:p>
          <a:p>
            <a:r>
              <a:rPr lang="en-US" dirty="0"/>
              <a:t>Flexible “floating” decimal point ✅</a:t>
            </a:r>
          </a:p>
          <a:p>
            <a:r>
              <a:rPr lang="en-US" dirty="0"/>
              <a:t>Represent scientific notation numbers, e.g. 1.2 x 10</a:t>
            </a:r>
            <a:r>
              <a:rPr lang="en-US" baseline="30000" dirty="0"/>
              <a:t>6 </a:t>
            </a:r>
            <a:r>
              <a:rPr lang="en-US" dirty="0"/>
              <a:t>✅</a:t>
            </a:r>
            <a:endParaRPr lang="en-US" baseline="30000" dirty="0"/>
          </a:p>
          <a:p>
            <a:r>
              <a:rPr lang="en-US" dirty="0"/>
              <a:t>Still be able to compare quickly ✅</a:t>
            </a:r>
          </a:p>
          <a:p>
            <a:r>
              <a:rPr lang="en-US" dirty="0"/>
              <a:t>Have more predictable over/under-flow behavior ✅</a:t>
            </a:r>
          </a:p>
        </p:txBody>
      </p:sp>
    </p:spTree>
    <p:extLst>
      <p:ext uri="{BB962C8B-B14F-4D97-AF65-F5344CB8AC3E}">
        <p14:creationId xmlns:p14="http://schemas.microsoft.com/office/powerpoint/2010/main" val="581038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BF2A-F6F1-6149-A1D7-972271B5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F659-2FB7-3942-840D-7BE9CB98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Floating Point is a carefully-thought-out standard.  It’s complicated, but engineered for their goals.</a:t>
            </a:r>
          </a:p>
          <a:p>
            <a:r>
              <a:rPr lang="en-US" dirty="0"/>
              <a:t>Floats have an extremely wide range, but cannot represent every number in that range.</a:t>
            </a:r>
          </a:p>
          <a:p>
            <a:r>
              <a:rPr lang="en-US" dirty="0"/>
              <a:t>Some approximation and rounding may occur!  This means you definitely don’t want to use floats e.g. for currency.</a:t>
            </a:r>
          </a:p>
          <a:p>
            <a:r>
              <a:rPr lang="en-US" dirty="0"/>
              <a:t>Associativity does not hold for numbers far apart in the range</a:t>
            </a:r>
          </a:p>
          <a:p>
            <a:r>
              <a:rPr lang="en-US" dirty="0"/>
              <a:t>Equality comparison operations are often unwise.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3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40D6-11C7-A047-AB5B-B5C8F2EF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830-896E-D448-AAB6-0B334E2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r>
              <a:rPr lang="en-US" b="1" dirty="0"/>
              <a:t>Recap:</a:t>
            </a:r>
            <a:r>
              <a:rPr lang="en-US" dirty="0"/>
              <a:t> Generics with Function Pointers</a:t>
            </a:r>
          </a:p>
          <a:p>
            <a:r>
              <a:rPr lang="en-US" dirty="0"/>
              <a:t>Representing real numbers</a:t>
            </a:r>
          </a:p>
          <a:p>
            <a:r>
              <a:rPr lang="en-US" dirty="0"/>
              <a:t>Fixed Point</a:t>
            </a:r>
          </a:p>
          <a:p>
            <a:r>
              <a:rPr lang="en-US" b="1" dirty="0"/>
              <a:t>Break: </a:t>
            </a:r>
            <a:r>
              <a:rPr lang="en-US" dirty="0"/>
              <a:t>Announcements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Floating Point Arithmetic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time: </a:t>
            </a:r>
            <a:r>
              <a:rPr lang="en-US" dirty="0"/>
              <a:t>assembly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491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2C4-969A-F847-9C7F-F1C60D4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B2D-0AFB-EF46-9E29-76BA494A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Sometimes, there is functionality that </a:t>
            </a:r>
            <a:r>
              <a:rPr lang="en-US" i="1" dirty="0"/>
              <a:t>cannot</a:t>
            </a:r>
            <a:r>
              <a:rPr lang="en-US" dirty="0"/>
              <a:t> be made generic.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bubble_sort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bool swapped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(i-1)*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come before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swapped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swap(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(!swapped)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F2C4-969A-F847-9C7F-F1C60D4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B2D-0AFB-EF46-9E29-76BA494A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Sometimes, there is functionality that </a:t>
            </a:r>
            <a:r>
              <a:rPr lang="en-US" i="1" dirty="0"/>
              <a:t>cannot</a:t>
            </a:r>
            <a:r>
              <a:rPr lang="en-US" dirty="0"/>
              <a:t> be made generic.  The caller can pass in a function to perform that functionality for the data they are providing.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bubble_sort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(*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cmp_fn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*)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bool swapped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(i-1)*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cmp_fn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swapped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swap(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curr_elem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elem_size_bytes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(!swapped)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A409-00B1-2A4C-B620-9E5418CF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 Standard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DC44-F4A9-7143-BC66-223FD244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qsort</a:t>
            </a:r>
            <a:r>
              <a:rPr lang="en-US" dirty="0"/>
              <a:t> – I can sort an array of any type!  To do that, I need you to provide me a function that can compare two elements of the kind you are asking me to sort.</a:t>
            </a:r>
          </a:p>
          <a:p>
            <a:r>
              <a:rPr lang="en-US" b="1" dirty="0" err="1"/>
              <a:t>bsearch</a:t>
            </a:r>
            <a:r>
              <a:rPr lang="en-US" b="1" dirty="0"/>
              <a:t> </a:t>
            </a:r>
            <a:r>
              <a:rPr lang="en-US" dirty="0"/>
              <a:t>– I can use binary search to search for a key in an array of any type!  To do that, I need you to provide me a function that can compare two elements of the kind you are asking me to search.</a:t>
            </a:r>
          </a:p>
          <a:p>
            <a:r>
              <a:rPr lang="en-US" b="1" dirty="0" err="1"/>
              <a:t>lfind</a:t>
            </a:r>
            <a:r>
              <a:rPr lang="en-US" b="1" dirty="0"/>
              <a:t> </a:t>
            </a:r>
            <a:r>
              <a:rPr lang="en-US" dirty="0"/>
              <a:t>– I can use linear search to search for a key in an array of any type!  To do that, I need you to provide me a function that can compare two elements of the kind you are asking me to search.</a:t>
            </a:r>
          </a:p>
          <a:p>
            <a:r>
              <a:rPr lang="en-US" b="1" dirty="0" err="1"/>
              <a:t>lsearch</a:t>
            </a:r>
            <a:r>
              <a:rPr lang="en-US" b="1" dirty="0"/>
              <a:t> </a:t>
            </a:r>
            <a:r>
              <a:rPr lang="en-US" dirty="0"/>
              <a:t>- I can use linear search to search for a key in an array of any type!  I will also add the key for you if I can’t find it.   In order to do that, I need you to provide me a function that can compare two elements of the kind you are asking me to search.</a:t>
            </a:r>
          </a:p>
        </p:txBody>
      </p:sp>
    </p:spTree>
    <p:extLst>
      <p:ext uri="{BB962C8B-B14F-4D97-AF65-F5344CB8AC3E}">
        <p14:creationId xmlns:p14="http://schemas.microsoft.com/office/powerpoint/2010/main" val="23420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13088</TotalTime>
  <Words>3578</Words>
  <Application>Microsoft Macintosh PowerPoint</Application>
  <PresentationFormat>Widescreen</PresentationFormat>
  <Paragraphs>775</Paragraphs>
  <Slides>66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Andale Mono</vt:lpstr>
      <vt:lpstr>Arial</vt:lpstr>
      <vt:lpstr>Calibri</vt:lpstr>
      <vt:lpstr>Cambria Math</vt:lpstr>
      <vt:lpstr>Consolas</vt:lpstr>
      <vt:lpstr>Tahoma</vt:lpstr>
      <vt:lpstr>Verdana</vt:lpstr>
      <vt:lpstr>Default Design</vt:lpstr>
      <vt:lpstr>CS107, Lecture 10 Floating Point</vt:lpstr>
      <vt:lpstr>CS107 Topic 5: How can a computer represent real numbers in addition to integer numbers? </vt:lpstr>
      <vt:lpstr>Learning Goals</vt:lpstr>
      <vt:lpstr>Plan For Today</vt:lpstr>
      <vt:lpstr>Plan For Today</vt:lpstr>
      <vt:lpstr>Function Pointers</vt:lpstr>
      <vt:lpstr>Generics Limitations</vt:lpstr>
      <vt:lpstr>Generics Limitations</vt:lpstr>
      <vt:lpstr>Generic C Standard Library Functions</vt:lpstr>
      <vt:lpstr>Generic C Standard Library Functions</vt:lpstr>
      <vt:lpstr>Function Pointers</vt:lpstr>
      <vt:lpstr>Function Pointers</vt:lpstr>
      <vt:lpstr>Function Pointers</vt:lpstr>
      <vt:lpstr>Comparison Functions</vt:lpstr>
      <vt:lpstr>Comparison Functions</vt:lpstr>
      <vt:lpstr>Function Pointers</vt:lpstr>
      <vt:lpstr>String Comparison Function</vt:lpstr>
      <vt:lpstr>Generics Wrap-Up</vt:lpstr>
      <vt:lpstr>memset</vt:lpstr>
      <vt:lpstr>Plan For Today</vt:lpstr>
      <vt:lpstr>Real Numbers</vt:lpstr>
      <vt:lpstr>Real Numbers</vt:lpstr>
      <vt:lpstr>Real Numbers</vt:lpstr>
      <vt:lpstr>Fixed Point</vt:lpstr>
      <vt:lpstr>Plan For Today</vt:lpstr>
      <vt:lpstr>Fixed Point</vt:lpstr>
      <vt:lpstr>Fixed Point</vt:lpstr>
      <vt:lpstr>Fixed Point</vt:lpstr>
      <vt:lpstr>Fixed Point</vt:lpstr>
      <vt:lpstr>Let’s Get Real</vt:lpstr>
      <vt:lpstr>Plan For Today</vt:lpstr>
      <vt:lpstr>Midterm Exam</vt:lpstr>
      <vt:lpstr>Plan For Today</vt:lpstr>
      <vt:lpstr>Let’s Get Real</vt:lpstr>
      <vt:lpstr>IEEE Floating Point</vt:lpstr>
      <vt:lpstr>IEEE Single Precision Floating Point</vt:lpstr>
      <vt:lpstr>Exponent</vt:lpstr>
      <vt:lpstr>Exponent</vt:lpstr>
      <vt:lpstr>Exponent</vt:lpstr>
      <vt:lpstr>Exponent</vt:lpstr>
      <vt:lpstr>Fraction</vt:lpstr>
      <vt:lpstr>An Interesting Observation</vt:lpstr>
      <vt:lpstr>Fraction</vt:lpstr>
      <vt:lpstr>Practice</vt:lpstr>
      <vt:lpstr>Skipping Numbers</vt:lpstr>
      <vt:lpstr>Let’s Get Real</vt:lpstr>
      <vt:lpstr>Representing Zero</vt:lpstr>
      <vt:lpstr>Representing Small Numbers</vt:lpstr>
      <vt:lpstr>Representing Exceptional Values</vt:lpstr>
      <vt:lpstr>Representing Exceptional Values</vt:lpstr>
      <vt:lpstr>Number Ranges</vt:lpstr>
      <vt:lpstr>Plan For Today</vt:lpstr>
      <vt:lpstr>Demo: Float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Floating Point Arithmetic</vt:lpstr>
      <vt:lpstr>Demo: Float Equality</vt:lpstr>
      <vt:lpstr>Floating Point Arithmetic</vt:lpstr>
      <vt:lpstr>Let’s Get Real</vt:lpstr>
      <vt:lpstr>Floats Summary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Nicholas Paul Troccoli</cp:lastModifiedBy>
  <cp:revision>1554</cp:revision>
  <cp:lastPrinted>2019-02-04T20:18:09Z</cp:lastPrinted>
  <dcterms:created xsi:type="dcterms:W3CDTF">2008-06-28T20:57:21Z</dcterms:created>
  <dcterms:modified xsi:type="dcterms:W3CDTF">2019-05-03T19:15:54Z</dcterms:modified>
</cp:coreProperties>
</file>