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433" r:id="rId3"/>
    <p:sldId id="693" r:id="rId4"/>
    <p:sldId id="636" r:id="rId5"/>
    <p:sldId id="541" r:id="rId6"/>
    <p:sldId id="682" r:id="rId7"/>
    <p:sldId id="690" r:id="rId8"/>
    <p:sldId id="503" r:id="rId9"/>
    <p:sldId id="683" r:id="rId10"/>
    <p:sldId id="638" r:id="rId11"/>
    <p:sldId id="639" r:id="rId12"/>
    <p:sldId id="640" r:id="rId13"/>
    <p:sldId id="641" r:id="rId14"/>
    <p:sldId id="642" r:id="rId15"/>
    <p:sldId id="643" r:id="rId16"/>
    <p:sldId id="644" r:id="rId17"/>
    <p:sldId id="684" r:id="rId18"/>
    <p:sldId id="657" r:id="rId19"/>
    <p:sldId id="685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91" r:id="rId32"/>
    <p:sldId id="686" r:id="rId33"/>
    <p:sldId id="656" r:id="rId34"/>
    <p:sldId id="694" r:id="rId35"/>
    <p:sldId id="696" r:id="rId36"/>
    <p:sldId id="699" r:id="rId37"/>
    <p:sldId id="700" r:id="rId38"/>
    <p:sldId id="703" r:id="rId39"/>
    <p:sldId id="705" r:id="rId40"/>
    <p:sldId id="706" r:id="rId41"/>
    <p:sldId id="707" r:id="rId42"/>
    <p:sldId id="708" r:id="rId43"/>
    <p:sldId id="709" r:id="rId44"/>
    <p:sldId id="710" r:id="rId45"/>
    <p:sldId id="711" r:id="rId46"/>
    <p:sldId id="712" r:id="rId47"/>
    <p:sldId id="713" r:id="rId48"/>
    <p:sldId id="681" r:id="rId49"/>
    <p:sldId id="714" r:id="rId50"/>
    <p:sldId id="689" r:id="rId5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433"/>
            <p14:sldId id="693"/>
            <p14:sldId id="636"/>
            <p14:sldId id="541"/>
          </p14:sldIdLst>
        </p14:section>
        <p14:section name="Overview" id="{6DFEA6F6-2A2B-C04B-AAF1-1EB26850646B}">
          <p14:sldIdLst>
            <p14:sldId id="682"/>
            <p14:sldId id="690"/>
            <p14:sldId id="503"/>
          </p14:sldIdLst>
        </p14:section>
        <p14:section name="Registers" id="{4537FF12-6FE4-E241-9B79-C99450E802EB}">
          <p14:sldIdLst>
            <p14:sldId id="683"/>
            <p14:sldId id="638"/>
            <p14:sldId id="639"/>
            <p14:sldId id="640"/>
            <p14:sldId id="641"/>
            <p14:sldId id="642"/>
            <p14:sldId id="643"/>
            <p14:sldId id="644"/>
          </p14:sldIdLst>
        </p14:section>
        <p14:section name="History" id="{D9B21B9F-1CA8-C84D-A546-96AF261C05B7}">
          <p14:sldIdLst>
            <p14:sldId id="684"/>
            <p14:sldId id="657"/>
          </p14:sldIdLst>
        </p14:section>
        <p14:section name="Assembly" id="{0A2CA464-8FA5-2C42-B81E-5B6EB0E4C56F}">
          <p14:sldIdLst>
            <p14:sldId id="685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</p14:sldIdLst>
        </p14:section>
        <p14:section name="Announcements" id="{B9F933C0-6FD2-B34A-BF66-08E003FC8537}">
          <p14:sldIdLst>
            <p14:sldId id="691"/>
          </p14:sldIdLst>
        </p14:section>
        <p14:section name="mov" id="{3355F34F-DD95-BF47-B13C-ACD710AC1E47}">
          <p14:sldIdLst>
            <p14:sldId id="686"/>
            <p14:sldId id="656"/>
            <p14:sldId id="694"/>
            <p14:sldId id="696"/>
            <p14:sldId id="699"/>
            <p14:sldId id="700"/>
            <p14:sldId id="703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681"/>
            <p14:sldId id="714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F8F8"/>
    <a:srgbClr val="D27BD6"/>
    <a:srgbClr val="D62ED6"/>
    <a:srgbClr val="942092"/>
    <a:srgbClr val="FF9999"/>
    <a:srgbClr val="008000"/>
    <a:srgbClr val="FF9300"/>
    <a:srgbClr val="DDDDDD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08" autoAdjust="0"/>
    <p:restoredTop sz="86735" autoAdjust="0"/>
  </p:normalViewPr>
  <p:slideViewPr>
    <p:cSldViewPr>
      <p:cViewPr varScale="1">
        <p:scale>
          <a:sx n="81" d="100"/>
          <a:sy n="81" d="100"/>
        </p:scale>
        <p:origin x="216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7506E-EA97-0147-A705-C3A33BE847FA}" type="doc">
      <dgm:prSet loTypeId="urn:microsoft.com/office/officeart/2005/8/layout/process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851B483-45EB-0D47-8BDB-EA539FE02D12}">
      <dgm:prSet phldrT="[Text]"/>
      <dgm:spPr/>
      <dgm:t>
        <a:bodyPr/>
        <a:lstStyle/>
        <a:p>
          <a:r>
            <a:rPr lang="en-US" dirty="0"/>
            <a:t>Moving data around</a:t>
          </a:r>
        </a:p>
      </dgm:t>
    </dgm:pt>
    <dgm:pt modelId="{523221ED-B293-AE45-A2DA-D1F9C003A1C3}" type="parTrans" cxnId="{DA51456A-CDF4-2145-A015-59A484F3888A}">
      <dgm:prSet/>
      <dgm:spPr/>
      <dgm:t>
        <a:bodyPr/>
        <a:lstStyle/>
        <a:p>
          <a:endParaRPr lang="en-US"/>
        </a:p>
      </dgm:t>
    </dgm:pt>
    <dgm:pt modelId="{3BCC4DFE-84FC-1342-ADD3-FC6AC8ED3A2D}" type="sibTrans" cxnId="{DA51456A-CDF4-2145-A015-59A484F3888A}">
      <dgm:prSet/>
      <dgm:spPr/>
      <dgm:t>
        <a:bodyPr/>
        <a:lstStyle/>
        <a:p>
          <a:endParaRPr lang="en-US"/>
        </a:p>
      </dgm:t>
    </dgm:pt>
    <dgm:pt modelId="{59E49629-E984-EF4F-A951-4782B688C06C}">
      <dgm:prSet phldrT="[Text]"/>
      <dgm:spPr/>
      <dgm:t>
        <a:bodyPr/>
        <a:lstStyle/>
        <a:p>
          <a:r>
            <a:rPr lang="en-US" dirty="0"/>
            <a:t>Arithmetic and logical operations</a:t>
          </a:r>
        </a:p>
      </dgm:t>
    </dgm:pt>
    <dgm:pt modelId="{70EA6C1F-1055-A64E-A3DE-164FDD6DFDFF}" type="parTrans" cxnId="{3AC052A2-0176-9349-833B-0F779F89652B}">
      <dgm:prSet/>
      <dgm:spPr/>
      <dgm:t>
        <a:bodyPr/>
        <a:lstStyle/>
        <a:p>
          <a:endParaRPr lang="en-US"/>
        </a:p>
      </dgm:t>
    </dgm:pt>
    <dgm:pt modelId="{72481F86-9CE0-C742-AC5A-23D82D6A12A2}" type="sibTrans" cxnId="{3AC052A2-0176-9349-833B-0F779F89652B}">
      <dgm:prSet/>
      <dgm:spPr/>
      <dgm:t>
        <a:bodyPr/>
        <a:lstStyle/>
        <a:p>
          <a:endParaRPr lang="en-US"/>
        </a:p>
      </dgm:t>
    </dgm:pt>
    <dgm:pt modelId="{31D5531A-D5E9-B248-9E8B-66CB0ECF42EB}">
      <dgm:prSet phldrT="[Text]"/>
      <dgm:spPr/>
      <dgm:t>
        <a:bodyPr/>
        <a:lstStyle/>
        <a:p>
          <a:r>
            <a:rPr lang="en-US" dirty="0"/>
            <a:t>Control flow</a:t>
          </a:r>
        </a:p>
      </dgm:t>
    </dgm:pt>
    <dgm:pt modelId="{026DB6D5-DD6D-8B40-A5B6-98A70DD38BA4}" type="parTrans" cxnId="{22542B49-99A2-384F-A822-5565A283AA1D}">
      <dgm:prSet/>
      <dgm:spPr/>
      <dgm:t>
        <a:bodyPr/>
        <a:lstStyle/>
        <a:p>
          <a:endParaRPr lang="en-US"/>
        </a:p>
      </dgm:t>
    </dgm:pt>
    <dgm:pt modelId="{713E378B-E4DF-6D45-B257-C05A1C4E06E8}" type="sibTrans" cxnId="{22542B49-99A2-384F-A822-5565A283AA1D}">
      <dgm:prSet/>
      <dgm:spPr/>
      <dgm:t>
        <a:bodyPr/>
        <a:lstStyle/>
        <a:p>
          <a:endParaRPr lang="en-US"/>
        </a:p>
      </dgm:t>
    </dgm:pt>
    <dgm:pt modelId="{F1A84A0D-D7FF-7C4F-B917-A0382560978B}">
      <dgm:prSet/>
      <dgm:spPr/>
      <dgm:t>
        <a:bodyPr/>
        <a:lstStyle/>
        <a:p>
          <a:r>
            <a:rPr lang="en-US" dirty="0"/>
            <a:t>Function calls</a:t>
          </a:r>
        </a:p>
      </dgm:t>
    </dgm:pt>
    <dgm:pt modelId="{23596400-7414-D349-AF10-BFC11B6F0869}" type="parTrans" cxnId="{C361A79F-C344-6340-B7BC-250C3A2FDDAD}">
      <dgm:prSet/>
      <dgm:spPr/>
      <dgm:t>
        <a:bodyPr/>
        <a:lstStyle/>
        <a:p>
          <a:endParaRPr lang="en-US"/>
        </a:p>
      </dgm:t>
    </dgm:pt>
    <dgm:pt modelId="{937BC85C-2D2A-8F4C-BC00-B92EB8193ED9}" type="sibTrans" cxnId="{C361A79F-C344-6340-B7BC-250C3A2FDDAD}">
      <dgm:prSet/>
      <dgm:spPr/>
      <dgm:t>
        <a:bodyPr/>
        <a:lstStyle/>
        <a:p>
          <a:endParaRPr lang="en-US"/>
        </a:p>
      </dgm:t>
    </dgm:pt>
    <dgm:pt modelId="{0DAC5593-A9B2-DC48-BD34-0E8C48469E3F}" type="pres">
      <dgm:prSet presAssocID="{E487506E-EA97-0147-A705-C3A33BE847FA}" presName="Name0" presStyleCnt="0">
        <dgm:presLayoutVars>
          <dgm:dir/>
          <dgm:resizeHandles val="exact"/>
        </dgm:presLayoutVars>
      </dgm:prSet>
      <dgm:spPr/>
    </dgm:pt>
    <dgm:pt modelId="{1BC7C3E0-B075-294F-9F7C-EF30EB2ED142}" type="pres">
      <dgm:prSet presAssocID="{2851B483-45EB-0D47-8BDB-EA539FE02D12}" presName="node" presStyleLbl="node1" presStyleIdx="0" presStyleCnt="4">
        <dgm:presLayoutVars>
          <dgm:bulletEnabled val="1"/>
        </dgm:presLayoutVars>
      </dgm:prSet>
      <dgm:spPr/>
    </dgm:pt>
    <dgm:pt modelId="{BE1CA340-502F-4349-BC93-93B786FAD329}" type="pres">
      <dgm:prSet presAssocID="{3BCC4DFE-84FC-1342-ADD3-FC6AC8ED3A2D}" presName="sibTrans" presStyleLbl="sibTrans2D1" presStyleIdx="0" presStyleCnt="3"/>
      <dgm:spPr/>
    </dgm:pt>
    <dgm:pt modelId="{A0BACF3C-A14A-384A-86AF-341AD3A5B2B0}" type="pres">
      <dgm:prSet presAssocID="{3BCC4DFE-84FC-1342-ADD3-FC6AC8ED3A2D}" presName="connectorText" presStyleLbl="sibTrans2D1" presStyleIdx="0" presStyleCnt="3"/>
      <dgm:spPr/>
    </dgm:pt>
    <dgm:pt modelId="{EAEF9EE0-EA20-234B-B788-974838974D86}" type="pres">
      <dgm:prSet presAssocID="{59E49629-E984-EF4F-A951-4782B688C06C}" presName="node" presStyleLbl="node1" presStyleIdx="1" presStyleCnt="4">
        <dgm:presLayoutVars>
          <dgm:bulletEnabled val="1"/>
        </dgm:presLayoutVars>
      </dgm:prSet>
      <dgm:spPr/>
    </dgm:pt>
    <dgm:pt modelId="{AA9232A8-52C3-574D-967D-0C7851CC679A}" type="pres">
      <dgm:prSet presAssocID="{72481F86-9CE0-C742-AC5A-23D82D6A12A2}" presName="sibTrans" presStyleLbl="sibTrans2D1" presStyleIdx="1" presStyleCnt="3"/>
      <dgm:spPr/>
    </dgm:pt>
    <dgm:pt modelId="{4782C32B-B9B9-5D42-AA08-3ECB6C385011}" type="pres">
      <dgm:prSet presAssocID="{72481F86-9CE0-C742-AC5A-23D82D6A12A2}" presName="connectorText" presStyleLbl="sibTrans2D1" presStyleIdx="1" presStyleCnt="3"/>
      <dgm:spPr/>
    </dgm:pt>
    <dgm:pt modelId="{908051A3-0428-6D4D-A39A-E225E2361255}" type="pres">
      <dgm:prSet presAssocID="{31D5531A-D5E9-B248-9E8B-66CB0ECF42EB}" presName="node" presStyleLbl="node1" presStyleIdx="2" presStyleCnt="4">
        <dgm:presLayoutVars>
          <dgm:bulletEnabled val="1"/>
        </dgm:presLayoutVars>
      </dgm:prSet>
      <dgm:spPr/>
    </dgm:pt>
    <dgm:pt modelId="{209C8477-62E8-F24C-8E81-846C165396DB}" type="pres">
      <dgm:prSet presAssocID="{713E378B-E4DF-6D45-B257-C05A1C4E06E8}" presName="sibTrans" presStyleLbl="sibTrans2D1" presStyleIdx="2" presStyleCnt="3"/>
      <dgm:spPr/>
    </dgm:pt>
    <dgm:pt modelId="{BC42FEC3-1ED6-EC40-BED5-43F259CA20ED}" type="pres">
      <dgm:prSet presAssocID="{713E378B-E4DF-6D45-B257-C05A1C4E06E8}" presName="connectorText" presStyleLbl="sibTrans2D1" presStyleIdx="2" presStyleCnt="3"/>
      <dgm:spPr/>
    </dgm:pt>
    <dgm:pt modelId="{DB3FB318-B504-944B-9A4A-8E9D236851DE}" type="pres">
      <dgm:prSet presAssocID="{F1A84A0D-D7FF-7C4F-B917-A0382560978B}" presName="node" presStyleLbl="node1" presStyleIdx="3" presStyleCnt="4">
        <dgm:presLayoutVars>
          <dgm:bulletEnabled val="1"/>
        </dgm:presLayoutVars>
      </dgm:prSet>
      <dgm:spPr/>
    </dgm:pt>
  </dgm:ptLst>
  <dgm:cxnLst>
    <dgm:cxn modelId="{898D7C03-26A4-8746-9EA5-ED40DCCF9280}" type="presOf" srcId="{31D5531A-D5E9-B248-9E8B-66CB0ECF42EB}" destId="{908051A3-0428-6D4D-A39A-E225E2361255}" srcOrd="0" destOrd="0" presId="urn:microsoft.com/office/officeart/2005/8/layout/process1"/>
    <dgm:cxn modelId="{22542B49-99A2-384F-A822-5565A283AA1D}" srcId="{E487506E-EA97-0147-A705-C3A33BE847FA}" destId="{31D5531A-D5E9-B248-9E8B-66CB0ECF42EB}" srcOrd="2" destOrd="0" parTransId="{026DB6D5-DD6D-8B40-A5B6-98A70DD38BA4}" sibTransId="{713E378B-E4DF-6D45-B257-C05A1C4E06E8}"/>
    <dgm:cxn modelId="{B7442663-0D8E-5B4D-9917-0FA3AC0F321C}" type="presOf" srcId="{3BCC4DFE-84FC-1342-ADD3-FC6AC8ED3A2D}" destId="{A0BACF3C-A14A-384A-86AF-341AD3A5B2B0}" srcOrd="1" destOrd="0" presId="urn:microsoft.com/office/officeart/2005/8/layout/process1"/>
    <dgm:cxn modelId="{DA51456A-CDF4-2145-A015-59A484F3888A}" srcId="{E487506E-EA97-0147-A705-C3A33BE847FA}" destId="{2851B483-45EB-0D47-8BDB-EA539FE02D12}" srcOrd="0" destOrd="0" parTransId="{523221ED-B293-AE45-A2DA-D1F9C003A1C3}" sibTransId="{3BCC4DFE-84FC-1342-ADD3-FC6AC8ED3A2D}"/>
    <dgm:cxn modelId="{1C5C5575-9B5A-F24B-B4B8-6BF157C7A4B4}" type="presOf" srcId="{59E49629-E984-EF4F-A951-4782B688C06C}" destId="{EAEF9EE0-EA20-234B-B788-974838974D86}" srcOrd="0" destOrd="0" presId="urn:microsoft.com/office/officeart/2005/8/layout/process1"/>
    <dgm:cxn modelId="{22220196-E42C-3E44-8DBA-5E58FF851E29}" type="presOf" srcId="{3BCC4DFE-84FC-1342-ADD3-FC6AC8ED3A2D}" destId="{BE1CA340-502F-4349-BC93-93B786FAD329}" srcOrd="0" destOrd="0" presId="urn:microsoft.com/office/officeart/2005/8/layout/process1"/>
    <dgm:cxn modelId="{D279FF9D-FFE7-1A48-994B-C2CA6E17932A}" type="presOf" srcId="{2851B483-45EB-0D47-8BDB-EA539FE02D12}" destId="{1BC7C3E0-B075-294F-9F7C-EF30EB2ED142}" srcOrd="0" destOrd="0" presId="urn:microsoft.com/office/officeart/2005/8/layout/process1"/>
    <dgm:cxn modelId="{C361A79F-C344-6340-B7BC-250C3A2FDDAD}" srcId="{E487506E-EA97-0147-A705-C3A33BE847FA}" destId="{F1A84A0D-D7FF-7C4F-B917-A0382560978B}" srcOrd="3" destOrd="0" parTransId="{23596400-7414-D349-AF10-BFC11B6F0869}" sibTransId="{937BC85C-2D2A-8F4C-BC00-B92EB8193ED9}"/>
    <dgm:cxn modelId="{3AC052A2-0176-9349-833B-0F779F89652B}" srcId="{E487506E-EA97-0147-A705-C3A33BE847FA}" destId="{59E49629-E984-EF4F-A951-4782B688C06C}" srcOrd="1" destOrd="0" parTransId="{70EA6C1F-1055-A64E-A3DE-164FDD6DFDFF}" sibTransId="{72481F86-9CE0-C742-AC5A-23D82D6A12A2}"/>
    <dgm:cxn modelId="{E518E2AF-B654-FD4A-B930-B2665815FFFE}" type="presOf" srcId="{E487506E-EA97-0147-A705-C3A33BE847FA}" destId="{0DAC5593-A9B2-DC48-BD34-0E8C48469E3F}" srcOrd="0" destOrd="0" presId="urn:microsoft.com/office/officeart/2005/8/layout/process1"/>
    <dgm:cxn modelId="{B2A6B8B6-C2D5-AC42-9A85-2DC53B9F1FBA}" type="presOf" srcId="{F1A84A0D-D7FF-7C4F-B917-A0382560978B}" destId="{DB3FB318-B504-944B-9A4A-8E9D236851DE}" srcOrd="0" destOrd="0" presId="urn:microsoft.com/office/officeart/2005/8/layout/process1"/>
    <dgm:cxn modelId="{254780BA-1915-0445-81BE-C0D73F405244}" type="presOf" srcId="{713E378B-E4DF-6D45-B257-C05A1C4E06E8}" destId="{209C8477-62E8-F24C-8E81-846C165396DB}" srcOrd="0" destOrd="0" presId="urn:microsoft.com/office/officeart/2005/8/layout/process1"/>
    <dgm:cxn modelId="{863275C6-650E-954E-9F38-43E0E782FF9E}" type="presOf" srcId="{713E378B-E4DF-6D45-B257-C05A1C4E06E8}" destId="{BC42FEC3-1ED6-EC40-BED5-43F259CA20ED}" srcOrd="1" destOrd="0" presId="urn:microsoft.com/office/officeart/2005/8/layout/process1"/>
    <dgm:cxn modelId="{797A65E7-6C8D-4147-8760-19484571B897}" type="presOf" srcId="{72481F86-9CE0-C742-AC5A-23D82D6A12A2}" destId="{4782C32B-B9B9-5D42-AA08-3ECB6C385011}" srcOrd="1" destOrd="0" presId="urn:microsoft.com/office/officeart/2005/8/layout/process1"/>
    <dgm:cxn modelId="{864B66F1-825C-D44D-9135-1CA8660E48F8}" type="presOf" srcId="{72481F86-9CE0-C742-AC5A-23D82D6A12A2}" destId="{AA9232A8-52C3-574D-967D-0C7851CC679A}" srcOrd="0" destOrd="0" presId="urn:microsoft.com/office/officeart/2005/8/layout/process1"/>
    <dgm:cxn modelId="{36956255-6C19-844F-93B7-7E8BC1455C61}" type="presParOf" srcId="{0DAC5593-A9B2-DC48-BD34-0E8C48469E3F}" destId="{1BC7C3E0-B075-294F-9F7C-EF30EB2ED142}" srcOrd="0" destOrd="0" presId="urn:microsoft.com/office/officeart/2005/8/layout/process1"/>
    <dgm:cxn modelId="{877038B7-21A6-C846-9663-41AF6B6A7054}" type="presParOf" srcId="{0DAC5593-A9B2-DC48-BD34-0E8C48469E3F}" destId="{BE1CA340-502F-4349-BC93-93B786FAD329}" srcOrd="1" destOrd="0" presId="urn:microsoft.com/office/officeart/2005/8/layout/process1"/>
    <dgm:cxn modelId="{A58BEC63-2BEB-FD45-B6BF-55B6828A539C}" type="presParOf" srcId="{BE1CA340-502F-4349-BC93-93B786FAD329}" destId="{A0BACF3C-A14A-384A-86AF-341AD3A5B2B0}" srcOrd="0" destOrd="0" presId="urn:microsoft.com/office/officeart/2005/8/layout/process1"/>
    <dgm:cxn modelId="{A4690E2C-236C-C048-AFF1-52BC42AC51CB}" type="presParOf" srcId="{0DAC5593-A9B2-DC48-BD34-0E8C48469E3F}" destId="{EAEF9EE0-EA20-234B-B788-974838974D86}" srcOrd="2" destOrd="0" presId="urn:microsoft.com/office/officeart/2005/8/layout/process1"/>
    <dgm:cxn modelId="{4F83C4E1-A923-9048-B8C4-FFBA7BE4FC50}" type="presParOf" srcId="{0DAC5593-A9B2-DC48-BD34-0E8C48469E3F}" destId="{AA9232A8-52C3-574D-967D-0C7851CC679A}" srcOrd="3" destOrd="0" presId="urn:microsoft.com/office/officeart/2005/8/layout/process1"/>
    <dgm:cxn modelId="{A901DD31-C249-5F4D-B804-046B7B25AE1A}" type="presParOf" srcId="{AA9232A8-52C3-574D-967D-0C7851CC679A}" destId="{4782C32B-B9B9-5D42-AA08-3ECB6C385011}" srcOrd="0" destOrd="0" presId="urn:microsoft.com/office/officeart/2005/8/layout/process1"/>
    <dgm:cxn modelId="{7D70AFE6-327F-B04E-855E-919A7EDFC5AA}" type="presParOf" srcId="{0DAC5593-A9B2-DC48-BD34-0E8C48469E3F}" destId="{908051A3-0428-6D4D-A39A-E225E2361255}" srcOrd="4" destOrd="0" presId="urn:microsoft.com/office/officeart/2005/8/layout/process1"/>
    <dgm:cxn modelId="{1DCACD33-BEB1-EF4D-9D4F-4E697EBE87E2}" type="presParOf" srcId="{0DAC5593-A9B2-DC48-BD34-0E8C48469E3F}" destId="{209C8477-62E8-F24C-8E81-846C165396DB}" srcOrd="5" destOrd="0" presId="urn:microsoft.com/office/officeart/2005/8/layout/process1"/>
    <dgm:cxn modelId="{3125C206-07C1-FF40-8E8B-4692556A0E46}" type="presParOf" srcId="{209C8477-62E8-F24C-8E81-846C165396DB}" destId="{BC42FEC3-1ED6-EC40-BED5-43F259CA20ED}" srcOrd="0" destOrd="0" presId="urn:microsoft.com/office/officeart/2005/8/layout/process1"/>
    <dgm:cxn modelId="{E4D65543-65F9-FC46-8A57-1308C2B95227}" type="presParOf" srcId="{0DAC5593-A9B2-DC48-BD34-0E8C48469E3F}" destId="{DB3FB318-B504-944B-9A4A-8E9D236851D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7C3E0-B075-294F-9F7C-EF30EB2ED142}">
      <dsp:nvSpPr>
        <dsp:cNvPr id="0" name=""/>
        <dsp:cNvSpPr/>
      </dsp:nvSpPr>
      <dsp:spPr>
        <a:xfrm>
          <a:off x="4989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Moving data around</a:t>
          </a:r>
        </a:p>
      </dsp:txBody>
      <dsp:txXfrm>
        <a:off x="43325" y="1898484"/>
        <a:ext cx="2104832" cy="1232230"/>
      </dsp:txXfrm>
    </dsp:sp>
    <dsp:sp modelId="{BE1CA340-502F-4349-BC93-93B786FAD329}">
      <dsp:nvSpPr>
        <dsp:cNvPr id="0" name=""/>
        <dsp:cNvSpPr/>
      </dsp:nvSpPr>
      <dsp:spPr>
        <a:xfrm>
          <a:off x="2404643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04643" y="2352296"/>
        <a:ext cx="323735" cy="324607"/>
      </dsp:txXfrm>
    </dsp:sp>
    <dsp:sp modelId="{EAEF9EE0-EA20-234B-B788-974838974D86}">
      <dsp:nvSpPr>
        <dsp:cNvPr id="0" name=""/>
        <dsp:cNvSpPr/>
      </dsp:nvSpPr>
      <dsp:spPr>
        <a:xfrm>
          <a:off x="3059095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Arithmetic and logical operations</a:t>
          </a:r>
        </a:p>
      </dsp:txBody>
      <dsp:txXfrm>
        <a:off x="3097431" y="1898484"/>
        <a:ext cx="2104832" cy="1232230"/>
      </dsp:txXfrm>
    </dsp:sp>
    <dsp:sp modelId="{AA9232A8-52C3-574D-967D-0C7851CC679A}">
      <dsp:nvSpPr>
        <dsp:cNvPr id="0" name=""/>
        <dsp:cNvSpPr/>
      </dsp:nvSpPr>
      <dsp:spPr>
        <a:xfrm>
          <a:off x="5458749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58749" y="2352296"/>
        <a:ext cx="323735" cy="324607"/>
      </dsp:txXfrm>
    </dsp:sp>
    <dsp:sp modelId="{908051A3-0428-6D4D-A39A-E225E2361255}">
      <dsp:nvSpPr>
        <dsp:cNvPr id="0" name=""/>
        <dsp:cNvSpPr/>
      </dsp:nvSpPr>
      <dsp:spPr>
        <a:xfrm>
          <a:off x="6113200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 flow</a:t>
          </a:r>
        </a:p>
      </dsp:txBody>
      <dsp:txXfrm>
        <a:off x="6151536" y="1898484"/>
        <a:ext cx="2104832" cy="1232230"/>
      </dsp:txXfrm>
    </dsp:sp>
    <dsp:sp modelId="{209C8477-62E8-F24C-8E81-846C165396DB}">
      <dsp:nvSpPr>
        <dsp:cNvPr id="0" name=""/>
        <dsp:cNvSpPr/>
      </dsp:nvSpPr>
      <dsp:spPr>
        <a:xfrm>
          <a:off x="8512855" y="2244093"/>
          <a:ext cx="462478" cy="541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12855" y="2352296"/>
        <a:ext cx="323735" cy="324607"/>
      </dsp:txXfrm>
    </dsp:sp>
    <dsp:sp modelId="{DB3FB318-B504-944B-9A4A-8E9D236851DE}">
      <dsp:nvSpPr>
        <dsp:cNvPr id="0" name=""/>
        <dsp:cNvSpPr/>
      </dsp:nvSpPr>
      <dsp:spPr>
        <a:xfrm>
          <a:off x="9167306" y="1860148"/>
          <a:ext cx="2181504" cy="130890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 calls</a:t>
          </a:r>
        </a:p>
      </dsp:txBody>
      <dsp:txXfrm>
        <a:off x="9205642" y="1898484"/>
        <a:ext cx="2104832" cy="123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60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696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code works on computer and phone, but needs to be recompiled!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217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CS107, Lecture 11</a:t>
            </a:r>
            <a:br>
              <a:rPr lang="en-US" dirty="0"/>
            </a:br>
            <a:r>
              <a:rPr lang="en-US" sz="3400" dirty="0"/>
              <a:t>Introduction to Assembly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9DFCE-8C9B-B740-8D01-16FCDC7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B&amp;O 3.1-3.4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947-57AD-D24B-BFF0-AC3A672C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31A-D744-BF4B-91F8-D1500BB1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abstracts away the low level details of machine code.  It lets us work using variables, variable types, and other higher level abstractions.</a:t>
            </a:r>
          </a:p>
          <a:p>
            <a:r>
              <a:rPr lang="en-US" dirty="0"/>
              <a:t>C and other languages let us write code that works on most machines.</a:t>
            </a:r>
          </a:p>
          <a:p>
            <a:r>
              <a:rPr lang="en-US" dirty="0"/>
              <a:t>Assembly code is just bytes!  No variable types, no type checking, etc.</a:t>
            </a:r>
          </a:p>
          <a:p>
            <a:r>
              <a:rPr lang="en-US" dirty="0"/>
              <a:t>Assembly/machine code is processor-specific.</a:t>
            </a:r>
          </a:p>
          <a:p>
            <a:r>
              <a:rPr lang="en-US" dirty="0"/>
              <a:t>What is the level of abstraction for assembly code?</a:t>
            </a:r>
          </a:p>
        </p:txBody>
      </p:sp>
    </p:spTree>
    <p:extLst>
      <p:ext uri="{BB962C8B-B14F-4D97-AF65-F5344CB8AC3E}">
        <p14:creationId xmlns:p14="http://schemas.microsoft.com/office/powerpoint/2010/main" val="5038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726-37D1-1440-B3FB-60E30C9C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8F7A401-1CD7-7547-97EE-00C2CF54B8D3}"/>
              </a:ext>
            </a:extLst>
          </p:cNvPr>
          <p:cNvSpPr/>
          <p:nvPr/>
        </p:nvSpPr>
        <p:spPr>
          <a:xfrm>
            <a:off x="5545393" y="356419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75BA6-E194-574A-A69F-1DE12DD11A2E}"/>
              </a:ext>
            </a:extLst>
          </p:cNvPr>
          <p:cNvSpPr txBox="1"/>
          <p:nvPr/>
        </p:nvSpPr>
        <p:spPr>
          <a:xfrm>
            <a:off x="5761667" y="4090220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0DBAE50-2AD4-364F-9BE0-FB2069F861AF}"/>
              </a:ext>
            </a:extLst>
          </p:cNvPr>
          <p:cNvSpPr/>
          <p:nvPr/>
        </p:nvSpPr>
        <p:spPr>
          <a:xfrm>
            <a:off x="5530645" y="3581400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47377F8-10CD-2545-8297-BBA3805346D0}"/>
              </a:ext>
            </a:extLst>
          </p:cNvPr>
          <p:cNvSpPr/>
          <p:nvPr/>
        </p:nvSpPr>
        <p:spPr>
          <a:xfrm>
            <a:off x="5518355" y="3603522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A0B03F-1D16-4F41-B103-D8A8D5ABBC31}"/>
              </a:ext>
            </a:extLst>
          </p:cNvPr>
          <p:cNvSpPr/>
          <p:nvPr/>
        </p:nvSpPr>
        <p:spPr>
          <a:xfrm>
            <a:off x="5533103" y="3574026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FA0ECC3-8384-FA4D-A2CC-E165E857BB4F}"/>
              </a:ext>
            </a:extLst>
          </p:cNvPr>
          <p:cNvSpPr/>
          <p:nvPr/>
        </p:nvSpPr>
        <p:spPr>
          <a:xfrm>
            <a:off x="5528187" y="35961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CDBED10-53DD-8A43-98F7-985982238203}"/>
              </a:ext>
            </a:extLst>
          </p:cNvPr>
          <p:cNvSpPr/>
          <p:nvPr/>
        </p:nvSpPr>
        <p:spPr>
          <a:xfrm>
            <a:off x="5524500" y="3592461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AA16E9B-8D3C-9B4D-83B5-E55E48FEC4CC}"/>
              </a:ext>
            </a:extLst>
          </p:cNvPr>
          <p:cNvSpPr/>
          <p:nvPr/>
        </p:nvSpPr>
        <p:spPr>
          <a:xfrm>
            <a:off x="5528187" y="3592461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AA735BE-37CB-974B-AAAE-F75F7238B24E}"/>
              </a:ext>
            </a:extLst>
          </p:cNvPr>
          <p:cNvSpPr/>
          <p:nvPr/>
        </p:nvSpPr>
        <p:spPr>
          <a:xfrm>
            <a:off x="5520813" y="35887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C2F96052-80D7-304A-A978-5822B0910F0C}"/>
              </a:ext>
            </a:extLst>
          </p:cNvPr>
          <p:cNvSpPr/>
          <p:nvPr/>
        </p:nvSpPr>
        <p:spPr>
          <a:xfrm>
            <a:off x="5525729" y="3587545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355DFFE-837F-304B-959C-BFA588AF689E}"/>
              </a:ext>
            </a:extLst>
          </p:cNvPr>
          <p:cNvSpPr/>
          <p:nvPr/>
        </p:nvSpPr>
        <p:spPr>
          <a:xfrm>
            <a:off x="5525729" y="3566652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701CE872-83DC-7349-8F64-AD8C860FD091}"/>
              </a:ext>
            </a:extLst>
          </p:cNvPr>
          <p:cNvSpPr/>
          <p:nvPr/>
        </p:nvSpPr>
        <p:spPr>
          <a:xfrm>
            <a:off x="5525729" y="3576483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DE41A969-D3D3-E648-80E6-748150AE7E06}"/>
              </a:ext>
            </a:extLst>
          </p:cNvPr>
          <p:cNvSpPr/>
          <p:nvPr/>
        </p:nvSpPr>
        <p:spPr>
          <a:xfrm>
            <a:off x="5540477" y="3574026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A61347B-ADB3-2443-AAB2-20B5F082D548}"/>
              </a:ext>
            </a:extLst>
          </p:cNvPr>
          <p:cNvSpPr/>
          <p:nvPr/>
        </p:nvSpPr>
        <p:spPr>
          <a:xfrm>
            <a:off x="5524498" y="357156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E06EE7D7-F4F8-D647-B102-74CA9B3B7B42}"/>
              </a:ext>
            </a:extLst>
          </p:cNvPr>
          <p:cNvSpPr/>
          <p:nvPr/>
        </p:nvSpPr>
        <p:spPr>
          <a:xfrm>
            <a:off x="5524499" y="356419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8415A861-4231-3D40-B1AA-953465B7844B}"/>
              </a:ext>
            </a:extLst>
          </p:cNvPr>
          <p:cNvSpPr/>
          <p:nvPr/>
        </p:nvSpPr>
        <p:spPr>
          <a:xfrm>
            <a:off x="5551538" y="35887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B4358E3F-E925-4C4F-BA28-760C6844C386}"/>
              </a:ext>
            </a:extLst>
          </p:cNvPr>
          <p:cNvSpPr/>
          <p:nvPr/>
        </p:nvSpPr>
        <p:spPr>
          <a:xfrm>
            <a:off x="5524496" y="3603522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2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726-37D1-1440-B3FB-60E30C9C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8F7A401-1CD7-7547-97EE-00C2CF54B8D3}"/>
              </a:ext>
            </a:extLst>
          </p:cNvPr>
          <p:cNvSpPr/>
          <p:nvPr/>
        </p:nvSpPr>
        <p:spPr>
          <a:xfrm>
            <a:off x="2286000" y="1919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75BA6-E194-574A-A69F-1DE12DD11A2E}"/>
              </a:ext>
            </a:extLst>
          </p:cNvPr>
          <p:cNvSpPr txBox="1"/>
          <p:nvPr/>
        </p:nvSpPr>
        <p:spPr>
          <a:xfrm>
            <a:off x="2502274" y="2445774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0DBAE50-2AD4-364F-9BE0-FB2069F861AF}"/>
              </a:ext>
            </a:extLst>
          </p:cNvPr>
          <p:cNvSpPr/>
          <p:nvPr/>
        </p:nvSpPr>
        <p:spPr>
          <a:xfrm>
            <a:off x="2286000" y="3062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FB5E0-0130-5A4D-8353-AAC960B0F343}"/>
              </a:ext>
            </a:extLst>
          </p:cNvPr>
          <p:cNvSpPr txBox="1"/>
          <p:nvPr/>
        </p:nvSpPr>
        <p:spPr>
          <a:xfrm>
            <a:off x="2502274" y="3588774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rbx</a:t>
            </a:r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47377F8-10CD-2545-8297-BBA3805346D0}"/>
              </a:ext>
            </a:extLst>
          </p:cNvPr>
          <p:cNvSpPr/>
          <p:nvPr/>
        </p:nvSpPr>
        <p:spPr>
          <a:xfrm>
            <a:off x="2286000" y="41221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2C838-F1A8-A946-9C9D-9944D9E53041}"/>
              </a:ext>
            </a:extLst>
          </p:cNvPr>
          <p:cNvSpPr txBox="1"/>
          <p:nvPr/>
        </p:nvSpPr>
        <p:spPr>
          <a:xfrm>
            <a:off x="2515098" y="4648200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rcx</a:t>
            </a:r>
            <a:endParaRPr lang="en-US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A0B03F-1D16-4F41-B103-D8A8D5ABBC31}"/>
              </a:ext>
            </a:extLst>
          </p:cNvPr>
          <p:cNvSpPr/>
          <p:nvPr/>
        </p:nvSpPr>
        <p:spPr>
          <a:xfrm>
            <a:off x="2286000" y="5181600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E180C-58C5-BF49-B557-AAB934F19235}"/>
              </a:ext>
            </a:extLst>
          </p:cNvPr>
          <p:cNvSpPr txBox="1"/>
          <p:nvPr/>
        </p:nvSpPr>
        <p:spPr>
          <a:xfrm>
            <a:off x="2502274" y="5707626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rdx</a:t>
            </a:r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FA0ECC3-8384-FA4D-A2CC-E165E857BB4F}"/>
              </a:ext>
            </a:extLst>
          </p:cNvPr>
          <p:cNvSpPr/>
          <p:nvPr/>
        </p:nvSpPr>
        <p:spPr>
          <a:xfrm>
            <a:off x="4495800" y="1919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70158-CDAB-9D40-87CB-4700F0B79E59}"/>
              </a:ext>
            </a:extLst>
          </p:cNvPr>
          <p:cNvSpPr txBox="1"/>
          <p:nvPr/>
        </p:nvSpPr>
        <p:spPr>
          <a:xfrm>
            <a:off x="4789018" y="2445774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rsi</a:t>
            </a:r>
            <a:endParaRPr lang="en-US" dirty="0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CDBED10-53DD-8A43-98F7-985982238203}"/>
              </a:ext>
            </a:extLst>
          </p:cNvPr>
          <p:cNvSpPr/>
          <p:nvPr/>
        </p:nvSpPr>
        <p:spPr>
          <a:xfrm>
            <a:off x="4495800" y="3062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D6A24-1904-DC40-AF59-7D818B6711AB}"/>
              </a:ext>
            </a:extLst>
          </p:cNvPr>
          <p:cNvSpPr txBox="1"/>
          <p:nvPr/>
        </p:nvSpPr>
        <p:spPr>
          <a:xfrm>
            <a:off x="4776194" y="358877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rdi</a:t>
            </a:r>
            <a:endParaRPr lang="en-US" dirty="0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AA16E9B-8D3C-9B4D-83B5-E55E48FEC4CC}"/>
              </a:ext>
            </a:extLst>
          </p:cNvPr>
          <p:cNvSpPr/>
          <p:nvPr/>
        </p:nvSpPr>
        <p:spPr>
          <a:xfrm>
            <a:off x="4495800" y="41221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4751F-0A56-0D42-A929-6B7BC5EE5172}"/>
              </a:ext>
            </a:extLst>
          </p:cNvPr>
          <p:cNvSpPr txBox="1"/>
          <p:nvPr/>
        </p:nvSpPr>
        <p:spPr>
          <a:xfrm>
            <a:off x="4699250" y="4648200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AA735BE-37CB-974B-AAAE-F75F7238B24E}"/>
              </a:ext>
            </a:extLst>
          </p:cNvPr>
          <p:cNvSpPr/>
          <p:nvPr/>
        </p:nvSpPr>
        <p:spPr>
          <a:xfrm>
            <a:off x="4495800" y="5181600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48642-2744-F94D-9DF9-A4D39A304DA9}"/>
              </a:ext>
            </a:extLst>
          </p:cNvPr>
          <p:cNvSpPr txBox="1"/>
          <p:nvPr/>
        </p:nvSpPr>
        <p:spPr>
          <a:xfrm>
            <a:off x="4712074" y="5707626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C2F96052-80D7-304A-A978-5822B0910F0C}"/>
              </a:ext>
            </a:extLst>
          </p:cNvPr>
          <p:cNvSpPr/>
          <p:nvPr/>
        </p:nvSpPr>
        <p:spPr>
          <a:xfrm>
            <a:off x="6705600" y="1919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8E028-EC04-7F42-8E82-1397E95BA3F7}"/>
              </a:ext>
            </a:extLst>
          </p:cNvPr>
          <p:cNvSpPr txBox="1"/>
          <p:nvPr/>
        </p:nvSpPr>
        <p:spPr>
          <a:xfrm>
            <a:off x="7037291" y="24457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%r8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355DFFE-837F-304B-959C-BFA588AF689E}"/>
              </a:ext>
            </a:extLst>
          </p:cNvPr>
          <p:cNvSpPr/>
          <p:nvPr/>
        </p:nvSpPr>
        <p:spPr>
          <a:xfrm>
            <a:off x="6705600" y="3062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D73AF-C99F-E84C-80E1-01C1349DA19D}"/>
              </a:ext>
            </a:extLst>
          </p:cNvPr>
          <p:cNvSpPr txBox="1"/>
          <p:nvPr/>
        </p:nvSpPr>
        <p:spPr>
          <a:xfrm>
            <a:off x="7037291" y="35887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%r9</a:t>
            </a: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701CE872-83DC-7349-8F64-AD8C860FD091}"/>
              </a:ext>
            </a:extLst>
          </p:cNvPr>
          <p:cNvSpPr/>
          <p:nvPr/>
        </p:nvSpPr>
        <p:spPr>
          <a:xfrm>
            <a:off x="6705600" y="41221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1EF45-EF46-A446-A283-3AC334441E29}"/>
              </a:ext>
            </a:extLst>
          </p:cNvPr>
          <p:cNvSpPr txBox="1"/>
          <p:nvPr/>
        </p:nvSpPr>
        <p:spPr>
          <a:xfrm>
            <a:off x="6909050" y="4648200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%r10</a:t>
            </a: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DE41A969-D3D3-E648-80E6-748150AE7E06}"/>
              </a:ext>
            </a:extLst>
          </p:cNvPr>
          <p:cNvSpPr/>
          <p:nvPr/>
        </p:nvSpPr>
        <p:spPr>
          <a:xfrm>
            <a:off x="6705600" y="5181600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0BF9C-2030-B84F-B6FF-DDF3D5D26B15}"/>
              </a:ext>
            </a:extLst>
          </p:cNvPr>
          <p:cNvSpPr txBox="1"/>
          <p:nvPr/>
        </p:nvSpPr>
        <p:spPr>
          <a:xfrm>
            <a:off x="6926171" y="5707626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%r11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A61347B-ADB3-2443-AAB2-20B5F082D548}"/>
              </a:ext>
            </a:extLst>
          </p:cNvPr>
          <p:cNvSpPr/>
          <p:nvPr/>
        </p:nvSpPr>
        <p:spPr>
          <a:xfrm>
            <a:off x="8915400" y="1919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F73724-E59E-A44D-8A60-91BA6349821A}"/>
              </a:ext>
            </a:extLst>
          </p:cNvPr>
          <p:cNvSpPr txBox="1"/>
          <p:nvPr/>
        </p:nvSpPr>
        <p:spPr>
          <a:xfrm>
            <a:off x="9118850" y="2445774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%r12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E06EE7D7-F4F8-D647-B102-74CA9B3B7B42}"/>
              </a:ext>
            </a:extLst>
          </p:cNvPr>
          <p:cNvSpPr/>
          <p:nvPr/>
        </p:nvSpPr>
        <p:spPr>
          <a:xfrm>
            <a:off x="8915400" y="3062748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26BEC-955D-824D-87C2-9BB880894A21}"/>
              </a:ext>
            </a:extLst>
          </p:cNvPr>
          <p:cNvSpPr txBox="1"/>
          <p:nvPr/>
        </p:nvSpPr>
        <p:spPr>
          <a:xfrm>
            <a:off x="9118850" y="3588774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%r13</a:t>
            </a: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8415A861-4231-3D40-B1AA-953465B7844B}"/>
              </a:ext>
            </a:extLst>
          </p:cNvPr>
          <p:cNvSpPr/>
          <p:nvPr/>
        </p:nvSpPr>
        <p:spPr>
          <a:xfrm>
            <a:off x="8915400" y="4122174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2EC50-A9D0-5440-9BF1-AF2D7F5A2E9E}"/>
              </a:ext>
            </a:extLst>
          </p:cNvPr>
          <p:cNvSpPr txBox="1"/>
          <p:nvPr/>
        </p:nvSpPr>
        <p:spPr>
          <a:xfrm>
            <a:off x="9118850" y="4648200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%r14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B4358E3F-E925-4C4F-BA28-760C6844C386}"/>
              </a:ext>
            </a:extLst>
          </p:cNvPr>
          <p:cNvSpPr/>
          <p:nvPr/>
        </p:nvSpPr>
        <p:spPr>
          <a:xfrm>
            <a:off x="8915400" y="5181600"/>
            <a:ext cx="114300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E0106-C378-AF44-B8DB-D68D1663CBC2}"/>
              </a:ext>
            </a:extLst>
          </p:cNvPr>
          <p:cNvSpPr txBox="1"/>
          <p:nvPr/>
        </p:nvSpPr>
        <p:spPr>
          <a:xfrm>
            <a:off x="9118850" y="5707626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%r15</a:t>
            </a:r>
          </a:p>
        </p:txBody>
      </p:sp>
    </p:spTree>
    <p:extLst>
      <p:ext uri="{BB962C8B-B14F-4D97-AF65-F5344CB8AC3E}">
        <p14:creationId xmlns:p14="http://schemas.microsoft.com/office/powerpoint/2010/main" val="141910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3E5C-26F1-7146-9AA0-69BE9776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93BE-B79C-9C4D-B46F-2B720D40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register</a:t>
            </a:r>
            <a:r>
              <a:rPr lang="en-US" dirty="0"/>
              <a:t> is a 64-bit space inside the processor.  </a:t>
            </a:r>
          </a:p>
          <a:p>
            <a:r>
              <a:rPr lang="en-US" dirty="0"/>
              <a:t>There are 16 registers available, each with a unique name.</a:t>
            </a:r>
          </a:p>
          <a:p>
            <a:r>
              <a:rPr lang="en-US" dirty="0"/>
              <a:t>Registers are like “scratch paper” for the processor.  Data being calculated or manipulated is moved to registers first.  Operations are performed on registers.</a:t>
            </a:r>
          </a:p>
          <a:p>
            <a:r>
              <a:rPr lang="en-US" dirty="0"/>
              <a:t>Registers also hold parameters and return values for functions.</a:t>
            </a:r>
          </a:p>
          <a:p>
            <a:r>
              <a:rPr lang="en-US" dirty="0"/>
              <a:t>Registers are extremely </a:t>
            </a:r>
            <a:r>
              <a:rPr lang="en-US" i="1" dirty="0"/>
              <a:t>fast</a:t>
            </a:r>
            <a:r>
              <a:rPr lang="en-US" dirty="0"/>
              <a:t> memory!</a:t>
            </a:r>
          </a:p>
          <a:p>
            <a:r>
              <a:rPr lang="en-US" dirty="0"/>
              <a:t>Processor instructions consist mostly of moving data into/out of registers and performing arithmetic on them.  This is the level of logic your program must be in to execute!</a:t>
            </a:r>
          </a:p>
        </p:txBody>
      </p:sp>
    </p:spTree>
    <p:extLst>
      <p:ext uri="{BB962C8B-B14F-4D97-AF65-F5344CB8AC3E}">
        <p14:creationId xmlns:p14="http://schemas.microsoft.com/office/powerpoint/2010/main" val="13114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4E9A-D0E4-6D4D-A455-18344D8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Machine-Level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809-009B-554C-BBEA-301B5A87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Assembly instructions manipulate these registers.  For example:</a:t>
            </a:r>
          </a:p>
          <a:p>
            <a:r>
              <a:rPr lang="en-US" dirty="0"/>
              <a:t>One instruction adds two numbers in registers</a:t>
            </a:r>
          </a:p>
          <a:p>
            <a:r>
              <a:rPr lang="en-US" dirty="0"/>
              <a:t>One instruction transfers data from a register to memory</a:t>
            </a:r>
          </a:p>
          <a:p>
            <a:r>
              <a:rPr lang="en-US" dirty="0"/>
              <a:t>One instruction transfers data from memory to a register</a:t>
            </a:r>
          </a:p>
        </p:txBody>
      </p:sp>
    </p:spTree>
    <p:extLst>
      <p:ext uri="{BB962C8B-B14F-4D97-AF65-F5344CB8AC3E}">
        <p14:creationId xmlns:p14="http://schemas.microsoft.com/office/powerpoint/2010/main" val="17104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D673-8B5F-3346-925E-89DE45A0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6827D-4C95-A446-BBF1-538C39D6B6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76047" y="1371600"/>
            <a:ext cx="7439906" cy="51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C1D4-6998-5C4E-A0CE-E9770D9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And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22D1-F2E6-8347-9459-E64A909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compiles your program – it lays out memory on the stack and heap and generates assembly instructions to access and do calculations on those memory locations.</a:t>
            </a:r>
          </a:p>
          <a:p>
            <a:r>
              <a:rPr lang="en-US" dirty="0"/>
              <a:t>Here’s what the “assembly-level abstraction” of C code might look like: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73F6B3-D99F-B74F-921A-12A60A0A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85968"/>
              </p:ext>
            </p:extLst>
          </p:nvPr>
        </p:nvGraphicFramePr>
        <p:xfrm>
          <a:off x="457200" y="3429000"/>
          <a:ext cx="1127760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6501253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13365933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Assembly Abstraction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17848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US" sz="4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4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x + y;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arenR"/>
                      </a:pPr>
                      <a:r>
                        <a:rPr lang="en-US" sz="2400" dirty="0"/>
                        <a:t>Copy x into register 1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sz="2400" dirty="0"/>
                        <a:t>Copy y into register 2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sz="2400" dirty="0"/>
                        <a:t>Add register 2 to register 1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US" sz="2400" dirty="0"/>
                        <a:t>Write register 1 to memory for sum</a:t>
                      </a:r>
                    </a:p>
                    <a:p>
                      <a:pPr marL="457200" indent="-457200">
                        <a:buAutoNum type="arabicParenR"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357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Overview: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GCC and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Looking at an executable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 and The Assembly Level of Abstraction</a:t>
            </a:r>
          </a:p>
          <a:p>
            <a:r>
              <a:rPr lang="en-US" dirty="0"/>
              <a:t>A Brief History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First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Announcements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6123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766A-8831-A347-A2E6-0DD9E48C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111E-EC9E-784C-AE4A-44B21ECD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learn the </a:t>
            </a:r>
            <a:r>
              <a:rPr lang="en-US" b="1" dirty="0"/>
              <a:t>x86-64 </a:t>
            </a:r>
            <a:r>
              <a:rPr lang="en-US" dirty="0"/>
              <a:t>instruction set architecture.  This instruction set is used by Intel and AMD processors.</a:t>
            </a:r>
          </a:p>
          <a:p>
            <a:r>
              <a:rPr lang="en-US" dirty="0"/>
              <a:t>There are many other instruction sets: ARM, MIPS, etc.</a:t>
            </a:r>
          </a:p>
          <a:p>
            <a:r>
              <a:rPr lang="en-US" dirty="0"/>
              <a:t>Intel originally designed their instruction set back in 1978.  It has evolved significantly since then, but has aggressively preserved backwards compatibility.</a:t>
            </a:r>
          </a:p>
          <a:p>
            <a:r>
              <a:rPr lang="en-US" dirty="0"/>
              <a:t>Originally 16 bit processor -&gt; then 32 -&gt; now 64 bit.  This dictated the register sizes (and even register names).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DDB40-608A-2040-8990-0EF491D6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809671"/>
            <a:ext cx="4648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Overview: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GCC and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Looking at an executable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 and The Assembly Level of Abstraction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Brief History</a:t>
            </a:r>
          </a:p>
          <a:p>
            <a:r>
              <a:rPr lang="en-US" dirty="0"/>
              <a:t>Our First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Announcements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9050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6</a:t>
            </a:r>
            <a:r>
              <a:rPr lang="en-US" dirty="0"/>
              <a:t>: How does a computer interpret and execute C programs? </a:t>
            </a:r>
            <a:r>
              <a:rPr lang="en-US" b="0" dirty="0"/>
              <a:t>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4546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55A3-C37B-6F4B-8A83-87432C25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7563-B18F-9E4D-8BD4-E8BB60A3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sum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does this look like in assembly?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F85CA10-2D6D-4D4C-9654-C5B9213A90A4}"/>
              </a:ext>
            </a:extLst>
          </p:cNvPr>
          <p:cNvSpPr/>
          <p:nvPr/>
        </p:nvSpPr>
        <p:spPr>
          <a:xfrm rot="16200000">
            <a:off x="2324100" y="-571500"/>
            <a:ext cx="533400" cy="48768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B1C25-1214-5D46-B2B3-E51F83D49DE7}"/>
              </a:ext>
            </a:extLst>
          </p:cNvPr>
          <p:cNvSpPr/>
          <p:nvPr/>
        </p:nvSpPr>
        <p:spPr bwMode="auto">
          <a:xfrm>
            <a:off x="181707" y="2256692"/>
            <a:ext cx="5914293" cy="1400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is the name of the function (same as C) and the memory address where the code for this function starts.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0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4005bb: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4005c2: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4005c5: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4005cb: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4005cd: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4005cf: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C6AF1-DB66-2F4E-96E5-61A8A7E35E7A}"/>
              </a:ext>
            </a:extLst>
          </p:cNvPr>
          <p:cNvSpPr/>
          <p:nvPr/>
        </p:nvSpPr>
        <p:spPr bwMode="auto">
          <a:xfrm>
            <a:off x="2590800" y="2499946"/>
            <a:ext cx="6248400" cy="1400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These are the memory addresses where each of the instructions live.  Sequential instructions are sequential in memory.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66E2E5D-AAE3-5F4B-A951-B6E7B61163E2}"/>
              </a:ext>
            </a:extLst>
          </p:cNvPr>
          <p:cNvSpPr/>
          <p:nvPr/>
        </p:nvSpPr>
        <p:spPr>
          <a:xfrm rot="10800000">
            <a:off x="1752600" y="1752600"/>
            <a:ext cx="533400" cy="28956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add    (%rdi,%rcx,4),%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CEFA4-32C7-D04A-B134-79636ECC614D}"/>
              </a:ext>
            </a:extLst>
          </p:cNvPr>
          <p:cNvSpPr/>
          <p:nvPr/>
        </p:nvSpPr>
        <p:spPr bwMode="auto">
          <a:xfrm>
            <a:off x="228600" y="2485292"/>
            <a:ext cx="4800600" cy="1400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is the assembly code: “human-readable” versions of each machine code instruction.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5DF37F-AE3B-184C-B30E-83DCC2F3724A}"/>
              </a:ext>
            </a:extLst>
          </p:cNvPr>
          <p:cNvSpPr/>
          <p:nvPr/>
        </p:nvSpPr>
        <p:spPr>
          <a:xfrm>
            <a:off x="5257800" y="1737946"/>
            <a:ext cx="533400" cy="28956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03 04 8f            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4005c8: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83 c2 01            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EE02A-9BAB-8647-A8DD-171B2E5DB9A8}"/>
              </a:ext>
            </a:extLst>
          </p:cNvPr>
          <p:cNvSpPr/>
          <p:nvPr/>
        </p:nvSpPr>
        <p:spPr bwMode="auto">
          <a:xfrm>
            <a:off x="5791200" y="1935773"/>
            <a:ext cx="5715000" cy="2376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is the machine code: raw hexadecimal instructions, representing binary as read by the computer.  Different instructions may be different byte lengths.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AB33AE4-435C-E74C-950E-1C2974DCE927}"/>
              </a:ext>
            </a:extLst>
          </p:cNvPr>
          <p:cNvSpPr/>
          <p:nvPr/>
        </p:nvSpPr>
        <p:spPr>
          <a:xfrm rot="10800000">
            <a:off x="4800600" y="1676400"/>
            <a:ext cx="533400" cy="28956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4005b6: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3886200" y="5380892"/>
            <a:ext cx="43434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Each instruction has an operation name (“opcode”).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FC78E-4EB6-DB48-BC73-2FE4538DFFAD}"/>
              </a:ext>
            </a:extLst>
          </p:cNvPr>
          <p:cNvCxnSpPr>
            <a:stCxn id="4" idx="0"/>
          </p:cNvCxnSpPr>
          <p:nvPr/>
        </p:nvCxnSpPr>
        <p:spPr>
          <a:xfrm flipV="1">
            <a:off x="6057900" y="3657600"/>
            <a:ext cx="190500" cy="17232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8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5562600" y="4311162"/>
            <a:ext cx="45720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Each instruction can also have arguments (“operands”).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98F70E0-BFDD-1240-AED9-D603C2903A97}"/>
              </a:ext>
            </a:extLst>
          </p:cNvPr>
          <p:cNvSpPr/>
          <p:nvPr/>
        </p:nvSpPr>
        <p:spPr>
          <a:xfrm rot="16200000">
            <a:off x="7581900" y="3124200"/>
            <a:ext cx="533400" cy="15240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6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5562600" y="5380892"/>
            <a:ext cx="45720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$[number]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means a constant value (e.g. 1 here).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FC78E-4EB6-DB48-BC73-2FE4538DFFA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543800" y="3657600"/>
            <a:ext cx="304800" cy="17232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1EA4-262F-8C4F-A512-0078F892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Assembly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D7657A-C225-D245-9B8A-216876411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76001"/>
              </p:ext>
            </p:extLst>
          </p:nvPr>
        </p:nvGraphicFramePr>
        <p:xfrm>
          <a:off x="419100" y="1066800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E3C906-38C1-AF42-900E-0556BBA718F8}"/>
              </a:ext>
            </a:extLst>
          </p:cNvPr>
          <p:cNvSpPr txBox="1"/>
          <p:nvPr/>
        </p:nvSpPr>
        <p:spPr>
          <a:xfrm>
            <a:off x="762000" y="4267200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5CBAE-E9B4-B74C-84C5-EDE58C727048}"/>
              </a:ext>
            </a:extLst>
          </p:cNvPr>
          <p:cNvSpPr txBox="1"/>
          <p:nvPr/>
        </p:nvSpPr>
        <p:spPr>
          <a:xfrm>
            <a:off x="4038600" y="426720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5F74-3037-144A-9BCC-9C73AEBF2B00}"/>
              </a:ext>
            </a:extLst>
          </p:cNvPr>
          <p:cNvSpPr txBox="1"/>
          <p:nvPr/>
        </p:nvSpPr>
        <p:spPr>
          <a:xfrm>
            <a:off x="7172043" y="4267199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E051C-C56F-164E-BF01-FF3C3778FBFA}"/>
              </a:ext>
            </a:extLst>
          </p:cNvPr>
          <p:cNvSpPr txBox="1"/>
          <p:nvPr/>
        </p:nvSpPr>
        <p:spPr>
          <a:xfrm>
            <a:off x="10210800" y="426860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1562076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5BD-BFCB-914D-9E0A-60331F5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509-8A26-E948-847A-625C46E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00000000004005b6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sum_array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4005b6: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4005bb:    b8 00 00 00 00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$0x0,%eax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4005c0: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09               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4005cb &lt;sum_array+0x15&gt;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4005c2:    48 63 ca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4005c5:    03 04 8f             add    (%rdi,%rcx,4),%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4005c8:    83 c2 01             add    $0x1,%edx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4005cb:    39 f2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4005cd:    7c f3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4005c2 &lt;sum_array+0xc&gt;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4005cf:    f3 c3               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repz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BFBF5-2CF9-0E4E-BE78-8A0C6056E73F}"/>
              </a:ext>
            </a:extLst>
          </p:cNvPr>
          <p:cNvSpPr/>
          <p:nvPr/>
        </p:nvSpPr>
        <p:spPr bwMode="auto">
          <a:xfrm>
            <a:off x="5562600" y="5380892"/>
            <a:ext cx="4572000" cy="1096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%[name]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means a register (e.g. 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edx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here).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FC78E-4EB6-DB48-BC73-2FE4538DFFA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848600" y="3657600"/>
            <a:ext cx="533400" cy="17232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00C-151A-4A42-ADB0-4789A753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3101-1313-1C45-8D63-412407BE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midterm exam is </a:t>
            </a:r>
            <a:r>
              <a:rPr lang="en-US" b="1" dirty="0"/>
              <a:t>Fri. 5/10 12:30-2:20PM in Nvidia Aud. and 420-041</a:t>
            </a:r>
          </a:p>
          <a:p>
            <a:pPr lvl="1"/>
            <a:r>
              <a:rPr lang="en-US" b="1" dirty="0"/>
              <a:t>Last names A-R: Nvidia Auditorium</a:t>
            </a:r>
          </a:p>
          <a:p>
            <a:pPr lvl="1"/>
            <a:r>
              <a:rPr lang="en-US" b="1" dirty="0"/>
              <a:t>Last Names S-Z: 420-041</a:t>
            </a:r>
          </a:p>
          <a:p>
            <a:r>
              <a:rPr lang="en-US" dirty="0"/>
              <a:t>We have confirmed via email accommodations for all students who have requested midterm accommodations.  If you expected accommodations but did not receive an email, please email the course staff immediately.</a:t>
            </a:r>
          </a:p>
          <a:p>
            <a:r>
              <a:rPr lang="en-US" dirty="0"/>
              <a:t>We’ve added labels on Piazza for posts regarding the different practice exams and practice problems.  Please use these when posting for quick organization!</a:t>
            </a:r>
          </a:p>
          <a:p>
            <a:r>
              <a:rPr lang="en-US" dirty="0"/>
              <a:t>Assignment 4 on time deadline is tonight, assignment 5 goes out then and is due </a:t>
            </a:r>
            <a:r>
              <a:rPr lang="en-US" b="1" dirty="0"/>
              <a:t>Fri. 5/17</a:t>
            </a:r>
            <a:r>
              <a:rPr lang="en-US" dirty="0"/>
              <a:t>.  We recommend starting to work on it </a:t>
            </a:r>
            <a:r>
              <a:rPr lang="en-US" i="1" dirty="0"/>
              <a:t>after</a:t>
            </a:r>
            <a:r>
              <a:rPr lang="en-US" dirty="0"/>
              <a:t> the midterm exam.</a:t>
            </a:r>
          </a:p>
        </p:txBody>
      </p:sp>
    </p:spTree>
    <p:extLst>
      <p:ext uri="{BB962C8B-B14F-4D97-AF65-F5344CB8AC3E}">
        <p14:creationId xmlns:p14="http://schemas.microsoft.com/office/powerpoint/2010/main" val="262215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Overview: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GCC and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Looking at an executable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 and The Assembly Level of Abstraction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Brief History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First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Announcements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b="1" dirty="0" err="1"/>
              <a:t>mov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19636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84A-221C-484B-B484-C798F0C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66F-2BD3-644C-9D75-D5FC477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mov</a:t>
            </a:r>
            <a:r>
              <a:rPr lang="en-US" dirty="0"/>
              <a:t> instruction </a:t>
            </a:r>
            <a:r>
              <a:rPr lang="en-US" u="sng" dirty="0"/>
              <a:t>copies</a:t>
            </a:r>
            <a:r>
              <a:rPr lang="en-US" dirty="0"/>
              <a:t> bytes from one place to another.</a:t>
            </a:r>
            <a:endParaRPr lang="en-US" u="sng" dirty="0"/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src,dst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dst</a:t>
            </a:r>
            <a:r>
              <a:rPr lang="en-US" dirty="0"/>
              <a:t> can each be one of:</a:t>
            </a:r>
          </a:p>
          <a:p>
            <a:r>
              <a:rPr lang="en-US" dirty="0"/>
              <a:t>Immediate (constant value, like a number)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Memory Location (</a:t>
            </a:r>
            <a:r>
              <a:rPr lang="en-US" i="1" dirty="0"/>
              <a:t>at most one of </a:t>
            </a:r>
            <a:r>
              <a:rPr lang="en-US" b="1" i="1" dirty="0" err="1"/>
              <a:t>src</a:t>
            </a:r>
            <a:r>
              <a:rPr lang="en-US" b="1" i="1" dirty="0"/>
              <a:t>, </a:t>
            </a:r>
            <a:r>
              <a:rPr lang="en-US" b="1" i="1" dirty="0" err="1"/>
              <a:t>dst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1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Immediate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0AB2-8192-7C49-A838-57844472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76500"/>
            <a:ext cx="11277600" cy="190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$0x104,_____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59469542-8AB0-154C-AEB8-598B82B3DC73}"/>
              </a:ext>
            </a:extLst>
          </p:cNvPr>
          <p:cNvSpPr/>
          <p:nvPr/>
        </p:nvSpPr>
        <p:spPr>
          <a:xfrm>
            <a:off x="6096000" y="3851728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F2A1-8675-C04C-B639-F1DD18638B74}"/>
              </a:ext>
            </a:extLst>
          </p:cNvPr>
          <p:cNvSpPr txBox="1"/>
          <p:nvPr/>
        </p:nvSpPr>
        <p:spPr>
          <a:xfrm>
            <a:off x="4724400" y="4792029"/>
            <a:ext cx="3115664" cy="128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0x104 into some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8926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0AB2-8192-7C49-A838-57844472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209800"/>
            <a:ext cx="6400800" cy="31623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,____</a:t>
            </a:r>
          </a:p>
          <a:p>
            <a:pPr marL="0" indent="0"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____,%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080E398-9C30-4C4C-B49B-C6AAA4B7A978}"/>
              </a:ext>
            </a:extLst>
          </p:cNvPr>
          <p:cNvSpPr/>
          <p:nvPr/>
        </p:nvSpPr>
        <p:spPr>
          <a:xfrm rot="12922622">
            <a:off x="7399358" y="1885317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03CC8-6A62-C046-94EF-9E002BDFDD84}"/>
              </a:ext>
            </a:extLst>
          </p:cNvPr>
          <p:cNvSpPr txBox="1"/>
          <p:nvPr/>
        </p:nvSpPr>
        <p:spPr>
          <a:xfrm>
            <a:off x="7738568" y="1166119"/>
            <a:ext cx="3115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in register %</a:t>
            </a:r>
            <a:r>
              <a:rPr lang="en-US" sz="2600" i="1" dirty="0" err="1"/>
              <a:t>rbx</a:t>
            </a:r>
            <a:r>
              <a:rPr lang="en-US" sz="2600" i="1" dirty="0"/>
              <a:t> into some destination.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30A18CF-E835-3A4F-8737-40A468381F33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8DEB0-3D0D-7D4D-B014-3BF7BFDB428D}"/>
              </a:ext>
            </a:extLst>
          </p:cNvPr>
          <p:cNvSpPr txBox="1"/>
          <p:nvPr/>
        </p:nvSpPr>
        <p:spPr>
          <a:xfrm>
            <a:off x="8763000" y="5181600"/>
            <a:ext cx="3115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register %</a:t>
            </a:r>
            <a:r>
              <a:rPr lang="en-US" sz="2600" i="1" dirty="0" err="1"/>
              <a:t>rbx</a:t>
            </a:r>
            <a:r>
              <a:rPr lang="en-US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6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Absolute Addresses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2552700" y="2209800"/>
            <a:ext cx="7086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0x104,_____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_____,0x104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C985D0B-F41B-2841-8103-BDE4403A8DBF}"/>
              </a:ext>
            </a:extLst>
          </p:cNvPr>
          <p:cNvSpPr/>
          <p:nvPr/>
        </p:nvSpPr>
        <p:spPr>
          <a:xfrm rot="12922622">
            <a:off x="7399358" y="1885317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B826-2178-9F4B-AA0B-5FB3F273CDBE}"/>
              </a:ext>
            </a:extLst>
          </p:cNvPr>
          <p:cNvSpPr txBox="1"/>
          <p:nvPr/>
        </p:nvSpPr>
        <p:spPr>
          <a:xfrm>
            <a:off x="7738568" y="1166119"/>
            <a:ext cx="3115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address 0x104 into some destination.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4BED421-00BE-7448-A786-7D61547797BB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6372C-E466-0B40-B27D-F1116B950F31}"/>
              </a:ext>
            </a:extLst>
          </p:cNvPr>
          <p:cNvSpPr txBox="1"/>
          <p:nvPr/>
        </p:nvSpPr>
        <p:spPr>
          <a:xfrm>
            <a:off x="8763000" y="5181600"/>
            <a:ext cx="31156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address 0x104.</a:t>
            </a:r>
          </a:p>
        </p:txBody>
      </p:sp>
    </p:spTree>
    <p:extLst>
      <p:ext uri="{BB962C8B-B14F-4D97-AF65-F5344CB8AC3E}">
        <p14:creationId xmlns:p14="http://schemas.microsoft.com/office/powerpoint/2010/main" val="16452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04E-171B-414B-9254-61176D82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#1: Operand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33D7-7E80-AF44-8D25-6121C013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results of the following move instructions?  For this problem, assume the value </a:t>
            </a:r>
            <a:r>
              <a:rPr lang="en-US" i="1" dirty="0"/>
              <a:t>5</a:t>
            </a:r>
            <a:r>
              <a:rPr lang="en-US" dirty="0"/>
              <a:t> is stored at address 0x42, and the value </a:t>
            </a:r>
            <a:r>
              <a:rPr lang="en-US" i="1" dirty="0"/>
              <a:t>8</a:t>
            </a:r>
            <a:r>
              <a:rPr lang="en-US" dirty="0"/>
              <a:t> is stored in %</a:t>
            </a:r>
            <a:r>
              <a:rPr lang="en-US" dirty="0" err="1"/>
              <a:t>rbx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$0x42,%rax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0x42,%rax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%rbx,0x55</a:t>
            </a:r>
          </a:p>
        </p:txBody>
      </p:sp>
    </p:spTree>
    <p:extLst>
      <p:ext uri="{BB962C8B-B14F-4D97-AF65-F5344CB8AC3E}">
        <p14:creationId xmlns:p14="http://schemas.microsoft.com/office/powerpoint/2010/main" val="198290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Indirect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2171700" y="2209800"/>
            <a:ext cx="7848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),_____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 _____,(%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5FC8867B-6B69-A440-9460-0FC4219B423C}"/>
              </a:ext>
            </a:extLst>
          </p:cNvPr>
          <p:cNvSpPr/>
          <p:nvPr/>
        </p:nvSpPr>
        <p:spPr>
          <a:xfrm rot="12922622">
            <a:off x="7399358" y="1885317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0A03C-D3C4-5B4E-8EEE-25D35FB9F2B8}"/>
              </a:ext>
            </a:extLst>
          </p:cNvPr>
          <p:cNvSpPr txBox="1"/>
          <p:nvPr/>
        </p:nvSpPr>
        <p:spPr>
          <a:xfrm>
            <a:off x="7738568" y="1166119"/>
            <a:ext cx="43772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stored in register %</a:t>
            </a:r>
            <a:r>
              <a:rPr lang="en-US" sz="2600" i="1" dirty="0" err="1"/>
              <a:t>rbx</a:t>
            </a:r>
            <a:r>
              <a:rPr lang="en-US" sz="2600" i="1" dirty="0"/>
              <a:t> into some destination.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8C9F661D-E804-0646-9687-EC1AFB443D2B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AF2E4-964F-7F49-A346-549B54C83431}"/>
              </a:ext>
            </a:extLst>
          </p:cNvPr>
          <p:cNvSpPr txBox="1"/>
          <p:nvPr/>
        </p:nvSpPr>
        <p:spPr>
          <a:xfrm>
            <a:off x="6248400" y="5565338"/>
            <a:ext cx="570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stored in register %</a:t>
            </a:r>
            <a:r>
              <a:rPr lang="en-US" sz="2600" i="1" dirty="0" err="1"/>
              <a:t>rbx</a:t>
            </a:r>
            <a:r>
              <a:rPr lang="en-US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7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Base + Displacement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685800" y="2209800"/>
            <a:ext cx="10820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0x10(%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),_________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__________,0x10(%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089CCEF8-0F66-0648-8C45-176EA46666AA}"/>
              </a:ext>
            </a:extLst>
          </p:cNvPr>
          <p:cNvSpPr/>
          <p:nvPr/>
        </p:nvSpPr>
        <p:spPr>
          <a:xfrm rot="12922622">
            <a:off x="7399358" y="1885317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74FF9-5DDA-EC43-B214-3747F813C417}"/>
              </a:ext>
            </a:extLst>
          </p:cNvPr>
          <p:cNvSpPr txBox="1"/>
          <p:nvPr/>
        </p:nvSpPr>
        <p:spPr>
          <a:xfrm>
            <a:off x="7738568" y="1166119"/>
            <a:ext cx="4377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(</a:t>
            </a:r>
            <a:r>
              <a:rPr lang="en-US" sz="2600" b="1" i="1" u="sng" dirty="0"/>
              <a:t>0x10 plus </a:t>
            </a:r>
            <a:r>
              <a:rPr lang="en-US" sz="2600" i="1" dirty="0"/>
              <a:t>what is stored in register %</a:t>
            </a:r>
            <a:r>
              <a:rPr lang="en-US" sz="2600" i="1" dirty="0" err="1"/>
              <a:t>rax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44EFEF2-BD31-6448-A993-33F90EAF32E2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3007D-5424-AB42-AE58-59AD965E9C92}"/>
              </a:ext>
            </a:extLst>
          </p:cNvPr>
          <p:cNvSpPr txBox="1"/>
          <p:nvPr/>
        </p:nvSpPr>
        <p:spPr>
          <a:xfrm>
            <a:off x="6248400" y="5565338"/>
            <a:ext cx="570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(</a:t>
            </a:r>
            <a:r>
              <a:rPr lang="en-US" sz="2600" b="1" i="1" u="sng" dirty="0"/>
              <a:t>0x10 plus</a:t>
            </a:r>
            <a:r>
              <a:rPr lang="en-US" sz="2600" i="1" dirty="0"/>
              <a:t> what is stored in register %</a:t>
            </a:r>
            <a:r>
              <a:rPr lang="en-US" sz="2600" i="1" dirty="0" err="1"/>
              <a:t>rax</a:t>
            </a:r>
            <a:r>
              <a:rPr lang="en-US" sz="2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0396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Learn what assembly language is and why it is important</a:t>
            </a:r>
          </a:p>
          <a:p>
            <a:r>
              <a:rPr lang="en-US" dirty="0"/>
              <a:t>Become familiar with the format of human-readable assembly and x86</a:t>
            </a:r>
          </a:p>
          <a:p>
            <a:r>
              <a:rPr lang="en-US" dirty="0"/>
              <a:t>Learn the </a:t>
            </a:r>
            <a:r>
              <a:rPr lang="en-US" b="1" dirty="0" err="1"/>
              <a:t>mov</a:t>
            </a:r>
            <a:r>
              <a:rPr lang="en-US" dirty="0"/>
              <a:t> instruction and how data moves around at the assembly level</a:t>
            </a:r>
          </a:p>
        </p:txBody>
      </p:sp>
    </p:spTree>
    <p:extLst>
      <p:ext uri="{BB962C8B-B14F-4D97-AF65-F5344CB8AC3E}">
        <p14:creationId xmlns:p14="http://schemas.microsoft.com/office/powerpoint/2010/main" val="459992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),__________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___________,(%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E75B6BE9-8E81-6A4A-B52A-D3DA52A63601}"/>
              </a:ext>
            </a:extLst>
          </p:cNvPr>
          <p:cNvSpPr/>
          <p:nvPr/>
        </p:nvSpPr>
        <p:spPr>
          <a:xfrm rot="12922622">
            <a:off x="5554642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6F96-0C71-8D46-9916-141FB0DDDDBC}"/>
              </a:ext>
            </a:extLst>
          </p:cNvPr>
          <p:cNvSpPr txBox="1"/>
          <p:nvPr/>
        </p:nvSpPr>
        <p:spPr>
          <a:xfrm>
            <a:off x="5867400" y="1166119"/>
            <a:ext cx="624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(the sum of the values in registers %</a:t>
            </a:r>
            <a:r>
              <a:rPr lang="en-US" sz="2600" i="1" dirty="0" err="1"/>
              <a:t>rax</a:t>
            </a:r>
            <a:r>
              <a:rPr lang="en-US" sz="2600" i="1" dirty="0"/>
              <a:t> and %</a:t>
            </a:r>
            <a:r>
              <a:rPr lang="en-US" sz="2600" i="1" dirty="0" err="1"/>
              <a:t>rdx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86B2C97-128F-C442-A564-181CBD10B93D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7F1E2-DF9F-234B-BBF0-0D3C2569EDEB}"/>
              </a:ext>
            </a:extLst>
          </p:cNvPr>
          <p:cNvSpPr txBox="1"/>
          <p:nvPr/>
        </p:nvSpPr>
        <p:spPr>
          <a:xfrm>
            <a:off x="5105400" y="5565338"/>
            <a:ext cx="6849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(the sum of the values in registers %</a:t>
            </a:r>
            <a:r>
              <a:rPr lang="en-US" sz="2600" i="1" dirty="0" err="1"/>
              <a:t>rax</a:t>
            </a:r>
            <a:r>
              <a:rPr lang="en-US" sz="2600" i="1" dirty="0"/>
              <a:t> and %</a:t>
            </a:r>
            <a:r>
              <a:rPr lang="en-US" sz="2600" i="1" dirty="0" err="1"/>
              <a:t>rdx</a:t>
            </a:r>
            <a:r>
              <a:rPr lang="en-US" sz="2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54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0x10(%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),______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_______,0x10(%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5F04CEC4-4C10-1841-AC5C-365DFA5C178F}"/>
              </a:ext>
            </a:extLst>
          </p:cNvPr>
          <p:cNvSpPr/>
          <p:nvPr/>
        </p:nvSpPr>
        <p:spPr>
          <a:xfrm rot="12922622">
            <a:off x="5326041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96F76-7240-9645-98DE-7BF9C9A46AB0}"/>
              </a:ext>
            </a:extLst>
          </p:cNvPr>
          <p:cNvSpPr txBox="1"/>
          <p:nvPr/>
        </p:nvSpPr>
        <p:spPr>
          <a:xfrm>
            <a:off x="5486400" y="1166119"/>
            <a:ext cx="6629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(the sum of </a:t>
            </a:r>
            <a:r>
              <a:rPr lang="en-US" sz="2600" b="1" i="1" u="sng" dirty="0"/>
              <a:t>0x10 plus</a:t>
            </a:r>
            <a:r>
              <a:rPr lang="en-US" sz="2600" i="1" dirty="0"/>
              <a:t> the values in registers %</a:t>
            </a:r>
            <a:r>
              <a:rPr lang="en-US" sz="2600" i="1" dirty="0" err="1"/>
              <a:t>rax</a:t>
            </a:r>
            <a:r>
              <a:rPr lang="en-US" sz="2600" i="1" dirty="0"/>
              <a:t> and %</a:t>
            </a:r>
            <a:r>
              <a:rPr lang="en-US" sz="2600" i="1" dirty="0" err="1"/>
              <a:t>rdx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435861-29C8-EB4E-AD92-B1EF35241417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3482-2C5F-F842-A050-A6B562E3FEAB}"/>
              </a:ext>
            </a:extLst>
          </p:cNvPr>
          <p:cNvSpPr txBox="1"/>
          <p:nvPr/>
        </p:nvSpPr>
        <p:spPr>
          <a:xfrm>
            <a:off x="4419600" y="5565338"/>
            <a:ext cx="7535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(the sum of </a:t>
            </a:r>
            <a:r>
              <a:rPr lang="en-US" sz="2600" b="1" i="1" u="sng" dirty="0"/>
              <a:t>0x10 plus</a:t>
            </a:r>
            <a:r>
              <a:rPr lang="en-US" sz="2600" b="1" i="1" dirty="0"/>
              <a:t> </a:t>
            </a:r>
            <a:r>
              <a:rPr lang="en-US" sz="2600" i="1" dirty="0"/>
              <a:t>the values in registers %</a:t>
            </a:r>
            <a:r>
              <a:rPr lang="en-US" sz="2600" i="1" dirty="0" err="1"/>
              <a:t>rax</a:t>
            </a:r>
            <a:r>
              <a:rPr lang="en-US" sz="2600" i="1" dirty="0"/>
              <a:t> and %</a:t>
            </a:r>
            <a:r>
              <a:rPr lang="en-US" sz="2600" i="1" dirty="0" err="1"/>
              <a:t>rdx</a:t>
            </a:r>
            <a:r>
              <a:rPr lang="en-US" sz="2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431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04E-171B-414B-9254-61176D82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#2: Operand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33D7-7E80-AF44-8D25-6121C013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results of the following move instructions (executed separately)?  For this problem, assume the value </a:t>
            </a:r>
            <a:r>
              <a:rPr lang="en-US" i="1" dirty="0"/>
              <a:t>0x11</a:t>
            </a:r>
            <a:r>
              <a:rPr lang="en-US" dirty="0"/>
              <a:t> is stored at address </a:t>
            </a:r>
            <a:r>
              <a:rPr lang="en-US" i="1" dirty="0"/>
              <a:t>0x10C</a:t>
            </a:r>
            <a:r>
              <a:rPr lang="en-US" dirty="0"/>
              <a:t>, </a:t>
            </a:r>
            <a:r>
              <a:rPr lang="en-US" i="1" dirty="0"/>
              <a:t>0xAB </a:t>
            </a:r>
            <a:r>
              <a:rPr lang="en-US" dirty="0"/>
              <a:t>is stored at address </a:t>
            </a:r>
            <a:r>
              <a:rPr lang="en-US" i="1" dirty="0"/>
              <a:t>0x104</a:t>
            </a:r>
            <a:r>
              <a:rPr lang="en-US" dirty="0"/>
              <a:t>, </a:t>
            </a:r>
            <a:r>
              <a:rPr lang="en-US" i="1" dirty="0"/>
              <a:t>0x100</a:t>
            </a:r>
            <a:r>
              <a:rPr lang="en-US" dirty="0"/>
              <a:t> is stored in register %</a:t>
            </a:r>
            <a:r>
              <a:rPr lang="en-US" dirty="0" err="1"/>
              <a:t>rax</a:t>
            </a:r>
            <a:r>
              <a:rPr lang="en-US" dirty="0"/>
              <a:t> and </a:t>
            </a:r>
            <a:r>
              <a:rPr lang="en-US" i="1" dirty="0"/>
              <a:t>0x3</a:t>
            </a:r>
            <a:r>
              <a:rPr lang="en-US" dirty="0"/>
              <a:t> is stored in %</a:t>
            </a:r>
            <a:r>
              <a:rPr lang="en-US" dirty="0" err="1"/>
              <a:t>rdx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$0x42,(%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4(%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9(%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8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Scaled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(,%rdx,4),______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_______,(,%rdx,4)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5F04CEC4-4C10-1841-AC5C-365DFA5C178F}"/>
              </a:ext>
            </a:extLst>
          </p:cNvPr>
          <p:cNvSpPr/>
          <p:nvPr/>
        </p:nvSpPr>
        <p:spPr>
          <a:xfrm rot="12922622">
            <a:off x="5326041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96F76-7240-9645-98DE-7BF9C9A46AB0}"/>
              </a:ext>
            </a:extLst>
          </p:cNvPr>
          <p:cNvSpPr txBox="1"/>
          <p:nvPr/>
        </p:nvSpPr>
        <p:spPr>
          <a:xfrm>
            <a:off x="5410200" y="1166119"/>
            <a:ext cx="5562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</a:t>
            </a:r>
            <a:r>
              <a:rPr lang="en-US" sz="2600" b="1" i="1" u="sng" dirty="0"/>
              <a:t>4 times</a:t>
            </a:r>
            <a:r>
              <a:rPr lang="en-US" sz="2600" i="1" dirty="0"/>
              <a:t>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435861-29C8-EB4E-AD92-B1EF35241417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3482-2C5F-F842-A050-A6B562E3FEAB}"/>
              </a:ext>
            </a:extLst>
          </p:cNvPr>
          <p:cNvSpPr txBox="1"/>
          <p:nvPr/>
        </p:nvSpPr>
        <p:spPr>
          <a:xfrm>
            <a:off x="5638800" y="5565338"/>
            <a:ext cx="63160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</a:t>
            </a:r>
            <a:r>
              <a:rPr lang="en-US" sz="2600" b="1" i="1" u="sng" dirty="0"/>
              <a:t>4 times</a:t>
            </a:r>
            <a:r>
              <a:rPr lang="en-US" sz="2600" i="1" dirty="0"/>
              <a:t>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499C6-AC6D-E248-8C82-F0332B8D9B29}"/>
              </a:ext>
            </a:extLst>
          </p:cNvPr>
          <p:cNvSpPr/>
          <p:nvPr/>
        </p:nvSpPr>
        <p:spPr bwMode="auto">
          <a:xfrm>
            <a:off x="9232063" y="2680247"/>
            <a:ext cx="2769437" cy="2221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2800" i="1" dirty="0">
                <a:latin typeface="+mn-lt"/>
                <a:cs typeface="Courier New" panose="02070309020205020404" pitchFamily="49" charset="0"/>
              </a:rPr>
              <a:t>scaling factor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(e.g. 4 here) must be hardcoded to be either 1, 2, 4 or 8.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2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Scaled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0x4(,%rdx,4),______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_______,0x4(,%rdx,4)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5F04CEC4-4C10-1841-AC5C-365DFA5C178F}"/>
              </a:ext>
            </a:extLst>
          </p:cNvPr>
          <p:cNvSpPr/>
          <p:nvPr/>
        </p:nvSpPr>
        <p:spPr>
          <a:xfrm rot="12922622">
            <a:off x="5630841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96F76-7240-9645-98DE-7BF9C9A46AB0}"/>
              </a:ext>
            </a:extLst>
          </p:cNvPr>
          <p:cNvSpPr txBox="1"/>
          <p:nvPr/>
        </p:nvSpPr>
        <p:spPr>
          <a:xfrm>
            <a:off x="6019800" y="1166119"/>
            <a:ext cx="609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(4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, </a:t>
            </a:r>
            <a:r>
              <a:rPr lang="en-US" sz="2600" b="1" i="1" u="sng" dirty="0"/>
              <a:t>plus 0x4)</a:t>
            </a:r>
            <a:r>
              <a:rPr lang="en-US" sz="2600" b="1" i="1" dirty="0"/>
              <a:t>,</a:t>
            </a:r>
            <a:r>
              <a:rPr lang="en-US" sz="2600" i="1" dirty="0"/>
              <a:t> into some destination.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435861-29C8-EB4E-AD92-B1EF35241417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3482-2C5F-F842-A050-A6B562E3FEAB}"/>
              </a:ext>
            </a:extLst>
          </p:cNvPr>
          <p:cNvSpPr txBox="1"/>
          <p:nvPr/>
        </p:nvSpPr>
        <p:spPr>
          <a:xfrm>
            <a:off x="5638800" y="5565338"/>
            <a:ext cx="63160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(4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, </a:t>
            </a:r>
            <a:r>
              <a:rPr lang="en-US" sz="2600" b="1" i="1" u="sng" dirty="0"/>
              <a:t>plus 0x4).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41653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Scaled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(%rax,%rdx,2),________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_________,(%rax,%rdx,2)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E75B6BE9-8E81-6A4A-B52A-D3DA52A63601}"/>
              </a:ext>
            </a:extLst>
          </p:cNvPr>
          <p:cNvSpPr/>
          <p:nvPr/>
        </p:nvSpPr>
        <p:spPr>
          <a:xfrm rot="12922622">
            <a:off x="4351359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6F96-0C71-8D46-9916-141FB0DDDDBC}"/>
              </a:ext>
            </a:extLst>
          </p:cNvPr>
          <p:cNvSpPr txBox="1"/>
          <p:nvPr/>
        </p:nvSpPr>
        <p:spPr>
          <a:xfrm>
            <a:off x="4800600" y="1166119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</a:t>
            </a:r>
            <a:r>
              <a:rPr lang="en-US" sz="2600" b="1" i="1" u="sng" dirty="0"/>
              <a:t>the value in register %</a:t>
            </a:r>
            <a:r>
              <a:rPr lang="en-US" sz="2600" b="1" i="1" u="sng" dirty="0" err="1"/>
              <a:t>rax</a:t>
            </a:r>
            <a:r>
              <a:rPr lang="en-US" sz="2600" b="1" i="1" dirty="0"/>
              <a:t> </a:t>
            </a:r>
            <a:r>
              <a:rPr lang="en-US" sz="2600" i="1" dirty="0"/>
              <a:t>plus 2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86B2C97-128F-C442-A564-181CBD10B93D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7F1E2-DF9F-234B-BBF0-0D3C2569EDEB}"/>
              </a:ext>
            </a:extLst>
          </p:cNvPr>
          <p:cNvSpPr txBox="1"/>
          <p:nvPr/>
        </p:nvSpPr>
        <p:spPr>
          <a:xfrm>
            <a:off x="3886200" y="5565338"/>
            <a:ext cx="8068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</a:t>
            </a:r>
            <a:r>
              <a:rPr lang="en-US" sz="2600" b="1" i="1" u="sng" dirty="0"/>
              <a:t>the value in register %</a:t>
            </a:r>
            <a:r>
              <a:rPr lang="en-US" sz="2600" b="1" i="1" u="sng" dirty="0" err="1"/>
              <a:t>rax</a:t>
            </a:r>
            <a:r>
              <a:rPr lang="en-US" sz="2600" i="1" dirty="0"/>
              <a:t> plus 2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84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Forms: Scaled Indexed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		0x4(%rax,%rdx,2),_____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   ______,0x4(%rax,%rdx,2)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E75B6BE9-8E81-6A4A-B52A-D3DA52A63601}"/>
              </a:ext>
            </a:extLst>
          </p:cNvPr>
          <p:cNvSpPr/>
          <p:nvPr/>
        </p:nvSpPr>
        <p:spPr>
          <a:xfrm rot="12922622">
            <a:off x="3894159" y="1752600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6F96-0C71-8D46-9916-141FB0DDDDBC}"/>
              </a:ext>
            </a:extLst>
          </p:cNvPr>
          <p:cNvSpPr txBox="1"/>
          <p:nvPr/>
        </p:nvSpPr>
        <p:spPr>
          <a:xfrm>
            <a:off x="4191000" y="1166119"/>
            <a:ext cx="7924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at the address which is (</a:t>
            </a:r>
            <a:r>
              <a:rPr lang="en-US" sz="2600" b="1" i="1" u="sng" dirty="0"/>
              <a:t>0x4 plus</a:t>
            </a:r>
            <a:r>
              <a:rPr lang="en-US" sz="2600" b="1" i="1" dirty="0"/>
              <a:t> </a:t>
            </a:r>
            <a:r>
              <a:rPr lang="en-US" sz="2600" i="1" dirty="0"/>
              <a:t>the value in register %</a:t>
            </a:r>
            <a:r>
              <a:rPr lang="en-US" sz="2600" i="1" dirty="0" err="1"/>
              <a:t>rax</a:t>
            </a:r>
            <a:r>
              <a:rPr lang="en-US" sz="2600" i="1" dirty="0"/>
              <a:t> plus 2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 into some destination.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86B2C97-128F-C442-A564-181CBD10B93D}"/>
              </a:ext>
            </a:extLst>
          </p:cNvPr>
          <p:cNvSpPr/>
          <p:nvPr/>
        </p:nvSpPr>
        <p:spPr>
          <a:xfrm rot="19357011">
            <a:off x="8475882" y="4856433"/>
            <a:ext cx="3048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7F1E2-DF9F-234B-BBF0-0D3C2569EDEB}"/>
              </a:ext>
            </a:extLst>
          </p:cNvPr>
          <p:cNvSpPr txBox="1"/>
          <p:nvPr/>
        </p:nvSpPr>
        <p:spPr>
          <a:xfrm>
            <a:off x="3886200" y="5565338"/>
            <a:ext cx="8068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Copy the value from some source into the memory at the address which is (</a:t>
            </a:r>
            <a:r>
              <a:rPr lang="en-US" sz="2600" b="1" i="1" u="sng" dirty="0"/>
              <a:t>0x4 plus</a:t>
            </a:r>
            <a:r>
              <a:rPr lang="en-US" sz="2600" b="1" i="1" dirty="0"/>
              <a:t> </a:t>
            </a:r>
            <a:r>
              <a:rPr lang="en-US" sz="2600" i="1" dirty="0"/>
              <a:t>the value in register %</a:t>
            </a:r>
            <a:r>
              <a:rPr lang="en-US" sz="2600" i="1" dirty="0" err="1"/>
              <a:t>rax</a:t>
            </a:r>
            <a:r>
              <a:rPr lang="en-US" sz="2600" i="1" dirty="0"/>
              <a:t> plus 2 times the value in register %</a:t>
            </a:r>
            <a:r>
              <a:rPr lang="en-US" sz="2600" i="1" dirty="0" err="1"/>
              <a:t>rdx</a:t>
            </a:r>
            <a:r>
              <a:rPr lang="en-US" sz="2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94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8EE3-2E5F-6B41-AEFF-C9A16651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General Operand Form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80D60-92DC-4147-A83D-6A3D29E0371D}"/>
              </a:ext>
            </a:extLst>
          </p:cNvPr>
          <p:cNvSpPr txBox="1">
            <a:spLocks/>
          </p:cNvSpPr>
          <p:nvPr/>
        </p:nvSpPr>
        <p:spPr bwMode="auto">
          <a:xfrm>
            <a:off x="304800" y="2209800"/>
            <a:ext cx="11582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5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5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,s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i="1" dirty="0"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i="1" dirty="0">
                <a:cs typeface="Consolas" panose="020B0609020204030204" pitchFamily="49" charset="0"/>
              </a:rPr>
              <a:t>is equivalent to…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 + R[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5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] + R[</a:t>
            </a:r>
            <a:r>
              <a:rPr lang="en-US" sz="5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5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]*s</a:t>
            </a:r>
          </a:p>
        </p:txBody>
      </p:sp>
    </p:spTree>
    <p:extLst>
      <p:ext uri="{BB962C8B-B14F-4D97-AF65-F5344CB8AC3E}">
        <p14:creationId xmlns:p14="http://schemas.microsoft.com/office/powerpoint/2010/main" val="2707624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370D-3447-2046-AB8D-5D2CC28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3615D-458E-3944-96B7-8801F2E4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295400"/>
            <a:ext cx="8648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0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04E-171B-414B-9254-61176D82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#3: Operand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33D7-7E80-AF44-8D25-6121C013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results of the following move instructions (executed separately)?  For this problem, assume the value </a:t>
            </a:r>
            <a:r>
              <a:rPr lang="en-US" i="1" dirty="0"/>
              <a:t>0x1</a:t>
            </a:r>
            <a:r>
              <a:rPr lang="en-US" dirty="0"/>
              <a:t> is stored in register %</a:t>
            </a:r>
            <a:r>
              <a:rPr lang="en-US" dirty="0" err="1"/>
              <a:t>rcx</a:t>
            </a:r>
            <a:r>
              <a:rPr lang="en-US" dirty="0"/>
              <a:t>, the value </a:t>
            </a:r>
            <a:r>
              <a:rPr lang="en-US" i="1" dirty="0"/>
              <a:t>0x100</a:t>
            </a:r>
            <a:r>
              <a:rPr lang="en-US" dirty="0"/>
              <a:t> is stored in register %</a:t>
            </a:r>
            <a:r>
              <a:rPr lang="en-US" dirty="0" err="1"/>
              <a:t>rax</a:t>
            </a:r>
            <a:r>
              <a:rPr lang="en-US" dirty="0"/>
              <a:t>, the value </a:t>
            </a:r>
            <a:r>
              <a:rPr lang="en-US" i="1" dirty="0"/>
              <a:t>0x3</a:t>
            </a:r>
            <a:r>
              <a:rPr lang="en-US" dirty="0"/>
              <a:t> is stored in register %</a:t>
            </a:r>
            <a:r>
              <a:rPr lang="en-US" dirty="0" err="1"/>
              <a:t>rdx</a:t>
            </a:r>
            <a:r>
              <a:rPr lang="en-US" dirty="0"/>
              <a:t>, and value </a:t>
            </a:r>
            <a:r>
              <a:rPr lang="en-US" i="1" dirty="0"/>
              <a:t>0x11</a:t>
            </a:r>
            <a:r>
              <a:rPr lang="en-US" dirty="0"/>
              <a:t> is stored at address </a:t>
            </a:r>
            <a:r>
              <a:rPr lang="en-US" i="1" dirty="0"/>
              <a:t>0x10C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$0x42,0xfc(,%rcx,4)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(%rax,%rdx,4),%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7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GCC and Assembly</a:t>
            </a:r>
          </a:p>
          <a:p>
            <a:r>
              <a:rPr lang="en-US" b="1" dirty="0"/>
              <a:t>Demo:</a:t>
            </a:r>
            <a:r>
              <a:rPr lang="en-US" dirty="0"/>
              <a:t> Looking at an executable</a:t>
            </a:r>
          </a:p>
          <a:p>
            <a:r>
              <a:rPr lang="en-US" dirty="0"/>
              <a:t>Registers and The Assembly Level of Abstraction</a:t>
            </a:r>
          </a:p>
          <a:p>
            <a:r>
              <a:rPr lang="en-US" dirty="0"/>
              <a:t>A Brief History</a:t>
            </a:r>
          </a:p>
          <a:p>
            <a:r>
              <a:rPr lang="en-US" dirty="0"/>
              <a:t>Our First Assembly</a:t>
            </a:r>
          </a:p>
          <a:p>
            <a:r>
              <a:rPr lang="en-US" b="1" dirty="0"/>
              <a:t>Break:</a:t>
            </a:r>
            <a:r>
              <a:rPr lang="en-US" dirty="0"/>
              <a:t> Announcements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mov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179239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GCC and Assembly</a:t>
            </a:r>
          </a:p>
          <a:p>
            <a:r>
              <a:rPr lang="en-US" b="1" dirty="0"/>
              <a:t>Demo:</a:t>
            </a:r>
            <a:r>
              <a:rPr lang="en-US" dirty="0"/>
              <a:t> Looking at an executable</a:t>
            </a:r>
          </a:p>
          <a:p>
            <a:r>
              <a:rPr lang="en-US" dirty="0"/>
              <a:t>Registers and The Assembly Level of Abstraction</a:t>
            </a:r>
          </a:p>
          <a:p>
            <a:r>
              <a:rPr lang="en-US" dirty="0"/>
              <a:t>A Brief History</a:t>
            </a:r>
          </a:p>
          <a:p>
            <a:r>
              <a:rPr lang="en-US" dirty="0"/>
              <a:t>Our First Assembly</a:t>
            </a:r>
          </a:p>
          <a:p>
            <a:r>
              <a:rPr lang="en-US" b="1" dirty="0"/>
              <a:t>Break:</a:t>
            </a:r>
            <a:r>
              <a:rPr lang="en-US" dirty="0"/>
              <a:t> Announcements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mov</a:t>
            </a:r>
            <a:r>
              <a:rPr lang="en-US" dirty="0"/>
              <a:t> instruction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diving deeper into 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GCC and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Looking at an executable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 and The Assembly Level of Abstraction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Brief History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First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Announcements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431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151-5FA9-BB48-A4D2-ACF6FC9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AAD5-949B-6746-BCBF-81E8E5D9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334000"/>
          </a:xfrm>
        </p:spPr>
        <p:txBody>
          <a:bodyPr/>
          <a:lstStyle/>
          <a:p>
            <a:r>
              <a:rPr lang="en-US" b="1" dirty="0"/>
              <a:t>GCC</a:t>
            </a:r>
            <a:r>
              <a:rPr lang="en-US" dirty="0"/>
              <a:t> is the compiler that converts your human-readable code into machine-readable instructions.</a:t>
            </a:r>
          </a:p>
          <a:p>
            <a:r>
              <a:rPr lang="en-US" dirty="0"/>
              <a:t>C, and other languages, are high-level abstractions we use to write code efficiently.  But computers don’t really understand things like data structures, variable types, etc.  Compilers are the translator!</a:t>
            </a:r>
          </a:p>
          <a:p>
            <a:r>
              <a:rPr lang="en-US" dirty="0"/>
              <a:t>Pure machine code is 1s and 0s – everything is bits, even your programs!  But we can read it in a human-readable form called </a:t>
            </a:r>
            <a:r>
              <a:rPr lang="en-US" b="1" dirty="0"/>
              <a:t>assembly</a:t>
            </a:r>
            <a:r>
              <a:rPr lang="en-US" dirty="0"/>
              <a:t>.  (Engineers used to write code in assembly before C).</a:t>
            </a:r>
          </a:p>
          <a:p>
            <a:r>
              <a:rPr lang="en-US" dirty="0"/>
              <a:t>There may be multiple assembly instructions needed to encode a single C instruction.</a:t>
            </a:r>
          </a:p>
          <a:p>
            <a:r>
              <a:rPr lang="en-US" dirty="0"/>
              <a:t>We’re going to go behind the curtain to see what the assembly code for our programs looks like.</a:t>
            </a:r>
          </a:p>
        </p:txBody>
      </p:sp>
    </p:spTree>
    <p:extLst>
      <p:ext uri="{BB962C8B-B14F-4D97-AF65-F5344CB8AC3E}">
        <p14:creationId xmlns:p14="http://schemas.microsoft.com/office/powerpoint/2010/main" val="12856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Looking at an Executable (</a:t>
            </a:r>
            <a:r>
              <a:rPr lang="en-US" dirty="0" err="1"/>
              <a:t>objdump</a:t>
            </a:r>
            <a:r>
              <a:rPr lang="en-US" dirty="0"/>
              <a:t> -d)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992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Overview: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GCC and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Looking at an executable</a:t>
            </a:r>
          </a:p>
          <a:p>
            <a:r>
              <a:rPr lang="en-US" dirty="0"/>
              <a:t>Registers and The Assembly Level of Abstraction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Brief History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First Assembly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Announcements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506170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12830</TotalTime>
  <Words>2192</Words>
  <Application>Microsoft Macintosh PowerPoint</Application>
  <PresentationFormat>Widescreen</PresentationFormat>
  <Paragraphs>377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Andale Mono</vt:lpstr>
      <vt:lpstr>Arial</vt:lpstr>
      <vt:lpstr>Calibri</vt:lpstr>
      <vt:lpstr>Consolas</vt:lpstr>
      <vt:lpstr>Tahoma</vt:lpstr>
      <vt:lpstr>Verdana</vt:lpstr>
      <vt:lpstr>Default Design</vt:lpstr>
      <vt:lpstr>CS107, Lecture 11 Introduction to Assembly</vt:lpstr>
      <vt:lpstr>CS107 Topic 6: How does a computer interpret and execute C programs?   </vt:lpstr>
      <vt:lpstr>Learning Assembly</vt:lpstr>
      <vt:lpstr>Today’s Learning Goals</vt:lpstr>
      <vt:lpstr>Plan For Today</vt:lpstr>
      <vt:lpstr>Plan For Today</vt:lpstr>
      <vt:lpstr>GCC</vt:lpstr>
      <vt:lpstr>Demo: Looking at an Executable (objdump -d)</vt:lpstr>
      <vt:lpstr>Plan For Today</vt:lpstr>
      <vt:lpstr>Assembly Abstraction</vt:lpstr>
      <vt:lpstr>Registers</vt:lpstr>
      <vt:lpstr>Registers</vt:lpstr>
      <vt:lpstr>Registers</vt:lpstr>
      <vt:lpstr>Machine-Level Code</vt:lpstr>
      <vt:lpstr>Computer Architecture</vt:lpstr>
      <vt:lpstr>GCC And Assembly</vt:lpstr>
      <vt:lpstr>Plan For Today</vt:lpstr>
      <vt:lpstr>Assembly</vt:lpstr>
      <vt:lpstr>Plan For Today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Our First Assembly</vt:lpstr>
      <vt:lpstr>Announcements</vt:lpstr>
      <vt:lpstr>Plan For Today</vt:lpstr>
      <vt:lpstr>mov</vt:lpstr>
      <vt:lpstr>Operand Forms: Immediate</vt:lpstr>
      <vt:lpstr>Operand Forms: Registers</vt:lpstr>
      <vt:lpstr>Operand Forms: Absolute Addresses</vt:lpstr>
      <vt:lpstr>Practice #1: Operand Forms</vt:lpstr>
      <vt:lpstr>Operand Forms: Indirect</vt:lpstr>
      <vt:lpstr>Operand Forms: Base + Displacement</vt:lpstr>
      <vt:lpstr>Operand Forms: Indexed</vt:lpstr>
      <vt:lpstr>Operand Forms: Indexed</vt:lpstr>
      <vt:lpstr>Practice #2: Operand Forms</vt:lpstr>
      <vt:lpstr>Operand Forms: Scaled Indexed</vt:lpstr>
      <vt:lpstr>Operand Forms: Scaled Indexed</vt:lpstr>
      <vt:lpstr>Operand Forms: Scaled Indexed</vt:lpstr>
      <vt:lpstr>Operand Forms: Scaled Indexed</vt:lpstr>
      <vt:lpstr>Most General Operand Form</vt:lpstr>
      <vt:lpstr>Operand Forms</vt:lpstr>
      <vt:lpstr>Practice #3: Operand Forms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1532</cp:revision>
  <cp:lastPrinted>2019-02-04T20:18:09Z</cp:lastPrinted>
  <dcterms:created xsi:type="dcterms:W3CDTF">2008-06-28T20:57:21Z</dcterms:created>
  <dcterms:modified xsi:type="dcterms:W3CDTF">2019-05-10T20:03:33Z</dcterms:modified>
</cp:coreProperties>
</file>