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433" r:id="rId3"/>
    <p:sldId id="768" r:id="rId4"/>
    <p:sldId id="636" r:id="rId5"/>
    <p:sldId id="541" r:id="rId6"/>
    <p:sldId id="759" r:id="rId7"/>
    <p:sldId id="637" r:id="rId8"/>
    <p:sldId id="646" r:id="rId9"/>
    <p:sldId id="652" r:id="rId10"/>
    <p:sldId id="653" r:id="rId11"/>
    <p:sldId id="656" r:id="rId12"/>
    <p:sldId id="666" r:id="rId13"/>
    <p:sldId id="681" r:id="rId14"/>
    <p:sldId id="760" r:id="rId15"/>
    <p:sldId id="669" r:id="rId16"/>
    <p:sldId id="676" r:id="rId17"/>
    <p:sldId id="677" r:id="rId18"/>
    <p:sldId id="678" r:id="rId19"/>
    <p:sldId id="684" r:id="rId20"/>
    <p:sldId id="671" r:id="rId21"/>
    <p:sldId id="769" r:id="rId22"/>
    <p:sldId id="770" r:id="rId23"/>
    <p:sldId id="670" r:id="rId24"/>
    <p:sldId id="673" r:id="rId25"/>
    <p:sldId id="674" r:id="rId26"/>
    <p:sldId id="675" r:id="rId27"/>
    <p:sldId id="761" r:id="rId28"/>
    <p:sldId id="683" r:id="rId29"/>
    <p:sldId id="771" r:id="rId30"/>
    <p:sldId id="772" r:id="rId31"/>
    <p:sldId id="773" r:id="rId32"/>
    <p:sldId id="774" r:id="rId33"/>
    <p:sldId id="762" r:id="rId34"/>
    <p:sldId id="685" r:id="rId35"/>
    <p:sldId id="686" r:id="rId36"/>
    <p:sldId id="689" r:id="rId37"/>
    <p:sldId id="690" r:id="rId38"/>
    <p:sldId id="691" r:id="rId39"/>
    <p:sldId id="687" r:id="rId40"/>
    <p:sldId id="688" r:id="rId41"/>
    <p:sldId id="775" r:id="rId42"/>
    <p:sldId id="693" r:id="rId43"/>
    <p:sldId id="715" r:id="rId44"/>
    <p:sldId id="767" r:id="rId45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2FAF66-3620-A943-86AF-4D54BAB3C1D0}">
          <p14:sldIdLst>
            <p14:sldId id="256"/>
            <p14:sldId id="433"/>
            <p14:sldId id="768"/>
            <p14:sldId id="636"/>
            <p14:sldId id="541"/>
          </p14:sldIdLst>
        </p14:section>
        <p14:section name="Overview" id="{6DFEA6F6-2A2B-C04B-AAF1-1EB26850646B}">
          <p14:sldIdLst>
            <p14:sldId id="759"/>
            <p14:sldId id="637"/>
          </p14:sldIdLst>
        </p14:section>
        <p14:section name="Assembly" id="{0A2CA464-8FA5-2C42-B81E-5B6EB0E4C56F}">
          <p14:sldIdLst>
            <p14:sldId id="646"/>
            <p14:sldId id="652"/>
            <p14:sldId id="653"/>
          </p14:sldIdLst>
        </p14:section>
        <p14:section name="mov" id="{3355F34F-DD95-BF47-B13C-ACD710AC1E47}">
          <p14:sldIdLst>
            <p14:sldId id="656"/>
            <p14:sldId id="666"/>
            <p14:sldId id="681"/>
          </p14:sldIdLst>
        </p14:section>
        <p14:section name="Data and register sizes" id="{CAE0ADBA-D71D-6F45-8037-713D8A08BEB0}">
          <p14:sldIdLst>
            <p14:sldId id="760"/>
            <p14:sldId id="669"/>
            <p14:sldId id="676"/>
            <p14:sldId id="677"/>
            <p14:sldId id="678"/>
            <p14:sldId id="684"/>
            <p14:sldId id="671"/>
            <p14:sldId id="769"/>
            <p14:sldId id="770"/>
            <p14:sldId id="670"/>
            <p14:sldId id="673"/>
            <p14:sldId id="674"/>
            <p14:sldId id="675"/>
          </p14:sldIdLst>
        </p14:section>
        <p14:section name="lea" id="{6985C355-2F7D-0240-9FFA-36A0EC93D874}">
          <p14:sldIdLst>
            <p14:sldId id="761"/>
            <p14:sldId id="683"/>
            <p14:sldId id="771"/>
            <p14:sldId id="772"/>
            <p14:sldId id="773"/>
            <p14:sldId id="774"/>
          </p14:sldIdLst>
        </p14:section>
        <p14:section name="Arith + Logic" id="{B0DAF500-79B0-4F48-AD09-5D010255323B}">
          <p14:sldIdLst>
            <p14:sldId id="762"/>
            <p14:sldId id="685"/>
            <p14:sldId id="686"/>
            <p14:sldId id="689"/>
            <p14:sldId id="690"/>
            <p14:sldId id="691"/>
            <p14:sldId id="687"/>
            <p14:sldId id="688"/>
            <p14:sldId id="775"/>
            <p14:sldId id="693"/>
            <p14:sldId id="715"/>
          </p14:sldIdLst>
        </p14:section>
        <p14:section name="Conditions" id="{5F7CD69C-24B5-9442-87CA-FFF6A46E0053}">
          <p14:sldIdLst/>
        </p14:section>
        <p14:section name="Practice" id="{1097BD26-3C58-144C-8C5B-6ECBE0A2DE4F}">
          <p14:sldIdLst>
            <p14:sldId id="7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432FF"/>
    <a:srgbClr val="F8F8F8"/>
    <a:srgbClr val="D27BD6"/>
    <a:srgbClr val="D62ED6"/>
    <a:srgbClr val="942092"/>
    <a:srgbClr val="FF9999"/>
    <a:srgbClr val="008000"/>
    <a:srgbClr val="FF9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0" autoAdjust="0"/>
    <p:restoredTop sz="86749" autoAdjust="0"/>
  </p:normalViewPr>
  <p:slideViewPr>
    <p:cSldViewPr>
      <p:cViewPr varScale="1">
        <p:scale>
          <a:sx n="96" d="100"/>
          <a:sy n="96" d="100"/>
        </p:scale>
        <p:origin x="77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87506E-EA97-0147-A705-C3A33BE847FA}" type="doc">
      <dgm:prSet loTypeId="urn:microsoft.com/office/officeart/2005/8/layout/process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851B483-45EB-0D47-8BDB-EA539FE02D12}">
      <dgm:prSet phldrT="[Text]"/>
      <dgm:spPr/>
      <dgm:t>
        <a:bodyPr/>
        <a:lstStyle/>
        <a:p>
          <a:r>
            <a:rPr lang="en-US" dirty="0"/>
            <a:t>Moving data around</a:t>
          </a:r>
        </a:p>
      </dgm:t>
    </dgm:pt>
    <dgm:pt modelId="{523221ED-B293-AE45-A2DA-D1F9C003A1C3}" type="parTrans" cxnId="{DA51456A-CDF4-2145-A015-59A484F3888A}">
      <dgm:prSet/>
      <dgm:spPr/>
      <dgm:t>
        <a:bodyPr/>
        <a:lstStyle/>
        <a:p>
          <a:endParaRPr lang="en-US"/>
        </a:p>
      </dgm:t>
    </dgm:pt>
    <dgm:pt modelId="{3BCC4DFE-84FC-1342-ADD3-FC6AC8ED3A2D}" type="sibTrans" cxnId="{DA51456A-CDF4-2145-A015-59A484F3888A}">
      <dgm:prSet/>
      <dgm:spPr/>
      <dgm:t>
        <a:bodyPr/>
        <a:lstStyle/>
        <a:p>
          <a:endParaRPr lang="en-US"/>
        </a:p>
      </dgm:t>
    </dgm:pt>
    <dgm:pt modelId="{59E49629-E984-EF4F-A951-4782B688C06C}">
      <dgm:prSet phldrT="[Text]"/>
      <dgm:spPr/>
      <dgm:t>
        <a:bodyPr/>
        <a:lstStyle/>
        <a:p>
          <a:r>
            <a:rPr lang="en-US" dirty="0"/>
            <a:t>Arithmetic and logical operations</a:t>
          </a:r>
        </a:p>
      </dgm:t>
    </dgm:pt>
    <dgm:pt modelId="{70EA6C1F-1055-A64E-A3DE-164FDD6DFDFF}" type="parTrans" cxnId="{3AC052A2-0176-9349-833B-0F779F89652B}">
      <dgm:prSet/>
      <dgm:spPr/>
      <dgm:t>
        <a:bodyPr/>
        <a:lstStyle/>
        <a:p>
          <a:endParaRPr lang="en-US"/>
        </a:p>
      </dgm:t>
    </dgm:pt>
    <dgm:pt modelId="{72481F86-9CE0-C742-AC5A-23D82D6A12A2}" type="sibTrans" cxnId="{3AC052A2-0176-9349-833B-0F779F89652B}">
      <dgm:prSet/>
      <dgm:spPr/>
      <dgm:t>
        <a:bodyPr/>
        <a:lstStyle/>
        <a:p>
          <a:endParaRPr lang="en-US"/>
        </a:p>
      </dgm:t>
    </dgm:pt>
    <dgm:pt modelId="{31D5531A-D5E9-B248-9E8B-66CB0ECF42EB}">
      <dgm:prSet phldrT="[Text]"/>
      <dgm:spPr/>
      <dgm:t>
        <a:bodyPr/>
        <a:lstStyle/>
        <a:p>
          <a:r>
            <a:rPr lang="en-US" dirty="0"/>
            <a:t>Control flow</a:t>
          </a:r>
        </a:p>
      </dgm:t>
    </dgm:pt>
    <dgm:pt modelId="{026DB6D5-DD6D-8B40-A5B6-98A70DD38BA4}" type="parTrans" cxnId="{22542B49-99A2-384F-A822-5565A283AA1D}">
      <dgm:prSet/>
      <dgm:spPr/>
      <dgm:t>
        <a:bodyPr/>
        <a:lstStyle/>
        <a:p>
          <a:endParaRPr lang="en-US"/>
        </a:p>
      </dgm:t>
    </dgm:pt>
    <dgm:pt modelId="{713E378B-E4DF-6D45-B257-C05A1C4E06E8}" type="sibTrans" cxnId="{22542B49-99A2-384F-A822-5565A283AA1D}">
      <dgm:prSet/>
      <dgm:spPr/>
      <dgm:t>
        <a:bodyPr/>
        <a:lstStyle/>
        <a:p>
          <a:endParaRPr lang="en-US"/>
        </a:p>
      </dgm:t>
    </dgm:pt>
    <dgm:pt modelId="{F1A84A0D-D7FF-7C4F-B917-A0382560978B}">
      <dgm:prSet/>
      <dgm:spPr/>
      <dgm:t>
        <a:bodyPr/>
        <a:lstStyle/>
        <a:p>
          <a:r>
            <a:rPr lang="en-US" dirty="0"/>
            <a:t>Function calls</a:t>
          </a:r>
        </a:p>
      </dgm:t>
    </dgm:pt>
    <dgm:pt modelId="{23596400-7414-D349-AF10-BFC11B6F0869}" type="parTrans" cxnId="{C361A79F-C344-6340-B7BC-250C3A2FDDAD}">
      <dgm:prSet/>
      <dgm:spPr/>
      <dgm:t>
        <a:bodyPr/>
        <a:lstStyle/>
        <a:p>
          <a:endParaRPr lang="en-US"/>
        </a:p>
      </dgm:t>
    </dgm:pt>
    <dgm:pt modelId="{937BC85C-2D2A-8F4C-BC00-B92EB8193ED9}" type="sibTrans" cxnId="{C361A79F-C344-6340-B7BC-250C3A2FDDAD}">
      <dgm:prSet/>
      <dgm:spPr/>
      <dgm:t>
        <a:bodyPr/>
        <a:lstStyle/>
        <a:p>
          <a:endParaRPr lang="en-US"/>
        </a:p>
      </dgm:t>
    </dgm:pt>
    <dgm:pt modelId="{0DAC5593-A9B2-DC48-BD34-0E8C48469E3F}" type="pres">
      <dgm:prSet presAssocID="{E487506E-EA97-0147-A705-C3A33BE847FA}" presName="Name0" presStyleCnt="0">
        <dgm:presLayoutVars>
          <dgm:dir/>
          <dgm:resizeHandles val="exact"/>
        </dgm:presLayoutVars>
      </dgm:prSet>
      <dgm:spPr/>
    </dgm:pt>
    <dgm:pt modelId="{1BC7C3E0-B075-294F-9F7C-EF30EB2ED142}" type="pres">
      <dgm:prSet presAssocID="{2851B483-45EB-0D47-8BDB-EA539FE02D12}" presName="node" presStyleLbl="node1" presStyleIdx="0" presStyleCnt="4">
        <dgm:presLayoutVars>
          <dgm:bulletEnabled val="1"/>
        </dgm:presLayoutVars>
      </dgm:prSet>
      <dgm:spPr/>
    </dgm:pt>
    <dgm:pt modelId="{BE1CA340-502F-4349-BC93-93B786FAD329}" type="pres">
      <dgm:prSet presAssocID="{3BCC4DFE-84FC-1342-ADD3-FC6AC8ED3A2D}" presName="sibTrans" presStyleLbl="sibTrans2D1" presStyleIdx="0" presStyleCnt="3"/>
      <dgm:spPr/>
    </dgm:pt>
    <dgm:pt modelId="{A0BACF3C-A14A-384A-86AF-341AD3A5B2B0}" type="pres">
      <dgm:prSet presAssocID="{3BCC4DFE-84FC-1342-ADD3-FC6AC8ED3A2D}" presName="connectorText" presStyleLbl="sibTrans2D1" presStyleIdx="0" presStyleCnt="3"/>
      <dgm:spPr/>
    </dgm:pt>
    <dgm:pt modelId="{EAEF9EE0-EA20-234B-B788-974838974D86}" type="pres">
      <dgm:prSet presAssocID="{59E49629-E984-EF4F-A951-4782B688C06C}" presName="node" presStyleLbl="node1" presStyleIdx="1" presStyleCnt="4">
        <dgm:presLayoutVars>
          <dgm:bulletEnabled val="1"/>
        </dgm:presLayoutVars>
      </dgm:prSet>
      <dgm:spPr/>
    </dgm:pt>
    <dgm:pt modelId="{AA9232A8-52C3-574D-967D-0C7851CC679A}" type="pres">
      <dgm:prSet presAssocID="{72481F86-9CE0-C742-AC5A-23D82D6A12A2}" presName="sibTrans" presStyleLbl="sibTrans2D1" presStyleIdx="1" presStyleCnt="3"/>
      <dgm:spPr/>
    </dgm:pt>
    <dgm:pt modelId="{4782C32B-B9B9-5D42-AA08-3ECB6C385011}" type="pres">
      <dgm:prSet presAssocID="{72481F86-9CE0-C742-AC5A-23D82D6A12A2}" presName="connectorText" presStyleLbl="sibTrans2D1" presStyleIdx="1" presStyleCnt="3"/>
      <dgm:spPr/>
    </dgm:pt>
    <dgm:pt modelId="{908051A3-0428-6D4D-A39A-E225E2361255}" type="pres">
      <dgm:prSet presAssocID="{31D5531A-D5E9-B248-9E8B-66CB0ECF42EB}" presName="node" presStyleLbl="node1" presStyleIdx="2" presStyleCnt="4">
        <dgm:presLayoutVars>
          <dgm:bulletEnabled val="1"/>
        </dgm:presLayoutVars>
      </dgm:prSet>
      <dgm:spPr/>
    </dgm:pt>
    <dgm:pt modelId="{209C8477-62E8-F24C-8E81-846C165396DB}" type="pres">
      <dgm:prSet presAssocID="{713E378B-E4DF-6D45-B257-C05A1C4E06E8}" presName="sibTrans" presStyleLbl="sibTrans2D1" presStyleIdx="2" presStyleCnt="3"/>
      <dgm:spPr/>
    </dgm:pt>
    <dgm:pt modelId="{BC42FEC3-1ED6-EC40-BED5-43F259CA20ED}" type="pres">
      <dgm:prSet presAssocID="{713E378B-E4DF-6D45-B257-C05A1C4E06E8}" presName="connectorText" presStyleLbl="sibTrans2D1" presStyleIdx="2" presStyleCnt="3"/>
      <dgm:spPr/>
    </dgm:pt>
    <dgm:pt modelId="{DB3FB318-B504-944B-9A4A-8E9D236851DE}" type="pres">
      <dgm:prSet presAssocID="{F1A84A0D-D7FF-7C4F-B917-A0382560978B}" presName="node" presStyleLbl="node1" presStyleIdx="3" presStyleCnt="4">
        <dgm:presLayoutVars>
          <dgm:bulletEnabled val="1"/>
        </dgm:presLayoutVars>
      </dgm:prSet>
      <dgm:spPr/>
    </dgm:pt>
  </dgm:ptLst>
  <dgm:cxnLst>
    <dgm:cxn modelId="{898D7C03-26A4-8746-9EA5-ED40DCCF9280}" type="presOf" srcId="{31D5531A-D5E9-B248-9E8B-66CB0ECF42EB}" destId="{908051A3-0428-6D4D-A39A-E225E2361255}" srcOrd="0" destOrd="0" presId="urn:microsoft.com/office/officeart/2005/8/layout/process1"/>
    <dgm:cxn modelId="{22542B49-99A2-384F-A822-5565A283AA1D}" srcId="{E487506E-EA97-0147-A705-C3A33BE847FA}" destId="{31D5531A-D5E9-B248-9E8B-66CB0ECF42EB}" srcOrd="2" destOrd="0" parTransId="{026DB6D5-DD6D-8B40-A5B6-98A70DD38BA4}" sibTransId="{713E378B-E4DF-6D45-B257-C05A1C4E06E8}"/>
    <dgm:cxn modelId="{B7442663-0D8E-5B4D-9917-0FA3AC0F321C}" type="presOf" srcId="{3BCC4DFE-84FC-1342-ADD3-FC6AC8ED3A2D}" destId="{A0BACF3C-A14A-384A-86AF-341AD3A5B2B0}" srcOrd="1" destOrd="0" presId="urn:microsoft.com/office/officeart/2005/8/layout/process1"/>
    <dgm:cxn modelId="{DA51456A-CDF4-2145-A015-59A484F3888A}" srcId="{E487506E-EA97-0147-A705-C3A33BE847FA}" destId="{2851B483-45EB-0D47-8BDB-EA539FE02D12}" srcOrd="0" destOrd="0" parTransId="{523221ED-B293-AE45-A2DA-D1F9C003A1C3}" sibTransId="{3BCC4DFE-84FC-1342-ADD3-FC6AC8ED3A2D}"/>
    <dgm:cxn modelId="{1C5C5575-9B5A-F24B-B4B8-6BF157C7A4B4}" type="presOf" srcId="{59E49629-E984-EF4F-A951-4782B688C06C}" destId="{EAEF9EE0-EA20-234B-B788-974838974D86}" srcOrd="0" destOrd="0" presId="urn:microsoft.com/office/officeart/2005/8/layout/process1"/>
    <dgm:cxn modelId="{22220196-E42C-3E44-8DBA-5E58FF851E29}" type="presOf" srcId="{3BCC4DFE-84FC-1342-ADD3-FC6AC8ED3A2D}" destId="{BE1CA340-502F-4349-BC93-93B786FAD329}" srcOrd="0" destOrd="0" presId="urn:microsoft.com/office/officeart/2005/8/layout/process1"/>
    <dgm:cxn modelId="{D279FF9D-FFE7-1A48-994B-C2CA6E17932A}" type="presOf" srcId="{2851B483-45EB-0D47-8BDB-EA539FE02D12}" destId="{1BC7C3E0-B075-294F-9F7C-EF30EB2ED142}" srcOrd="0" destOrd="0" presId="urn:microsoft.com/office/officeart/2005/8/layout/process1"/>
    <dgm:cxn modelId="{C361A79F-C344-6340-B7BC-250C3A2FDDAD}" srcId="{E487506E-EA97-0147-A705-C3A33BE847FA}" destId="{F1A84A0D-D7FF-7C4F-B917-A0382560978B}" srcOrd="3" destOrd="0" parTransId="{23596400-7414-D349-AF10-BFC11B6F0869}" sibTransId="{937BC85C-2D2A-8F4C-BC00-B92EB8193ED9}"/>
    <dgm:cxn modelId="{3AC052A2-0176-9349-833B-0F779F89652B}" srcId="{E487506E-EA97-0147-A705-C3A33BE847FA}" destId="{59E49629-E984-EF4F-A951-4782B688C06C}" srcOrd="1" destOrd="0" parTransId="{70EA6C1F-1055-A64E-A3DE-164FDD6DFDFF}" sibTransId="{72481F86-9CE0-C742-AC5A-23D82D6A12A2}"/>
    <dgm:cxn modelId="{E518E2AF-B654-FD4A-B930-B2665815FFFE}" type="presOf" srcId="{E487506E-EA97-0147-A705-C3A33BE847FA}" destId="{0DAC5593-A9B2-DC48-BD34-0E8C48469E3F}" srcOrd="0" destOrd="0" presId="urn:microsoft.com/office/officeart/2005/8/layout/process1"/>
    <dgm:cxn modelId="{B2A6B8B6-C2D5-AC42-9A85-2DC53B9F1FBA}" type="presOf" srcId="{F1A84A0D-D7FF-7C4F-B917-A0382560978B}" destId="{DB3FB318-B504-944B-9A4A-8E9D236851DE}" srcOrd="0" destOrd="0" presId="urn:microsoft.com/office/officeart/2005/8/layout/process1"/>
    <dgm:cxn modelId="{254780BA-1915-0445-81BE-C0D73F405244}" type="presOf" srcId="{713E378B-E4DF-6D45-B257-C05A1C4E06E8}" destId="{209C8477-62E8-F24C-8E81-846C165396DB}" srcOrd="0" destOrd="0" presId="urn:microsoft.com/office/officeart/2005/8/layout/process1"/>
    <dgm:cxn modelId="{863275C6-650E-954E-9F38-43E0E782FF9E}" type="presOf" srcId="{713E378B-E4DF-6D45-B257-C05A1C4E06E8}" destId="{BC42FEC3-1ED6-EC40-BED5-43F259CA20ED}" srcOrd="1" destOrd="0" presId="urn:microsoft.com/office/officeart/2005/8/layout/process1"/>
    <dgm:cxn modelId="{797A65E7-6C8D-4147-8760-19484571B897}" type="presOf" srcId="{72481F86-9CE0-C742-AC5A-23D82D6A12A2}" destId="{4782C32B-B9B9-5D42-AA08-3ECB6C385011}" srcOrd="1" destOrd="0" presId="urn:microsoft.com/office/officeart/2005/8/layout/process1"/>
    <dgm:cxn modelId="{864B66F1-825C-D44D-9135-1CA8660E48F8}" type="presOf" srcId="{72481F86-9CE0-C742-AC5A-23D82D6A12A2}" destId="{AA9232A8-52C3-574D-967D-0C7851CC679A}" srcOrd="0" destOrd="0" presId="urn:microsoft.com/office/officeart/2005/8/layout/process1"/>
    <dgm:cxn modelId="{36956255-6C19-844F-93B7-7E8BC1455C61}" type="presParOf" srcId="{0DAC5593-A9B2-DC48-BD34-0E8C48469E3F}" destId="{1BC7C3E0-B075-294F-9F7C-EF30EB2ED142}" srcOrd="0" destOrd="0" presId="urn:microsoft.com/office/officeart/2005/8/layout/process1"/>
    <dgm:cxn modelId="{877038B7-21A6-C846-9663-41AF6B6A7054}" type="presParOf" srcId="{0DAC5593-A9B2-DC48-BD34-0E8C48469E3F}" destId="{BE1CA340-502F-4349-BC93-93B786FAD329}" srcOrd="1" destOrd="0" presId="urn:microsoft.com/office/officeart/2005/8/layout/process1"/>
    <dgm:cxn modelId="{A58BEC63-2BEB-FD45-B6BF-55B6828A539C}" type="presParOf" srcId="{BE1CA340-502F-4349-BC93-93B786FAD329}" destId="{A0BACF3C-A14A-384A-86AF-341AD3A5B2B0}" srcOrd="0" destOrd="0" presId="urn:microsoft.com/office/officeart/2005/8/layout/process1"/>
    <dgm:cxn modelId="{A4690E2C-236C-C048-AFF1-52BC42AC51CB}" type="presParOf" srcId="{0DAC5593-A9B2-DC48-BD34-0E8C48469E3F}" destId="{EAEF9EE0-EA20-234B-B788-974838974D86}" srcOrd="2" destOrd="0" presId="urn:microsoft.com/office/officeart/2005/8/layout/process1"/>
    <dgm:cxn modelId="{4F83C4E1-A923-9048-B8C4-FFBA7BE4FC50}" type="presParOf" srcId="{0DAC5593-A9B2-DC48-BD34-0E8C48469E3F}" destId="{AA9232A8-52C3-574D-967D-0C7851CC679A}" srcOrd="3" destOrd="0" presId="urn:microsoft.com/office/officeart/2005/8/layout/process1"/>
    <dgm:cxn modelId="{A901DD31-C249-5F4D-B804-046B7B25AE1A}" type="presParOf" srcId="{AA9232A8-52C3-574D-967D-0C7851CC679A}" destId="{4782C32B-B9B9-5D42-AA08-3ECB6C385011}" srcOrd="0" destOrd="0" presId="urn:microsoft.com/office/officeart/2005/8/layout/process1"/>
    <dgm:cxn modelId="{7D70AFE6-327F-B04E-855E-919A7EDFC5AA}" type="presParOf" srcId="{0DAC5593-A9B2-DC48-BD34-0E8C48469E3F}" destId="{908051A3-0428-6D4D-A39A-E225E2361255}" srcOrd="4" destOrd="0" presId="urn:microsoft.com/office/officeart/2005/8/layout/process1"/>
    <dgm:cxn modelId="{1DCACD33-BEB1-EF4D-9D4F-4E697EBE87E2}" type="presParOf" srcId="{0DAC5593-A9B2-DC48-BD34-0E8C48469E3F}" destId="{209C8477-62E8-F24C-8E81-846C165396DB}" srcOrd="5" destOrd="0" presId="urn:microsoft.com/office/officeart/2005/8/layout/process1"/>
    <dgm:cxn modelId="{3125C206-07C1-FF40-8E8B-4692556A0E46}" type="presParOf" srcId="{209C8477-62E8-F24C-8E81-846C165396DB}" destId="{BC42FEC3-1ED6-EC40-BED5-43F259CA20ED}" srcOrd="0" destOrd="0" presId="urn:microsoft.com/office/officeart/2005/8/layout/process1"/>
    <dgm:cxn modelId="{E4D65543-65F9-FC46-8A57-1308C2B95227}" type="presParOf" srcId="{0DAC5593-A9B2-DC48-BD34-0E8C48469E3F}" destId="{DB3FB318-B504-944B-9A4A-8E9D236851D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7C3E0-B075-294F-9F7C-EF30EB2ED142}">
      <dsp:nvSpPr>
        <dsp:cNvPr id="0" name=""/>
        <dsp:cNvSpPr/>
      </dsp:nvSpPr>
      <dsp:spPr>
        <a:xfrm>
          <a:off x="4989" y="1860148"/>
          <a:ext cx="2181504" cy="13089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Moving data around</a:t>
          </a:r>
        </a:p>
      </dsp:txBody>
      <dsp:txXfrm>
        <a:off x="43325" y="1898484"/>
        <a:ext cx="2104832" cy="1232230"/>
      </dsp:txXfrm>
    </dsp:sp>
    <dsp:sp modelId="{BE1CA340-502F-4349-BC93-93B786FAD329}">
      <dsp:nvSpPr>
        <dsp:cNvPr id="0" name=""/>
        <dsp:cNvSpPr/>
      </dsp:nvSpPr>
      <dsp:spPr>
        <a:xfrm>
          <a:off x="2404643" y="2244093"/>
          <a:ext cx="462478" cy="541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404643" y="2352296"/>
        <a:ext cx="323735" cy="324607"/>
      </dsp:txXfrm>
    </dsp:sp>
    <dsp:sp modelId="{EAEF9EE0-EA20-234B-B788-974838974D86}">
      <dsp:nvSpPr>
        <dsp:cNvPr id="0" name=""/>
        <dsp:cNvSpPr/>
      </dsp:nvSpPr>
      <dsp:spPr>
        <a:xfrm>
          <a:off x="3059095" y="1860148"/>
          <a:ext cx="2181504" cy="1308902"/>
        </a:xfrm>
        <a:prstGeom prst="roundRect">
          <a:avLst>
            <a:gd name="adj" fmla="val 1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Arithmetic and logical operations</a:t>
          </a:r>
        </a:p>
      </dsp:txBody>
      <dsp:txXfrm>
        <a:off x="3097431" y="1898484"/>
        <a:ext cx="2104832" cy="1232230"/>
      </dsp:txXfrm>
    </dsp:sp>
    <dsp:sp modelId="{AA9232A8-52C3-574D-967D-0C7851CC679A}">
      <dsp:nvSpPr>
        <dsp:cNvPr id="0" name=""/>
        <dsp:cNvSpPr/>
      </dsp:nvSpPr>
      <dsp:spPr>
        <a:xfrm>
          <a:off x="5458749" y="2244093"/>
          <a:ext cx="462478" cy="541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458749" y="2352296"/>
        <a:ext cx="323735" cy="324607"/>
      </dsp:txXfrm>
    </dsp:sp>
    <dsp:sp modelId="{908051A3-0428-6D4D-A39A-E225E2361255}">
      <dsp:nvSpPr>
        <dsp:cNvPr id="0" name=""/>
        <dsp:cNvSpPr/>
      </dsp:nvSpPr>
      <dsp:spPr>
        <a:xfrm>
          <a:off x="6113200" y="1860148"/>
          <a:ext cx="2181504" cy="1308902"/>
        </a:xfrm>
        <a:prstGeom prst="roundRect">
          <a:avLst>
            <a:gd name="adj" fmla="val 1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Control flow</a:t>
          </a:r>
        </a:p>
      </dsp:txBody>
      <dsp:txXfrm>
        <a:off x="6151536" y="1898484"/>
        <a:ext cx="2104832" cy="1232230"/>
      </dsp:txXfrm>
    </dsp:sp>
    <dsp:sp modelId="{209C8477-62E8-F24C-8E81-846C165396DB}">
      <dsp:nvSpPr>
        <dsp:cNvPr id="0" name=""/>
        <dsp:cNvSpPr/>
      </dsp:nvSpPr>
      <dsp:spPr>
        <a:xfrm>
          <a:off x="8512855" y="2244093"/>
          <a:ext cx="462478" cy="541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512855" y="2352296"/>
        <a:ext cx="323735" cy="324607"/>
      </dsp:txXfrm>
    </dsp:sp>
    <dsp:sp modelId="{DB3FB318-B504-944B-9A4A-8E9D236851DE}">
      <dsp:nvSpPr>
        <dsp:cNvPr id="0" name=""/>
        <dsp:cNvSpPr/>
      </dsp:nvSpPr>
      <dsp:spPr>
        <a:xfrm>
          <a:off x="9167306" y="1860148"/>
          <a:ext cx="2181504" cy="1308902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Function calls</a:t>
          </a:r>
        </a:p>
      </dsp:txBody>
      <dsp:txXfrm>
        <a:off x="9205642" y="1898484"/>
        <a:ext cx="2104832" cy="1232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0952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3893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</a:p>
          <a:p>
            <a:r>
              <a:rPr lang="en-US" dirty="0"/>
              <a:t>W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Q</a:t>
            </a:r>
          </a:p>
          <a:p>
            <a:r>
              <a:rPr lang="en-US" dirty="0"/>
              <a:t>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3915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</a:p>
          <a:p>
            <a:r>
              <a:rPr lang="en-US" dirty="0"/>
              <a:t>W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Q</a:t>
            </a:r>
          </a:p>
          <a:p>
            <a:r>
              <a:rPr lang="en-US" dirty="0"/>
              <a:t>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49585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322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78340356-4F82-7642-8E61-31438DC795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175B182-7757-2B4B-B49F-0C8D092829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20574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481B511-27D1-E445-A6E2-A51E87B26D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148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x-none" noProof="0" dirty="0"/>
              <a:t>Click to edit Master subtitle style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2CD5DE72-E8AC-D645-BD88-5BA018B048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09800" y="6306297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 dirty="0">
                <a:latin typeface="Calibri" charset="0"/>
              </a:rPr>
              <a:t>This document is copyright (C) Stanford Computer Science and Nick Troccoli, licensed under Creative Commons Attribution 2.5 License.  All rights reserved.</a:t>
            </a:r>
            <a:br>
              <a:rPr lang="en-US" altLang="x-none" sz="800" dirty="0">
                <a:latin typeface="Calibri" charset="0"/>
              </a:rPr>
            </a:br>
            <a:r>
              <a:rPr lang="en-US" altLang="x-none" sz="800" dirty="0">
                <a:latin typeface="Calibri" charset="0"/>
              </a:rPr>
              <a:t>Based on slides created by Marty Stepp, Cynthia Lee, Chris Gregg, and others.</a:t>
            </a:r>
          </a:p>
        </p:txBody>
      </p:sp>
    </p:spTree>
    <p:extLst>
      <p:ext uri="{BB962C8B-B14F-4D97-AF65-F5344CB8AC3E}">
        <p14:creationId xmlns:p14="http://schemas.microsoft.com/office/powerpoint/2010/main" val="211310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4EB059-4C62-3143-8431-5E430186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59AEACB6-59D2-4E47-BE1E-F7C225C46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1295400"/>
            <a:ext cx="1181100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73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B736492-65D5-7A4F-80A3-31C72A12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C47DD1-735B-0D4F-9D32-27E3EDDC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677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A9953C-E887-5F4C-9DD0-4F107760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36730"/>
            <a:ext cx="10958512" cy="2852737"/>
          </a:xfrm>
          <a:prstGeom prst="rect">
            <a:avLst/>
          </a:prstGeom>
        </p:spPr>
        <p:txBody>
          <a:bodyPr anchor="ctr"/>
          <a:lstStyle>
            <a:lvl1pPr algn="ctr">
              <a:defRPr sz="6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5DDC236-00E5-2A48-8790-05E2F1718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10958512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40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A560C6-A739-2049-B91E-DFEB262D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053172-13CE-2343-B369-1A8A92D7D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86B485-66BF-7341-A676-CCAF29FCB1D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299882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53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8FD81F-A890-1E4F-B50C-FA58B0FE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A21BD5-23D0-9A4C-8FB5-C2A851AD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2316956"/>
            <a:ext cx="5833872" cy="4160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FAFCA5F-2182-4F49-BA8A-15432F96A26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2316956"/>
            <a:ext cx="5833872" cy="41645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B291DF-3599-8746-A039-AF3E6FA7DB5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24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0D46F08-21FE-D846-93BD-BD73EF536E3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722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998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15EFE8-1D4D-3341-ABA9-3C476C84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0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47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5AFA63-4AC5-A544-B0C8-BCA9F998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5D5EC6-7C9A-704C-B040-4E8BFC2D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1524000"/>
            <a:ext cx="76009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2C3107-306B-114F-B302-3E7C93CBD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" y="1523999"/>
            <a:ext cx="41910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104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E60B452-E427-004F-BA7B-F5700212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CBBB664-6680-4947-9DFB-6AAFC2FF4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1523999"/>
            <a:ext cx="41148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0EBC0EC-CB7F-8E41-B709-6B10FCE8C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43400" y="1523999"/>
            <a:ext cx="76200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5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BAC2715-7B69-034F-ADD4-FCB4F1C9EE1C}"/>
              </a:ext>
            </a:extLst>
          </p:cNvPr>
          <p:cNvSpPr txBox="1">
            <a:spLocks noGrp="1"/>
          </p:cNvSpPr>
          <p:nvPr userDrawn="1"/>
        </p:nvSpPr>
        <p:spPr>
          <a:xfrm>
            <a:off x="10972800" y="6356355"/>
            <a:ext cx="1016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85DF6712-59E7-BE4D-938E-10F7141D2A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CD2242-3A48-6A44-9897-F959BCA69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11836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888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NLYhVf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E12E-CDB2-DA48-B93C-F340374AA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CS107, Lecture 12</a:t>
            </a:r>
            <a:br>
              <a:rPr lang="en-US" dirty="0"/>
            </a:br>
            <a:r>
              <a:rPr lang="en-US" sz="3400" dirty="0"/>
              <a:t>Assembly: Arithmetic, Logic and Condition Codes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FF9DFCE-8C9B-B740-8D01-16FCDC7E3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Reading: B&amp;O 3.5-3.6</a:t>
            </a:r>
          </a:p>
        </p:txBody>
      </p:sp>
    </p:spTree>
    <p:extLst>
      <p:ext uri="{BB962C8B-B14F-4D97-AF65-F5344CB8AC3E}">
        <p14:creationId xmlns:p14="http://schemas.microsoft.com/office/powerpoint/2010/main" val="30578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85BD-BFCB-914D-9E0A-60331F51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5509-8A26-E948-847A-625C46E9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00000000004005b6 &lt;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sum_array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4005b6:   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00 00 00 00      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$0x0,%edx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4005bb:    b8 00 00 00 00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$0x0,%eax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4005c0:   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09               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4005cb &lt;sum_array+0x15&gt;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4005c2:    48 63 ca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movslq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4005c5:    03 04 8f             add    (%rdi,%rcx,4),%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4005c8:    83 c2 01             add    $0x1,%edx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4005cb:    39 f2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4005cd:    7c f3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jl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4005c2 &lt;sum_array+0xc&gt;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4005cf:    f3 c3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repz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4BFBF5-2CF9-0E4E-BE78-8A0C6056E73F}"/>
              </a:ext>
            </a:extLst>
          </p:cNvPr>
          <p:cNvSpPr/>
          <p:nvPr/>
        </p:nvSpPr>
        <p:spPr bwMode="auto">
          <a:xfrm>
            <a:off x="5562600" y="4311162"/>
            <a:ext cx="4572000" cy="10961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Each instruction can also have arguments (“operands”).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98F70E0-BFDD-1240-AED9-D603C2903A97}"/>
              </a:ext>
            </a:extLst>
          </p:cNvPr>
          <p:cNvSpPr/>
          <p:nvPr/>
        </p:nvSpPr>
        <p:spPr>
          <a:xfrm rot="16200000">
            <a:off x="7581900" y="3124200"/>
            <a:ext cx="533400" cy="1524000"/>
          </a:xfrm>
          <a:prstGeom prst="leftBrac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5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384A-221C-484B-B484-C798F0C6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366F-2BD3-644C-9D75-D5FC477A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mov</a:t>
            </a:r>
            <a:r>
              <a:rPr lang="en-US" dirty="0"/>
              <a:t> instruction </a:t>
            </a:r>
            <a:r>
              <a:rPr lang="en-US" u="sng" dirty="0"/>
              <a:t>copies</a:t>
            </a:r>
            <a:r>
              <a:rPr lang="en-US" dirty="0"/>
              <a:t> bytes from one place to another.</a:t>
            </a:r>
            <a:endParaRPr lang="en-US" u="sng" dirty="0"/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src,dst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src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dst</a:t>
            </a:r>
            <a:r>
              <a:rPr lang="en-US" dirty="0"/>
              <a:t> can each be one of:</a:t>
            </a:r>
          </a:p>
          <a:p>
            <a:r>
              <a:rPr lang="en-US" dirty="0"/>
              <a:t>Immediate (constant value, like a number)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Memory Location (</a:t>
            </a:r>
            <a:r>
              <a:rPr lang="en-US" i="1" dirty="0"/>
              <a:t>at most one of </a:t>
            </a:r>
            <a:r>
              <a:rPr lang="en-US" b="1" i="1" dirty="0" err="1"/>
              <a:t>src</a:t>
            </a:r>
            <a:r>
              <a:rPr lang="en-US" b="1" i="1" dirty="0"/>
              <a:t>, </a:t>
            </a:r>
            <a:r>
              <a:rPr lang="en-US" b="1" i="1" dirty="0" err="1"/>
              <a:t>dst</a:t>
            </a:r>
            <a:r>
              <a:rPr lang="en-US" i="1" dirty="0"/>
              <a:t>)</a:t>
            </a:r>
            <a:endParaRPr lang="en-US" dirty="0"/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1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6455-533E-C24F-8E46-BA6B3F45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Syntax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06E6EC-8032-3847-8E69-5E8CDF2FC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375564"/>
              </p:ext>
            </p:extLst>
          </p:nvPr>
        </p:nvGraphicFramePr>
        <p:xfrm>
          <a:off x="228600" y="1143000"/>
          <a:ext cx="11734800" cy="57130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867400">
                  <a:extLst>
                    <a:ext uri="{9D8B030D-6E8A-4147-A177-3AD203B41FA5}">
                      <a16:colId xmlns:a16="http://schemas.microsoft.com/office/drawing/2014/main" val="2857730792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3772143187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645198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0x104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Address 0x104 (no $)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9803707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(%</a:t>
                      </a:r>
                      <a:r>
                        <a:rPr lang="en-US" sz="2400" dirty="0" err="1"/>
                        <a:t>rax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What’s in %</a:t>
                      </a:r>
                      <a:r>
                        <a:rPr lang="en-US" sz="2400" dirty="0" err="1"/>
                        <a:t>rax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199567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4(%</a:t>
                      </a:r>
                      <a:r>
                        <a:rPr lang="en-US" sz="2400" dirty="0" err="1"/>
                        <a:t>rax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What’s in %</a:t>
                      </a:r>
                      <a:r>
                        <a:rPr lang="en-US" sz="2400" dirty="0" err="1"/>
                        <a:t>rax</a:t>
                      </a:r>
                      <a:r>
                        <a:rPr lang="en-US" sz="2400" dirty="0"/>
                        <a:t>, plus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6843677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(%</a:t>
                      </a:r>
                      <a:r>
                        <a:rPr lang="en-US" sz="2400" dirty="0" err="1"/>
                        <a:t>rax</a:t>
                      </a:r>
                      <a:r>
                        <a:rPr lang="en-US" sz="2400" dirty="0"/>
                        <a:t>, %</a:t>
                      </a:r>
                      <a:r>
                        <a:rPr lang="en-US" sz="2400" dirty="0" err="1"/>
                        <a:t>rdx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Sum of what’s in %</a:t>
                      </a:r>
                      <a:r>
                        <a:rPr lang="en-US" sz="2400" dirty="0" err="1"/>
                        <a:t>rax</a:t>
                      </a:r>
                      <a:r>
                        <a:rPr lang="en-US" sz="2400" dirty="0"/>
                        <a:t> and %</a:t>
                      </a:r>
                      <a:r>
                        <a:rPr lang="en-US" sz="2400" dirty="0" err="1"/>
                        <a:t>rdx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063597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4(%</a:t>
                      </a:r>
                      <a:r>
                        <a:rPr lang="en-US" sz="2400" dirty="0" err="1"/>
                        <a:t>rax</a:t>
                      </a:r>
                      <a:r>
                        <a:rPr lang="en-US" sz="2400" dirty="0"/>
                        <a:t>, %</a:t>
                      </a:r>
                      <a:r>
                        <a:rPr lang="en-US" sz="2400" dirty="0" err="1"/>
                        <a:t>rdx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Sum of values in %</a:t>
                      </a:r>
                      <a:r>
                        <a:rPr lang="en-US" sz="2400" dirty="0" err="1"/>
                        <a:t>rax</a:t>
                      </a:r>
                      <a:r>
                        <a:rPr lang="en-US" sz="2400" dirty="0"/>
                        <a:t> and %</a:t>
                      </a:r>
                      <a:r>
                        <a:rPr lang="en-US" sz="2400" dirty="0" err="1"/>
                        <a:t>rdx</a:t>
                      </a:r>
                      <a:r>
                        <a:rPr lang="en-US" sz="2400" dirty="0"/>
                        <a:t>, plus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815714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(, %</a:t>
                      </a:r>
                      <a:r>
                        <a:rPr lang="en-US" sz="2400" dirty="0" err="1"/>
                        <a:t>rcx</a:t>
                      </a:r>
                      <a:r>
                        <a:rPr lang="en-US" sz="2400" dirty="0"/>
                        <a:t>, 4)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What’s in %</a:t>
                      </a:r>
                      <a:r>
                        <a:rPr lang="en-US" sz="2400" dirty="0" err="1"/>
                        <a:t>rcx</a:t>
                      </a:r>
                      <a:r>
                        <a:rPr lang="en-US" sz="2400" dirty="0"/>
                        <a:t>, times 4 (multiplier can be 1, 2, 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25669967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(%</a:t>
                      </a:r>
                      <a:r>
                        <a:rPr lang="en-US" sz="2400" dirty="0" err="1"/>
                        <a:t>rax</a:t>
                      </a:r>
                      <a:r>
                        <a:rPr lang="en-US" sz="2400" dirty="0"/>
                        <a:t>, %</a:t>
                      </a:r>
                      <a:r>
                        <a:rPr lang="en-US" sz="2400" dirty="0" err="1"/>
                        <a:t>rcx</a:t>
                      </a:r>
                      <a:r>
                        <a:rPr lang="en-US" sz="2400" dirty="0"/>
                        <a:t>, 2)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What’s in %</a:t>
                      </a:r>
                      <a:r>
                        <a:rPr lang="en-US" sz="2400" dirty="0" err="1"/>
                        <a:t>rax</a:t>
                      </a:r>
                      <a:r>
                        <a:rPr lang="en-US" sz="2400" dirty="0"/>
                        <a:t>, plus 2 times what’s in %</a:t>
                      </a:r>
                      <a:r>
                        <a:rPr lang="en-US" sz="2400" dirty="0" err="1"/>
                        <a:t>rcx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1591289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8(%</a:t>
                      </a:r>
                      <a:r>
                        <a:rPr lang="en-US" sz="2400" dirty="0" err="1"/>
                        <a:t>rax</a:t>
                      </a:r>
                      <a:r>
                        <a:rPr lang="en-US" sz="2400" dirty="0"/>
                        <a:t>, %</a:t>
                      </a:r>
                      <a:r>
                        <a:rPr lang="en-US" sz="2400" dirty="0" err="1"/>
                        <a:t>rcx</a:t>
                      </a:r>
                      <a:r>
                        <a:rPr lang="en-US" sz="2400" dirty="0"/>
                        <a:t>, 2)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What’s in %</a:t>
                      </a:r>
                      <a:r>
                        <a:rPr lang="en-US" sz="2400" dirty="0" err="1"/>
                        <a:t>rax</a:t>
                      </a:r>
                      <a:r>
                        <a:rPr lang="en-US" sz="2400" dirty="0"/>
                        <a:t>, plus 2 times what’s in %</a:t>
                      </a:r>
                      <a:r>
                        <a:rPr lang="en-US" sz="2400" dirty="0" err="1"/>
                        <a:t>rcx</a:t>
                      </a:r>
                      <a:r>
                        <a:rPr lang="en-US" sz="2400" dirty="0"/>
                        <a:t>, plus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6273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1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370D-3447-2046-AB8D-5D2CC285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Forms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23615D-458E-3944-96B7-8801F2E46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550" y="1295400"/>
            <a:ext cx="86487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2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Recap: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Assembly and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mov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/>
              <a:t>Data and Register Sizes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lea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Instruction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Logical and Arithmetic Operations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Control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Condition Codes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Assembly Instructions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Practice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Reverse-Engineering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76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DE38-3397-E34A-BA0A-5F28BB4E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Sizes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5EC29-429E-4744-89CA-8DCFB76DB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sizes in assembly have slightly different terminology to get used to:</a:t>
            </a:r>
          </a:p>
          <a:p>
            <a:r>
              <a:rPr lang="en-US" dirty="0"/>
              <a:t>A </a:t>
            </a:r>
            <a:r>
              <a:rPr lang="en-US" b="1" dirty="0"/>
              <a:t>byte</a:t>
            </a:r>
            <a:r>
              <a:rPr lang="en-US" dirty="0"/>
              <a:t> is….well, 1 byte!</a:t>
            </a:r>
          </a:p>
          <a:p>
            <a:r>
              <a:rPr lang="en-US" dirty="0"/>
              <a:t>A </a:t>
            </a:r>
            <a:r>
              <a:rPr lang="en-US" b="1" dirty="0"/>
              <a:t>word</a:t>
            </a:r>
            <a:r>
              <a:rPr lang="en-US" dirty="0"/>
              <a:t> is 2 bytes.</a:t>
            </a:r>
          </a:p>
          <a:p>
            <a:r>
              <a:rPr lang="en-US" dirty="0"/>
              <a:t>A </a:t>
            </a:r>
            <a:r>
              <a:rPr lang="en-US" b="1" dirty="0"/>
              <a:t>double word</a:t>
            </a:r>
            <a:r>
              <a:rPr lang="en-US" dirty="0"/>
              <a:t> is 4 bytes.</a:t>
            </a:r>
          </a:p>
          <a:p>
            <a:r>
              <a:rPr lang="en-US" dirty="0"/>
              <a:t>A </a:t>
            </a:r>
            <a:r>
              <a:rPr lang="en-US" b="1" dirty="0"/>
              <a:t>quad word</a:t>
            </a:r>
            <a:r>
              <a:rPr lang="en-US" dirty="0"/>
              <a:t> is 8 bytes.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Assembly instructions can have suffixes to refer to these sizes: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/>
              <a:t> means </a:t>
            </a:r>
            <a:r>
              <a:rPr lang="en-US" b="1" dirty="0"/>
              <a:t>byte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dirty="0"/>
              <a:t> means </a:t>
            </a:r>
            <a:r>
              <a:rPr lang="en-US" b="1" dirty="0"/>
              <a:t>word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/>
              <a:t> means </a:t>
            </a:r>
            <a:r>
              <a:rPr lang="en-US" b="1" dirty="0"/>
              <a:t>double word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dirty="0"/>
              <a:t> means </a:t>
            </a:r>
            <a:r>
              <a:rPr lang="en-US" b="1" dirty="0"/>
              <a:t>quad word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9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EBD97-DEDD-2146-8A0B-C21FB504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Sizes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FE5528-EF7B-6442-B180-E54B00712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264" y="1295400"/>
            <a:ext cx="11357271" cy="5181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14865A-40AB-1543-AD0F-DE99AC1D5A80}"/>
              </a:ext>
            </a:extLst>
          </p:cNvPr>
          <p:cNvSpPr/>
          <p:nvPr/>
        </p:nvSpPr>
        <p:spPr>
          <a:xfrm>
            <a:off x="10058400" y="1524000"/>
            <a:ext cx="1676400" cy="480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5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7B6D-9B9E-4849-8963-982AF4B0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Sizes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63096D-047F-0A47-8D82-FD0288386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542" y="1295400"/>
            <a:ext cx="11282716" cy="518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539243-9A8D-BF4C-AB1D-78C99E556F8B}"/>
              </a:ext>
            </a:extLst>
          </p:cNvPr>
          <p:cNvSpPr/>
          <p:nvPr/>
        </p:nvSpPr>
        <p:spPr>
          <a:xfrm>
            <a:off x="10058400" y="1524000"/>
            <a:ext cx="1676400" cy="480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96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010D-1943-5143-991E-E6CBD14A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Sizes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296282-3B1F-B14A-8CA0-872DEECCE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082800"/>
            <a:ext cx="11468100" cy="360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4CD3BC-0C3D-CD4D-A496-4722825CD2FB}"/>
              </a:ext>
            </a:extLst>
          </p:cNvPr>
          <p:cNvSpPr/>
          <p:nvPr/>
        </p:nvSpPr>
        <p:spPr>
          <a:xfrm>
            <a:off x="10058400" y="1524000"/>
            <a:ext cx="1676400" cy="480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0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4725-334C-FF41-A4F1-74F1AB70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8B470-26E1-B543-96DA-220BB0986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registers take on special responsibilities during program execution.</a:t>
            </a:r>
          </a:p>
          <a:p>
            <a:r>
              <a:rPr lang="en-US" b="1" dirty="0"/>
              <a:t>%</a:t>
            </a:r>
            <a:r>
              <a:rPr lang="en-US" b="1" dirty="0" err="1"/>
              <a:t>rax</a:t>
            </a:r>
            <a:r>
              <a:rPr lang="en-US" dirty="0"/>
              <a:t> stores the return value</a:t>
            </a:r>
          </a:p>
          <a:p>
            <a:r>
              <a:rPr lang="en-US" b="1" dirty="0"/>
              <a:t>%</a:t>
            </a:r>
            <a:r>
              <a:rPr lang="en-US" b="1" dirty="0" err="1"/>
              <a:t>rdi</a:t>
            </a:r>
            <a:r>
              <a:rPr lang="en-US" b="1" dirty="0"/>
              <a:t> </a:t>
            </a:r>
            <a:r>
              <a:rPr lang="en-US" dirty="0"/>
              <a:t>stores the first parameter to a function</a:t>
            </a:r>
          </a:p>
          <a:p>
            <a:r>
              <a:rPr lang="en-US" b="1" dirty="0"/>
              <a:t>%</a:t>
            </a:r>
            <a:r>
              <a:rPr lang="en-US" b="1" dirty="0" err="1"/>
              <a:t>rsi</a:t>
            </a:r>
            <a:r>
              <a:rPr lang="en-US" dirty="0"/>
              <a:t> stores the second parameter to a function</a:t>
            </a:r>
          </a:p>
          <a:p>
            <a:r>
              <a:rPr lang="en-US" b="1" dirty="0"/>
              <a:t>%</a:t>
            </a:r>
            <a:r>
              <a:rPr lang="en-US" b="1" dirty="0" err="1"/>
              <a:t>rdx</a:t>
            </a:r>
            <a:r>
              <a:rPr lang="en-US" dirty="0"/>
              <a:t> stores the third parameter to a function</a:t>
            </a:r>
            <a:endParaRPr lang="en-US" b="1" dirty="0"/>
          </a:p>
          <a:p>
            <a:r>
              <a:rPr lang="en-US" b="1" dirty="0"/>
              <a:t>%rip </a:t>
            </a:r>
            <a:r>
              <a:rPr lang="en-US" dirty="0"/>
              <a:t>stores the address of the next instruction to execute</a:t>
            </a:r>
          </a:p>
          <a:p>
            <a:r>
              <a:rPr lang="en-US" b="1" dirty="0"/>
              <a:t>%</a:t>
            </a:r>
            <a:r>
              <a:rPr lang="en-US" b="1" dirty="0" err="1"/>
              <a:t>rsp</a:t>
            </a:r>
            <a:r>
              <a:rPr lang="en-US" dirty="0"/>
              <a:t> stores the address of the current top of the stack</a:t>
            </a: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See the x86-64 Guide and Reference Sheet on the Resources webpage for more!</a:t>
            </a:r>
          </a:p>
        </p:txBody>
      </p:sp>
    </p:spTree>
    <p:extLst>
      <p:ext uri="{BB962C8B-B14F-4D97-AF65-F5344CB8AC3E}">
        <p14:creationId xmlns:p14="http://schemas.microsoft.com/office/powerpoint/2010/main" val="259583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CD580-B2C6-7244-909F-1578D0A9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44" y="2362200"/>
            <a:ext cx="10958512" cy="2852737"/>
          </a:xfrm>
        </p:spPr>
        <p:txBody>
          <a:bodyPr/>
          <a:lstStyle/>
          <a:p>
            <a:r>
              <a:rPr lang="en-US" u="sng" dirty="0"/>
              <a:t>CS107 Topic 6</a:t>
            </a:r>
            <a:r>
              <a:rPr lang="en-US" dirty="0"/>
              <a:t>: How does a computer interpret and execute C programs? </a:t>
            </a:r>
            <a:r>
              <a:rPr lang="en-US" b="0" dirty="0"/>
              <a:t> 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10296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0F61-0A1C-EB43-A651-C20B6A11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</a:t>
            </a:r>
            <a:r>
              <a:rPr lang="en-US" dirty="0"/>
              <a:t>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F44A-7591-8D4F-AEDD-C8BC4008F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mov</a:t>
            </a:r>
            <a:r>
              <a:rPr lang="en-US" dirty="0"/>
              <a:t> can take an optional suffix (</a:t>
            </a:r>
            <a:r>
              <a:rPr lang="en-US" dirty="0" err="1"/>
              <a:t>b,w,l,q</a:t>
            </a:r>
            <a:r>
              <a:rPr lang="en-US" dirty="0"/>
              <a:t>) that specifies the size of data to move: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/>
              <a:t>mov</a:t>
            </a:r>
            <a:r>
              <a:rPr lang="en-US" dirty="0"/>
              <a:t> only updates the specific register bytes or memory locations indicated.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Exception: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writing to a register will also set high order 4 bytes to 0.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00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B3C0-D356-E84D-9CFF-18469685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</a:t>
            </a:r>
            <a:r>
              <a:rPr lang="en-US" dirty="0" err="1"/>
              <a:t>mov</a:t>
            </a:r>
            <a:r>
              <a:rPr lang="en-US" dirty="0"/>
              <a:t> And Data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AF827-C2B1-764A-9175-6AE9B41D2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each of the following </a:t>
            </a:r>
            <a:r>
              <a:rPr lang="en-US" dirty="0" err="1"/>
              <a:t>mov</a:t>
            </a:r>
            <a:r>
              <a:rPr lang="en-US" dirty="0"/>
              <a:t> instructions, determine the appropriate suffix based on the operands (e.g. </a:t>
            </a:r>
            <a:r>
              <a:rPr lang="en-US" b="1" dirty="0" err="1"/>
              <a:t>movb</a:t>
            </a:r>
            <a:r>
              <a:rPr lang="en-US" dirty="0"/>
              <a:t>, </a:t>
            </a:r>
            <a:r>
              <a:rPr lang="en-US" b="1" dirty="0" err="1"/>
              <a:t>movw</a:t>
            </a:r>
            <a:r>
              <a:rPr lang="en-US" dirty="0"/>
              <a:t>, </a:t>
            </a:r>
            <a:r>
              <a:rPr lang="en-US" b="1" dirty="0" err="1"/>
              <a:t>movl</a:t>
            </a:r>
            <a:r>
              <a:rPr lang="en-US" dirty="0"/>
              <a:t> or </a:t>
            </a:r>
            <a:r>
              <a:rPr lang="en-US" b="1" dirty="0" err="1"/>
              <a:t>movq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 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 %dx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 $0xff,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 (%rsp,%rdx,4),%dl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 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 %dx, 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27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B3C0-D356-E84D-9CFF-18469685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</a:t>
            </a:r>
            <a:r>
              <a:rPr lang="en-US" dirty="0" err="1"/>
              <a:t>mov</a:t>
            </a:r>
            <a:r>
              <a:rPr lang="en-US" dirty="0"/>
              <a:t> And Data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AF827-C2B1-764A-9175-6AE9B41D2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each of the following </a:t>
            </a:r>
            <a:r>
              <a:rPr lang="en-US" dirty="0" err="1"/>
              <a:t>mov</a:t>
            </a:r>
            <a:r>
              <a:rPr lang="en-US" dirty="0"/>
              <a:t> instructions, determine the appropriate suffix based on the operands (e.g. </a:t>
            </a:r>
            <a:r>
              <a:rPr lang="en-US" b="1" dirty="0" err="1"/>
              <a:t>movb</a:t>
            </a:r>
            <a:r>
              <a:rPr lang="en-US" dirty="0"/>
              <a:t>, </a:t>
            </a:r>
            <a:r>
              <a:rPr lang="en-US" b="1" dirty="0" err="1"/>
              <a:t>movw</a:t>
            </a:r>
            <a:r>
              <a:rPr lang="en-US" dirty="0"/>
              <a:t>, </a:t>
            </a:r>
            <a:r>
              <a:rPr lang="en-US" b="1" dirty="0" err="1"/>
              <a:t>movl</a:t>
            </a:r>
            <a:r>
              <a:rPr lang="en-US" dirty="0"/>
              <a:t> or </a:t>
            </a:r>
            <a:r>
              <a:rPr lang="en-US" b="1" dirty="0" err="1"/>
              <a:t>movq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 %dx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$0xff,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(%rsp,%rdx,4),%dl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%dx, 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11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3B76-4804-C94C-8EA1-6047BE6D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10D14-C327-0D4D-A75C-0F8CF8EA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movabsq</a:t>
            </a:r>
            <a:r>
              <a:rPr lang="en-US" dirty="0"/>
              <a:t> instruction is used to write a 64-bit Immediate (constant) value.</a:t>
            </a:r>
          </a:p>
          <a:p>
            <a:r>
              <a:rPr lang="en-US" dirty="0"/>
              <a:t>The regular </a:t>
            </a:r>
            <a:r>
              <a:rPr lang="en-US" b="1" dirty="0" err="1"/>
              <a:t>movq</a:t>
            </a:r>
            <a:r>
              <a:rPr lang="en-US" dirty="0"/>
              <a:t> instruction can only take 32-bit </a:t>
            </a:r>
            <a:r>
              <a:rPr lang="en-US" dirty="0" err="1"/>
              <a:t>immediates</a:t>
            </a:r>
            <a:r>
              <a:rPr lang="en-US" dirty="0"/>
              <a:t>.</a:t>
            </a:r>
          </a:p>
          <a:p>
            <a:r>
              <a:rPr lang="en-US" dirty="0"/>
              <a:t>64-bit immediate as source, only register as destination.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err="1"/>
              <a:t>movabsq</a:t>
            </a:r>
            <a:r>
              <a:rPr lang="en-US" b="1" dirty="0"/>
              <a:t> $0x0011223344556677, %</a:t>
            </a:r>
            <a:r>
              <a:rPr lang="en-US" b="1" dirty="0" err="1"/>
              <a:t>rax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20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A344-EFB2-E741-A570-036E91F1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movz</a:t>
            </a:r>
            <a:r>
              <a:rPr lang="en-US" dirty="0"/>
              <a:t> and </a:t>
            </a:r>
            <a:r>
              <a:rPr lang="en-US" dirty="0" err="1"/>
              <a:t>movs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A98A-CA8F-0442-931C-4298FF03A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</a:t>
            </a:r>
            <a:r>
              <a:rPr lang="en-US" dirty="0" err="1"/>
              <a:t>mov</a:t>
            </a:r>
            <a:r>
              <a:rPr lang="en-US" dirty="0"/>
              <a:t> instructions that can be used to copy a smaller source to a larger destination:  </a:t>
            </a:r>
            <a:r>
              <a:rPr lang="en-US" b="1" dirty="0" err="1"/>
              <a:t>movz</a:t>
            </a:r>
            <a:r>
              <a:rPr lang="en-US" dirty="0"/>
              <a:t> and </a:t>
            </a:r>
            <a:r>
              <a:rPr lang="en-US" b="1" dirty="0" err="1"/>
              <a:t>movs</a:t>
            </a:r>
            <a:r>
              <a:rPr lang="en-US" dirty="0"/>
              <a:t>.</a:t>
            </a:r>
          </a:p>
          <a:p>
            <a:r>
              <a:rPr lang="en-US" b="1" dirty="0" err="1"/>
              <a:t>movz</a:t>
            </a:r>
            <a:r>
              <a:rPr lang="en-US" dirty="0"/>
              <a:t> fills the remaining bytes with zeros</a:t>
            </a:r>
          </a:p>
          <a:p>
            <a:r>
              <a:rPr lang="en-US" b="1" dirty="0" err="1"/>
              <a:t>movs</a:t>
            </a:r>
            <a:r>
              <a:rPr lang="en-US" dirty="0"/>
              <a:t> fills the remaining bytes by sign-extending the most significant bit in the source.</a:t>
            </a:r>
          </a:p>
          <a:p>
            <a:r>
              <a:rPr lang="en-US" dirty="0"/>
              <a:t>The source must be from memory or a register, and the destination is a register.</a:t>
            </a:r>
          </a:p>
        </p:txBody>
      </p:sp>
    </p:spTree>
    <p:extLst>
      <p:ext uri="{BB962C8B-B14F-4D97-AF65-F5344CB8AC3E}">
        <p14:creationId xmlns:p14="http://schemas.microsoft.com/office/powerpoint/2010/main" val="424042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4047-8726-B040-85BA-B762CCA6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movz</a:t>
            </a:r>
            <a:r>
              <a:rPr lang="en-US" dirty="0"/>
              <a:t> and </a:t>
            </a:r>
            <a:r>
              <a:rPr lang="en-US" dirty="0" err="1"/>
              <a:t>movs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E37300-0B38-B745-9392-8783764AE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497995"/>
            <a:ext cx="11811000" cy="27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06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ED47-41EE-0447-B8C3-E3303FF3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movz</a:t>
            </a:r>
            <a:r>
              <a:rPr lang="en-US" dirty="0"/>
              <a:t> and </a:t>
            </a:r>
            <a:r>
              <a:rPr lang="en-US" dirty="0" err="1"/>
              <a:t>movs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79A9B7-F372-6C43-A1D1-22428E914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199399"/>
            <a:ext cx="11811000" cy="33736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6D298E-6B47-114A-8AFE-E673AB669DA6}"/>
              </a:ext>
            </a:extLst>
          </p:cNvPr>
          <p:cNvSpPr/>
          <p:nvPr/>
        </p:nvSpPr>
        <p:spPr>
          <a:xfrm>
            <a:off x="152400" y="26670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3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Recap: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Assembly and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mov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 and Register Sizes</a:t>
            </a:r>
          </a:p>
          <a:p>
            <a:r>
              <a:rPr lang="en-US" dirty="0"/>
              <a:t>The </a:t>
            </a:r>
            <a:r>
              <a:rPr lang="en-US" b="1" dirty="0"/>
              <a:t>lea</a:t>
            </a:r>
            <a:r>
              <a:rPr lang="en-US" dirty="0"/>
              <a:t> Instruction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Logical and Arithmetic Operations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Control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Condition Codes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Assembly Instructions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Practice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Reverse-Engineering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86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384A-221C-484B-B484-C798F0C6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366F-2BD3-644C-9D75-D5FC477A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lea</a:t>
            </a:r>
            <a:r>
              <a:rPr lang="en-US" dirty="0"/>
              <a:t> instruction </a:t>
            </a:r>
            <a:r>
              <a:rPr lang="en-US" u="sng" dirty="0"/>
              <a:t>copies</a:t>
            </a:r>
            <a:r>
              <a:rPr lang="en-US" dirty="0"/>
              <a:t> an “effective address” from one place to another.</a:t>
            </a:r>
            <a:endParaRPr lang="en-US" u="sng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lea		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src,dst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Unlike </a:t>
            </a:r>
            <a:r>
              <a:rPr lang="en-US" b="1" dirty="0" err="1"/>
              <a:t>mov</a:t>
            </a:r>
            <a:r>
              <a:rPr lang="en-US" dirty="0"/>
              <a:t>, which copies data </a:t>
            </a:r>
            <a:r>
              <a:rPr lang="en-US" u="sng" dirty="0"/>
              <a:t>at</a:t>
            </a:r>
            <a:r>
              <a:rPr lang="en-US" dirty="0"/>
              <a:t> the address </a:t>
            </a:r>
            <a:r>
              <a:rPr lang="en-US" dirty="0" err="1"/>
              <a:t>src</a:t>
            </a:r>
            <a:r>
              <a:rPr lang="en-US" dirty="0"/>
              <a:t> to the destination, </a:t>
            </a:r>
            <a:r>
              <a:rPr lang="en-US" b="1" dirty="0"/>
              <a:t>lea</a:t>
            </a:r>
            <a:r>
              <a:rPr lang="en-US" dirty="0"/>
              <a:t> copies the value of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i="1" dirty="0"/>
              <a:t>itself</a:t>
            </a:r>
            <a:r>
              <a:rPr lang="en-US" dirty="0"/>
              <a:t> to the destination.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944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E28E-B082-ED4A-85A6-1024670E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 vs. </a:t>
            </a:r>
            <a:r>
              <a:rPr lang="en-US" dirty="0" err="1"/>
              <a:t>mov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19AF0C-3B18-FC46-8922-791EF6F57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026073"/>
              </p:ext>
            </p:extLst>
          </p:nvPr>
        </p:nvGraphicFramePr>
        <p:xfrm>
          <a:off x="152400" y="1295400"/>
          <a:ext cx="11811000" cy="101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37000">
                  <a:extLst>
                    <a:ext uri="{9D8B030D-6E8A-4147-A177-3AD203B41FA5}">
                      <a16:colId xmlns:a16="http://schemas.microsoft.com/office/drawing/2014/main" val="438727323"/>
                    </a:ext>
                  </a:extLst>
                </a:gridCol>
                <a:gridCol w="3937000">
                  <a:extLst>
                    <a:ext uri="{9D8B030D-6E8A-4147-A177-3AD203B41FA5}">
                      <a16:colId xmlns:a16="http://schemas.microsoft.com/office/drawing/2014/main" val="3392164529"/>
                    </a:ext>
                  </a:extLst>
                </a:gridCol>
                <a:gridCol w="3937000">
                  <a:extLst>
                    <a:ext uri="{9D8B030D-6E8A-4147-A177-3AD203B41FA5}">
                      <a16:colId xmlns:a16="http://schemas.microsoft.com/office/drawing/2014/main" val="250157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mov</a:t>
                      </a:r>
                      <a:r>
                        <a:rPr lang="en-US" dirty="0"/>
                        <a:t> 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 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67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6(%</a:t>
                      </a:r>
                      <a:r>
                        <a:rPr lang="en-US" sz="2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rax</a:t>
                      </a:r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%</a:t>
                      </a:r>
                      <a:r>
                        <a:rPr lang="en-US" sz="2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rdx</a:t>
                      </a:r>
                      <a:endParaRPr lang="en-US" sz="2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the address (6 + what’s in 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), and copy data there into %</a:t>
                      </a:r>
                      <a:r>
                        <a:rPr lang="en-US" dirty="0" err="1"/>
                        <a:t>rdx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6 + what’s in 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 into %</a:t>
                      </a:r>
                      <a:r>
                        <a:rPr lang="en-US" dirty="0" err="1"/>
                        <a:t>rdx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797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58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1EA4-262F-8C4F-A512-0078F892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Assembly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6D7657A-C225-D245-9B8A-216876411316}"/>
              </a:ext>
            </a:extLst>
          </p:cNvPr>
          <p:cNvGraphicFramePr/>
          <p:nvPr>
            <p:extLst/>
          </p:nvPr>
        </p:nvGraphicFramePr>
        <p:xfrm>
          <a:off x="419100" y="1066800"/>
          <a:ext cx="11353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E3C906-38C1-AF42-900E-0556BBA718F8}"/>
              </a:ext>
            </a:extLst>
          </p:cNvPr>
          <p:cNvSpPr txBox="1"/>
          <p:nvPr/>
        </p:nvSpPr>
        <p:spPr>
          <a:xfrm>
            <a:off x="1143000" y="4267199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5/6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5CBAE-E9B4-B74C-84C5-EDE58C727048}"/>
              </a:ext>
            </a:extLst>
          </p:cNvPr>
          <p:cNvSpPr txBox="1"/>
          <p:nvPr/>
        </p:nvSpPr>
        <p:spPr>
          <a:xfrm>
            <a:off x="3854553" y="4267198"/>
            <a:ext cx="135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Today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15F74-3037-144A-9BCC-9C73AEBF2B00}"/>
              </a:ext>
            </a:extLst>
          </p:cNvPr>
          <p:cNvSpPr txBox="1"/>
          <p:nvPr/>
        </p:nvSpPr>
        <p:spPr>
          <a:xfrm>
            <a:off x="7172043" y="4267199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5/17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5E051C-C56F-164E-BF01-FF3C3778FBFA}"/>
              </a:ext>
            </a:extLst>
          </p:cNvPr>
          <p:cNvSpPr txBox="1"/>
          <p:nvPr/>
        </p:nvSpPr>
        <p:spPr>
          <a:xfrm>
            <a:off x="10210800" y="4268606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5/20</a:t>
            </a:r>
          </a:p>
        </p:txBody>
      </p:sp>
    </p:spTree>
    <p:extLst>
      <p:ext uri="{BB962C8B-B14F-4D97-AF65-F5344CB8AC3E}">
        <p14:creationId xmlns:p14="http://schemas.microsoft.com/office/powerpoint/2010/main" val="3434151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E28E-B082-ED4A-85A6-1024670E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 vs. </a:t>
            </a:r>
            <a:r>
              <a:rPr lang="en-US" dirty="0" err="1"/>
              <a:t>mov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19AF0C-3B18-FC46-8922-791EF6F57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944092"/>
              </p:ext>
            </p:extLst>
          </p:nvPr>
        </p:nvGraphicFramePr>
        <p:xfrm>
          <a:off x="152400" y="1295400"/>
          <a:ext cx="11811000" cy="1925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37000">
                  <a:extLst>
                    <a:ext uri="{9D8B030D-6E8A-4147-A177-3AD203B41FA5}">
                      <a16:colId xmlns:a16="http://schemas.microsoft.com/office/drawing/2014/main" val="438727323"/>
                    </a:ext>
                  </a:extLst>
                </a:gridCol>
                <a:gridCol w="3937000">
                  <a:extLst>
                    <a:ext uri="{9D8B030D-6E8A-4147-A177-3AD203B41FA5}">
                      <a16:colId xmlns:a16="http://schemas.microsoft.com/office/drawing/2014/main" val="3392164529"/>
                    </a:ext>
                  </a:extLst>
                </a:gridCol>
                <a:gridCol w="3937000">
                  <a:extLst>
                    <a:ext uri="{9D8B030D-6E8A-4147-A177-3AD203B41FA5}">
                      <a16:colId xmlns:a16="http://schemas.microsoft.com/office/drawing/2014/main" val="250157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mov</a:t>
                      </a:r>
                      <a:r>
                        <a:rPr lang="en-US" dirty="0"/>
                        <a:t> 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 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67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6(%</a:t>
                      </a:r>
                      <a:r>
                        <a:rPr lang="en-US" sz="2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rax</a:t>
                      </a:r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%</a:t>
                      </a:r>
                      <a:r>
                        <a:rPr lang="en-US" sz="2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rdx</a:t>
                      </a:r>
                      <a:endParaRPr lang="en-US" sz="2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the address (6 + what’s in 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), and copy data there into %</a:t>
                      </a:r>
                      <a:r>
                        <a:rPr lang="en-US" dirty="0" err="1"/>
                        <a:t>rdx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6 + what’s in 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 into %</a:t>
                      </a:r>
                      <a:r>
                        <a:rPr lang="en-US" dirty="0" err="1"/>
                        <a:t>rdx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79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(%</a:t>
                      </a:r>
                      <a:r>
                        <a:rPr lang="en-US" sz="2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rax</a:t>
                      </a:r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%</a:t>
                      </a:r>
                      <a:r>
                        <a:rPr lang="en-US" sz="2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rcx</a:t>
                      </a:r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%</a:t>
                      </a:r>
                      <a:r>
                        <a:rPr lang="en-US" sz="2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rdx</a:t>
                      </a:r>
                      <a:endParaRPr lang="en-US" sz="2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the address (what’s in 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 + what’s in %</a:t>
                      </a:r>
                      <a:r>
                        <a:rPr lang="en-US" dirty="0" err="1"/>
                        <a:t>rcx</a:t>
                      </a:r>
                      <a:r>
                        <a:rPr lang="en-US" dirty="0"/>
                        <a:t>) and copy data there into %</a:t>
                      </a:r>
                      <a:r>
                        <a:rPr lang="en-US" dirty="0" err="1"/>
                        <a:t>rdx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(what’s in 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 + what’s in %</a:t>
                      </a:r>
                      <a:r>
                        <a:rPr lang="en-US" dirty="0" err="1"/>
                        <a:t>rcx</a:t>
                      </a:r>
                      <a:r>
                        <a:rPr lang="en-US" dirty="0"/>
                        <a:t>) into %</a:t>
                      </a:r>
                      <a:r>
                        <a:rPr lang="en-US" dirty="0" err="1"/>
                        <a:t>rdx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785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042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E28E-B082-ED4A-85A6-1024670E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 vs. </a:t>
            </a:r>
            <a:r>
              <a:rPr lang="en-US" dirty="0" err="1"/>
              <a:t>mov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19AF0C-3B18-FC46-8922-791EF6F57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554105"/>
              </p:ext>
            </p:extLst>
          </p:nvPr>
        </p:nvGraphicFramePr>
        <p:xfrm>
          <a:off x="152400" y="1295400"/>
          <a:ext cx="11811000" cy="2565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37000">
                  <a:extLst>
                    <a:ext uri="{9D8B030D-6E8A-4147-A177-3AD203B41FA5}">
                      <a16:colId xmlns:a16="http://schemas.microsoft.com/office/drawing/2014/main" val="438727323"/>
                    </a:ext>
                  </a:extLst>
                </a:gridCol>
                <a:gridCol w="3937000">
                  <a:extLst>
                    <a:ext uri="{9D8B030D-6E8A-4147-A177-3AD203B41FA5}">
                      <a16:colId xmlns:a16="http://schemas.microsoft.com/office/drawing/2014/main" val="3392164529"/>
                    </a:ext>
                  </a:extLst>
                </a:gridCol>
                <a:gridCol w="3937000">
                  <a:extLst>
                    <a:ext uri="{9D8B030D-6E8A-4147-A177-3AD203B41FA5}">
                      <a16:colId xmlns:a16="http://schemas.microsoft.com/office/drawing/2014/main" val="250157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mov</a:t>
                      </a:r>
                      <a:r>
                        <a:rPr lang="en-US" dirty="0"/>
                        <a:t> 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 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67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6(%</a:t>
                      </a:r>
                      <a:r>
                        <a:rPr lang="en-US" sz="2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rax</a:t>
                      </a:r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%</a:t>
                      </a:r>
                      <a:r>
                        <a:rPr lang="en-US" sz="2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rdx</a:t>
                      </a:r>
                      <a:endParaRPr lang="en-US" sz="2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the address (6 + what’s in 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), and copy data there into %</a:t>
                      </a:r>
                      <a:r>
                        <a:rPr lang="en-US" dirty="0" err="1"/>
                        <a:t>rdx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6 + what’s in 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 into %</a:t>
                      </a:r>
                      <a:r>
                        <a:rPr lang="en-US" dirty="0" err="1"/>
                        <a:t>rdx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79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(%</a:t>
                      </a:r>
                      <a:r>
                        <a:rPr lang="en-US" sz="2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rax</a:t>
                      </a:r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%</a:t>
                      </a:r>
                      <a:r>
                        <a:rPr lang="en-US" sz="2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rcx</a:t>
                      </a:r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%</a:t>
                      </a:r>
                      <a:r>
                        <a:rPr lang="en-US" sz="2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rdx</a:t>
                      </a:r>
                      <a:endParaRPr lang="en-US" sz="2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the address (what’s in 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 + what’s in %</a:t>
                      </a:r>
                      <a:r>
                        <a:rPr lang="en-US" dirty="0" err="1"/>
                        <a:t>rcx</a:t>
                      </a:r>
                      <a:r>
                        <a:rPr lang="en-US" dirty="0"/>
                        <a:t>) and copy data there into %</a:t>
                      </a:r>
                      <a:r>
                        <a:rPr lang="en-US" dirty="0" err="1"/>
                        <a:t>rdx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(what’s in 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 + what’s in %</a:t>
                      </a:r>
                      <a:r>
                        <a:rPr lang="en-US" dirty="0" err="1"/>
                        <a:t>rcx</a:t>
                      </a:r>
                      <a:r>
                        <a:rPr lang="en-US" dirty="0"/>
                        <a:t>) into %</a:t>
                      </a:r>
                      <a:r>
                        <a:rPr lang="en-US" dirty="0" err="1"/>
                        <a:t>rdx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78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(%</a:t>
                      </a:r>
                      <a:r>
                        <a:rPr lang="en-US" sz="2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rax</a:t>
                      </a:r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%</a:t>
                      </a:r>
                      <a:r>
                        <a:rPr lang="en-US" sz="2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rcx</a:t>
                      </a:r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4), %</a:t>
                      </a:r>
                      <a:r>
                        <a:rPr lang="en-US" sz="2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rdx</a:t>
                      </a:r>
                      <a:endParaRPr lang="en-US" sz="2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the address (%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 + 4 * %</a:t>
                      </a:r>
                      <a:r>
                        <a:rPr lang="en-US" dirty="0" err="1"/>
                        <a:t>rcx</a:t>
                      </a:r>
                      <a:r>
                        <a:rPr lang="en-US" dirty="0"/>
                        <a:t>) and copy data there into %</a:t>
                      </a:r>
                      <a:r>
                        <a:rPr lang="en-US" dirty="0" err="1"/>
                        <a:t>rdx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(%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 + 4 * %</a:t>
                      </a:r>
                      <a:r>
                        <a:rPr lang="en-US" dirty="0" err="1"/>
                        <a:t>rcx</a:t>
                      </a:r>
                      <a:r>
                        <a:rPr lang="en-US" dirty="0"/>
                        <a:t>) into %</a:t>
                      </a:r>
                      <a:r>
                        <a:rPr lang="en-US" dirty="0" err="1"/>
                        <a:t>rdx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44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00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E28E-B082-ED4A-85A6-1024670E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 vs. </a:t>
            </a:r>
            <a:r>
              <a:rPr lang="en-US" dirty="0" err="1"/>
              <a:t>mov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19AF0C-3B18-FC46-8922-791EF6F575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" y="1295400"/>
          <a:ext cx="11811000" cy="3205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37000">
                  <a:extLst>
                    <a:ext uri="{9D8B030D-6E8A-4147-A177-3AD203B41FA5}">
                      <a16:colId xmlns:a16="http://schemas.microsoft.com/office/drawing/2014/main" val="438727323"/>
                    </a:ext>
                  </a:extLst>
                </a:gridCol>
                <a:gridCol w="3937000">
                  <a:extLst>
                    <a:ext uri="{9D8B030D-6E8A-4147-A177-3AD203B41FA5}">
                      <a16:colId xmlns:a16="http://schemas.microsoft.com/office/drawing/2014/main" val="3392164529"/>
                    </a:ext>
                  </a:extLst>
                </a:gridCol>
                <a:gridCol w="3937000">
                  <a:extLst>
                    <a:ext uri="{9D8B030D-6E8A-4147-A177-3AD203B41FA5}">
                      <a16:colId xmlns:a16="http://schemas.microsoft.com/office/drawing/2014/main" val="250157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mov</a:t>
                      </a:r>
                      <a:r>
                        <a:rPr lang="en-US" dirty="0"/>
                        <a:t> 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 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67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6(%</a:t>
                      </a:r>
                      <a:r>
                        <a:rPr lang="en-US" sz="2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rax</a:t>
                      </a:r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%</a:t>
                      </a:r>
                      <a:r>
                        <a:rPr lang="en-US" sz="2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rdx</a:t>
                      </a:r>
                      <a:endParaRPr lang="en-US" sz="2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the address (6 + what’s in 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), and copy data there into %</a:t>
                      </a:r>
                      <a:r>
                        <a:rPr lang="en-US" dirty="0" err="1"/>
                        <a:t>rdx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6 + what’s in 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 into %</a:t>
                      </a:r>
                      <a:r>
                        <a:rPr lang="en-US" dirty="0" err="1"/>
                        <a:t>rdx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79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(%</a:t>
                      </a:r>
                      <a:r>
                        <a:rPr lang="en-US" sz="2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rax</a:t>
                      </a:r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%</a:t>
                      </a:r>
                      <a:r>
                        <a:rPr lang="en-US" sz="2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rcx</a:t>
                      </a:r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%</a:t>
                      </a:r>
                      <a:r>
                        <a:rPr lang="en-US" sz="2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rdx</a:t>
                      </a:r>
                      <a:endParaRPr lang="en-US" sz="2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the address (what’s in 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 + what’s in %</a:t>
                      </a:r>
                      <a:r>
                        <a:rPr lang="en-US" dirty="0" err="1"/>
                        <a:t>rcx</a:t>
                      </a:r>
                      <a:r>
                        <a:rPr lang="en-US" dirty="0"/>
                        <a:t>) and copy data there into %</a:t>
                      </a:r>
                      <a:r>
                        <a:rPr lang="en-US" dirty="0" err="1"/>
                        <a:t>rdx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(what’s in 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 + what’s in %</a:t>
                      </a:r>
                      <a:r>
                        <a:rPr lang="en-US" dirty="0" err="1"/>
                        <a:t>rcx</a:t>
                      </a:r>
                      <a:r>
                        <a:rPr lang="en-US" dirty="0"/>
                        <a:t>) into %</a:t>
                      </a:r>
                      <a:r>
                        <a:rPr lang="en-US" dirty="0" err="1"/>
                        <a:t>rdx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78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(%</a:t>
                      </a:r>
                      <a:r>
                        <a:rPr lang="en-US" sz="2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rax</a:t>
                      </a:r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%</a:t>
                      </a:r>
                      <a:r>
                        <a:rPr lang="en-US" sz="2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rcx</a:t>
                      </a:r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4), %</a:t>
                      </a:r>
                      <a:r>
                        <a:rPr lang="en-US" sz="2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rdx</a:t>
                      </a:r>
                      <a:endParaRPr lang="en-US" sz="2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the address (%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 + 4 * %</a:t>
                      </a:r>
                      <a:r>
                        <a:rPr lang="en-US" dirty="0" err="1"/>
                        <a:t>rcx</a:t>
                      </a:r>
                      <a:r>
                        <a:rPr lang="en-US" dirty="0"/>
                        <a:t>) and copy data there into %</a:t>
                      </a:r>
                      <a:r>
                        <a:rPr lang="en-US" dirty="0" err="1"/>
                        <a:t>rdx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(%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 + 4 * %</a:t>
                      </a:r>
                      <a:r>
                        <a:rPr lang="en-US" dirty="0" err="1"/>
                        <a:t>rcx</a:t>
                      </a:r>
                      <a:r>
                        <a:rPr lang="en-US" dirty="0"/>
                        <a:t>) into %</a:t>
                      </a:r>
                      <a:r>
                        <a:rPr lang="en-US" dirty="0" err="1"/>
                        <a:t>rdx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4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7(%</a:t>
                      </a:r>
                      <a:r>
                        <a:rPr lang="en-US" sz="2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rax</a:t>
                      </a:r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%</a:t>
                      </a:r>
                      <a:r>
                        <a:rPr lang="en-US" sz="2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rax</a:t>
                      </a:r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8), %</a:t>
                      </a:r>
                      <a:r>
                        <a:rPr lang="en-US" sz="2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rdx</a:t>
                      </a:r>
                      <a:endParaRPr lang="en-US" sz="2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the address (7 + 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 + 8 * 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) and copy data there into %</a:t>
                      </a:r>
                      <a:r>
                        <a:rPr lang="en-US" dirty="0" err="1"/>
                        <a:t>rdx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(7 + 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 + 8 * 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) into %</a:t>
                      </a:r>
                      <a:r>
                        <a:rPr lang="en-US" dirty="0" err="1"/>
                        <a:t>rdx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783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992E9BA-CF52-634E-A1B7-26036E818837}"/>
              </a:ext>
            </a:extLst>
          </p:cNvPr>
          <p:cNvSpPr/>
          <p:nvPr/>
        </p:nvSpPr>
        <p:spPr bwMode="auto">
          <a:xfrm>
            <a:off x="2324100" y="4953000"/>
            <a:ext cx="7543800" cy="14771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l">
              <a:buNone/>
            </a:pPr>
            <a:r>
              <a:rPr lang="en-US" sz="2800" dirty="0"/>
              <a:t>Unlike </a:t>
            </a:r>
            <a:r>
              <a:rPr lang="en-US" sz="2800" b="1" dirty="0" err="1"/>
              <a:t>mov</a:t>
            </a:r>
            <a:r>
              <a:rPr lang="en-US" sz="2800" dirty="0"/>
              <a:t>, which copies data </a:t>
            </a:r>
            <a:r>
              <a:rPr lang="en-US" sz="2800" u="sng" dirty="0"/>
              <a:t>at</a:t>
            </a:r>
            <a:r>
              <a:rPr lang="en-US" sz="2800" dirty="0"/>
              <a:t> the address </a:t>
            </a:r>
            <a:r>
              <a:rPr lang="en-US" sz="2800" dirty="0" err="1"/>
              <a:t>src</a:t>
            </a:r>
            <a:r>
              <a:rPr lang="en-US" sz="2800" dirty="0"/>
              <a:t> to the destination, </a:t>
            </a:r>
            <a:r>
              <a:rPr lang="en-US" sz="2800" b="1" dirty="0"/>
              <a:t>lea</a:t>
            </a:r>
            <a:r>
              <a:rPr lang="en-US" sz="2800" dirty="0"/>
              <a:t> copies the value of </a:t>
            </a:r>
            <a:r>
              <a:rPr lang="en-US" sz="2800" dirty="0" err="1"/>
              <a:t>src</a:t>
            </a:r>
            <a:r>
              <a:rPr lang="en-US" sz="2800" dirty="0"/>
              <a:t> </a:t>
            </a:r>
            <a:r>
              <a:rPr lang="en-US" sz="2800" i="1" dirty="0"/>
              <a:t>itself</a:t>
            </a:r>
            <a:r>
              <a:rPr lang="en-US" sz="2800" dirty="0"/>
              <a:t> to the destination.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07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Recap: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Assembly and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mov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 and Register Sizes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lea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Instruction</a:t>
            </a:r>
          </a:p>
          <a:p>
            <a:r>
              <a:rPr lang="en-US" dirty="0"/>
              <a:t>Logical and Arithmetic Operations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Control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Condition Codes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Assembly Instructions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Practice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Reverse-Engineering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37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C66F-2825-A349-82FB-A2B6C0CB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3D363-8D9A-D34F-9B13-47F15D4CF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instructions operate on a single operand (register or memory):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16(%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not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54A92-049B-FF45-B1C0-388277E5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05000"/>
            <a:ext cx="7315200" cy="204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3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70EE-08EF-3840-A8BD-5D559308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324EC-BF66-424A-8657-50C2C8A39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instructions operate on two operands (register or memory).  Both cannot be memory locations.  Read it as, e.g. “Subtract S from D”: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Examples: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xorq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$16,(%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8)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%rdx,8(%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DCAC0-DE42-4B48-82FB-DD5ED3AE5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2186881"/>
            <a:ext cx="5800725" cy="24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6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4F0E-0E9D-1446-9EDC-7E80D879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8A4E6-F09A-484C-B452-1B6C63E1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Multiplying 64-bit numbers can produce a 128-bit result.  How does x86-64 support this with only 64-bit registers?</a:t>
            </a:r>
          </a:p>
          <a:p>
            <a:r>
              <a:rPr lang="en-US" dirty="0"/>
              <a:t>If you specify two operands to </a:t>
            </a:r>
            <a:r>
              <a:rPr lang="en-US" b="1" dirty="0" err="1"/>
              <a:t>imul</a:t>
            </a:r>
            <a:r>
              <a:rPr lang="en-US" dirty="0"/>
              <a:t>, it multiplies them together and truncates until it fits in a 64-bit register.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specify one operand, it multiplies that by </a:t>
            </a:r>
            <a:r>
              <a:rPr lang="en-US" b="1" dirty="0"/>
              <a:t>%</a:t>
            </a:r>
            <a:r>
              <a:rPr lang="en-US" b="1" dirty="0" err="1"/>
              <a:t>rax</a:t>
            </a:r>
            <a:r>
              <a:rPr lang="en-US" dirty="0"/>
              <a:t>, and splits the product across </a:t>
            </a:r>
            <a:r>
              <a:rPr lang="en-US" b="1" dirty="0"/>
              <a:t>2</a:t>
            </a:r>
            <a:r>
              <a:rPr lang="en-US" dirty="0"/>
              <a:t> registers.  It puts the high-order 64 bits in </a:t>
            </a:r>
            <a:r>
              <a:rPr lang="en-US" b="1" dirty="0"/>
              <a:t>%</a:t>
            </a:r>
            <a:r>
              <a:rPr lang="en-US" b="1" dirty="0" err="1"/>
              <a:t>rdx</a:t>
            </a:r>
            <a:r>
              <a:rPr lang="en-US" dirty="0"/>
              <a:t> and the low-order 64 bits in </a:t>
            </a:r>
            <a:r>
              <a:rPr lang="en-US" b="1" dirty="0"/>
              <a:t>%</a:t>
            </a:r>
            <a:r>
              <a:rPr lang="en-US" b="1" dirty="0" err="1"/>
              <a:t>rax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4ECD6-A620-524B-B527-F2AB61759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5257800"/>
            <a:ext cx="11125200" cy="1080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FDC32B-E0AA-6D44-8795-0C8C35E606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866" b="40797"/>
          <a:stretch/>
        </p:blipFill>
        <p:spPr>
          <a:xfrm>
            <a:off x="1676503" y="3141223"/>
            <a:ext cx="8762794" cy="57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BE39-C159-154A-88BB-A376C927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and Remainder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B5D15-11D8-4346-BC97-6046024CB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4038600"/>
            <a:ext cx="11811000" cy="2438400"/>
          </a:xfrm>
        </p:spPr>
        <p:txBody>
          <a:bodyPr/>
          <a:lstStyle/>
          <a:p>
            <a:r>
              <a:rPr lang="en-US" u="sng" dirty="0"/>
              <a:t>Terminology:</a:t>
            </a:r>
            <a:r>
              <a:rPr lang="en-US" dirty="0"/>
              <a:t> </a:t>
            </a:r>
            <a:r>
              <a:rPr lang="en-US" b="1" dirty="0"/>
              <a:t>dividend / divisor = quotient + remainder</a:t>
            </a:r>
          </a:p>
          <a:p>
            <a:r>
              <a:rPr lang="en-US" b="1" dirty="0"/>
              <a:t>x86-64</a:t>
            </a:r>
            <a:r>
              <a:rPr lang="en-US" dirty="0"/>
              <a:t> supports dividing up to a 128-bit value by a 64 bit value.</a:t>
            </a:r>
          </a:p>
          <a:p>
            <a:r>
              <a:rPr lang="en-US" dirty="0"/>
              <a:t>The high-order 64 bits of the dividend are in </a:t>
            </a:r>
            <a:r>
              <a:rPr lang="en-US" b="1" dirty="0"/>
              <a:t>%</a:t>
            </a:r>
            <a:r>
              <a:rPr lang="en-US" b="1" dirty="0" err="1"/>
              <a:t>rdx</a:t>
            </a:r>
            <a:r>
              <a:rPr lang="en-US" dirty="0"/>
              <a:t>, and the low-order 64 bits are in </a:t>
            </a:r>
            <a:r>
              <a:rPr lang="en-US" b="1" dirty="0"/>
              <a:t>%</a:t>
            </a:r>
            <a:r>
              <a:rPr lang="en-US" b="1" dirty="0" err="1"/>
              <a:t>rax</a:t>
            </a:r>
            <a:r>
              <a:rPr lang="en-US" dirty="0"/>
              <a:t>.  The divisor is the operand to the instruction.</a:t>
            </a:r>
          </a:p>
          <a:p>
            <a:r>
              <a:rPr lang="en-US" dirty="0"/>
              <a:t>The quotient is stored in </a:t>
            </a:r>
            <a:r>
              <a:rPr lang="en-US" b="1" dirty="0"/>
              <a:t>%</a:t>
            </a:r>
            <a:r>
              <a:rPr lang="en-US" b="1" dirty="0" err="1"/>
              <a:t>rax</a:t>
            </a:r>
            <a:r>
              <a:rPr lang="en-US" dirty="0"/>
              <a:t>, and the remainder in </a:t>
            </a:r>
            <a:r>
              <a:rPr lang="en-US" b="1" dirty="0"/>
              <a:t>%</a:t>
            </a:r>
            <a:r>
              <a:rPr lang="en-US" b="1" dirty="0" err="1"/>
              <a:t>rdx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C91D2-373F-FA4F-94A0-9F1BD4221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11430000" cy="2286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E7DCD1-93FA-8744-9392-CF81774D96B5}"/>
              </a:ext>
            </a:extLst>
          </p:cNvPr>
          <p:cNvSpPr/>
          <p:nvPr/>
        </p:nvSpPr>
        <p:spPr>
          <a:xfrm>
            <a:off x="228600" y="1752600"/>
            <a:ext cx="9982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8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BE39-C159-154A-88BB-A376C927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and Remainder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B5D15-11D8-4346-BC97-6046024CB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4038600"/>
            <a:ext cx="11811000" cy="2743200"/>
          </a:xfrm>
        </p:spPr>
        <p:txBody>
          <a:bodyPr/>
          <a:lstStyle/>
          <a:p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Terminology: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dividend / divisor = quotient + remainder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high-order 64 bits of the dividend are in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rdx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and the low-order 64 bits are in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rax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.  The divisor is the operand to the instruction.</a:t>
            </a:r>
          </a:p>
          <a:p>
            <a:r>
              <a:rPr lang="en-US" dirty="0"/>
              <a:t>Most division uses only 64 bit dividends.  The </a:t>
            </a:r>
            <a:r>
              <a:rPr lang="en-US" b="1" dirty="0" err="1"/>
              <a:t>cqto</a:t>
            </a:r>
            <a:r>
              <a:rPr lang="en-US" dirty="0"/>
              <a:t> instruction sign-extends the 64-bit value in </a:t>
            </a:r>
            <a:r>
              <a:rPr lang="en-US" b="1" dirty="0"/>
              <a:t>%</a:t>
            </a:r>
            <a:r>
              <a:rPr lang="en-US" b="1" dirty="0" err="1"/>
              <a:t>rax</a:t>
            </a:r>
            <a:r>
              <a:rPr lang="en-US" dirty="0"/>
              <a:t> into </a:t>
            </a:r>
            <a:r>
              <a:rPr lang="en-US" b="1" dirty="0"/>
              <a:t>%</a:t>
            </a:r>
            <a:r>
              <a:rPr lang="en-US" b="1" dirty="0" err="1"/>
              <a:t>rdx</a:t>
            </a:r>
            <a:r>
              <a:rPr lang="en-US" dirty="0"/>
              <a:t> to fill both registers with the dividend, as the division instruction expects.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C91D2-373F-FA4F-94A0-9F1BD4221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1143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70EE-08EF-3840-A8BD-5D559308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324EC-BF66-424A-8657-50C2C8A39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instructions operate on two operands, one the shift amount and the other the destination to shift. The shift amount </a:t>
            </a:r>
            <a:r>
              <a:rPr lang="en-US" b="1" dirty="0"/>
              <a:t>k</a:t>
            </a:r>
            <a:r>
              <a:rPr lang="en-US" dirty="0"/>
              <a:t> can be either an immediate value, or the byte register </a:t>
            </a:r>
            <a:r>
              <a:rPr lang="en-US" b="1" dirty="0"/>
              <a:t>%cl</a:t>
            </a:r>
            <a:r>
              <a:rPr lang="en-US" dirty="0"/>
              <a:t> (and only that register!)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Examples: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$3,(%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%cl,(%rax,%rdx,8)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$4,8(%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4EA48-EFD1-F942-84FF-3880BA4F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617090"/>
            <a:ext cx="8686800" cy="195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7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dirty="0"/>
              <a:t>Learn how to perform arithmetic and logical operations in assembly</a:t>
            </a:r>
          </a:p>
        </p:txBody>
      </p:sp>
    </p:spTree>
    <p:extLst>
      <p:ext uri="{BB962C8B-B14F-4D97-AF65-F5344CB8AC3E}">
        <p14:creationId xmlns:p14="http://schemas.microsoft.com/office/powerpoint/2010/main" val="459992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70EE-08EF-3840-A8BD-5D559308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324EC-BF66-424A-8657-50C2C8A39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11811000" cy="55626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using </a:t>
            </a:r>
            <a:r>
              <a:rPr lang="en-US" b="1" dirty="0"/>
              <a:t>%cl</a:t>
            </a:r>
            <a:r>
              <a:rPr lang="en-US" dirty="0"/>
              <a:t>, the width of what you are shifting determines how much of </a:t>
            </a:r>
            <a:r>
              <a:rPr lang="en-US" b="1" dirty="0"/>
              <a:t>%cl</a:t>
            </a:r>
            <a:r>
              <a:rPr lang="en-US" dirty="0"/>
              <a:t> it is shifted by.</a:t>
            </a:r>
          </a:p>
          <a:p>
            <a:r>
              <a:rPr lang="en-US" dirty="0"/>
              <a:t>For </a:t>
            </a:r>
            <a:r>
              <a:rPr lang="en-US" b="1" dirty="0"/>
              <a:t>w </a:t>
            </a:r>
            <a:r>
              <a:rPr lang="en-US" dirty="0"/>
              <a:t>bits of data, it looks at the low-order </a:t>
            </a:r>
            <a:r>
              <a:rPr lang="en-US" b="1" dirty="0"/>
              <a:t>log2(w) </a:t>
            </a:r>
            <a:r>
              <a:rPr lang="en-US" dirty="0"/>
              <a:t>bits of </a:t>
            </a:r>
            <a:r>
              <a:rPr lang="en-US" b="1" dirty="0"/>
              <a:t>%cl </a:t>
            </a:r>
            <a:r>
              <a:rPr lang="en-US" dirty="0"/>
              <a:t>to know how much to shift.</a:t>
            </a:r>
          </a:p>
          <a:p>
            <a:pPr lvl="1"/>
            <a:r>
              <a:rPr lang="en-US" dirty="0"/>
              <a:t>If </a:t>
            </a:r>
            <a:r>
              <a:rPr lang="en-US" b="1" dirty="0"/>
              <a:t>%cl </a:t>
            </a:r>
            <a:r>
              <a:rPr lang="en-US" dirty="0"/>
              <a:t>= 0xff, then: </a:t>
            </a:r>
            <a:r>
              <a:rPr lang="en-US" b="1" dirty="0" err="1"/>
              <a:t>shlb</a:t>
            </a:r>
            <a:r>
              <a:rPr lang="en-US" dirty="0"/>
              <a:t> shifts by 7 because it considers only the low-order log2(8) = 3 bits, which represent 7.  </a:t>
            </a:r>
            <a:r>
              <a:rPr lang="en-US" b="1" dirty="0" err="1"/>
              <a:t>shlw</a:t>
            </a:r>
            <a:r>
              <a:rPr lang="en-US" dirty="0"/>
              <a:t> shifts by 15 because it considers only the low-order log2(16) = 4 bits, which represent 15.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4EA48-EFD1-F942-84FF-3880BA4F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97890"/>
            <a:ext cx="8686800" cy="195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7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FCFA-0F41-A745-B04A-6FF343F5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A981-694B-4A4A-9698-BAEAF84A4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Midterms have been graded, and will be emailed out this afternoon.</a:t>
            </a:r>
          </a:p>
          <a:p>
            <a:r>
              <a:rPr lang="en-US" dirty="0"/>
              <a:t>Regrades accepted until the end of the day next Monday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7C115-EA88-A745-BF92-AB1EF6BA3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418494"/>
            <a:ext cx="6172200" cy="3806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BE2487-94D8-C84E-ABEB-C9FD26CD28A9}"/>
              </a:ext>
            </a:extLst>
          </p:cNvPr>
          <p:cNvSpPr txBox="1"/>
          <p:nvPr/>
        </p:nvSpPr>
        <p:spPr>
          <a:xfrm>
            <a:off x="4197627" y="6077307"/>
            <a:ext cx="379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Median: 89, Mean: 85, St. Dev. : 19</a:t>
            </a:r>
          </a:p>
        </p:txBody>
      </p:sp>
    </p:spTree>
    <p:extLst>
      <p:ext uri="{BB962C8B-B14F-4D97-AF65-F5344CB8AC3E}">
        <p14:creationId xmlns:p14="http://schemas.microsoft.com/office/powerpoint/2010/main" val="4280373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21FC-47B8-A745-8362-1AE97F00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5BB3-048B-D84B-A571-F2A2F259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pull these different commands together and see how some C code we write may be translated into assembly.</a:t>
            </a:r>
          </a:p>
          <a:p>
            <a:r>
              <a:rPr lang="en-US" dirty="0"/>
              <a:t>Compiler Explorer is a handy website that lets you write C code and see its assembly translation without having to log into Myth or compile/disassemble a program.  Let’s check it out!</a:t>
            </a:r>
          </a:p>
          <a:p>
            <a:r>
              <a:rPr lang="en-US" dirty="0">
                <a:hlinkClick r:id="rId2"/>
              </a:rPr>
              <a:t>https://godbolt.org/z/NLYhVf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027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E5BC-8EF8-6F48-8D63-10E9621B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2279B-5F04-F34C-8C16-DF68040F1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the sum of x and the first element in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add_to_first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x, 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sum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x/y, stores remainder in location stored in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remainder_ptr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full_divide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x, 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y, 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remainder_ptr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quotient = x /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remainder = x %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remainder_ptr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remainder;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quotient;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27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/>
              <a:t>Recap: </a:t>
            </a:r>
            <a:r>
              <a:rPr lang="en-US" dirty="0"/>
              <a:t>Assembly and </a:t>
            </a:r>
            <a:r>
              <a:rPr lang="en-US" b="1" dirty="0" err="1"/>
              <a:t>mov</a:t>
            </a:r>
            <a:endParaRPr lang="en-US" dirty="0"/>
          </a:p>
          <a:p>
            <a:r>
              <a:rPr lang="en-US" dirty="0"/>
              <a:t>Data and Register Sizes</a:t>
            </a:r>
          </a:p>
          <a:p>
            <a:r>
              <a:rPr lang="en-US" dirty="0"/>
              <a:t>The </a:t>
            </a:r>
            <a:r>
              <a:rPr lang="en-US" b="1" dirty="0"/>
              <a:t>lea</a:t>
            </a:r>
            <a:r>
              <a:rPr lang="en-US" dirty="0"/>
              <a:t> Instruction</a:t>
            </a:r>
          </a:p>
          <a:p>
            <a:r>
              <a:rPr lang="en-US" dirty="0"/>
              <a:t>Logical and Arithmetic Operations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Next time: </a:t>
            </a:r>
            <a:r>
              <a:rPr lang="en-US" dirty="0"/>
              <a:t>Control flow in assembly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357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/>
              <a:t>Recap: </a:t>
            </a:r>
            <a:r>
              <a:rPr lang="en-US" dirty="0"/>
              <a:t>Assembly and </a:t>
            </a:r>
            <a:r>
              <a:rPr lang="en-US" b="1" dirty="0" err="1"/>
              <a:t>mov</a:t>
            </a:r>
            <a:endParaRPr lang="en-US" dirty="0"/>
          </a:p>
          <a:p>
            <a:r>
              <a:rPr lang="en-US" dirty="0"/>
              <a:t>Data and Register Sizes</a:t>
            </a:r>
          </a:p>
          <a:p>
            <a:r>
              <a:rPr lang="en-US" dirty="0"/>
              <a:t>The </a:t>
            </a:r>
            <a:r>
              <a:rPr lang="en-US" b="1" dirty="0"/>
              <a:t>lea</a:t>
            </a:r>
            <a:r>
              <a:rPr lang="en-US" dirty="0"/>
              <a:t> Instruction</a:t>
            </a:r>
          </a:p>
          <a:p>
            <a:r>
              <a:rPr lang="en-US" dirty="0"/>
              <a:t>Logical and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317923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/>
              <a:t>Recap: </a:t>
            </a:r>
            <a:r>
              <a:rPr lang="en-US" dirty="0"/>
              <a:t>Assembly and </a:t>
            </a:r>
            <a:r>
              <a:rPr lang="en-US" b="1" dirty="0" err="1"/>
              <a:t>mov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 and Register Sizes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lea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Instruction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Logical and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35089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9151-5FA9-BB48-A4D2-ACF6FC98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AAD5-949B-6746-BCBF-81E8E5D9C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334000"/>
          </a:xfrm>
        </p:spPr>
        <p:txBody>
          <a:bodyPr/>
          <a:lstStyle/>
          <a:p>
            <a:r>
              <a:rPr lang="en-US" b="1" dirty="0"/>
              <a:t>Assembly code</a:t>
            </a:r>
            <a:r>
              <a:rPr lang="en-US" dirty="0"/>
              <a:t> is a human-readable form of the machine code your computer actually executes when running your programs.</a:t>
            </a:r>
          </a:p>
          <a:p>
            <a:r>
              <a:rPr lang="en-US" dirty="0"/>
              <a:t>Assembly works at a lower level of abstraction than C code.  It works with 64-bit spaces called </a:t>
            </a:r>
            <a:r>
              <a:rPr lang="en-US" b="1" dirty="0"/>
              <a:t>registers</a:t>
            </a:r>
            <a:r>
              <a:rPr lang="en-US" dirty="0"/>
              <a:t> that act as “scratch paper” for the processor. </a:t>
            </a:r>
          </a:p>
          <a:p>
            <a:r>
              <a:rPr lang="en-US" dirty="0"/>
              <a:t>Operations in your C program ultimately are converted to operations that read or write to registers and perform calculations on these registers.</a:t>
            </a:r>
          </a:p>
        </p:txBody>
      </p:sp>
    </p:spTree>
    <p:extLst>
      <p:ext uri="{BB962C8B-B14F-4D97-AF65-F5344CB8AC3E}">
        <p14:creationId xmlns:p14="http://schemas.microsoft.com/office/powerpoint/2010/main" val="401320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85BD-BFCB-914D-9E0A-60331F51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5509-8A26-E948-847A-625C46E9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00000000004005b6 &lt;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sum_array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4005b6: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00 00 00 00      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$0x0,%edx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4005bb:    b8 00 00 00 00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$0x0,%eax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4005c0: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09               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4005cb &lt;sum_array+0x15&gt;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4005c2:    48 63 ca      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movslq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4005c5:    03 04 8f             add    (%rdi,%rcx,4),%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4005c8:    83 c2 01             add    $0x1,%edx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4005cb:    39 f2         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4005cd:    7c f3         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4005c2 &lt;sum_array+0xc&gt;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4005cf:    f3 c3         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repz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6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85BD-BFCB-914D-9E0A-60331F51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5509-8A26-E948-847A-625C46E9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00000000004005b6 &lt;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sum_array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4005b6:   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00 00 00 00      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$0x0,%edx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4005bb:    b8 00 00 00 00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$0x0,%eax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4005c0:   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09               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4005cb &lt;sum_array+0x15&gt;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4005c2:    48 63 ca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movslq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4005c5:    03 04 8f             add    (%rdi,%rcx,4),%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4005c8:    83 c2 01             add    $0x1,%edx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4005cb:    39 f2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4005cd:    7c f3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jl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4005c2 &lt;sum_array+0xc&gt;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4005cf:    f3 c3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repz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4BFBF5-2CF9-0E4E-BE78-8A0C6056E73F}"/>
              </a:ext>
            </a:extLst>
          </p:cNvPr>
          <p:cNvSpPr/>
          <p:nvPr/>
        </p:nvSpPr>
        <p:spPr bwMode="auto">
          <a:xfrm>
            <a:off x="3886200" y="5380892"/>
            <a:ext cx="4343400" cy="10961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Each instruction has an operation name (“opcode”).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7FC78E-4EB6-DB48-BC73-2FE4538DFFAD}"/>
              </a:ext>
            </a:extLst>
          </p:cNvPr>
          <p:cNvCxnSpPr>
            <a:stCxn id="4" idx="0"/>
          </p:cNvCxnSpPr>
          <p:nvPr/>
        </p:nvCxnSpPr>
        <p:spPr>
          <a:xfrm flipV="1">
            <a:off x="6057900" y="3657600"/>
            <a:ext cx="190500" cy="172329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0489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13129</TotalTime>
  <Words>2004</Words>
  <Application>Microsoft Macintosh PowerPoint</Application>
  <PresentationFormat>Widescreen</PresentationFormat>
  <Paragraphs>336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Andale Mono</vt:lpstr>
      <vt:lpstr>Arial</vt:lpstr>
      <vt:lpstr>Calibri</vt:lpstr>
      <vt:lpstr>Consolas</vt:lpstr>
      <vt:lpstr>Tahoma</vt:lpstr>
      <vt:lpstr>Verdana</vt:lpstr>
      <vt:lpstr>Default Design</vt:lpstr>
      <vt:lpstr>CS107, Lecture 12 Assembly: Arithmetic, Logic and Condition Codes</vt:lpstr>
      <vt:lpstr>CS107 Topic 6: How does a computer interpret and execute C programs?   </vt:lpstr>
      <vt:lpstr>Learning Assembly</vt:lpstr>
      <vt:lpstr>Learning Goals</vt:lpstr>
      <vt:lpstr>Plan For Today</vt:lpstr>
      <vt:lpstr>Plan For Today</vt:lpstr>
      <vt:lpstr>Assembly</vt:lpstr>
      <vt:lpstr>Our First Assembly</vt:lpstr>
      <vt:lpstr>Our First Assembly</vt:lpstr>
      <vt:lpstr>Our First Assembly</vt:lpstr>
      <vt:lpstr>mov</vt:lpstr>
      <vt:lpstr>Memory Location Syntax</vt:lpstr>
      <vt:lpstr>Operand Forms</vt:lpstr>
      <vt:lpstr>Plan For Today</vt:lpstr>
      <vt:lpstr>Data Sizes</vt:lpstr>
      <vt:lpstr>Register Sizes</vt:lpstr>
      <vt:lpstr>Register Sizes</vt:lpstr>
      <vt:lpstr>Register Sizes</vt:lpstr>
      <vt:lpstr>Register Responsibilities</vt:lpstr>
      <vt:lpstr>mov Variants</vt:lpstr>
      <vt:lpstr>Practice: mov And Data Sizes</vt:lpstr>
      <vt:lpstr>Practice: mov And Data Sizes</vt:lpstr>
      <vt:lpstr>mov</vt:lpstr>
      <vt:lpstr>movz and movs</vt:lpstr>
      <vt:lpstr>movz and movs</vt:lpstr>
      <vt:lpstr>movz and movs</vt:lpstr>
      <vt:lpstr>Plan For Today</vt:lpstr>
      <vt:lpstr>lea</vt:lpstr>
      <vt:lpstr>lea vs. mov</vt:lpstr>
      <vt:lpstr>lea vs. mov</vt:lpstr>
      <vt:lpstr>lea vs. mov</vt:lpstr>
      <vt:lpstr>lea vs. mov</vt:lpstr>
      <vt:lpstr>Plan For Today</vt:lpstr>
      <vt:lpstr>Unary Instructions</vt:lpstr>
      <vt:lpstr>Binary Instructions</vt:lpstr>
      <vt:lpstr>Large Multiplication</vt:lpstr>
      <vt:lpstr>Division and Remainder</vt:lpstr>
      <vt:lpstr>Division and Remainder</vt:lpstr>
      <vt:lpstr>Shift Instructions</vt:lpstr>
      <vt:lpstr>Shift Amount</vt:lpstr>
      <vt:lpstr>Announcements</vt:lpstr>
      <vt:lpstr>Assembly Exploration</vt:lpstr>
      <vt:lpstr>Code Reference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Nicholas Paul Troccoli</cp:lastModifiedBy>
  <cp:revision>1547</cp:revision>
  <cp:lastPrinted>2019-05-13T19:23:52Z</cp:lastPrinted>
  <dcterms:created xsi:type="dcterms:W3CDTF">2008-06-28T20:57:21Z</dcterms:created>
  <dcterms:modified xsi:type="dcterms:W3CDTF">2019-05-16T13:58:45Z</dcterms:modified>
</cp:coreProperties>
</file>