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852" r:id="rId3"/>
    <p:sldId id="636" r:id="rId4"/>
    <p:sldId id="541" r:id="rId5"/>
    <p:sldId id="869" r:id="rId6"/>
    <p:sldId id="853" r:id="rId7"/>
    <p:sldId id="671" r:id="rId8"/>
    <p:sldId id="683" r:id="rId9"/>
    <p:sldId id="806" r:id="rId10"/>
    <p:sldId id="807" r:id="rId11"/>
    <p:sldId id="808" r:id="rId12"/>
    <p:sldId id="692" r:id="rId13"/>
    <p:sldId id="694" r:id="rId14"/>
    <p:sldId id="696" r:id="rId15"/>
    <p:sldId id="695" r:id="rId16"/>
    <p:sldId id="697" r:id="rId17"/>
    <p:sldId id="870" r:id="rId18"/>
    <p:sldId id="698" r:id="rId19"/>
    <p:sldId id="854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855" r:id="rId29"/>
    <p:sldId id="871" r:id="rId30"/>
    <p:sldId id="710" r:id="rId31"/>
    <p:sldId id="711" r:id="rId32"/>
    <p:sldId id="712" r:id="rId33"/>
    <p:sldId id="714" r:id="rId34"/>
    <p:sldId id="716" r:id="rId35"/>
    <p:sldId id="717" r:id="rId36"/>
    <p:sldId id="872" r:id="rId37"/>
    <p:sldId id="767" r:id="rId38"/>
    <p:sldId id="769" r:id="rId39"/>
    <p:sldId id="770" r:id="rId40"/>
    <p:sldId id="768" r:id="rId41"/>
    <p:sldId id="771" r:id="rId42"/>
    <p:sldId id="851" r:id="rId43"/>
    <p:sldId id="873" r:id="rId44"/>
    <p:sldId id="718" r:id="rId45"/>
    <p:sldId id="719" r:id="rId46"/>
    <p:sldId id="721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  <p:sldId id="856" r:id="rId56"/>
    <p:sldId id="874" r:id="rId57"/>
    <p:sldId id="859" r:id="rId58"/>
    <p:sldId id="861" r:id="rId59"/>
    <p:sldId id="862" r:id="rId60"/>
    <p:sldId id="860" r:id="rId61"/>
    <p:sldId id="774" r:id="rId62"/>
    <p:sldId id="863" r:id="rId63"/>
    <p:sldId id="865" r:id="rId64"/>
    <p:sldId id="864" r:id="rId65"/>
    <p:sldId id="866" r:id="rId66"/>
    <p:sldId id="867" r:id="rId67"/>
    <p:sldId id="868" r:id="rId68"/>
    <p:sldId id="783" r:id="rId69"/>
    <p:sldId id="805" r:id="rId70"/>
    <p:sldId id="812" r:id="rId71"/>
    <p:sldId id="813" r:id="rId72"/>
    <p:sldId id="875" r:id="rId73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852"/>
            <p14:sldId id="636"/>
            <p14:sldId id="541"/>
          </p14:sldIdLst>
        </p14:section>
        <p14:section name="Recap" id="{66F122F7-E39C-1846-9FC1-E34750C0DC05}">
          <p14:sldIdLst>
            <p14:sldId id="869"/>
            <p14:sldId id="853"/>
            <p14:sldId id="671"/>
            <p14:sldId id="683"/>
            <p14:sldId id="806"/>
            <p14:sldId id="807"/>
            <p14:sldId id="808"/>
            <p14:sldId id="692"/>
            <p14:sldId id="694"/>
            <p14:sldId id="696"/>
            <p14:sldId id="695"/>
            <p14:sldId id="697"/>
          </p14:sldIdLst>
        </p14:section>
        <p14:section name="Conditions" id="{5F7CD69C-24B5-9442-87CA-FFF6A46E0053}">
          <p14:sldIdLst>
            <p14:sldId id="870"/>
            <p14:sldId id="698"/>
            <p14:sldId id="854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855"/>
            <p14:sldId id="871"/>
            <p14:sldId id="710"/>
            <p14:sldId id="711"/>
            <p14:sldId id="712"/>
            <p14:sldId id="714"/>
            <p14:sldId id="716"/>
            <p14:sldId id="717"/>
            <p14:sldId id="872"/>
            <p14:sldId id="767"/>
            <p14:sldId id="769"/>
            <p14:sldId id="770"/>
            <p14:sldId id="768"/>
            <p14:sldId id="771"/>
            <p14:sldId id="851"/>
            <p14:sldId id="873"/>
            <p14:sldId id="718"/>
            <p14:sldId id="719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Practice" id="{1097BD26-3C58-144C-8C5B-6ECBE0A2DE4F}">
          <p14:sldIdLst>
            <p14:sldId id="856"/>
            <p14:sldId id="874"/>
            <p14:sldId id="859"/>
            <p14:sldId id="861"/>
            <p14:sldId id="862"/>
            <p14:sldId id="860"/>
            <p14:sldId id="774"/>
            <p14:sldId id="863"/>
            <p14:sldId id="865"/>
            <p14:sldId id="864"/>
            <p14:sldId id="866"/>
            <p14:sldId id="867"/>
            <p14:sldId id="868"/>
            <p14:sldId id="783"/>
            <p14:sldId id="805"/>
            <p14:sldId id="812"/>
            <p14:sldId id="813"/>
            <p14:sldId id="875"/>
          </p14:sldIdLst>
        </p14:section>
        <p14:section name="rip" id="{C501A7CB-EBE6-2D4B-8D00-98438CEA73A0}">
          <p14:sldIdLst/>
        </p14:section>
        <p14:section name="Announcements" id="{882C175B-CEBC-7D4A-B240-2CD3B33650C2}">
          <p14:sldIdLst/>
        </p14:section>
        <p14:section name="Stack" id="{B34DF485-F020-BD41-A75E-21BB8A49DA0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4472C4"/>
    <a:srgbClr val="F8F8F8"/>
    <a:srgbClr val="D27BD6"/>
    <a:srgbClr val="D62ED6"/>
    <a:srgbClr val="FF9999"/>
    <a:srgbClr val="008000"/>
    <a:srgbClr val="FF9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5" autoAdjust="0"/>
    <p:restoredTop sz="86903" autoAdjust="0"/>
  </p:normalViewPr>
  <p:slideViewPr>
    <p:cSldViewPr>
      <p:cViewPr>
        <p:scale>
          <a:sx n="88" d="100"/>
          <a:sy n="88" d="100"/>
        </p:scale>
        <p:origin x="440" y="18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7506E-EA97-0147-A705-C3A33BE847FA}" type="doc">
      <dgm:prSet loTypeId="urn:microsoft.com/office/officeart/2005/8/layout/process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851B483-45EB-0D47-8BDB-EA539FE02D12}">
      <dgm:prSet phldrT="[Text]"/>
      <dgm:spPr/>
      <dgm:t>
        <a:bodyPr/>
        <a:lstStyle/>
        <a:p>
          <a:r>
            <a:rPr lang="en-US" dirty="0"/>
            <a:t>Moving data around</a:t>
          </a:r>
        </a:p>
      </dgm:t>
    </dgm:pt>
    <dgm:pt modelId="{523221ED-B293-AE45-A2DA-D1F9C003A1C3}" type="parTrans" cxnId="{DA51456A-CDF4-2145-A015-59A484F3888A}">
      <dgm:prSet/>
      <dgm:spPr/>
      <dgm:t>
        <a:bodyPr/>
        <a:lstStyle/>
        <a:p>
          <a:endParaRPr lang="en-US"/>
        </a:p>
      </dgm:t>
    </dgm:pt>
    <dgm:pt modelId="{3BCC4DFE-84FC-1342-ADD3-FC6AC8ED3A2D}" type="sibTrans" cxnId="{DA51456A-CDF4-2145-A015-59A484F3888A}">
      <dgm:prSet/>
      <dgm:spPr/>
      <dgm:t>
        <a:bodyPr/>
        <a:lstStyle/>
        <a:p>
          <a:endParaRPr lang="en-US"/>
        </a:p>
      </dgm:t>
    </dgm:pt>
    <dgm:pt modelId="{59E49629-E984-EF4F-A951-4782B688C06C}">
      <dgm:prSet phldrT="[Text]"/>
      <dgm:spPr/>
      <dgm:t>
        <a:bodyPr/>
        <a:lstStyle/>
        <a:p>
          <a:r>
            <a:rPr lang="en-US" dirty="0"/>
            <a:t>Arithmetic and logical operations</a:t>
          </a:r>
        </a:p>
      </dgm:t>
    </dgm:pt>
    <dgm:pt modelId="{70EA6C1F-1055-A64E-A3DE-164FDD6DFDFF}" type="parTrans" cxnId="{3AC052A2-0176-9349-833B-0F779F89652B}">
      <dgm:prSet/>
      <dgm:spPr/>
      <dgm:t>
        <a:bodyPr/>
        <a:lstStyle/>
        <a:p>
          <a:endParaRPr lang="en-US"/>
        </a:p>
      </dgm:t>
    </dgm:pt>
    <dgm:pt modelId="{72481F86-9CE0-C742-AC5A-23D82D6A12A2}" type="sibTrans" cxnId="{3AC052A2-0176-9349-833B-0F779F89652B}">
      <dgm:prSet/>
      <dgm:spPr/>
      <dgm:t>
        <a:bodyPr/>
        <a:lstStyle/>
        <a:p>
          <a:endParaRPr lang="en-US"/>
        </a:p>
      </dgm:t>
    </dgm:pt>
    <dgm:pt modelId="{31D5531A-D5E9-B248-9E8B-66CB0ECF42EB}">
      <dgm:prSet phldrT="[Text]"/>
      <dgm:spPr/>
      <dgm:t>
        <a:bodyPr/>
        <a:lstStyle/>
        <a:p>
          <a:r>
            <a:rPr lang="en-US" dirty="0"/>
            <a:t>Control flow</a:t>
          </a:r>
        </a:p>
      </dgm:t>
    </dgm:pt>
    <dgm:pt modelId="{026DB6D5-DD6D-8B40-A5B6-98A70DD38BA4}" type="parTrans" cxnId="{22542B49-99A2-384F-A822-5565A283AA1D}">
      <dgm:prSet/>
      <dgm:spPr/>
      <dgm:t>
        <a:bodyPr/>
        <a:lstStyle/>
        <a:p>
          <a:endParaRPr lang="en-US"/>
        </a:p>
      </dgm:t>
    </dgm:pt>
    <dgm:pt modelId="{713E378B-E4DF-6D45-B257-C05A1C4E06E8}" type="sibTrans" cxnId="{22542B49-99A2-384F-A822-5565A283AA1D}">
      <dgm:prSet/>
      <dgm:spPr/>
      <dgm:t>
        <a:bodyPr/>
        <a:lstStyle/>
        <a:p>
          <a:endParaRPr lang="en-US"/>
        </a:p>
      </dgm:t>
    </dgm:pt>
    <dgm:pt modelId="{F1A84A0D-D7FF-7C4F-B917-A0382560978B}">
      <dgm:prSet/>
      <dgm:spPr/>
      <dgm:t>
        <a:bodyPr/>
        <a:lstStyle/>
        <a:p>
          <a:r>
            <a:rPr lang="en-US" dirty="0"/>
            <a:t>Function calls</a:t>
          </a:r>
        </a:p>
      </dgm:t>
    </dgm:pt>
    <dgm:pt modelId="{23596400-7414-D349-AF10-BFC11B6F0869}" type="parTrans" cxnId="{C361A79F-C344-6340-B7BC-250C3A2FDDAD}">
      <dgm:prSet/>
      <dgm:spPr/>
      <dgm:t>
        <a:bodyPr/>
        <a:lstStyle/>
        <a:p>
          <a:endParaRPr lang="en-US"/>
        </a:p>
      </dgm:t>
    </dgm:pt>
    <dgm:pt modelId="{937BC85C-2D2A-8F4C-BC00-B92EB8193ED9}" type="sibTrans" cxnId="{C361A79F-C344-6340-B7BC-250C3A2FDDAD}">
      <dgm:prSet/>
      <dgm:spPr/>
      <dgm:t>
        <a:bodyPr/>
        <a:lstStyle/>
        <a:p>
          <a:endParaRPr lang="en-US"/>
        </a:p>
      </dgm:t>
    </dgm:pt>
    <dgm:pt modelId="{0DAC5593-A9B2-DC48-BD34-0E8C48469E3F}" type="pres">
      <dgm:prSet presAssocID="{E487506E-EA97-0147-A705-C3A33BE847FA}" presName="Name0" presStyleCnt="0">
        <dgm:presLayoutVars>
          <dgm:dir/>
          <dgm:resizeHandles val="exact"/>
        </dgm:presLayoutVars>
      </dgm:prSet>
      <dgm:spPr/>
    </dgm:pt>
    <dgm:pt modelId="{1BC7C3E0-B075-294F-9F7C-EF30EB2ED142}" type="pres">
      <dgm:prSet presAssocID="{2851B483-45EB-0D47-8BDB-EA539FE02D12}" presName="node" presStyleLbl="node1" presStyleIdx="0" presStyleCnt="4">
        <dgm:presLayoutVars>
          <dgm:bulletEnabled val="1"/>
        </dgm:presLayoutVars>
      </dgm:prSet>
      <dgm:spPr/>
    </dgm:pt>
    <dgm:pt modelId="{BE1CA340-502F-4349-BC93-93B786FAD329}" type="pres">
      <dgm:prSet presAssocID="{3BCC4DFE-84FC-1342-ADD3-FC6AC8ED3A2D}" presName="sibTrans" presStyleLbl="sibTrans2D1" presStyleIdx="0" presStyleCnt="3"/>
      <dgm:spPr/>
    </dgm:pt>
    <dgm:pt modelId="{A0BACF3C-A14A-384A-86AF-341AD3A5B2B0}" type="pres">
      <dgm:prSet presAssocID="{3BCC4DFE-84FC-1342-ADD3-FC6AC8ED3A2D}" presName="connectorText" presStyleLbl="sibTrans2D1" presStyleIdx="0" presStyleCnt="3"/>
      <dgm:spPr/>
    </dgm:pt>
    <dgm:pt modelId="{EAEF9EE0-EA20-234B-B788-974838974D86}" type="pres">
      <dgm:prSet presAssocID="{59E49629-E984-EF4F-A951-4782B688C06C}" presName="node" presStyleLbl="node1" presStyleIdx="1" presStyleCnt="4">
        <dgm:presLayoutVars>
          <dgm:bulletEnabled val="1"/>
        </dgm:presLayoutVars>
      </dgm:prSet>
      <dgm:spPr/>
    </dgm:pt>
    <dgm:pt modelId="{AA9232A8-52C3-574D-967D-0C7851CC679A}" type="pres">
      <dgm:prSet presAssocID="{72481F86-9CE0-C742-AC5A-23D82D6A12A2}" presName="sibTrans" presStyleLbl="sibTrans2D1" presStyleIdx="1" presStyleCnt="3"/>
      <dgm:spPr/>
    </dgm:pt>
    <dgm:pt modelId="{4782C32B-B9B9-5D42-AA08-3ECB6C385011}" type="pres">
      <dgm:prSet presAssocID="{72481F86-9CE0-C742-AC5A-23D82D6A12A2}" presName="connectorText" presStyleLbl="sibTrans2D1" presStyleIdx="1" presStyleCnt="3"/>
      <dgm:spPr/>
    </dgm:pt>
    <dgm:pt modelId="{908051A3-0428-6D4D-A39A-E225E2361255}" type="pres">
      <dgm:prSet presAssocID="{31D5531A-D5E9-B248-9E8B-66CB0ECF42EB}" presName="node" presStyleLbl="node1" presStyleIdx="2" presStyleCnt="4">
        <dgm:presLayoutVars>
          <dgm:bulletEnabled val="1"/>
        </dgm:presLayoutVars>
      </dgm:prSet>
      <dgm:spPr/>
    </dgm:pt>
    <dgm:pt modelId="{209C8477-62E8-F24C-8E81-846C165396DB}" type="pres">
      <dgm:prSet presAssocID="{713E378B-E4DF-6D45-B257-C05A1C4E06E8}" presName="sibTrans" presStyleLbl="sibTrans2D1" presStyleIdx="2" presStyleCnt="3"/>
      <dgm:spPr/>
    </dgm:pt>
    <dgm:pt modelId="{BC42FEC3-1ED6-EC40-BED5-43F259CA20ED}" type="pres">
      <dgm:prSet presAssocID="{713E378B-E4DF-6D45-B257-C05A1C4E06E8}" presName="connectorText" presStyleLbl="sibTrans2D1" presStyleIdx="2" presStyleCnt="3"/>
      <dgm:spPr/>
    </dgm:pt>
    <dgm:pt modelId="{DB3FB318-B504-944B-9A4A-8E9D236851DE}" type="pres">
      <dgm:prSet presAssocID="{F1A84A0D-D7FF-7C4F-B917-A0382560978B}" presName="node" presStyleLbl="node1" presStyleIdx="3" presStyleCnt="4">
        <dgm:presLayoutVars>
          <dgm:bulletEnabled val="1"/>
        </dgm:presLayoutVars>
      </dgm:prSet>
      <dgm:spPr/>
    </dgm:pt>
  </dgm:ptLst>
  <dgm:cxnLst>
    <dgm:cxn modelId="{898D7C03-26A4-8746-9EA5-ED40DCCF9280}" type="presOf" srcId="{31D5531A-D5E9-B248-9E8B-66CB0ECF42EB}" destId="{908051A3-0428-6D4D-A39A-E225E2361255}" srcOrd="0" destOrd="0" presId="urn:microsoft.com/office/officeart/2005/8/layout/process1"/>
    <dgm:cxn modelId="{22542B49-99A2-384F-A822-5565A283AA1D}" srcId="{E487506E-EA97-0147-A705-C3A33BE847FA}" destId="{31D5531A-D5E9-B248-9E8B-66CB0ECF42EB}" srcOrd="2" destOrd="0" parTransId="{026DB6D5-DD6D-8B40-A5B6-98A70DD38BA4}" sibTransId="{713E378B-E4DF-6D45-B257-C05A1C4E06E8}"/>
    <dgm:cxn modelId="{B7442663-0D8E-5B4D-9917-0FA3AC0F321C}" type="presOf" srcId="{3BCC4DFE-84FC-1342-ADD3-FC6AC8ED3A2D}" destId="{A0BACF3C-A14A-384A-86AF-341AD3A5B2B0}" srcOrd="1" destOrd="0" presId="urn:microsoft.com/office/officeart/2005/8/layout/process1"/>
    <dgm:cxn modelId="{DA51456A-CDF4-2145-A015-59A484F3888A}" srcId="{E487506E-EA97-0147-A705-C3A33BE847FA}" destId="{2851B483-45EB-0D47-8BDB-EA539FE02D12}" srcOrd="0" destOrd="0" parTransId="{523221ED-B293-AE45-A2DA-D1F9C003A1C3}" sibTransId="{3BCC4DFE-84FC-1342-ADD3-FC6AC8ED3A2D}"/>
    <dgm:cxn modelId="{1C5C5575-9B5A-F24B-B4B8-6BF157C7A4B4}" type="presOf" srcId="{59E49629-E984-EF4F-A951-4782B688C06C}" destId="{EAEF9EE0-EA20-234B-B788-974838974D86}" srcOrd="0" destOrd="0" presId="urn:microsoft.com/office/officeart/2005/8/layout/process1"/>
    <dgm:cxn modelId="{22220196-E42C-3E44-8DBA-5E58FF851E29}" type="presOf" srcId="{3BCC4DFE-84FC-1342-ADD3-FC6AC8ED3A2D}" destId="{BE1CA340-502F-4349-BC93-93B786FAD329}" srcOrd="0" destOrd="0" presId="urn:microsoft.com/office/officeart/2005/8/layout/process1"/>
    <dgm:cxn modelId="{D279FF9D-FFE7-1A48-994B-C2CA6E17932A}" type="presOf" srcId="{2851B483-45EB-0D47-8BDB-EA539FE02D12}" destId="{1BC7C3E0-B075-294F-9F7C-EF30EB2ED142}" srcOrd="0" destOrd="0" presId="urn:microsoft.com/office/officeart/2005/8/layout/process1"/>
    <dgm:cxn modelId="{C361A79F-C344-6340-B7BC-250C3A2FDDAD}" srcId="{E487506E-EA97-0147-A705-C3A33BE847FA}" destId="{F1A84A0D-D7FF-7C4F-B917-A0382560978B}" srcOrd="3" destOrd="0" parTransId="{23596400-7414-D349-AF10-BFC11B6F0869}" sibTransId="{937BC85C-2D2A-8F4C-BC00-B92EB8193ED9}"/>
    <dgm:cxn modelId="{3AC052A2-0176-9349-833B-0F779F89652B}" srcId="{E487506E-EA97-0147-A705-C3A33BE847FA}" destId="{59E49629-E984-EF4F-A951-4782B688C06C}" srcOrd="1" destOrd="0" parTransId="{70EA6C1F-1055-A64E-A3DE-164FDD6DFDFF}" sibTransId="{72481F86-9CE0-C742-AC5A-23D82D6A12A2}"/>
    <dgm:cxn modelId="{E518E2AF-B654-FD4A-B930-B2665815FFFE}" type="presOf" srcId="{E487506E-EA97-0147-A705-C3A33BE847FA}" destId="{0DAC5593-A9B2-DC48-BD34-0E8C48469E3F}" srcOrd="0" destOrd="0" presId="urn:microsoft.com/office/officeart/2005/8/layout/process1"/>
    <dgm:cxn modelId="{B2A6B8B6-C2D5-AC42-9A85-2DC53B9F1FBA}" type="presOf" srcId="{F1A84A0D-D7FF-7C4F-B917-A0382560978B}" destId="{DB3FB318-B504-944B-9A4A-8E9D236851DE}" srcOrd="0" destOrd="0" presId="urn:microsoft.com/office/officeart/2005/8/layout/process1"/>
    <dgm:cxn modelId="{254780BA-1915-0445-81BE-C0D73F405244}" type="presOf" srcId="{713E378B-E4DF-6D45-B257-C05A1C4E06E8}" destId="{209C8477-62E8-F24C-8E81-846C165396DB}" srcOrd="0" destOrd="0" presId="urn:microsoft.com/office/officeart/2005/8/layout/process1"/>
    <dgm:cxn modelId="{863275C6-650E-954E-9F38-43E0E782FF9E}" type="presOf" srcId="{713E378B-E4DF-6D45-B257-C05A1C4E06E8}" destId="{BC42FEC3-1ED6-EC40-BED5-43F259CA20ED}" srcOrd="1" destOrd="0" presId="urn:microsoft.com/office/officeart/2005/8/layout/process1"/>
    <dgm:cxn modelId="{797A65E7-6C8D-4147-8760-19484571B897}" type="presOf" srcId="{72481F86-9CE0-C742-AC5A-23D82D6A12A2}" destId="{4782C32B-B9B9-5D42-AA08-3ECB6C385011}" srcOrd="1" destOrd="0" presId="urn:microsoft.com/office/officeart/2005/8/layout/process1"/>
    <dgm:cxn modelId="{864B66F1-825C-D44D-9135-1CA8660E48F8}" type="presOf" srcId="{72481F86-9CE0-C742-AC5A-23D82D6A12A2}" destId="{AA9232A8-52C3-574D-967D-0C7851CC679A}" srcOrd="0" destOrd="0" presId="urn:microsoft.com/office/officeart/2005/8/layout/process1"/>
    <dgm:cxn modelId="{36956255-6C19-844F-93B7-7E8BC1455C61}" type="presParOf" srcId="{0DAC5593-A9B2-DC48-BD34-0E8C48469E3F}" destId="{1BC7C3E0-B075-294F-9F7C-EF30EB2ED142}" srcOrd="0" destOrd="0" presId="urn:microsoft.com/office/officeart/2005/8/layout/process1"/>
    <dgm:cxn modelId="{877038B7-21A6-C846-9663-41AF6B6A7054}" type="presParOf" srcId="{0DAC5593-A9B2-DC48-BD34-0E8C48469E3F}" destId="{BE1CA340-502F-4349-BC93-93B786FAD329}" srcOrd="1" destOrd="0" presId="urn:microsoft.com/office/officeart/2005/8/layout/process1"/>
    <dgm:cxn modelId="{A58BEC63-2BEB-FD45-B6BF-55B6828A539C}" type="presParOf" srcId="{BE1CA340-502F-4349-BC93-93B786FAD329}" destId="{A0BACF3C-A14A-384A-86AF-341AD3A5B2B0}" srcOrd="0" destOrd="0" presId="urn:microsoft.com/office/officeart/2005/8/layout/process1"/>
    <dgm:cxn modelId="{A4690E2C-236C-C048-AFF1-52BC42AC51CB}" type="presParOf" srcId="{0DAC5593-A9B2-DC48-BD34-0E8C48469E3F}" destId="{EAEF9EE0-EA20-234B-B788-974838974D86}" srcOrd="2" destOrd="0" presId="urn:microsoft.com/office/officeart/2005/8/layout/process1"/>
    <dgm:cxn modelId="{4F83C4E1-A923-9048-B8C4-FFBA7BE4FC50}" type="presParOf" srcId="{0DAC5593-A9B2-DC48-BD34-0E8C48469E3F}" destId="{AA9232A8-52C3-574D-967D-0C7851CC679A}" srcOrd="3" destOrd="0" presId="urn:microsoft.com/office/officeart/2005/8/layout/process1"/>
    <dgm:cxn modelId="{A901DD31-C249-5F4D-B804-046B7B25AE1A}" type="presParOf" srcId="{AA9232A8-52C3-574D-967D-0C7851CC679A}" destId="{4782C32B-B9B9-5D42-AA08-3ECB6C385011}" srcOrd="0" destOrd="0" presId="urn:microsoft.com/office/officeart/2005/8/layout/process1"/>
    <dgm:cxn modelId="{7D70AFE6-327F-B04E-855E-919A7EDFC5AA}" type="presParOf" srcId="{0DAC5593-A9B2-DC48-BD34-0E8C48469E3F}" destId="{908051A3-0428-6D4D-A39A-E225E2361255}" srcOrd="4" destOrd="0" presId="urn:microsoft.com/office/officeart/2005/8/layout/process1"/>
    <dgm:cxn modelId="{1DCACD33-BEB1-EF4D-9D4F-4E697EBE87E2}" type="presParOf" srcId="{0DAC5593-A9B2-DC48-BD34-0E8C48469E3F}" destId="{209C8477-62E8-F24C-8E81-846C165396DB}" srcOrd="5" destOrd="0" presId="urn:microsoft.com/office/officeart/2005/8/layout/process1"/>
    <dgm:cxn modelId="{3125C206-07C1-FF40-8E8B-4692556A0E46}" type="presParOf" srcId="{209C8477-62E8-F24C-8E81-846C165396DB}" destId="{BC42FEC3-1ED6-EC40-BED5-43F259CA20ED}" srcOrd="0" destOrd="0" presId="urn:microsoft.com/office/officeart/2005/8/layout/process1"/>
    <dgm:cxn modelId="{E4D65543-65F9-FC46-8A57-1308C2B95227}" type="presParOf" srcId="{0DAC5593-A9B2-DC48-BD34-0E8C48469E3F}" destId="{DB3FB318-B504-944B-9A4A-8E9D236851D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7C3E0-B075-294F-9F7C-EF30EB2ED142}">
      <dsp:nvSpPr>
        <dsp:cNvPr id="0" name=""/>
        <dsp:cNvSpPr/>
      </dsp:nvSpPr>
      <dsp:spPr>
        <a:xfrm>
          <a:off x="4989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Moving data around</a:t>
          </a:r>
        </a:p>
      </dsp:txBody>
      <dsp:txXfrm>
        <a:off x="43325" y="1898484"/>
        <a:ext cx="2104832" cy="1232230"/>
      </dsp:txXfrm>
    </dsp:sp>
    <dsp:sp modelId="{BE1CA340-502F-4349-BC93-93B786FAD329}">
      <dsp:nvSpPr>
        <dsp:cNvPr id="0" name=""/>
        <dsp:cNvSpPr/>
      </dsp:nvSpPr>
      <dsp:spPr>
        <a:xfrm>
          <a:off x="2404643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04643" y="2352296"/>
        <a:ext cx="323735" cy="324607"/>
      </dsp:txXfrm>
    </dsp:sp>
    <dsp:sp modelId="{EAEF9EE0-EA20-234B-B788-974838974D86}">
      <dsp:nvSpPr>
        <dsp:cNvPr id="0" name=""/>
        <dsp:cNvSpPr/>
      </dsp:nvSpPr>
      <dsp:spPr>
        <a:xfrm>
          <a:off x="3059095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Arithmetic and logical operations</a:t>
          </a:r>
        </a:p>
      </dsp:txBody>
      <dsp:txXfrm>
        <a:off x="3097431" y="1898484"/>
        <a:ext cx="2104832" cy="1232230"/>
      </dsp:txXfrm>
    </dsp:sp>
    <dsp:sp modelId="{AA9232A8-52C3-574D-967D-0C7851CC679A}">
      <dsp:nvSpPr>
        <dsp:cNvPr id="0" name=""/>
        <dsp:cNvSpPr/>
      </dsp:nvSpPr>
      <dsp:spPr>
        <a:xfrm>
          <a:off x="5458749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58749" y="2352296"/>
        <a:ext cx="323735" cy="324607"/>
      </dsp:txXfrm>
    </dsp:sp>
    <dsp:sp modelId="{908051A3-0428-6D4D-A39A-E225E2361255}">
      <dsp:nvSpPr>
        <dsp:cNvPr id="0" name=""/>
        <dsp:cNvSpPr/>
      </dsp:nvSpPr>
      <dsp:spPr>
        <a:xfrm>
          <a:off x="6113200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 flow</a:t>
          </a:r>
        </a:p>
      </dsp:txBody>
      <dsp:txXfrm>
        <a:off x="6151536" y="1898484"/>
        <a:ext cx="2104832" cy="1232230"/>
      </dsp:txXfrm>
    </dsp:sp>
    <dsp:sp modelId="{209C8477-62E8-F24C-8E81-846C165396DB}">
      <dsp:nvSpPr>
        <dsp:cNvPr id="0" name=""/>
        <dsp:cNvSpPr/>
      </dsp:nvSpPr>
      <dsp:spPr>
        <a:xfrm>
          <a:off x="8512855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12855" y="2352296"/>
        <a:ext cx="323735" cy="324607"/>
      </dsp:txXfrm>
    </dsp:sp>
    <dsp:sp modelId="{DB3FB318-B504-944B-9A4A-8E9D236851DE}">
      <dsp:nvSpPr>
        <dsp:cNvPr id="0" name=""/>
        <dsp:cNvSpPr/>
      </dsp:nvSpPr>
      <dsp:spPr>
        <a:xfrm>
          <a:off x="9167306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 calls</a:t>
          </a:r>
        </a:p>
      </dsp:txBody>
      <dsp:txXfrm>
        <a:off x="9205642" y="1898484"/>
        <a:ext cx="2104832" cy="123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977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304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449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40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27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8209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3981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540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805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Pair.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1380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like we’re adding two uninitialized variables.  BUT, remember register special uses!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7934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769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40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957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79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544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08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437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329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CS107, Lecture 13</a:t>
            </a:r>
            <a:br>
              <a:rPr lang="en-US" dirty="0"/>
            </a:br>
            <a:r>
              <a:rPr lang="en-US" sz="3400" dirty="0"/>
              <a:t>Assembly: Control Flow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9DFCE-8C9B-B740-8D01-16FCDC7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B&amp;O 3.6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25BA-3091-804C-96A2-DA0BB271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8C5-1076-2243-9762-04D4A97C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you’ll see the following:      </a:t>
            </a:r>
            <a:r>
              <a:rPr lang="en-US" b="1" dirty="0" err="1"/>
              <a:t>mov</a:t>
            </a:r>
            <a:r>
              <a:rPr lang="en-US" b="1" dirty="0"/>
              <a:t> %</a:t>
            </a:r>
            <a:r>
              <a:rPr lang="en-US" b="1" dirty="0" err="1"/>
              <a:t>ebx</a:t>
            </a:r>
            <a:r>
              <a:rPr lang="en-US" b="1" dirty="0"/>
              <a:t>, %</a:t>
            </a:r>
            <a:r>
              <a:rPr lang="en-US" b="1" dirty="0" err="1"/>
              <a:t>ebx</a:t>
            </a:r>
            <a:endParaRPr lang="en-US" dirty="0"/>
          </a:p>
          <a:p>
            <a:r>
              <a:rPr lang="en-US" dirty="0"/>
              <a:t>What does this do?  It zeros out the top 32 register bits, because when </a:t>
            </a:r>
            <a:r>
              <a:rPr lang="en-US" dirty="0" err="1"/>
              <a:t>mov</a:t>
            </a:r>
            <a:r>
              <a:rPr lang="en-US" dirty="0"/>
              <a:t> is performed on an e- register, the rest of the 64 bits are zeroed out.</a:t>
            </a:r>
          </a:p>
        </p:txBody>
      </p:sp>
    </p:spTree>
    <p:extLst>
      <p:ext uri="{BB962C8B-B14F-4D97-AF65-F5344CB8AC3E}">
        <p14:creationId xmlns:p14="http://schemas.microsoft.com/office/powerpoint/2010/main" val="21109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25BA-3091-804C-96A2-DA0BB271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8C5-1076-2243-9762-04D4A97C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you’ll see the following:      </a:t>
            </a:r>
            <a:r>
              <a:rPr lang="en-US" b="1" dirty="0" err="1"/>
              <a:t>xor</a:t>
            </a:r>
            <a:r>
              <a:rPr lang="en-US" b="1" dirty="0"/>
              <a:t> %</a:t>
            </a:r>
            <a:r>
              <a:rPr lang="en-US" b="1" dirty="0" err="1"/>
              <a:t>ebx</a:t>
            </a:r>
            <a:r>
              <a:rPr lang="en-US" b="1" dirty="0"/>
              <a:t>, %</a:t>
            </a:r>
            <a:r>
              <a:rPr lang="en-US" b="1" dirty="0" err="1"/>
              <a:t>ebx</a:t>
            </a:r>
            <a:endParaRPr lang="en-US" dirty="0"/>
          </a:p>
          <a:p>
            <a:r>
              <a:rPr lang="en-US" dirty="0"/>
              <a:t>What does this do?  It sets %</a:t>
            </a:r>
            <a:r>
              <a:rPr lang="en-US" dirty="0" err="1"/>
              <a:t>ebx</a:t>
            </a:r>
            <a:r>
              <a:rPr lang="en-US" dirty="0"/>
              <a:t> to zero!  May be more efficient than using </a:t>
            </a:r>
            <a:r>
              <a:rPr lang="en-US" b="1" dirty="0"/>
              <a:t>mov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2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4CA-3904-AD40-AEF1-D4DBB900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A32A-46C0-CF43-BFCF-7FAFD597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00000000004005ac &lt;sum_example1&gt;: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4005bd:	8b 45 e8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4005c3:	01 d0		add	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4005cc:	c3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Consolas" panose="020B0609020204030204" pitchFamily="49" charset="0"/>
              </a:rPr>
              <a:t>Which of the following is most likely to have generated the above assembly?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7752E-1936-1F4C-B01D-5CC762923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0220" y="3657600"/>
          <a:ext cx="1173318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90">
                  <a:extLst>
                    <a:ext uri="{9D8B030D-6E8A-4147-A177-3AD203B41FA5}">
                      <a16:colId xmlns:a16="http://schemas.microsoft.com/office/drawing/2014/main" val="2550145560"/>
                    </a:ext>
                  </a:extLst>
                </a:gridCol>
                <a:gridCol w="5866590">
                  <a:extLst>
                    <a:ext uri="{9D8B030D-6E8A-4147-A177-3AD203B41FA5}">
                      <a16:colId xmlns:a16="http://schemas.microsoft.com/office/drawing/2014/main" val="183690505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A)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sum_example1() {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x + y;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B)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sum_example1(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x + y;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90292"/>
                  </a:ext>
                </a:extLst>
              </a:tr>
              <a:tr h="1409700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C)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sum_example1(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x + y;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1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4CA-3904-AD40-AEF1-D4DBB900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A32A-46C0-CF43-BFCF-7FAFD597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0000000000400578 &lt;sum_example2&gt;: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400578:	8b 47 0c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0xc(%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40057b:	03 07		add	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40057d:	2b 47 18		sub	0x18(%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400580:	c3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7752E-1936-1F4C-B01D-5CC762923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10" y="4693920"/>
          <a:ext cx="117331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90">
                  <a:extLst>
                    <a:ext uri="{9D8B030D-6E8A-4147-A177-3AD203B41FA5}">
                      <a16:colId xmlns:a16="http://schemas.microsoft.com/office/drawing/2014/main" val="2550145560"/>
                    </a:ext>
                  </a:extLst>
                </a:gridCol>
                <a:gridCol w="5866590">
                  <a:extLst>
                    <a:ext uri="{9D8B030D-6E8A-4147-A177-3AD203B41FA5}">
                      <a16:colId xmlns:a16="http://schemas.microsoft.com/office/drawing/2014/main" val="183690505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sum_example2(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  <a:b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-=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sum;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cs typeface="Consolas" panose="020B0609020204030204" pitchFamily="49" charset="0"/>
                        </a:rPr>
                        <a:t>What location or value in the assembly above represents the C code’s 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 variable?</a:t>
                      </a:r>
                      <a:endParaRPr lang="en-US" dirty="0"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3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4CA-3904-AD40-AEF1-D4DBB900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A32A-46C0-CF43-BFCF-7FAFD597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0000000000400578 &lt;sum_example2&gt;: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400578:	8b 47 0c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0xc(%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40057b:	03 07		add	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40057d:	2b 47 18		sub	0x18(%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400580:	c3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7752E-1936-1F4C-B01D-5CC762923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10" y="4693920"/>
          <a:ext cx="117331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90">
                  <a:extLst>
                    <a:ext uri="{9D8B030D-6E8A-4147-A177-3AD203B41FA5}">
                      <a16:colId xmlns:a16="http://schemas.microsoft.com/office/drawing/2014/main" val="2550145560"/>
                    </a:ext>
                  </a:extLst>
                </a:gridCol>
                <a:gridCol w="5866590">
                  <a:extLst>
                    <a:ext uri="{9D8B030D-6E8A-4147-A177-3AD203B41FA5}">
                      <a16:colId xmlns:a16="http://schemas.microsoft.com/office/drawing/2014/main" val="183690505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sum_example2(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  <a:b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-=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sum;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cs typeface="Consolas" panose="020B0609020204030204" pitchFamily="49" charset="0"/>
                        </a:rPr>
                        <a:t>What location or value in the assembly above represents the C code’s 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 variable?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b="1" dirty="0" err="1">
                          <a:cs typeface="Consolas" panose="020B0609020204030204" pitchFamily="49" charset="0"/>
                        </a:rPr>
                        <a:t>eax</a:t>
                      </a:r>
                      <a:endParaRPr lang="en-US" b="1" dirty="0"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8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4CA-3904-AD40-AEF1-D4DBB900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A32A-46C0-CF43-BFCF-7FAFD597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0000000000400578 &lt;sum_example2&gt;: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400578:	8b 47 0c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0xc(%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40057b:	03 07		add	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40057d:	2b 47 18		sub	0x18(%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400580:	c3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7752E-1936-1F4C-B01D-5CC762923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10" y="4693920"/>
          <a:ext cx="117331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90">
                  <a:extLst>
                    <a:ext uri="{9D8B030D-6E8A-4147-A177-3AD203B41FA5}">
                      <a16:colId xmlns:a16="http://schemas.microsoft.com/office/drawing/2014/main" val="2550145560"/>
                    </a:ext>
                  </a:extLst>
                </a:gridCol>
                <a:gridCol w="5866590">
                  <a:extLst>
                    <a:ext uri="{9D8B030D-6E8A-4147-A177-3AD203B41FA5}">
                      <a16:colId xmlns:a16="http://schemas.microsoft.com/office/drawing/2014/main" val="183690505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sum_example2(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  <a:b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-=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sum;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cs typeface="Consolas" panose="020B0609020204030204" pitchFamily="49" charset="0"/>
                        </a:rPr>
                        <a:t>What location or value in the assembly code above represents the C code’s 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6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 (as in </a:t>
                      </a:r>
                      <a:r>
                        <a:rPr lang="en-US" b="1" dirty="0" err="1"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[6]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)?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4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4CA-3904-AD40-AEF1-D4DBB900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A32A-46C0-CF43-BFCF-7FAFD597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0000000000400578 &lt;sum_example2&gt;: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400578:	8b 47 0c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0xc(%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40057b:	03 07		add	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40057d:	2b 47 18		sub	0x18(%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400580:	c3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7752E-1936-1F4C-B01D-5CC762923D4C}"/>
              </a:ext>
            </a:extLst>
          </p:cNvPr>
          <p:cNvGraphicFramePr>
            <a:graphicFrameLocks noGrp="1"/>
          </p:cNvGraphicFramePr>
          <p:nvPr/>
        </p:nvGraphicFramePr>
        <p:xfrm>
          <a:off x="191310" y="4693920"/>
          <a:ext cx="117331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90">
                  <a:extLst>
                    <a:ext uri="{9D8B030D-6E8A-4147-A177-3AD203B41FA5}">
                      <a16:colId xmlns:a16="http://schemas.microsoft.com/office/drawing/2014/main" val="2550145560"/>
                    </a:ext>
                  </a:extLst>
                </a:gridCol>
                <a:gridCol w="5866590">
                  <a:extLst>
                    <a:ext uri="{9D8B030D-6E8A-4147-A177-3AD203B41FA5}">
                      <a16:colId xmlns:a16="http://schemas.microsoft.com/office/drawing/2014/main" val="183690505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sum_example2(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  <a:b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+=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sum -=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[6];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sum;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cs typeface="Consolas" panose="020B0609020204030204" pitchFamily="49" charset="0"/>
                        </a:rPr>
                        <a:t>What location or value in the assembly code above represents the C code’s 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6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 (as in </a:t>
                      </a:r>
                      <a:r>
                        <a:rPr lang="en-US" b="1" dirty="0" err="1">
                          <a:cs typeface="Consolas" panose="020B0609020204030204" pitchFamily="49" charset="0"/>
                        </a:rPr>
                        <a:t>arr</a:t>
                      </a:r>
                      <a:r>
                        <a:rPr lang="en-US" b="1" dirty="0">
                          <a:cs typeface="Consolas" panose="020B0609020204030204" pitchFamily="49" charset="0"/>
                        </a:rPr>
                        <a:t>[6]</a:t>
                      </a:r>
                      <a:r>
                        <a:rPr lang="en-US" b="0" dirty="0">
                          <a:cs typeface="Consolas" panose="020B0609020204030204" pitchFamily="49" charset="0"/>
                        </a:rPr>
                        <a:t>)?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b="0" dirty="0"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cs typeface="Consolas" panose="020B0609020204030204" pitchFamily="49" charset="0"/>
                        </a:rPr>
                        <a:t>0x18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47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393-0BC4-6F4B-BAE0-8430237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6E72-606B-C044-BFE9-FDE8FF3E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we have control flow statements like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else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, etc. to write programs that are more expressive than just one instruction following another.</a:t>
            </a:r>
          </a:p>
          <a:p>
            <a:r>
              <a:rPr lang="en-US" dirty="0"/>
              <a:t>This is </a:t>
            </a:r>
            <a:r>
              <a:rPr lang="en-US" i="1" dirty="0"/>
              <a:t>conditional execution of statements</a:t>
            </a:r>
            <a:r>
              <a:rPr lang="en-US" dirty="0"/>
              <a:t>: executing statements if one condition is true, executing other statements if one condition is false, etc.</a:t>
            </a:r>
          </a:p>
          <a:p>
            <a:r>
              <a:rPr lang="en-US" dirty="0"/>
              <a:t>How is this represented in assembly?</a:t>
            </a:r>
          </a:p>
          <a:p>
            <a:pPr lvl="1"/>
            <a:r>
              <a:rPr lang="en-US" dirty="0"/>
              <a:t>A way to store conditions that we will check later</a:t>
            </a:r>
          </a:p>
          <a:p>
            <a:pPr lvl="1"/>
            <a:r>
              <a:rPr lang="en-US" dirty="0"/>
              <a:t>Assembly instructions whose behavior is dependent on these conditions</a:t>
            </a:r>
          </a:p>
        </p:txBody>
      </p:sp>
    </p:spTree>
    <p:extLst>
      <p:ext uri="{BB962C8B-B14F-4D97-AF65-F5344CB8AC3E}">
        <p14:creationId xmlns:p14="http://schemas.microsoft.com/office/powerpoint/2010/main" val="7053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F3C3-48A3-C948-A70B-95B54279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2CEB-A181-7C4F-9CFB-3124EE46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6019800" cy="5715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6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&gt; y</a:t>
            </a: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</a:t>
            </a:r>
          </a:p>
          <a:p>
            <a:pPr marL="0" indent="0">
              <a:buNone/>
            </a:pP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</a:t>
            </a:r>
          </a:p>
          <a:p>
            <a:pPr marL="0" indent="0">
              <a:buNone/>
            </a:pP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3EA5B5-452A-FD41-986A-FDCDD3C2E1AF}"/>
              </a:ext>
            </a:extLst>
          </p:cNvPr>
          <p:cNvSpPr txBox="1">
            <a:spLocks/>
          </p:cNvSpPr>
          <p:nvPr/>
        </p:nvSpPr>
        <p:spPr bwMode="auto">
          <a:xfrm>
            <a:off x="6477000" y="1447800"/>
            <a:ext cx="5486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u="sng" dirty="0"/>
              <a:t>In Assembly: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Calculate the condition result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Based on the result, go to a or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A08FD-47D8-6A4A-A46D-79D4A77F9F2E}"/>
              </a:ext>
            </a:extLst>
          </p:cNvPr>
          <p:cNvSpPr/>
          <p:nvPr/>
        </p:nvSpPr>
        <p:spPr bwMode="auto">
          <a:xfrm>
            <a:off x="6400800" y="4572000"/>
            <a:ext cx="54864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There are special “condition code” registers that automatically store the results of the most recent arithmetic or logical operation.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1EA4-262F-8C4F-A512-0078F892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Assembly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D7657A-C225-D245-9B8A-216876411316}"/>
              </a:ext>
            </a:extLst>
          </p:cNvPr>
          <p:cNvGraphicFramePr/>
          <p:nvPr>
            <p:extLst/>
          </p:nvPr>
        </p:nvGraphicFramePr>
        <p:xfrm>
          <a:off x="419100" y="1066800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E3C906-38C1-AF42-900E-0556BBA718F8}"/>
              </a:ext>
            </a:extLst>
          </p:cNvPr>
          <p:cNvSpPr txBox="1"/>
          <p:nvPr/>
        </p:nvSpPr>
        <p:spPr>
          <a:xfrm>
            <a:off x="1143000" y="426719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5CBAE-E9B4-B74C-84C5-EDE58C727048}"/>
              </a:ext>
            </a:extLst>
          </p:cNvPr>
          <p:cNvSpPr txBox="1"/>
          <p:nvPr/>
        </p:nvSpPr>
        <p:spPr>
          <a:xfrm>
            <a:off x="4098603" y="426719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5F74-3037-144A-9BCC-9C73AEBF2B00}"/>
              </a:ext>
            </a:extLst>
          </p:cNvPr>
          <p:cNvSpPr txBox="1"/>
          <p:nvPr/>
        </p:nvSpPr>
        <p:spPr>
          <a:xfrm>
            <a:off x="6976383" y="4270334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E051C-C56F-164E-BF01-FF3C3778FBFA}"/>
              </a:ext>
            </a:extLst>
          </p:cNvPr>
          <p:cNvSpPr txBox="1"/>
          <p:nvPr/>
        </p:nvSpPr>
        <p:spPr>
          <a:xfrm>
            <a:off x="10210800" y="426860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346346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41E-4EE5-EB44-BFDD-8602C856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6E8-DEB0-0845-94F7-9E7A3288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Alongside normal registers, the CPU also has single-bit </a:t>
            </a:r>
            <a:r>
              <a:rPr lang="en-US" i="1" dirty="0"/>
              <a:t>condition code</a:t>
            </a:r>
            <a:r>
              <a:rPr lang="en-US" dirty="0"/>
              <a:t> registers.  They store the results of the most recent arithmetic or logical operation.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Most common condition codes:</a:t>
            </a:r>
          </a:p>
          <a:p>
            <a:r>
              <a:rPr lang="en-US" b="1" dirty="0"/>
              <a:t>CF:</a:t>
            </a:r>
            <a:r>
              <a:rPr lang="en-US" dirty="0"/>
              <a:t> Carry flag.  The most recent operation generated a carry out of the most significant bit.  Used to detect overflow for unsigned operations.</a:t>
            </a:r>
          </a:p>
          <a:p>
            <a:r>
              <a:rPr lang="en-US" b="1" dirty="0"/>
              <a:t>ZF:</a:t>
            </a:r>
            <a:r>
              <a:rPr lang="en-US" dirty="0"/>
              <a:t> Zero flag.  The most recent operation yielded zero.</a:t>
            </a:r>
          </a:p>
          <a:p>
            <a:r>
              <a:rPr lang="en-US" b="1" dirty="0"/>
              <a:t>SF: </a:t>
            </a:r>
            <a:r>
              <a:rPr lang="en-US" dirty="0"/>
              <a:t>Sign flag. The most recent operation yielded a negative value.</a:t>
            </a:r>
          </a:p>
          <a:p>
            <a:r>
              <a:rPr lang="en-US" b="1" dirty="0"/>
              <a:t>OF:</a:t>
            </a:r>
            <a:r>
              <a:rPr lang="en-US" dirty="0"/>
              <a:t> Overflow flag.  The most recent operation caused a two’s-complement overflow-either negative or positive.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58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0360-9FEE-8242-963E-13C2300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5C33-D639-F947-A9AC-60B7B90C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CF:</a:t>
            </a:r>
            <a:r>
              <a:rPr lang="en-US" sz="2400" dirty="0"/>
              <a:t> Carry flag.  The most recent operation generated a carry out of the most significant bit.  Used to detect overflow for unsigned operations.</a:t>
            </a:r>
          </a:p>
          <a:p>
            <a:r>
              <a:rPr lang="en-US" sz="2400" b="1" dirty="0"/>
              <a:t>ZF:</a:t>
            </a:r>
            <a:r>
              <a:rPr lang="en-US" sz="2400" dirty="0"/>
              <a:t> Zero flag.  The most recent operation yielded zero.</a:t>
            </a:r>
          </a:p>
          <a:p>
            <a:r>
              <a:rPr lang="en-US" sz="2400" b="1" dirty="0"/>
              <a:t>SF: </a:t>
            </a:r>
            <a:r>
              <a:rPr lang="en-US" sz="2400" dirty="0"/>
              <a:t>Sign flag. The most recent operation yielded a negative value.</a:t>
            </a:r>
          </a:p>
          <a:p>
            <a:r>
              <a:rPr lang="en-US" sz="2400" b="1" dirty="0"/>
              <a:t>OF:</a:t>
            </a:r>
            <a:r>
              <a:rPr lang="en-US" sz="2400" dirty="0"/>
              <a:t> Overflow flag.  The most recent operation caused a two’s-complement overflow-either negative or positive.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BDD4-ED9C-BE4B-A1A3-5833C4A6AD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 = -5;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= a + b;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296E-9AF6-5646-893A-E4832D4FB89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Common Condition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82C60-F60A-8241-84EE-7D1080BEE40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Which flag would be set after this code?</a:t>
            </a:r>
          </a:p>
        </p:txBody>
      </p:sp>
    </p:spTree>
    <p:extLst>
      <p:ext uri="{BB962C8B-B14F-4D97-AF65-F5344CB8AC3E}">
        <p14:creationId xmlns:p14="http://schemas.microsoft.com/office/powerpoint/2010/main" val="393961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0360-9FEE-8242-963E-13C2300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5C33-D639-F947-A9AC-60B7B90C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CF: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Carry flag.  The most recent operation generated a carry out of the most significant bit.  Used to detect overflow for unsigned operations.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ZF:</a:t>
            </a:r>
            <a:r>
              <a:rPr lang="en-US" sz="2400" dirty="0">
                <a:solidFill>
                  <a:srgbClr val="FF0000"/>
                </a:solidFill>
              </a:rPr>
              <a:t> Zero flag.  The most recent operation yielded zero.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SF: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Sign flag. The most recent operation yielded a negative value.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OF: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Overflow flag.  The most recent operation caused a two’s-complement overflow-either negative or positive.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BDD4-ED9C-BE4B-A1A3-5833C4A6AD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 = -5;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= a + b;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296E-9AF6-5646-893A-E4832D4FB89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Common Condition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82C60-F60A-8241-84EE-7D1080BEE40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Which flag would be set after this code?</a:t>
            </a:r>
          </a:p>
        </p:txBody>
      </p:sp>
    </p:spTree>
    <p:extLst>
      <p:ext uri="{BB962C8B-B14F-4D97-AF65-F5344CB8AC3E}">
        <p14:creationId xmlns:p14="http://schemas.microsoft.com/office/powerpoint/2010/main" val="41050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0360-9FEE-8242-963E-13C2300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5C33-D639-F947-A9AC-60B7B90C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CF:</a:t>
            </a:r>
            <a:r>
              <a:rPr lang="en-US" sz="2400" dirty="0"/>
              <a:t> Carry flag.  The most recent operation generated a carry out of the most significant bit.  Used to detect overflow for unsigned operations.</a:t>
            </a:r>
          </a:p>
          <a:p>
            <a:r>
              <a:rPr lang="en-US" sz="2400" b="1" dirty="0"/>
              <a:t>ZF:</a:t>
            </a:r>
            <a:r>
              <a:rPr lang="en-US" sz="2400" dirty="0"/>
              <a:t> Zero flag.  The most recent operation yielded zero.</a:t>
            </a:r>
          </a:p>
          <a:p>
            <a:r>
              <a:rPr lang="en-US" sz="2400" b="1" dirty="0"/>
              <a:t>SF: </a:t>
            </a:r>
            <a:r>
              <a:rPr lang="en-US" sz="2400" dirty="0"/>
              <a:t>Sign flag. The most recent operation yielded a negative value.</a:t>
            </a:r>
          </a:p>
          <a:p>
            <a:r>
              <a:rPr lang="en-US" sz="2400" b="1" dirty="0"/>
              <a:t>OF:</a:t>
            </a:r>
            <a:r>
              <a:rPr lang="en-US" sz="2400" dirty="0"/>
              <a:t> Overflow flag.  The most recent operation caused a two’s-complement overflow-either negative or positive.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BDD4-ED9C-BE4B-A1A3-5833C4A6AD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 = -20;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= a + b;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296E-9AF6-5646-893A-E4832D4FB89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Common Condition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82C60-F60A-8241-84EE-7D1080BEE40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Which flag would be set after this code?</a:t>
            </a:r>
          </a:p>
        </p:txBody>
      </p:sp>
    </p:spTree>
    <p:extLst>
      <p:ext uri="{BB962C8B-B14F-4D97-AF65-F5344CB8AC3E}">
        <p14:creationId xmlns:p14="http://schemas.microsoft.com/office/powerpoint/2010/main" val="103210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0360-9FEE-8242-963E-13C2300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5C33-D639-F947-A9AC-60B7B90C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CF: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Carry flag.  The most recent operation generated a carry out of the most significant bit.  Used to detect overflow for unsigned operations.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ZF: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Zero flag.  The most recent operation yielded zero.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SF: </a:t>
            </a:r>
            <a:r>
              <a:rPr lang="en-US" sz="2400" dirty="0">
                <a:solidFill>
                  <a:srgbClr val="FF0000"/>
                </a:solidFill>
              </a:rPr>
              <a:t>Sign flag. The most recent operation yielded a negative value.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OF: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Overflow flag.  The most recent operation caused a two’s-complement overflow-either negative or positive.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BDD4-ED9C-BE4B-A1A3-5833C4A6AD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 = -20;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= a + b;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296E-9AF6-5646-893A-E4832D4FB89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Common Condition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82C60-F60A-8241-84EE-7D1080BEE40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Which flag would be set after this code?</a:t>
            </a:r>
          </a:p>
        </p:txBody>
      </p:sp>
    </p:spTree>
    <p:extLst>
      <p:ext uri="{BB962C8B-B14F-4D97-AF65-F5344CB8AC3E}">
        <p14:creationId xmlns:p14="http://schemas.microsoft.com/office/powerpoint/2010/main" val="7934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3CB-34C9-F349-87D8-4D0A3EDA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5DC3-8632-B34F-87EB-FE98D0D8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combinations of condition codes can indicate different things.</a:t>
            </a:r>
          </a:p>
          <a:p>
            <a:pPr lvl="1"/>
            <a:r>
              <a:rPr lang="en-US" dirty="0"/>
              <a:t>E.g. To check equality, we can look at the ZERO flag (a = b means a – b = 0)</a:t>
            </a:r>
          </a:p>
          <a:p>
            <a:r>
              <a:rPr lang="en-US" dirty="0"/>
              <a:t>Previously-discussed arithmetic and logical instructions update these flags.  </a:t>
            </a:r>
            <a:r>
              <a:rPr lang="en-US" b="1" dirty="0"/>
              <a:t>lea</a:t>
            </a:r>
            <a:r>
              <a:rPr lang="en-US" dirty="0"/>
              <a:t> does not (it was intended only for address computations).</a:t>
            </a:r>
          </a:p>
          <a:p>
            <a:r>
              <a:rPr lang="en-US" dirty="0"/>
              <a:t>Logical operations (</a:t>
            </a:r>
            <a:r>
              <a:rPr lang="en-US" b="1" dirty="0" err="1"/>
              <a:t>xor</a:t>
            </a:r>
            <a:r>
              <a:rPr lang="en-US" dirty="0"/>
              <a:t>, etc.) set carry and overflow flags to zero.</a:t>
            </a:r>
          </a:p>
          <a:p>
            <a:r>
              <a:rPr lang="en-US" dirty="0"/>
              <a:t>Shift operations set the carry flag to the last bit shifted out, and set the overflow flag to zero.</a:t>
            </a:r>
          </a:p>
          <a:p>
            <a:r>
              <a:rPr lang="en-US" dirty="0"/>
              <a:t>For more complicated reasons, </a:t>
            </a:r>
            <a:r>
              <a:rPr lang="en-US" b="1" dirty="0" err="1"/>
              <a:t>inc</a:t>
            </a:r>
            <a:r>
              <a:rPr lang="en-US" dirty="0"/>
              <a:t> and </a:t>
            </a:r>
            <a:r>
              <a:rPr lang="en-US" b="1" dirty="0" err="1"/>
              <a:t>dec</a:t>
            </a:r>
            <a:r>
              <a:rPr lang="en-US" dirty="0"/>
              <a:t> set the overflow and zero flags, but leave the carry flag unchanged.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0CA-BE96-A548-A47A-EC57AC3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6B5-8FC8-7E40-88CF-EDE4F6AF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being set automatically from logical and arithmetic operations, we can also update condition codes ourselves.</a:t>
            </a:r>
          </a:p>
          <a:p>
            <a:r>
              <a:rPr lang="en-US" dirty="0"/>
              <a:t>The </a:t>
            </a:r>
            <a:r>
              <a:rPr lang="en-US" b="1" dirty="0" err="1"/>
              <a:t>cmp</a:t>
            </a:r>
            <a:r>
              <a:rPr lang="en-US" dirty="0"/>
              <a:t> instruction is like the subtraction instruction, but it does not store the result anywhere.  It just sets condition codes. (</a:t>
            </a:r>
            <a:r>
              <a:rPr lang="en-US" b="1" dirty="0"/>
              <a:t>Note</a:t>
            </a:r>
            <a:r>
              <a:rPr lang="en-US" dirty="0"/>
              <a:t> the operand order!)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5120A-5F8C-5542-A84F-EAE8CE2BC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4"/>
          <a:stretch/>
        </p:blipFill>
        <p:spPr>
          <a:xfrm>
            <a:off x="2577132" y="3352800"/>
            <a:ext cx="7037736" cy="22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0CA-BE96-A548-A47A-EC57AC3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6B5-8FC8-7E40-88CF-EDE4F6AF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being set automatically from logical and arithmetic operations, we can also update condition codes ourselves.</a:t>
            </a:r>
          </a:p>
          <a:p>
            <a:r>
              <a:rPr lang="en-US" dirty="0"/>
              <a:t>The </a:t>
            </a:r>
            <a:r>
              <a:rPr lang="en-US" b="1" dirty="0"/>
              <a:t>test</a:t>
            </a:r>
            <a:r>
              <a:rPr lang="en-US" dirty="0"/>
              <a:t> instruction is like the AND instruction, but it does not store the result anywhere.  It just sets condition codes.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Cool trick:</a:t>
            </a:r>
            <a:r>
              <a:rPr lang="en-US" dirty="0"/>
              <a:t> if we pass the same value for both operands, we can check the sign of that value using the </a:t>
            </a:r>
            <a:r>
              <a:rPr lang="en-US" b="1" dirty="0"/>
              <a:t>Sign Flag</a:t>
            </a:r>
            <a:r>
              <a:rPr lang="en-US" dirty="0"/>
              <a:t> and </a:t>
            </a:r>
            <a:r>
              <a:rPr lang="en-US" b="1" dirty="0"/>
              <a:t>Zero Flag </a:t>
            </a:r>
            <a:r>
              <a:rPr lang="en-US" dirty="0"/>
              <a:t>condition codes!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5120A-5F8C-5542-A84F-EAE8CE2BC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843"/>
          <a:stretch/>
        </p:blipFill>
        <p:spPr>
          <a:xfrm>
            <a:off x="2577132" y="3101296"/>
            <a:ext cx="7037736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983B3-4440-E84A-9AB8-91886979C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69"/>
          <a:stretch/>
        </p:blipFill>
        <p:spPr>
          <a:xfrm>
            <a:off x="2572268" y="3558496"/>
            <a:ext cx="7037736" cy="19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393-0BC4-6F4B-BAE0-8430237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6E72-606B-C044-BFE9-FDE8FF3E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we have control flow statements like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else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, etc. to write programs that are more expressive than just one instruction following another.</a:t>
            </a:r>
          </a:p>
          <a:p>
            <a:r>
              <a:rPr lang="en-US" dirty="0"/>
              <a:t>This is </a:t>
            </a:r>
            <a:r>
              <a:rPr lang="en-US" i="1" dirty="0"/>
              <a:t>conditional execution of statements</a:t>
            </a:r>
            <a:r>
              <a:rPr lang="en-US" dirty="0"/>
              <a:t>: executing statements if one condition is true, executing other statements if one condition is false, etc.</a:t>
            </a:r>
          </a:p>
          <a:p>
            <a:r>
              <a:rPr lang="en-US" dirty="0"/>
              <a:t>How is this represented in assembly?</a:t>
            </a:r>
          </a:p>
          <a:p>
            <a:pPr lvl="1"/>
            <a:r>
              <a:rPr lang="en-US" dirty="0"/>
              <a:t>A way to store conditions that we will check later</a:t>
            </a:r>
          </a:p>
          <a:p>
            <a:pPr lvl="1"/>
            <a:r>
              <a:rPr lang="en-US" b="1" u="sng" dirty="0"/>
              <a:t>Assembly instructions whose behavior is dependent on these conditions</a:t>
            </a:r>
          </a:p>
        </p:txBody>
      </p:sp>
    </p:spTree>
    <p:extLst>
      <p:ext uri="{BB962C8B-B14F-4D97-AF65-F5344CB8AC3E}">
        <p14:creationId xmlns:p14="http://schemas.microsoft.com/office/powerpoint/2010/main" val="2144692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Learn about how assembly stores comparison and operation results in condition codes</a:t>
            </a:r>
          </a:p>
          <a:p>
            <a:r>
              <a:rPr lang="en-US" dirty="0"/>
              <a:t>Understand how assembly implements loops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459992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21A1-9FCF-3A4B-B8D8-8314FC39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Condition Code-Dependent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058F-8039-AC40-9285-91745C1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common instruction types that use condition codes:</a:t>
            </a:r>
          </a:p>
          <a:p>
            <a:r>
              <a:rPr lang="en-US" b="1" dirty="0"/>
              <a:t>set</a:t>
            </a:r>
            <a:r>
              <a:rPr lang="en-US" dirty="0"/>
              <a:t> instructions conditionally set a byte to 0 or 1</a:t>
            </a:r>
          </a:p>
          <a:p>
            <a:r>
              <a:rPr lang="en-US" dirty="0"/>
              <a:t>new versions of </a:t>
            </a: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dirty="0"/>
              <a:t>instructions conditionally move data</a:t>
            </a:r>
          </a:p>
          <a:p>
            <a:r>
              <a:rPr lang="en-US" b="1" dirty="0" err="1"/>
              <a:t>jmp</a:t>
            </a:r>
            <a:r>
              <a:rPr lang="en-US" dirty="0"/>
              <a:t> instructions conditionally jump to a different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27727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454B-F230-2340-AAE7-7FA5C84F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Setting Bytes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4C584-7861-E948-82EB-AB0EA671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522" y="1295400"/>
            <a:ext cx="9180756" cy="518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9BAD0-86EA-2D4D-BAD0-B801E2C8F352}"/>
              </a:ext>
            </a:extLst>
          </p:cNvPr>
          <p:cNvSpPr txBox="1"/>
          <p:nvPr/>
        </p:nvSpPr>
        <p:spPr>
          <a:xfrm>
            <a:off x="8153400" y="1352490"/>
            <a:ext cx="2302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 if true, 0 if false)</a:t>
            </a:r>
          </a:p>
        </p:txBody>
      </p:sp>
    </p:spTree>
    <p:extLst>
      <p:ext uri="{BB962C8B-B14F-4D97-AF65-F5344CB8AC3E}">
        <p14:creationId xmlns:p14="http://schemas.microsoft.com/office/powerpoint/2010/main" val="898264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C9C2-0C7C-F74F-A8F2-64FA062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Moving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ABB849-6106-DD47-A483-EB34D634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206" y="1295400"/>
            <a:ext cx="873538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84A-221C-484B-B484-C798F0C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66F-2BD3-644C-9D75-D5FC477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jmp</a:t>
            </a:r>
            <a:r>
              <a:rPr lang="en-US" dirty="0"/>
              <a:t> instruction jumps to another instruction in the assembly code (“Unconditional Jump”).</a:t>
            </a:r>
            <a:endParaRPr lang="en-US" u="sng" dirty="0"/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Label		(Direct Jump)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*Operand	 (Indirect Jump)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destination can be hardcoded into the instruction (direct jump):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404f8 &lt;loop+0xb&gt;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jump to instruction at 0x404f8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destination can also be read from a memory location (indirect jump):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jump to instruction at address in %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2CA4-1E82-524F-9793-97C40E2E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1BDC-B492-6F47-A7F5-22B6893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variants of </a:t>
            </a:r>
            <a:r>
              <a:rPr lang="en-US" b="1" dirty="0" err="1"/>
              <a:t>jmp</a:t>
            </a:r>
            <a:r>
              <a:rPr lang="en-US" dirty="0"/>
              <a:t> that jump only if certain conditions are true (“Conditional Jump”).  The jump location for these must be hardcoded into the instruction.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579F-0B32-5745-82CD-489F9F8B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7076171" cy="41973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0807D-99B8-194D-B3EC-FC6CCF493481}"/>
              </a:ext>
            </a:extLst>
          </p:cNvPr>
          <p:cNvSpPr/>
          <p:nvPr/>
        </p:nvSpPr>
        <p:spPr>
          <a:xfrm>
            <a:off x="2209800" y="2667000"/>
            <a:ext cx="464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3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54EB-B49E-B446-9877-66ED414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3C0D-C53D-EC4E-AC9D-E5D3B47D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Jump instructions are critical to implementing control flow in assembly.  Let’s see why!</a:t>
            </a:r>
          </a:p>
        </p:txBody>
      </p:sp>
    </p:spTree>
    <p:extLst>
      <p:ext uri="{BB962C8B-B14F-4D97-AF65-F5344CB8AC3E}">
        <p14:creationId xmlns:p14="http://schemas.microsoft.com/office/powerpoint/2010/main" val="51326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param1)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(__________)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__________;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C6525AF-419D-6646-8DDE-D6F9AAB115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0" y="2316956"/>
            <a:ext cx="6291072" cy="416452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00000000004004d6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4004d6: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$0x6,%edi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4004d9: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4004de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4004db:	add    $0x1,%edi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4004de:	lea    (%rdi,%rdi,1),%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4004e1: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341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67E352-D856-BA49-816E-0E98D0D57BB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0" y="2316956"/>
            <a:ext cx="6291072" cy="416452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00000000004004d6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4004d6: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$0x6,%edi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4004d9: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4004de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4004db:	add    $0x1,%edi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4004de:	lea    (%rdi,%rdi,1),%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4004e1: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param1)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param1 == 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__________;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6421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param1)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param1 == 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param1++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E21A03-A8DD-1B4E-9A3D-923F8490798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0" y="2316956"/>
            <a:ext cx="6291072" cy="416452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00000000004004d6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4004d6: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$0x6,%edi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4004d9: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4004de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4004db:	add    $0x1,%edi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4004de:	lea    (%rdi,%rdi,1),%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4004e1: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9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39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param1)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param1 == 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param1++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param1 * 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062EC36-B84C-9142-90E3-0304A3EFF64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0" y="2316956"/>
            <a:ext cx="6291072" cy="416452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00000000004004d6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if_then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4004d6: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$0x6,%edi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4004d9: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4004de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4004db:	add    $0x1,%edi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4004de:	lea    (%rdi,%rdi,1),%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4004e1: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99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2ABB91-0DFF-F74E-9298-E9C04BEE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If-Else Construction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74B313-DAA8-2E4D-81CD-BD905F9592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CD5566-B2C4-624B-BF86-6C9D70BFC3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if-body if test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else-body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Else-body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 else body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250CCC-CC6F-124C-9DC0-B0C0CDC587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If-Else In 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0B9482-5C0F-1849-83A8-1DD9C7FF936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If-Else In Assembly</a:t>
            </a:r>
          </a:p>
        </p:txBody>
      </p:sp>
    </p:spTree>
    <p:extLst>
      <p:ext uri="{BB962C8B-B14F-4D97-AF65-F5344CB8AC3E}">
        <p14:creationId xmlns:p14="http://schemas.microsoft.com/office/powerpoint/2010/main" val="2082983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A647-61E3-5847-A448-7A5E6F9F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2405-BEF1-264E-82AA-B6D94C65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statistics updated on course website</a:t>
            </a:r>
          </a:p>
          <a:p>
            <a:r>
              <a:rPr lang="en-US" dirty="0">
                <a:effectLst/>
              </a:rPr>
              <a:t>Assignment 6 released tomorrow – Assembly exercises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>
                <a:effectLst/>
              </a:rPr>
              <a:t>Reverse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11868-784F-C048-AA84-79C6ADF79631}"/>
              </a:ext>
            </a:extLst>
          </p:cNvPr>
          <p:cNvSpPr/>
          <p:nvPr/>
        </p:nvSpPr>
        <p:spPr>
          <a:xfrm>
            <a:off x="762000" y="5791200"/>
            <a:ext cx="1905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62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97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7391400" y="5024718"/>
            <a:ext cx="2759964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Set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) to 0.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12954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6764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6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6400800" y="5181600"/>
            <a:ext cx="4588764" cy="528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Jump to another instruction.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1600200"/>
            <a:ext cx="7162800" cy="2286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7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6172200" y="4191000"/>
            <a:ext cx="4741164" cy="1900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Compare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) to 0x63 (99) by calculating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– 0x63.  This is 0 – 99 = -99, so it sets the Sign Flag to 1.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0574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3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5812536" y="4648200"/>
            <a:ext cx="5334000" cy="144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 err="1">
                <a:latin typeface="+mn-lt"/>
                <a:cs typeface="Courier New" panose="02070309020205020404" pitchFamily="49" charset="0"/>
              </a:rPr>
              <a:t>jle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means “jump if less than or equal”.  The sign flag indicates the result was negative, so we jump.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2860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7086600" y="5105400"/>
            <a:ext cx="2798064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Add 1 to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).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1828800"/>
            <a:ext cx="7162800" cy="2286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2362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Recap: Arithmetic and Logic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86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057400"/>
            <a:ext cx="7162800" cy="2286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DEBF9-8747-E340-BE08-69CED91947D7}"/>
              </a:ext>
            </a:extLst>
          </p:cNvPr>
          <p:cNvSpPr/>
          <p:nvPr/>
        </p:nvSpPr>
        <p:spPr bwMode="auto">
          <a:xfrm>
            <a:off x="6172200" y="4191000"/>
            <a:ext cx="4741164" cy="1900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Compare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) to 0x63 (99) by calculating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– 0x63.  This is 1 – 99 = -98, so it sets the Sign Flag to 1.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05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5812536" y="4648200"/>
            <a:ext cx="5334000" cy="144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 err="1">
                <a:latin typeface="+mn-lt"/>
                <a:cs typeface="Courier New" panose="02070309020205020404" pitchFamily="49" charset="0"/>
              </a:rPr>
              <a:t>jle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means “jump if less than or equal”.  The sign flag indicates the result was negative, so we jump.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2860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3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5812536" y="4648200"/>
            <a:ext cx="5334000" cy="144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continue in this pattern until we do not make this conditional jump.  When will that be?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2860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3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5437632" y="4876800"/>
            <a:ext cx="5888736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will stop looping when this comparison says that %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eax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– 0x63 &gt; 0!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0574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838202" y="1981200"/>
            <a:ext cx="3200398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975-4EE8-C943-9B2F-2EC5732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C35F-3B93-B546-8208-83206FE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386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F179-B08E-7041-B764-35A7063F8E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53000" y="1299882"/>
            <a:ext cx="7053072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0DB33-3836-BD45-9D3B-89ED21888A76}"/>
              </a:ext>
            </a:extLst>
          </p:cNvPr>
          <p:cNvCxnSpPr/>
          <p:nvPr/>
        </p:nvCxnSpPr>
        <p:spPr>
          <a:xfrm>
            <a:off x="4572000" y="1295400"/>
            <a:ext cx="0" cy="525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49-D9B7-4543-91FA-A3209EF9ABEC}"/>
              </a:ext>
            </a:extLst>
          </p:cNvPr>
          <p:cNvSpPr/>
          <p:nvPr/>
        </p:nvSpPr>
        <p:spPr bwMode="auto">
          <a:xfrm>
            <a:off x="5867400" y="5145932"/>
            <a:ext cx="5230368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Then, we return from the function.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E044F-AE44-B342-A044-8146B4486896}"/>
              </a:ext>
            </a:extLst>
          </p:cNvPr>
          <p:cNvSpPr/>
          <p:nvPr/>
        </p:nvSpPr>
        <p:spPr>
          <a:xfrm>
            <a:off x="4800600" y="2590800"/>
            <a:ext cx="7162800" cy="3048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594A79-E891-AE40-98B2-7A2CE2AC5D5B}"/>
              </a:ext>
            </a:extLst>
          </p:cNvPr>
          <p:cNvSpPr/>
          <p:nvPr/>
        </p:nvSpPr>
        <p:spPr>
          <a:xfrm>
            <a:off x="185928" y="2971800"/>
            <a:ext cx="3852672" cy="381000"/>
          </a:xfrm>
          <a:prstGeom prst="roundRect">
            <a:avLst/>
          </a:prstGeom>
          <a:solidFill>
            <a:srgbClr val="C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8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6B3-9631-9A4E-A463-0972B18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While Loop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705-EA8E-8E4B-A660-28FE881C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66912"/>
            <a:ext cx="5833872" cy="1462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AD58-B3A3-DF42-B4C1-70BC7A6D1EA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966912"/>
            <a:ext cx="5833872" cy="17543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  <a:endParaRPr lang="en-US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BA9A-0C80-BA4B-B991-FB402C1554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143000"/>
            <a:ext cx="5833872" cy="823912"/>
          </a:xfrm>
        </p:spPr>
        <p:txBody>
          <a:bodyPr/>
          <a:lstStyle/>
          <a:p>
            <a:r>
              <a:rPr lang="en-US" u="sng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AA714-1E8A-2D48-B9F9-A62E3424135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143000"/>
            <a:ext cx="5833872" cy="823912"/>
          </a:xfrm>
        </p:spPr>
        <p:txBody>
          <a:bodyPr/>
          <a:lstStyle/>
          <a:p>
            <a:r>
              <a:rPr lang="en-US" u="sng" dirty="0"/>
              <a:t>Assembly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0DF54-D90B-4D45-9D3C-6A9DBB1E4F38}"/>
              </a:ext>
            </a:extLst>
          </p:cNvPr>
          <p:cNvSpPr/>
          <p:nvPr/>
        </p:nvSpPr>
        <p:spPr>
          <a:xfrm>
            <a:off x="2442972" y="4722674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0x0000000000400570 &lt;+0&gt;: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$0x0,%eax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0x0000000000400575 &lt;+5&gt;: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0x40057a &lt;loop+10&gt;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0x0000000000400577 &lt;+7&gt;:	add    $0x1,%eax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0x000000000040057a &lt;+10&gt;: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$0x63,%eax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0x000000000040057d &lt;+13&gt;: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0x400577 &lt;loop+7&gt;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0x000000000040057f &lt;+15&gt;: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FA69A2-F802-9646-9443-943419133C62}"/>
              </a:ext>
            </a:extLst>
          </p:cNvPr>
          <p:cNvSpPr txBox="1">
            <a:spLocks/>
          </p:cNvSpPr>
          <p:nvPr/>
        </p:nvSpPr>
        <p:spPr bwMode="auto">
          <a:xfrm>
            <a:off x="2017014" y="3898762"/>
            <a:ext cx="583387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From Previous Slide: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9E2626-CC26-7545-90A2-940416E85F0D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7036F-408E-4A43-B7A4-07AAE10FBA42}"/>
              </a:ext>
            </a:extLst>
          </p:cNvPr>
          <p:cNvCxnSpPr>
            <a:cxnSpLocks/>
          </p:cNvCxnSpPr>
          <p:nvPr/>
        </p:nvCxnSpPr>
        <p:spPr>
          <a:xfrm flipH="1">
            <a:off x="209985" y="3887876"/>
            <a:ext cx="11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75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0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6B3-9631-9A4E-A463-0972B18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 Loop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705-EA8E-8E4B-A660-28FE881C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66912"/>
            <a:ext cx="5833872" cy="1462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BA9A-0C80-BA4B-B991-FB402C1554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143000"/>
            <a:ext cx="5833872" cy="823912"/>
          </a:xfrm>
        </p:spPr>
        <p:txBody>
          <a:bodyPr/>
          <a:lstStyle/>
          <a:p>
            <a:r>
              <a:rPr lang="en-US" u="sng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15746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6B3-9631-9A4E-A463-0972B18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 Loop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705-EA8E-8E4B-A660-28FE881C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66912"/>
            <a:ext cx="5833872" cy="1462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AD58-B3A3-DF42-B4C1-70BC7A6D1EA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966912"/>
            <a:ext cx="5833872" cy="17543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BA9A-0C80-BA4B-B991-FB402C1554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143000"/>
            <a:ext cx="5833872" cy="823912"/>
          </a:xfrm>
        </p:spPr>
        <p:txBody>
          <a:bodyPr/>
          <a:lstStyle/>
          <a:p>
            <a:r>
              <a:rPr lang="en-US" u="sng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AA714-1E8A-2D48-B9F9-A62E3424135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143000"/>
            <a:ext cx="5833872" cy="823912"/>
          </a:xfrm>
        </p:spPr>
        <p:txBody>
          <a:bodyPr/>
          <a:lstStyle/>
          <a:p>
            <a:r>
              <a:rPr lang="en-US" u="sng" dirty="0"/>
              <a:t>C Equivalent While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9E2626-CC26-7545-90A2-940416E85F0D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52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6B3-9631-9A4E-A463-0972B18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 Loop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705-EA8E-8E4B-A660-28FE881C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66912"/>
            <a:ext cx="5833872" cy="1462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AD58-B3A3-DF42-B4C1-70BC7A6D1EA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966912"/>
            <a:ext cx="5833872" cy="17543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BA9A-0C80-BA4B-B991-FB402C1554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143000"/>
            <a:ext cx="5833872" cy="823912"/>
          </a:xfrm>
        </p:spPr>
        <p:txBody>
          <a:bodyPr/>
          <a:lstStyle/>
          <a:p>
            <a:r>
              <a:rPr lang="en-US" u="sng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AA714-1E8A-2D48-B9F9-A62E3424135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143000"/>
            <a:ext cx="5833872" cy="823912"/>
          </a:xfrm>
        </p:spPr>
        <p:txBody>
          <a:bodyPr/>
          <a:lstStyle/>
          <a:p>
            <a:r>
              <a:rPr lang="en-US" u="sng" dirty="0"/>
              <a:t>C Equivalent While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9E2626-CC26-7545-90A2-940416E85F0D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2C870F7-90AD-CE41-B460-56314E5AD1C7}"/>
              </a:ext>
            </a:extLst>
          </p:cNvPr>
          <p:cNvSpPr txBox="1">
            <a:spLocks/>
          </p:cNvSpPr>
          <p:nvPr/>
        </p:nvSpPr>
        <p:spPr bwMode="auto">
          <a:xfrm>
            <a:off x="3179064" y="4419600"/>
            <a:ext cx="5833872" cy="25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  <a:endParaRPr lang="en-US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538FB7D-6386-0842-8371-F77D9B656C8A}"/>
              </a:ext>
            </a:extLst>
          </p:cNvPr>
          <p:cNvSpPr txBox="1">
            <a:spLocks/>
          </p:cNvSpPr>
          <p:nvPr/>
        </p:nvSpPr>
        <p:spPr bwMode="auto">
          <a:xfrm>
            <a:off x="3064765" y="3658463"/>
            <a:ext cx="583387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While Loop Assembly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5CA29D-1885-DE49-9B86-84665DA63BB8}"/>
              </a:ext>
            </a:extLst>
          </p:cNvPr>
          <p:cNvCxnSpPr>
            <a:cxnSpLocks/>
          </p:cNvCxnSpPr>
          <p:nvPr/>
        </p:nvCxnSpPr>
        <p:spPr>
          <a:xfrm flipH="1">
            <a:off x="209985" y="3887876"/>
            <a:ext cx="11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4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725-334C-FF41-A4F1-74F1AB7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B470-26E1-B543-96DA-220BB098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registers take on special responsibilities during program execution.</a:t>
            </a:r>
          </a:p>
          <a:p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 stores the return value</a:t>
            </a:r>
          </a:p>
          <a:p>
            <a:r>
              <a:rPr lang="en-US" b="1" dirty="0"/>
              <a:t>%</a:t>
            </a:r>
            <a:r>
              <a:rPr lang="en-US" b="1" dirty="0" err="1"/>
              <a:t>rdi</a:t>
            </a:r>
            <a:r>
              <a:rPr lang="en-US" b="1" dirty="0"/>
              <a:t> </a:t>
            </a:r>
            <a:r>
              <a:rPr lang="en-US" dirty="0"/>
              <a:t>stores the first parameter to a function</a:t>
            </a:r>
          </a:p>
          <a:p>
            <a:r>
              <a:rPr lang="en-US" b="1" dirty="0"/>
              <a:t>%</a:t>
            </a:r>
            <a:r>
              <a:rPr lang="en-US" b="1" dirty="0" err="1"/>
              <a:t>rsi</a:t>
            </a:r>
            <a:r>
              <a:rPr lang="en-US" dirty="0"/>
              <a:t> stores the second parameter to a function</a:t>
            </a:r>
          </a:p>
          <a:p>
            <a:r>
              <a:rPr lang="en-US" b="1" dirty="0"/>
              <a:t>%</a:t>
            </a:r>
            <a:r>
              <a:rPr lang="en-US" b="1" dirty="0" err="1"/>
              <a:t>rdx</a:t>
            </a:r>
            <a:r>
              <a:rPr lang="en-US" dirty="0"/>
              <a:t> stores the third parameter to a function</a:t>
            </a:r>
            <a:endParaRPr lang="en-US" b="1" dirty="0"/>
          </a:p>
          <a:p>
            <a:r>
              <a:rPr lang="en-US" b="1" dirty="0"/>
              <a:t>%rip </a:t>
            </a:r>
            <a:r>
              <a:rPr lang="en-US" dirty="0"/>
              <a:t>stores the address of the next instruction to execute</a:t>
            </a:r>
          </a:p>
          <a:p>
            <a:r>
              <a:rPr lang="en-US" b="1" dirty="0"/>
              <a:t>%</a:t>
            </a:r>
            <a:r>
              <a:rPr lang="en-US" b="1" dirty="0" err="1"/>
              <a:t>rsp</a:t>
            </a:r>
            <a:r>
              <a:rPr lang="en-US" dirty="0"/>
              <a:t> stores the address of the current top of the stack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See the x86-64 Guide and Reference Sheet on the Resources webpage for more!</a:t>
            </a:r>
          </a:p>
        </p:txBody>
      </p:sp>
    </p:spTree>
    <p:extLst>
      <p:ext uri="{BB962C8B-B14F-4D97-AF65-F5344CB8AC3E}">
        <p14:creationId xmlns:p14="http://schemas.microsoft.com/office/powerpoint/2010/main" val="458699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6B3-9631-9A4E-A463-0972B18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 Loop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705-EA8E-8E4B-A660-28FE881C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66912"/>
            <a:ext cx="5833872" cy="1462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AD58-B3A3-DF42-B4C1-70BC7A6D1EA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966912"/>
            <a:ext cx="5833872" cy="17543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BA9A-0C80-BA4B-B991-FB402C1554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143000"/>
            <a:ext cx="5833872" cy="823912"/>
          </a:xfrm>
        </p:spPr>
        <p:txBody>
          <a:bodyPr/>
          <a:lstStyle/>
          <a:p>
            <a:r>
              <a:rPr lang="en-US" u="sng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AA714-1E8A-2D48-B9F9-A62E3424135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143000"/>
            <a:ext cx="5833872" cy="823912"/>
          </a:xfrm>
        </p:spPr>
        <p:txBody>
          <a:bodyPr/>
          <a:lstStyle/>
          <a:p>
            <a:r>
              <a:rPr lang="en-US" u="sng" dirty="0"/>
              <a:t>C Equivalent While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9E2626-CC26-7545-90A2-940416E85F0D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2C870F7-90AD-CE41-B460-56314E5AD1C7}"/>
              </a:ext>
            </a:extLst>
          </p:cNvPr>
          <p:cNvSpPr txBox="1">
            <a:spLocks/>
          </p:cNvSpPr>
          <p:nvPr/>
        </p:nvSpPr>
        <p:spPr bwMode="auto">
          <a:xfrm>
            <a:off x="3179064" y="4419600"/>
            <a:ext cx="5833872" cy="25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  <a:endParaRPr lang="en-US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538FB7D-6386-0842-8371-F77D9B656C8A}"/>
              </a:ext>
            </a:extLst>
          </p:cNvPr>
          <p:cNvSpPr txBox="1">
            <a:spLocks/>
          </p:cNvSpPr>
          <p:nvPr/>
        </p:nvSpPr>
        <p:spPr bwMode="auto">
          <a:xfrm>
            <a:off x="3064765" y="3658463"/>
            <a:ext cx="583387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For Loop Assembly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5CA29D-1885-DE49-9B86-84665DA63BB8}"/>
              </a:ext>
            </a:extLst>
          </p:cNvPr>
          <p:cNvCxnSpPr>
            <a:cxnSpLocks/>
          </p:cNvCxnSpPr>
          <p:nvPr/>
        </p:nvCxnSpPr>
        <p:spPr>
          <a:xfrm flipH="1">
            <a:off x="209985" y="3887876"/>
            <a:ext cx="11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>
            <a:extLst>
              <a:ext uri="{FF2B5EF4-FFF2-40B4-BE49-F238E27FC236}">
                <a16:creationId xmlns:a16="http://schemas.microsoft.com/office/drawing/2014/main" id="{EDFC3230-90EB-9749-8BF1-58C0C1A59504}"/>
              </a:ext>
            </a:extLst>
          </p:cNvPr>
          <p:cNvSpPr/>
          <p:nvPr/>
        </p:nvSpPr>
        <p:spPr>
          <a:xfrm>
            <a:off x="2493264" y="4482375"/>
            <a:ext cx="685800" cy="31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E4228BE-6E9D-D64F-9B2A-7A846D46A4AC}"/>
              </a:ext>
            </a:extLst>
          </p:cNvPr>
          <p:cNvSpPr/>
          <p:nvPr/>
        </p:nvSpPr>
        <p:spPr>
          <a:xfrm>
            <a:off x="2493264" y="5626238"/>
            <a:ext cx="685800" cy="31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12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Possible Alternative? </a:t>
            </a:r>
          </a:p>
        </p:txBody>
      </p:sp>
    </p:spTree>
    <p:extLst>
      <p:ext uri="{BB962C8B-B14F-4D97-AF65-F5344CB8AC3E}">
        <p14:creationId xmlns:p14="http://schemas.microsoft.com/office/powerpoint/2010/main" val="2947139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Optimized For Loop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F87E7-A88E-4C47-A5A4-A36C4B690628}"/>
              </a:ext>
            </a:extLst>
          </p:cNvPr>
          <p:cNvSpPr/>
          <p:nvPr/>
        </p:nvSpPr>
        <p:spPr bwMode="auto">
          <a:xfrm>
            <a:off x="5257800" y="1295400"/>
            <a:ext cx="6248400" cy="53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for 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0;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&lt; n;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++)		// n = 100</a:t>
            </a:r>
          </a:p>
          <a:p>
            <a:pPr algn="l" eaLnBrk="1"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30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Optimized For Loop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F87E7-A88E-4C47-A5A4-A36C4B690628}"/>
              </a:ext>
            </a:extLst>
          </p:cNvPr>
          <p:cNvSpPr/>
          <p:nvPr/>
        </p:nvSpPr>
        <p:spPr bwMode="auto">
          <a:xfrm>
            <a:off x="5257800" y="1295400"/>
            <a:ext cx="6248400" cy="556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for 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0;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&lt; n;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++)		// n = 100</a:t>
            </a:r>
          </a:p>
          <a:p>
            <a:pPr algn="l" eaLnBrk="1"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40854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Optimized For Loop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F87E7-A88E-4C47-A5A4-A36C4B690628}"/>
              </a:ext>
            </a:extLst>
          </p:cNvPr>
          <p:cNvSpPr/>
          <p:nvPr/>
        </p:nvSpPr>
        <p:spPr bwMode="auto">
          <a:xfrm>
            <a:off x="5257800" y="1295400"/>
            <a:ext cx="6248400" cy="556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for 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0;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&lt; n;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++)		// n = 100</a:t>
            </a:r>
          </a:p>
          <a:p>
            <a:pPr algn="l" eaLnBrk="1"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0126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67728" y="2316956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Standard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967728" y="1493044"/>
            <a:ext cx="5833872" cy="823912"/>
          </a:xfrm>
        </p:spPr>
        <p:txBody>
          <a:bodyPr/>
          <a:lstStyle/>
          <a:p>
            <a:r>
              <a:rPr lang="en-US" dirty="0"/>
              <a:t>Possible Alternative?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62A28-9F5F-4645-8FCA-8EC5B71DFDC6}"/>
              </a:ext>
            </a:extLst>
          </p:cNvPr>
          <p:cNvSpPr/>
          <p:nvPr/>
        </p:nvSpPr>
        <p:spPr bwMode="auto">
          <a:xfrm>
            <a:off x="228600" y="1295400"/>
            <a:ext cx="6248400" cy="53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for 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0;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&lt; n;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++)		// n = 100</a:t>
            </a:r>
          </a:p>
          <a:p>
            <a:pPr algn="l" eaLnBrk="1"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 jump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 jump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17427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67728" y="2316956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Standard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967728" y="1493044"/>
            <a:ext cx="5833872" cy="823912"/>
          </a:xfrm>
        </p:spPr>
        <p:txBody>
          <a:bodyPr/>
          <a:lstStyle/>
          <a:p>
            <a:r>
              <a:rPr lang="en-US" dirty="0"/>
              <a:t>Possible Alternative?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62A28-9F5F-4645-8FCA-8EC5B71DFDC6}"/>
              </a:ext>
            </a:extLst>
          </p:cNvPr>
          <p:cNvSpPr/>
          <p:nvPr/>
        </p:nvSpPr>
        <p:spPr bwMode="auto">
          <a:xfrm>
            <a:off x="228600" y="1295400"/>
            <a:ext cx="6248400" cy="53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for 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0;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&lt; n;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++)		// n = 100</a:t>
            </a:r>
          </a:p>
          <a:p>
            <a:pPr algn="l" eaLnBrk="1"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No jump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jump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algn="l" eaLnBrk="1" hangingPunct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4079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2A6-ADF2-7243-AB39-4A36850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1C27-D653-694D-883F-020648FB9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body if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56D5-ED43-3A41-8767-63316E8FA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past loop if fails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71A15-6401-8C48-B627-8D7482823A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GCC For Loop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B4229-EB20-2945-B680-AC22C6811A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Possible Alternative?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EEC1F-3403-164C-80DD-155911C9F491}"/>
              </a:ext>
            </a:extLst>
          </p:cNvPr>
          <p:cNvSpPr/>
          <p:nvPr/>
        </p:nvSpPr>
        <p:spPr bwMode="auto">
          <a:xfrm>
            <a:off x="228600" y="5181600"/>
            <a:ext cx="112776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Which instructions are better when n = 0?</a:t>
            </a:r>
          </a:p>
          <a:p>
            <a:pPr algn="l" eaLnBrk="1" hangingPunct="1"/>
            <a:endParaRPr lang="en-US" sz="2800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cs typeface="Courier New" panose="02070309020205020404" pitchFamily="49" charset="0"/>
              </a:rPr>
              <a:t>int</a:t>
            </a:r>
            <a:r>
              <a:rPr lang="en-US" sz="2400" b="1" dirty="0"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cs typeface="Courier New" panose="02070309020205020404" pitchFamily="49" charset="0"/>
              </a:rPr>
              <a:t>i</a:t>
            </a:r>
            <a:r>
              <a:rPr lang="en-US" sz="2400" b="1" dirty="0"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cs typeface="Courier New" panose="02070309020205020404" pitchFamily="49" charset="0"/>
              </a:rPr>
              <a:t>i</a:t>
            </a:r>
            <a:r>
              <a:rPr lang="en-US" sz="2400" b="1" dirty="0">
                <a:cs typeface="Courier New" panose="02070309020205020404" pitchFamily="49" charset="0"/>
              </a:rPr>
              <a:t> &lt; n; </a:t>
            </a:r>
            <a:r>
              <a:rPr lang="en-US" sz="2400" b="1" dirty="0" err="1">
                <a:cs typeface="Courier New" panose="02070309020205020404" pitchFamily="49" charset="0"/>
              </a:rPr>
              <a:t>i</a:t>
            </a:r>
            <a:r>
              <a:rPr lang="en-US" sz="2400" b="1" dirty="0">
                <a:cs typeface="Courier New" panose="02070309020205020404" pitchFamily="49" charset="0"/>
              </a:rPr>
              <a:t>++)		// n = 100</a:t>
            </a:r>
          </a:p>
        </p:txBody>
      </p:sp>
    </p:spTree>
    <p:extLst>
      <p:ext uri="{BB962C8B-B14F-4D97-AF65-F5344CB8AC3E}">
        <p14:creationId xmlns:p14="http://schemas.microsoft.com/office/powerpoint/2010/main" val="31485897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304B-7D3B-C84B-A717-AD073727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Instruction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1540-CC40-334B-97DC-8BE722A8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of these loop forms have the same </a:t>
            </a:r>
            <a:r>
              <a:rPr lang="en-US" b="1" dirty="0"/>
              <a:t>static instruction count </a:t>
            </a:r>
            <a:r>
              <a:rPr lang="en-US" dirty="0"/>
              <a:t>– same number of written instructions.</a:t>
            </a:r>
          </a:p>
          <a:p>
            <a:r>
              <a:rPr lang="en-US" dirty="0"/>
              <a:t>But they have different </a:t>
            </a:r>
            <a:r>
              <a:rPr lang="en-US" b="1" dirty="0"/>
              <a:t>dynamic</a:t>
            </a:r>
            <a:r>
              <a:rPr lang="en-US" dirty="0"/>
              <a:t> instruction counts – the number of times these instructions are executed when the program is run.</a:t>
            </a:r>
          </a:p>
          <a:p>
            <a:pPr lvl="1"/>
            <a:r>
              <a:rPr lang="en-US" dirty="0"/>
              <a:t>If n = 0, right is best</a:t>
            </a:r>
          </a:p>
          <a:p>
            <a:pPr lvl="1"/>
            <a:r>
              <a:rPr lang="en-US" dirty="0"/>
              <a:t>If n is large, left is best</a:t>
            </a:r>
          </a:p>
          <a:p>
            <a:r>
              <a:rPr lang="en-US" dirty="0"/>
              <a:t>The compiler may emit static instruction counts many times longer than alternatives, but which is more efficient if loop executes many times.</a:t>
            </a:r>
          </a:p>
          <a:p>
            <a:r>
              <a:rPr lang="en-US" dirty="0"/>
              <a:t>Problem: the compiler may not know whether the loop will execute many times!  Hard problem….. (take EE108, EE180, CS316 for more!)</a:t>
            </a:r>
          </a:p>
        </p:txBody>
      </p:sp>
    </p:spTree>
    <p:extLst>
      <p:ext uri="{BB962C8B-B14F-4D97-AF65-F5344CB8AC3E}">
        <p14:creationId xmlns:p14="http://schemas.microsoft.com/office/powerpoint/2010/main" val="7485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3004-48B5-5B42-95BF-49C993E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680E-1866-1B42-B30F-AEDB497B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Conditional Moves</a:t>
            </a:r>
            <a:r>
              <a:rPr lang="en-US" dirty="0"/>
              <a:t> can sometimes eliminate “branches” (jumps), which are particularly inefficient on modern computer hardware.</a:t>
            </a:r>
          </a:p>
          <a:p>
            <a:r>
              <a:rPr lang="en-US" dirty="0"/>
              <a:t>Processors try to </a:t>
            </a:r>
            <a:r>
              <a:rPr lang="en-US" i="1" dirty="0"/>
              <a:t>predict</a:t>
            </a:r>
            <a:r>
              <a:rPr lang="en-US" dirty="0"/>
              <a:t> the future execution of instructions for maximum performance.  This is difficult to do with jumps.</a:t>
            </a:r>
          </a:p>
        </p:txBody>
      </p:sp>
    </p:spTree>
    <p:extLst>
      <p:ext uri="{BB962C8B-B14F-4D97-AF65-F5344CB8AC3E}">
        <p14:creationId xmlns:p14="http://schemas.microsoft.com/office/powerpoint/2010/main" val="399175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0F61-0A1C-EB43-A651-C20B6A11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F44A-7591-8D4F-AEDD-C8BC4008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mov</a:t>
            </a:r>
            <a:r>
              <a:rPr lang="en-US" dirty="0"/>
              <a:t> can take an optional suffix (</a:t>
            </a:r>
            <a:r>
              <a:rPr lang="en-US" dirty="0" err="1"/>
              <a:t>b,w,l,q</a:t>
            </a:r>
            <a:r>
              <a:rPr lang="en-US" dirty="0"/>
              <a:t>) that specifies the size of data to move: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/>
              <a:t>mov</a:t>
            </a:r>
            <a:r>
              <a:rPr lang="en-US" dirty="0"/>
              <a:t> only updates the specific register bytes or memory locations indicated.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Exception: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writing to a register will also set high order 4 bytes to 0.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67E352-D856-BA49-816E-0E98D0D57BB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5410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a in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b in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$1,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imulq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$1,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rep; ret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loop(long a, long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long result = _______;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(_________)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result = __________;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a = _________;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0922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2B8-45C7-E64F-B296-71358E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Fill In The Blank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7EC53-D164-7745-8ECF-D357AC7184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26BEE-908B-F04A-9505-78ADF4086F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does this assembly code translate to?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67E352-D856-BA49-816E-0E98D0D57BB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5410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a in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b in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$1,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imulq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$1,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rep; ret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B17612-990D-CB40-8180-5D6020BA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2474"/>
            <a:ext cx="5833872" cy="4164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loop(long a, long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long result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&lt; 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result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result*(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a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707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Recap: Arithmetic and Logic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Condition Codes</a:t>
            </a:r>
          </a:p>
          <a:p>
            <a:pPr lvl="1"/>
            <a:r>
              <a:rPr lang="en-US" dirty="0"/>
              <a:t>Assembly Instructions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function calls in assembly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84A-221C-484B-B484-C798F0C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66F-2BD3-644C-9D75-D5FC477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lea</a:t>
            </a:r>
            <a:r>
              <a:rPr lang="en-US" dirty="0"/>
              <a:t> instruction </a:t>
            </a:r>
            <a:r>
              <a:rPr lang="en-US" u="sng" dirty="0"/>
              <a:t>copies</a:t>
            </a:r>
            <a:r>
              <a:rPr lang="en-US" dirty="0"/>
              <a:t> an “effective address” from one place to another.</a:t>
            </a:r>
            <a:endParaRPr lang="en-US" u="sng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lea	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src,dst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mov</a:t>
            </a:r>
            <a:r>
              <a:rPr lang="en-US" dirty="0"/>
              <a:t>, which copies data </a:t>
            </a:r>
            <a:r>
              <a:rPr lang="en-US" u="sng" dirty="0"/>
              <a:t>at</a:t>
            </a:r>
            <a:r>
              <a:rPr lang="en-US" dirty="0"/>
              <a:t> the address </a:t>
            </a:r>
            <a:r>
              <a:rPr lang="en-US" dirty="0" err="1"/>
              <a:t>src</a:t>
            </a:r>
            <a:r>
              <a:rPr lang="en-US" dirty="0"/>
              <a:t> to the destination, </a:t>
            </a:r>
            <a:r>
              <a:rPr lang="en-US" b="1" dirty="0"/>
              <a:t>lea</a:t>
            </a:r>
            <a:r>
              <a:rPr lang="en-US" dirty="0"/>
              <a:t> copies the value of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i="1" dirty="0"/>
              <a:t>itself</a:t>
            </a:r>
            <a:r>
              <a:rPr lang="en-US" dirty="0"/>
              <a:t> to the destination.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9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25BA-3091-804C-96A2-DA0BB271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8C5-1076-2243-9762-04D4A97C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nop</a:t>
            </a:r>
            <a:r>
              <a:rPr lang="en-US" b="1" dirty="0"/>
              <a:t>/</a:t>
            </a:r>
            <a:r>
              <a:rPr lang="en-US" b="1" dirty="0" err="1"/>
              <a:t>nopl</a:t>
            </a:r>
            <a:r>
              <a:rPr lang="en-US" dirty="0"/>
              <a:t> instructions are “no-op” instructions – they do nothing!</a:t>
            </a:r>
          </a:p>
          <a:p>
            <a:r>
              <a:rPr lang="en-US" dirty="0"/>
              <a:t>Why?  To make functions align on nice multiple-of-8 address boundaries.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DDF0C-77F4-EB41-BD58-003B09F75749}"/>
              </a:ext>
            </a:extLst>
          </p:cNvPr>
          <p:cNvSpPr/>
          <p:nvPr/>
        </p:nvSpPr>
        <p:spPr bwMode="auto">
          <a:xfrm>
            <a:off x="3390900" y="4148591"/>
            <a:ext cx="5334000" cy="144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“Sometimes, doing nothing is the way to be most productive.” – Philosopher Nick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13669</TotalTime>
  <Words>3586</Words>
  <Application>Microsoft Macintosh PowerPoint</Application>
  <PresentationFormat>Widescreen</PresentationFormat>
  <Paragraphs>868</Paragraphs>
  <Slides>72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Andale Mono</vt:lpstr>
      <vt:lpstr>Arial</vt:lpstr>
      <vt:lpstr>Calibri</vt:lpstr>
      <vt:lpstr>Consolas</vt:lpstr>
      <vt:lpstr>Helvetica Neue</vt:lpstr>
      <vt:lpstr>Tahoma</vt:lpstr>
      <vt:lpstr>Verdana</vt:lpstr>
      <vt:lpstr>Default Design</vt:lpstr>
      <vt:lpstr>CS107, Lecture 13 Assembly: Control Flow</vt:lpstr>
      <vt:lpstr>Learning Assembly</vt:lpstr>
      <vt:lpstr>Learning Goals</vt:lpstr>
      <vt:lpstr>Plan For Today</vt:lpstr>
      <vt:lpstr>Plan For Today</vt:lpstr>
      <vt:lpstr>Register Responsibilities</vt:lpstr>
      <vt:lpstr>mov Variants</vt:lpstr>
      <vt:lpstr>lea</vt:lpstr>
      <vt:lpstr>No-Op</vt:lpstr>
      <vt:lpstr>Mov</vt:lpstr>
      <vt:lpstr>xor</vt:lpstr>
      <vt:lpstr>Assembly Exercise 1</vt:lpstr>
      <vt:lpstr>Assembly Exercise 2</vt:lpstr>
      <vt:lpstr>Assembly Exercise 2</vt:lpstr>
      <vt:lpstr>Assembly Exercise 3</vt:lpstr>
      <vt:lpstr>Assembly Exercise 3</vt:lpstr>
      <vt:lpstr>Plan For Today</vt:lpstr>
      <vt:lpstr>Control</vt:lpstr>
      <vt:lpstr>Control</vt:lpstr>
      <vt:lpstr>Condition Codes</vt:lpstr>
      <vt:lpstr>Condition Codes</vt:lpstr>
      <vt:lpstr>Condition Codes</vt:lpstr>
      <vt:lpstr>Condition Codes</vt:lpstr>
      <vt:lpstr>Condition Codes</vt:lpstr>
      <vt:lpstr>Condition Codes</vt:lpstr>
      <vt:lpstr>Setting Condition Codes</vt:lpstr>
      <vt:lpstr>Setting Condition Codes</vt:lpstr>
      <vt:lpstr>Control</vt:lpstr>
      <vt:lpstr>Plan For Today</vt:lpstr>
      <vt:lpstr>Condition Code-Dependent Instructions</vt:lpstr>
      <vt:lpstr>Conditionally Setting Bytes</vt:lpstr>
      <vt:lpstr>Conditionally Moving Data</vt:lpstr>
      <vt:lpstr>jmp</vt:lpstr>
      <vt:lpstr>Conditional Jumps</vt:lpstr>
      <vt:lpstr>Loops and Control Flow</vt:lpstr>
      <vt:lpstr>Plan For Today</vt:lpstr>
      <vt:lpstr>Practice: Fill In The Blank</vt:lpstr>
      <vt:lpstr>Practice: Fill In The Blank</vt:lpstr>
      <vt:lpstr>Practice: Fill In The Blank</vt:lpstr>
      <vt:lpstr>Practice: Fill In The Blank</vt:lpstr>
      <vt:lpstr>Common If-Else Construction</vt:lpstr>
      <vt:lpstr>Announcements</vt:lpstr>
      <vt:lpstr>Plan For Today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Loops and Control Flow</vt:lpstr>
      <vt:lpstr>Common While Loop Construction</vt:lpstr>
      <vt:lpstr>Plan For Today</vt:lpstr>
      <vt:lpstr>Common For Loop Construction</vt:lpstr>
      <vt:lpstr>Common For Loop Construction</vt:lpstr>
      <vt:lpstr>Common For Loop Construction</vt:lpstr>
      <vt:lpstr>Common For Loop Construction</vt:lpstr>
      <vt:lpstr>GCC For Loop Output</vt:lpstr>
      <vt:lpstr>GCC For Loop Output</vt:lpstr>
      <vt:lpstr>GCC For Loop Output</vt:lpstr>
      <vt:lpstr>GCC For Loop Output</vt:lpstr>
      <vt:lpstr>GCC For Loop Output</vt:lpstr>
      <vt:lpstr>GCC For Loop Output</vt:lpstr>
      <vt:lpstr>GCC For Loop Output</vt:lpstr>
      <vt:lpstr>Optimizing Instruction Counts</vt:lpstr>
      <vt:lpstr>Optimizations</vt:lpstr>
      <vt:lpstr>Practice: Fill In The Blank</vt:lpstr>
      <vt:lpstr>Practice: Fill In The Blank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1627</cp:revision>
  <cp:lastPrinted>2019-05-17T19:26:20Z</cp:lastPrinted>
  <dcterms:created xsi:type="dcterms:W3CDTF">2008-06-28T20:57:21Z</dcterms:created>
  <dcterms:modified xsi:type="dcterms:W3CDTF">2019-05-17T21:32:13Z</dcterms:modified>
</cp:coreProperties>
</file>