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5.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5"/>
  </p:notesMasterIdLst>
  <p:handoutMasterIdLst>
    <p:handoutMasterId r:id="rId106"/>
  </p:handoutMasterIdLst>
  <p:sldIdLst>
    <p:sldId id="256" r:id="rId2"/>
    <p:sldId id="937" r:id="rId3"/>
    <p:sldId id="636" r:id="rId4"/>
    <p:sldId id="541" r:id="rId5"/>
    <p:sldId id="948" r:id="rId6"/>
    <p:sldId id="949" r:id="rId7"/>
    <p:sldId id="710" r:id="rId8"/>
    <p:sldId id="716" r:id="rId9"/>
    <p:sldId id="714" r:id="rId10"/>
    <p:sldId id="684" r:id="rId11"/>
    <p:sldId id="938" r:id="rId12"/>
    <p:sldId id="784" r:id="rId13"/>
    <p:sldId id="792" r:id="rId14"/>
    <p:sldId id="852" r:id="rId15"/>
    <p:sldId id="853" r:id="rId16"/>
    <p:sldId id="854" r:id="rId17"/>
    <p:sldId id="855" r:id="rId18"/>
    <p:sldId id="856" r:id="rId19"/>
    <p:sldId id="857" r:id="rId20"/>
    <p:sldId id="858" r:id="rId21"/>
    <p:sldId id="786" r:id="rId22"/>
    <p:sldId id="859" r:id="rId23"/>
    <p:sldId id="793" r:id="rId24"/>
    <p:sldId id="794" r:id="rId25"/>
    <p:sldId id="795" r:id="rId26"/>
    <p:sldId id="796" r:id="rId27"/>
    <p:sldId id="797" r:id="rId28"/>
    <p:sldId id="798" r:id="rId29"/>
    <p:sldId id="799" r:id="rId30"/>
    <p:sldId id="801" r:id="rId31"/>
    <p:sldId id="802" r:id="rId32"/>
    <p:sldId id="803" r:id="rId33"/>
    <p:sldId id="862" r:id="rId34"/>
    <p:sldId id="863" r:id="rId35"/>
    <p:sldId id="864" r:id="rId36"/>
    <p:sldId id="865" r:id="rId37"/>
    <p:sldId id="866" r:id="rId38"/>
    <p:sldId id="867" r:id="rId39"/>
    <p:sldId id="868" r:id="rId40"/>
    <p:sldId id="869" r:id="rId41"/>
    <p:sldId id="939" r:id="rId42"/>
    <p:sldId id="809" r:id="rId43"/>
    <p:sldId id="810" r:id="rId44"/>
    <p:sldId id="940" r:id="rId45"/>
    <p:sldId id="870" r:id="rId46"/>
    <p:sldId id="875" r:id="rId47"/>
    <p:sldId id="876" r:id="rId48"/>
    <p:sldId id="877" r:id="rId49"/>
    <p:sldId id="878" r:id="rId50"/>
    <p:sldId id="816" r:id="rId51"/>
    <p:sldId id="885" r:id="rId52"/>
    <p:sldId id="886" r:id="rId53"/>
    <p:sldId id="887" r:id="rId54"/>
    <p:sldId id="888" r:id="rId55"/>
    <p:sldId id="889" r:id="rId56"/>
    <p:sldId id="819" r:id="rId57"/>
    <p:sldId id="891" r:id="rId58"/>
    <p:sldId id="890" r:id="rId59"/>
    <p:sldId id="821" r:id="rId60"/>
    <p:sldId id="941" r:id="rId61"/>
    <p:sldId id="879" r:id="rId62"/>
    <p:sldId id="880" r:id="rId63"/>
    <p:sldId id="881" r:id="rId64"/>
    <p:sldId id="882" r:id="rId65"/>
    <p:sldId id="883" r:id="rId66"/>
    <p:sldId id="833" r:id="rId67"/>
    <p:sldId id="827" r:id="rId68"/>
    <p:sldId id="942" r:id="rId69"/>
    <p:sldId id="828" r:id="rId70"/>
    <p:sldId id="893" r:id="rId71"/>
    <p:sldId id="894" r:id="rId72"/>
    <p:sldId id="895" r:id="rId73"/>
    <p:sldId id="896" r:id="rId74"/>
    <p:sldId id="898" r:id="rId75"/>
    <p:sldId id="899" r:id="rId76"/>
    <p:sldId id="900" r:id="rId77"/>
    <p:sldId id="897" r:id="rId78"/>
    <p:sldId id="901" r:id="rId79"/>
    <p:sldId id="903" r:id="rId80"/>
    <p:sldId id="904" r:id="rId81"/>
    <p:sldId id="905" r:id="rId82"/>
    <p:sldId id="906" r:id="rId83"/>
    <p:sldId id="909" r:id="rId84"/>
    <p:sldId id="910" r:id="rId85"/>
    <p:sldId id="911" r:id="rId86"/>
    <p:sldId id="912" r:id="rId87"/>
    <p:sldId id="913" r:id="rId88"/>
    <p:sldId id="914" r:id="rId89"/>
    <p:sldId id="915" r:id="rId90"/>
    <p:sldId id="943" r:id="rId91"/>
    <p:sldId id="944" r:id="rId92"/>
    <p:sldId id="916" r:id="rId93"/>
    <p:sldId id="917" r:id="rId94"/>
    <p:sldId id="918" r:id="rId95"/>
    <p:sldId id="945" r:id="rId96"/>
    <p:sldId id="919" r:id="rId97"/>
    <p:sldId id="920" r:id="rId98"/>
    <p:sldId id="922" r:id="rId99"/>
    <p:sldId id="923" r:id="rId100"/>
    <p:sldId id="924" r:id="rId101"/>
    <p:sldId id="946" r:id="rId102"/>
    <p:sldId id="935" r:id="rId103"/>
    <p:sldId id="947" r:id="rId104"/>
  </p:sldIdLst>
  <p:sldSz cx="12192000" cy="6858000"/>
  <p:notesSz cx="7315200" cy="96012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92FAF66-3620-A943-86AF-4D54BAB3C1D0}">
          <p14:sldIdLst>
            <p14:sldId id="256"/>
            <p14:sldId id="937"/>
            <p14:sldId id="636"/>
            <p14:sldId id="541"/>
          </p14:sldIdLst>
        </p14:section>
        <p14:section name="Recap" id="{1A451300-8FF2-AB4B-AAE8-A1E1F7D6DDC0}">
          <p14:sldIdLst>
            <p14:sldId id="948"/>
            <p14:sldId id="949"/>
            <p14:sldId id="710"/>
            <p14:sldId id="716"/>
            <p14:sldId id="714"/>
          </p14:sldIdLst>
        </p14:section>
        <p14:section name="rip" id="{C501A7CB-EBE6-2D4B-8D00-98438CEA73A0}">
          <p14:sldIdLst>
            <p14:sldId id="684"/>
            <p14:sldId id="938"/>
            <p14:sldId id="784"/>
            <p14:sldId id="792"/>
            <p14:sldId id="852"/>
            <p14:sldId id="853"/>
            <p14:sldId id="854"/>
            <p14:sldId id="855"/>
            <p14:sldId id="856"/>
            <p14:sldId id="857"/>
            <p14:sldId id="858"/>
            <p14:sldId id="786"/>
            <p14:sldId id="859"/>
            <p14:sldId id="793"/>
            <p14:sldId id="794"/>
            <p14:sldId id="795"/>
            <p14:sldId id="796"/>
            <p14:sldId id="797"/>
            <p14:sldId id="798"/>
            <p14:sldId id="799"/>
            <p14:sldId id="801"/>
            <p14:sldId id="802"/>
            <p14:sldId id="803"/>
            <p14:sldId id="862"/>
            <p14:sldId id="863"/>
            <p14:sldId id="864"/>
            <p14:sldId id="865"/>
            <p14:sldId id="866"/>
            <p14:sldId id="867"/>
            <p14:sldId id="868"/>
            <p14:sldId id="869"/>
          </p14:sldIdLst>
        </p14:section>
        <p14:section name="Stack" id="{B34DF485-F020-BD41-A75E-21BB8A49DA00}">
          <p14:sldIdLst>
            <p14:sldId id="939"/>
            <p14:sldId id="809"/>
            <p14:sldId id="810"/>
            <p14:sldId id="940"/>
            <p14:sldId id="870"/>
            <p14:sldId id="875"/>
            <p14:sldId id="876"/>
            <p14:sldId id="877"/>
            <p14:sldId id="878"/>
            <p14:sldId id="816"/>
            <p14:sldId id="885"/>
            <p14:sldId id="886"/>
            <p14:sldId id="887"/>
            <p14:sldId id="888"/>
            <p14:sldId id="889"/>
            <p14:sldId id="819"/>
            <p14:sldId id="891"/>
            <p14:sldId id="890"/>
            <p14:sldId id="821"/>
            <p14:sldId id="941"/>
            <p14:sldId id="879"/>
            <p14:sldId id="880"/>
            <p14:sldId id="881"/>
            <p14:sldId id="882"/>
            <p14:sldId id="883"/>
            <p14:sldId id="833"/>
            <p14:sldId id="827"/>
            <p14:sldId id="942"/>
            <p14:sldId id="828"/>
            <p14:sldId id="893"/>
            <p14:sldId id="894"/>
            <p14:sldId id="895"/>
            <p14:sldId id="896"/>
            <p14:sldId id="898"/>
            <p14:sldId id="899"/>
            <p14:sldId id="900"/>
            <p14:sldId id="897"/>
            <p14:sldId id="901"/>
            <p14:sldId id="903"/>
            <p14:sldId id="904"/>
            <p14:sldId id="905"/>
            <p14:sldId id="906"/>
            <p14:sldId id="909"/>
            <p14:sldId id="910"/>
            <p14:sldId id="911"/>
            <p14:sldId id="912"/>
            <p14:sldId id="913"/>
            <p14:sldId id="914"/>
            <p14:sldId id="915"/>
            <p14:sldId id="943"/>
            <p14:sldId id="944"/>
            <p14:sldId id="916"/>
            <p14:sldId id="917"/>
            <p14:sldId id="918"/>
          </p14:sldIdLst>
        </p14:section>
        <p14:section name="Announcements" id="{6F5F170A-E221-974F-813D-26127FCDD3B9}">
          <p14:sldIdLst/>
        </p14:section>
        <p14:section name="Owned" id="{80D0AD77-D12B-3949-94D9-90B59F69004B}">
          <p14:sldIdLst>
            <p14:sldId id="945"/>
            <p14:sldId id="919"/>
            <p14:sldId id="920"/>
            <p14:sldId id="922"/>
            <p14:sldId id="923"/>
            <p14:sldId id="924"/>
          </p14:sldIdLst>
        </p14:section>
        <p14:section name="Recursion" id="{13BECB0B-258C-1D4D-A42A-BD59A3F6DA19}">
          <p14:sldIdLst>
            <p14:sldId id="946"/>
            <p14:sldId id="935"/>
            <p14:sldId id="9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432FF"/>
    <a:srgbClr val="4472C4"/>
    <a:srgbClr val="F8F8F8"/>
    <a:srgbClr val="D27BD6"/>
    <a:srgbClr val="D62ED6"/>
    <a:srgbClr val="942092"/>
    <a:srgbClr val="FF9999"/>
    <a:srgbClr val="FF9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86730" autoAdjust="0"/>
  </p:normalViewPr>
  <p:slideViewPr>
    <p:cSldViewPr>
      <p:cViewPr varScale="1">
        <p:scale>
          <a:sx n="137" d="100"/>
          <a:sy n="137" d="100"/>
        </p:scale>
        <p:origin x="216" y="264"/>
      </p:cViewPr>
      <p:guideLst>
        <p:guide orient="horz" pos="2160"/>
        <p:guide pos="3840"/>
      </p:guideLst>
    </p:cSldViewPr>
  </p:slideViewPr>
  <p:outlineViewPr>
    <p:cViewPr>
      <p:scale>
        <a:sx n="33" d="100"/>
        <a:sy n="33" d="100"/>
      </p:scale>
      <p:origin x="0" y="-2554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9" d="100"/>
          <a:sy n="109" d="100"/>
        </p:scale>
        <p:origin x="-274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7506E-EA97-0147-A705-C3A33BE847FA}" type="doc">
      <dgm:prSet loTypeId="urn:microsoft.com/office/officeart/2005/8/layout/process1" loCatId="" qsTypeId="urn:microsoft.com/office/officeart/2005/8/quickstyle/simple1" qsCatId="simple" csTypeId="urn:microsoft.com/office/officeart/2005/8/colors/colorful3" csCatId="colorful" phldr="1"/>
      <dgm:spPr/>
      <dgm:t>
        <a:bodyPr/>
        <a:lstStyle/>
        <a:p>
          <a:endParaRPr lang="en-US"/>
        </a:p>
      </dgm:t>
    </dgm:pt>
    <dgm:pt modelId="{2851B483-45EB-0D47-8BDB-EA539FE02D12}">
      <dgm:prSet phldrT="[Text]"/>
      <dgm:spPr/>
      <dgm:t>
        <a:bodyPr/>
        <a:lstStyle/>
        <a:p>
          <a:r>
            <a:rPr lang="en-US" dirty="0"/>
            <a:t>Moving data around</a:t>
          </a:r>
        </a:p>
      </dgm:t>
    </dgm:pt>
    <dgm:pt modelId="{523221ED-B293-AE45-A2DA-D1F9C003A1C3}" type="parTrans" cxnId="{DA51456A-CDF4-2145-A015-59A484F3888A}">
      <dgm:prSet/>
      <dgm:spPr/>
      <dgm:t>
        <a:bodyPr/>
        <a:lstStyle/>
        <a:p>
          <a:endParaRPr lang="en-US"/>
        </a:p>
      </dgm:t>
    </dgm:pt>
    <dgm:pt modelId="{3BCC4DFE-84FC-1342-ADD3-FC6AC8ED3A2D}" type="sibTrans" cxnId="{DA51456A-CDF4-2145-A015-59A484F3888A}">
      <dgm:prSet/>
      <dgm:spPr/>
      <dgm:t>
        <a:bodyPr/>
        <a:lstStyle/>
        <a:p>
          <a:endParaRPr lang="en-US"/>
        </a:p>
      </dgm:t>
    </dgm:pt>
    <dgm:pt modelId="{59E49629-E984-EF4F-A951-4782B688C06C}">
      <dgm:prSet phldrT="[Text]"/>
      <dgm:spPr/>
      <dgm:t>
        <a:bodyPr/>
        <a:lstStyle/>
        <a:p>
          <a:r>
            <a:rPr lang="en-US" dirty="0"/>
            <a:t>Arithmetic and logical operations</a:t>
          </a:r>
        </a:p>
      </dgm:t>
    </dgm:pt>
    <dgm:pt modelId="{70EA6C1F-1055-A64E-A3DE-164FDD6DFDFF}" type="parTrans" cxnId="{3AC052A2-0176-9349-833B-0F779F89652B}">
      <dgm:prSet/>
      <dgm:spPr/>
      <dgm:t>
        <a:bodyPr/>
        <a:lstStyle/>
        <a:p>
          <a:endParaRPr lang="en-US"/>
        </a:p>
      </dgm:t>
    </dgm:pt>
    <dgm:pt modelId="{72481F86-9CE0-C742-AC5A-23D82D6A12A2}" type="sibTrans" cxnId="{3AC052A2-0176-9349-833B-0F779F89652B}">
      <dgm:prSet/>
      <dgm:spPr/>
      <dgm:t>
        <a:bodyPr/>
        <a:lstStyle/>
        <a:p>
          <a:endParaRPr lang="en-US"/>
        </a:p>
      </dgm:t>
    </dgm:pt>
    <dgm:pt modelId="{31D5531A-D5E9-B248-9E8B-66CB0ECF42EB}">
      <dgm:prSet phldrT="[Text]"/>
      <dgm:spPr/>
      <dgm:t>
        <a:bodyPr/>
        <a:lstStyle/>
        <a:p>
          <a:r>
            <a:rPr lang="en-US" dirty="0"/>
            <a:t>Control flow</a:t>
          </a:r>
        </a:p>
      </dgm:t>
    </dgm:pt>
    <dgm:pt modelId="{026DB6D5-DD6D-8B40-A5B6-98A70DD38BA4}" type="parTrans" cxnId="{22542B49-99A2-384F-A822-5565A283AA1D}">
      <dgm:prSet/>
      <dgm:spPr/>
      <dgm:t>
        <a:bodyPr/>
        <a:lstStyle/>
        <a:p>
          <a:endParaRPr lang="en-US"/>
        </a:p>
      </dgm:t>
    </dgm:pt>
    <dgm:pt modelId="{713E378B-E4DF-6D45-B257-C05A1C4E06E8}" type="sibTrans" cxnId="{22542B49-99A2-384F-A822-5565A283AA1D}">
      <dgm:prSet/>
      <dgm:spPr/>
      <dgm:t>
        <a:bodyPr/>
        <a:lstStyle/>
        <a:p>
          <a:endParaRPr lang="en-US"/>
        </a:p>
      </dgm:t>
    </dgm:pt>
    <dgm:pt modelId="{F1A84A0D-D7FF-7C4F-B917-A0382560978B}">
      <dgm:prSet/>
      <dgm:spPr/>
      <dgm:t>
        <a:bodyPr/>
        <a:lstStyle/>
        <a:p>
          <a:r>
            <a:rPr lang="en-US" dirty="0"/>
            <a:t>Function calls</a:t>
          </a:r>
        </a:p>
      </dgm:t>
    </dgm:pt>
    <dgm:pt modelId="{23596400-7414-D349-AF10-BFC11B6F0869}" type="parTrans" cxnId="{C361A79F-C344-6340-B7BC-250C3A2FDDAD}">
      <dgm:prSet/>
      <dgm:spPr/>
      <dgm:t>
        <a:bodyPr/>
        <a:lstStyle/>
        <a:p>
          <a:endParaRPr lang="en-US"/>
        </a:p>
      </dgm:t>
    </dgm:pt>
    <dgm:pt modelId="{937BC85C-2D2A-8F4C-BC00-B92EB8193ED9}" type="sibTrans" cxnId="{C361A79F-C344-6340-B7BC-250C3A2FDDAD}">
      <dgm:prSet/>
      <dgm:spPr/>
      <dgm:t>
        <a:bodyPr/>
        <a:lstStyle/>
        <a:p>
          <a:endParaRPr lang="en-US"/>
        </a:p>
      </dgm:t>
    </dgm:pt>
    <dgm:pt modelId="{0DAC5593-A9B2-DC48-BD34-0E8C48469E3F}" type="pres">
      <dgm:prSet presAssocID="{E487506E-EA97-0147-A705-C3A33BE847FA}" presName="Name0" presStyleCnt="0">
        <dgm:presLayoutVars>
          <dgm:dir/>
          <dgm:resizeHandles val="exact"/>
        </dgm:presLayoutVars>
      </dgm:prSet>
      <dgm:spPr/>
    </dgm:pt>
    <dgm:pt modelId="{1BC7C3E0-B075-294F-9F7C-EF30EB2ED142}" type="pres">
      <dgm:prSet presAssocID="{2851B483-45EB-0D47-8BDB-EA539FE02D12}" presName="node" presStyleLbl="node1" presStyleIdx="0" presStyleCnt="4">
        <dgm:presLayoutVars>
          <dgm:bulletEnabled val="1"/>
        </dgm:presLayoutVars>
      </dgm:prSet>
      <dgm:spPr/>
    </dgm:pt>
    <dgm:pt modelId="{BE1CA340-502F-4349-BC93-93B786FAD329}" type="pres">
      <dgm:prSet presAssocID="{3BCC4DFE-84FC-1342-ADD3-FC6AC8ED3A2D}" presName="sibTrans" presStyleLbl="sibTrans2D1" presStyleIdx="0" presStyleCnt="3"/>
      <dgm:spPr/>
    </dgm:pt>
    <dgm:pt modelId="{A0BACF3C-A14A-384A-86AF-341AD3A5B2B0}" type="pres">
      <dgm:prSet presAssocID="{3BCC4DFE-84FC-1342-ADD3-FC6AC8ED3A2D}" presName="connectorText" presStyleLbl="sibTrans2D1" presStyleIdx="0" presStyleCnt="3"/>
      <dgm:spPr/>
    </dgm:pt>
    <dgm:pt modelId="{EAEF9EE0-EA20-234B-B788-974838974D86}" type="pres">
      <dgm:prSet presAssocID="{59E49629-E984-EF4F-A951-4782B688C06C}" presName="node" presStyleLbl="node1" presStyleIdx="1" presStyleCnt="4">
        <dgm:presLayoutVars>
          <dgm:bulletEnabled val="1"/>
        </dgm:presLayoutVars>
      </dgm:prSet>
      <dgm:spPr/>
    </dgm:pt>
    <dgm:pt modelId="{AA9232A8-52C3-574D-967D-0C7851CC679A}" type="pres">
      <dgm:prSet presAssocID="{72481F86-9CE0-C742-AC5A-23D82D6A12A2}" presName="sibTrans" presStyleLbl="sibTrans2D1" presStyleIdx="1" presStyleCnt="3"/>
      <dgm:spPr/>
    </dgm:pt>
    <dgm:pt modelId="{4782C32B-B9B9-5D42-AA08-3ECB6C385011}" type="pres">
      <dgm:prSet presAssocID="{72481F86-9CE0-C742-AC5A-23D82D6A12A2}" presName="connectorText" presStyleLbl="sibTrans2D1" presStyleIdx="1" presStyleCnt="3"/>
      <dgm:spPr/>
    </dgm:pt>
    <dgm:pt modelId="{908051A3-0428-6D4D-A39A-E225E2361255}" type="pres">
      <dgm:prSet presAssocID="{31D5531A-D5E9-B248-9E8B-66CB0ECF42EB}" presName="node" presStyleLbl="node1" presStyleIdx="2" presStyleCnt="4">
        <dgm:presLayoutVars>
          <dgm:bulletEnabled val="1"/>
        </dgm:presLayoutVars>
      </dgm:prSet>
      <dgm:spPr/>
    </dgm:pt>
    <dgm:pt modelId="{209C8477-62E8-F24C-8E81-846C165396DB}" type="pres">
      <dgm:prSet presAssocID="{713E378B-E4DF-6D45-B257-C05A1C4E06E8}" presName="sibTrans" presStyleLbl="sibTrans2D1" presStyleIdx="2" presStyleCnt="3"/>
      <dgm:spPr/>
    </dgm:pt>
    <dgm:pt modelId="{BC42FEC3-1ED6-EC40-BED5-43F259CA20ED}" type="pres">
      <dgm:prSet presAssocID="{713E378B-E4DF-6D45-B257-C05A1C4E06E8}" presName="connectorText" presStyleLbl="sibTrans2D1" presStyleIdx="2" presStyleCnt="3"/>
      <dgm:spPr/>
    </dgm:pt>
    <dgm:pt modelId="{DB3FB318-B504-944B-9A4A-8E9D236851DE}" type="pres">
      <dgm:prSet presAssocID="{F1A84A0D-D7FF-7C4F-B917-A0382560978B}" presName="node" presStyleLbl="node1" presStyleIdx="3" presStyleCnt="4">
        <dgm:presLayoutVars>
          <dgm:bulletEnabled val="1"/>
        </dgm:presLayoutVars>
      </dgm:prSet>
      <dgm:spPr/>
    </dgm:pt>
  </dgm:ptLst>
  <dgm:cxnLst>
    <dgm:cxn modelId="{898D7C03-26A4-8746-9EA5-ED40DCCF9280}" type="presOf" srcId="{31D5531A-D5E9-B248-9E8B-66CB0ECF42EB}" destId="{908051A3-0428-6D4D-A39A-E225E2361255}" srcOrd="0" destOrd="0" presId="urn:microsoft.com/office/officeart/2005/8/layout/process1"/>
    <dgm:cxn modelId="{22542B49-99A2-384F-A822-5565A283AA1D}" srcId="{E487506E-EA97-0147-A705-C3A33BE847FA}" destId="{31D5531A-D5E9-B248-9E8B-66CB0ECF42EB}" srcOrd="2" destOrd="0" parTransId="{026DB6D5-DD6D-8B40-A5B6-98A70DD38BA4}" sibTransId="{713E378B-E4DF-6D45-B257-C05A1C4E06E8}"/>
    <dgm:cxn modelId="{B7442663-0D8E-5B4D-9917-0FA3AC0F321C}" type="presOf" srcId="{3BCC4DFE-84FC-1342-ADD3-FC6AC8ED3A2D}" destId="{A0BACF3C-A14A-384A-86AF-341AD3A5B2B0}" srcOrd="1" destOrd="0" presId="urn:microsoft.com/office/officeart/2005/8/layout/process1"/>
    <dgm:cxn modelId="{DA51456A-CDF4-2145-A015-59A484F3888A}" srcId="{E487506E-EA97-0147-A705-C3A33BE847FA}" destId="{2851B483-45EB-0D47-8BDB-EA539FE02D12}" srcOrd="0" destOrd="0" parTransId="{523221ED-B293-AE45-A2DA-D1F9C003A1C3}" sibTransId="{3BCC4DFE-84FC-1342-ADD3-FC6AC8ED3A2D}"/>
    <dgm:cxn modelId="{1C5C5575-9B5A-F24B-B4B8-6BF157C7A4B4}" type="presOf" srcId="{59E49629-E984-EF4F-A951-4782B688C06C}" destId="{EAEF9EE0-EA20-234B-B788-974838974D86}" srcOrd="0" destOrd="0" presId="urn:microsoft.com/office/officeart/2005/8/layout/process1"/>
    <dgm:cxn modelId="{22220196-E42C-3E44-8DBA-5E58FF851E29}" type="presOf" srcId="{3BCC4DFE-84FC-1342-ADD3-FC6AC8ED3A2D}" destId="{BE1CA340-502F-4349-BC93-93B786FAD329}" srcOrd="0" destOrd="0" presId="urn:microsoft.com/office/officeart/2005/8/layout/process1"/>
    <dgm:cxn modelId="{D279FF9D-FFE7-1A48-994B-C2CA6E17932A}" type="presOf" srcId="{2851B483-45EB-0D47-8BDB-EA539FE02D12}" destId="{1BC7C3E0-B075-294F-9F7C-EF30EB2ED142}" srcOrd="0" destOrd="0" presId="urn:microsoft.com/office/officeart/2005/8/layout/process1"/>
    <dgm:cxn modelId="{C361A79F-C344-6340-B7BC-250C3A2FDDAD}" srcId="{E487506E-EA97-0147-A705-C3A33BE847FA}" destId="{F1A84A0D-D7FF-7C4F-B917-A0382560978B}" srcOrd="3" destOrd="0" parTransId="{23596400-7414-D349-AF10-BFC11B6F0869}" sibTransId="{937BC85C-2D2A-8F4C-BC00-B92EB8193ED9}"/>
    <dgm:cxn modelId="{3AC052A2-0176-9349-833B-0F779F89652B}" srcId="{E487506E-EA97-0147-A705-C3A33BE847FA}" destId="{59E49629-E984-EF4F-A951-4782B688C06C}" srcOrd="1" destOrd="0" parTransId="{70EA6C1F-1055-A64E-A3DE-164FDD6DFDFF}" sibTransId="{72481F86-9CE0-C742-AC5A-23D82D6A12A2}"/>
    <dgm:cxn modelId="{E518E2AF-B654-FD4A-B930-B2665815FFFE}" type="presOf" srcId="{E487506E-EA97-0147-A705-C3A33BE847FA}" destId="{0DAC5593-A9B2-DC48-BD34-0E8C48469E3F}" srcOrd="0" destOrd="0" presId="urn:microsoft.com/office/officeart/2005/8/layout/process1"/>
    <dgm:cxn modelId="{B2A6B8B6-C2D5-AC42-9A85-2DC53B9F1FBA}" type="presOf" srcId="{F1A84A0D-D7FF-7C4F-B917-A0382560978B}" destId="{DB3FB318-B504-944B-9A4A-8E9D236851DE}" srcOrd="0" destOrd="0" presId="urn:microsoft.com/office/officeart/2005/8/layout/process1"/>
    <dgm:cxn modelId="{254780BA-1915-0445-81BE-C0D73F405244}" type="presOf" srcId="{713E378B-E4DF-6D45-B257-C05A1C4E06E8}" destId="{209C8477-62E8-F24C-8E81-846C165396DB}" srcOrd="0" destOrd="0" presId="urn:microsoft.com/office/officeart/2005/8/layout/process1"/>
    <dgm:cxn modelId="{863275C6-650E-954E-9F38-43E0E782FF9E}" type="presOf" srcId="{713E378B-E4DF-6D45-B257-C05A1C4E06E8}" destId="{BC42FEC3-1ED6-EC40-BED5-43F259CA20ED}" srcOrd="1" destOrd="0" presId="urn:microsoft.com/office/officeart/2005/8/layout/process1"/>
    <dgm:cxn modelId="{797A65E7-6C8D-4147-8760-19484571B897}" type="presOf" srcId="{72481F86-9CE0-C742-AC5A-23D82D6A12A2}" destId="{4782C32B-B9B9-5D42-AA08-3ECB6C385011}" srcOrd="1" destOrd="0" presId="urn:microsoft.com/office/officeart/2005/8/layout/process1"/>
    <dgm:cxn modelId="{864B66F1-825C-D44D-9135-1CA8660E48F8}" type="presOf" srcId="{72481F86-9CE0-C742-AC5A-23D82D6A12A2}" destId="{AA9232A8-52C3-574D-967D-0C7851CC679A}" srcOrd="0" destOrd="0" presId="urn:microsoft.com/office/officeart/2005/8/layout/process1"/>
    <dgm:cxn modelId="{36956255-6C19-844F-93B7-7E8BC1455C61}" type="presParOf" srcId="{0DAC5593-A9B2-DC48-BD34-0E8C48469E3F}" destId="{1BC7C3E0-B075-294F-9F7C-EF30EB2ED142}" srcOrd="0" destOrd="0" presId="urn:microsoft.com/office/officeart/2005/8/layout/process1"/>
    <dgm:cxn modelId="{877038B7-21A6-C846-9663-41AF6B6A7054}" type="presParOf" srcId="{0DAC5593-A9B2-DC48-BD34-0E8C48469E3F}" destId="{BE1CA340-502F-4349-BC93-93B786FAD329}" srcOrd="1" destOrd="0" presId="urn:microsoft.com/office/officeart/2005/8/layout/process1"/>
    <dgm:cxn modelId="{A58BEC63-2BEB-FD45-B6BF-55B6828A539C}" type="presParOf" srcId="{BE1CA340-502F-4349-BC93-93B786FAD329}" destId="{A0BACF3C-A14A-384A-86AF-341AD3A5B2B0}" srcOrd="0" destOrd="0" presId="urn:microsoft.com/office/officeart/2005/8/layout/process1"/>
    <dgm:cxn modelId="{A4690E2C-236C-C048-AFF1-52BC42AC51CB}" type="presParOf" srcId="{0DAC5593-A9B2-DC48-BD34-0E8C48469E3F}" destId="{EAEF9EE0-EA20-234B-B788-974838974D86}" srcOrd="2" destOrd="0" presId="urn:microsoft.com/office/officeart/2005/8/layout/process1"/>
    <dgm:cxn modelId="{4F83C4E1-A923-9048-B8C4-FFBA7BE4FC50}" type="presParOf" srcId="{0DAC5593-A9B2-DC48-BD34-0E8C48469E3F}" destId="{AA9232A8-52C3-574D-967D-0C7851CC679A}" srcOrd="3" destOrd="0" presId="urn:microsoft.com/office/officeart/2005/8/layout/process1"/>
    <dgm:cxn modelId="{A901DD31-C249-5F4D-B804-046B7B25AE1A}" type="presParOf" srcId="{AA9232A8-52C3-574D-967D-0C7851CC679A}" destId="{4782C32B-B9B9-5D42-AA08-3ECB6C385011}" srcOrd="0" destOrd="0" presId="urn:microsoft.com/office/officeart/2005/8/layout/process1"/>
    <dgm:cxn modelId="{7D70AFE6-327F-B04E-855E-919A7EDFC5AA}" type="presParOf" srcId="{0DAC5593-A9B2-DC48-BD34-0E8C48469E3F}" destId="{908051A3-0428-6D4D-A39A-E225E2361255}" srcOrd="4" destOrd="0" presId="urn:microsoft.com/office/officeart/2005/8/layout/process1"/>
    <dgm:cxn modelId="{1DCACD33-BEB1-EF4D-9D4F-4E697EBE87E2}" type="presParOf" srcId="{0DAC5593-A9B2-DC48-BD34-0E8C48469E3F}" destId="{209C8477-62E8-F24C-8E81-846C165396DB}" srcOrd="5" destOrd="0" presId="urn:microsoft.com/office/officeart/2005/8/layout/process1"/>
    <dgm:cxn modelId="{3125C206-07C1-FF40-8E8B-4692556A0E46}" type="presParOf" srcId="{209C8477-62E8-F24C-8E81-846C165396DB}" destId="{BC42FEC3-1ED6-EC40-BED5-43F259CA20ED}" srcOrd="0" destOrd="0" presId="urn:microsoft.com/office/officeart/2005/8/layout/process1"/>
    <dgm:cxn modelId="{E4D65543-65F9-FC46-8A57-1308C2B95227}" type="presParOf" srcId="{0DAC5593-A9B2-DC48-BD34-0E8C48469E3F}" destId="{DB3FB318-B504-944B-9A4A-8E9D236851D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7C3E0-B075-294F-9F7C-EF30EB2ED142}">
      <dsp:nvSpPr>
        <dsp:cNvPr id="0" name=""/>
        <dsp:cNvSpPr/>
      </dsp:nvSpPr>
      <dsp:spPr>
        <a:xfrm>
          <a:off x="4989" y="1860148"/>
          <a:ext cx="2181504" cy="13089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Moving data around</a:t>
          </a:r>
        </a:p>
      </dsp:txBody>
      <dsp:txXfrm>
        <a:off x="43325" y="1898484"/>
        <a:ext cx="2104832" cy="1232230"/>
      </dsp:txXfrm>
    </dsp:sp>
    <dsp:sp modelId="{BE1CA340-502F-4349-BC93-93B786FAD329}">
      <dsp:nvSpPr>
        <dsp:cNvPr id="0" name=""/>
        <dsp:cNvSpPr/>
      </dsp:nvSpPr>
      <dsp:spPr>
        <a:xfrm>
          <a:off x="2404643" y="2244093"/>
          <a:ext cx="462478" cy="5410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404643" y="2352296"/>
        <a:ext cx="323735" cy="324607"/>
      </dsp:txXfrm>
    </dsp:sp>
    <dsp:sp modelId="{EAEF9EE0-EA20-234B-B788-974838974D86}">
      <dsp:nvSpPr>
        <dsp:cNvPr id="0" name=""/>
        <dsp:cNvSpPr/>
      </dsp:nvSpPr>
      <dsp:spPr>
        <a:xfrm>
          <a:off x="3059095" y="1860148"/>
          <a:ext cx="2181504" cy="1308902"/>
        </a:xfrm>
        <a:prstGeom prst="roundRect">
          <a:avLst>
            <a:gd name="adj" fmla="val 10000"/>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Arithmetic and logical operations</a:t>
          </a:r>
        </a:p>
      </dsp:txBody>
      <dsp:txXfrm>
        <a:off x="3097431" y="1898484"/>
        <a:ext cx="2104832" cy="1232230"/>
      </dsp:txXfrm>
    </dsp:sp>
    <dsp:sp modelId="{AA9232A8-52C3-574D-967D-0C7851CC679A}">
      <dsp:nvSpPr>
        <dsp:cNvPr id="0" name=""/>
        <dsp:cNvSpPr/>
      </dsp:nvSpPr>
      <dsp:spPr>
        <a:xfrm>
          <a:off x="5458749" y="2244093"/>
          <a:ext cx="462478" cy="541013"/>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458749" y="2352296"/>
        <a:ext cx="323735" cy="324607"/>
      </dsp:txXfrm>
    </dsp:sp>
    <dsp:sp modelId="{908051A3-0428-6D4D-A39A-E225E2361255}">
      <dsp:nvSpPr>
        <dsp:cNvPr id="0" name=""/>
        <dsp:cNvSpPr/>
      </dsp:nvSpPr>
      <dsp:spPr>
        <a:xfrm>
          <a:off x="6113200" y="1860148"/>
          <a:ext cx="2181504" cy="1308902"/>
        </a:xfrm>
        <a:prstGeom prst="roundRect">
          <a:avLst>
            <a:gd name="adj" fmla="val 10000"/>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Control flow</a:t>
          </a:r>
        </a:p>
      </dsp:txBody>
      <dsp:txXfrm>
        <a:off x="6151536" y="1898484"/>
        <a:ext cx="2104832" cy="1232230"/>
      </dsp:txXfrm>
    </dsp:sp>
    <dsp:sp modelId="{209C8477-62E8-F24C-8E81-846C165396DB}">
      <dsp:nvSpPr>
        <dsp:cNvPr id="0" name=""/>
        <dsp:cNvSpPr/>
      </dsp:nvSpPr>
      <dsp:spPr>
        <a:xfrm>
          <a:off x="8512855" y="2244093"/>
          <a:ext cx="462478" cy="541013"/>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12855" y="2352296"/>
        <a:ext cx="323735" cy="324607"/>
      </dsp:txXfrm>
    </dsp:sp>
    <dsp:sp modelId="{DB3FB318-B504-944B-9A4A-8E9D236851DE}">
      <dsp:nvSpPr>
        <dsp:cNvPr id="0" name=""/>
        <dsp:cNvSpPr/>
      </dsp:nvSpPr>
      <dsp:spPr>
        <a:xfrm>
          <a:off x="9167306" y="1860148"/>
          <a:ext cx="2181504" cy="1308902"/>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Function calls</a:t>
          </a:r>
        </a:p>
      </dsp:txBody>
      <dsp:txXfrm>
        <a:off x="9205642" y="1898484"/>
        <a:ext cx="2104832" cy="12322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14131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14131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defTabSz="966788">
              <a:defRPr sz="1300"/>
            </a:lvl1pPr>
          </a:lstStyle>
          <a:p>
            <a:fld id="{AC6EEC9E-87D7-B849-9C36-242A317D52C0}"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ltLang="x-none"/>
          </a:p>
        </p:txBody>
      </p:sp>
      <p:sp>
        <p:nvSpPr>
          <p:cNvPr id="51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x-none"/>
          </a:p>
        </p:txBody>
      </p:sp>
      <p:sp>
        <p:nvSpPr>
          <p:cNvPr id="51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ltLang="x-none"/>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61" tIns="48331" rIns="96661" bIns="48331" numCol="1" anchor="b" anchorCtr="0" compatLnSpc="1">
            <a:prstTxWarp prst="textNoShape">
              <a:avLst/>
            </a:prstTxWarp>
          </a:bodyPr>
          <a:lstStyle>
            <a:lvl1pPr defTabSz="966788">
              <a:defRPr sz="1300"/>
            </a:lvl1pPr>
          </a:lstStyle>
          <a:p>
            <a:fld id="{AA742258-FB98-3F4C-92C7-D00F89B753B5}"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1</a:t>
            </a:fld>
            <a:endParaRPr lang="en-US" altLang="x-none"/>
          </a:p>
        </p:txBody>
      </p:sp>
    </p:spTree>
    <p:extLst>
      <p:ext uri="{BB962C8B-B14F-4D97-AF65-F5344CB8AC3E}">
        <p14:creationId xmlns:p14="http://schemas.microsoft.com/office/powerpoint/2010/main" val="1860952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37</a:t>
            </a:fld>
            <a:endParaRPr lang="en-US" altLang="x-none"/>
          </a:p>
        </p:txBody>
      </p:sp>
    </p:spTree>
    <p:extLst>
      <p:ext uri="{BB962C8B-B14F-4D97-AF65-F5344CB8AC3E}">
        <p14:creationId xmlns:p14="http://schemas.microsoft.com/office/powerpoint/2010/main" val="75040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38</a:t>
            </a:fld>
            <a:endParaRPr lang="en-US" altLang="x-none"/>
          </a:p>
        </p:txBody>
      </p:sp>
    </p:spTree>
    <p:extLst>
      <p:ext uri="{BB962C8B-B14F-4D97-AF65-F5344CB8AC3E}">
        <p14:creationId xmlns:p14="http://schemas.microsoft.com/office/powerpoint/2010/main" val="111916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39</a:t>
            </a:fld>
            <a:endParaRPr lang="en-US" altLang="x-none"/>
          </a:p>
        </p:txBody>
      </p:sp>
    </p:spTree>
    <p:extLst>
      <p:ext uri="{BB962C8B-B14F-4D97-AF65-F5344CB8AC3E}">
        <p14:creationId xmlns:p14="http://schemas.microsoft.com/office/powerpoint/2010/main" val="2743556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62</a:t>
            </a:fld>
            <a:endParaRPr lang="en-US" altLang="x-none"/>
          </a:p>
        </p:txBody>
      </p:sp>
    </p:spTree>
    <p:extLst>
      <p:ext uri="{BB962C8B-B14F-4D97-AF65-F5344CB8AC3E}">
        <p14:creationId xmlns:p14="http://schemas.microsoft.com/office/powerpoint/2010/main" val="362799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63</a:t>
            </a:fld>
            <a:endParaRPr lang="en-US" altLang="x-none"/>
          </a:p>
        </p:txBody>
      </p:sp>
    </p:spTree>
    <p:extLst>
      <p:ext uri="{BB962C8B-B14F-4D97-AF65-F5344CB8AC3E}">
        <p14:creationId xmlns:p14="http://schemas.microsoft.com/office/powerpoint/2010/main" val="368219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64</a:t>
            </a:fld>
            <a:endParaRPr lang="en-US" altLang="x-none"/>
          </a:p>
        </p:txBody>
      </p:sp>
    </p:spTree>
    <p:extLst>
      <p:ext uri="{BB962C8B-B14F-4D97-AF65-F5344CB8AC3E}">
        <p14:creationId xmlns:p14="http://schemas.microsoft.com/office/powerpoint/2010/main" val="126768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65</a:t>
            </a:fld>
            <a:endParaRPr lang="en-US" altLang="x-none"/>
          </a:p>
        </p:txBody>
      </p:sp>
    </p:spTree>
    <p:extLst>
      <p:ext uri="{BB962C8B-B14F-4D97-AF65-F5344CB8AC3E}">
        <p14:creationId xmlns:p14="http://schemas.microsoft.com/office/powerpoint/2010/main" val="247953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pointers!</a:t>
            </a:r>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66</a:t>
            </a:fld>
            <a:endParaRPr lang="en-US" altLang="x-none"/>
          </a:p>
        </p:txBody>
      </p:sp>
    </p:spTree>
    <p:extLst>
      <p:ext uri="{BB962C8B-B14F-4D97-AF65-F5344CB8AC3E}">
        <p14:creationId xmlns:p14="http://schemas.microsoft.com/office/powerpoint/2010/main" val="227406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9</a:t>
            </a:fld>
            <a:endParaRPr lang="en-US" altLang="x-none"/>
          </a:p>
        </p:txBody>
      </p:sp>
    </p:spTree>
    <p:extLst>
      <p:ext uri="{BB962C8B-B14F-4D97-AF65-F5344CB8AC3E}">
        <p14:creationId xmlns:p14="http://schemas.microsoft.com/office/powerpoint/2010/main" val="53654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30</a:t>
            </a:fld>
            <a:endParaRPr lang="en-US" altLang="x-none"/>
          </a:p>
        </p:txBody>
      </p:sp>
    </p:spTree>
    <p:extLst>
      <p:ext uri="{BB962C8B-B14F-4D97-AF65-F5344CB8AC3E}">
        <p14:creationId xmlns:p14="http://schemas.microsoft.com/office/powerpoint/2010/main" val="596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31</a:t>
            </a:fld>
            <a:endParaRPr lang="en-US" altLang="x-none"/>
          </a:p>
        </p:txBody>
      </p:sp>
    </p:spTree>
    <p:extLst>
      <p:ext uri="{BB962C8B-B14F-4D97-AF65-F5344CB8AC3E}">
        <p14:creationId xmlns:p14="http://schemas.microsoft.com/office/powerpoint/2010/main" val="4202613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32</a:t>
            </a:fld>
            <a:endParaRPr lang="en-US" altLang="x-none"/>
          </a:p>
        </p:txBody>
      </p:sp>
    </p:spTree>
    <p:extLst>
      <p:ext uri="{BB962C8B-B14F-4D97-AF65-F5344CB8AC3E}">
        <p14:creationId xmlns:p14="http://schemas.microsoft.com/office/powerpoint/2010/main" val="3189728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33</a:t>
            </a:fld>
            <a:endParaRPr lang="en-US" altLang="x-none"/>
          </a:p>
        </p:txBody>
      </p:sp>
    </p:spTree>
    <p:extLst>
      <p:ext uri="{BB962C8B-B14F-4D97-AF65-F5344CB8AC3E}">
        <p14:creationId xmlns:p14="http://schemas.microsoft.com/office/powerpoint/2010/main" val="1707280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34</a:t>
            </a:fld>
            <a:endParaRPr lang="en-US" altLang="x-none"/>
          </a:p>
        </p:txBody>
      </p:sp>
    </p:spTree>
    <p:extLst>
      <p:ext uri="{BB962C8B-B14F-4D97-AF65-F5344CB8AC3E}">
        <p14:creationId xmlns:p14="http://schemas.microsoft.com/office/powerpoint/2010/main" val="365376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35</a:t>
            </a:fld>
            <a:endParaRPr lang="en-US" altLang="x-none"/>
          </a:p>
        </p:txBody>
      </p:sp>
    </p:spTree>
    <p:extLst>
      <p:ext uri="{BB962C8B-B14F-4D97-AF65-F5344CB8AC3E}">
        <p14:creationId xmlns:p14="http://schemas.microsoft.com/office/powerpoint/2010/main" val="92901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36</a:t>
            </a:fld>
            <a:endParaRPr lang="en-US" altLang="x-none"/>
          </a:p>
        </p:txBody>
      </p:sp>
    </p:spTree>
    <p:extLst>
      <p:ext uri="{BB962C8B-B14F-4D97-AF65-F5344CB8AC3E}">
        <p14:creationId xmlns:p14="http://schemas.microsoft.com/office/powerpoint/2010/main" val="214935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78340356-4F82-7642-8E61-31438DC79571}"/>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Calibri" charset="0"/>
              <a:ea typeface="Arial" charset="0"/>
              <a:cs typeface="Arial" charset="0"/>
            </a:endParaRPr>
          </a:p>
        </p:txBody>
      </p:sp>
      <p:sp>
        <p:nvSpPr>
          <p:cNvPr id="10" name="Rectangle 3">
            <a:extLst>
              <a:ext uri="{FF2B5EF4-FFF2-40B4-BE49-F238E27FC236}">
                <a16:creationId xmlns:a16="http://schemas.microsoft.com/office/drawing/2014/main" id="{F175B182-7757-2B4B-B49F-0C8D09282976}"/>
              </a:ext>
            </a:extLst>
          </p:cNvPr>
          <p:cNvSpPr>
            <a:spLocks noGrp="1" noChangeArrowheads="1"/>
          </p:cNvSpPr>
          <p:nvPr>
            <p:ph type="ctrTitle"/>
          </p:nvPr>
        </p:nvSpPr>
        <p:spPr>
          <a:xfrm>
            <a:off x="914400" y="1600200"/>
            <a:ext cx="10363200" cy="2057400"/>
          </a:xfrm>
          <a:prstGeom prst="rect">
            <a:avLst/>
          </a:prstGeom>
        </p:spPr>
        <p:txBody>
          <a:bodyPr anchor="ctr"/>
          <a:lstStyle>
            <a:lvl1pPr algn="ctr">
              <a:defRPr b="1">
                <a:solidFill>
                  <a:schemeClr val="tx1"/>
                </a:solidFill>
                <a:latin typeface="Calibri" charset="0"/>
              </a:defRPr>
            </a:lvl1pPr>
          </a:lstStyle>
          <a:p>
            <a:pPr lvl="0"/>
            <a:endParaRPr lang="x-none" altLang="x-none" noProof="0"/>
          </a:p>
        </p:txBody>
      </p:sp>
      <p:sp>
        <p:nvSpPr>
          <p:cNvPr id="11" name="Rectangle 4">
            <a:extLst>
              <a:ext uri="{FF2B5EF4-FFF2-40B4-BE49-F238E27FC236}">
                <a16:creationId xmlns:a16="http://schemas.microsoft.com/office/drawing/2014/main" id="{5481B511-27D1-E445-A6E2-A51E87B26D65}"/>
              </a:ext>
            </a:extLst>
          </p:cNvPr>
          <p:cNvSpPr>
            <a:spLocks noGrp="1" noChangeArrowheads="1"/>
          </p:cNvSpPr>
          <p:nvPr>
            <p:ph type="subTitle" idx="1"/>
          </p:nvPr>
        </p:nvSpPr>
        <p:spPr>
          <a:xfrm>
            <a:off x="2895600" y="4114800"/>
            <a:ext cx="6400800" cy="1524000"/>
          </a:xfrm>
        </p:spPr>
        <p:txBody>
          <a:bodyPr/>
          <a:lstStyle>
            <a:lvl1pPr marL="0" indent="0" algn="ctr">
              <a:buFontTx/>
              <a:buNone/>
              <a:defRPr sz="2400"/>
            </a:lvl1pPr>
          </a:lstStyle>
          <a:p>
            <a:pPr lvl="0"/>
            <a:r>
              <a:rPr lang="en-US" altLang="x-none" noProof="0" dirty="0"/>
              <a:t>Click to edit Master subtitle style</a:t>
            </a:r>
          </a:p>
        </p:txBody>
      </p:sp>
      <p:sp>
        <p:nvSpPr>
          <p:cNvPr id="12" name="Text Box 11">
            <a:extLst>
              <a:ext uri="{FF2B5EF4-FFF2-40B4-BE49-F238E27FC236}">
                <a16:creationId xmlns:a16="http://schemas.microsoft.com/office/drawing/2014/main" id="{2CD5DE72-E8AC-D645-BD88-5BA018B04863}"/>
              </a:ext>
            </a:extLst>
          </p:cNvPr>
          <p:cNvSpPr txBox="1">
            <a:spLocks noChangeArrowheads="1"/>
          </p:cNvSpPr>
          <p:nvPr userDrawn="1"/>
        </p:nvSpPr>
        <p:spPr bwMode="auto">
          <a:xfrm>
            <a:off x="2209800" y="6306297"/>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dirty="0">
                <a:latin typeface="Calibri" charset="0"/>
              </a:rPr>
              <a:t>This document is copyright (C) Stanford Computer Science and Nick Troccoli, licensed under Creative Commons Attribution 2.5 License.  All rights reserved.</a:t>
            </a:r>
            <a:br>
              <a:rPr lang="en-US" altLang="x-none" sz="800" dirty="0">
                <a:latin typeface="Calibri" charset="0"/>
              </a:rPr>
            </a:br>
            <a:r>
              <a:rPr lang="en-US" altLang="x-none" sz="800" dirty="0">
                <a:latin typeface="Calibri" charset="0"/>
              </a:rPr>
              <a:t>Based on slides created by Marty Stepp, Cynthia Lee, Chris Gregg, and others.</a:t>
            </a:r>
          </a:p>
        </p:txBody>
      </p:sp>
    </p:spTree>
    <p:extLst>
      <p:ext uri="{BB962C8B-B14F-4D97-AF65-F5344CB8AC3E}">
        <p14:creationId xmlns:p14="http://schemas.microsoft.com/office/powerpoint/2010/main" val="211310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4EB059-4C62-3143-8431-5E430186071C}"/>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Vertical Text Placeholder 2">
            <a:extLst>
              <a:ext uri="{FF2B5EF4-FFF2-40B4-BE49-F238E27FC236}">
                <a16:creationId xmlns:a16="http://schemas.microsoft.com/office/drawing/2014/main" id="{59AEACB6-59D2-4E47-BE1E-F7C225C461AA}"/>
              </a:ext>
            </a:extLst>
          </p:cNvPr>
          <p:cNvSpPr>
            <a:spLocks noGrp="1"/>
          </p:cNvSpPr>
          <p:nvPr>
            <p:ph type="body" orient="vert" idx="1"/>
          </p:nvPr>
        </p:nvSpPr>
        <p:spPr>
          <a:xfrm>
            <a:off x="152400" y="1295400"/>
            <a:ext cx="118110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3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B736492-65D5-7A4F-80A3-31C72A12AB1B}"/>
              </a:ext>
            </a:extLst>
          </p:cNvPr>
          <p:cNvSpPr>
            <a:spLocks noGrp="1"/>
          </p:cNvSpPr>
          <p:nvPr>
            <p:ph type="title"/>
          </p:nvPr>
        </p:nvSpPr>
        <p:spPr>
          <a:xfrm>
            <a:off x="457200" y="0"/>
            <a:ext cx="11277600" cy="1143000"/>
          </a:xfrm>
          <a:prstGeom prst="rect">
            <a:avLst/>
          </a:prstGeom>
        </p:spPr>
        <p:txBody>
          <a:bodyPr anchor="ctr"/>
          <a:lstStyle>
            <a:lvl1pPr algn="ctr">
              <a:defRPr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a:extLst>
              <a:ext uri="{FF2B5EF4-FFF2-40B4-BE49-F238E27FC236}">
                <a16:creationId xmlns:a16="http://schemas.microsoft.com/office/drawing/2014/main" id="{B7C47DD1-735B-0D4F-9D32-27E3EDDC71FA}"/>
              </a:ext>
            </a:extLst>
          </p:cNvPr>
          <p:cNvSpPr>
            <a:spLocks noGrp="1"/>
          </p:cNvSpPr>
          <p:nvPr>
            <p:ph idx="1"/>
          </p:nvPr>
        </p:nvSpPr>
        <p:spPr>
          <a:xfrm>
            <a:off x="152400" y="1295400"/>
            <a:ext cx="11811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677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BA9953C-E887-5F4C-9DD0-4F107760DE90}"/>
              </a:ext>
            </a:extLst>
          </p:cNvPr>
          <p:cNvSpPr>
            <a:spLocks noGrp="1"/>
          </p:cNvSpPr>
          <p:nvPr>
            <p:ph type="title"/>
          </p:nvPr>
        </p:nvSpPr>
        <p:spPr>
          <a:xfrm>
            <a:off x="623888" y="1736730"/>
            <a:ext cx="10958512" cy="2852737"/>
          </a:xfrm>
          <a:prstGeom prst="rect">
            <a:avLst/>
          </a:prstGeom>
        </p:spPr>
        <p:txBody>
          <a:bodyPr anchor="ctr"/>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id="{75DDC236-00E5-2A48-8790-05E2F1718C51}"/>
              </a:ext>
            </a:extLst>
          </p:cNvPr>
          <p:cNvSpPr>
            <a:spLocks noGrp="1"/>
          </p:cNvSpPr>
          <p:nvPr>
            <p:ph type="body" idx="1"/>
          </p:nvPr>
        </p:nvSpPr>
        <p:spPr>
          <a:xfrm>
            <a:off x="623888" y="4589467"/>
            <a:ext cx="109585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21540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FA560C6-A739-2049-B91E-DFEB262D8051}"/>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66053172-13CE-2343-B369-1A8A92D7D9A6}"/>
              </a:ext>
            </a:extLst>
          </p:cNvPr>
          <p:cNvSpPr>
            <a:spLocks noGrp="1"/>
          </p:cNvSpPr>
          <p:nvPr>
            <p:ph sz="half" idx="1"/>
          </p:nvPr>
        </p:nvSpPr>
        <p:spPr>
          <a:xfrm>
            <a:off x="152400" y="1295400"/>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D86B485-66BF-7341-A676-CCAF29FCB1DA}"/>
              </a:ext>
            </a:extLst>
          </p:cNvPr>
          <p:cNvSpPr>
            <a:spLocks noGrp="1"/>
          </p:cNvSpPr>
          <p:nvPr>
            <p:ph sz="half" idx="10"/>
          </p:nvPr>
        </p:nvSpPr>
        <p:spPr>
          <a:xfrm>
            <a:off x="6172200" y="1299882"/>
            <a:ext cx="5833872"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8FD81F-A890-1E4F-B50C-FA58B0FE31DB}"/>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1" name="Content Placeholder 2">
            <a:extLst>
              <a:ext uri="{FF2B5EF4-FFF2-40B4-BE49-F238E27FC236}">
                <a16:creationId xmlns:a16="http://schemas.microsoft.com/office/drawing/2014/main" id="{2EA21BD5-23D0-9A4C-8FB5-C2A851AD2CD3}"/>
              </a:ext>
            </a:extLst>
          </p:cNvPr>
          <p:cNvSpPr>
            <a:spLocks noGrp="1"/>
          </p:cNvSpPr>
          <p:nvPr>
            <p:ph sz="half" idx="1"/>
          </p:nvPr>
        </p:nvSpPr>
        <p:spPr>
          <a:xfrm>
            <a:off x="152400" y="2316956"/>
            <a:ext cx="5833872" cy="4160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FAFCA5F-2182-4F49-BA8A-15432F96A26B}"/>
              </a:ext>
            </a:extLst>
          </p:cNvPr>
          <p:cNvSpPr>
            <a:spLocks noGrp="1"/>
          </p:cNvSpPr>
          <p:nvPr>
            <p:ph sz="half" idx="10"/>
          </p:nvPr>
        </p:nvSpPr>
        <p:spPr>
          <a:xfrm>
            <a:off x="6172200" y="2316956"/>
            <a:ext cx="5833872" cy="416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22B291DF-3599-8746-A039-AF3E6FA7DB5C}"/>
              </a:ext>
            </a:extLst>
          </p:cNvPr>
          <p:cNvSpPr>
            <a:spLocks noGrp="1"/>
          </p:cNvSpPr>
          <p:nvPr>
            <p:ph type="body" idx="11"/>
          </p:nvPr>
        </p:nvSpPr>
        <p:spPr>
          <a:xfrm>
            <a:off x="1524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2">
            <a:extLst>
              <a:ext uri="{FF2B5EF4-FFF2-40B4-BE49-F238E27FC236}">
                <a16:creationId xmlns:a16="http://schemas.microsoft.com/office/drawing/2014/main" id="{D0D46F08-21FE-D846-93BD-BD73EF536E36}"/>
              </a:ext>
            </a:extLst>
          </p:cNvPr>
          <p:cNvSpPr>
            <a:spLocks noGrp="1"/>
          </p:cNvSpPr>
          <p:nvPr>
            <p:ph type="body" idx="12"/>
          </p:nvPr>
        </p:nvSpPr>
        <p:spPr>
          <a:xfrm>
            <a:off x="6172200" y="1493044"/>
            <a:ext cx="58338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04998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15EFE8-1D4D-3341-ABA9-3C476C845AB6}"/>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5880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7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5AFA63-4AC5-A544-B0C8-BCA9F9986FF7}"/>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595D5EC6-7C9A-704C-B040-4E8BFC2DC90C}"/>
              </a:ext>
            </a:extLst>
          </p:cNvPr>
          <p:cNvSpPr>
            <a:spLocks noGrp="1"/>
          </p:cNvSpPr>
          <p:nvPr>
            <p:ph idx="1"/>
          </p:nvPr>
        </p:nvSpPr>
        <p:spPr>
          <a:xfrm>
            <a:off x="4343400" y="1524000"/>
            <a:ext cx="76009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4F2C3107-306B-114F-B302-3E7C93CBDAAE}"/>
              </a:ext>
            </a:extLst>
          </p:cNvPr>
          <p:cNvSpPr>
            <a:spLocks noGrp="1"/>
          </p:cNvSpPr>
          <p:nvPr>
            <p:ph type="body" sz="half" idx="2"/>
          </p:nvPr>
        </p:nvSpPr>
        <p:spPr>
          <a:xfrm>
            <a:off x="152400" y="1523999"/>
            <a:ext cx="41910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50104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60B452-E427-004F-BA7B-F57002120B68}"/>
              </a:ext>
            </a:extLst>
          </p:cNvPr>
          <p:cNvSpPr>
            <a:spLocks noGrp="1"/>
          </p:cNvSpPr>
          <p:nvPr>
            <p:ph type="title"/>
          </p:nvPr>
        </p:nvSpPr>
        <p:spPr>
          <a:xfrm>
            <a:off x="457200" y="0"/>
            <a:ext cx="11277600" cy="1143000"/>
          </a:xfrm>
          <a:prstGeom prst="rect">
            <a:avLst/>
          </a:prstGeom>
        </p:spPr>
        <p:txBody>
          <a:bodyPr anchor="ctr"/>
          <a:lstStyle>
            <a:lvl1pPr algn="ctr">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DCBBB664-6680-4947-9DFB-6AAFC2FF45B1}"/>
              </a:ext>
            </a:extLst>
          </p:cNvPr>
          <p:cNvSpPr>
            <a:spLocks noGrp="1"/>
          </p:cNvSpPr>
          <p:nvPr>
            <p:ph type="body" sz="half" idx="2"/>
          </p:nvPr>
        </p:nvSpPr>
        <p:spPr>
          <a:xfrm>
            <a:off x="228600" y="1523999"/>
            <a:ext cx="4114800" cy="4873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Picture Placeholder 2">
            <a:extLst>
              <a:ext uri="{FF2B5EF4-FFF2-40B4-BE49-F238E27FC236}">
                <a16:creationId xmlns:a16="http://schemas.microsoft.com/office/drawing/2014/main" id="{70EBC0EC-CB7F-8E41-B709-6B10FCE8C4AA}"/>
              </a:ext>
            </a:extLst>
          </p:cNvPr>
          <p:cNvSpPr>
            <a:spLocks noGrp="1"/>
          </p:cNvSpPr>
          <p:nvPr>
            <p:ph type="pic" idx="1"/>
          </p:nvPr>
        </p:nvSpPr>
        <p:spPr>
          <a:xfrm>
            <a:off x="4343400" y="1523999"/>
            <a:ext cx="7620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03675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1BAC2715-7B69-034F-ADD4-FCB4F1C9EE1C}"/>
              </a:ext>
            </a:extLst>
          </p:cNvPr>
          <p:cNvSpPr txBox="1">
            <a:spLocks noGrp="1"/>
          </p:cNvSpPr>
          <p:nvPr userDrawn="1"/>
        </p:nvSpPr>
        <p:spPr>
          <a:xfrm>
            <a:off x="10972800" y="6356355"/>
            <a:ext cx="1016000" cy="365125"/>
          </a:xfrm>
          <a:prstGeom prst="rect">
            <a:avLst/>
          </a:prstGeom>
          <a:noFill/>
        </p:spPr>
        <p:txBody>
          <a:bodyPr lIns="0" tIns="0" rIns="0" bIns="0" anchor="b"/>
          <a:lstStyle/>
          <a:p>
            <a:pPr>
              <a:spcBef>
                <a:spcPts val="500"/>
              </a:spcBef>
            </a:pPr>
            <a:fld id="{6B0F97DD-C0E0-384C-93CD-7A62F824A3DE}" type="slidenum">
              <a:rPr lang="en-US" altLang="x-none" sz="1200">
                <a:solidFill>
                  <a:srgbClr val="424242"/>
                </a:solidFill>
                <a:latin typeface="Verdana" charset="0"/>
              </a:rPr>
              <a:pPr>
                <a:spcBef>
                  <a:spcPts val="500"/>
                </a:spcBef>
              </a:pPr>
              <a:t>‹#›</a:t>
            </a:fld>
            <a:endParaRPr lang="en-US" altLang="x-none"/>
          </a:p>
        </p:txBody>
      </p:sp>
      <p:sp>
        <p:nvSpPr>
          <p:cNvPr id="8" name="AutoShape 3">
            <a:extLst>
              <a:ext uri="{FF2B5EF4-FFF2-40B4-BE49-F238E27FC236}">
                <a16:creationId xmlns:a16="http://schemas.microsoft.com/office/drawing/2014/main" id="{85DF6712-59E7-BE4D-938E-10F7141D2A47}"/>
              </a:ext>
            </a:extLst>
          </p:cNvPr>
          <p:cNvSpPr>
            <a:spLocks noChangeArrowheads="1"/>
          </p:cNvSpPr>
          <p:nvPr userDrawn="1"/>
        </p:nvSpPr>
        <p:spPr bwMode="auto">
          <a:xfrm>
            <a:off x="0" y="0"/>
            <a:ext cx="12192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a:latin typeface="Tahoma" charset="0"/>
              <a:ea typeface="Arial" charset="0"/>
              <a:cs typeface="Arial" charset="0"/>
            </a:endParaRPr>
          </a:p>
        </p:txBody>
      </p:sp>
      <p:sp>
        <p:nvSpPr>
          <p:cNvPr id="9" name="Rectangle 3">
            <a:extLst>
              <a:ext uri="{FF2B5EF4-FFF2-40B4-BE49-F238E27FC236}">
                <a16:creationId xmlns:a16="http://schemas.microsoft.com/office/drawing/2014/main" id="{6DCD2242-3A48-6A44-9897-F959BCA692CF}"/>
              </a:ext>
            </a:extLst>
          </p:cNvPr>
          <p:cNvSpPr>
            <a:spLocks noGrp="1" noChangeArrowheads="1"/>
          </p:cNvSpPr>
          <p:nvPr>
            <p:ph type="body" idx="1"/>
          </p:nvPr>
        </p:nvSpPr>
        <p:spPr bwMode="auto">
          <a:xfrm>
            <a:off x="152400" y="1295400"/>
            <a:ext cx="1183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Tree>
    <p:extLst>
      <p:ext uri="{BB962C8B-B14F-4D97-AF65-F5344CB8AC3E}">
        <p14:creationId xmlns:p14="http://schemas.microsoft.com/office/powerpoint/2010/main" val="1908888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2.xml"/><Relationship Id="rId5" Type="http://schemas.openxmlformats.org/officeDocument/2006/relationships/tags" Target="../tags/tag57.xml"/><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s>
</file>

<file path=ppt/slides/_rels/slide4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s>
</file>

<file path=ppt/slides/_rels/slide47.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slideLayout" Target="../slideLayouts/slideLayout2.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s>
</file>

<file path=ppt/slides/_rels/slide48.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s>
</file>

<file path=ppt/slides/_rels/slide49.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slideLayout" Target="../slideLayouts/slideLayout2.xml"/><Relationship Id="rId5" Type="http://schemas.openxmlformats.org/officeDocument/2006/relationships/tags" Target="../tags/tag10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15.xml"/><Relationship Id="rId7"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21.xml"/><Relationship Id="rId7"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127.xml"/><Relationship Id="rId7"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33.xml"/><Relationship Id="rId7"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71.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s>
</file>

<file path=ppt/slides/_rels/slide72.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73.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s>
</file>

<file path=ppt/slides/_rels/slide74.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s>
</file>

<file path=ppt/slides/_rels/slide75.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s>
</file>

<file path=ppt/slides/_rels/slide76.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s/_rels/slide77.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Layout" Target="../slideLayouts/slideLayout2.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s/_rels/slide78.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s>
</file>

<file path=ppt/slides/_rels/slide7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slideLayout" Target="../slideLayouts/slideLayout2.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s>
</file>

<file path=ppt/slides/_rels/slide81.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9"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slideLayout" Target="../slideLayouts/slideLayout2.xml"/><Relationship Id="rId5" Type="http://schemas.openxmlformats.org/officeDocument/2006/relationships/tags" Target="../tags/tag211.xml"/><Relationship Id="rId10" Type="http://schemas.openxmlformats.org/officeDocument/2006/relationships/tags" Target="../tags/tag216.xml"/><Relationship Id="rId4" Type="http://schemas.openxmlformats.org/officeDocument/2006/relationships/tags" Target="../tags/tag210.xml"/><Relationship Id="rId9" Type="http://schemas.openxmlformats.org/officeDocument/2006/relationships/tags" Target="../tags/tag215.xml"/></Relationships>
</file>

<file path=ppt/slides/_rels/slide83.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slideLayout" Target="../slideLayouts/slideLayout2.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s>
</file>

<file path=ppt/slides/_rels/slide8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Layout" Target="../slideLayouts/slideLayout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s/_rels/slide85.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slideLayout" Target="../slideLayouts/slideLayout2.xml"/><Relationship Id="rId2" Type="http://schemas.openxmlformats.org/officeDocument/2006/relationships/tags" Target="../tags/tag244.xml"/><Relationship Id="rId16" Type="http://schemas.openxmlformats.org/officeDocument/2006/relationships/tags" Target="../tags/tag258.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tags" Target="../tags/tag257.xml"/><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s/_rels/slide86.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tags" Target="../tags/tag271.xml"/><Relationship Id="rId18" Type="http://schemas.openxmlformats.org/officeDocument/2006/relationships/tags" Target="../tags/tag276.xml"/><Relationship Id="rId3" Type="http://schemas.openxmlformats.org/officeDocument/2006/relationships/tags" Target="../tags/tag261.xml"/><Relationship Id="rId7" Type="http://schemas.openxmlformats.org/officeDocument/2006/relationships/tags" Target="../tags/tag265.xml"/><Relationship Id="rId12" Type="http://schemas.openxmlformats.org/officeDocument/2006/relationships/tags" Target="../tags/tag270.xml"/><Relationship Id="rId17" Type="http://schemas.openxmlformats.org/officeDocument/2006/relationships/tags" Target="../tags/tag275.xml"/><Relationship Id="rId2" Type="http://schemas.openxmlformats.org/officeDocument/2006/relationships/tags" Target="../tags/tag260.xml"/><Relationship Id="rId16" Type="http://schemas.openxmlformats.org/officeDocument/2006/relationships/tags" Target="../tags/tag274.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tags" Target="../tags/tag269.xml"/><Relationship Id="rId5" Type="http://schemas.openxmlformats.org/officeDocument/2006/relationships/tags" Target="../tags/tag263.xml"/><Relationship Id="rId15" Type="http://schemas.openxmlformats.org/officeDocument/2006/relationships/tags" Target="../tags/tag273.xml"/><Relationship Id="rId10" Type="http://schemas.openxmlformats.org/officeDocument/2006/relationships/tags" Target="../tags/tag268.xml"/><Relationship Id="rId19" Type="http://schemas.openxmlformats.org/officeDocument/2006/relationships/slideLayout" Target="../slideLayouts/slideLayout2.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tags" Target="../tags/tag272.xml"/></Relationships>
</file>

<file path=ppt/slides/_rels/slide87.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18" Type="http://schemas.openxmlformats.org/officeDocument/2006/relationships/tags" Target="../tags/tag294.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17" Type="http://schemas.openxmlformats.org/officeDocument/2006/relationships/tags" Target="../tags/tag293.xml"/><Relationship Id="rId2" Type="http://schemas.openxmlformats.org/officeDocument/2006/relationships/tags" Target="../tags/tag278.xml"/><Relationship Id="rId16" Type="http://schemas.openxmlformats.org/officeDocument/2006/relationships/tags" Target="../tags/tag292.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tags" Target="../tags/tag291.xml"/><Relationship Id="rId10" Type="http://schemas.openxmlformats.org/officeDocument/2006/relationships/tags" Target="../tags/tag286.xml"/><Relationship Id="rId19" Type="http://schemas.openxmlformats.org/officeDocument/2006/relationships/slideLayout" Target="../slideLayouts/slideLayout2.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tags" Target="../tags/tag290.xml"/></Relationships>
</file>

<file path=ppt/slides/_rels/slide88.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tags" Target="../tags/tag307.xml"/><Relationship Id="rId18" Type="http://schemas.openxmlformats.org/officeDocument/2006/relationships/tags" Target="../tags/tag312.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tags" Target="../tags/tag306.xml"/><Relationship Id="rId17" Type="http://schemas.openxmlformats.org/officeDocument/2006/relationships/tags" Target="../tags/tag311.xml"/><Relationship Id="rId2" Type="http://schemas.openxmlformats.org/officeDocument/2006/relationships/tags" Target="../tags/tag296.xml"/><Relationship Id="rId16" Type="http://schemas.openxmlformats.org/officeDocument/2006/relationships/tags" Target="../tags/tag310.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5" Type="http://schemas.openxmlformats.org/officeDocument/2006/relationships/tags" Target="../tags/tag309.xml"/><Relationship Id="rId10" Type="http://schemas.openxmlformats.org/officeDocument/2006/relationships/tags" Target="../tags/tag304.xml"/><Relationship Id="rId19" Type="http://schemas.openxmlformats.org/officeDocument/2006/relationships/slideLayout" Target="../slideLayouts/slideLayout2.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tags" Target="../tags/tag308.xml"/></Relationships>
</file>

<file path=ppt/slides/_rels/slide89.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tags" Target="../tags/tag325.xml"/><Relationship Id="rId18" Type="http://schemas.openxmlformats.org/officeDocument/2006/relationships/tags" Target="../tags/tag330.xml"/><Relationship Id="rId3" Type="http://schemas.openxmlformats.org/officeDocument/2006/relationships/tags" Target="../tags/tag315.xml"/><Relationship Id="rId7" Type="http://schemas.openxmlformats.org/officeDocument/2006/relationships/tags" Target="../tags/tag319.xml"/><Relationship Id="rId12" Type="http://schemas.openxmlformats.org/officeDocument/2006/relationships/tags" Target="../tags/tag324.xml"/><Relationship Id="rId17" Type="http://schemas.openxmlformats.org/officeDocument/2006/relationships/tags" Target="../tags/tag329.xml"/><Relationship Id="rId2" Type="http://schemas.openxmlformats.org/officeDocument/2006/relationships/tags" Target="../tags/tag314.xml"/><Relationship Id="rId16" Type="http://schemas.openxmlformats.org/officeDocument/2006/relationships/tags" Target="../tags/tag328.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tags" Target="../tags/tag323.xml"/><Relationship Id="rId5" Type="http://schemas.openxmlformats.org/officeDocument/2006/relationships/tags" Target="../tags/tag317.xml"/><Relationship Id="rId15" Type="http://schemas.openxmlformats.org/officeDocument/2006/relationships/tags" Target="../tags/tag327.xml"/><Relationship Id="rId10" Type="http://schemas.openxmlformats.org/officeDocument/2006/relationships/tags" Target="../tags/tag322.xml"/><Relationship Id="rId19" Type="http://schemas.openxmlformats.org/officeDocument/2006/relationships/slideLayout" Target="../slideLayouts/slideLayout2.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tags" Target="../tags/tag3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12E-CDB2-DA48-B93C-F340374AA4AA}"/>
              </a:ext>
            </a:extLst>
          </p:cNvPr>
          <p:cNvSpPr>
            <a:spLocks noGrp="1"/>
          </p:cNvSpPr>
          <p:nvPr>
            <p:ph type="ctrTitle"/>
          </p:nvPr>
        </p:nvSpPr>
        <p:spPr/>
        <p:txBody>
          <a:bodyPr/>
          <a:lstStyle/>
          <a:p>
            <a:r>
              <a:rPr lang="en-US" dirty="0"/>
              <a:t>CS107, Lecture 14</a:t>
            </a:r>
            <a:br>
              <a:rPr lang="en-US" dirty="0"/>
            </a:br>
            <a:r>
              <a:rPr lang="en-US" sz="3400" dirty="0"/>
              <a:t>Assembly: Function Calls and the Runtime Stack</a:t>
            </a:r>
          </a:p>
        </p:txBody>
      </p:sp>
      <p:sp>
        <p:nvSpPr>
          <p:cNvPr id="4" name="Subtitle 3">
            <a:extLst>
              <a:ext uri="{FF2B5EF4-FFF2-40B4-BE49-F238E27FC236}">
                <a16:creationId xmlns:a16="http://schemas.microsoft.com/office/drawing/2014/main" id="{3FF9DFCE-8C9B-B740-8D01-16FCDC7E33EC}"/>
              </a:ext>
            </a:extLst>
          </p:cNvPr>
          <p:cNvSpPr>
            <a:spLocks noGrp="1"/>
          </p:cNvSpPr>
          <p:nvPr>
            <p:ph type="subTitle" idx="1"/>
          </p:nvPr>
        </p:nvSpPr>
        <p:spPr/>
        <p:txBody>
          <a:bodyPr/>
          <a:lstStyle/>
          <a:p>
            <a:r>
              <a:rPr lang="en-US" dirty="0"/>
              <a:t>Reading: B&amp;O 3.7</a:t>
            </a:r>
          </a:p>
        </p:txBody>
      </p:sp>
    </p:spTree>
    <p:extLst>
      <p:ext uri="{BB962C8B-B14F-4D97-AF65-F5344CB8AC3E}">
        <p14:creationId xmlns:p14="http://schemas.microsoft.com/office/powerpoint/2010/main" val="30578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4725-334C-FF41-A4F1-74F1AB70F005}"/>
              </a:ext>
            </a:extLst>
          </p:cNvPr>
          <p:cNvSpPr>
            <a:spLocks noGrp="1"/>
          </p:cNvSpPr>
          <p:nvPr>
            <p:ph type="title"/>
          </p:nvPr>
        </p:nvSpPr>
        <p:spPr/>
        <p:txBody>
          <a:bodyPr/>
          <a:lstStyle/>
          <a:p>
            <a:r>
              <a:rPr lang="en-US" dirty="0"/>
              <a:t>Register Responsibilities</a:t>
            </a:r>
          </a:p>
        </p:txBody>
      </p:sp>
      <p:sp>
        <p:nvSpPr>
          <p:cNvPr id="3" name="Content Placeholder 2">
            <a:extLst>
              <a:ext uri="{FF2B5EF4-FFF2-40B4-BE49-F238E27FC236}">
                <a16:creationId xmlns:a16="http://schemas.microsoft.com/office/drawing/2014/main" id="{74B8B470-26E1-B543-96DA-220BB098672D}"/>
              </a:ext>
            </a:extLst>
          </p:cNvPr>
          <p:cNvSpPr>
            <a:spLocks noGrp="1"/>
          </p:cNvSpPr>
          <p:nvPr>
            <p:ph idx="1"/>
          </p:nvPr>
        </p:nvSpPr>
        <p:spPr/>
        <p:txBody>
          <a:bodyPr/>
          <a:lstStyle/>
          <a:p>
            <a:pPr marL="0" indent="0">
              <a:buNone/>
            </a:pPr>
            <a:r>
              <a:rPr lang="en-US" dirty="0"/>
              <a:t>Some registers take on special responsibilities during program execution.</a:t>
            </a:r>
          </a:p>
          <a:p>
            <a:r>
              <a:rPr lang="en-US" b="1" dirty="0"/>
              <a:t>%</a:t>
            </a:r>
            <a:r>
              <a:rPr lang="en-US" b="1" dirty="0" err="1"/>
              <a:t>rax</a:t>
            </a:r>
            <a:r>
              <a:rPr lang="en-US" dirty="0"/>
              <a:t> stores the return value</a:t>
            </a:r>
          </a:p>
          <a:p>
            <a:r>
              <a:rPr lang="en-US" b="1" dirty="0"/>
              <a:t>%</a:t>
            </a:r>
            <a:r>
              <a:rPr lang="en-US" b="1" dirty="0" err="1"/>
              <a:t>rdi</a:t>
            </a:r>
            <a:r>
              <a:rPr lang="en-US" b="1" dirty="0"/>
              <a:t> </a:t>
            </a:r>
            <a:r>
              <a:rPr lang="en-US" dirty="0"/>
              <a:t>stores the first parameter to a function</a:t>
            </a:r>
          </a:p>
          <a:p>
            <a:r>
              <a:rPr lang="en-US" b="1" dirty="0"/>
              <a:t>%</a:t>
            </a:r>
            <a:r>
              <a:rPr lang="en-US" b="1" dirty="0" err="1"/>
              <a:t>rsi</a:t>
            </a:r>
            <a:r>
              <a:rPr lang="en-US" dirty="0"/>
              <a:t> stores the second parameter to a function</a:t>
            </a:r>
          </a:p>
          <a:p>
            <a:r>
              <a:rPr lang="en-US" b="1" dirty="0"/>
              <a:t>%</a:t>
            </a:r>
            <a:r>
              <a:rPr lang="en-US" b="1" dirty="0" err="1"/>
              <a:t>rdx</a:t>
            </a:r>
            <a:r>
              <a:rPr lang="en-US" dirty="0"/>
              <a:t> stores the third parameter to a function</a:t>
            </a:r>
            <a:endParaRPr lang="en-US" b="1" dirty="0"/>
          </a:p>
          <a:p>
            <a:r>
              <a:rPr lang="en-US" b="1" dirty="0">
                <a:solidFill>
                  <a:srgbClr val="FF0000"/>
                </a:solidFill>
              </a:rPr>
              <a:t>%rip </a:t>
            </a:r>
            <a:r>
              <a:rPr lang="en-US" dirty="0">
                <a:solidFill>
                  <a:srgbClr val="FF0000"/>
                </a:solidFill>
              </a:rPr>
              <a:t>stores the address of the next instruction to execute</a:t>
            </a:r>
          </a:p>
          <a:p>
            <a:r>
              <a:rPr lang="en-US" b="1" dirty="0">
                <a:solidFill>
                  <a:srgbClr val="FF0000"/>
                </a:solidFill>
              </a:rPr>
              <a:t>%</a:t>
            </a:r>
            <a:r>
              <a:rPr lang="en-US" b="1" dirty="0" err="1">
                <a:solidFill>
                  <a:srgbClr val="FF0000"/>
                </a:solidFill>
              </a:rPr>
              <a:t>rsp</a:t>
            </a:r>
            <a:r>
              <a:rPr lang="en-US" dirty="0">
                <a:solidFill>
                  <a:srgbClr val="FF0000"/>
                </a:solidFill>
              </a:rPr>
              <a:t> stores the address of the current top element on the stack</a:t>
            </a:r>
            <a:endParaRPr lang="en-US" b="1" dirty="0">
              <a:solidFill>
                <a:srgbClr val="FF0000"/>
              </a:solidFill>
            </a:endParaRPr>
          </a:p>
          <a:p>
            <a:endParaRPr lang="en-US" b="1" dirty="0"/>
          </a:p>
          <a:p>
            <a:pPr marL="0" indent="0">
              <a:buNone/>
            </a:pPr>
            <a:r>
              <a:rPr lang="en-US" dirty="0"/>
              <a:t>See the x86-64 Guide and Reference Sheet on the Resources webpage for more!</a:t>
            </a:r>
          </a:p>
        </p:txBody>
      </p:sp>
    </p:spTree>
    <p:extLst>
      <p:ext uri="{BB962C8B-B14F-4D97-AF65-F5344CB8AC3E}">
        <p14:creationId xmlns:p14="http://schemas.microsoft.com/office/powerpoint/2010/main" val="23042896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D03F-2612-0F45-8735-A7C8E170B2CE}"/>
              </a:ext>
            </a:extLst>
          </p:cNvPr>
          <p:cNvSpPr>
            <a:spLocks noGrp="1"/>
          </p:cNvSpPr>
          <p:nvPr>
            <p:ph type="title"/>
          </p:nvPr>
        </p:nvSpPr>
        <p:spPr/>
        <p:txBody>
          <a:bodyPr/>
          <a:lstStyle/>
          <a:p>
            <a:r>
              <a:rPr lang="en-US" dirty="0"/>
              <a:t>Register Restrictions</a:t>
            </a:r>
          </a:p>
        </p:txBody>
      </p:sp>
      <p:sp>
        <p:nvSpPr>
          <p:cNvPr id="4" name="Content Placeholder 3">
            <a:extLst>
              <a:ext uri="{FF2B5EF4-FFF2-40B4-BE49-F238E27FC236}">
                <a16:creationId xmlns:a16="http://schemas.microsoft.com/office/drawing/2014/main" id="{1ECDAC58-6FAF-7C4C-AD65-C6DE6767A261}"/>
              </a:ext>
            </a:extLst>
          </p:cNvPr>
          <p:cNvSpPr>
            <a:spLocks noGrp="1"/>
          </p:cNvSpPr>
          <p:nvPr>
            <p:ph sz="half" idx="1"/>
          </p:nvPr>
        </p:nvSpPr>
        <p:spPr>
          <a:xfrm>
            <a:off x="152400" y="1295400"/>
            <a:ext cx="5562600" cy="5181600"/>
          </a:xfrm>
        </p:spPr>
        <p:txBody>
          <a:bodyPr/>
          <a:lstStyle/>
          <a:p>
            <a:pPr marL="0" indent="0">
              <a:spcBef>
                <a:spcPts val="0"/>
              </a:spcBef>
              <a:buNone/>
            </a:pPr>
            <a:r>
              <a:rPr lang="en-US" sz="3200" dirty="0">
                <a:latin typeface="Consolas" panose="020B0609020204030204" pitchFamily="49" charset="0"/>
                <a:cs typeface="Consolas" panose="020B0609020204030204" pitchFamily="49" charset="0"/>
              </a:rPr>
              <a:t>long P(long x, long y) {</a:t>
            </a:r>
          </a:p>
          <a:p>
            <a:pPr marL="0" indent="0">
              <a:spcBef>
                <a:spcPts val="0"/>
              </a:spcBef>
              <a:buNone/>
            </a:pPr>
            <a:r>
              <a:rPr lang="en-US" sz="3200" dirty="0">
                <a:latin typeface="Consolas" panose="020B0609020204030204" pitchFamily="49" charset="0"/>
                <a:cs typeface="Consolas" panose="020B0609020204030204" pitchFamily="49" charset="0"/>
              </a:rPr>
              <a:t>    long u = Q(y);</a:t>
            </a:r>
          </a:p>
          <a:p>
            <a:pPr marL="0" indent="0">
              <a:spcBef>
                <a:spcPts val="0"/>
              </a:spcBef>
              <a:buNone/>
            </a:pPr>
            <a:r>
              <a:rPr lang="en-US" sz="3200" dirty="0">
                <a:latin typeface="Consolas" panose="020B0609020204030204" pitchFamily="49" charset="0"/>
                <a:cs typeface="Consolas" panose="020B0609020204030204" pitchFamily="49" charset="0"/>
              </a:rPr>
              <a:t>    long v = Q(x);</a:t>
            </a:r>
          </a:p>
          <a:p>
            <a:pPr marL="0" indent="0">
              <a:spcBef>
                <a:spcPts val="0"/>
              </a:spcBef>
              <a:buNone/>
            </a:pPr>
            <a:r>
              <a:rPr lang="en-US" sz="3200" dirty="0">
                <a:latin typeface="Consolas" panose="020B0609020204030204" pitchFamily="49" charset="0"/>
                <a:cs typeface="Consolas" panose="020B0609020204030204" pitchFamily="49" charset="0"/>
              </a:rPr>
              <a:t>    return u + v;</a:t>
            </a:r>
          </a:p>
          <a:p>
            <a:pPr marL="0" indent="0">
              <a:spcBef>
                <a:spcPts val="0"/>
              </a:spcBef>
              <a:buNone/>
            </a:pPr>
            <a:r>
              <a:rPr lang="en-US" sz="32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844760CF-73B4-4243-82C9-F4A8C5444BB9}"/>
              </a:ext>
            </a:extLst>
          </p:cNvPr>
          <p:cNvSpPr>
            <a:spLocks noGrp="1"/>
          </p:cNvSpPr>
          <p:nvPr>
            <p:ph sz="half" idx="10"/>
          </p:nvPr>
        </p:nvSpPr>
        <p:spPr>
          <a:xfrm>
            <a:off x="5715000" y="1299882"/>
            <a:ext cx="6291072" cy="5481918"/>
          </a:xfrm>
        </p:spPr>
        <p:txBody>
          <a:bodyPr/>
          <a:lstStyle/>
          <a:p>
            <a:pPr marL="0" indent="0">
              <a:spcBef>
                <a:spcPts val="0"/>
              </a:spcBef>
              <a:buNone/>
            </a:pPr>
            <a:r>
              <a:rPr lang="en-US" sz="1800" u="sng" dirty="0">
                <a:latin typeface="Consolas" panose="020B0609020204030204" pitchFamily="49" charset="0"/>
                <a:cs typeface="Consolas" panose="020B0609020204030204" pitchFamily="49" charset="0"/>
              </a:rPr>
              <a:t>long P(long x, long y), x in %</a:t>
            </a:r>
            <a:r>
              <a:rPr lang="en-US" sz="1800" u="sng" dirty="0" err="1">
                <a:latin typeface="Consolas" panose="020B0609020204030204" pitchFamily="49" charset="0"/>
                <a:cs typeface="Consolas" panose="020B0609020204030204" pitchFamily="49" charset="0"/>
              </a:rPr>
              <a:t>rdi</a:t>
            </a:r>
            <a:r>
              <a:rPr lang="en-US" sz="1800" u="sng" dirty="0">
                <a:latin typeface="Consolas" panose="020B0609020204030204" pitchFamily="49" charset="0"/>
                <a:cs typeface="Consolas" panose="020B0609020204030204" pitchFamily="49" charset="0"/>
              </a:rPr>
              <a:t>, y in %</a:t>
            </a:r>
            <a:r>
              <a:rPr lang="en-US" sz="1800" u="sng" dirty="0" err="1">
                <a:latin typeface="Consolas" panose="020B0609020204030204" pitchFamily="49" charset="0"/>
                <a:cs typeface="Consolas" panose="020B0609020204030204" pitchFamily="49" charset="0"/>
              </a:rPr>
              <a:t>rsi</a:t>
            </a:r>
            <a:r>
              <a:rPr lang="en-US" sz="1800" u="sng"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push %</a:t>
            </a:r>
            <a:r>
              <a:rPr lang="en-US" dirty="0" err="1">
                <a:solidFill>
                  <a:srgbClr val="FF0000"/>
                </a:solidFill>
                <a:latin typeface="Consolas" panose="020B0609020204030204" pitchFamily="49" charset="0"/>
                <a:cs typeface="Consolas" panose="020B0609020204030204" pitchFamily="49" charset="0"/>
              </a:rPr>
              <a:t>rbp</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push %</a:t>
            </a:r>
            <a:r>
              <a:rPr lang="en-US" dirty="0" err="1">
                <a:solidFill>
                  <a:srgbClr val="FF0000"/>
                </a:solidFill>
                <a:latin typeface="Consolas" panose="020B0609020204030204" pitchFamily="49" charset="0"/>
                <a:cs typeface="Consolas" panose="020B0609020204030204" pitchFamily="49" charset="0"/>
              </a:rPr>
              <a:t>rbx</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rdi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rbp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rbx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rax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pop %</a:t>
            </a:r>
            <a:r>
              <a:rPr lang="en-US" dirty="0" err="1">
                <a:solidFill>
                  <a:srgbClr val="FF0000"/>
                </a:solidFill>
                <a:latin typeface="Consolas" panose="020B0609020204030204" pitchFamily="49" charset="0"/>
                <a:cs typeface="Consolas" panose="020B0609020204030204" pitchFamily="49" charset="0"/>
              </a:rPr>
              <a:t>rbx</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pop %</a:t>
            </a:r>
            <a:r>
              <a:rPr lang="en-US" dirty="0" err="1">
                <a:solidFill>
                  <a:srgbClr val="FF0000"/>
                </a:solidFill>
                <a:latin typeface="Consolas" panose="020B0609020204030204" pitchFamily="49" charset="0"/>
                <a:cs typeface="Consolas" panose="020B0609020204030204" pitchFamily="49" charset="0"/>
              </a:rPr>
              <a:t>rbp</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endParaRPr lang="en-US" dirty="0">
              <a:solidFill>
                <a:srgbClr val="008000"/>
              </a:solidFill>
              <a:latin typeface="Consolas" panose="020B0609020204030204" pitchFamily="49" charset="0"/>
              <a:cs typeface="Consolas" panose="020B0609020204030204" pitchFamily="49" charset="0"/>
            </a:endParaRPr>
          </a:p>
        </p:txBody>
      </p:sp>
      <p:cxnSp>
        <p:nvCxnSpPr>
          <p:cNvPr id="7" name="Straight Connector 6">
            <a:extLst>
              <a:ext uri="{FF2B5EF4-FFF2-40B4-BE49-F238E27FC236}">
                <a16:creationId xmlns:a16="http://schemas.microsoft.com/office/drawing/2014/main" id="{EA0955F0-0255-824B-94B1-1FCA5C5B3672}"/>
              </a:ext>
            </a:extLst>
          </p:cNvPr>
          <p:cNvCxnSpPr/>
          <p:nvPr/>
        </p:nvCxnSpPr>
        <p:spPr>
          <a:xfrm>
            <a:off x="5715000" y="1295400"/>
            <a:ext cx="0" cy="55626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3307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b="1" dirty="0">
                <a:solidFill>
                  <a:srgbClr val="C00000"/>
                </a:solidFill>
              </a:rPr>
              <a:t>Pulling it all together: recursion example</a:t>
            </a:r>
          </a:p>
          <a:p>
            <a:pPr lvl="1"/>
            <a:endParaRPr lang="en-US" dirty="0"/>
          </a:p>
          <a:p>
            <a:endParaRPr lang="en-US" dirty="0"/>
          </a:p>
        </p:txBody>
      </p:sp>
    </p:spTree>
    <p:extLst>
      <p:ext uri="{BB962C8B-B14F-4D97-AF65-F5344CB8AC3E}">
        <p14:creationId xmlns:p14="http://schemas.microsoft.com/office/powerpoint/2010/main" val="21000616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48B1-099C-DC4E-A758-5CD0625E6ADE}"/>
              </a:ext>
            </a:extLst>
          </p:cNvPr>
          <p:cNvSpPr>
            <a:spLocks noGrp="1"/>
          </p:cNvSpPr>
          <p:nvPr>
            <p:ph type="title"/>
          </p:nvPr>
        </p:nvSpPr>
        <p:spPr/>
        <p:txBody>
          <a:bodyPr/>
          <a:lstStyle/>
          <a:p>
            <a:r>
              <a:rPr lang="en-US" dirty="0"/>
              <a:t>Example: Recursion</a:t>
            </a:r>
          </a:p>
        </p:txBody>
      </p:sp>
      <p:sp>
        <p:nvSpPr>
          <p:cNvPr id="3" name="Content Placeholder 2">
            <a:extLst>
              <a:ext uri="{FF2B5EF4-FFF2-40B4-BE49-F238E27FC236}">
                <a16:creationId xmlns:a16="http://schemas.microsoft.com/office/drawing/2014/main" id="{AE2AF72C-8CF5-FF41-B17B-1C33A77A041A}"/>
              </a:ext>
            </a:extLst>
          </p:cNvPr>
          <p:cNvSpPr>
            <a:spLocks noGrp="1"/>
          </p:cNvSpPr>
          <p:nvPr>
            <p:ph idx="1"/>
          </p:nvPr>
        </p:nvSpPr>
        <p:spPr/>
        <p:txBody>
          <a:bodyPr/>
          <a:lstStyle/>
          <a:p>
            <a:r>
              <a:rPr lang="en-US" dirty="0"/>
              <a:t>Let’s take a look at an example of recursion at the assembly level.</a:t>
            </a:r>
          </a:p>
          <a:p>
            <a:r>
              <a:rPr lang="en-US" dirty="0"/>
              <a:t>We’ll put to use everything we’ve learned about registers, the stack, function calls, parameters, and assembly instructions!</a:t>
            </a:r>
          </a:p>
          <a:p>
            <a:r>
              <a:rPr lang="en-US" dirty="0"/>
              <a:t>We’ll also see how helpful GDB can be when tracing through assembly.</a:t>
            </a:r>
          </a:p>
        </p:txBody>
      </p:sp>
      <p:pic>
        <p:nvPicPr>
          <p:cNvPr id="4" name="Picture 3">
            <a:extLst>
              <a:ext uri="{FF2B5EF4-FFF2-40B4-BE49-F238E27FC236}">
                <a16:creationId xmlns:a16="http://schemas.microsoft.com/office/drawing/2014/main" id="{9BECC1E9-9A0E-5B4D-AB13-B860F128A50B}"/>
              </a:ext>
            </a:extLst>
          </p:cNvPr>
          <p:cNvPicPr>
            <a:picLocks noChangeAspect="1"/>
          </p:cNvPicPr>
          <p:nvPr/>
        </p:nvPicPr>
        <p:blipFill>
          <a:blip r:embed="rId2"/>
          <a:stretch>
            <a:fillRect/>
          </a:stretch>
        </p:blipFill>
        <p:spPr>
          <a:xfrm>
            <a:off x="5403850" y="4870450"/>
            <a:ext cx="1384300" cy="1384300"/>
          </a:xfrm>
          <a:prstGeom prst="rect">
            <a:avLst/>
          </a:prstGeom>
        </p:spPr>
      </p:pic>
    </p:spTree>
    <p:extLst>
      <p:ext uri="{BB962C8B-B14F-4D97-AF65-F5344CB8AC3E}">
        <p14:creationId xmlns:p14="http://schemas.microsoft.com/office/powerpoint/2010/main" val="19367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endParaRPr lang="en-US" dirty="0"/>
          </a:p>
          <a:p>
            <a:pPr marL="0" indent="0">
              <a:buNone/>
            </a:pPr>
            <a:r>
              <a:rPr lang="en-US" i="1" dirty="0"/>
              <a:t>That’s it for assembly!  </a:t>
            </a:r>
            <a:r>
              <a:rPr lang="en-US" b="1" dirty="0"/>
              <a:t>Next time: </a:t>
            </a:r>
            <a:r>
              <a:rPr lang="en-US" dirty="0"/>
              <a:t>managing the heap</a:t>
            </a:r>
          </a:p>
          <a:p>
            <a:pPr lvl="1"/>
            <a:endParaRPr lang="en-US" dirty="0"/>
          </a:p>
          <a:p>
            <a:endParaRPr lang="en-US" dirty="0"/>
          </a:p>
        </p:txBody>
      </p:sp>
    </p:spTree>
    <p:extLst>
      <p:ext uri="{BB962C8B-B14F-4D97-AF65-F5344CB8AC3E}">
        <p14:creationId xmlns:p14="http://schemas.microsoft.com/office/powerpoint/2010/main" val="414371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b="1" dirty="0">
                <a:solidFill>
                  <a:srgbClr val="C00000"/>
                </a:solidFill>
              </a:rPr>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402800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%rip </a:t>
            </a:r>
            <a:r>
              <a:rPr lang="en-US" dirty="0"/>
              <a:t>is a special register that points to the instruction currently executing.</a:t>
            </a:r>
          </a:p>
          <a:p>
            <a:r>
              <a:rPr lang="en-US" b="1" dirty="0"/>
              <a:t>Let’s dive deeper into how %rip works, and how jumps modify it</a:t>
            </a:r>
            <a:r>
              <a:rPr lang="en-US" dirty="0"/>
              <a:t>.</a:t>
            </a:r>
            <a:endParaRPr lang="en-US" b="1" dirty="0"/>
          </a:p>
        </p:txBody>
      </p:sp>
    </p:spTree>
    <p:extLst>
      <p:ext uri="{BB962C8B-B14F-4D97-AF65-F5344CB8AC3E}">
        <p14:creationId xmlns:p14="http://schemas.microsoft.com/office/powerpoint/2010/main" val="152201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736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E46D-4A0D-1C41-BA01-B7FA469151DA}"/>
              </a:ext>
            </a:extLst>
          </p:cNvPr>
          <p:cNvSpPr>
            <a:spLocks noGrp="1"/>
          </p:cNvSpPr>
          <p:nvPr>
            <p:ph type="title"/>
          </p:nvPr>
        </p:nvSpPr>
        <p:spPr/>
        <p:txBody>
          <a:bodyPr/>
          <a:lstStyle/>
          <a:p>
            <a:r>
              <a:rPr lang="en-US" dirty="0"/>
              <a:t>Instructions Are Just Bytes!</a:t>
            </a:r>
          </a:p>
        </p:txBody>
      </p:sp>
      <p:pic>
        <p:nvPicPr>
          <p:cNvPr id="4" name="Picture 3">
            <a:extLst>
              <a:ext uri="{FF2B5EF4-FFF2-40B4-BE49-F238E27FC236}">
                <a16:creationId xmlns:a16="http://schemas.microsoft.com/office/drawing/2014/main" id="{095737C9-D2FD-D04E-BFAD-9567B2DB1205}"/>
              </a:ext>
            </a:extLst>
          </p:cNvPr>
          <p:cNvPicPr>
            <a:picLocks noChangeAspect="1"/>
          </p:cNvPicPr>
          <p:nvPr>
            <p:custDataLst>
              <p:tags r:id="rId1"/>
            </p:custDataLst>
          </p:nvPr>
        </p:nvPicPr>
        <p:blipFill>
          <a:blip r:embed="rId3"/>
          <a:stretch>
            <a:fillRect/>
          </a:stretch>
        </p:blipFill>
        <p:spPr>
          <a:xfrm>
            <a:off x="2376047" y="1371600"/>
            <a:ext cx="7439906" cy="5140012"/>
          </a:xfrm>
          <a:prstGeom prst="rect">
            <a:avLst/>
          </a:prstGeom>
        </p:spPr>
      </p:pic>
    </p:spTree>
    <p:extLst>
      <p:ext uri="{BB962C8B-B14F-4D97-AF65-F5344CB8AC3E}">
        <p14:creationId xmlns:p14="http://schemas.microsoft.com/office/powerpoint/2010/main" val="40464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E46D-4A0D-1C41-BA01-B7FA469151DA}"/>
              </a:ext>
            </a:extLst>
          </p:cNvPr>
          <p:cNvSpPr>
            <a:spLocks noGrp="1"/>
          </p:cNvSpPr>
          <p:nvPr>
            <p:ph type="title"/>
          </p:nvPr>
        </p:nvSpPr>
        <p:spPr/>
        <p:txBody>
          <a:bodyPr/>
          <a:lstStyle/>
          <a:p>
            <a:r>
              <a:rPr lang="en-US" dirty="0"/>
              <a:t>Instructions Are Just Bytes!</a:t>
            </a:r>
          </a:p>
        </p:txBody>
      </p:sp>
      <p:pic>
        <p:nvPicPr>
          <p:cNvPr id="4" name="Picture 3">
            <a:extLst>
              <a:ext uri="{FF2B5EF4-FFF2-40B4-BE49-F238E27FC236}">
                <a16:creationId xmlns:a16="http://schemas.microsoft.com/office/drawing/2014/main" id="{095737C9-D2FD-D04E-BFAD-9567B2DB1205}"/>
              </a:ext>
            </a:extLst>
          </p:cNvPr>
          <p:cNvPicPr>
            <a:picLocks noChangeAspect="1"/>
          </p:cNvPicPr>
          <p:nvPr>
            <p:custDataLst>
              <p:tags r:id="rId1"/>
            </p:custDataLst>
          </p:nvPr>
        </p:nvPicPr>
        <p:blipFill>
          <a:blip r:embed="rId3"/>
          <a:stretch>
            <a:fillRect/>
          </a:stretch>
        </p:blipFill>
        <p:spPr>
          <a:xfrm>
            <a:off x="-14325600" y="-4191000"/>
            <a:ext cx="27203400" cy="18794028"/>
          </a:xfrm>
          <a:prstGeom prst="rect">
            <a:avLst/>
          </a:prstGeom>
        </p:spPr>
      </p:pic>
    </p:spTree>
    <p:extLst>
      <p:ext uri="{BB962C8B-B14F-4D97-AF65-F5344CB8AC3E}">
        <p14:creationId xmlns:p14="http://schemas.microsoft.com/office/powerpoint/2010/main" val="1417297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Instructions Are Just Bytes!</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6000" y="2866307"/>
            <a:ext cx="1" cy="7150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B93BD7-973B-D540-82F1-8FE1C576E5BA}"/>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373794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Instructions Are Just Bytes!</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6000" y="2866307"/>
            <a:ext cx="1" cy="7150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Right Arrow 31">
            <a:extLst>
              <a:ext uri="{FF2B5EF4-FFF2-40B4-BE49-F238E27FC236}">
                <a16:creationId xmlns:a16="http://schemas.microsoft.com/office/drawing/2014/main" id="{63D79839-E546-4F46-8BEE-F6EE207A7614}"/>
              </a:ext>
            </a:extLst>
          </p:cNvPr>
          <p:cNvSpPr/>
          <p:nvPr/>
        </p:nvSpPr>
        <p:spPr>
          <a:xfrm>
            <a:off x="3196197" y="2283011"/>
            <a:ext cx="1375803" cy="30778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BE9665-D0A5-1C4B-9C27-FE37A1A66FE8}"/>
              </a:ext>
            </a:extLst>
          </p:cNvPr>
          <p:cNvSpPr/>
          <p:nvPr/>
        </p:nvSpPr>
        <p:spPr>
          <a:xfrm>
            <a:off x="1672797" y="1977330"/>
            <a:ext cx="1523400" cy="923330"/>
          </a:xfrm>
          <a:prstGeom prst="rect">
            <a:avLst/>
          </a:prstGeom>
        </p:spPr>
        <p:txBody>
          <a:bodyPr wrap="square">
            <a:spAutoFit/>
          </a:bodyPr>
          <a:lstStyle/>
          <a:p>
            <a:pPr algn="ctr"/>
            <a:r>
              <a:rPr lang="en-US" dirty="0"/>
              <a:t>Parameters and local variables</a:t>
            </a:r>
          </a:p>
        </p:txBody>
      </p:sp>
      <p:sp>
        <p:nvSpPr>
          <p:cNvPr id="14" name="TextBox 13">
            <a:extLst>
              <a:ext uri="{FF2B5EF4-FFF2-40B4-BE49-F238E27FC236}">
                <a16:creationId xmlns:a16="http://schemas.microsoft.com/office/drawing/2014/main" id="{494B5E84-4DE7-8546-A712-6676D879D836}"/>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425087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Instructions Are Just Bytes!</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6000" y="2866307"/>
            <a:ext cx="1" cy="7150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Right Arrow 31">
            <a:extLst>
              <a:ext uri="{FF2B5EF4-FFF2-40B4-BE49-F238E27FC236}">
                <a16:creationId xmlns:a16="http://schemas.microsoft.com/office/drawing/2014/main" id="{63D79839-E546-4F46-8BEE-F6EE207A7614}"/>
              </a:ext>
            </a:extLst>
          </p:cNvPr>
          <p:cNvSpPr/>
          <p:nvPr/>
        </p:nvSpPr>
        <p:spPr>
          <a:xfrm>
            <a:off x="3196197" y="4182951"/>
            <a:ext cx="1375803" cy="30778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BE9665-D0A5-1C4B-9C27-FE37A1A66FE8}"/>
              </a:ext>
            </a:extLst>
          </p:cNvPr>
          <p:cNvSpPr/>
          <p:nvPr/>
        </p:nvSpPr>
        <p:spPr>
          <a:xfrm>
            <a:off x="1066800" y="3877270"/>
            <a:ext cx="2129397" cy="923330"/>
          </a:xfrm>
          <a:prstGeom prst="rect">
            <a:avLst/>
          </a:prstGeom>
        </p:spPr>
        <p:txBody>
          <a:bodyPr wrap="square">
            <a:spAutoFit/>
          </a:bodyPr>
          <a:lstStyle/>
          <a:p>
            <a:pPr algn="ctr"/>
            <a:r>
              <a:rPr lang="en-US" dirty="0"/>
              <a:t>Allocated memory (malloc, </a:t>
            </a:r>
            <a:r>
              <a:rPr lang="en-US" dirty="0" err="1"/>
              <a:t>calloc</a:t>
            </a:r>
            <a:r>
              <a:rPr lang="en-US" dirty="0"/>
              <a:t>, </a:t>
            </a:r>
            <a:r>
              <a:rPr lang="en-US" dirty="0" err="1"/>
              <a:t>realloc</a:t>
            </a:r>
            <a:r>
              <a:rPr lang="en-US" dirty="0"/>
              <a:t>)</a:t>
            </a:r>
          </a:p>
        </p:txBody>
      </p:sp>
      <p:sp>
        <p:nvSpPr>
          <p:cNvPr id="13" name="TextBox 12">
            <a:extLst>
              <a:ext uri="{FF2B5EF4-FFF2-40B4-BE49-F238E27FC236}">
                <a16:creationId xmlns:a16="http://schemas.microsoft.com/office/drawing/2014/main" id="{D0CB28D6-E731-5C41-9829-79EDE1EB264E}"/>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298719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Instructions Are Just Bytes!</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6000" y="2866307"/>
            <a:ext cx="1" cy="7150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Right Arrow 31">
            <a:extLst>
              <a:ext uri="{FF2B5EF4-FFF2-40B4-BE49-F238E27FC236}">
                <a16:creationId xmlns:a16="http://schemas.microsoft.com/office/drawing/2014/main" id="{63D79839-E546-4F46-8BEE-F6EE207A7614}"/>
              </a:ext>
            </a:extLst>
          </p:cNvPr>
          <p:cNvSpPr/>
          <p:nvPr/>
        </p:nvSpPr>
        <p:spPr>
          <a:xfrm>
            <a:off x="3196197" y="5021151"/>
            <a:ext cx="1375803" cy="30778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BE9665-D0A5-1C4B-9C27-FE37A1A66FE8}"/>
              </a:ext>
            </a:extLst>
          </p:cNvPr>
          <p:cNvSpPr/>
          <p:nvPr/>
        </p:nvSpPr>
        <p:spPr>
          <a:xfrm>
            <a:off x="609600" y="4715470"/>
            <a:ext cx="2586597" cy="923330"/>
          </a:xfrm>
          <a:prstGeom prst="rect">
            <a:avLst/>
          </a:prstGeom>
        </p:spPr>
        <p:txBody>
          <a:bodyPr wrap="square">
            <a:spAutoFit/>
          </a:bodyPr>
          <a:lstStyle/>
          <a:p>
            <a:pPr algn="ctr"/>
            <a:r>
              <a:rPr lang="en-US" dirty="0"/>
              <a:t>Global variables (boo!), static variables and string literals</a:t>
            </a:r>
          </a:p>
        </p:txBody>
      </p:sp>
      <p:sp>
        <p:nvSpPr>
          <p:cNvPr id="13" name="TextBox 12">
            <a:extLst>
              <a:ext uri="{FF2B5EF4-FFF2-40B4-BE49-F238E27FC236}">
                <a16:creationId xmlns:a16="http://schemas.microsoft.com/office/drawing/2014/main" id="{FEC59236-9F3B-4B4F-BFE8-06A32F31F28A}"/>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106248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1EA4-262F-8C4F-A512-0078F8924C2B}"/>
              </a:ext>
            </a:extLst>
          </p:cNvPr>
          <p:cNvSpPr>
            <a:spLocks noGrp="1"/>
          </p:cNvSpPr>
          <p:nvPr>
            <p:ph type="title"/>
          </p:nvPr>
        </p:nvSpPr>
        <p:spPr/>
        <p:txBody>
          <a:bodyPr/>
          <a:lstStyle/>
          <a:p>
            <a:r>
              <a:rPr lang="en-US" dirty="0"/>
              <a:t>Learning Assembly</a:t>
            </a:r>
          </a:p>
        </p:txBody>
      </p:sp>
      <p:graphicFrame>
        <p:nvGraphicFramePr>
          <p:cNvPr id="5" name="Diagram 4">
            <a:extLst>
              <a:ext uri="{FF2B5EF4-FFF2-40B4-BE49-F238E27FC236}">
                <a16:creationId xmlns:a16="http://schemas.microsoft.com/office/drawing/2014/main" id="{A6D7657A-C225-D245-9B8A-216876411316}"/>
              </a:ext>
            </a:extLst>
          </p:cNvPr>
          <p:cNvGraphicFramePr/>
          <p:nvPr>
            <p:extLst/>
          </p:nvPr>
        </p:nvGraphicFramePr>
        <p:xfrm>
          <a:off x="419100" y="1066800"/>
          <a:ext cx="1135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3E3C906-38C1-AF42-900E-0556BBA718F8}"/>
              </a:ext>
            </a:extLst>
          </p:cNvPr>
          <p:cNvSpPr txBox="1"/>
          <p:nvPr/>
        </p:nvSpPr>
        <p:spPr>
          <a:xfrm>
            <a:off x="1143000" y="4267199"/>
            <a:ext cx="753732" cy="584775"/>
          </a:xfrm>
          <a:prstGeom prst="rect">
            <a:avLst/>
          </a:prstGeom>
          <a:noFill/>
        </p:spPr>
        <p:txBody>
          <a:bodyPr wrap="none" rtlCol="0">
            <a:spAutoFit/>
          </a:bodyPr>
          <a:lstStyle/>
          <a:p>
            <a:r>
              <a:rPr lang="en-US" sz="3200" b="1" dirty="0"/>
              <a:t>5/6</a:t>
            </a:r>
          </a:p>
        </p:txBody>
      </p:sp>
      <p:sp>
        <p:nvSpPr>
          <p:cNvPr id="7" name="TextBox 6">
            <a:extLst>
              <a:ext uri="{FF2B5EF4-FFF2-40B4-BE49-F238E27FC236}">
                <a16:creationId xmlns:a16="http://schemas.microsoft.com/office/drawing/2014/main" id="{A175CBAE-E9B4-B74C-84C5-EDE58C727048}"/>
              </a:ext>
            </a:extLst>
          </p:cNvPr>
          <p:cNvSpPr txBox="1"/>
          <p:nvPr/>
        </p:nvSpPr>
        <p:spPr>
          <a:xfrm>
            <a:off x="4098603" y="4267198"/>
            <a:ext cx="981359" cy="584775"/>
          </a:xfrm>
          <a:prstGeom prst="rect">
            <a:avLst/>
          </a:prstGeom>
          <a:noFill/>
        </p:spPr>
        <p:txBody>
          <a:bodyPr wrap="none" rtlCol="0">
            <a:spAutoFit/>
          </a:bodyPr>
          <a:lstStyle/>
          <a:p>
            <a:r>
              <a:rPr lang="en-US" sz="3200" b="1" dirty="0"/>
              <a:t>5/13</a:t>
            </a:r>
          </a:p>
        </p:txBody>
      </p:sp>
      <p:sp>
        <p:nvSpPr>
          <p:cNvPr id="8" name="TextBox 7">
            <a:extLst>
              <a:ext uri="{FF2B5EF4-FFF2-40B4-BE49-F238E27FC236}">
                <a16:creationId xmlns:a16="http://schemas.microsoft.com/office/drawing/2014/main" id="{EA315F74-3037-144A-9BCC-9C73AEBF2B00}"/>
              </a:ext>
            </a:extLst>
          </p:cNvPr>
          <p:cNvSpPr txBox="1"/>
          <p:nvPr/>
        </p:nvSpPr>
        <p:spPr>
          <a:xfrm>
            <a:off x="7112040" y="4267198"/>
            <a:ext cx="981359" cy="584775"/>
          </a:xfrm>
          <a:prstGeom prst="rect">
            <a:avLst/>
          </a:prstGeom>
          <a:noFill/>
        </p:spPr>
        <p:txBody>
          <a:bodyPr wrap="none" rtlCol="0">
            <a:spAutoFit/>
          </a:bodyPr>
          <a:lstStyle/>
          <a:p>
            <a:r>
              <a:rPr lang="en-US" sz="3200" b="1" dirty="0"/>
              <a:t>5/17</a:t>
            </a:r>
          </a:p>
        </p:txBody>
      </p:sp>
      <p:sp>
        <p:nvSpPr>
          <p:cNvPr id="9" name="TextBox 8">
            <a:extLst>
              <a:ext uri="{FF2B5EF4-FFF2-40B4-BE49-F238E27FC236}">
                <a16:creationId xmlns:a16="http://schemas.microsoft.com/office/drawing/2014/main" id="{725E051C-C56F-164E-BF01-FF3C3778FBFA}"/>
              </a:ext>
            </a:extLst>
          </p:cNvPr>
          <p:cNvSpPr txBox="1"/>
          <p:nvPr/>
        </p:nvSpPr>
        <p:spPr>
          <a:xfrm>
            <a:off x="9982200" y="4270080"/>
            <a:ext cx="1359668" cy="584775"/>
          </a:xfrm>
          <a:prstGeom prst="rect">
            <a:avLst/>
          </a:prstGeom>
          <a:noFill/>
        </p:spPr>
        <p:txBody>
          <a:bodyPr wrap="none" rtlCol="0">
            <a:spAutoFit/>
          </a:bodyPr>
          <a:lstStyle/>
          <a:p>
            <a:r>
              <a:rPr lang="en-US" sz="3200" b="1" dirty="0"/>
              <a:t>Today</a:t>
            </a:r>
          </a:p>
        </p:txBody>
      </p:sp>
    </p:spTree>
    <p:extLst>
      <p:ext uri="{BB962C8B-B14F-4D97-AF65-F5344CB8AC3E}">
        <p14:creationId xmlns:p14="http://schemas.microsoft.com/office/powerpoint/2010/main" val="2332907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09B1-6185-D148-83A8-04E8EB05B7D4}"/>
              </a:ext>
            </a:extLst>
          </p:cNvPr>
          <p:cNvSpPr>
            <a:spLocks noGrp="1"/>
          </p:cNvSpPr>
          <p:nvPr>
            <p:ph type="title"/>
          </p:nvPr>
        </p:nvSpPr>
        <p:spPr/>
        <p:txBody>
          <a:bodyPr/>
          <a:lstStyle/>
          <a:p>
            <a:r>
              <a:rPr lang="en-US" dirty="0"/>
              <a:t>Instructions Are Just Bytes!</a:t>
            </a:r>
          </a:p>
        </p:txBody>
      </p:sp>
      <p:sp>
        <p:nvSpPr>
          <p:cNvPr id="16" name="Rectangle 15">
            <a:extLst>
              <a:ext uri="{FF2B5EF4-FFF2-40B4-BE49-F238E27FC236}">
                <a16:creationId xmlns:a16="http://schemas.microsoft.com/office/drawing/2014/main" id="{E7AE1AF6-FC8F-334B-AE72-BB9B96F7486A}"/>
              </a:ext>
            </a:extLst>
          </p:cNvPr>
          <p:cNvSpPr/>
          <p:nvPr>
            <p:custDataLst>
              <p:tags r:id="rId1"/>
            </p:custDataLst>
          </p:nvPr>
        </p:nvSpPr>
        <p:spPr>
          <a:xfrm>
            <a:off x="4195203" y="5786735"/>
            <a:ext cx="681597" cy="461665"/>
          </a:xfrm>
          <a:prstGeom prst="rect">
            <a:avLst/>
          </a:prstGeom>
        </p:spPr>
        <p:txBody>
          <a:bodyPr wrap="none">
            <a:spAutoFit/>
          </a:bodyPr>
          <a:lstStyle/>
          <a:p>
            <a:r>
              <a:rPr lang="en-US" dirty="0"/>
              <a:t>0x0</a:t>
            </a:r>
          </a:p>
        </p:txBody>
      </p:sp>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193914-60AD-D841-B65F-16BD98DA7090}"/>
              </a:ext>
            </a:extLst>
          </p:cNvPr>
          <p:cNvSpPr/>
          <p:nvPr>
            <p:custDataLst>
              <p:tags r:id="rId2"/>
            </p:custDataLst>
          </p:nvPr>
        </p:nvSpPr>
        <p:spPr>
          <a:xfrm>
            <a:off x="4876800" y="2057400"/>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41A4667-CAF4-D14D-A500-578D2E661C0D}"/>
              </a:ext>
            </a:extLst>
          </p:cNvPr>
          <p:cNvSpPr/>
          <p:nvPr>
            <p:custDataLst>
              <p:tags r:id="rId3"/>
            </p:custDataLst>
          </p:nvPr>
        </p:nvSpPr>
        <p:spPr>
          <a:xfrm>
            <a:off x="4876800" y="4012937"/>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20" name="Straight Arrow Connector 19">
            <a:extLst>
              <a:ext uri="{FF2B5EF4-FFF2-40B4-BE49-F238E27FC236}">
                <a16:creationId xmlns:a16="http://schemas.microsoft.com/office/drawing/2014/main" id="{5D8AEBF1-EEDB-3045-86E2-3399C654EC93}"/>
              </a:ext>
            </a:extLst>
          </p:cNvPr>
          <p:cNvCxnSpPr>
            <a:cxnSpLocks/>
          </p:cNvCxnSpPr>
          <p:nvPr>
            <p:custDataLst>
              <p:tags r:id="rId4"/>
            </p:custDataLst>
          </p:nvPr>
        </p:nvCxnSpPr>
        <p:spPr>
          <a:xfrm flipH="1">
            <a:off x="6096000" y="2866307"/>
            <a:ext cx="1" cy="71509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48D7F7-C13C-8D44-9AF5-79EF4AF7060D}"/>
              </a:ext>
            </a:extLst>
          </p:cNvPr>
          <p:cNvSpPr/>
          <p:nvPr>
            <p:custDataLst>
              <p:tags r:id="rId5"/>
            </p:custDataLst>
          </p:nvPr>
        </p:nvSpPr>
        <p:spPr>
          <a:xfrm>
            <a:off x="4876800" y="2057399"/>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3" name="Rectangle 22">
            <a:extLst>
              <a:ext uri="{FF2B5EF4-FFF2-40B4-BE49-F238E27FC236}">
                <a16:creationId xmlns:a16="http://schemas.microsoft.com/office/drawing/2014/main" id="{DE206192-216F-144D-9623-BF744BC8DBB6}"/>
              </a:ext>
            </a:extLst>
          </p:cNvPr>
          <p:cNvSpPr/>
          <p:nvPr>
            <p:custDataLst>
              <p:tags r:id="rId6"/>
            </p:custDataLst>
          </p:nvPr>
        </p:nvSpPr>
        <p:spPr>
          <a:xfrm>
            <a:off x="4874592" y="4876800"/>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4" name="Rectangle 23">
            <a:extLst>
              <a:ext uri="{FF2B5EF4-FFF2-40B4-BE49-F238E27FC236}">
                <a16:creationId xmlns:a16="http://schemas.microsoft.com/office/drawing/2014/main" id="{A127102D-40B8-DD48-96A6-7EC8B2EDB972}"/>
              </a:ext>
            </a:extLst>
          </p:cNvPr>
          <p:cNvSpPr/>
          <p:nvPr>
            <p:custDataLst>
              <p:tags r:id="rId7"/>
            </p:custDataLst>
          </p:nvPr>
        </p:nvSpPr>
        <p:spPr>
          <a:xfrm>
            <a:off x="4876800" y="5562600"/>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cxnSp>
        <p:nvCxnSpPr>
          <p:cNvPr id="29" name="Straight Arrow Connector 28">
            <a:extLst>
              <a:ext uri="{FF2B5EF4-FFF2-40B4-BE49-F238E27FC236}">
                <a16:creationId xmlns:a16="http://schemas.microsoft.com/office/drawing/2014/main" id="{BBD16155-01EA-0049-9DBC-6F314B7DD8A7}"/>
              </a:ext>
            </a:extLst>
          </p:cNvPr>
          <p:cNvCxnSpPr>
            <a:cxnSpLocks/>
          </p:cNvCxnSpPr>
          <p:nvPr>
            <p:custDataLst>
              <p:tags r:id="rId8"/>
            </p:custDataLst>
          </p:nvPr>
        </p:nvCxnSpPr>
        <p:spPr>
          <a:xfrm flipV="1">
            <a:off x="6093791" y="3581400"/>
            <a:ext cx="0" cy="43952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2" name="Right Arrow 31">
            <a:extLst>
              <a:ext uri="{FF2B5EF4-FFF2-40B4-BE49-F238E27FC236}">
                <a16:creationId xmlns:a16="http://schemas.microsoft.com/office/drawing/2014/main" id="{63D79839-E546-4F46-8BEE-F6EE207A7614}"/>
              </a:ext>
            </a:extLst>
          </p:cNvPr>
          <p:cNvSpPr/>
          <p:nvPr/>
        </p:nvSpPr>
        <p:spPr>
          <a:xfrm>
            <a:off x="3196197" y="5554551"/>
            <a:ext cx="1375803" cy="30778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BE9665-D0A5-1C4B-9C27-FE37A1A66FE8}"/>
              </a:ext>
            </a:extLst>
          </p:cNvPr>
          <p:cNvSpPr/>
          <p:nvPr/>
        </p:nvSpPr>
        <p:spPr>
          <a:xfrm>
            <a:off x="1524000" y="5373469"/>
            <a:ext cx="1672197" cy="646331"/>
          </a:xfrm>
          <a:prstGeom prst="rect">
            <a:avLst/>
          </a:prstGeom>
        </p:spPr>
        <p:txBody>
          <a:bodyPr wrap="square">
            <a:spAutoFit/>
          </a:bodyPr>
          <a:lstStyle/>
          <a:p>
            <a:pPr algn="ctr"/>
            <a:r>
              <a:rPr lang="en-US" dirty="0"/>
              <a:t>Machine code instructions</a:t>
            </a:r>
          </a:p>
        </p:txBody>
      </p:sp>
      <p:sp>
        <p:nvSpPr>
          <p:cNvPr id="13" name="TextBox 12">
            <a:extLst>
              <a:ext uri="{FF2B5EF4-FFF2-40B4-BE49-F238E27FC236}">
                <a16:creationId xmlns:a16="http://schemas.microsoft.com/office/drawing/2014/main" id="{BE314DD7-4961-1840-9288-6A8890C97BF7}"/>
              </a:ext>
            </a:extLst>
          </p:cNvPr>
          <p:cNvSpPr txBox="1"/>
          <p:nvPr/>
        </p:nvSpPr>
        <p:spPr>
          <a:xfrm>
            <a:off x="5302549" y="1592039"/>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303339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0" y="1447800"/>
            <a:ext cx="6096000" cy="2308324"/>
          </a:xfrm>
          <a:prstGeom prst="rect">
            <a:avLst/>
          </a:prstGeom>
        </p:spPr>
        <p:txBody>
          <a:bodyPr wrap="square">
            <a:spAutoFit/>
          </a:bodyPr>
          <a:lstStyle/>
          <a:p>
            <a:pPr algn="l"/>
            <a:r>
              <a:rPr lang="en-US" sz="2400" dirty="0">
                <a:latin typeface="Consolas" panose="020B0609020204030204" pitchFamily="49" charset="0"/>
                <a:cs typeface="Consolas" panose="020B0609020204030204" pitchFamily="49" charset="0"/>
              </a:rPr>
              <a:t>00000000004004ed &lt;loop&gt;:</a:t>
            </a:r>
          </a:p>
          <a:p>
            <a:pPr algn="l"/>
            <a:r>
              <a:rPr lang="en-US" sz="2400" dirty="0">
                <a:solidFill>
                  <a:srgbClr val="FF0000"/>
                </a:solidFill>
                <a:latin typeface="Consolas" panose="020B0609020204030204" pitchFamily="49" charset="0"/>
                <a:cs typeface="Consolas" panose="020B0609020204030204" pitchFamily="49" charset="0"/>
              </a:rPr>
              <a:t>4004ed: 55                    push</a:t>
            </a:r>
          </a:p>
          <a:p>
            <a:pPr algn="l"/>
            <a:r>
              <a:rPr lang="en-US" sz="2400" dirty="0">
                <a:solidFill>
                  <a:srgbClr val="FFC000"/>
                </a:solidFill>
                <a:latin typeface="Consolas" panose="020B0609020204030204" pitchFamily="49" charset="0"/>
                <a:cs typeface="Consolas" panose="020B0609020204030204" pitchFamily="49" charset="0"/>
              </a:rPr>
              <a:t>4004ee: 48 89 e5              </a:t>
            </a:r>
            <a:r>
              <a:rPr lang="en-US" sz="2400" dirty="0" err="1">
                <a:solidFill>
                  <a:srgbClr val="FFC000"/>
                </a:solidFill>
                <a:latin typeface="Consolas" panose="020B0609020204030204" pitchFamily="49" charset="0"/>
                <a:cs typeface="Consolas" panose="020B0609020204030204" pitchFamily="49" charset="0"/>
              </a:rPr>
              <a:t>mov</a:t>
            </a:r>
            <a:endParaRPr lang="en-US" sz="2400" dirty="0">
              <a:solidFill>
                <a:srgbClr val="FFC000"/>
              </a:solidFill>
              <a:latin typeface="Consolas" panose="020B0609020204030204" pitchFamily="49" charset="0"/>
              <a:cs typeface="Consolas" panose="020B0609020204030204" pitchFamily="49" charset="0"/>
            </a:endParaRPr>
          </a:p>
          <a:p>
            <a:pPr algn="l"/>
            <a:r>
              <a:rPr lang="en-US" sz="2400" dirty="0">
                <a:solidFill>
                  <a:srgbClr val="00B050"/>
                </a:solidFill>
                <a:latin typeface="Consolas" panose="020B0609020204030204" pitchFamily="49" charset="0"/>
                <a:cs typeface="Consolas" panose="020B0609020204030204" pitchFamily="49" charset="0"/>
              </a:rPr>
              <a:t>4004f1: c7 45 fc 00 00 00 00  </a:t>
            </a:r>
            <a:r>
              <a:rPr lang="en-US" sz="2400" dirty="0" err="1">
                <a:solidFill>
                  <a:srgbClr val="00B050"/>
                </a:solidFill>
                <a:latin typeface="Consolas" panose="020B0609020204030204" pitchFamily="49" charset="0"/>
                <a:cs typeface="Consolas" panose="020B0609020204030204" pitchFamily="49" charset="0"/>
              </a:rPr>
              <a:t>movl</a:t>
            </a:r>
            <a:endParaRPr lang="en-US" sz="2400" dirty="0">
              <a:solidFill>
                <a:srgbClr val="00B050"/>
              </a:solidFill>
              <a:latin typeface="Consolas" panose="020B0609020204030204" pitchFamily="49" charset="0"/>
              <a:cs typeface="Consolas" panose="020B0609020204030204" pitchFamily="49" charset="0"/>
            </a:endParaRPr>
          </a:p>
          <a:p>
            <a:pPr algn="l"/>
            <a:r>
              <a:rPr lang="en-US" sz="2400" dirty="0">
                <a:solidFill>
                  <a:srgbClr val="0432FF"/>
                </a:solidFill>
                <a:latin typeface="Consolas" panose="020B0609020204030204" pitchFamily="49" charset="0"/>
                <a:cs typeface="Consolas" panose="020B0609020204030204" pitchFamily="49" charset="0"/>
              </a:rPr>
              <a:t>4004f8: 83 45 fc 01           </a:t>
            </a:r>
            <a:r>
              <a:rPr lang="en-US" sz="2400" dirty="0" err="1">
                <a:solidFill>
                  <a:srgbClr val="0432FF"/>
                </a:solidFill>
                <a:latin typeface="Consolas" panose="020B0609020204030204" pitchFamily="49" charset="0"/>
                <a:cs typeface="Consolas" panose="020B0609020204030204" pitchFamily="49" charset="0"/>
              </a:rPr>
              <a:t>addl</a:t>
            </a:r>
            <a:endParaRPr lang="en-US" sz="2400" dirty="0">
              <a:solidFill>
                <a:srgbClr val="0432FF"/>
              </a:solidFill>
              <a:latin typeface="Consolas" panose="020B0609020204030204" pitchFamily="49" charset="0"/>
              <a:cs typeface="Consolas" panose="020B0609020204030204" pitchFamily="49" charset="0"/>
            </a:endParaRPr>
          </a:p>
          <a:p>
            <a:pPr algn="l"/>
            <a:r>
              <a:rPr lang="en-US" sz="2400" dirty="0">
                <a:solidFill>
                  <a:srgbClr val="7030A0"/>
                </a:solidFill>
                <a:latin typeface="Consolas" panose="020B0609020204030204" pitchFamily="49" charset="0"/>
                <a:cs typeface="Consolas" panose="020B0609020204030204" pitchFamily="49" charset="0"/>
              </a:rPr>
              <a:t>4004fc: </a:t>
            </a:r>
            <a:r>
              <a:rPr lang="en-US" sz="2400" dirty="0" err="1">
                <a:solidFill>
                  <a:srgbClr val="7030A0"/>
                </a:solidFill>
                <a:latin typeface="Consolas" panose="020B0609020204030204" pitchFamily="49" charset="0"/>
                <a:cs typeface="Consolas" panose="020B0609020204030204" pitchFamily="49" charset="0"/>
              </a:rPr>
              <a:t>eb</a:t>
            </a:r>
            <a:r>
              <a:rPr lang="en-US" sz="2400" dirty="0">
                <a:solidFill>
                  <a:srgbClr val="7030A0"/>
                </a:solidFill>
                <a:latin typeface="Consolas" panose="020B0609020204030204" pitchFamily="49" charset="0"/>
                <a:cs typeface="Consolas" panose="020B0609020204030204" pitchFamily="49" charset="0"/>
              </a:rPr>
              <a:t> fa                 </a:t>
            </a:r>
            <a:r>
              <a:rPr lang="en-US" sz="2400" dirty="0" err="1">
                <a:solidFill>
                  <a:srgbClr val="7030A0"/>
                </a:solidFill>
                <a:latin typeface="Consolas" panose="020B0609020204030204" pitchFamily="49" charset="0"/>
                <a:cs typeface="Consolas" panose="020B0609020204030204" pitchFamily="49" charset="0"/>
              </a:rPr>
              <a:t>jmp</a:t>
            </a:r>
            <a:endParaRPr lang="en-US" sz="24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extLst>
              <p:ext uri="{D42A27DB-BD31-4B8C-83A1-F6EECF244321}">
                <p14:modId xmlns:p14="http://schemas.microsoft.com/office/powerpoint/2010/main" val="299015769"/>
              </p:ext>
            </p:extLst>
          </p:nvPr>
        </p:nvGraphicFramePr>
        <p:xfrm>
          <a:off x="640080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17" name="Rectangle 1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72CDE7B8-0536-2F49-934E-CCD569CF475C}"/>
              </a:ext>
            </a:extLst>
          </p:cNvPr>
          <p:cNvSpPr/>
          <p:nvPr>
            <p:custDataLst>
              <p:tags r:id="rId1"/>
            </p:custDataLst>
          </p:nvPr>
        </p:nvSpPr>
        <p:spPr>
          <a:xfrm>
            <a:off x="9525000" y="2144256"/>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588C8A7-FADE-534E-9A8F-C3B4AD6DAEA1}"/>
              </a:ext>
            </a:extLst>
          </p:cNvPr>
          <p:cNvSpPr/>
          <p:nvPr>
            <p:custDataLst>
              <p:tags r:id="rId2"/>
            </p:custDataLst>
          </p:nvPr>
        </p:nvSpPr>
        <p:spPr>
          <a:xfrm>
            <a:off x="9525000" y="4099793"/>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20" name="Rectangle 19">
            <a:extLst>
              <a:ext uri="{FF2B5EF4-FFF2-40B4-BE49-F238E27FC236}">
                <a16:creationId xmlns:a16="http://schemas.microsoft.com/office/drawing/2014/main" id="{FCCE6707-37DC-864A-8DC7-95B7B753534C}"/>
              </a:ext>
            </a:extLst>
          </p:cNvPr>
          <p:cNvSpPr/>
          <p:nvPr>
            <p:custDataLst>
              <p:tags r:id="rId3"/>
            </p:custDataLst>
          </p:nvPr>
        </p:nvSpPr>
        <p:spPr>
          <a:xfrm>
            <a:off x="9525000" y="2144255"/>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21" name="Rectangle 20">
            <a:extLst>
              <a:ext uri="{FF2B5EF4-FFF2-40B4-BE49-F238E27FC236}">
                <a16:creationId xmlns:a16="http://schemas.microsoft.com/office/drawing/2014/main" id="{2AA98D2A-BD88-4D43-BB06-3D28BA985B56}"/>
              </a:ext>
            </a:extLst>
          </p:cNvPr>
          <p:cNvSpPr/>
          <p:nvPr>
            <p:custDataLst>
              <p:tags r:id="rId4"/>
            </p:custDataLst>
          </p:nvPr>
        </p:nvSpPr>
        <p:spPr>
          <a:xfrm>
            <a:off x="9522792" y="4963656"/>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2" name="Rectangle 21">
            <a:extLst>
              <a:ext uri="{FF2B5EF4-FFF2-40B4-BE49-F238E27FC236}">
                <a16:creationId xmlns:a16="http://schemas.microsoft.com/office/drawing/2014/main" id="{E8FCE66A-A923-A24E-B40E-37228CB7B2F3}"/>
              </a:ext>
            </a:extLst>
          </p:cNvPr>
          <p:cNvSpPr/>
          <p:nvPr>
            <p:custDataLst>
              <p:tags r:id="rId5"/>
            </p:custDataLst>
          </p:nvPr>
        </p:nvSpPr>
        <p:spPr>
          <a:xfrm>
            <a:off x="9525000" y="5649456"/>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3" name="TextBox 2">
            <a:extLst>
              <a:ext uri="{FF2B5EF4-FFF2-40B4-BE49-F238E27FC236}">
                <a16:creationId xmlns:a16="http://schemas.microsoft.com/office/drawing/2014/main" id="{DE9094F5-C7D3-0042-8974-258F7B602A36}"/>
              </a:ext>
            </a:extLst>
          </p:cNvPr>
          <p:cNvSpPr txBox="1"/>
          <p:nvPr/>
        </p:nvSpPr>
        <p:spPr>
          <a:xfrm>
            <a:off x="9950750" y="1727048"/>
            <a:ext cx="1582484" cy="369332"/>
          </a:xfrm>
          <a:prstGeom prst="rect">
            <a:avLst/>
          </a:prstGeom>
          <a:noFill/>
        </p:spPr>
        <p:txBody>
          <a:bodyPr wrap="none" rtlCol="0">
            <a:spAutoFit/>
          </a:bodyPr>
          <a:lstStyle/>
          <a:p>
            <a:r>
              <a:rPr lang="en-US" u="sng" dirty="0"/>
              <a:t>Main Memory</a:t>
            </a:r>
          </a:p>
        </p:txBody>
      </p:sp>
      <p:sp>
        <p:nvSpPr>
          <p:cNvPr id="36" name="Right Brace 35">
            <a:extLst>
              <a:ext uri="{FF2B5EF4-FFF2-40B4-BE49-F238E27FC236}">
                <a16:creationId xmlns:a16="http://schemas.microsoft.com/office/drawing/2014/main" id="{7561BF16-B42D-7C4A-B69B-D570B56F8A09}"/>
              </a:ext>
            </a:extLst>
          </p:cNvPr>
          <p:cNvSpPr/>
          <p:nvPr/>
        </p:nvSpPr>
        <p:spPr>
          <a:xfrm>
            <a:off x="8839200" y="279400"/>
            <a:ext cx="609600" cy="6299200"/>
          </a:xfrm>
          <a:prstGeom prst="rightBrace">
            <a:avLst>
              <a:gd name="adj1" fmla="val 8333"/>
              <a:gd name="adj2" fmla="val 87651"/>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919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ectangle 5"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567E051E-2179-9848-A848-A5CF6A752E99}"/>
              </a:ext>
            </a:extLst>
          </p:cNvPr>
          <p:cNvSpPr/>
          <p:nvPr>
            <p:custDataLst>
              <p:tags r:id="rId1"/>
            </p:custDataLst>
          </p:nvPr>
        </p:nvSpPr>
        <p:spPr>
          <a:xfrm>
            <a:off x="13182600" y="2144256"/>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601E48D-B074-EA4E-B3FD-A223861E602B}"/>
              </a:ext>
            </a:extLst>
          </p:cNvPr>
          <p:cNvSpPr/>
          <p:nvPr>
            <p:custDataLst>
              <p:tags r:id="rId2"/>
            </p:custDataLst>
          </p:nvPr>
        </p:nvSpPr>
        <p:spPr>
          <a:xfrm>
            <a:off x="13182600" y="4099793"/>
            <a:ext cx="2438400" cy="71509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8" name="Rectangle 7">
            <a:extLst>
              <a:ext uri="{FF2B5EF4-FFF2-40B4-BE49-F238E27FC236}">
                <a16:creationId xmlns:a16="http://schemas.microsoft.com/office/drawing/2014/main" id="{FD9FDA60-9D0B-6342-A7BF-FC4347B04E2A}"/>
              </a:ext>
            </a:extLst>
          </p:cNvPr>
          <p:cNvSpPr/>
          <p:nvPr>
            <p:custDataLst>
              <p:tags r:id="rId3"/>
            </p:custDataLst>
          </p:nvPr>
        </p:nvSpPr>
        <p:spPr>
          <a:xfrm>
            <a:off x="13182600" y="2144255"/>
            <a:ext cx="2438400" cy="75602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9" name="Rectangle 8">
            <a:extLst>
              <a:ext uri="{FF2B5EF4-FFF2-40B4-BE49-F238E27FC236}">
                <a16:creationId xmlns:a16="http://schemas.microsoft.com/office/drawing/2014/main" id="{D9E176DE-D2C2-E146-A776-A106C552DB4B}"/>
              </a:ext>
            </a:extLst>
          </p:cNvPr>
          <p:cNvSpPr/>
          <p:nvPr>
            <p:custDataLst>
              <p:tags r:id="rId4"/>
            </p:custDataLst>
          </p:nvPr>
        </p:nvSpPr>
        <p:spPr>
          <a:xfrm>
            <a:off x="13180392" y="4963656"/>
            <a:ext cx="2438400" cy="5900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0" name="Rectangle 9">
            <a:extLst>
              <a:ext uri="{FF2B5EF4-FFF2-40B4-BE49-F238E27FC236}">
                <a16:creationId xmlns:a16="http://schemas.microsoft.com/office/drawing/2014/main" id="{62008FC3-6545-E442-94B9-454CDE6363D9}"/>
              </a:ext>
            </a:extLst>
          </p:cNvPr>
          <p:cNvSpPr/>
          <p:nvPr>
            <p:custDataLst>
              <p:tags r:id="rId5"/>
            </p:custDataLst>
          </p:nvPr>
        </p:nvSpPr>
        <p:spPr>
          <a:xfrm>
            <a:off x="13182600" y="5649456"/>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1" name="TextBox 10">
            <a:extLst>
              <a:ext uri="{FF2B5EF4-FFF2-40B4-BE49-F238E27FC236}">
                <a16:creationId xmlns:a16="http://schemas.microsoft.com/office/drawing/2014/main" id="{99EE91B9-00F2-594A-B8D8-079EF2507AEB}"/>
              </a:ext>
            </a:extLst>
          </p:cNvPr>
          <p:cNvSpPr txBox="1"/>
          <p:nvPr/>
        </p:nvSpPr>
        <p:spPr>
          <a:xfrm>
            <a:off x="13608350" y="1727048"/>
            <a:ext cx="1582484" cy="369332"/>
          </a:xfrm>
          <a:prstGeom prst="rect">
            <a:avLst/>
          </a:prstGeom>
          <a:noFill/>
        </p:spPr>
        <p:txBody>
          <a:bodyPr wrap="none" rtlCol="0">
            <a:spAutoFit/>
          </a:bodyPr>
          <a:lstStyle/>
          <a:p>
            <a:r>
              <a:rPr lang="en-US" u="sng" dirty="0"/>
              <a:t>Main Memory</a:t>
            </a:r>
          </a:p>
        </p:txBody>
      </p:sp>
      <p:sp>
        <p:nvSpPr>
          <p:cNvPr id="12" name="Right Brace 11">
            <a:extLst>
              <a:ext uri="{FF2B5EF4-FFF2-40B4-BE49-F238E27FC236}">
                <a16:creationId xmlns:a16="http://schemas.microsoft.com/office/drawing/2014/main" id="{743A386B-3FAE-5D4D-8EF1-7D6EB00123FD}"/>
              </a:ext>
            </a:extLst>
          </p:cNvPr>
          <p:cNvSpPr/>
          <p:nvPr/>
        </p:nvSpPr>
        <p:spPr>
          <a:xfrm>
            <a:off x="12496800" y="279400"/>
            <a:ext cx="609600" cy="6299200"/>
          </a:xfrm>
          <a:prstGeom prst="rightBrace">
            <a:avLst>
              <a:gd name="adj1" fmla="val 8333"/>
              <a:gd name="adj2" fmla="val 87651"/>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1827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19812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0x4004ed</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stCxn id="3" idx="3"/>
          </p:cNvCxnSpPr>
          <p:nvPr/>
        </p:nvCxnSpPr>
        <p:spPr>
          <a:xfrm>
            <a:off x="7010400" y="5981700"/>
            <a:ext cx="2316480" cy="3660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281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23622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0x4004ee</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cxnSpLocks/>
            <a:stCxn id="3" idx="3"/>
          </p:cNvCxnSpPr>
          <p:nvPr/>
        </p:nvCxnSpPr>
        <p:spPr>
          <a:xfrm>
            <a:off x="7010400" y="5981700"/>
            <a:ext cx="231648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74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28194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0x4004f1</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cxnSpLocks/>
            <a:stCxn id="3" idx="3"/>
          </p:cNvCxnSpPr>
          <p:nvPr/>
        </p:nvCxnSpPr>
        <p:spPr>
          <a:xfrm flipV="1">
            <a:off x="7010400" y="4876800"/>
            <a:ext cx="2316480" cy="11049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4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32766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0x4004f8</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cxnSpLocks/>
            <a:stCxn id="3" idx="3"/>
          </p:cNvCxnSpPr>
          <p:nvPr/>
        </p:nvCxnSpPr>
        <p:spPr>
          <a:xfrm flipV="1">
            <a:off x="7010400" y="2286000"/>
            <a:ext cx="2316480" cy="3695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8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36576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0x4004fc</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cxnSpLocks/>
            <a:stCxn id="3" idx="3"/>
          </p:cNvCxnSpPr>
          <p:nvPr/>
        </p:nvCxnSpPr>
        <p:spPr>
          <a:xfrm flipV="1">
            <a:off x="7010400" y="762000"/>
            <a:ext cx="2316480" cy="5219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138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B81E-2D71-BF4F-8FC5-BC5E79E2B2EA}"/>
              </a:ext>
            </a:extLst>
          </p:cNvPr>
          <p:cNvSpPr>
            <a:spLocks noGrp="1"/>
          </p:cNvSpPr>
          <p:nvPr>
            <p:ph type="title"/>
          </p:nvPr>
        </p:nvSpPr>
        <p:spPr/>
        <p:txBody>
          <a:bodyPr/>
          <a:lstStyle/>
          <a:p>
            <a:r>
              <a:rPr lang="en-US" dirty="0"/>
              <a:t>%rip</a:t>
            </a:r>
          </a:p>
        </p:txBody>
      </p:sp>
      <p:sp>
        <p:nvSpPr>
          <p:cNvPr id="4" name="Rectangle 3">
            <a:extLst>
              <a:ext uri="{FF2B5EF4-FFF2-40B4-BE49-F238E27FC236}">
                <a16:creationId xmlns:a16="http://schemas.microsoft.com/office/drawing/2014/main" id="{304B8DAA-6459-4D41-9E49-7C60D31AFFF7}"/>
              </a:ext>
            </a:extLst>
          </p:cNvPr>
          <p:cNvSpPr/>
          <p:nvPr/>
        </p:nvSpPr>
        <p:spPr>
          <a:xfrm>
            <a:off x="457200" y="1447800"/>
            <a:ext cx="7010400" cy="2677656"/>
          </a:xfrm>
          <a:prstGeom prst="rect">
            <a:avLst/>
          </a:prstGeom>
        </p:spPr>
        <p:txBody>
          <a:bodyPr wrap="square">
            <a:spAutoFit/>
          </a:bodyPr>
          <a:lstStyle/>
          <a:p>
            <a:pPr algn="l"/>
            <a:r>
              <a:rPr lang="en-US" sz="2800" dirty="0">
                <a:latin typeface="Consolas" panose="020B0609020204030204" pitchFamily="49" charset="0"/>
                <a:cs typeface="Consolas" panose="020B0609020204030204" pitchFamily="49" charset="0"/>
              </a:rPr>
              <a:t>00000000004004ed &lt;loop&gt;:</a:t>
            </a:r>
          </a:p>
          <a:p>
            <a:pPr algn="l"/>
            <a:r>
              <a:rPr lang="en-US" sz="2800" dirty="0">
                <a:solidFill>
                  <a:srgbClr val="FF0000"/>
                </a:solidFill>
                <a:latin typeface="Consolas" panose="020B0609020204030204" pitchFamily="49" charset="0"/>
                <a:cs typeface="Consolas" panose="020B0609020204030204" pitchFamily="49" charset="0"/>
              </a:rPr>
              <a:t>4004ed: 55                    push</a:t>
            </a:r>
          </a:p>
          <a:p>
            <a:pPr algn="l"/>
            <a:r>
              <a:rPr lang="en-US" sz="2800" dirty="0">
                <a:solidFill>
                  <a:srgbClr val="FFC000"/>
                </a:solidFill>
                <a:latin typeface="Consolas" panose="020B0609020204030204" pitchFamily="49" charset="0"/>
                <a:cs typeface="Consolas" panose="020B0609020204030204" pitchFamily="49" charset="0"/>
              </a:rPr>
              <a:t>4004ee: 48 89 e5              </a:t>
            </a:r>
            <a:r>
              <a:rPr lang="en-US" sz="2800" dirty="0" err="1">
                <a:solidFill>
                  <a:srgbClr val="FFC000"/>
                </a:solidFill>
                <a:latin typeface="Consolas" panose="020B0609020204030204" pitchFamily="49" charset="0"/>
                <a:cs typeface="Consolas" panose="020B0609020204030204" pitchFamily="49" charset="0"/>
              </a:rPr>
              <a:t>mov</a:t>
            </a:r>
            <a:endParaRPr lang="en-US" sz="2800" dirty="0">
              <a:solidFill>
                <a:srgbClr val="FFC000"/>
              </a:solidFill>
              <a:latin typeface="Consolas" panose="020B0609020204030204" pitchFamily="49" charset="0"/>
              <a:cs typeface="Consolas" panose="020B0609020204030204" pitchFamily="49" charset="0"/>
            </a:endParaRPr>
          </a:p>
          <a:p>
            <a:pPr algn="l"/>
            <a:r>
              <a:rPr lang="en-US" sz="2800" dirty="0">
                <a:solidFill>
                  <a:srgbClr val="00B050"/>
                </a:solidFill>
                <a:latin typeface="Consolas" panose="020B0609020204030204" pitchFamily="49" charset="0"/>
                <a:cs typeface="Consolas" panose="020B0609020204030204" pitchFamily="49" charset="0"/>
              </a:rPr>
              <a:t>4004f1: c7 45 fc 00 00 00 00  </a:t>
            </a:r>
            <a:r>
              <a:rPr lang="en-US" sz="2800" dirty="0" err="1">
                <a:solidFill>
                  <a:srgbClr val="00B050"/>
                </a:solidFill>
                <a:latin typeface="Consolas" panose="020B0609020204030204" pitchFamily="49" charset="0"/>
                <a:cs typeface="Consolas" panose="020B0609020204030204" pitchFamily="49" charset="0"/>
              </a:rPr>
              <a:t>movl</a:t>
            </a:r>
            <a:endParaRPr lang="en-US" sz="2800" dirty="0">
              <a:solidFill>
                <a:srgbClr val="00B050"/>
              </a:solidFill>
              <a:latin typeface="Consolas" panose="020B0609020204030204" pitchFamily="49" charset="0"/>
              <a:cs typeface="Consolas" panose="020B0609020204030204" pitchFamily="49" charset="0"/>
            </a:endParaRPr>
          </a:p>
          <a:p>
            <a:pPr algn="l"/>
            <a:r>
              <a:rPr lang="en-US" sz="2800" dirty="0">
                <a:solidFill>
                  <a:srgbClr val="0432FF"/>
                </a:solidFill>
                <a:latin typeface="Consolas" panose="020B0609020204030204" pitchFamily="49" charset="0"/>
                <a:cs typeface="Consolas" panose="020B0609020204030204" pitchFamily="49" charset="0"/>
              </a:rPr>
              <a:t>4004f8: 83 45 fc 01           </a:t>
            </a:r>
            <a:r>
              <a:rPr lang="en-US" sz="2800" dirty="0" err="1">
                <a:solidFill>
                  <a:srgbClr val="0432FF"/>
                </a:solidFill>
                <a:latin typeface="Consolas" panose="020B0609020204030204" pitchFamily="49" charset="0"/>
                <a:cs typeface="Consolas" panose="020B0609020204030204" pitchFamily="49" charset="0"/>
              </a:rPr>
              <a:t>addl</a:t>
            </a:r>
            <a:endParaRPr lang="en-US" sz="2800" dirty="0">
              <a:solidFill>
                <a:srgbClr val="0432FF"/>
              </a:solidFill>
              <a:latin typeface="Consolas" panose="020B0609020204030204" pitchFamily="49" charset="0"/>
              <a:cs typeface="Consolas" panose="020B0609020204030204" pitchFamily="49" charset="0"/>
            </a:endParaRPr>
          </a:p>
          <a:p>
            <a:pPr algn="l"/>
            <a:r>
              <a:rPr lang="en-US" sz="2800" dirty="0">
                <a:solidFill>
                  <a:srgbClr val="7030A0"/>
                </a:solidFill>
                <a:latin typeface="Consolas" panose="020B0609020204030204" pitchFamily="49" charset="0"/>
                <a:cs typeface="Consolas" panose="020B0609020204030204" pitchFamily="49" charset="0"/>
              </a:rPr>
              <a:t>4004fc: </a:t>
            </a:r>
            <a:r>
              <a:rPr lang="en-US" sz="2800" dirty="0" err="1">
                <a:solidFill>
                  <a:srgbClr val="7030A0"/>
                </a:solidFill>
                <a:latin typeface="Consolas" panose="020B0609020204030204" pitchFamily="49" charset="0"/>
                <a:cs typeface="Consolas" panose="020B0609020204030204" pitchFamily="49" charset="0"/>
              </a:rPr>
              <a:t>eb</a:t>
            </a:r>
            <a:r>
              <a:rPr lang="en-US" sz="2800" dirty="0">
                <a:solidFill>
                  <a:srgbClr val="7030A0"/>
                </a:solidFill>
                <a:latin typeface="Consolas" panose="020B0609020204030204" pitchFamily="49" charset="0"/>
                <a:cs typeface="Consolas" panose="020B0609020204030204" pitchFamily="49" charset="0"/>
              </a:rPr>
              <a:t> fa                 </a:t>
            </a:r>
            <a:r>
              <a:rPr lang="en-US" sz="2800" dirty="0" err="1">
                <a:solidFill>
                  <a:srgbClr val="7030A0"/>
                </a:solidFill>
                <a:latin typeface="Consolas" panose="020B0609020204030204" pitchFamily="49" charset="0"/>
                <a:cs typeface="Consolas" panose="020B0609020204030204" pitchFamily="49" charset="0"/>
              </a:rPr>
              <a:t>jmp</a:t>
            </a:r>
            <a:endParaRPr lang="en-US" sz="2800" dirty="0">
              <a:solidFill>
                <a:srgbClr val="7030A0"/>
              </a:solidFill>
              <a:latin typeface="Consolas" panose="020B0609020204030204" pitchFamily="49" charset="0"/>
              <a:cs typeface="Consolas" panose="020B0609020204030204" pitchFamily="49" charset="0"/>
            </a:endParaRPr>
          </a:p>
        </p:txBody>
      </p:sp>
      <p:graphicFrame>
        <p:nvGraphicFramePr>
          <p:cNvPr id="5" name="Table 4">
            <a:extLst>
              <a:ext uri="{FF2B5EF4-FFF2-40B4-BE49-F238E27FC236}">
                <a16:creationId xmlns:a16="http://schemas.microsoft.com/office/drawing/2014/main" id="{2FA8317E-E63D-A14E-BAF4-3ABDD99817BE}"/>
              </a:ext>
            </a:extLst>
          </p:cNvPr>
          <p:cNvGraphicFramePr>
            <a:graphicFrameLocks noGrp="1"/>
          </p:cNvGraphicFramePr>
          <p:nvPr/>
        </p:nvGraphicFramePr>
        <p:xfrm>
          <a:off x="9326880" y="279400"/>
          <a:ext cx="2286000" cy="62992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808252030"/>
                    </a:ext>
                  </a:extLst>
                </a:gridCol>
                <a:gridCol w="1143000">
                  <a:extLst>
                    <a:ext uri="{9D8B030D-6E8A-4147-A177-3AD203B41FA5}">
                      <a16:colId xmlns:a16="http://schemas.microsoft.com/office/drawing/2014/main" val="3952182809"/>
                    </a:ext>
                  </a:extLst>
                </a:gridCol>
              </a:tblGrid>
              <a:tr h="370840">
                <a:tc>
                  <a:txBody>
                    <a:bodyPr/>
                    <a:lstStyle/>
                    <a:p>
                      <a:r>
                        <a:rPr lang="en-US" sz="1800" b="1" dirty="0">
                          <a:solidFill>
                            <a:srgbClr val="7030A0"/>
                          </a:solidFill>
                          <a:latin typeface="Consolas" panose="020B0609020204030204" pitchFamily="49" charset="0"/>
                          <a:cs typeface="Consolas" panose="020B0609020204030204" pitchFamily="49" charset="0"/>
                        </a:rPr>
                        <a:t>4004fd</a:t>
                      </a:r>
                    </a:p>
                  </a:txBody>
                  <a:tcPr>
                    <a:solidFill>
                      <a:schemeClr val="bg1"/>
                    </a:solidFill>
                  </a:tcPr>
                </a:tc>
                <a:tc>
                  <a:txBody>
                    <a:bodyPr/>
                    <a:lstStyle/>
                    <a:p>
                      <a:r>
                        <a:rPr lang="en-US" sz="1800" b="1" dirty="0">
                          <a:solidFill>
                            <a:srgbClr val="7030A0"/>
                          </a:solidFill>
                          <a:latin typeface="Consolas" panose="020B0609020204030204" pitchFamily="49" charset="0"/>
                          <a:cs typeface="Consolas" panose="020B0609020204030204" pitchFamily="49" charset="0"/>
                        </a:rPr>
                        <a:t>fa</a:t>
                      </a:r>
                    </a:p>
                  </a:txBody>
                  <a:tcPr>
                    <a:solidFill>
                      <a:schemeClr val="bg1"/>
                    </a:solidFill>
                  </a:tcPr>
                </a:tc>
                <a:extLst>
                  <a:ext uri="{0D108BD9-81ED-4DB2-BD59-A6C34878D82A}">
                    <a16:rowId xmlns:a16="http://schemas.microsoft.com/office/drawing/2014/main" val="1627499248"/>
                  </a:ext>
                </a:extLst>
              </a:tr>
              <a:tr h="370840">
                <a:tc>
                  <a:txBody>
                    <a:bodyPr/>
                    <a:lstStyle/>
                    <a:p>
                      <a:r>
                        <a:rPr lang="en-US" sz="1800" b="1" dirty="0">
                          <a:solidFill>
                            <a:srgbClr val="7030A0"/>
                          </a:solidFill>
                          <a:latin typeface="Consolas" panose="020B0609020204030204" pitchFamily="49" charset="0"/>
                          <a:cs typeface="Consolas" panose="020B0609020204030204" pitchFamily="49" charset="0"/>
                        </a:rPr>
                        <a:t>4004fc</a:t>
                      </a:r>
                    </a:p>
                  </a:txBody>
                  <a:tcPr>
                    <a:solidFill>
                      <a:schemeClr val="bg1"/>
                    </a:solidFill>
                  </a:tcPr>
                </a:tc>
                <a:tc>
                  <a:txBody>
                    <a:bodyPr/>
                    <a:lstStyle/>
                    <a:p>
                      <a:r>
                        <a:rPr lang="en-US" sz="1800" b="1" dirty="0" err="1">
                          <a:solidFill>
                            <a:srgbClr val="7030A0"/>
                          </a:solidFill>
                          <a:latin typeface="Consolas" panose="020B0609020204030204" pitchFamily="49" charset="0"/>
                          <a:cs typeface="Consolas" panose="020B0609020204030204" pitchFamily="49" charset="0"/>
                        </a:rPr>
                        <a:t>eb</a:t>
                      </a:r>
                      <a:endParaRPr lang="en-US" sz="1800" b="1" dirty="0">
                        <a:solidFill>
                          <a:srgbClr val="7030A0"/>
                        </a:solidFill>
                        <a:latin typeface="Consolas" panose="020B0609020204030204" pitchFamily="49" charset="0"/>
                        <a:cs typeface="Consolas" panose="020B0609020204030204" pitchFamily="49" charset="0"/>
                      </a:endParaRPr>
                    </a:p>
                  </a:txBody>
                  <a:tcPr>
                    <a:solidFill>
                      <a:schemeClr val="bg1"/>
                    </a:solidFill>
                  </a:tcPr>
                </a:tc>
                <a:extLst>
                  <a:ext uri="{0D108BD9-81ED-4DB2-BD59-A6C34878D82A}">
                    <a16:rowId xmlns:a16="http://schemas.microsoft.com/office/drawing/2014/main" val="12189575"/>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4004fb</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01</a:t>
                      </a:r>
                    </a:p>
                  </a:txBody>
                  <a:tcPr>
                    <a:solidFill>
                      <a:schemeClr val="bg1"/>
                    </a:solidFill>
                  </a:tcPr>
                </a:tc>
                <a:extLst>
                  <a:ext uri="{0D108BD9-81ED-4DB2-BD59-A6C34878D82A}">
                    <a16:rowId xmlns:a16="http://schemas.microsoft.com/office/drawing/2014/main" val="1616420750"/>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4004fa</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112651451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4004f9</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4462936"/>
                  </a:ext>
                </a:extLst>
              </a:tr>
              <a:tr h="370840">
                <a:tc>
                  <a:txBody>
                    <a:bodyPr/>
                    <a:lstStyle/>
                    <a:p>
                      <a:r>
                        <a:rPr lang="en-US" sz="1800" b="1" dirty="0">
                          <a:solidFill>
                            <a:srgbClr val="0432FF"/>
                          </a:solidFill>
                          <a:latin typeface="Consolas" panose="020B0609020204030204" pitchFamily="49" charset="0"/>
                          <a:cs typeface="Consolas" panose="020B0609020204030204" pitchFamily="49" charset="0"/>
                        </a:rPr>
                        <a:t>4004f8</a:t>
                      </a:r>
                    </a:p>
                  </a:txBody>
                  <a:tcPr>
                    <a:solidFill>
                      <a:schemeClr val="bg1"/>
                    </a:solidFill>
                  </a:tcPr>
                </a:tc>
                <a:tc>
                  <a:txBody>
                    <a:bodyPr/>
                    <a:lstStyle/>
                    <a:p>
                      <a:r>
                        <a:rPr lang="en-US" sz="1800" b="1" dirty="0">
                          <a:solidFill>
                            <a:srgbClr val="0432FF"/>
                          </a:solidFill>
                          <a:latin typeface="Consolas" panose="020B0609020204030204" pitchFamily="49" charset="0"/>
                          <a:cs typeface="Consolas" panose="020B0609020204030204" pitchFamily="49" charset="0"/>
                        </a:rPr>
                        <a:t>83</a:t>
                      </a:r>
                    </a:p>
                  </a:txBody>
                  <a:tcPr>
                    <a:solidFill>
                      <a:schemeClr val="bg1"/>
                    </a:solidFill>
                  </a:tcPr>
                </a:tc>
                <a:extLst>
                  <a:ext uri="{0D108BD9-81ED-4DB2-BD59-A6C34878D82A}">
                    <a16:rowId xmlns:a16="http://schemas.microsoft.com/office/drawing/2014/main" val="3627013824"/>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4004f7</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163150372"/>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4004f6</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216818918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4004f5</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3488326901"/>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4004f4</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00</a:t>
                      </a:r>
                    </a:p>
                  </a:txBody>
                  <a:tcPr>
                    <a:solidFill>
                      <a:schemeClr val="bg1"/>
                    </a:solidFill>
                  </a:tcPr>
                </a:tc>
                <a:extLst>
                  <a:ext uri="{0D108BD9-81ED-4DB2-BD59-A6C34878D82A}">
                    <a16:rowId xmlns:a16="http://schemas.microsoft.com/office/drawing/2014/main" val="1270641820"/>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4004f3</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fc</a:t>
                      </a:r>
                    </a:p>
                  </a:txBody>
                  <a:tcPr>
                    <a:solidFill>
                      <a:schemeClr val="bg1"/>
                    </a:solidFill>
                  </a:tcPr>
                </a:tc>
                <a:extLst>
                  <a:ext uri="{0D108BD9-81ED-4DB2-BD59-A6C34878D82A}">
                    <a16:rowId xmlns:a16="http://schemas.microsoft.com/office/drawing/2014/main" val="4137802248"/>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4004f2</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45</a:t>
                      </a:r>
                    </a:p>
                  </a:txBody>
                  <a:tcPr>
                    <a:solidFill>
                      <a:schemeClr val="bg1"/>
                    </a:solidFill>
                  </a:tcPr>
                </a:tc>
                <a:extLst>
                  <a:ext uri="{0D108BD9-81ED-4DB2-BD59-A6C34878D82A}">
                    <a16:rowId xmlns:a16="http://schemas.microsoft.com/office/drawing/2014/main" val="2678772697"/>
                  </a:ext>
                </a:extLst>
              </a:tr>
              <a:tr h="370840">
                <a:tc>
                  <a:txBody>
                    <a:bodyPr/>
                    <a:lstStyle/>
                    <a:p>
                      <a:r>
                        <a:rPr lang="en-US" sz="1800" b="1" dirty="0">
                          <a:solidFill>
                            <a:srgbClr val="00B050"/>
                          </a:solidFill>
                          <a:latin typeface="Consolas" panose="020B0609020204030204" pitchFamily="49" charset="0"/>
                          <a:cs typeface="Consolas" panose="020B0609020204030204" pitchFamily="49" charset="0"/>
                        </a:rPr>
                        <a:t>4004f1</a:t>
                      </a:r>
                    </a:p>
                  </a:txBody>
                  <a:tcPr>
                    <a:solidFill>
                      <a:schemeClr val="bg1"/>
                    </a:solidFill>
                  </a:tcPr>
                </a:tc>
                <a:tc>
                  <a:txBody>
                    <a:bodyPr/>
                    <a:lstStyle/>
                    <a:p>
                      <a:r>
                        <a:rPr lang="en-US" sz="1800" b="1" dirty="0">
                          <a:solidFill>
                            <a:srgbClr val="00B050"/>
                          </a:solidFill>
                          <a:latin typeface="Consolas" panose="020B0609020204030204" pitchFamily="49" charset="0"/>
                          <a:cs typeface="Consolas" panose="020B0609020204030204" pitchFamily="49" charset="0"/>
                        </a:rPr>
                        <a:t>c7</a:t>
                      </a:r>
                    </a:p>
                  </a:txBody>
                  <a:tcPr>
                    <a:solidFill>
                      <a:schemeClr val="bg1"/>
                    </a:solidFill>
                  </a:tcPr>
                </a:tc>
                <a:extLst>
                  <a:ext uri="{0D108BD9-81ED-4DB2-BD59-A6C34878D82A}">
                    <a16:rowId xmlns:a16="http://schemas.microsoft.com/office/drawing/2014/main" val="3175599105"/>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4004f0</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e5</a:t>
                      </a:r>
                    </a:p>
                  </a:txBody>
                  <a:tcPr>
                    <a:solidFill>
                      <a:schemeClr val="bg1"/>
                    </a:solidFill>
                  </a:tcPr>
                </a:tc>
                <a:extLst>
                  <a:ext uri="{0D108BD9-81ED-4DB2-BD59-A6C34878D82A}">
                    <a16:rowId xmlns:a16="http://schemas.microsoft.com/office/drawing/2014/main" val="3412307891"/>
                  </a:ext>
                </a:extLst>
              </a:tr>
              <a:tr h="370840">
                <a:tc>
                  <a:txBody>
                    <a:bodyPr/>
                    <a:lstStyle/>
                    <a:p>
                      <a:r>
                        <a:rPr lang="en-US" sz="1800" b="1" dirty="0">
                          <a:solidFill>
                            <a:srgbClr val="FFC000"/>
                          </a:solidFill>
                          <a:latin typeface="Consolas" panose="020B0609020204030204" pitchFamily="49" charset="0"/>
                          <a:cs typeface="Consolas" panose="020B0609020204030204" pitchFamily="49" charset="0"/>
                        </a:rPr>
                        <a:t>4004ef</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89</a:t>
                      </a:r>
                    </a:p>
                  </a:txBody>
                  <a:tcPr>
                    <a:solidFill>
                      <a:schemeClr val="bg1"/>
                    </a:solidFill>
                  </a:tcPr>
                </a:tc>
                <a:extLst>
                  <a:ext uri="{0D108BD9-81ED-4DB2-BD59-A6C34878D82A}">
                    <a16:rowId xmlns:a16="http://schemas.microsoft.com/office/drawing/2014/main" val="2673815854"/>
                  </a:ext>
                </a:extLst>
              </a:tr>
              <a:tr h="0">
                <a:tc>
                  <a:txBody>
                    <a:bodyPr/>
                    <a:lstStyle/>
                    <a:p>
                      <a:r>
                        <a:rPr lang="en-US" sz="1800" b="1" dirty="0">
                          <a:solidFill>
                            <a:srgbClr val="FFC000"/>
                          </a:solidFill>
                          <a:latin typeface="Consolas" panose="020B0609020204030204" pitchFamily="49" charset="0"/>
                          <a:cs typeface="Consolas" panose="020B0609020204030204" pitchFamily="49" charset="0"/>
                        </a:rPr>
                        <a:t>4004ee</a:t>
                      </a:r>
                    </a:p>
                  </a:txBody>
                  <a:tcPr>
                    <a:solidFill>
                      <a:schemeClr val="bg1"/>
                    </a:solidFill>
                  </a:tcPr>
                </a:tc>
                <a:tc>
                  <a:txBody>
                    <a:bodyPr/>
                    <a:lstStyle/>
                    <a:p>
                      <a:r>
                        <a:rPr lang="en-US" sz="1800" b="1" dirty="0">
                          <a:solidFill>
                            <a:srgbClr val="FFC000"/>
                          </a:solidFill>
                          <a:latin typeface="Consolas" panose="020B0609020204030204" pitchFamily="49" charset="0"/>
                          <a:cs typeface="Consolas" panose="020B0609020204030204" pitchFamily="49" charset="0"/>
                        </a:rPr>
                        <a:t>48</a:t>
                      </a:r>
                    </a:p>
                  </a:txBody>
                  <a:tcPr>
                    <a:solidFill>
                      <a:schemeClr val="bg1"/>
                    </a:solidFill>
                  </a:tcPr>
                </a:tc>
                <a:extLst>
                  <a:ext uri="{0D108BD9-81ED-4DB2-BD59-A6C34878D82A}">
                    <a16:rowId xmlns:a16="http://schemas.microsoft.com/office/drawing/2014/main" val="1616423000"/>
                  </a:ext>
                </a:extLst>
              </a:tr>
              <a:tr h="370840">
                <a:tc>
                  <a:txBody>
                    <a:bodyPr/>
                    <a:lstStyle/>
                    <a:p>
                      <a:r>
                        <a:rPr lang="en-US" sz="1800" b="1" dirty="0">
                          <a:solidFill>
                            <a:srgbClr val="FF0000"/>
                          </a:solidFill>
                          <a:latin typeface="Consolas" panose="020B0609020204030204" pitchFamily="49" charset="0"/>
                          <a:cs typeface="Consolas" panose="020B0609020204030204" pitchFamily="49" charset="0"/>
                        </a:rPr>
                        <a:t>4004ed</a:t>
                      </a:r>
                    </a:p>
                  </a:txBody>
                  <a:tcPr>
                    <a:solidFill>
                      <a:schemeClr val="bg1"/>
                    </a:solidFill>
                  </a:tcPr>
                </a:tc>
                <a:tc>
                  <a:txBody>
                    <a:bodyPr/>
                    <a:lstStyle/>
                    <a:p>
                      <a:r>
                        <a:rPr lang="en-US" sz="1800" b="1" dirty="0">
                          <a:solidFill>
                            <a:srgbClr val="FF0000"/>
                          </a:solidFill>
                          <a:latin typeface="Consolas" panose="020B0609020204030204" pitchFamily="49" charset="0"/>
                          <a:cs typeface="Consolas" panose="020B0609020204030204" pitchFamily="49" charset="0"/>
                        </a:rPr>
                        <a:t>55</a:t>
                      </a:r>
                    </a:p>
                  </a:txBody>
                  <a:tcPr>
                    <a:solidFill>
                      <a:schemeClr val="bg1"/>
                    </a:solidFill>
                  </a:tcPr>
                </a:tc>
                <a:extLst>
                  <a:ext uri="{0D108BD9-81ED-4DB2-BD59-A6C34878D82A}">
                    <a16:rowId xmlns:a16="http://schemas.microsoft.com/office/drawing/2014/main" val="1043589906"/>
                  </a:ext>
                </a:extLst>
              </a:tr>
            </a:tbl>
          </a:graphicData>
        </a:graphic>
      </p:graphicFrame>
      <p:sp>
        <p:nvSpPr>
          <p:cNvPr id="6" name="Right Arrow 5">
            <a:extLst>
              <a:ext uri="{FF2B5EF4-FFF2-40B4-BE49-F238E27FC236}">
                <a16:creationId xmlns:a16="http://schemas.microsoft.com/office/drawing/2014/main" id="{5F41FB49-6FA4-0042-99C6-3E465ED6A434}"/>
              </a:ext>
            </a:extLst>
          </p:cNvPr>
          <p:cNvSpPr/>
          <p:nvPr/>
        </p:nvSpPr>
        <p:spPr>
          <a:xfrm>
            <a:off x="-381000" y="3657600"/>
            <a:ext cx="762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8DFB8-908E-604A-9CA5-138E7A58330F}"/>
              </a:ext>
            </a:extLst>
          </p:cNvPr>
          <p:cNvSpPr/>
          <p:nvPr/>
        </p:nvSpPr>
        <p:spPr>
          <a:xfrm>
            <a:off x="5181600" y="5638800"/>
            <a:ext cx="18288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nsolas" panose="020B0609020204030204" pitchFamily="49" charset="0"/>
                <a:cs typeface="Consolas" panose="020B0609020204030204" pitchFamily="49" charset="0"/>
              </a:rPr>
              <a:t>0x4004fc</a:t>
            </a:r>
          </a:p>
        </p:txBody>
      </p:sp>
      <p:sp>
        <p:nvSpPr>
          <p:cNvPr id="7" name="TextBox 6">
            <a:extLst>
              <a:ext uri="{FF2B5EF4-FFF2-40B4-BE49-F238E27FC236}">
                <a16:creationId xmlns:a16="http://schemas.microsoft.com/office/drawing/2014/main" id="{46979946-0C63-1646-AED5-2E64EDE9ABA3}"/>
              </a:ext>
            </a:extLst>
          </p:cNvPr>
          <p:cNvSpPr txBox="1"/>
          <p:nvPr/>
        </p:nvSpPr>
        <p:spPr>
          <a:xfrm>
            <a:off x="5663830" y="6347767"/>
            <a:ext cx="864340"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%rip</a:t>
            </a:r>
          </a:p>
        </p:txBody>
      </p:sp>
      <p:cxnSp>
        <p:nvCxnSpPr>
          <p:cNvPr id="9" name="Straight Arrow Connector 8">
            <a:extLst>
              <a:ext uri="{FF2B5EF4-FFF2-40B4-BE49-F238E27FC236}">
                <a16:creationId xmlns:a16="http://schemas.microsoft.com/office/drawing/2014/main" id="{88D44B0B-537E-6C4A-8C31-F1BB0EF2FF83}"/>
              </a:ext>
            </a:extLst>
          </p:cNvPr>
          <p:cNvCxnSpPr>
            <a:cxnSpLocks/>
            <a:stCxn id="3" idx="3"/>
          </p:cNvCxnSpPr>
          <p:nvPr/>
        </p:nvCxnSpPr>
        <p:spPr>
          <a:xfrm flipV="1">
            <a:off x="7010400" y="762000"/>
            <a:ext cx="2316480" cy="5219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68B4CE6-179E-2B4B-BB2B-ADC83A0623EF}"/>
              </a:ext>
            </a:extLst>
          </p:cNvPr>
          <p:cNvSpPr/>
          <p:nvPr/>
        </p:nvSpPr>
        <p:spPr bwMode="auto">
          <a:xfrm>
            <a:off x="1021079" y="2362200"/>
            <a:ext cx="5867401" cy="2971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a:r>
              <a:rPr lang="en-US" sz="2800" dirty="0"/>
              <a:t>Special hardware is responsible for setting %rip’s value to the next instruction.</a:t>
            </a:r>
          </a:p>
          <a:p>
            <a:pPr algn="l"/>
            <a:endParaRPr lang="en-US" sz="2800" dirty="0"/>
          </a:p>
          <a:p>
            <a:pPr algn="l"/>
            <a:r>
              <a:rPr lang="en-US" sz="2800" dirty="0"/>
              <a:t>› it does %rip += size of current instruction (in bytes) </a:t>
            </a:r>
            <a:endParaRPr lang="en-US" sz="2800" dirty="0">
              <a:effectLst/>
            </a:endParaRPr>
          </a:p>
        </p:txBody>
      </p:sp>
    </p:spTree>
    <p:extLst>
      <p:ext uri="{BB962C8B-B14F-4D97-AF65-F5344CB8AC3E}">
        <p14:creationId xmlns:p14="http://schemas.microsoft.com/office/powerpoint/2010/main" val="417777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5905C35F-3B93-B546-8208-83206FE1A63C}"/>
              </a:ext>
            </a:extLst>
          </p:cNvPr>
          <p:cNvSpPr>
            <a:spLocks noGrp="1"/>
          </p:cNvSpPr>
          <p:nvPr>
            <p:ph sz="half" idx="1"/>
          </p:nvPr>
        </p:nvSpPr>
        <p:spPr>
          <a:xfrm>
            <a:off x="152400" y="1295400"/>
            <a:ext cx="4038600" cy="5181600"/>
          </a:xfrm>
        </p:spPr>
        <p:txBody>
          <a:bodyPr/>
          <a:lstStyle/>
          <a:p>
            <a:pPr marL="0" indent="0">
              <a:spcBef>
                <a:spcPts val="0"/>
              </a:spcBef>
              <a:buNone/>
            </a:pPr>
            <a:r>
              <a:rPr lang="en-US" sz="2400" dirty="0">
                <a:latin typeface="Consolas" panose="020B0609020204030204" pitchFamily="49" charset="0"/>
                <a:cs typeface="Consolas" panose="020B0609020204030204" pitchFamily="49" charset="0"/>
              </a:rPr>
              <a:t>void loop()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a:t>
            </a:r>
          </a:p>
          <a:p>
            <a:pPr marL="0" indent="0">
              <a:spcBef>
                <a:spcPts val="0"/>
              </a:spcBef>
              <a:buNone/>
            </a:pPr>
            <a:r>
              <a:rPr lang="en-US" sz="2400" dirty="0">
                <a:latin typeface="Consolas" panose="020B0609020204030204" pitchFamily="49" charset="0"/>
                <a:cs typeface="Consolas" panose="020B0609020204030204" pitchFamily="49" charset="0"/>
              </a:rPr>
              <a:t>    while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100)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4953000" y="1299882"/>
            <a:ext cx="7053072" cy="5181600"/>
          </a:xfrm>
        </p:spPr>
        <p:txBody>
          <a:bodyPr/>
          <a:lstStyle/>
          <a:p>
            <a:pPr marL="0" indent="0">
              <a:spcBef>
                <a:spcPts val="0"/>
              </a:spcBef>
              <a:buNone/>
            </a:pPr>
            <a:r>
              <a:rPr lang="en-US" sz="1800" dirty="0">
                <a:latin typeface="Consolas" panose="020B0609020204030204" pitchFamily="49" charset="0"/>
                <a:cs typeface="Consolas" panose="020B0609020204030204" pitchFamily="49" charset="0"/>
              </a:rPr>
              <a:t>0x400570 &lt;+0&gt;:  b8 00 00 00 00 </a:t>
            </a:r>
            <a:r>
              <a:rPr lang="en-US" sz="1800" dirty="0" err="1">
                <a:latin typeface="Consolas" panose="020B0609020204030204" pitchFamily="49" charset="0"/>
                <a:cs typeface="Consolas" panose="020B0609020204030204" pitchFamily="49" charset="0"/>
              </a:rPr>
              <a:t>mov</a:t>
            </a:r>
            <a:r>
              <a:rPr lang="en-US" sz="1800" dirty="0">
                <a:latin typeface="Consolas" panose="020B0609020204030204" pitchFamily="49" charset="0"/>
                <a:cs typeface="Consolas" panose="020B0609020204030204" pitchFamily="49" charset="0"/>
              </a:rPr>
              <a:t> $0x0,%eax</a:t>
            </a:r>
          </a:p>
          <a:p>
            <a:pPr marL="0" indent="0">
              <a:spcBef>
                <a:spcPts val="0"/>
              </a:spcBef>
              <a:buNone/>
            </a:pPr>
            <a:r>
              <a:rPr lang="en-US" sz="1800" dirty="0">
                <a:latin typeface="Consolas" panose="020B0609020204030204" pitchFamily="49" charset="0"/>
                <a:cs typeface="Consolas" panose="020B0609020204030204" pitchFamily="49" charset="0"/>
              </a:rPr>
              <a:t>0x400575 &lt;+5&gt;:  </a:t>
            </a:r>
            <a:r>
              <a:rPr lang="en-US" sz="1800" dirty="0" err="1">
                <a:latin typeface="Consolas" panose="020B0609020204030204" pitchFamily="49" charset="0"/>
                <a:cs typeface="Consolas" panose="020B0609020204030204" pitchFamily="49" charset="0"/>
              </a:rPr>
              <a:t>eb</a:t>
            </a:r>
            <a:r>
              <a:rPr lang="en-US" sz="1800" dirty="0">
                <a:latin typeface="Consolas" panose="020B0609020204030204" pitchFamily="49" charset="0"/>
                <a:cs typeface="Consolas" panose="020B0609020204030204" pitchFamily="49" charset="0"/>
              </a:rPr>
              <a:t> 03          </a:t>
            </a:r>
            <a:r>
              <a:rPr lang="en-US" sz="1800" dirty="0" err="1">
                <a:latin typeface="Consolas" panose="020B0609020204030204" pitchFamily="49" charset="0"/>
                <a:cs typeface="Consolas" panose="020B0609020204030204" pitchFamily="49" charset="0"/>
              </a:rPr>
              <a:t>jmp</a:t>
            </a:r>
            <a:r>
              <a:rPr lang="en-US" sz="1800" dirty="0">
                <a:latin typeface="Consolas" panose="020B0609020204030204" pitchFamily="49" charset="0"/>
                <a:cs typeface="Consolas" panose="020B0609020204030204" pitchFamily="49" charset="0"/>
              </a:rPr>
              <a:t> 0x40057a &lt;loop+10&gt;</a:t>
            </a:r>
          </a:p>
          <a:p>
            <a:pPr marL="0" indent="0">
              <a:spcBef>
                <a:spcPts val="0"/>
              </a:spcBef>
              <a:buNone/>
            </a:pPr>
            <a:r>
              <a:rPr lang="en-US" sz="1800"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sz="1800" dirty="0">
                <a:latin typeface="Consolas" panose="020B0609020204030204" pitchFamily="49" charset="0"/>
                <a:cs typeface="Consolas" panose="020B0609020204030204" pitchFamily="49" charset="0"/>
              </a:rPr>
              <a:t>0x40057a &lt;+10&gt;: 83 f8 63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 $0x63,%eax</a:t>
            </a:r>
          </a:p>
          <a:p>
            <a:pPr marL="0" indent="0">
              <a:spcBef>
                <a:spcPts val="0"/>
              </a:spcBef>
              <a:buNone/>
            </a:pPr>
            <a:r>
              <a:rPr lang="en-US" sz="1800" dirty="0">
                <a:latin typeface="Consolas" panose="020B0609020204030204" pitchFamily="49" charset="0"/>
                <a:cs typeface="Consolas" panose="020B0609020204030204" pitchFamily="49" charset="0"/>
              </a:rPr>
              <a:t>0x40057d &lt;+13&gt;: 73 f8          </a:t>
            </a:r>
            <a:r>
              <a:rPr lang="en-US" sz="1800" dirty="0" err="1">
                <a:latin typeface="Consolas" panose="020B0609020204030204" pitchFamily="49" charset="0"/>
                <a:cs typeface="Consolas" panose="020B0609020204030204" pitchFamily="49" charset="0"/>
              </a:rPr>
              <a:t>jle</a:t>
            </a:r>
            <a:r>
              <a:rPr lang="en-US" sz="1800" dirty="0">
                <a:latin typeface="Consolas" panose="020B0609020204030204" pitchFamily="49" charset="0"/>
                <a:cs typeface="Consolas" panose="020B0609020204030204" pitchFamily="49" charset="0"/>
              </a:rPr>
              <a:t> 0x400577 &lt;loop+7&gt;</a:t>
            </a:r>
          </a:p>
          <a:p>
            <a:pPr marL="0" indent="0">
              <a:spcBef>
                <a:spcPts val="0"/>
              </a:spcBef>
              <a:buNone/>
            </a:pPr>
            <a:r>
              <a:rPr lang="en-US" sz="1800" dirty="0">
                <a:latin typeface="Consolas" panose="020B0609020204030204" pitchFamily="49" charset="0"/>
                <a:cs typeface="Consolas" panose="020B0609020204030204" pitchFamily="49" charset="0"/>
              </a:rPr>
              <a:t>0x40057f &lt;+15&gt;: f3 c3          </a:t>
            </a:r>
            <a:r>
              <a:rPr lang="en-US" sz="1800" dirty="0" err="1">
                <a:latin typeface="Consolas" panose="020B0609020204030204" pitchFamily="49" charset="0"/>
                <a:cs typeface="Consolas" panose="020B0609020204030204" pitchFamily="49" charset="0"/>
              </a:rPr>
              <a:t>repz</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retq</a:t>
            </a:r>
            <a:r>
              <a:rPr lang="en-US" sz="1800" dirty="0">
                <a:latin typeface="Consolas" panose="020B0609020204030204" pitchFamily="49" charset="0"/>
                <a:cs typeface="Consolas" panose="020B0609020204030204" pitchFamily="49" charset="0"/>
              </a:rPr>
              <a:t> </a:t>
            </a:r>
          </a:p>
        </p:txBody>
      </p:sp>
      <p:cxnSp>
        <p:nvCxnSpPr>
          <p:cNvPr id="6" name="Straight Connector 5">
            <a:extLst>
              <a:ext uri="{FF2B5EF4-FFF2-40B4-BE49-F238E27FC236}">
                <a16:creationId xmlns:a16="http://schemas.microsoft.com/office/drawing/2014/main" id="{FE20DB33-3836-BD45-9D3B-89ED21888A76}"/>
              </a:ext>
            </a:extLst>
          </p:cNvPr>
          <p:cNvCxnSpPr/>
          <p:nvPr/>
        </p:nvCxnSpPr>
        <p:spPr>
          <a:xfrm>
            <a:off x="4572000" y="1295400"/>
            <a:ext cx="0" cy="525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50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Learning Goals</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Learn what %rip represents and how it is updated.</a:t>
            </a:r>
          </a:p>
          <a:p>
            <a:r>
              <a:rPr lang="en-US" dirty="0"/>
              <a:t>Learn how assembly calls functions and manages stack frames.</a:t>
            </a:r>
          </a:p>
          <a:p>
            <a:r>
              <a:rPr lang="en-US" dirty="0"/>
              <a:t>Learn the rules of register use when calling functions.</a:t>
            </a:r>
          </a:p>
        </p:txBody>
      </p:sp>
    </p:spTree>
    <p:extLst>
      <p:ext uri="{BB962C8B-B14F-4D97-AF65-F5344CB8AC3E}">
        <p14:creationId xmlns:p14="http://schemas.microsoft.com/office/powerpoint/2010/main" val="459992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5905C35F-3B93-B546-8208-83206FE1A63C}"/>
              </a:ext>
            </a:extLst>
          </p:cNvPr>
          <p:cNvSpPr>
            <a:spLocks noGrp="1"/>
          </p:cNvSpPr>
          <p:nvPr>
            <p:ph sz="half" idx="1"/>
          </p:nvPr>
        </p:nvSpPr>
        <p:spPr>
          <a:xfrm>
            <a:off x="152400" y="1295400"/>
            <a:ext cx="4038600" cy="5181600"/>
          </a:xfrm>
        </p:spPr>
        <p:txBody>
          <a:bodyPr/>
          <a:lstStyle/>
          <a:p>
            <a:pPr marL="0" indent="0">
              <a:spcBef>
                <a:spcPts val="0"/>
              </a:spcBef>
              <a:buNone/>
            </a:pPr>
            <a:r>
              <a:rPr lang="en-US" sz="2400" dirty="0">
                <a:latin typeface="Consolas" panose="020B0609020204030204" pitchFamily="49" charset="0"/>
                <a:cs typeface="Consolas" panose="020B0609020204030204" pitchFamily="49" charset="0"/>
              </a:rPr>
              <a:t>void loop()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a:t>
            </a:r>
          </a:p>
          <a:p>
            <a:pPr marL="0" indent="0">
              <a:spcBef>
                <a:spcPts val="0"/>
              </a:spcBef>
              <a:buNone/>
            </a:pPr>
            <a:r>
              <a:rPr lang="en-US" sz="2400" dirty="0">
                <a:latin typeface="Consolas" panose="020B0609020204030204" pitchFamily="49" charset="0"/>
                <a:cs typeface="Consolas" panose="020B0609020204030204" pitchFamily="49" charset="0"/>
              </a:rPr>
              <a:t>    while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100)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4953000" y="1299882"/>
            <a:ext cx="7053072" cy="5181600"/>
          </a:xfrm>
        </p:spPr>
        <p:txBody>
          <a:bodyPr/>
          <a:lstStyle/>
          <a:p>
            <a:pPr marL="0" indent="0">
              <a:spcBef>
                <a:spcPts val="0"/>
              </a:spcBef>
              <a:buNone/>
            </a:pPr>
            <a:r>
              <a:rPr lang="en-US" sz="1800" dirty="0">
                <a:latin typeface="Consolas" panose="020B0609020204030204" pitchFamily="49" charset="0"/>
                <a:cs typeface="Consolas" panose="020B0609020204030204" pitchFamily="49" charset="0"/>
              </a:rPr>
              <a:t>0x400570 &lt;+0&gt;:  b8 00 00 00 00 </a:t>
            </a:r>
            <a:r>
              <a:rPr lang="en-US" sz="1800" dirty="0" err="1">
                <a:latin typeface="Consolas" panose="020B0609020204030204" pitchFamily="49" charset="0"/>
                <a:cs typeface="Consolas" panose="020B0609020204030204" pitchFamily="49" charset="0"/>
              </a:rPr>
              <a:t>mov</a:t>
            </a:r>
            <a:r>
              <a:rPr lang="en-US" sz="1800" dirty="0">
                <a:latin typeface="Consolas" panose="020B0609020204030204" pitchFamily="49" charset="0"/>
                <a:cs typeface="Consolas" panose="020B0609020204030204" pitchFamily="49" charset="0"/>
              </a:rPr>
              <a:t> $0x0,%eax</a:t>
            </a:r>
          </a:p>
          <a:p>
            <a:pPr marL="0" indent="0">
              <a:spcBef>
                <a:spcPts val="0"/>
              </a:spcBef>
              <a:buNone/>
            </a:pPr>
            <a:r>
              <a:rPr lang="en-US" sz="1800" dirty="0">
                <a:latin typeface="Consolas" panose="020B0609020204030204" pitchFamily="49" charset="0"/>
                <a:cs typeface="Consolas" panose="020B0609020204030204" pitchFamily="49" charset="0"/>
              </a:rPr>
              <a:t>0x400575 &lt;+5&gt;:  </a:t>
            </a:r>
            <a:r>
              <a:rPr lang="en-US" sz="1800" dirty="0" err="1">
                <a:latin typeface="Consolas" panose="020B0609020204030204" pitchFamily="49" charset="0"/>
                <a:cs typeface="Consolas" panose="020B0609020204030204" pitchFamily="49" charset="0"/>
              </a:rPr>
              <a:t>eb</a:t>
            </a:r>
            <a:r>
              <a:rPr lang="en-US" sz="1800" dirty="0">
                <a:latin typeface="Consolas" panose="020B0609020204030204" pitchFamily="49" charset="0"/>
                <a:cs typeface="Consolas" panose="020B0609020204030204" pitchFamily="49" charset="0"/>
              </a:rPr>
              <a:t> 03          </a:t>
            </a:r>
            <a:r>
              <a:rPr lang="en-US" sz="1800" dirty="0" err="1">
                <a:latin typeface="Consolas" panose="020B0609020204030204" pitchFamily="49" charset="0"/>
                <a:cs typeface="Consolas" panose="020B0609020204030204" pitchFamily="49" charset="0"/>
              </a:rPr>
              <a:t>jmp</a:t>
            </a:r>
            <a:r>
              <a:rPr lang="en-US" sz="1800" dirty="0">
                <a:latin typeface="Consolas" panose="020B0609020204030204" pitchFamily="49" charset="0"/>
                <a:cs typeface="Consolas" panose="020B0609020204030204" pitchFamily="49" charset="0"/>
              </a:rPr>
              <a:t> 0x40057a &lt;loop+10&gt;</a:t>
            </a:r>
          </a:p>
          <a:p>
            <a:pPr marL="0" indent="0">
              <a:spcBef>
                <a:spcPts val="0"/>
              </a:spcBef>
              <a:buNone/>
            </a:pPr>
            <a:r>
              <a:rPr lang="en-US" sz="1800"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sz="1800" dirty="0">
                <a:latin typeface="Consolas" panose="020B0609020204030204" pitchFamily="49" charset="0"/>
                <a:cs typeface="Consolas" panose="020B0609020204030204" pitchFamily="49" charset="0"/>
              </a:rPr>
              <a:t>0x40057a &lt;+10&gt;: 83 f8 63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 $0x63,%eax</a:t>
            </a:r>
          </a:p>
          <a:p>
            <a:pPr marL="0" indent="0">
              <a:spcBef>
                <a:spcPts val="0"/>
              </a:spcBef>
              <a:buNone/>
            </a:pPr>
            <a:r>
              <a:rPr lang="en-US" sz="1800" dirty="0">
                <a:latin typeface="Consolas" panose="020B0609020204030204" pitchFamily="49" charset="0"/>
                <a:cs typeface="Consolas" panose="020B0609020204030204" pitchFamily="49" charset="0"/>
              </a:rPr>
              <a:t>0x40057d &lt;+13&gt;: 73 f8          </a:t>
            </a:r>
            <a:r>
              <a:rPr lang="en-US" sz="1800" dirty="0" err="1">
                <a:latin typeface="Consolas" panose="020B0609020204030204" pitchFamily="49" charset="0"/>
                <a:cs typeface="Consolas" panose="020B0609020204030204" pitchFamily="49" charset="0"/>
              </a:rPr>
              <a:t>jle</a:t>
            </a:r>
            <a:r>
              <a:rPr lang="en-US" sz="1800" dirty="0">
                <a:latin typeface="Consolas" panose="020B0609020204030204" pitchFamily="49" charset="0"/>
                <a:cs typeface="Consolas" panose="020B0609020204030204" pitchFamily="49" charset="0"/>
              </a:rPr>
              <a:t> 0x400577 &lt;loop+7&gt;</a:t>
            </a:r>
          </a:p>
          <a:p>
            <a:pPr marL="0" indent="0">
              <a:spcBef>
                <a:spcPts val="0"/>
              </a:spcBef>
              <a:buNone/>
            </a:pPr>
            <a:r>
              <a:rPr lang="en-US" sz="1800" dirty="0">
                <a:latin typeface="Consolas" panose="020B0609020204030204" pitchFamily="49" charset="0"/>
                <a:cs typeface="Consolas" panose="020B0609020204030204" pitchFamily="49" charset="0"/>
              </a:rPr>
              <a:t>0x40057f &lt;+15&gt;: f3 c3          </a:t>
            </a:r>
            <a:r>
              <a:rPr lang="en-US" sz="1800" dirty="0" err="1">
                <a:latin typeface="Consolas" panose="020B0609020204030204" pitchFamily="49" charset="0"/>
                <a:cs typeface="Consolas" panose="020B0609020204030204" pitchFamily="49" charset="0"/>
              </a:rPr>
              <a:t>repz</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retq</a:t>
            </a:r>
            <a:r>
              <a:rPr lang="en-US" sz="1800" dirty="0">
                <a:latin typeface="Consolas" panose="020B0609020204030204" pitchFamily="49" charset="0"/>
                <a:cs typeface="Consolas" panose="020B0609020204030204" pitchFamily="49" charset="0"/>
              </a:rPr>
              <a:t> </a:t>
            </a:r>
          </a:p>
        </p:txBody>
      </p:sp>
      <p:cxnSp>
        <p:nvCxnSpPr>
          <p:cNvPr id="6" name="Straight Connector 5">
            <a:extLst>
              <a:ext uri="{FF2B5EF4-FFF2-40B4-BE49-F238E27FC236}">
                <a16:creationId xmlns:a16="http://schemas.microsoft.com/office/drawing/2014/main" id="{FE20DB33-3836-BD45-9D3B-89ED21888A76}"/>
              </a:ext>
            </a:extLst>
          </p:cNvPr>
          <p:cNvCxnSpPr/>
          <p:nvPr/>
        </p:nvCxnSpPr>
        <p:spPr>
          <a:xfrm>
            <a:off x="4572000" y="1295400"/>
            <a:ext cx="0" cy="525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9C3E49-D9B7-4543-91FA-A3209EF9ABEC}"/>
              </a:ext>
            </a:extLst>
          </p:cNvPr>
          <p:cNvSpPr/>
          <p:nvPr/>
        </p:nvSpPr>
        <p:spPr bwMode="auto">
          <a:xfrm>
            <a:off x="5812536" y="4648200"/>
            <a:ext cx="5334000" cy="144331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These are 0-based offsets in bytes for each instruction relative to the start of this function.</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5" name="Rounded Rectangle 4">
            <a:extLst>
              <a:ext uri="{FF2B5EF4-FFF2-40B4-BE49-F238E27FC236}">
                <a16:creationId xmlns:a16="http://schemas.microsoft.com/office/drawing/2014/main" id="{C2AE044F-AE44-B342-A044-8146B4486896}"/>
              </a:ext>
            </a:extLst>
          </p:cNvPr>
          <p:cNvSpPr/>
          <p:nvPr/>
        </p:nvSpPr>
        <p:spPr>
          <a:xfrm>
            <a:off x="6096017" y="1295400"/>
            <a:ext cx="838183" cy="16764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316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5905C35F-3B93-B546-8208-83206FE1A63C}"/>
              </a:ext>
            </a:extLst>
          </p:cNvPr>
          <p:cNvSpPr>
            <a:spLocks noGrp="1"/>
          </p:cNvSpPr>
          <p:nvPr>
            <p:ph sz="half" idx="1"/>
          </p:nvPr>
        </p:nvSpPr>
        <p:spPr>
          <a:xfrm>
            <a:off x="152400" y="1295400"/>
            <a:ext cx="4038600" cy="5181600"/>
          </a:xfrm>
        </p:spPr>
        <p:txBody>
          <a:bodyPr/>
          <a:lstStyle/>
          <a:p>
            <a:pPr marL="0" indent="0">
              <a:spcBef>
                <a:spcPts val="0"/>
              </a:spcBef>
              <a:buNone/>
            </a:pPr>
            <a:r>
              <a:rPr lang="en-US" sz="2400" dirty="0">
                <a:latin typeface="Consolas" panose="020B0609020204030204" pitchFamily="49" charset="0"/>
                <a:cs typeface="Consolas" panose="020B0609020204030204" pitchFamily="49" charset="0"/>
              </a:rPr>
              <a:t>void loop()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a:t>
            </a:r>
          </a:p>
          <a:p>
            <a:pPr marL="0" indent="0">
              <a:spcBef>
                <a:spcPts val="0"/>
              </a:spcBef>
              <a:buNone/>
            </a:pPr>
            <a:r>
              <a:rPr lang="en-US" sz="2400" dirty="0">
                <a:latin typeface="Consolas" panose="020B0609020204030204" pitchFamily="49" charset="0"/>
                <a:cs typeface="Consolas" panose="020B0609020204030204" pitchFamily="49" charset="0"/>
              </a:rPr>
              <a:t>    while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100)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4953000" y="1299882"/>
            <a:ext cx="7053072" cy="5181600"/>
          </a:xfrm>
        </p:spPr>
        <p:txBody>
          <a:bodyPr/>
          <a:lstStyle/>
          <a:p>
            <a:pPr marL="0" indent="0">
              <a:spcBef>
                <a:spcPts val="0"/>
              </a:spcBef>
              <a:buNone/>
            </a:pPr>
            <a:r>
              <a:rPr lang="en-US" sz="1800" dirty="0">
                <a:latin typeface="Consolas" panose="020B0609020204030204" pitchFamily="49" charset="0"/>
                <a:cs typeface="Consolas" panose="020B0609020204030204" pitchFamily="49" charset="0"/>
              </a:rPr>
              <a:t>0x400570 &lt;+0&gt;:  b8 00 00 00 00 </a:t>
            </a:r>
            <a:r>
              <a:rPr lang="en-US" sz="1800" dirty="0" err="1">
                <a:latin typeface="Consolas" panose="020B0609020204030204" pitchFamily="49" charset="0"/>
                <a:cs typeface="Consolas" panose="020B0609020204030204" pitchFamily="49" charset="0"/>
              </a:rPr>
              <a:t>mov</a:t>
            </a:r>
            <a:r>
              <a:rPr lang="en-US" sz="1800" dirty="0">
                <a:latin typeface="Consolas" panose="020B0609020204030204" pitchFamily="49" charset="0"/>
                <a:cs typeface="Consolas" panose="020B0609020204030204" pitchFamily="49" charset="0"/>
              </a:rPr>
              <a:t> $0x0,%eax</a:t>
            </a:r>
          </a:p>
          <a:p>
            <a:pPr marL="0" indent="0">
              <a:spcBef>
                <a:spcPts val="0"/>
              </a:spcBef>
              <a:buNone/>
            </a:pPr>
            <a:r>
              <a:rPr lang="en-US" sz="1800" dirty="0">
                <a:latin typeface="Consolas" panose="020B0609020204030204" pitchFamily="49" charset="0"/>
                <a:cs typeface="Consolas" panose="020B0609020204030204" pitchFamily="49" charset="0"/>
              </a:rPr>
              <a:t>0x400575 &lt;+5&gt;:  </a:t>
            </a:r>
            <a:r>
              <a:rPr lang="en-US" sz="1800" dirty="0" err="1">
                <a:latin typeface="Consolas" panose="020B0609020204030204" pitchFamily="49" charset="0"/>
                <a:cs typeface="Consolas" panose="020B0609020204030204" pitchFamily="49" charset="0"/>
              </a:rPr>
              <a:t>eb</a:t>
            </a:r>
            <a:r>
              <a:rPr lang="en-US" sz="1800" dirty="0">
                <a:latin typeface="Consolas" panose="020B0609020204030204" pitchFamily="49" charset="0"/>
                <a:cs typeface="Consolas" panose="020B0609020204030204" pitchFamily="49" charset="0"/>
              </a:rPr>
              <a:t> 03          </a:t>
            </a:r>
            <a:r>
              <a:rPr lang="en-US" sz="1800" dirty="0" err="1">
                <a:latin typeface="Consolas" panose="020B0609020204030204" pitchFamily="49" charset="0"/>
                <a:cs typeface="Consolas" panose="020B0609020204030204" pitchFamily="49" charset="0"/>
              </a:rPr>
              <a:t>jmp</a:t>
            </a:r>
            <a:r>
              <a:rPr lang="en-US" sz="1800" dirty="0">
                <a:latin typeface="Consolas" panose="020B0609020204030204" pitchFamily="49" charset="0"/>
                <a:cs typeface="Consolas" panose="020B0609020204030204" pitchFamily="49" charset="0"/>
              </a:rPr>
              <a:t> 0x40057a &lt;loop+10&gt;</a:t>
            </a:r>
          </a:p>
          <a:p>
            <a:pPr marL="0" indent="0">
              <a:spcBef>
                <a:spcPts val="0"/>
              </a:spcBef>
              <a:buNone/>
            </a:pPr>
            <a:r>
              <a:rPr lang="en-US" sz="1800"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sz="1800" dirty="0">
                <a:latin typeface="Consolas" panose="020B0609020204030204" pitchFamily="49" charset="0"/>
                <a:cs typeface="Consolas" panose="020B0609020204030204" pitchFamily="49" charset="0"/>
              </a:rPr>
              <a:t>0x40057a &lt;+10&gt;: 83 f8 63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 $0x63,%eax</a:t>
            </a:r>
          </a:p>
          <a:p>
            <a:pPr marL="0" indent="0">
              <a:spcBef>
                <a:spcPts val="0"/>
              </a:spcBef>
              <a:buNone/>
            </a:pPr>
            <a:r>
              <a:rPr lang="en-US" sz="1800" dirty="0">
                <a:latin typeface="Consolas" panose="020B0609020204030204" pitchFamily="49" charset="0"/>
                <a:cs typeface="Consolas" panose="020B0609020204030204" pitchFamily="49" charset="0"/>
              </a:rPr>
              <a:t>0x40057d &lt;+13&gt;: 73 f8          </a:t>
            </a:r>
            <a:r>
              <a:rPr lang="en-US" sz="1800" dirty="0" err="1">
                <a:latin typeface="Consolas" panose="020B0609020204030204" pitchFamily="49" charset="0"/>
                <a:cs typeface="Consolas" panose="020B0609020204030204" pitchFamily="49" charset="0"/>
              </a:rPr>
              <a:t>jle</a:t>
            </a:r>
            <a:r>
              <a:rPr lang="en-US" sz="1800" dirty="0">
                <a:latin typeface="Consolas" panose="020B0609020204030204" pitchFamily="49" charset="0"/>
                <a:cs typeface="Consolas" panose="020B0609020204030204" pitchFamily="49" charset="0"/>
              </a:rPr>
              <a:t> 0x400577 &lt;loop+7&gt;</a:t>
            </a:r>
          </a:p>
          <a:p>
            <a:pPr marL="0" indent="0">
              <a:spcBef>
                <a:spcPts val="0"/>
              </a:spcBef>
              <a:buNone/>
            </a:pPr>
            <a:r>
              <a:rPr lang="en-US" sz="1800" dirty="0">
                <a:latin typeface="Consolas" panose="020B0609020204030204" pitchFamily="49" charset="0"/>
                <a:cs typeface="Consolas" panose="020B0609020204030204" pitchFamily="49" charset="0"/>
              </a:rPr>
              <a:t>0x40057f &lt;+15&gt;: f3 c3          </a:t>
            </a:r>
            <a:r>
              <a:rPr lang="en-US" sz="1800" dirty="0" err="1">
                <a:latin typeface="Consolas" panose="020B0609020204030204" pitchFamily="49" charset="0"/>
                <a:cs typeface="Consolas" panose="020B0609020204030204" pitchFamily="49" charset="0"/>
              </a:rPr>
              <a:t>repz</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retq</a:t>
            </a:r>
            <a:r>
              <a:rPr lang="en-US" sz="1800" dirty="0">
                <a:latin typeface="Consolas" panose="020B0609020204030204" pitchFamily="49" charset="0"/>
                <a:cs typeface="Consolas" panose="020B0609020204030204" pitchFamily="49" charset="0"/>
              </a:rPr>
              <a:t> </a:t>
            </a:r>
          </a:p>
        </p:txBody>
      </p:sp>
      <p:cxnSp>
        <p:nvCxnSpPr>
          <p:cNvPr id="6" name="Straight Connector 5">
            <a:extLst>
              <a:ext uri="{FF2B5EF4-FFF2-40B4-BE49-F238E27FC236}">
                <a16:creationId xmlns:a16="http://schemas.microsoft.com/office/drawing/2014/main" id="{FE20DB33-3836-BD45-9D3B-89ED21888A76}"/>
              </a:ext>
            </a:extLst>
          </p:cNvPr>
          <p:cNvCxnSpPr/>
          <p:nvPr/>
        </p:nvCxnSpPr>
        <p:spPr>
          <a:xfrm>
            <a:off x="4572000" y="1295400"/>
            <a:ext cx="0" cy="525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29C3E49-D9B7-4543-91FA-A3209EF9ABEC}"/>
              </a:ext>
            </a:extLst>
          </p:cNvPr>
          <p:cNvSpPr/>
          <p:nvPr/>
        </p:nvSpPr>
        <p:spPr bwMode="auto">
          <a:xfrm>
            <a:off x="5812536" y="4648200"/>
            <a:ext cx="5334000" cy="144331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latin typeface="+mn-lt"/>
                <a:cs typeface="Courier New" panose="02070309020205020404" pitchFamily="49" charset="0"/>
              </a:rPr>
              <a:t>These are bytes for the machine code instructions.  Instructions are variable length.</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
        <p:nvSpPr>
          <p:cNvPr id="5" name="Rounded Rectangle 4">
            <a:extLst>
              <a:ext uri="{FF2B5EF4-FFF2-40B4-BE49-F238E27FC236}">
                <a16:creationId xmlns:a16="http://schemas.microsoft.com/office/drawing/2014/main" id="{C2AE044F-AE44-B342-A044-8146B4486896}"/>
              </a:ext>
            </a:extLst>
          </p:cNvPr>
          <p:cNvSpPr/>
          <p:nvPr/>
        </p:nvSpPr>
        <p:spPr>
          <a:xfrm>
            <a:off x="6934201" y="1295400"/>
            <a:ext cx="1904999" cy="16764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697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4953000" y="1299882"/>
            <a:ext cx="7053072" cy="5181600"/>
          </a:xfrm>
        </p:spPr>
        <p:txBody>
          <a:bodyPr/>
          <a:lstStyle/>
          <a:p>
            <a:pPr marL="0" indent="0">
              <a:spcBef>
                <a:spcPts val="0"/>
              </a:spcBef>
              <a:buNone/>
            </a:pPr>
            <a:r>
              <a:rPr lang="en-US" sz="1800" dirty="0">
                <a:latin typeface="Consolas" panose="020B0609020204030204" pitchFamily="49" charset="0"/>
                <a:cs typeface="Consolas" panose="020B0609020204030204" pitchFamily="49" charset="0"/>
              </a:rPr>
              <a:t>0x400570 &lt;+0&gt;:  b8 00 00 00 00 </a:t>
            </a:r>
            <a:r>
              <a:rPr lang="en-US" sz="1800" dirty="0" err="1">
                <a:latin typeface="Consolas" panose="020B0609020204030204" pitchFamily="49" charset="0"/>
                <a:cs typeface="Consolas" panose="020B0609020204030204" pitchFamily="49" charset="0"/>
              </a:rPr>
              <a:t>mov</a:t>
            </a:r>
            <a:r>
              <a:rPr lang="en-US" sz="1800" dirty="0">
                <a:latin typeface="Consolas" panose="020B0609020204030204" pitchFamily="49" charset="0"/>
                <a:cs typeface="Consolas" panose="020B0609020204030204" pitchFamily="49" charset="0"/>
              </a:rPr>
              <a:t> $0x0,%eax</a:t>
            </a:r>
          </a:p>
          <a:p>
            <a:pPr marL="0" indent="0">
              <a:spcBef>
                <a:spcPts val="0"/>
              </a:spcBef>
              <a:buNone/>
            </a:pPr>
            <a:r>
              <a:rPr lang="en-US" sz="1800" b="1" dirty="0">
                <a:latin typeface="Consolas" panose="020B0609020204030204" pitchFamily="49" charset="0"/>
                <a:cs typeface="Consolas" panose="020B0609020204030204" pitchFamily="49" charset="0"/>
              </a:rPr>
              <a:t>0x400575 &lt;+5&gt;:  </a:t>
            </a:r>
            <a:r>
              <a:rPr lang="en-US" sz="1800" b="1" dirty="0" err="1">
                <a:latin typeface="Consolas" panose="020B0609020204030204" pitchFamily="49" charset="0"/>
                <a:cs typeface="Consolas" panose="020B0609020204030204" pitchFamily="49" charset="0"/>
              </a:rPr>
              <a:t>eb</a:t>
            </a:r>
            <a:r>
              <a:rPr lang="en-US" sz="1800" b="1" dirty="0">
                <a:latin typeface="Consolas" panose="020B0609020204030204" pitchFamily="49" charset="0"/>
                <a:cs typeface="Consolas" panose="020B0609020204030204" pitchFamily="49" charset="0"/>
              </a:rPr>
              <a:t> 03          </a:t>
            </a:r>
            <a:r>
              <a:rPr lang="en-US" sz="1800" b="1" dirty="0" err="1">
                <a:latin typeface="Consolas" panose="020B0609020204030204" pitchFamily="49" charset="0"/>
                <a:cs typeface="Consolas" panose="020B0609020204030204" pitchFamily="49" charset="0"/>
              </a:rPr>
              <a:t>jmp</a:t>
            </a:r>
            <a:r>
              <a:rPr lang="en-US" sz="1800" b="1" dirty="0">
                <a:latin typeface="Consolas" panose="020B0609020204030204" pitchFamily="49" charset="0"/>
                <a:cs typeface="Consolas" panose="020B0609020204030204" pitchFamily="49" charset="0"/>
              </a:rPr>
              <a:t> 0x40057a &lt;loop+10&gt;</a:t>
            </a:r>
          </a:p>
          <a:p>
            <a:pPr marL="0" indent="0">
              <a:spcBef>
                <a:spcPts val="0"/>
              </a:spcBef>
              <a:buNone/>
            </a:pPr>
            <a:r>
              <a:rPr lang="en-US" sz="1800"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sz="1800" dirty="0">
                <a:latin typeface="Consolas" panose="020B0609020204030204" pitchFamily="49" charset="0"/>
                <a:cs typeface="Consolas" panose="020B0609020204030204" pitchFamily="49" charset="0"/>
              </a:rPr>
              <a:t>0x40057a &lt;+10&gt;: 83 f8 63       </a:t>
            </a:r>
            <a:r>
              <a:rPr lang="en-US" sz="1800" dirty="0" err="1">
                <a:latin typeface="Consolas" panose="020B0609020204030204" pitchFamily="49" charset="0"/>
                <a:cs typeface="Consolas" panose="020B0609020204030204" pitchFamily="49" charset="0"/>
              </a:rPr>
              <a:t>cmp</a:t>
            </a:r>
            <a:r>
              <a:rPr lang="en-US" sz="1800" dirty="0">
                <a:latin typeface="Consolas" panose="020B0609020204030204" pitchFamily="49" charset="0"/>
                <a:cs typeface="Consolas" panose="020B0609020204030204" pitchFamily="49" charset="0"/>
              </a:rPr>
              <a:t> $0x63,%eax</a:t>
            </a:r>
          </a:p>
          <a:p>
            <a:pPr marL="0" indent="0">
              <a:spcBef>
                <a:spcPts val="0"/>
              </a:spcBef>
              <a:buNone/>
            </a:pPr>
            <a:r>
              <a:rPr lang="en-US" sz="1800" dirty="0">
                <a:latin typeface="Consolas" panose="020B0609020204030204" pitchFamily="49" charset="0"/>
                <a:cs typeface="Consolas" panose="020B0609020204030204" pitchFamily="49" charset="0"/>
              </a:rPr>
              <a:t>0x40057d &lt;+13&gt;: 73 f8          </a:t>
            </a:r>
            <a:r>
              <a:rPr lang="en-US" sz="1800" dirty="0" err="1">
                <a:latin typeface="Consolas" panose="020B0609020204030204" pitchFamily="49" charset="0"/>
                <a:cs typeface="Consolas" panose="020B0609020204030204" pitchFamily="49" charset="0"/>
              </a:rPr>
              <a:t>jle</a:t>
            </a:r>
            <a:r>
              <a:rPr lang="en-US" sz="1800" dirty="0">
                <a:latin typeface="Consolas" panose="020B0609020204030204" pitchFamily="49" charset="0"/>
                <a:cs typeface="Consolas" panose="020B0609020204030204" pitchFamily="49" charset="0"/>
              </a:rPr>
              <a:t> 0x400577 &lt;loop+7&gt;</a:t>
            </a:r>
          </a:p>
          <a:p>
            <a:pPr marL="0" indent="0">
              <a:spcBef>
                <a:spcPts val="0"/>
              </a:spcBef>
              <a:buNone/>
            </a:pPr>
            <a:r>
              <a:rPr lang="en-US" sz="1800" dirty="0">
                <a:latin typeface="Consolas" panose="020B0609020204030204" pitchFamily="49" charset="0"/>
                <a:cs typeface="Consolas" panose="020B0609020204030204" pitchFamily="49" charset="0"/>
              </a:rPr>
              <a:t>0x40057f &lt;+15&gt;: f3 c3          </a:t>
            </a:r>
            <a:r>
              <a:rPr lang="en-US" sz="1800" dirty="0" err="1">
                <a:latin typeface="Consolas" panose="020B0609020204030204" pitchFamily="49" charset="0"/>
                <a:cs typeface="Consolas" panose="020B0609020204030204" pitchFamily="49" charset="0"/>
              </a:rPr>
              <a:t>repz</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retq</a:t>
            </a:r>
            <a:r>
              <a:rPr lang="en-US" sz="1800"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4860036" y="1524000"/>
            <a:ext cx="7053071" cy="3048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5905C35F-3B93-B546-8208-83206FE1A63C}"/>
              </a:ext>
            </a:extLst>
          </p:cNvPr>
          <p:cNvSpPr>
            <a:spLocks noGrp="1"/>
          </p:cNvSpPr>
          <p:nvPr>
            <p:ph sz="half" idx="1"/>
          </p:nvPr>
        </p:nvSpPr>
        <p:spPr>
          <a:xfrm>
            <a:off x="152400" y="1295400"/>
            <a:ext cx="4038600" cy="5181600"/>
          </a:xfrm>
        </p:spPr>
        <p:txBody>
          <a:bodyPr/>
          <a:lstStyle/>
          <a:p>
            <a:pPr marL="0" indent="0">
              <a:spcBef>
                <a:spcPts val="0"/>
              </a:spcBef>
              <a:buNone/>
            </a:pPr>
            <a:r>
              <a:rPr lang="en-US" sz="2400" dirty="0">
                <a:latin typeface="Consolas" panose="020B0609020204030204" pitchFamily="49" charset="0"/>
                <a:cs typeface="Consolas" panose="020B0609020204030204" pitchFamily="49" charset="0"/>
              </a:rPr>
              <a:t>void loop()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 0;</a:t>
            </a:r>
          </a:p>
          <a:p>
            <a:pPr marL="0" indent="0">
              <a:spcBef>
                <a:spcPts val="0"/>
              </a:spcBef>
              <a:buNone/>
            </a:pPr>
            <a:r>
              <a:rPr lang="en-US" sz="2400" dirty="0">
                <a:latin typeface="Consolas" panose="020B0609020204030204" pitchFamily="49" charset="0"/>
                <a:cs typeface="Consolas" panose="020B0609020204030204" pitchFamily="49" charset="0"/>
              </a:rPr>
              <a:t>    while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&lt; 100) {</a:t>
            </a:r>
          </a:p>
          <a:p>
            <a:pPr marL="0" indent="0">
              <a:spcBef>
                <a:spcPts val="0"/>
              </a:spcBef>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p>
          <a:p>
            <a:pPr marL="0" indent="0">
              <a:spcBef>
                <a:spcPts val="0"/>
              </a:spcBef>
              <a:buNone/>
            </a:pPr>
            <a:r>
              <a:rPr lang="en-US" sz="2400" dirty="0">
                <a:latin typeface="Consolas" panose="020B0609020204030204" pitchFamily="49" charset="0"/>
                <a:cs typeface="Consolas" panose="020B0609020204030204" pitchFamily="49" charset="0"/>
              </a:rPr>
              <a:t>    }</a:t>
            </a:r>
          </a:p>
          <a:p>
            <a:pPr marL="0" indent="0">
              <a:spcBef>
                <a:spcPts val="0"/>
              </a:spcBef>
              <a:buNone/>
            </a:pPr>
            <a:r>
              <a:rPr lang="en-US" sz="2400" dirty="0">
                <a:latin typeface="Consolas" panose="020B0609020204030204" pitchFamily="49" charset="0"/>
                <a:cs typeface="Consolas" panose="020B0609020204030204" pitchFamily="49" charset="0"/>
              </a:rPr>
              <a:t>}</a:t>
            </a:r>
          </a:p>
        </p:txBody>
      </p:sp>
      <p:cxnSp>
        <p:nvCxnSpPr>
          <p:cNvPr id="6" name="Straight Connector 5">
            <a:extLst>
              <a:ext uri="{FF2B5EF4-FFF2-40B4-BE49-F238E27FC236}">
                <a16:creationId xmlns:a16="http://schemas.microsoft.com/office/drawing/2014/main" id="{FE20DB33-3836-BD45-9D3B-89ED21888A76}"/>
              </a:ext>
            </a:extLst>
          </p:cNvPr>
          <p:cNvCxnSpPr/>
          <p:nvPr/>
        </p:nvCxnSpPr>
        <p:spPr>
          <a:xfrm>
            <a:off x="4572000" y="1295400"/>
            <a:ext cx="0" cy="5257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439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b="1" dirty="0">
                <a:latin typeface="Consolas" panose="020B0609020204030204" pitchFamily="49" charset="0"/>
                <a:cs typeface="Consolas" panose="020B0609020204030204" pitchFamily="49" charset="0"/>
              </a:rPr>
              <a:t>0x400575 &lt;+5&gt;:  </a:t>
            </a:r>
            <a:r>
              <a:rPr lang="en-US" b="1" dirty="0" err="1">
                <a:latin typeface="Consolas" panose="020B0609020204030204" pitchFamily="49" charset="0"/>
                <a:cs typeface="Consolas" panose="020B0609020204030204" pitchFamily="49" charset="0"/>
              </a:rPr>
              <a:t>eb</a:t>
            </a:r>
            <a:r>
              <a:rPr lang="en-US" b="1" dirty="0">
                <a:latin typeface="Consolas" panose="020B0609020204030204" pitchFamily="49" charset="0"/>
                <a:cs typeface="Consolas" panose="020B0609020204030204" pitchFamily="49" charset="0"/>
              </a:rPr>
              <a:t> 03          </a:t>
            </a:r>
            <a:r>
              <a:rPr lang="en-US" b="1" dirty="0" err="1">
                <a:latin typeface="Consolas" panose="020B0609020204030204" pitchFamily="49" charset="0"/>
                <a:cs typeface="Consolas" panose="020B0609020204030204" pitchFamily="49" charset="0"/>
              </a:rPr>
              <a:t>jmp</a:t>
            </a:r>
            <a:r>
              <a:rPr lang="en-US" b="1"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dirty="0">
                <a:latin typeface="Consolas" panose="020B0609020204030204" pitchFamily="49" charset="0"/>
                <a:cs typeface="Consolas" panose="020B0609020204030204" pitchFamily="49" charset="0"/>
              </a:rPr>
              <a:t>0x40057d &lt;+13&gt;: 73 f8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1676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Tree>
    <p:extLst>
      <p:ext uri="{BB962C8B-B14F-4D97-AF65-F5344CB8AC3E}">
        <p14:creationId xmlns:p14="http://schemas.microsoft.com/office/powerpoint/2010/main" val="3371626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b="1" dirty="0">
                <a:latin typeface="Consolas" panose="020B0609020204030204" pitchFamily="49" charset="0"/>
                <a:cs typeface="Consolas" panose="020B0609020204030204" pitchFamily="49" charset="0"/>
              </a:rPr>
              <a:t>0x400575 &lt;+5&gt;:  </a:t>
            </a:r>
            <a:r>
              <a:rPr lang="en-US" b="1" dirty="0" err="1">
                <a:latin typeface="Consolas" panose="020B0609020204030204" pitchFamily="49" charset="0"/>
                <a:cs typeface="Consolas" panose="020B0609020204030204" pitchFamily="49" charset="0"/>
              </a:rPr>
              <a:t>eb</a:t>
            </a:r>
            <a:r>
              <a:rPr lang="en-US" b="1" dirty="0">
                <a:latin typeface="Consolas" panose="020B0609020204030204" pitchFamily="49" charset="0"/>
                <a:cs typeface="Consolas" panose="020B0609020204030204" pitchFamily="49" charset="0"/>
              </a:rPr>
              <a:t> 03          </a:t>
            </a:r>
            <a:r>
              <a:rPr lang="en-US" b="1" dirty="0" err="1">
                <a:latin typeface="Consolas" panose="020B0609020204030204" pitchFamily="49" charset="0"/>
                <a:cs typeface="Consolas" panose="020B0609020204030204" pitchFamily="49" charset="0"/>
              </a:rPr>
              <a:t>jmp</a:t>
            </a:r>
            <a:r>
              <a:rPr lang="en-US" b="1"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dirty="0">
                <a:latin typeface="Consolas" panose="020B0609020204030204" pitchFamily="49" charset="0"/>
                <a:cs typeface="Consolas" panose="020B0609020204030204" pitchFamily="49" charset="0"/>
              </a:rPr>
              <a:t>0x40057d &lt;+13&gt;: 73 f8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1676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6" name="Rectangle 5">
            <a:extLst>
              <a:ext uri="{FF2B5EF4-FFF2-40B4-BE49-F238E27FC236}">
                <a16:creationId xmlns:a16="http://schemas.microsoft.com/office/drawing/2014/main" id="{2B9F58CB-56A8-1146-9C80-AB9832135A86}"/>
              </a:ext>
            </a:extLst>
          </p:cNvPr>
          <p:cNvSpPr/>
          <p:nvPr/>
        </p:nvSpPr>
        <p:spPr bwMode="auto">
          <a:xfrm>
            <a:off x="457200" y="4167188"/>
            <a:ext cx="2743200" cy="6096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latin typeface="+mn-lt"/>
                <a:cs typeface="Courier New" panose="02070309020205020404" pitchFamily="49" charset="0"/>
              </a:rPr>
              <a:t>0xeb</a:t>
            </a:r>
            <a:r>
              <a:rPr lang="en-US" sz="2800" dirty="0">
                <a:latin typeface="+mn-lt"/>
                <a:cs typeface="Courier New" panose="02070309020205020404" pitchFamily="49" charset="0"/>
              </a:rPr>
              <a:t> means </a:t>
            </a:r>
            <a:r>
              <a:rPr lang="en-US" sz="2800" b="1" dirty="0" err="1">
                <a:latin typeface="+mn-lt"/>
                <a:cs typeface="Courier New" panose="02070309020205020404" pitchFamily="49" charset="0"/>
              </a:rPr>
              <a:t>jmp</a:t>
            </a:r>
            <a:r>
              <a:rPr lang="en-US" sz="2800" dirty="0">
                <a:latin typeface="+mn-lt"/>
                <a:cs typeface="Courier New" panose="02070309020205020404" pitchFamily="49" charset="0"/>
              </a:rPr>
              <a:t>.  </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FA33479D-B814-154A-AAF0-49825CC8DDB0}"/>
              </a:ext>
            </a:extLst>
          </p:cNvPr>
          <p:cNvCxnSpPr>
            <a:cxnSpLocks/>
            <a:stCxn id="6" idx="0"/>
          </p:cNvCxnSpPr>
          <p:nvPr/>
        </p:nvCxnSpPr>
        <p:spPr>
          <a:xfrm flipV="1">
            <a:off x="1828800" y="1981200"/>
            <a:ext cx="1676400" cy="21859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177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b="1" dirty="0">
                <a:latin typeface="Consolas" panose="020B0609020204030204" pitchFamily="49" charset="0"/>
                <a:cs typeface="Consolas" panose="020B0609020204030204" pitchFamily="49" charset="0"/>
              </a:rPr>
              <a:t>0x400575 &lt;+5&gt;:  </a:t>
            </a:r>
            <a:r>
              <a:rPr lang="en-US" b="1" dirty="0" err="1">
                <a:latin typeface="Consolas" panose="020B0609020204030204" pitchFamily="49" charset="0"/>
                <a:cs typeface="Consolas" panose="020B0609020204030204" pitchFamily="49" charset="0"/>
              </a:rPr>
              <a:t>eb</a:t>
            </a:r>
            <a:r>
              <a:rPr lang="en-US" b="1" dirty="0">
                <a:latin typeface="Consolas" panose="020B0609020204030204" pitchFamily="49" charset="0"/>
                <a:cs typeface="Consolas" panose="020B0609020204030204" pitchFamily="49" charset="0"/>
              </a:rPr>
              <a:t> 03          </a:t>
            </a:r>
            <a:r>
              <a:rPr lang="en-US" b="1" dirty="0" err="1">
                <a:latin typeface="Consolas" panose="020B0609020204030204" pitchFamily="49" charset="0"/>
                <a:cs typeface="Consolas" panose="020B0609020204030204" pitchFamily="49" charset="0"/>
              </a:rPr>
              <a:t>jmp</a:t>
            </a:r>
            <a:r>
              <a:rPr lang="en-US" b="1"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dirty="0">
                <a:latin typeface="Consolas" panose="020B0609020204030204" pitchFamily="49" charset="0"/>
                <a:cs typeface="Consolas" panose="020B0609020204030204" pitchFamily="49" charset="0"/>
              </a:rPr>
              <a:t>0x40057d &lt;+13&gt;: 73 f8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1676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6" name="Rectangle 5">
            <a:extLst>
              <a:ext uri="{FF2B5EF4-FFF2-40B4-BE49-F238E27FC236}">
                <a16:creationId xmlns:a16="http://schemas.microsoft.com/office/drawing/2014/main" id="{2B9F58CB-56A8-1146-9C80-AB9832135A86}"/>
              </a:ext>
            </a:extLst>
          </p:cNvPr>
          <p:cNvSpPr/>
          <p:nvPr/>
        </p:nvSpPr>
        <p:spPr bwMode="auto">
          <a:xfrm>
            <a:off x="457200" y="4034118"/>
            <a:ext cx="36576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cs typeface="Courier New" panose="02070309020205020404" pitchFamily="49" charset="0"/>
              </a:rPr>
              <a:t>0x03</a:t>
            </a:r>
            <a:r>
              <a:rPr lang="en-US" sz="2800" dirty="0">
                <a:cs typeface="Courier New" panose="02070309020205020404" pitchFamily="49" charset="0"/>
              </a:rPr>
              <a:t> is the number of instruction bytes to jump relative to %rip.</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FA33479D-B814-154A-AAF0-49825CC8DDB0}"/>
              </a:ext>
            </a:extLst>
          </p:cNvPr>
          <p:cNvCxnSpPr>
            <a:cxnSpLocks/>
            <a:stCxn id="6" idx="0"/>
          </p:cNvCxnSpPr>
          <p:nvPr/>
        </p:nvCxnSpPr>
        <p:spPr>
          <a:xfrm flipV="1">
            <a:off x="2286000" y="1981200"/>
            <a:ext cx="1828800" cy="20529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2D2BD2B-3DBE-7749-BE7C-5BC213C7F2A0}"/>
              </a:ext>
            </a:extLst>
          </p:cNvPr>
          <p:cNvSpPr/>
          <p:nvPr/>
        </p:nvSpPr>
        <p:spPr bwMode="auto">
          <a:xfrm>
            <a:off x="7543800" y="4034118"/>
            <a:ext cx="43434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cs typeface="Courier New" panose="02070309020205020404" pitchFamily="49" charset="0"/>
              </a:rPr>
              <a:t>With no jump, %rip would advance to the next line.  This </a:t>
            </a:r>
            <a:r>
              <a:rPr lang="en-US" sz="2800" b="1" dirty="0" err="1">
                <a:cs typeface="Courier New" panose="02070309020205020404" pitchFamily="49" charset="0"/>
              </a:rPr>
              <a:t>jmp</a:t>
            </a:r>
            <a:r>
              <a:rPr lang="en-US" sz="2800" dirty="0">
                <a:cs typeface="Courier New" panose="02070309020205020404" pitchFamily="49" charset="0"/>
              </a:rPr>
              <a:t> says to </a:t>
            </a:r>
            <a:r>
              <a:rPr lang="en-US" sz="2800" u="sng" dirty="0">
                <a:cs typeface="Courier New" panose="02070309020205020404" pitchFamily="49" charset="0"/>
              </a:rPr>
              <a:t>then</a:t>
            </a:r>
            <a:r>
              <a:rPr lang="en-US" sz="2800" dirty="0">
                <a:cs typeface="Courier New" panose="02070309020205020404" pitchFamily="49" charset="0"/>
              </a:rPr>
              <a:t> go </a:t>
            </a:r>
            <a:r>
              <a:rPr lang="en-US" sz="2800" b="1" dirty="0">
                <a:cs typeface="Courier New" panose="02070309020205020404" pitchFamily="49" charset="0"/>
              </a:rPr>
              <a:t>3</a:t>
            </a:r>
            <a:r>
              <a:rPr lang="en-US" sz="2800" dirty="0">
                <a:cs typeface="Courier New" panose="02070309020205020404" pitchFamily="49" charset="0"/>
              </a:rPr>
              <a:t> bytes further!</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41781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dirty="0">
                <a:latin typeface="Consolas" panose="020B0609020204030204" pitchFamily="49" charset="0"/>
                <a:cs typeface="Consolas" panose="020B0609020204030204" pitchFamily="49" charset="0"/>
              </a:rPr>
              <a:t>0x400575 &lt;+5&gt;:  </a:t>
            </a:r>
            <a:r>
              <a:rPr lang="en-US" dirty="0" err="1">
                <a:latin typeface="Consolas" panose="020B0609020204030204" pitchFamily="49" charset="0"/>
                <a:cs typeface="Consolas" panose="020B0609020204030204" pitchFamily="49" charset="0"/>
              </a:rPr>
              <a:t>eb</a:t>
            </a:r>
            <a:r>
              <a:rPr lang="en-US" dirty="0">
                <a:latin typeface="Consolas" panose="020B0609020204030204" pitchFamily="49" charset="0"/>
                <a:cs typeface="Consolas" panose="020B0609020204030204" pitchFamily="49" charset="0"/>
              </a:rPr>
              <a:t> 03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b="1" dirty="0">
                <a:latin typeface="Consolas" panose="020B0609020204030204" pitchFamily="49" charset="0"/>
                <a:cs typeface="Consolas" panose="020B0609020204030204" pitchFamily="49" charset="0"/>
              </a:rPr>
              <a:t>0x40057a &lt;+10&gt;: 83 f8 63       </a:t>
            </a:r>
            <a:r>
              <a:rPr lang="en-US" b="1" dirty="0" err="1">
                <a:latin typeface="Consolas" panose="020B0609020204030204" pitchFamily="49" charset="0"/>
                <a:cs typeface="Consolas" panose="020B0609020204030204" pitchFamily="49" charset="0"/>
              </a:rPr>
              <a:t>cmp</a:t>
            </a:r>
            <a:r>
              <a:rPr lang="en-US" b="1" dirty="0">
                <a:latin typeface="Consolas" panose="020B0609020204030204" pitchFamily="49" charset="0"/>
                <a:cs typeface="Consolas" panose="020B0609020204030204" pitchFamily="49" charset="0"/>
              </a:rPr>
              <a:t> $0x63,%eax</a:t>
            </a:r>
          </a:p>
          <a:p>
            <a:pPr marL="0" indent="0">
              <a:spcBef>
                <a:spcPts val="0"/>
              </a:spcBef>
              <a:buNone/>
            </a:pPr>
            <a:r>
              <a:rPr lang="en-US" dirty="0">
                <a:latin typeface="Consolas" panose="020B0609020204030204" pitchFamily="49" charset="0"/>
                <a:cs typeface="Consolas" panose="020B0609020204030204" pitchFamily="49" charset="0"/>
              </a:rPr>
              <a:t>0x40057d &lt;+13&gt;: 73 f8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2438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6" name="Rectangle 5">
            <a:extLst>
              <a:ext uri="{FF2B5EF4-FFF2-40B4-BE49-F238E27FC236}">
                <a16:creationId xmlns:a16="http://schemas.microsoft.com/office/drawing/2014/main" id="{2B9F58CB-56A8-1146-9C80-AB9832135A86}"/>
              </a:ext>
            </a:extLst>
          </p:cNvPr>
          <p:cNvSpPr/>
          <p:nvPr/>
        </p:nvSpPr>
        <p:spPr bwMode="auto">
          <a:xfrm>
            <a:off x="457200" y="4034118"/>
            <a:ext cx="36576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cs typeface="Courier New" panose="02070309020205020404" pitchFamily="49" charset="0"/>
              </a:rPr>
              <a:t>0x03</a:t>
            </a:r>
            <a:r>
              <a:rPr lang="en-US" sz="2800" dirty="0">
                <a:cs typeface="Courier New" panose="02070309020205020404" pitchFamily="49" charset="0"/>
              </a:rPr>
              <a:t> is the number of instruction bytes to jump relative to %rip.</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FA33479D-B814-154A-AAF0-49825CC8DDB0}"/>
              </a:ext>
            </a:extLst>
          </p:cNvPr>
          <p:cNvCxnSpPr>
            <a:cxnSpLocks/>
            <a:stCxn id="6" idx="0"/>
          </p:cNvCxnSpPr>
          <p:nvPr/>
        </p:nvCxnSpPr>
        <p:spPr>
          <a:xfrm flipV="1">
            <a:off x="2286000" y="1981200"/>
            <a:ext cx="1828800" cy="20529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C029C7-7825-984F-8638-4FDDD5F5B9FF}"/>
              </a:ext>
            </a:extLst>
          </p:cNvPr>
          <p:cNvSpPr/>
          <p:nvPr/>
        </p:nvSpPr>
        <p:spPr bwMode="auto">
          <a:xfrm>
            <a:off x="7543800" y="4034118"/>
            <a:ext cx="43434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cs typeface="Courier New" panose="02070309020205020404" pitchFamily="49" charset="0"/>
              </a:rPr>
              <a:t>With no jump, %rip would advance to the next line.  This </a:t>
            </a:r>
            <a:r>
              <a:rPr lang="en-US" sz="2800" b="1" dirty="0" err="1">
                <a:cs typeface="Courier New" panose="02070309020205020404" pitchFamily="49" charset="0"/>
              </a:rPr>
              <a:t>jmp</a:t>
            </a:r>
            <a:r>
              <a:rPr lang="en-US" sz="2800" dirty="0">
                <a:cs typeface="Courier New" panose="02070309020205020404" pitchFamily="49" charset="0"/>
              </a:rPr>
              <a:t> says to </a:t>
            </a:r>
            <a:r>
              <a:rPr lang="en-US" sz="2800" u="sng" dirty="0">
                <a:cs typeface="Courier New" panose="02070309020205020404" pitchFamily="49" charset="0"/>
              </a:rPr>
              <a:t>then</a:t>
            </a:r>
            <a:r>
              <a:rPr lang="en-US" sz="2800" dirty="0">
                <a:cs typeface="Courier New" panose="02070309020205020404" pitchFamily="49" charset="0"/>
              </a:rPr>
              <a:t> go </a:t>
            </a:r>
            <a:r>
              <a:rPr lang="en-US" sz="2800" b="1" dirty="0">
                <a:cs typeface="Courier New" panose="02070309020205020404" pitchFamily="49" charset="0"/>
              </a:rPr>
              <a:t>3</a:t>
            </a:r>
            <a:r>
              <a:rPr lang="en-US" sz="2800" dirty="0">
                <a:cs typeface="Courier New" panose="02070309020205020404" pitchFamily="49" charset="0"/>
              </a:rPr>
              <a:t> bytes further!</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187861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dirty="0">
                <a:latin typeface="Consolas" panose="020B0609020204030204" pitchFamily="49" charset="0"/>
                <a:cs typeface="Consolas" panose="020B0609020204030204" pitchFamily="49" charset="0"/>
              </a:rPr>
              <a:t>0x400575 &lt;+5&gt;:  </a:t>
            </a:r>
            <a:r>
              <a:rPr lang="en-US" dirty="0" err="1">
                <a:latin typeface="Consolas" panose="020B0609020204030204" pitchFamily="49" charset="0"/>
                <a:cs typeface="Consolas" panose="020B0609020204030204" pitchFamily="49" charset="0"/>
              </a:rPr>
              <a:t>eb</a:t>
            </a:r>
            <a:r>
              <a:rPr lang="en-US" dirty="0">
                <a:latin typeface="Consolas" panose="020B0609020204030204" pitchFamily="49" charset="0"/>
                <a:cs typeface="Consolas" panose="020B0609020204030204" pitchFamily="49" charset="0"/>
              </a:rPr>
              <a:t> 03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b="1" dirty="0">
                <a:latin typeface="Consolas" panose="020B0609020204030204" pitchFamily="49" charset="0"/>
                <a:cs typeface="Consolas" panose="020B0609020204030204" pitchFamily="49" charset="0"/>
              </a:rPr>
              <a:t>0x40057d &lt;+13&gt;: 73 f8          </a:t>
            </a:r>
            <a:r>
              <a:rPr lang="en-US" b="1" dirty="0" err="1">
                <a:latin typeface="Consolas" panose="020B0609020204030204" pitchFamily="49" charset="0"/>
                <a:cs typeface="Consolas" panose="020B0609020204030204" pitchFamily="49" charset="0"/>
              </a:rPr>
              <a:t>jle</a:t>
            </a:r>
            <a:r>
              <a:rPr lang="en-US" b="1"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2819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6" name="Rectangle 5">
            <a:extLst>
              <a:ext uri="{FF2B5EF4-FFF2-40B4-BE49-F238E27FC236}">
                <a16:creationId xmlns:a16="http://schemas.microsoft.com/office/drawing/2014/main" id="{2B9F58CB-56A8-1146-9C80-AB9832135A86}"/>
              </a:ext>
            </a:extLst>
          </p:cNvPr>
          <p:cNvSpPr/>
          <p:nvPr/>
        </p:nvSpPr>
        <p:spPr bwMode="auto">
          <a:xfrm>
            <a:off x="457200" y="4034118"/>
            <a:ext cx="2895600" cy="4572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cs typeface="Courier New" panose="02070309020205020404" pitchFamily="49" charset="0"/>
              </a:rPr>
              <a:t>0x73</a:t>
            </a:r>
            <a:r>
              <a:rPr lang="en-US" sz="2800" dirty="0">
                <a:cs typeface="Courier New" panose="02070309020205020404" pitchFamily="49" charset="0"/>
              </a:rPr>
              <a:t> means </a:t>
            </a:r>
            <a:r>
              <a:rPr lang="en-US" sz="2800" b="1" dirty="0" err="1">
                <a:cs typeface="Courier New" panose="02070309020205020404" pitchFamily="49" charset="0"/>
              </a:rPr>
              <a:t>jle</a:t>
            </a:r>
            <a:r>
              <a:rPr lang="en-US" sz="2800" dirty="0">
                <a:cs typeface="Courier New" panose="02070309020205020404" pitchFamily="49" charset="0"/>
              </a:rPr>
              <a:t>.</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FA33479D-B814-154A-AAF0-49825CC8DDB0}"/>
              </a:ext>
            </a:extLst>
          </p:cNvPr>
          <p:cNvCxnSpPr>
            <a:cxnSpLocks/>
            <a:stCxn id="6" idx="0"/>
          </p:cNvCxnSpPr>
          <p:nvPr/>
        </p:nvCxnSpPr>
        <p:spPr>
          <a:xfrm flipV="1">
            <a:off x="1905000" y="3124200"/>
            <a:ext cx="1676400" cy="9099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89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dirty="0">
                <a:latin typeface="Consolas" panose="020B0609020204030204" pitchFamily="49" charset="0"/>
                <a:cs typeface="Consolas" panose="020B0609020204030204" pitchFamily="49" charset="0"/>
              </a:rPr>
              <a:t>0x400575 &lt;+5&gt;:  </a:t>
            </a:r>
            <a:r>
              <a:rPr lang="en-US" dirty="0" err="1">
                <a:latin typeface="Consolas" panose="020B0609020204030204" pitchFamily="49" charset="0"/>
                <a:cs typeface="Consolas" panose="020B0609020204030204" pitchFamily="49" charset="0"/>
              </a:rPr>
              <a:t>eb</a:t>
            </a:r>
            <a:r>
              <a:rPr lang="en-US" dirty="0">
                <a:latin typeface="Consolas" panose="020B0609020204030204" pitchFamily="49" charset="0"/>
                <a:cs typeface="Consolas" panose="020B0609020204030204" pitchFamily="49" charset="0"/>
              </a:rPr>
              <a:t> 03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0x40057a &lt;loop+10&gt;</a:t>
            </a:r>
          </a:p>
          <a:p>
            <a:pPr marL="0" indent="0">
              <a:spcBef>
                <a:spcPts val="0"/>
              </a:spcBef>
              <a:buNone/>
            </a:pPr>
            <a:r>
              <a:rPr lang="en-US"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b="1" dirty="0">
                <a:latin typeface="Consolas" panose="020B0609020204030204" pitchFamily="49" charset="0"/>
                <a:cs typeface="Consolas" panose="020B0609020204030204" pitchFamily="49" charset="0"/>
              </a:rPr>
              <a:t>0x40057d &lt;+13&gt;: 73 f8          </a:t>
            </a:r>
            <a:r>
              <a:rPr lang="en-US" b="1" dirty="0" err="1">
                <a:latin typeface="Consolas" panose="020B0609020204030204" pitchFamily="49" charset="0"/>
                <a:cs typeface="Consolas" panose="020B0609020204030204" pitchFamily="49" charset="0"/>
              </a:rPr>
              <a:t>jle</a:t>
            </a:r>
            <a:r>
              <a:rPr lang="en-US" b="1"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2819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8" name="Rectangle 7">
            <a:extLst>
              <a:ext uri="{FF2B5EF4-FFF2-40B4-BE49-F238E27FC236}">
                <a16:creationId xmlns:a16="http://schemas.microsoft.com/office/drawing/2014/main" id="{EE7592A8-82C7-434D-9DE6-7E96236DA471}"/>
              </a:ext>
            </a:extLst>
          </p:cNvPr>
          <p:cNvSpPr/>
          <p:nvPr/>
        </p:nvSpPr>
        <p:spPr bwMode="auto">
          <a:xfrm>
            <a:off x="457200" y="4034118"/>
            <a:ext cx="43434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cs typeface="Courier New" panose="02070309020205020404" pitchFamily="49" charset="0"/>
              </a:rPr>
              <a:t>0xf8</a:t>
            </a:r>
            <a:r>
              <a:rPr lang="en-US" sz="2800" dirty="0">
                <a:cs typeface="Courier New" panose="02070309020205020404" pitchFamily="49" charset="0"/>
              </a:rPr>
              <a:t> is the number of instruction bytes to jump relative to %rip.  This is -8 (in two’s complement!).</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9" name="Straight Arrow Connector 8">
            <a:extLst>
              <a:ext uri="{FF2B5EF4-FFF2-40B4-BE49-F238E27FC236}">
                <a16:creationId xmlns:a16="http://schemas.microsoft.com/office/drawing/2014/main" id="{4743459E-006F-064F-BBD8-218F5F52ECF3}"/>
              </a:ext>
            </a:extLst>
          </p:cNvPr>
          <p:cNvCxnSpPr>
            <a:cxnSpLocks/>
            <a:stCxn id="8" idx="0"/>
          </p:cNvCxnSpPr>
          <p:nvPr/>
        </p:nvCxnSpPr>
        <p:spPr>
          <a:xfrm flipV="1">
            <a:off x="2628900" y="3124200"/>
            <a:ext cx="1562100" cy="9099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1AE6C0D-686B-6645-B59C-0898CA4FC055}"/>
              </a:ext>
            </a:extLst>
          </p:cNvPr>
          <p:cNvSpPr/>
          <p:nvPr/>
        </p:nvSpPr>
        <p:spPr bwMode="auto">
          <a:xfrm>
            <a:off x="7696200" y="4034118"/>
            <a:ext cx="41910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cs typeface="Courier New" panose="02070309020205020404" pitchFamily="49" charset="0"/>
              </a:rPr>
              <a:t>With no jump, %rip would advance to the next line.  This </a:t>
            </a:r>
            <a:r>
              <a:rPr lang="en-US" sz="2800" b="1" dirty="0" err="1">
                <a:cs typeface="Courier New" panose="02070309020205020404" pitchFamily="49" charset="0"/>
              </a:rPr>
              <a:t>jmp</a:t>
            </a:r>
            <a:r>
              <a:rPr lang="en-US" sz="2800" dirty="0">
                <a:cs typeface="Courier New" panose="02070309020205020404" pitchFamily="49" charset="0"/>
              </a:rPr>
              <a:t> says to </a:t>
            </a:r>
            <a:r>
              <a:rPr lang="en-US" sz="2800" u="sng" dirty="0">
                <a:cs typeface="Courier New" panose="02070309020205020404" pitchFamily="49" charset="0"/>
              </a:rPr>
              <a:t>then</a:t>
            </a:r>
            <a:r>
              <a:rPr lang="en-US" sz="2800" dirty="0">
                <a:cs typeface="Courier New" panose="02070309020205020404" pitchFamily="49" charset="0"/>
              </a:rPr>
              <a:t> go </a:t>
            </a:r>
            <a:r>
              <a:rPr lang="en-US" sz="2800" b="1" dirty="0">
                <a:cs typeface="Courier New" panose="02070309020205020404" pitchFamily="49" charset="0"/>
              </a:rPr>
              <a:t>8 </a:t>
            </a:r>
            <a:r>
              <a:rPr lang="en-US" sz="2800" dirty="0">
                <a:cs typeface="Courier New" panose="02070309020205020404" pitchFamily="49" charset="0"/>
              </a:rPr>
              <a:t>bytes back!</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377207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13F179-B08E-7041-B764-35A7063F8EF7}"/>
              </a:ext>
            </a:extLst>
          </p:cNvPr>
          <p:cNvSpPr>
            <a:spLocks noGrp="1"/>
          </p:cNvSpPr>
          <p:nvPr>
            <p:ph sz="half" idx="10"/>
          </p:nvPr>
        </p:nvSpPr>
        <p:spPr>
          <a:xfrm>
            <a:off x="152400" y="1299882"/>
            <a:ext cx="11853672" cy="5181600"/>
          </a:xfrm>
        </p:spPr>
        <p:txBody>
          <a:bodyPr/>
          <a:lstStyle/>
          <a:p>
            <a:pPr marL="0" indent="0">
              <a:spcBef>
                <a:spcPts val="0"/>
              </a:spcBef>
              <a:buNone/>
            </a:pPr>
            <a:r>
              <a:rPr lang="en-US" dirty="0">
                <a:latin typeface="Consolas" panose="020B0609020204030204" pitchFamily="49" charset="0"/>
                <a:cs typeface="Consolas" panose="020B0609020204030204" pitchFamily="49" charset="0"/>
              </a:rPr>
              <a:t>0x400570 &lt;+0&gt;:  b8 00 00 00 00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$0x0,%eax</a:t>
            </a:r>
          </a:p>
          <a:p>
            <a:pPr marL="0" indent="0">
              <a:spcBef>
                <a:spcPts val="0"/>
              </a:spcBef>
              <a:buNone/>
            </a:pPr>
            <a:r>
              <a:rPr lang="en-US" dirty="0">
                <a:latin typeface="Consolas" panose="020B0609020204030204" pitchFamily="49" charset="0"/>
                <a:cs typeface="Consolas" panose="020B0609020204030204" pitchFamily="49" charset="0"/>
              </a:rPr>
              <a:t>0x400575 &lt;+5&gt;:  </a:t>
            </a:r>
            <a:r>
              <a:rPr lang="en-US" dirty="0" err="1">
                <a:latin typeface="Consolas" panose="020B0609020204030204" pitchFamily="49" charset="0"/>
                <a:cs typeface="Consolas" panose="020B0609020204030204" pitchFamily="49" charset="0"/>
              </a:rPr>
              <a:t>eb</a:t>
            </a:r>
            <a:r>
              <a:rPr lang="en-US" dirty="0">
                <a:latin typeface="Consolas" panose="020B0609020204030204" pitchFamily="49" charset="0"/>
                <a:cs typeface="Consolas" panose="020B0609020204030204" pitchFamily="49" charset="0"/>
              </a:rPr>
              <a:t> 03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0x40057a &lt;loop+10&gt;</a:t>
            </a:r>
          </a:p>
          <a:p>
            <a:pPr marL="0" indent="0">
              <a:spcBef>
                <a:spcPts val="0"/>
              </a:spcBef>
              <a:buNone/>
            </a:pPr>
            <a:r>
              <a:rPr lang="en-US" b="1" dirty="0">
                <a:latin typeface="Consolas" panose="020B0609020204030204" pitchFamily="49" charset="0"/>
                <a:cs typeface="Consolas" panose="020B0609020204030204" pitchFamily="49" charset="0"/>
              </a:rPr>
              <a:t>0x400577 &lt;+7&gt;:  83 c0 01       add $0x1,%eax</a:t>
            </a:r>
          </a:p>
          <a:p>
            <a:pPr marL="0" indent="0">
              <a:spcBef>
                <a:spcPts val="0"/>
              </a:spcBef>
              <a:buNone/>
            </a:pPr>
            <a:r>
              <a:rPr lang="en-US" dirty="0">
                <a:latin typeface="Consolas" panose="020B0609020204030204" pitchFamily="49" charset="0"/>
                <a:cs typeface="Consolas" panose="020B0609020204030204" pitchFamily="49" charset="0"/>
              </a:rPr>
              <a:t>0x40057a &lt;+10&gt;: 83 f8 63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$0x63,%eax</a:t>
            </a:r>
          </a:p>
          <a:p>
            <a:pPr marL="0" indent="0">
              <a:spcBef>
                <a:spcPts val="0"/>
              </a:spcBef>
              <a:buNone/>
            </a:pPr>
            <a:r>
              <a:rPr lang="en-US" dirty="0">
                <a:latin typeface="Consolas" panose="020B0609020204030204" pitchFamily="49" charset="0"/>
                <a:cs typeface="Consolas" panose="020B0609020204030204" pitchFamily="49" charset="0"/>
              </a:rPr>
              <a:t>0x40057d &lt;+13&gt;: 73 f8          </a:t>
            </a:r>
            <a:r>
              <a:rPr lang="en-US" dirty="0" err="1">
                <a:latin typeface="Consolas" panose="020B0609020204030204" pitchFamily="49" charset="0"/>
                <a:cs typeface="Consolas" panose="020B0609020204030204" pitchFamily="49" charset="0"/>
              </a:rPr>
              <a:t>jle</a:t>
            </a:r>
            <a:r>
              <a:rPr lang="en-US" dirty="0">
                <a:latin typeface="Consolas" panose="020B0609020204030204" pitchFamily="49" charset="0"/>
                <a:cs typeface="Consolas" panose="020B0609020204030204" pitchFamily="49" charset="0"/>
              </a:rPr>
              <a:t> 0x400577 &lt;loop+7&gt;</a:t>
            </a:r>
          </a:p>
          <a:p>
            <a:pPr marL="0" indent="0">
              <a:spcBef>
                <a:spcPts val="0"/>
              </a:spcBef>
              <a:buNone/>
            </a:pPr>
            <a:r>
              <a:rPr lang="en-US" dirty="0">
                <a:latin typeface="Consolas" panose="020B0609020204030204" pitchFamily="49" charset="0"/>
                <a:cs typeface="Consolas" panose="020B0609020204030204" pitchFamily="49" charset="0"/>
              </a:rPr>
              <a:t>0x40057f &lt;+15&gt;: f3 c3          </a:t>
            </a:r>
            <a:r>
              <a:rPr lang="en-US" dirty="0" err="1">
                <a:latin typeface="Consolas" panose="020B0609020204030204" pitchFamily="49" charset="0"/>
                <a:cs typeface="Consolas" panose="020B0609020204030204" pitchFamily="49" charset="0"/>
              </a:rPr>
              <a:t>repz</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r>
              <a:rPr lang="en-US"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C2AE044F-AE44-B342-A044-8146B4486896}"/>
              </a:ext>
            </a:extLst>
          </p:cNvPr>
          <p:cNvSpPr/>
          <p:nvPr/>
        </p:nvSpPr>
        <p:spPr>
          <a:xfrm>
            <a:off x="152401" y="2057400"/>
            <a:ext cx="10744199" cy="457200"/>
          </a:xfrm>
          <a:prstGeom prst="roundRect">
            <a:avLst/>
          </a:prstGeom>
          <a:solidFill>
            <a:srgbClr val="C00000">
              <a:alpha val="4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6B975-4EE8-C943-9B2F-2EC5732A619F}"/>
              </a:ext>
            </a:extLst>
          </p:cNvPr>
          <p:cNvSpPr>
            <a:spLocks noGrp="1"/>
          </p:cNvSpPr>
          <p:nvPr>
            <p:ph type="title"/>
          </p:nvPr>
        </p:nvSpPr>
        <p:spPr/>
        <p:txBody>
          <a:bodyPr/>
          <a:lstStyle/>
          <a:p>
            <a:r>
              <a:rPr lang="en-US" dirty="0"/>
              <a:t>%rip</a:t>
            </a:r>
          </a:p>
        </p:txBody>
      </p:sp>
      <p:sp>
        <p:nvSpPr>
          <p:cNvPr id="8" name="Rectangle 7">
            <a:extLst>
              <a:ext uri="{FF2B5EF4-FFF2-40B4-BE49-F238E27FC236}">
                <a16:creationId xmlns:a16="http://schemas.microsoft.com/office/drawing/2014/main" id="{EE7592A8-82C7-434D-9DE6-7E96236DA471}"/>
              </a:ext>
            </a:extLst>
          </p:cNvPr>
          <p:cNvSpPr/>
          <p:nvPr/>
        </p:nvSpPr>
        <p:spPr bwMode="auto">
          <a:xfrm>
            <a:off x="457200" y="4034118"/>
            <a:ext cx="43434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b="1" dirty="0">
                <a:cs typeface="Courier New" panose="02070309020205020404" pitchFamily="49" charset="0"/>
              </a:rPr>
              <a:t>0xf8</a:t>
            </a:r>
            <a:r>
              <a:rPr lang="en-US" sz="2800" dirty="0">
                <a:cs typeface="Courier New" panose="02070309020205020404" pitchFamily="49" charset="0"/>
              </a:rPr>
              <a:t> is the number of instruction bytes to jump relative to %rip.  This is -8 (in two’s complement!).</a:t>
            </a:r>
            <a:endParaRPr kumimoji="0" lang="en-US" sz="2800" b="1" i="0" u="none" strike="noStrike" cap="none" normalizeH="0" baseline="0" dirty="0">
              <a:ln>
                <a:noFill/>
              </a:ln>
              <a:solidFill>
                <a:schemeClr val="tx1"/>
              </a:solidFill>
              <a:effectLst/>
              <a:latin typeface="+mn-lt"/>
              <a:cs typeface="Courier New" panose="02070309020205020404" pitchFamily="49" charset="0"/>
            </a:endParaRPr>
          </a:p>
        </p:txBody>
      </p:sp>
      <p:cxnSp>
        <p:nvCxnSpPr>
          <p:cNvPr id="9" name="Straight Arrow Connector 8">
            <a:extLst>
              <a:ext uri="{FF2B5EF4-FFF2-40B4-BE49-F238E27FC236}">
                <a16:creationId xmlns:a16="http://schemas.microsoft.com/office/drawing/2014/main" id="{4743459E-006F-064F-BBD8-218F5F52ECF3}"/>
              </a:ext>
            </a:extLst>
          </p:cNvPr>
          <p:cNvCxnSpPr>
            <a:cxnSpLocks/>
            <a:stCxn id="8" idx="0"/>
          </p:cNvCxnSpPr>
          <p:nvPr/>
        </p:nvCxnSpPr>
        <p:spPr>
          <a:xfrm flipV="1">
            <a:off x="2628900" y="3124200"/>
            <a:ext cx="1562100" cy="9099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1AE6C0D-686B-6645-B59C-0898CA4FC055}"/>
              </a:ext>
            </a:extLst>
          </p:cNvPr>
          <p:cNvSpPr/>
          <p:nvPr/>
        </p:nvSpPr>
        <p:spPr bwMode="auto">
          <a:xfrm>
            <a:off x="7696200" y="4034118"/>
            <a:ext cx="4191000" cy="1828799"/>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cs typeface="Courier New" panose="02070309020205020404" pitchFamily="49" charset="0"/>
              </a:rPr>
              <a:t>With no jump, %rip would advance to the next line.  This </a:t>
            </a:r>
            <a:r>
              <a:rPr lang="en-US" sz="2800" b="1" dirty="0" err="1">
                <a:cs typeface="Courier New" panose="02070309020205020404" pitchFamily="49" charset="0"/>
              </a:rPr>
              <a:t>jmp</a:t>
            </a:r>
            <a:r>
              <a:rPr lang="en-US" sz="2800" dirty="0">
                <a:cs typeface="Courier New" panose="02070309020205020404" pitchFamily="49" charset="0"/>
              </a:rPr>
              <a:t> says to </a:t>
            </a:r>
            <a:r>
              <a:rPr lang="en-US" sz="2800" u="sng" dirty="0">
                <a:cs typeface="Courier New" panose="02070309020205020404" pitchFamily="49" charset="0"/>
              </a:rPr>
              <a:t>then</a:t>
            </a:r>
            <a:r>
              <a:rPr lang="en-US" sz="2800" dirty="0">
                <a:cs typeface="Courier New" panose="02070309020205020404" pitchFamily="49" charset="0"/>
              </a:rPr>
              <a:t> go </a:t>
            </a:r>
            <a:r>
              <a:rPr lang="en-US" sz="2800" b="1" dirty="0">
                <a:cs typeface="Courier New" panose="02070309020205020404" pitchFamily="49" charset="0"/>
              </a:rPr>
              <a:t>8 </a:t>
            </a:r>
            <a:r>
              <a:rPr lang="en-US" sz="2800" dirty="0">
                <a:cs typeface="Courier New" panose="02070309020205020404" pitchFamily="49" charset="0"/>
              </a:rPr>
              <a:t>bytes back!</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423284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Recap: Control Flow</a:t>
            </a:r>
          </a:p>
          <a:p>
            <a:r>
              <a:rPr lang="en-US" dirty="0"/>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317923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6E8AE-88FB-C44D-AF4B-815820F345B8}"/>
              </a:ext>
            </a:extLst>
          </p:cNvPr>
          <p:cNvSpPr>
            <a:spLocks noGrp="1"/>
          </p:cNvSpPr>
          <p:nvPr>
            <p:ph type="title"/>
          </p:nvPr>
        </p:nvSpPr>
        <p:spPr/>
        <p:txBody>
          <a:bodyPr/>
          <a:lstStyle/>
          <a:p>
            <a:r>
              <a:rPr lang="en-US" dirty="0"/>
              <a:t>Summary: Instruction Pointer</a:t>
            </a:r>
          </a:p>
        </p:txBody>
      </p:sp>
      <p:sp>
        <p:nvSpPr>
          <p:cNvPr id="6" name="Content Placeholder 5">
            <a:extLst>
              <a:ext uri="{FF2B5EF4-FFF2-40B4-BE49-F238E27FC236}">
                <a16:creationId xmlns:a16="http://schemas.microsoft.com/office/drawing/2014/main" id="{7EA70795-55B3-5045-9C0E-437635FDADBD}"/>
              </a:ext>
            </a:extLst>
          </p:cNvPr>
          <p:cNvSpPr>
            <a:spLocks noGrp="1"/>
          </p:cNvSpPr>
          <p:nvPr>
            <p:ph idx="1"/>
          </p:nvPr>
        </p:nvSpPr>
        <p:spPr/>
        <p:txBody>
          <a:bodyPr/>
          <a:lstStyle/>
          <a:p>
            <a:r>
              <a:rPr lang="en-US" dirty="0"/>
              <a:t>Machine code instructions live in main memory, just like stack and heap data.</a:t>
            </a:r>
          </a:p>
          <a:p>
            <a:r>
              <a:rPr lang="en-US" dirty="0"/>
              <a:t>%rip is a register that stores a number (an address) of the currently executing instruction.  It marks where we currently are in the program’s instructions. </a:t>
            </a:r>
          </a:p>
          <a:p>
            <a:r>
              <a:rPr lang="en-US" dirty="0"/>
              <a:t>To advance to the next instruction, special hardware adds the size of the current instruction in bytes.</a:t>
            </a:r>
          </a:p>
          <a:p>
            <a:r>
              <a:rPr lang="en-US" b="1" dirty="0" err="1"/>
              <a:t>jmp</a:t>
            </a:r>
            <a:r>
              <a:rPr lang="en-US" dirty="0"/>
              <a:t> instructions work by adjusting %rip by a specified amount.</a:t>
            </a:r>
          </a:p>
        </p:txBody>
      </p:sp>
    </p:spTree>
    <p:extLst>
      <p:ext uri="{BB962C8B-B14F-4D97-AF65-F5344CB8AC3E}">
        <p14:creationId xmlns:p14="http://schemas.microsoft.com/office/powerpoint/2010/main" val="137605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b="1" dirty="0">
                <a:solidFill>
                  <a:srgbClr val="C00000"/>
                </a:solidFill>
              </a:rPr>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784658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394C-4A15-7143-A9A0-ECB7C1F42E93}"/>
              </a:ext>
            </a:extLst>
          </p:cNvPr>
          <p:cNvSpPr>
            <a:spLocks noGrp="1"/>
          </p:cNvSpPr>
          <p:nvPr>
            <p:ph type="title"/>
          </p:nvPr>
        </p:nvSpPr>
        <p:spPr/>
        <p:txBody>
          <a:bodyPr/>
          <a:lstStyle/>
          <a:p>
            <a:r>
              <a:rPr lang="en-US" dirty="0"/>
              <a:t>How do we call functions in assembly?</a:t>
            </a:r>
          </a:p>
        </p:txBody>
      </p:sp>
    </p:spTree>
    <p:extLst>
      <p:ext uri="{BB962C8B-B14F-4D97-AF65-F5344CB8AC3E}">
        <p14:creationId xmlns:p14="http://schemas.microsoft.com/office/powerpoint/2010/main" val="2023118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BF53-C5EE-784E-91EF-DDFC9DB6EF03}"/>
              </a:ext>
            </a:extLst>
          </p:cNvPr>
          <p:cNvSpPr>
            <a:spLocks noGrp="1"/>
          </p:cNvSpPr>
          <p:nvPr>
            <p:ph type="title"/>
          </p:nvPr>
        </p:nvSpPr>
        <p:spPr/>
        <p:txBody>
          <a:bodyPr/>
          <a:lstStyle/>
          <a:p>
            <a:r>
              <a:rPr lang="en-US" dirty="0"/>
              <a:t>Calling Functions In Assembly</a:t>
            </a:r>
          </a:p>
        </p:txBody>
      </p:sp>
      <p:sp>
        <p:nvSpPr>
          <p:cNvPr id="3" name="Content Placeholder 2">
            <a:extLst>
              <a:ext uri="{FF2B5EF4-FFF2-40B4-BE49-F238E27FC236}">
                <a16:creationId xmlns:a16="http://schemas.microsoft.com/office/drawing/2014/main" id="{18183B25-E7DD-6540-AE0D-80C345212CF0}"/>
              </a:ext>
            </a:extLst>
          </p:cNvPr>
          <p:cNvSpPr>
            <a:spLocks noGrp="1"/>
          </p:cNvSpPr>
          <p:nvPr>
            <p:ph idx="1"/>
          </p:nvPr>
        </p:nvSpPr>
        <p:spPr/>
        <p:txBody>
          <a:bodyPr/>
          <a:lstStyle/>
          <a:p>
            <a:pPr marL="0" indent="0">
              <a:buNone/>
            </a:pPr>
            <a:r>
              <a:rPr lang="en-US" dirty="0"/>
              <a:t>To call a function in assembly, we must do a few things:</a:t>
            </a:r>
          </a:p>
          <a:p>
            <a:r>
              <a:rPr lang="en-US" b="1" dirty="0"/>
              <a:t>Pass Control </a:t>
            </a:r>
            <a:r>
              <a:rPr lang="en-US" dirty="0"/>
              <a:t>– %rip must be adjusted to execute the </a:t>
            </a:r>
            <a:r>
              <a:rPr lang="en-US" dirty="0" err="1"/>
              <a:t>callee’s</a:t>
            </a:r>
            <a:r>
              <a:rPr lang="en-US" dirty="0"/>
              <a:t> instructions, and then resume the caller’s instructions afterwards.</a:t>
            </a:r>
          </a:p>
          <a:p>
            <a:r>
              <a:rPr lang="en-US" b="1" dirty="0"/>
              <a:t>Pass Data </a:t>
            </a:r>
            <a:r>
              <a:rPr lang="en-US" dirty="0"/>
              <a:t>– we must pass any parameters and receive any return value.</a:t>
            </a:r>
          </a:p>
          <a:p>
            <a:r>
              <a:rPr lang="en-US" b="1" dirty="0"/>
              <a:t>Manage Memory </a:t>
            </a:r>
            <a:r>
              <a:rPr lang="en-US" dirty="0"/>
              <a:t>– we must handle any space needs of the </a:t>
            </a:r>
            <a:r>
              <a:rPr lang="en-US" dirty="0" err="1"/>
              <a:t>callee</a:t>
            </a:r>
            <a:r>
              <a:rPr lang="en-US" dirty="0"/>
              <a:t> on the stack.</a:t>
            </a:r>
          </a:p>
          <a:p>
            <a:endParaRPr lang="en-US" dirty="0"/>
          </a:p>
          <a:p>
            <a:endParaRPr lang="en-US" dirty="0"/>
          </a:p>
          <a:p>
            <a:endParaRPr lang="en-US" dirty="0"/>
          </a:p>
          <a:p>
            <a:pPr marL="0" indent="0">
              <a:buNone/>
            </a:pPr>
            <a:r>
              <a:rPr lang="en-US" dirty="0"/>
              <a:t>Terminology:  </a:t>
            </a:r>
            <a:r>
              <a:rPr lang="en-US" b="1" dirty="0"/>
              <a:t>caller</a:t>
            </a:r>
            <a:r>
              <a:rPr lang="en-US" dirty="0"/>
              <a:t> function calls the </a:t>
            </a:r>
            <a:r>
              <a:rPr lang="en-US" b="1" dirty="0" err="1"/>
              <a:t>callee</a:t>
            </a:r>
            <a:r>
              <a:rPr lang="en-US" dirty="0"/>
              <a:t> function.</a:t>
            </a:r>
          </a:p>
        </p:txBody>
      </p:sp>
      <p:sp>
        <p:nvSpPr>
          <p:cNvPr id="4" name="Rectangle 3">
            <a:extLst>
              <a:ext uri="{FF2B5EF4-FFF2-40B4-BE49-F238E27FC236}">
                <a16:creationId xmlns:a16="http://schemas.microsoft.com/office/drawing/2014/main" id="{43142C1D-9162-C746-9CC9-9BB734BECE3C}"/>
              </a:ext>
            </a:extLst>
          </p:cNvPr>
          <p:cNvSpPr/>
          <p:nvPr/>
        </p:nvSpPr>
        <p:spPr bwMode="auto">
          <a:xfrm>
            <a:off x="4114800" y="3886200"/>
            <a:ext cx="3962400" cy="107128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algn="l" eaLnBrk="1" hangingPunct="1"/>
            <a:r>
              <a:rPr lang="en-US" sz="2800" dirty="0">
                <a:cs typeface="Courier New" panose="02070309020205020404" pitchFamily="49" charset="0"/>
              </a:rPr>
              <a:t>How does assembly interact with the stack?</a:t>
            </a:r>
            <a:endParaRPr kumimoji="0" lang="en-US" sz="2800" i="0" u="none" strike="noStrike" cap="none" normalizeH="0" baseline="0" dirty="0">
              <a:ln>
                <a:noFill/>
              </a:ln>
              <a:solidFill>
                <a:schemeClr val="tx1"/>
              </a:solidFill>
              <a:effectLst/>
              <a:latin typeface="+mn-lt"/>
              <a:cs typeface="Courier New" panose="02070309020205020404" pitchFamily="49" charset="0"/>
            </a:endParaRPr>
          </a:p>
        </p:txBody>
      </p:sp>
    </p:spTree>
    <p:extLst>
      <p:ext uri="{BB962C8B-B14F-4D97-AF65-F5344CB8AC3E}">
        <p14:creationId xmlns:p14="http://schemas.microsoft.com/office/powerpoint/2010/main" val="217892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b="1" dirty="0">
                <a:solidFill>
                  <a:srgbClr val="C00000"/>
                </a:solidFill>
              </a:rPr>
              <a:t>Calling Functions</a:t>
            </a:r>
          </a:p>
          <a:p>
            <a:pPr lvl="1"/>
            <a:r>
              <a:rPr lang="en-US" b="1" dirty="0">
                <a:solidFill>
                  <a:srgbClr val="C00000"/>
                </a:solidFill>
              </a:rPr>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3070123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a:t>
            </a:r>
            <a:r>
              <a:rPr lang="en-US" b="1" dirty="0" err="1"/>
              <a:t>rsp</a:t>
            </a:r>
            <a:r>
              <a:rPr lang="en-US" b="1" dirty="0"/>
              <a:t> </a:t>
            </a:r>
            <a:r>
              <a:rPr lang="en-US" dirty="0"/>
              <a:t>is a special register that stores the address of the current “top” of the stack (the bottom in our diagrams, since the stack grows downwards).</a:t>
            </a:r>
          </a:p>
        </p:txBody>
      </p:sp>
      <p:sp>
        <p:nvSpPr>
          <p:cNvPr id="4" name="Rectangle 3">
            <a:extLst>
              <a:ext uri="{FF2B5EF4-FFF2-40B4-BE49-F238E27FC236}">
                <a16:creationId xmlns:a16="http://schemas.microsoft.com/office/drawing/2014/main" id="{5E1638DA-8DB4-D94B-8801-8101683D3DE7}"/>
              </a:ext>
            </a:extLst>
          </p:cNvPr>
          <p:cNvSpPr/>
          <p:nvPr>
            <p:custDataLst>
              <p:tags r:id="rId1"/>
            </p:custDataLst>
          </p:nvPr>
        </p:nvSpPr>
        <p:spPr>
          <a:xfrm>
            <a:off x="4082488" y="6472535"/>
            <a:ext cx="681597" cy="461665"/>
          </a:xfrm>
          <a:prstGeom prst="rect">
            <a:avLst/>
          </a:prstGeom>
        </p:spPr>
        <p:txBody>
          <a:bodyPr wrap="none">
            <a:spAutoFit/>
          </a:bodyPr>
          <a:lstStyle/>
          <a:p>
            <a:r>
              <a:rPr lang="en-US" dirty="0"/>
              <a:t>0x0</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23D608D3-AEDD-BB43-ADFA-808F4E5D72D8}"/>
              </a:ext>
            </a:extLst>
          </p:cNvPr>
          <p:cNvSpPr/>
          <p:nvPr>
            <p:custDataLst>
              <p:tags r:id="rId2"/>
            </p:custDataLst>
          </p:nvPr>
        </p:nvSpPr>
        <p:spPr>
          <a:xfrm>
            <a:off x="4764085" y="2675395"/>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CC0A8F-0EC6-DC4F-BFED-1B120DFEE621}"/>
              </a:ext>
            </a:extLst>
          </p:cNvPr>
          <p:cNvSpPr/>
          <p:nvPr>
            <p:custDataLst>
              <p:tags r:id="rId3"/>
            </p:custDataLst>
          </p:nvPr>
        </p:nvSpPr>
        <p:spPr>
          <a:xfrm>
            <a:off x="4764085" y="28194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7" name="Rectangle 6">
            <a:extLst>
              <a:ext uri="{FF2B5EF4-FFF2-40B4-BE49-F238E27FC236}">
                <a16:creationId xmlns:a16="http://schemas.microsoft.com/office/drawing/2014/main" id="{077F0E4A-E0B4-F04A-946D-1F84558B3F42}"/>
              </a:ext>
            </a:extLst>
          </p:cNvPr>
          <p:cNvSpPr/>
          <p:nvPr>
            <p:custDataLst>
              <p:tags r:id="rId4"/>
            </p:custDataLst>
          </p:nvPr>
        </p:nvSpPr>
        <p:spPr>
          <a:xfrm>
            <a:off x="4764085" y="5300201"/>
            <a:ext cx="2438400" cy="4080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8" name="Straight Arrow Connector 7">
            <a:extLst>
              <a:ext uri="{FF2B5EF4-FFF2-40B4-BE49-F238E27FC236}">
                <a16:creationId xmlns:a16="http://schemas.microsoft.com/office/drawing/2014/main" id="{CDD0FCD2-085A-D74C-98FD-22CCB5E43B78}"/>
              </a:ext>
            </a:extLst>
          </p:cNvPr>
          <p:cNvCxnSpPr>
            <a:cxnSpLocks/>
            <a:stCxn id="9" idx="0"/>
          </p:cNvCxnSpPr>
          <p:nvPr>
            <p:custDataLst>
              <p:tags r:id="rId5"/>
            </p:custDataLst>
          </p:nvPr>
        </p:nvCxnSpPr>
        <p:spPr>
          <a:xfrm>
            <a:off x="5983285" y="3276600"/>
            <a:ext cx="0" cy="122719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228588-0EC8-E34B-A84A-F62BFEB8E437}"/>
              </a:ext>
            </a:extLst>
          </p:cNvPr>
          <p:cNvSpPr/>
          <p:nvPr>
            <p:custDataLst>
              <p:tags r:id="rId6"/>
            </p:custDataLst>
          </p:nvPr>
        </p:nvSpPr>
        <p:spPr>
          <a:xfrm>
            <a:off x="4764085" y="3276600"/>
            <a:ext cx="24384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myfunction() 	</a:t>
            </a:r>
          </a:p>
        </p:txBody>
      </p:sp>
      <p:sp>
        <p:nvSpPr>
          <p:cNvPr id="12" name="Rectangle 11">
            <a:extLst>
              <a:ext uri="{FF2B5EF4-FFF2-40B4-BE49-F238E27FC236}">
                <a16:creationId xmlns:a16="http://schemas.microsoft.com/office/drawing/2014/main" id="{F022CBD9-AB63-BC4D-A15A-191EA2E900D0}"/>
              </a:ext>
            </a:extLst>
          </p:cNvPr>
          <p:cNvSpPr/>
          <p:nvPr>
            <p:custDataLst>
              <p:tags r:id="rId7"/>
            </p:custDataLst>
          </p:nvPr>
        </p:nvSpPr>
        <p:spPr>
          <a:xfrm>
            <a:off x="4761877" y="5791408"/>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3" name="Rectangle 12">
            <a:extLst>
              <a:ext uri="{FF2B5EF4-FFF2-40B4-BE49-F238E27FC236}">
                <a16:creationId xmlns:a16="http://schemas.microsoft.com/office/drawing/2014/main" id="{43887C1D-A9FC-0441-98D7-595FFA096933}"/>
              </a:ext>
            </a:extLst>
          </p:cNvPr>
          <p:cNvSpPr/>
          <p:nvPr>
            <p:custDataLst>
              <p:tags r:id="rId8"/>
            </p:custDataLst>
          </p:nvPr>
        </p:nvSpPr>
        <p:spPr>
          <a:xfrm>
            <a:off x="4764085" y="6232864"/>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4" name="Rectangle 13">
            <a:extLst>
              <a:ext uri="{FF2B5EF4-FFF2-40B4-BE49-F238E27FC236}">
                <a16:creationId xmlns:a16="http://schemas.microsoft.com/office/drawing/2014/main" id="{38B8DF26-D8C1-AC45-A10F-0169CF11FA1A}"/>
              </a:ext>
            </a:extLst>
          </p:cNvPr>
          <p:cNvSpPr/>
          <p:nvPr>
            <p:custDataLst>
              <p:tags r:id="rId9"/>
            </p:custDataLst>
          </p:nvPr>
        </p:nvSpPr>
        <p:spPr>
          <a:xfrm>
            <a:off x="3388422" y="4170102"/>
            <a:ext cx="649181" cy="3336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3B0555-B8CF-E74B-8F5D-041DC2F9334B}"/>
              </a:ext>
            </a:extLst>
          </p:cNvPr>
          <p:cNvSpPr/>
          <p:nvPr>
            <p:custDataLst>
              <p:tags r:id="rId10"/>
            </p:custDataLst>
          </p:nvPr>
        </p:nvSpPr>
        <p:spPr>
          <a:xfrm>
            <a:off x="2594614" y="4170102"/>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A35F25E2-8804-E741-B588-0EEC7B843DF4}"/>
              </a:ext>
            </a:extLst>
          </p:cNvPr>
          <p:cNvCxnSpPr>
            <a:cxnSpLocks/>
          </p:cNvCxnSpPr>
          <p:nvPr/>
        </p:nvCxnSpPr>
        <p:spPr>
          <a:xfrm flipV="1">
            <a:off x="3803139" y="4038600"/>
            <a:ext cx="958738" cy="3131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4AECD1-6206-1846-A5B6-F0055E9AE86F}"/>
              </a:ext>
            </a:extLst>
          </p:cNvPr>
          <p:cNvSpPr txBox="1"/>
          <p:nvPr/>
        </p:nvSpPr>
        <p:spPr>
          <a:xfrm>
            <a:off x="5189835" y="2209800"/>
            <a:ext cx="1582484" cy="369332"/>
          </a:xfrm>
          <a:prstGeom prst="rect">
            <a:avLst/>
          </a:prstGeom>
          <a:noFill/>
        </p:spPr>
        <p:txBody>
          <a:bodyPr wrap="none" rtlCol="0">
            <a:spAutoFit/>
          </a:bodyPr>
          <a:lstStyle/>
          <a:p>
            <a:r>
              <a:rPr lang="en-US" u="sng" dirty="0"/>
              <a:t>Main Memory</a:t>
            </a:r>
          </a:p>
        </p:txBody>
      </p:sp>
    </p:spTree>
    <p:extLst>
      <p:ext uri="{BB962C8B-B14F-4D97-AF65-F5344CB8AC3E}">
        <p14:creationId xmlns:p14="http://schemas.microsoft.com/office/powerpoint/2010/main" val="24455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animBg="1"/>
      <p:bldP spid="12" grpId="0" animBg="1"/>
      <p:bldP spid="13" grpId="0" animBg="1"/>
      <p:bldP spid="14" grpId="0" animBg="1"/>
      <p:bldP spid="15"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a:t>
            </a:r>
            <a:r>
              <a:rPr lang="en-US" b="1" dirty="0" err="1"/>
              <a:t>rsp</a:t>
            </a:r>
            <a:r>
              <a:rPr lang="en-US" b="1" dirty="0"/>
              <a:t> </a:t>
            </a:r>
            <a:r>
              <a:rPr lang="en-US" dirty="0"/>
              <a:t>is a special register that stores the address of the current “top” of the stack (the bottom in our diagrams, since the stack grows downwards).</a:t>
            </a:r>
          </a:p>
        </p:txBody>
      </p:sp>
      <p:sp>
        <p:nvSpPr>
          <p:cNvPr id="4" name="Rectangle 3">
            <a:extLst>
              <a:ext uri="{FF2B5EF4-FFF2-40B4-BE49-F238E27FC236}">
                <a16:creationId xmlns:a16="http://schemas.microsoft.com/office/drawing/2014/main" id="{5E1638DA-8DB4-D94B-8801-8101683D3DE7}"/>
              </a:ext>
            </a:extLst>
          </p:cNvPr>
          <p:cNvSpPr/>
          <p:nvPr>
            <p:custDataLst>
              <p:tags r:id="rId1"/>
            </p:custDataLst>
          </p:nvPr>
        </p:nvSpPr>
        <p:spPr>
          <a:xfrm>
            <a:off x="4082488" y="6472535"/>
            <a:ext cx="681597" cy="461665"/>
          </a:xfrm>
          <a:prstGeom prst="rect">
            <a:avLst/>
          </a:prstGeom>
        </p:spPr>
        <p:txBody>
          <a:bodyPr wrap="none">
            <a:spAutoFit/>
          </a:bodyPr>
          <a:lstStyle/>
          <a:p>
            <a:r>
              <a:rPr lang="en-US" dirty="0"/>
              <a:t>0x0</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23D608D3-AEDD-BB43-ADFA-808F4E5D72D8}"/>
              </a:ext>
            </a:extLst>
          </p:cNvPr>
          <p:cNvSpPr/>
          <p:nvPr>
            <p:custDataLst>
              <p:tags r:id="rId2"/>
            </p:custDataLst>
          </p:nvPr>
        </p:nvSpPr>
        <p:spPr>
          <a:xfrm>
            <a:off x="4764085" y="2675395"/>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CC0A8F-0EC6-DC4F-BFED-1B120DFEE621}"/>
              </a:ext>
            </a:extLst>
          </p:cNvPr>
          <p:cNvSpPr/>
          <p:nvPr>
            <p:custDataLst>
              <p:tags r:id="rId3"/>
            </p:custDataLst>
          </p:nvPr>
        </p:nvSpPr>
        <p:spPr>
          <a:xfrm>
            <a:off x="4764085" y="28194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7" name="Rectangle 6">
            <a:extLst>
              <a:ext uri="{FF2B5EF4-FFF2-40B4-BE49-F238E27FC236}">
                <a16:creationId xmlns:a16="http://schemas.microsoft.com/office/drawing/2014/main" id="{077F0E4A-E0B4-F04A-946D-1F84558B3F42}"/>
              </a:ext>
            </a:extLst>
          </p:cNvPr>
          <p:cNvSpPr/>
          <p:nvPr>
            <p:custDataLst>
              <p:tags r:id="rId4"/>
            </p:custDataLst>
          </p:nvPr>
        </p:nvSpPr>
        <p:spPr>
          <a:xfrm>
            <a:off x="4764085" y="5300201"/>
            <a:ext cx="2438400" cy="4080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8" name="Straight Arrow Connector 7">
            <a:extLst>
              <a:ext uri="{FF2B5EF4-FFF2-40B4-BE49-F238E27FC236}">
                <a16:creationId xmlns:a16="http://schemas.microsoft.com/office/drawing/2014/main" id="{CDD0FCD2-085A-D74C-98FD-22CCB5E43B78}"/>
              </a:ext>
            </a:extLst>
          </p:cNvPr>
          <p:cNvCxnSpPr>
            <a:cxnSpLocks/>
            <a:stCxn id="9" idx="0"/>
          </p:cNvCxnSpPr>
          <p:nvPr>
            <p:custDataLst>
              <p:tags r:id="rId5"/>
            </p:custDataLst>
          </p:nvPr>
        </p:nvCxnSpPr>
        <p:spPr>
          <a:xfrm>
            <a:off x="5983285" y="3276600"/>
            <a:ext cx="0" cy="16764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228588-0EC8-E34B-A84A-F62BFEB8E437}"/>
              </a:ext>
            </a:extLst>
          </p:cNvPr>
          <p:cNvSpPr/>
          <p:nvPr>
            <p:custDataLst>
              <p:tags r:id="rId6"/>
            </p:custDataLst>
          </p:nvPr>
        </p:nvSpPr>
        <p:spPr>
          <a:xfrm>
            <a:off x="4764085" y="3276600"/>
            <a:ext cx="24384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myfunction() 	</a:t>
            </a:r>
          </a:p>
        </p:txBody>
      </p:sp>
      <p:sp>
        <p:nvSpPr>
          <p:cNvPr id="12" name="Rectangle 11">
            <a:extLst>
              <a:ext uri="{FF2B5EF4-FFF2-40B4-BE49-F238E27FC236}">
                <a16:creationId xmlns:a16="http://schemas.microsoft.com/office/drawing/2014/main" id="{F022CBD9-AB63-BC4D-A15A-191EA2E900D0}"/>
              </a:ext>
            </a:extLst>
          </p:cNvPr>
          <p:cNvSpPr/>
          <p:nvPr>
            <p:custDataLst>
              <p:tags r:id="rId7"/>
            </p:custDataLst>
          </p:nvPr>
        </p:nvSpPr>
        <p:spPr>
          <a:xfrm>
            <a:off x="4761877" y="5791408"/>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3" name="Rectangle 12">
            <a:extLst>
              <a:ext uri="{FF2B5EF4-FFF2-40B4-BE49-F238E27FC236}">
                <a16:creationId xmlns:a16="http://schemas.microsoft.com/office/drawing/2014/main" id="{43887C1D-A9FC-0441-98D7-595FFA096933}"/>
              </a:ext>
            </a:extLst>
          </p:cNvPr>
          <p:cNvSpPr/>
          <p:nvPr>
            <p:custDataLst>
              <p:tags r:id="rId8"/>
            </p:custDataLst>
          </p:nvPr>
        </p:nvSpPr>
        <p:spPr>
          <a:xfrm>
            <a:off x="4764085" y="6232864"/>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4" name="Rectangle 13">
            <a:extLst>
              <a:ext uri="{FF2B5EF4-FFF2-40B4-BE49-F238E27FC236}">
                <a16:creationId xmlns:a16="http://schemas.microsoft.com/office/drawing/2014/main" id="{38B8DF26-D8C1-AC45-A10F-0169CF11FA1A}"/>
              </a:ext>
            </a:extLst>
          </p:cNvPr>
          <p:cNvSpPr/>
          <p:nvPr>
            <p:custDataLst>
              <p:tags r:id="rId9"/>
            </p:custDataLst>
          </p:nvPr>
        </p:nvSpPr>
        <p:spPr>
          <a:xfrm>
            <a:off x="3388422" y="4170102"/>
            <a:ext cx="649181" cy="3336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3B0555-B8CF-E74B-8F5D-041DC2F9334B}"/>
              </a:ext>
            </a:extLst>
          </p:cNvPr>
          <p:cNvSpPr/>
          <p:nvPr>
            <p:custDataLst>
              <p:tags r:id="rId10"/>
            </p:custDataLst>
          </p:nvPr>
        </p:nvSpPr>
        <p:spPr>
          <a:xfrm>
            <a:off x="2594614" y="4170102"/>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A35F25E2-8804-E741-B588-0EEC7B843DF4}"/>
              </a:ext>
            </a:extLst>
          </p:cNvPr>
          <p:cNvCxnSpPr>
            <a:cxnSpLocks/>
          </p:cNvCxnSpPr>
          <p:nvPr/>
        </p:nvCxnSpPr>
        <p:spPr>
          <a:xfrm>
            <a:off x="3803139" y="4351796"/>
            <a:ext cx="958738" cy="1440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4AECD1-6206-1846-A5B6-F0055E9AE86F}"/>
              </a:ext>
            </a:extLst>
          </p:cNvPr>
          <p:cNvSpPr txBox="1"/>
          <p:nvPr/>
        </p:nvSpPr>
        <p:spPr>
          <a:xfrm>
            <a:off x="5189835" y="2209800"/>
            <a:ext cx="1582484" cy="369332"/>
          </a:xfrm>
          <a:prstGeom prst="rect">
            <a:avLst/>
          </a:prstGeom>
          <a:noFill/>
        </p:spPr>
        <p:txBody>
          <a:bodyPr wrap="none" rtlCol="0">
            <a:spAutoFit/>
          </a:bodyPr>
          <a:lstStyle/>
          <a:p>
            <a:r>
              <a:rPr lang="en-US" u="sng" dirty="0"/>
              <a:t>Main Memory</a:t>
            </a:r>
          </a:p>
        </p:txBody>
      </p:sp>
      <p:sp>
        <p:nvSpPr>
          <p:cNvPr id="17" name="Rectangle 16">
            <a:extLst>
              <a:ext uri="{FF2B5EF4-FFF2-40B4-BE49-F238E27FC236}">
                <a16:creationId xmlns:a16="http://schemas.microsoft.com/office/drawing/2014/main" id="{DD49AA52-1B32-F84C-AC86-5985FEBD65E8}"/>
              </a:ext>
            </a:extLst>
          </p:cNvPr>
          <p:cNvSpPr/>
          <p:nvPr>
            <p:custDataLst>
              <p:tags r:id="rId11"/>
            </p:custDataLst>
          </p:nvPr>
        </p:nvSpPr>
        <p:spPr>
          <a:xfrm>
            <a:off x="4764085" y="40386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foo()        </a:t>
            </a:r>
          </a:p>
        </p:txBody>
      </p:sp>
    </p:spTree>
    <p:extLst>
      <p:ext uri="{BB962C8B-B14F-4D97-AF65-F5344CB8AC3E}">
        <p14:creationId xmlns:p14="http://schemas.microsoft.com/office/powerpoint/2010/main" val="3060711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a:t>
            </a:r>
            <a:r>
              <a:rPr lang="en-US" b="1" dirty="0" err="1"/>
              <a:t>rsp</a:t>
            </a:r>
            <a:r>
              <a:rPr lang="en-US" b="1" dirty="0"/>
              <a:t> </a:t>
            </a:r>
            <a:r>
              <a:rPr lang="en-US" dirty="0"/>
              <a:t>is a special register that stores the address of the current “top” of the stack (the bottom in our diagrams, since the stack grows downwards).</a:t>
            </a:r>
          </a:p>
        </p:txBody>
      </p:sp>
      <p:sp>
        <p:nvSpPr>
          <p:cNvPr id="4" name="Rectangle 3">
            <a:extLst>
              <a:ext uri="{FF2B5EF4-FFF2-40B4-BE49-F238E27FC236}">
                <a16:creationId xmlns:a16="http://schemas.microsoft.com/office/drawing/2014/main" id="{5E1638DA-8DB4-D94B-8801-8101683D3DE7}"/>
              </a:ext>
            </a:extLst>
          </p:cNvPr>
          <p:cNvSpPr/>
          <p:nvPr>
            <p:custDataLst>
              <p:tags r:id="rId1"/>
            </p:custDataLst>
          </p:nvPr>
        </p:nvSpPr>
        <p:spPr>
          <a:xfrm>
            <a:off x="4082488" y="6472535"/>
            <a:ext cx="681597" cy="461665"/>
          </a:xfrm>
          <a:prstGeom prst="rect">
            <a:avLst/>
          </a:prstGeom>
        </p:spPr>
        <p:txBody>
          <a:bodyPr wrap="none">
            <a:spAutoFit/>
          </a:bodyPr>
          <a:lstStyle/>
          <a:p>
            <a:r>
              <a:rPr lang="en-US" dirty="0"/>
              <a:t>0x0</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23D608D3-AEDD-BB43-ADFA-808F4E5D72D8}"/>
              </a:ext>
            </a:extLst>
          </p:cNvPr>
          <p:cNvSpPr/>
          <p:nvPr>
            <p:custDataLst>
              <p:tags r:id="rId2"/>
            </p:custDataLst>
          </p:nvPr>
        </p:nvSpPr>
        <p:spPr>
          <a:xfrm>
            <a:off x="4764085" y="2675395"/>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CC0A8F-0EC6-DC4F-BFED-1B120DFEE621}"/>
              </a:ext>
            </a:extLst>
          </p:cNvPr>
          <p:cNvSpPr/>
          <p:nvPr>
            <p:custDataLst>
              <p:tags r:id="rId3"/>
            </p:custDataLst>
          </p:nvPr>
        </p:nvSpPr>
        <p:spPr>
          <a:xfrm>
            <a:off x="4764085" y="28194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7" name="Rectangle 6">
            <a:extLst>
              <a:ext uri="{FF2B5EF4-FFF2-40B4-BE49-F238E27FC236}">
                <a16:creationId xmlns:a16="http://schemas.microsoft.com/office/drawing/2014/main" id="{077F0E4A-E0B4-F04A-946D-1F84558B3F42}"/>
              </a:ext>
            </a:extLst>
          </p:cNvPr>
          <p:cNvSpPr/>
          <p:nvPr>
            <p:custDataLst>
              <p:tags r:id="rId4"/>
            </p:custDataLst>
          </p:nvPr>
        </p:nvSpPr>
        <p:spPr>
          <a:xfrm>
            <a:off x="4764085" y="5300201"/>
            <a:ext cx="2438400" cy="4080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8" name="Straight Arrow Connector 7">
            <a:extLst>
              <a:ext uri="{FF2B5EF4-FFF2-40B4-BE49-F238E27FC236}">
                <a16:creationId xmlns:a16="http://schemas.microsoft.com/office/drawing/2014/main" id="{CDD0FCD2-085A-D74C-98FD-22CCB5E43B78}"/>
              </a:ext>
            </a:extLst>
          </p:cNvPr>
          <p:cNvCxnSpPr>
            <a:cxnSpLocks/>
            <a:stCxn id="9" idx="0"/>
          </p:cNvCxnSpPr>
          <p:nvPr>
            <p:custDataLst>
              <p:tags r:id="rId5"/>
            </p:custDataLst>
          </p:nvPr>
        </p:nvCxnSpPr>
        <p:spPr>
          <a:xfrm>
            <a:off x="5983285" y="3276600"/>
            <a:ext cx="0" cy="2023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228588-0EC8-E34B-A84A-F62BFEB8E437}"/>
              </a:ext>
            </a:extLst>
          </p:cNvPr>
          <p:cNvSpPr/>
          <p:nvPr>
            <p:custDataLst>
              <p:tags r:id="rId6"/>
            </p:custDataLst>
          </p:nvPr>
        </p:nvSpPr>
        <p:spPr>
          <a:xfrm>
            <a:off x="4764085" y="3276600"/>
            <a:ext cx="24384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myfunction() 	</a:t>
            </a:r>
          </a:p>
        </p:txBody>
      </p:sp>
      <p:sp>
        <p:nvSpPr>
          <p:cNvPr id="12" name="Rectangle 11">
            <a:extLst>
              <a:ext uri="{FF2B5EF4-FFF2-40B4-BE49-F238E27FC236}">
                <a16:creationId xmlns:a16="http://schemas.microsoft.com/office/drawing/2014/main" id="{F022CBD9-AB63-BC4D-A15A-191EA2E900D0}"/>
              </a:ext>
            </a:extLst>
          </p:cNvPr>
          <p:cNvSpPr/>
          <p:nvPr>
            <p:custDataLst>
              <p:tags r:id="rId7"/>
            </p:custDataLst>
          </p:nvPr>
        </p:nvSpPr>
        <p:spPr>
          <a:xfrm>
            <a:off x="4761877" y="5791408"/>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3" name="Rectangle 12">
            <a:extLst>
              <a:ext uri="{FF2B5EF4-FFF2-40B4-BE49-F238E27FC236}">
                <a16:creationId xmlns:a16="http://schemas.microsoft.com/office/drawing/2014/main" id="{43887C1D-A9FC-0441-98D7-595FFA096933}"/>
              </a:ext>
            </a:extLst>
          </p:cNvPr>
          <p:cNvSpPr/>
          <p:nvPr>
            <p:custDataLst>
              <p:tags r:id="rId8"/>
            </p:custDataLst>
          </p:nvPr>
        </p:nvSpPr>
        <p:spPr>
          <a:xfrm>
            <a:off x="4764085" y="6232864"/>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4" name="Rectangle 13">
            <a:extLst>
              <a:ext uri="{FF2B5EF4-FFF2-40B4-BE49-F238E27FC236}">
                <a16:creationId xmlns:a16="http://schemas.microsoft.com/office/drawing/2014/main" id="{38B8DF26-D8C1-AC45-A10F-0169CF11FA1A}"/>
              </a:ext>
            </a:extLst>
          </p:cNvPr>
          <p:cNvSpPr/>
          <p:nvPr>
            <p:custDataLst>
              <p:tags r:id="rId9"/>
            </p:custDataLst>
          </p:nvPr>
        </p:nvSpPr>
        <p:spPr>
          <a:xfrm>
            <a:off x="3388422" y="4170102"/>
            <a:ext cx="649181" cy="3336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3B0555-B8CF-E74B-8F5D-041DC2F9334B}"/>
              </a:ext>
            </a:extLst>
          </p:cNvPr>
          <p:cNvSpPr/>
          <p:nvPr>
            <p:custDataLst>
              <p:tags r:id="rId10"/>
            </p:custDataLst>
          </p:nvPr>
        </p:nvSpPr>
        <p:spPr>
          <a:xfrm>
            <a:off x="2594614" y="4170102"/>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A35F25E2-8804-E741-B588-0EEC7B843DF4}"/>
              </a:ext>
            </a:extLst>
          </p:cNvPr>
          <p:cNvCxnSpPr>
            <a:cxnSpLocks/>
          </p:cNvCxnSpPr>
          <p:nvPr/>
        </p:nvCxnSpPr>
        <p:spPr>
          <a:xfrm>
            <a:off x="3803139" y="4351796"/>
            <a:ext cx="958738" cy="60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4AECD1-6206-1846-A5B6-F0055E9AE86F}"/>
              </a:ext>
            </a:extLst>
          </p:cNvPr>
          <p:cNvSpPr txBox="1"/>
          <p:nvPr/>
        </p:nvSpPr>
        <p:spPr>
          <a:xfrm>
            <a:off x="5189835" y="2209800"/>
            <a:ext cx="1582484" cy="369332"/>
          </a:xfrm>
          <a:prstGeom prst="rect">
            <a:avLst/>
          </a:prstGeom>
          <a:noFill/>
        </p:spPr>
        <p:txBody>
          <a:bodyPr wrap="none" rtlCol="0">
            <a:spAutoFit/>
          </a:bodyPr>
          <a:lstStyle/>
          <a:p>
            <a:r>
              <a:rPr lang="en-US" u="sng" dirty="0"/>
              <a:t>Main Memory</a:t>
            </a:r>
          </a:p>
        </p:txBody>
      </p:sp>
      <p:sp>
        <p:nvSpPr>
          <p:cNvPr id="17" name="Rectangle 16">
            <a:extLst>
              <a:ext uri="{FF2B5EF4-FFF2-40B4-BE49-F238E27FC236}">
                <a16:creationId xmlns:a16="http://schemas.microsoft.com/office/drawing/2014/main" id="{DD49AA52-1B32-F84C-AC86-5985FEBD65E8}"/>
              </a:ext>
            </a:extLst>
          </p:cNvPr>
          <p:cNvSpPr/>
          <p:nvPr>
            <p:custDataLst>
              <p:tags r:id="rId11"/>
            </p:custDataLst>
          </p:nvPr>
        </p:nvSpPr>
        <p:spPr>
          <a:xfrm>
            <a:off x="4764085" y="40386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foo()        </a:t>
            </a:r>
          </a:p>
        </p:txBody>
      </p:sp>
      <p:sp>
        <p:nvSpPr>
          <p:cNvPr id="18" name="Rectangle 17">
            <a:extLst>
              <a:ext uri="{FF2B5EF4-FFF2-40B4-BE49-F238E27FC236}">
                <a16:creationId xmlns:a16="http://schemas.microsoft.com/office/drawing/2014/main" id="{96C67A1A-BC63-3143-8B4A-3E777A61C484}"/>
              </a:ext>
            </a:extLst>
          </p:cNvPr>
          <p:cNvSpPr/>
          <p:nvPr>
            <p:custDataLst>
              <p:tags r:id="rId12"/>
            </p:custDataLst>
          </p:nvPr>
        </p:nvSpPr>
        <p:spPr>
          <a:xfrm>
            <a:off x="4764085" y="44958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foo2()        </a:t>
            </a:r>
          </a:p>
        </p:txBody>
      </p:sp>
    </p:spTree>
    <p:extLst>
      <p:ext uri="{BB962C8B-B14F-4D97-AF65-F5344CB8AC3E}">
        <p14:creationId xmlns:p14="http://schemas.microsoft.com/office/powerpoint/2010/main" val="357130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a:t>
            </a:r>
            <a:r>
              <a:rPr lang="en-US" b="1" dirty="0" err="1"/>
              <a:t>rsp</a:t>
            </a:r>
            <a:r>
              <a:rPr lang="en-US" b="1" dirty="0"/>
              <a:t> </a:t>
            </a:r>
            <a:r>
              <a:rPr lang="en-US" dirty="0"/>
              <a:t>is a special register that stores the address of the current “top” of the stack (the bottom in our diagrams, since the stack grows downwards).</a:t>
            </a:r>
          </a:p>
        </p:txBody>
      </p:sp>
      <p:sp>
        <p:nvSpPr>
          <p:cNvPr id="4" name="Rectangle 3">
            <a:extLst>
              <a:ext uri="{FF2B5EF4-FFF2-40B4-BE49-F238E27FC236}">
                <a16:creationId xmlns:a16="http://schemas.microsoft.com/office/drawing/2014/main" id="{5E1638DA-8DB4-D94B-8801-8101683D3DE7}"/>
              </a:ext>
            </a:extLst>
          </p:cNvPr>
          <p:cNvSpPr/>
          <p:nvPr>
            <p:custDataLst>
              <p:tags r:id="rId1"/>
            </p:custDataLst>
          </p:nvPr>
        </p:nvSpPr>
        <p:spPr>
          <a:xfrm>
            <a:off x="4082488" y="6472535"/>
            <a:ext cx="681597" cy="461665"/>
          </a:xfrm>
          <a:prstGeom prst="rect">
            <a:avLst/>
          </a:prstGeom>
        </p:spPr>
        <p:txBody>
          <a:bodyPr wrap="none">
            <a:spAutoFit/>
          </a:bodyPr>
          <a:lstStyle/>
          <a:p>
            <a:r>
              <a:rPr lang="en-US" dirty="0"/>
              <a:t>0x0</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23D608D3-AEDD-BB43-ADFA-808F4E5D72D8}"/>
              </a:ext>
            </a:extLst>
          </p:cNvPr>
          <p:cNvSpPr/>
          <p:nvPr>
            <p:custDataLst>
              <p:tags r:id="rId2"/>
            </p:custDataLst>
          </p:nvPr>
        </p:nvSpPr>
        <p:spPr>
          <a:xfrm>
            <a:off x="4764085" y="2675395"/>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CC0A8F-0EC6-DC4F-BFED-1B120DFEE621}"/>
              </a:ext>
            </a:extLst>
          </p:cNvPr>
          <p:cNvSpPr/>
          <p:nvPr>
            <p:custDataLst>
              <p:tags r:id="rId3"/>
            </p:custDataLst>
          </p:nvPr>
        </p:nvSpPr>
        <p:spPr>
          <a:xfrm>
            <a:off x="4764085" y="28194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7" name="Rectangle 6">
            <a:extLst>
              <a:ext uri="{FF2B5EF4-FFF2-40B4-BE49-F238E27FC236}">
                <a16:creationId xmlns:a16="http://schemas.microsoft.com/office/drawing/2014/main" id="{077F0E4A-E0B4-F04A-946D-1F84558B3F42}"/>
              </a:ext>
            </a:extLst>
          </p:cNvPr>
          <p:cNvSpPr/>
          <p:nvPr>
            <p:custDataLst>
              <p:tags r:id="rId4"/>
            </p:custDataLst>
          </p:nvPr>
        </p:nvSpPr>
        <p:spPr>
          <a:xfrm>
            <a:off x="4764085" y="5300201"/>
            <a:ext cx="2438400" cy="4080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8" name="Straight Arrow Connector 7">
            <a:extLst>
              <a:ext uri="{FF2B5EF4-FFF2-40B4-BE49-F238E27FC236}">
                <a16:creationId xmlns:a16="http://schemas.microsoft.com/office/drawing/2014/main" id="{CDD0FCD2-085A-D74C-98FD-22CCB5E43B78}"/>
              </a:ext>
            </a:extLst>
          </p:cNvPr>
          <p:cNvCxnSpPr>
            <a:cxnSpLocks/>
            <a:stCxn id="9" idx="0"/>
          </p:cNvCxnSpPr>
          <p:nvPr>
            <p:custDataLst>
              <p:tags r:id="rId5"/>
            </p:custDataLst>
          </p:nvPr>
        </p:nvCxnSpPr>
        <p:spPr>
          <a:xfrm>
            <a:off x="5983285" y="3276600"/>
            <a:ext cx="0" cy="16764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228588-0EC8-E34B-A84A-F62BFEB8E437}"/>
              </a:ext>
            </a:extLst>
          </p:cNvPr>
          <p:cNvSpPr/>
          <p:nvPr>
            <p:custDataLst>
              <p:tags r:id="rId6"/>
            </p:custDataLst>
          </p:nvPr>
        </p:nvSpPr>
        <p:spPr>
          <a:xfrm>
            <a:off x="4764085" y="3276600"/>
            <a:ext cx="24384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myfunction() 	</a:t>
            </a:r>
          </a:p>
        </p:txBody>
      </p:sp>
      <p:sp>
        <p:nvSpPr>
          <p:cNvPr id="12" name="Rectangle 11">
            <a:extLst>
              <a:ext uri="{FF2B5EF4-FFF2-40B4-BE49-F238E27FC236}">
                <a16:creationId xmlns:a16="http://schemas.microsoft.com/office/drawing/2014/main" id="{F022CBD9-AB63-BC4D-A15A-191EA2E900D0}"/>
              </a:ext>
            </a:extLst>
          </p:cNvPr>
          <p:cNvSpPr/>
          <p:nvPr>
            <p:custDataLst>
              <p:tags r:id="rId7"/>
            </p:custDataLst>
          </p:nvPr>
        </p:nvSpPr>
        <p:spPr>
          <a:xfrm>
            <a:off x="4761877" y="5791408"/>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3" name="Rectangle 12">
            <a:extLst>
              <a:ext uri="{FF2B5EF4-FFF2-40B4-BE49-F238E27FC236}">
                <a16:creationId xmlns:a16="http://schemas.microsoft.com/office/drawing/2014/main" id="{43887C1D-A9FC-0441-98D7-595FFA096933}"/>
              </a:ext>
            </a:extLst>
          </p:cNvPr>
          <p:cNvSpPr/>
          <p:nvPr>
            <p:custDataLst>
              <p:tags r:id="rId8"/>
            </p:custDataLst>
          </p:nvPr>
        </p:nvSpPr>
        <p:spPr>
          <a:xfrm>
            <a:off x="4764085" y="6232864"/>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4" name="Rectangle 13">
            <a:extLst>
              <a:ext uri="{FF2B5EF4-FFF2-40B4-BE49-F238E27FC236}">
                <a16:creationId xmlns:a16="http://schemas.microsoft.com/office/drawing/2014/main" id="{38B8DF26-D8C1-AC45-A10F-0169CF11FA1A}"/>
              </a:ext>
            </a:extLst>
          </p:cNvPr>
          <p:cNvSpPr/>
          <p:nvPr>
            <p:custDataLst>
              <p:tags r:id="rId9"/>
            </p:custDataLst>
          </p:nvPr>
        </p:nvSpPr>
        <p:spPr>
          <a:xfrm>
            <a:off x="3388422" y="4170102"/>
            <a:ext cx="649181" cy="3336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3B0555-B8CF-E74B-8F5D-041DC2F9334B}"/>
              </a:ext>
            </a:extLst>
          </p:cNvPr>
          <p:cNvSpPr/>
          <p:nvPr>
            <p:custDataLst>
              <p:tags r:id="rId10"/>
            </p:custDataLst>
          </p:nvPr>
        </p:nvSpPr>
        <p:spPr>
          <a:xfrm>
            <a:off x="2594614" y="4170102"/>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A35F25E2-8804-E741-B588-0EEC7B843DF4}"/>
              </a:ext>
            </a:extLst>
          </p:cNvPr>
          <p:cNvCxnSpPr>
            <a:cxnSpLocks/>
          </p:cNvCxnSpPr>
          <p:nvPr/>
        </p:nvCxnSpPr>
        <p:spPr>
          <a:xfrm>
            <a:off x="3803139" y="4351796"/>
            <a:ext cx="958738" cy="1440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4AECD1-6206-1846-A5B6-F0055E9AE86F}"/>
              </a:ext>
            </a:extLst>
          </p:cNvPr>
          <p:cNvSpPr txBox="1"/>
          <p:nvPr/>
        </p:nvSpPr>
        <p:spPr>
          <a:xfrm>
            <a:off x="5189835" y="2209800"/>
            <a:ext cx="1582484" cy="369332"/>
          </a:xfrm>
          <a:prstGeom prst="rect">
            <a:avLst/>
          </a:prstGeom>
          <a:noFill/>
        </p:spPr>
        <p:txBody>
          <a:bodyPr wrap="none" rtlCol="0">
            <a:spAutoFit/>
          </a:bodyPr>
          <a:lstStyle/>
          <a:p>
            <a:r>
              <a:rPr lang="en-US" u="sng" dirty="0"/>
              <a:t>Main Memory</a:t>
            </a:r>
          </a:p>
        </p:txBody>
      </p:sp>
      <p:sp>
        <p:nvSpPr>
          <p:cNvPr id="17" name="Rectangle 16">
            <a:extLst>
              <a:ext uri="{FF2B5EF4-FFF2-40B4-BE49-F238E27FC236}">
                <a16:creationId xmlns:a16="http://schemas.microsoft.com/office/drawing/2014/main" id="{DD49AA52-1B32-F84C-AC86-5985FEBD65E8}"/>
              </a:ext>
            </a:extLst>
          </p:cNvPr>
          <p:cNvSpPr/>
          <p:nvPr>
            <p:custDataLst>
              <p:tags r:id="rId11"/>
            </p:custDataLst>
          </p:nvPr>
        </p:nvSpPr>
        <p:spPr>
          <a:xfrm>
            <a:off x="4764085" y="40386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foo()        </a:t>
            </a:r>
          </a:p>
        </p:txBody>
      </p:sp>
    </p:spTree>
    <p:extLst>
      <p:ext uri="{BB962C8B-B14F-4D97-AF65-F5344CB8AC3E}">
        <p14:creationId xmlns:p14="http://schemas.microsoft.com/office/powerpoint/2010/main" val="1023320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19B7-17CF-174B-8AEB-C9CF7BE0AD66}"/>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F05DBC73-C63E-7949-8E2B-3AB5BD7EE853}"/>
              </a:ext>
            </a:extLst>
          </p:cNvPr>
          <p:cNvSpPr>
            <a:spLocks noGrp="1"/>
          </p:cNvSpPr>
          <p:nvPr>
            <p:ph idx="1"/>
          </p:nvPr>
        </p:nvSpPr>
        <p:spPr/>
        <p:txBody>
          <a:bodyPr/>
          <a:lstStyle/>
          <a:p>
            <a:r>
              <a:rPr lang="en-US" b="1" dirty="0"/>
              <a:t>%</a:t>
            </a:r>
            <a:r>
              <a:rPr lang="en-US" b="1" dirty="0" err="1"/>
              <a:t>rsp</a:t>
            </a:r>
            <a:r>
              <a:rPr lang="en-US" b="1" dirty="0"/>
              <a:t> </a:t>
            </a:r>
            <a:r>
              <a:rPr lang="en-US" dirty="0"/>
              <a:t>is a special register that stores the address of the current “top” of the stack (the bottom in our diagrams, since the stack grows downwards).</a:t>
            </a:r>
          </a:p>
        </p:txBody>
      </p:sp>
      <p:sp>
        <p:nvSpPr>
          <p:cNvPr id="4" name="Rectangle 3">
            <a:extLst>
              <a:ext uri="{FF2B5EF4-FFF2-40B4-BE49-F238E27FC236}">
                <a16:creationId xmlns:a16="http://schemas.microsoft.com/office/drawing/2014/main" id="{5E1638DA-8DB4-D94B-8801-8101683D3DE7}"/>
              </a:ext>
            </a:extLst>
          </p:cNvPr>
          <p:cNvSpPr/>
          <p:nvPr>
            <p:custDataLst>
              <p:tags r:id="rId1"/>
            </p:custDataLst>
          </p:nvPr>
        </p:nvSpPr>
        <p:spPr>
          <a:xfrm>
            <a:off x="4082488" y="6472535"/>
            <a:ext cx="681597" cy="461665"/>
          </a:xfrm>
          <a:prstGeom prst="rect">
            <a:avLst/>
          </a:prstGeom>
        </p:spPr>
        <p:txBody>
          <a:bodyPr wrap="none">
            <a:spAutoFit/>
          </a:bodyPr>
          <a:lstStyle/>
          <a:p>
            <a:r>
              <a:rPr lang="en-US" dirty="0"/>
              <a:t>0x0</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23D608D3-AEDD-BB43-ADFA-808F4E5D72D8}"/>
              </a:ext>
            </a:extLst>
          </p:cNvPr>
          <p:cNvSpPr/>
          <p:nvPr>
            <p:custDataLst>
              <p:tags r:id="rId2"/>
            </p:custDataLst>
          </p:nvPr>
        </p:nvSpPr>
        <p:spPr>
          <a:xfrm>
            <a:off x="4764085" y="2675395"/>
            <a:ext cx="24384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4CC0A8F-0EC6-DC4F-BFED-1B120DFEE621}"/>
              </a:ext>
            </a:extLst>
          </p:cNvPr>
          <p:cNvSpPr/>
          <p:nvPr>
            <p:custDataLst>
              <p:tags r:id="rId3"/>
            </p:custDataLst>
          </p:nvPr>
        </p:nvSpPr>
        <p:spPr>
          <a:xfrm>
            <a:off x="4764085" y="2819400"/>
            <a:ext cx="2438400" cy="457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a:t>
            </a:r>
          </a:p>
        </p:txBody>
      </p:sp>
      <p:sp>
        <p:nvSpPr>
          <p:cNvPr id="7" name="Rectangle 6">
            <a:extLst>
              <a:ext uri="{FF2B5EF4-FFF2-40B4-BE49-F238E27FC236}">
                <a16:creationId xmlns:a16="http://schemas.microsoft.com/office/drawing/2014/main" id="{077F0E4A-E0B4-F04A-946D-1F84558B3F42}"/>
              </a:ext>
            </a:extLst>
          </p:cNvPr>
          <p:cNvSpPr/>
          <p:nvPr>
            <p:custDataLst>
              <p:tags r:id="rId4"/>
            </p:custDataLst>
          </p:nvPr>
        </p:nvSpPr>
        <p:spPr>
          <a:xfrm>
            <a:off x="4764085" y="5300201"/>
            <a:ext cx="2438400" cy="40806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cxnSp>
        <p:nvCxnSpPr>
          <p:cNvPr id="8" name="Straight Arrow Connector 7">
            <a:extLst>
              <a:ext uri="{FF2B5EF4-FFF2-40B4-BE49-F238E27FC236}">
                <a16:creationId xmlns:a16="http://schemas.microsoft.com/office/drawing/2014/main" id="{CDD0FCD2-085A-D74C-98FD-22CCB5E43B78}"/>
              </a:ext>
            </a:extLst>
          </p:cNvPr>
          <p:cNvCxnSpPr>
            <a:cxnSpLocks/>
            <a:stCxn id="9" idx="0"/>
          </p:cNvCxnSpPr>
          <p:nvPr>
            <p:custDataLst>
              <p:tags r:id="rId5"/>
            </p:custDataLst>
          </p:nvPr>
        </p:nvCxnSpPr>
        <p:spPr>
          <a:xfrm>
            <a:off x="5983285" y="3276600"/>
            <a:ext cx="0" cy="129361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228588-0EC8-E34B-A84A-F62BFEB8E437}"/>
              </a:ext>
            </a:extLst>
          </p:cNvPr>
          <p:cNvSpPr/>
          <p:nvPr>
            <p:custDataLst>
              <p:tags r:id="rId6"/>
            </p:custDataLst>
          </p:nvPr>
        </p:nvSpPr>
        <p:spPr>
          <a:xfrm>
            <a:off x="4764085" y="3276600"/>
            <a:ext cx="2438400" cy="762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myfunction() 	</a:t>
            </a:r>
          </a:p>
        </p:txBody>
      </p:sp>
      <p:sp>
        <p:nvSpPr>
          <p:cNvPr id="12" name="Rectangle 11">
            <a:extLst>
              <a:ext uri="{FF2B5EF4-FFF2-40B4-BE49-F238E27FC236}">
                <a16:creationId xmlns:a16="http://schemas.microsoft.com/office/drawing/2014/main" id="{F022CBD9-AB63-BC4D-A15A-191EA2E900D0}"/>
              </a:ext>
            </a:extLst>
          </p:cNvPr>
          <p:cNvSpPr/>
          <p:nvPr>
            <p:custDataLst>
              <p:tags r:id="rId7"/>
            </p:custDataLst>
          </p:nvPr>
        </p:nvSpPr>
        <p:spPr>
          <a:xfrm>
            <a:off x="4761877" y="5791408"/>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3" name="Rectangle 12">
            <a:extLst>
              <a:ext uri="{FF2B5EF4-FFF2-40B4-BE49-F238E27FC236}">
                <a16:creationId xmlns:a16="http://schemas.microsoft.com/office/drawing/2014/main" id="{43887C1D-A9FC-0441-98D7-595FFA096933}"/>
              </a:ext>
            </a:extLst>
          </p:cNvPr>
          <p:cNvSpPr/>
          <p:nvPr>
            <p:custDataLst>
              <p:tags r:id="rId8"/>
            </p:custDataLst>
          </p:nvPr>
        </p:nvSpPr>
        <p:spPr>
          <a:xfrm>
            <a:off x="4764085" y="6232864"/>
            <a:ext cx="2438400" cy="3205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(code)</a:t>
            </a:r>
          </a:p>
        </p:txBody>
      </p:sp>
      <p:sp>
        <p:nvSpPr>
          <p:cNvPr id="14" name="Rectangle 13">
            <a:extLst>
              <a:ext uri="{FF2B5EF4-FFF2-40B4-BE49-F238E27FC236}">
                <a16:creationId xmlns:a16="http://schemas.microsoft.com/office/drawing/2014/main" id="{38B8DF26-D8C1-AC45-A10F-0169CF11FA1A}"/>
              </a:ext>
            </a:extLst>
          </p:cNvPr>
          <p:cNvSpPr/>
          <p:nvPr>
            <p:custDataLst>
              <p:tags r:id="rId9"/>
            </p:custDataLst>
          </p:nvPr>
        </p:nvSpPr>
        <p:spPr>
          <a:xfrm>
            <a:off x="3388422" y="4170102"/>
            <a:ext cx="649181" cy="3336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0D3B0555-B8CF-E74B-8F5D-041DC2F9334B}"/>
              </a:ext>
            </a:extLst>
          </p:cNvPr>
          <p:cNvSpPr/>
          <p:nvPr>
            <p:custDataLst>
              <p:tags r:id="rId10"/>
            </p:custDataLst>
          </p:nvPr>
        </p:nvSpPr>
        <p:spPr>
          <a:xfrm>
            <a:off x="2594614" y="4170102"/>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A35F25E2-8804-E741-B588-0EEC7B843DF4}"/>
              </a:ext>
            </a:extLst>
          </p:cNvPr>
          <p:cNvCxnSpPr>
            <a:cxnSpLocks/>
          </p:cNvCxnSpPr>
          <p:nvPr/>
        </p:nvCxnSpPr>
        <p:spPr>
          <a:xfrm flipV="1">
            <a:off x="3803139" y="4038600"/>
            <a:ext cx="958738" cy="3131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4AECD1-6206-1846-A5B6-F0055E9AE86F}"/>
              </a:ext>
            </a:extLst>
          </p:cNvPr>
          <p:cNvSpPr txBox="1"/>
          <p:nvPr/>
        </p:nvSpPr>
        <p:spPr>
          <a:xfrm>
            <a:off x="5189835" y="2209800"/>
            <a:ext cx="1582484" cy="369332"/>
          </a:xfrm>
          <a:prstGeom prst="rect">
            <a:avLst/>
          </a:prstGeom>
          <a:noFill/>
        </p:spPr>
        <p:txBody>
          <a:bodyPr wrap="none" rtlCol="0">
            <a:spAutoFit/>
          </a:bodyPr>
          <a:lstStyle/>
          <a:p>
            <a:r>
              <a:rPr lang="en-US" u="sng" dirty="0"/>
              <a:t>Main Memory</a:t>
            </a:r>
          </a:p>
        </p:txBody>
      </p:sp>
      <p:sp>
        <p:nvSpPr>
          <p:cNvPr id="19" name="Rectangle 18">
            <a:extLst>
              <a:ext uri="{FF2B5EF4-FFF2-40B4-BE49-F238E27FC236}">
                <a16:creationId xmlns:a16="http://schemas.microsoft.com/office/drawing/2014/main" id="{6E298DB9-223D-A04C-9FD8-A46E89A6B65B}"/>
              </a:ext>
            </a:extLst>
          </p:cNvPr>
          <p:cNvSpPr/>
          <p:nvPr/>
        </p:nvSpPr>
        <p:spPr bwMode="auto">
          <a:xfrm>
            <a:off x="7696200" y="3048000"/>
            <a:ext cx="4191000" cy="281491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outerShdw blurRad="736600" dist="38100" dir="2700000" algn="tl" rotWithShape="0">
              <a:schemeClr val="tx1">
                <a:alpha val="40000"/>
              </a:schemeClr>
            </a:outerShdw>
          </a:effectLst>
          <a:extLst/>
        </p:spPr>
        <p:txBody>
          <a:bodyPr vert="horz" wrap="square" lIns="91440" tIns="45720" rIns="91440" bIns="45720" numCol="1" rtlCol="0" anchor="t" anchorCtr="0" compatLnSpc="1">
            <a:prstTxWarp prst="textNoShape">
              <a:avLst/>
            </a:prstTxWarp>
          </a:bodyPr>
          <a:lstStyle/>
          <a:p>
            <a:pPr marL="0" indent="0" algn="l">
              <a:buNone/>
            </a:pPr>
            <a:r>
              <a:rPr lang="en-US" sz="2800" b="1" dirty="0"/>
              <a:t>Key idea: %</a:t>
            </a:r>
            <a:r>
              <a:rPr lang="en-US" sz="2800" b="1" dirty="0" err="1"/>
              <a:t>rsp</a:t>
            </a:r>
            <a:r>
              <a:rPr lang="en-US" sz="2800" b="1" dirty="0"/>
              <a:t> </a:t>
            </a:r>
            <a:r>
              <a:rPr lang="en-US" sz="2800" dirty="0"/>
              <a:t>must point to the same place before and after a function is called, since stack frames go away when a function finishes.</a:t>
            </a:r>
          </a:p>
        </p:txBody>
      </p:sp>
    </p:spTree>
    <p:extLst>
      <p:ext uri="{BB962C8B-B14F-4D97-AF65-F5344CB8AC3E}">
        <p14:creationId xmlns:p14="http://schemas.microsoft.com/office/powerpoint/2010/main" val="3001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4393-0BC4-6F4B-BAE0-8430237CCB9B}"/>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A9BC6E72-606B-C044-BFE9-FDE8FF3E88FA}"/>
              </a:ext>
            </a:extLst>
          </p:cNvPr>
          <p:cNvSpPr>
            <a:spLocks noGrp="1"/>
          </p:cNvSpPr>
          <p:nvPr>
            <p:ph idx="1"/>
          </p:nvPr>
        </p:nvSpPr>
        <p:spPr/>
        <p:txBody>
          <a:bodyPr/>
          <a:lstStyle/>
          <a:p>
            <a:r>
              <a:rPr lang="en-US" dirty="0"/>
              <a:t>In C, we have control flow statements like </a:t>
            </a:r>
            <a:r>
              <a:rPr lang="en-US" b="1" dirty="0"/>
              <a:t>if</a:t>
            </a:r>
            <a:r>
              <a:rPr lang="en-US" dirty="0"/>
              <a:t>, </a:t>
            </a:r>
            <a:r>
              <a:rPr lang="en-US" b="1" dirty="0"/>
              <a:t>else</a:t>
            </a:r>
            <a:r>
              <a:rPr lang="en-US" dirty="0"/>
              <a:t>, </a:t>
            </a:r>
            <a:r>
              <a:rPr lang="en-US" b="1" dirty="0"/>
              <a:t>while</a:t>
            </a:r>
            <a:r>
              <a:rPr lang="en-US" dirty="0"/>
              <a:t>, </a:t>
            </a:r>
            <a:r>
              <a:rPr lang="en-US" b="1" dirty="0"/>
              <a:t>for</a:t>
            </a:r>
            <a:r>
              <a:rPr lang="en-US" dirty="0"/>
              <a:t>, etc. to write programs that are more expressive than just one instruction following another.</a:t>
            </a:r>
          </a:p>
          <a:p>
            <a:r>
              <a:rPr lang="en-US" dirty="0"/>
              <a:t>This is </a:t>
            </a:r>
            <a:r>
              <a:rPr lang="en-US" i="1" dirty="0"/>
              <a:t>conditional execution of statements</a:t>
            </a:r>
            <a:r>
              <a:rPr lang="en-US" dirty="0"/>
              <a:t>: executing statements if one condition is true, executing other statements if one condition is false, etc.</a:t>
            </a:r>
          </a:p>
          <a:p>
            <a:r>
              <a:rPr lang="en-US" dirty="0"/>
              <a:t>How is this represented in assembly?</a:t>
            </a:r>
          </a:p>
          <a:p>
            <a:pPr lvl="1"/>
            <a:r>
              <a:rPr lang="en-US" dirty="0"/>
              <a:t>A way to store conditions that we will check later</a:t>
            </a:r>
          </a:p>
          <a:p>
            <a:pPr lvl="1"/>
            <a:r>
              <a:rPr lang="en-US" dirty="0"/>
              <a:t>Assembly instructions whose behavior is dependent on these conditions</a:t>
            </a:r>
          </a:p>
        </p:txBody>
      </p:sp>
    </p:spTree>
    <p:extLst>
      <p:ext uri="{BB962C8B-B14F-4D97-AF65-F5344CB8AC3E}">
        <p14:creationId xmlns:p14="http://schemas.microsoft.com/office/powerpoint/2010/main" val="234874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push</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181600"/>
          </a:xfrm>
        </p:spPr>
        <p:txBody>
          <a:bodyPr/>
          <a:lstStyle/>
          <a:p>
            <a:r>
              <a:rPr lang="en-US" dirty="0"/>
              <a:t>The </a:t>
            </a:r>
            <a:r>
              <a:rPr lang="en-US" b="1" dirty="0"/>
              <a:t>push </a:t>
            </a:r>
            <a:r>
              <a:rPr lang="en-US" dirty="0"/>
              <a:t>instruction pushes the data at the specified source onto the top of the stack, adjusting </a:t>
            </a:r>
            <a:r>
              <a:rPr lang="en-US" b="1" dirty="0"/>
              <a:t>%</a:t>
            </a:r>
            <a:r>
              <a:rPr lang="en-US" b="1" dirty="0" err="1"/>
              <a:t>rsp</a:t>
            </a:r>
            <a:r>
              <a:rPr lang="en-US" dirty="0"/>
              <a:t> accordingly.</a:t>
            </a:r>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extLst>
              <p:ext uri="{D42A27DB-BD31-4B8C-83A1-F6EECF244321}">
                <p14:modId xmlns:p14="http://schemas.microsoft.com/office/powerpoint/2010/main" val="800860922"/>
              </p:ext>
            </p:extLst>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pushq</a:t>
                      </a:r>
                      <a:r>
                        <a:rPr lang="en-US" sz="2800" b="0" dirty="0">
                          <a:latin typeface="Consolas" panose="020B0609020204030204" pitchFamily="49" charset="0"/>
                          <a:cs typeface="Consolas" panose="020B0609020204030204" pitchFamily="49" charset="0"/>
                        </a:rPr>
                        <a:t> 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onsolas" panose="020B0609020204030204" pitchFamily="49" charset="0"/>
                          <a:cs typeface="Consolas" panose="020B0609020204030204" pitchFamily="49" charset="0"/>
                        </a:rPr>
                        <a:t>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8;</a:t>
                      </a:r>
                    </a:p>
                    <a:p>
                      <a:r>
                        <a:rPr lang="en-US" sz="2800" dirty="0">
                          <a:latin typeface="Consolas" panose="020B0609020204030204" pitchFamily="49" charset="0"/>
                          <a:cs typeface="Consolas" panose="020B0609020204030204" pitchFamily="49" charset="0"/>
                        </a:rPr>
                        <a:t>M[R[%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S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347069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push</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181600"/>
          </a:xfrm>
        </p:spPr>
        <p:txBody>
          <a:bodyPr/>
          <a:lstStyle/>
          <a:p>
            <a:r>
              <a:rPr lang="en-US" dirty="0"/>
              <a:t>The </a:t>
            </a:r>
            <a:r>
              <a:rPr lang="en-US" b="1" dirty="0"/>
              <a:t>push </a:t>
            </a:r>
            <a:r>
              <a:rPr lang="en-US" dirty="0"/>
              <a:t>instruction pushes the data at the specified source onto the top of the stack, adjusting </a:t>
            </a:r>
            <a:r>
              <a:rPr lang="en-US" b="1" dirty="0"/>
              <a:t>%</a:t>
            </a:r>
            <a:r>
              <a:rPr lang="en-US" b="1" dirty="0" err="1"/>
              <a:t>rsp</a:t>
            </a:r>
            <a:r>
              <a:rPr lang="en-US" dirty="0"/>
              <a:t> accordingly.</a:t>
            </a:r>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extLst>
              <p:ext uri="{D42A27DB-BD31-4B8C-83A1-F6EECF244321}">
                <p14:modId xmlns:p14="http://schemas.microsoft.com/office/powerpoint/2010/main" val="4063952364"/>
              </p:ext>
            </p:extLst>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pushq</a:t>
                      </a:r>
                      <a:r>
                        <a:rPr lang="en-US" sz="2800" b="0" dirty="0">
                          <a:latin typeface="Consolas" panose="020B0609020204030204" pitchFamily="49" charset="0"/>
                          <a:cs typeface="Consolas" panose="020B0609020204030204" pitchFamily="49" charset="0"/>
                        </a:rPr>
                        <a:t> 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1" dirty="0">
                          <a:solidFill>
                            <a:srgbClr val="FF0000"/>
                          </a:solidFill>
                          <a:latin typeface="Consolas" panose="020B0609020204030204" pitchFamily="49" charset="0"/>
                          <a:cs typeface="Consolas" panose="020B0609020204030204" pitchFamily="49" charset="0"/>
                        </a:rPr>
                        <a:t>R[%</a:t>
                      </a:r>
                      <a:r>
                        <a:rPr lang="en-US" sz="2800" b="1" dirty="0" err="1">
                          <a:solidFill>
                            <a:srgbClr val="FF0000"/>
                          </a:solidFill>
                          <a:latin typeface="Consolas" panose="020B0609020204030204" pitchFamily="49" charset="0"/>
                          <a:cs typeface="Consolas" panose="020B0609020204030204" pitchFamily="49" charset="0"/>
                        </a:rPr>
                        <a:t>rsp</a:t>
                      </a:r>
                      <a:r>
                        <a:rPr lang="en-US" sz="2800" b="1" dirty="0">
                          <a:solidFill>
                            <a:srgbClr val="FF0000"/>
                          </a:solidFill>
                          <a:latin typeface="Consolas" panose="020B0609020204030204" pitchFamily="49" charset="0"/>
                          <a:cs typeface="Consolas" panose="020B0609020204030204" pitchFamily="49" charset="0"/>
                        </a:rPr>
                        <a:t>] ⟵ R[%</a:t>
                      </a:r>
                      <a:r>
                        <a:rPr lang="en-US" sz="2800" b="1" dirty="0" err="1">
                          <a:solidFill>
                            <a:srgbClr val="FF0000"/>
                          </a:solidFill>
                          <a:latin typeface="Consolas" panose="020B0609020204030204" pitchFamily="49" charset="0"/>
                          <a:cs typeface="Consolas" panose="020B0609020204030204" pitchFamily="49" charset="0"/>
                        </a:rPr>
                        <a:t>rsp</a:t>
                      </a:r>
                      <a:r>
                        <a:rPr lang="en-US" sz="2800" b="1" dirty="0">
                          <a:solidFill>
                            <a:srgbClr val="FF0000"/>
                          </a:solidFill>
                          <a:latin typeface="Consolas" panose="020B0609020204030204" pitchFamily="49" charset="0"/>
                          <a:cs typeface="Consolas" panose="020B0609020204030204" pitchFamily="49" charset="0"/>
                        </a:rPr>
                        <a:t>] – 8;</a:t>
                      </a:r>
                    </a:p>
                    <a:p>
                      <a:r>
                        <a:rPr lang="en-US" sz="2800" dirty="0">
                          <a:solidFill>
                            <a:schemeClr val="bg1">
                              <a:lumMod val="85000"/>
                            </a:schemeClr>
                          </a:solidFill>
                          <a:latin typeface="Consolas" panose="020B0609020204030204" pitchFamily="49" charset="0"/>
                          <a:cs typeface="Consolas" panose="020B0609020204030204" pitchFamily="49" charset="0"/>
                        </a:rPr>
                        <a:t>M[R[%</a:t>
                      </a:r>
                      <a:r>
                        <a:rPr lang="en-US" sz="2800" dirty="0" err="1">
                          <a:solidFill>
                            <a:schemeClr val="bg1">
                              <a:lumMod val="85000"/>
                            </a:schemeClr>
                          </a:solidFill>
                          <a:latin typeface="Consolas" panose="020B0609020204030204" pitchFamily="49" charset="0"/>
                          <a:cs typeface="Consolas" panose="020B0609020204030204" pitchFamily="49" charset="0"/>
                        </a:rPr>
                        <a:t>rsp</a:t>
                      </a:r>
                      <a:r>
                        <a:rPr lang="en-US" sz="2800" dirty="0">
                          <a:solidFill>
                            <a:schemeClr val="bg1">
                              <a:lumMod val="85000"/>
                            </a:schemeClr>
                          </a:solidFill>
                          <a:latin typeface="Consolas" panose="020B0609020204030204" pitchFamily="49" charset="0"/>
                          <a:cs typeface="Consolas" panose="020B0609020204030204" pitchFamily="49" charset="0"/>
                        </a:rPr>
                        <a:t>]] ⟵ S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2296990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push</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181600"/>
          </a:xfrm>
        </p:spPr>
        <p:txBody>
          <a:bodyPr/>
          <a:lstStyle/>
          <a:p>
            <a:r>
              <a:rPr lang="en-US" dirty="0"/>
              <a:t>The </a:t>
            </a:r>
            <a:r>
              <a:rPr lang="en-US" b="1" dirty="0"/>
              <a:t>push </a:t>
            </a:r>
            <a:r>
              <a:rPr lang="en-US" dirty="0"/>
              <a:t>instruction pushes the data at the specified source onto the top of the stack, adjusting </a:t>
            </a:r>
            <a:r>
              <a:rPr lang="en-US" b="1" dirty="0"/>
              <a:t>%</a:t>
            </a:r>
            <a:r>
              <a:rPr lang="en-US" b="1" dirty="0" err="1"/>
              <a:t>rsp</a:t>
            </a:r>
            <a:r>
              <a:rPr lang="en-US" dirty="0"/>
              <a:t> accordingly.</a:t>
            </a:r>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extLst>
              <p:ext uri="{D42A27DB-BD31-4B8C-83A1-F6EECF244321}">
                <p14:modId xmlns:p14="http://schemas.microsoft.com/office/powerpoint/2010/main" val="3387018735"/>
              </p:ext>
            </p:extLst>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pushq</a:t>
                      </a:r>
                      <a:r>
                        <a:rPr lang="en-US" sz="2800" b="0" dirty="0">
                          <a:latin typeface="Consolas" panose="020B0609020204030204" pitchFamily="49" charset="0"/>
                          <a:cs typeface="Consolas" panose="020B0609020204030204" pitchFamily="49" charset="0"/>
                        </a:rPr>
                        <a:t> 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solidFill>
                            <a:schemeClr val="bg1">
                              <a:lumMod val="85000"/>
                            </a:schemeClr>
                          </a:solidFill>
                          <a:latin typeface="Consolas" panose="020B0609020204030204" pitchFamily="49" charset="0"/>
                          <a:cs typeface="Consolas" panose="020B0609020204030204" pitchFamily="49" charset="0"/>
                        </a:rPr>
                        <a:t>R[%</a:t>
                      </a:r>
                      <a:r>
                        <a:rPr lang="en-US" sz="2800" b="0" dirty="0" err="1">
                          <a:solidFill>
                            <a:schemeClr val="bg1">
                              <a:lumMod val="85000"/>
                            </a:schemeClr>
                          </a:solidFill>
                          <a:latin typeface="Consolas" panose="020B0609020204030204" pitchFamily="49" charset="0"/>
                          <a:cs typeface="Consolas" panose="020B0609020204030204" pitchFamily="49" charset="0"/>
                        </a:rPr>
                        <a:t>rsp</a:t>
                      </a:r>
                      <a:r>
                        <a:rPr lang="en-US" sz="2800" b="0" dirty="0">
                          <a:solidFill>
                            <a:schemeClr val="bg1">
                              <a:lumMod val="85000"/>
                            </a:schemeClr>
                          </a:solidFill>
                          <a:latin typeface="Consolas" panose="020B0609020204030204" pitchFamily="49" charset="0"/>
                          <a:cs typeface="Consolas" panose="020B0609020204030204" pitchFamily="49" charset="0"/>
                        </a:rPr>
                        <a:t>] ⟵ R[%</a:t>
                      </a:r>
                      <a:r>
                        <a:rPr lang="en-US" sz="2800" b="0" dirty="0" err="1">
                          <a:solidFill>
                            <a:schemeClr val="bg1">
                              <a:lumMod val="85000"/>
                            </a:schemeClr>
                          </a:solidFill>
                          <a:latin typeface="Consolas" panose="020B0609020204030204" pitchFamily="49" charset="0"/>
                          <a:cs typeface="Consolas" panose="020B0609020204030204" pitchFamily="49" charset="0"/>
                        </a:rPr>
                        <a:t>rsp</a:t>
                      </a:r>
                      <a:r>
                        <a:rPr lang="en-US" sz="2800" b="0" dirty="0">
                          <a:solidFill>
                            <a:schemeClr val="bg1">
                              <a:lumMod val="85000"/>
                            </a:schemeClr>
                          </a:solidFill>
                          <a:latin typeface="Consolas" panose="020B0609020204030204" pitchFamily="49" charset="0"/>
                          <a:cs typeface="Consolas" panose="020B0609020204030204" pitchFamily="49" charset="0"/>
                        </a:rPr>
                        <a:t>] – 8;</a:t>
                      </a:r>
                    </a:p>
                    <a:p>
                      <a:r>
                        <a:rPr lang="en-US" sz="2800" b="1" dirty="0">
                          <a:solidFill>
                            <a:srgbClr val="FF0000"/>
                          </a:solidFill>
                          <a:latin typeface="Consolas" panose="020B0609020204030204" pitchFamily="49" charset="0"/>
                          <a:cs typeface="Consolas" panose="020B0609020204030204" pitchFamily="49" charset="0"/>
                        </a:rPr>
                        <a:t>M[R[%</a:t>
                      </a:r>
                      <a:r>
                        <a:rPr lang="en-US" sz="2800" b="1" dirty="0" err="1">
                          <a:solidFill>
                            <a:srgbClr val="FF0000"/>
                          </a:solidFill>
                          <a:latin typeface="Consolas" panose="020B0609020204030204" pitchFamily="49" charset="0"/>
                          <a:cs typeface="Consolas" panose="020B0609020204030204" pitchFamily="49" charset="0"/>
                        </a:rPr>
                        <a:t>rsp</a:t>
                      </a:r>
                      <a:r>
                        <a:rPr lang="en-US" sz="2800" b="1" dirty="0">
                          <a:solidFill>
                            <a:srgbClr val="FF0000"/>
                          </a:solidFill>
                          <a:latin typeface="Consolas" panose="020B0609020204030204" pitchFamily="49" charset="0"/>
                          <a:cs typeface="Consolas" panose="020B0609020204030204" pitchFamily="49" charset="0"/>
                        </a:rPr>
                        <a:t>]] ⟵ S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719577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push</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562600"/>
          </a:xfrm>
        </p:spPr>
        <p:txBody>
          <a:bodyPr/>
          <a:lstStyle/>
          <a:p>
            <a:r>
              <a:rPr lang="en-US" dirty="0"/>
              <a:t>The </a:t>
            </a:r>
            <a:r>
              <a:rPr lang="en-US" b="1" dirty="0"/>
              <a:t>push </a:t>
            </a:r>
            <a:r>
              <a:rPr lang="en-US" dirty="0"/>
              <a:t>instruction pushes the data at the specified source onto the top of the stack, adjusting </a:t>
            </a:r>
            <a:r>
              <a:rPr lang="en-US" b="1" dirty="0"/>
              <a:t>%</a:t>
            </a:r>
            <a:r>
              <a:rPr lang="en-US" b="1" dirty="0" err="1"/>
              <a:t>rsp</a:t>
            </a:r>
            <a:r>
              <a:rPr lang="en-US" dirty="0"/>
              <a:t> accordingly.</a:t>
            </a:r>
          </a:p>
          <a:p>
            <a:endParaRPr lang="en-US" dirty="0"/>
          </a:p>
          <a:p>
            <a:endParaRPr lang="en-US" dirty="0"/>
          </a:p>
          <a:p>
            <a:endParaRPr lang="en-US" dirty="0"/>
          </a:p>
          <a:p>
            <a:pPr marL="0" indent="0">
              <a:buNone/>
            </a:pPr>
            <a:endParaRPr lang="en-US" dirty="0"/>
          </a:p>
          <a:p>
            <a:pPr marL="0" indent="0">
              <a:buNone/>
            </a:pPr>
            <a:endParaRPr lang="en-US" sz="600" dirty="0"/>
          </a:p>
          <a:p>
            <a:r>
              <a:rPr lang="en-US" dirty="0"/>
              <a:t>This behavior is equivalent to the following, but </a:t>
            </a:r>
            <a:r>
              <a:rPr lang="en-US" dirty="0" err="1"/>
              <a:t>pushq</a:t>
            </a:r>
            <a:r>
              <a:rPr lang="en-US" dirty="0"/>
              <a:t> is a shorter instruction:</a:t>
            </a:r>
          </a:p>
          <a:p>
            <a:pPr marL="0" indent="0">
              <a:spcBef>
                <a:spcPts val="0"/>
              </a:spcBef>
              <a:buNone/>
            </a:pPr>
            <a:r>
              <a:rPr lang="en-US" dirty="0"/>
              <a:t>            </a:t>
            </a:r>
            <a:r>
              <a:rPr lang="en-US" b="1" dirty="0" err="1">
                <a:latin typeface="Consolas" panose="020B0609020204030204" pitchFamily="49" charset="0"/>
                <a:cs typeface="Consolas" panose="020B0609020204030204" pitchFamily="49" charset="0"/>
              </a:rPr>
              <a:t>subq</a:t>
            </a:r>
            <a:r>
              <a:rPr lang="en-US" b="1" dirty="0">
                <a:latin typeface="Consolas" panose="020B0609020204030204" pitchFamily="49" charset="0"/>
                <a:cs typeface="Consolas" panose="020B0609020204030204" pitchFamily="49" charset="0"/>
              </a:rPr>
              <a:t> $8, %</a:t>
            </a:r>
            <a:r>
              <a:rPr lang="en-US" b="1" dirty="0" err="1">
                <a:latin typeface="Consolas" panose="020B0609020204030204" pitchFamily="49" charset="0"/>
                <a:cs typeface="Consolas" panose="020B0609020204030204" pitchFamily="49" charset="0"/>
              </a:rPr>
              <a:t>rsp</a:t>
            </a:r>
            <a:endParaRPr lang="en-US" b="1" dirty="0">
              <a:latin typeface="Consolas" panose="020B0609020204030204" pitchFamily="49" charset="0"/>
              <a:cs typeface="Consolas" panose="020B0609020204030204" pitchFamily="49" charset="0"/>
            </a:endParaRPr>
          </a:p>
          <a:p>
            <a:pPr marL="0" indent="0">
              <a:spcBef>
                <a:spcPts val="0"/>
              </a:spcBef>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movq</a:t>
            </a:r>
            <a:r>
              <a:rPr lang="en-US" b="1" dirty="0">
                <a:latin typeface="Consolas" panose="020B0609020204030204" pitchFamily="49" charset="0"/>
                <a:cs typeface="Consolas" panose="020B0609020204030204" pitchFamily="49" charset="0"/>
              </a:rPr>
              <a:t>  </a:t>
            </a:r>
            <a:r>
              <a:rPr lang="en-US" b="1" i="1" dirty="0">
                <a:latin typeface="Consolas" panose="020B0609020204030204" pitchFamily="49" charset="0"/>
                <a:cs typeface="Consolas" panose="020B0609020204030204" pitchFamily="49" charset="0"/>
              </a:rPr>
              <a:t>S</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rsp</a:t>
            </a:r>
            <a:r>
              <a:rPr lang="en-US" b="1"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p>
          <a:p>
            <a:r>
              <a:rPr lang="en-US" dirty="0"/>
              <a:t>Sometimes, you’ll see instructions just explicitly decrement the stack pointer to make room for future data.</a:t>
            </a:r>
            <a:endParaRPr lang="en-US" b="1" dirty="0"/>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pushq</a:t>
                      </a:r>
                      <a:r>
                        <a:rPr lang="en-US" sz="2800" b="0" dirty="0">
                          <a:latin typeface="Consolas" panose="020B0609020204030204" pitchFamily="49" charset="0"/>
                          <a:cs typeface="Consolas" panose="020B0609020204030204" pitchFamily="49" charset="0"/>
                        </a:rPr>
                        <a:t> 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onsolas" panose="020B0609020204030204" pitchFamily="49" charset="0"/>
                          <a:cs typeface="Consolas" panose="020B0609020204030204" pitchFamily="49" charset="0"/>
                        </a:rPr>
                        <a:t>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8;</a:t>
                      </a:r>
                    </a:p>
                    <a:p>
                      <a:r>
                        <a:rPr lang="en-US" sz="2800" dirty="0">
                          <a:latin typeface="Consolas" panose="020B0609020204030204" pitchFamily="49" charset="0"/>
                          <a:cs typeface="Consolas" panose="020B0609020204030204" pitchFamily="49" charset="0"/>
                        </a:rPr>
                        <a:t>M[R[%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S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7562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pop</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181600"/>
          </a:xfrm>
        </p:spPr>
        <p:txBody>
          <a:bodyPr/>
          <a:lstStyle/>
          <a:p>
            <a:r>
              <a:rPr lang="en-US" dirty="0"/>
              <a:t>The </a:t>
            </a:r>
            <a:r>
              <a:rPr lang="en-US" b="1" dirty="0"/>
              <a:t>pop </a:t>
            </a:r>
            <a:r>
              <a:rPr lang="en-US" dirty="0"/>
              <a:t>instruction pops the topmost data from the stack and stores it in the specified destination, adjusting </a:t>
            </a:r>
            <a:r>
              <a:rPr lang="en-US" b="1" dirty="0"/>
              <a:t>%</a:t>
            </a:r>
            <a:r>
              <a:rPr lang="en-US" b="1" dirty="0" err="1"/>
              <a:t>rsp</a:t>
            </a:r>
            <a:r>
              <a:rPr lang="en-US" dirty="0"/>
              <a:t> accordingly.</a:t>
            </a:r>
          </a:p>
          <a:p>
            <a:endParaRPr lang="en-US" dirty="0"/>
          </a:p>
          <a:p>
            <a:endParaRPr lang="en-US" dirty="0"/>
          </a:p>
          <a:p>
            <a:endParaRPr lang="en-US" dirty="0"/>
          </a:p>
          <a:p>
            <a:endParaRPr lang="en-US" dirty="0"/>
          </a:p>
          <a:p>
            <a:endParaRPr lang="en-US" dirty="0"/>
          </a:p>
          <a:p>
            <a:r>
              <a:rPr lang="en-US" b="1" dirty="0"/>
              <a:t>Note</a:t>
            </a:r>
            <a:r>
              <a:rPr lang="en-US" dirty="0"/>
              <a:t>:</a:t>
            </a:r>
            <a:r>
              <a:rPr lang="en-US" b="1" dirty="0"/>
              <a:t> </a:t>
            </a:r>
            <a:r>
              <a:rPr lang="en-US" dirty="0"/>
              <a:t>this </a:t>
            </a:r>
            <a:r>
              <a:rPr lang="en-US" i="1" dirty="0"/>
              <a:t>does not</a:t>
            </a:r>
            <a:r>
              <a:rPr lang="en-US" dirty="0"/>
              <a:t> remove/clear out the data!  It just increments %</a:t>
            </a:r>
            <a:r>
              <a:rPr lang="en-US" dirty="0" err="1"/>
              <a:t>rsp</a:t>
            </a:r>
            <a:r>
              <a:rPr lang="en-US" dirty="0"/>
              <a:t> to indicate the next push can overwrite that location.</a:t>
            </a:r>
            <a:endParaRPr lang="en-US" b="1" dirty="0"/>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extLst>
              <p:ext uri="{D42A27DB-BD31-4B8C-83A1-F6EECF244321}">
                <p14:modId xmlns:p14="http://schemas.microsoft.com/office/powerpoint/2010/main" val="1158629467"/>
              </p:ext>
            </p:extLst>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popq</a:t>
                      </a:r>
                      <a:r>
                        <a:rPr lang="en-US" sz="2800" b="0" dirty="0">
                          <a:latin typeface="Consolas" panose="020B0609020204030204" pitchFamily="49" charset="0"/>
                          <a:cs typeface="Consolas" panose="020B0609020204030204" pitchFamily="49" charset="0"/>
                        </a:rPr>
                        <a:t> 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onsolas" panose="020B0609020204030204" pitchFamily="49" charset="0"/>
                          <a:cs typeface="Consolas" panose="020B0609020204030204" pitchFamily="49" charset="0"/>
                        </a:rPr>
                        <a:t>D ⟵ M[R[%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45278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C94F-7AA8-BF46-A3F4-43C290813AA4}"/>
              </a:ext>
            </a:extLst>
          </p:cNvPr>
          <p:cNvSpPr>
            <a:spLocks noGrp="1"/>
          </p:cNvSpPr>
          <p:nvPr>
            <p:ph type="title"/>
          </p:nvPr>
        </p:nvSpPr>
        <p:spPr/>
        <p:txBody>
          <a:bodyPr/>
          <a:lstStyle/>
          <a:p>
            <a:r>
              <a:rPr lang="en-US" dirty="0"/>
              <a:t>pop</a:t>
            </a:r>
          </a:p>
        </p:txBody>
      </p:sp>
      <p:sp>
        <p:nvSpPr>
          <p:cNvPr id="4" name="Content Placeholder 2">
            <a:extLst>
              <a:ext uri="{FF2B5EF4-FFF2-40B4-BE49-F238E27FC236}">
                <a16:creationId xmlns:a16="http://schemas.microsoft.com/office/drawing/2014/main" id="{F56F057D-A3A1-7F41-B965-00D440AE6142}"/>
              </a:ext>
            </a:extLst>
          </p:cNvPr>
          <p:cNvSpPr>
            <a:spLocks noGrp="1"/>
          </p:cNvSpPr>
          <p:nvPr>
            <p:ph idx="1"/>
          </p:nvPr>
        </p:nvSpPr>
        <p:spPr>
          <a:xfrm>
            <a:off x="152400" y="1295400"/>
            <a:ext cx="11811000" cy="5181600"/>
          </a:xfrm>
        </p:spPr>
        <p:txBody>
          <a:bodyPr/>
          <a:lstStyle/>
          <a:p>
            <a:r>
              <a:rPr lang="en-US" dirty="0"/>
              <a:t>The </a:t>
            </a:r>
            <a:r>
              <a:rPr lang="en-US" b="1" dirty="0"/>
              <a:t>pop </a:t>
            </a:r>
            <a:r>
              <a:rPr lang="en-US" dirty="0"/>
              <a:t>instruction pops the topmost data from the stack and stores it in the specified destination, adjusting </a:t>
            </a:r>
            <a:r>
              <a:rPr lang="en-US" b="1" dirty="0"/>
              <a:t>%</a:t>
            </a:r>
            <a:r>
              <a:rPr lang="en-US" b="1" dirty="0" err="1"/>
              <a:t>rsp</a:t>
            </a:r>
            <a:r>
              <a:rPr lang="en-US" dirty="0"/>
              <a:t> accordingly.</a:t>
            </a:r>
          </a:p>
          <a:p>
            <a:endParaRPr lang="en-US" dirty="0"/>
          </a:p>
          <a:p>
            <a:endParaRPr lang="en-US" dirty="0"/>
          </a:p>
          <a:p>
            <a:endParaRPr lang="en-US" dirty="0"/>
          </a:p>
          <a:p>
            <a:endParaRPr lang="en-US" dirty="0"/>
          </a:p>
          <a:p>
            <a:pPr marL="0" indent="0">
              <a:buNone/>
            </a:pPr>
            <a:endParaRPr lang="en-US" sz="1000" dirty="0"/>
          </a:p>
          <a:p>
            <a:r>
              <a:rPr lang="en-US" dirty="0"/>
              <a:t>This behavior is equivalent to the following, but </a:t>
            </a:r>
            <a:r>
              <a:rPr lang="en-US" dirty="0" err="1"/>
              <a:t>popq</a:t>
            </a:r>
            <a:r>
              <a:rPr lang="en-US" dirty="0"/>
              <a:t> is a shorter instruction: </a:t>
            </a:r>
          </a:p>
          <a:p>
            <a:pPr marL="0" indent="0">
              <a:spcBef>
                <a:spcPts val="0"/>
              </a:spcBef>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movq</a:t>
            </a: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rsp</a:t>
            </a:r>
            <a:r>
              <a:rPr lang="en-US" b="1" dirty="0">
                <a:latin typeface="Consolas" panose="020B0609020204030204" pitchFamily="49" charset="0"/>
                <a:cs typeface="Consolas" panose="020B0609020204030204" pitchFamily="49" charset="0"/>
              </a:rPr>
              <a:t>), </a:t>
            </a:r>
            <a:r>
              <a:rPr lang="en-US" b="1" i="1" dirty="0">
                <a:latin typeface="Consolas" panose="020B0609020204030204" pitchFamily="49" charset="0"/>
                <a:cs typeface="Consolas" panose="020B0609020204030204" pitchFamily="49" charset="0"/>
              </a:rPr>
              <a:t>D</a:t>
            </a:r>
          </a:p>
          <a:p>
            <a:pPr marL="0" indent="0">
              <a:spcBef>
                <a:spcPts val="0"/>
              </a:spcBef>
              <a:buNone/>
            </a:pPr>
            <a:r>
              <a:rPr lang="en-US" b="1" i="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addq</a:t>
            </a:r>
            <a:r>
              <a:rPr lang="en-US" b="1" dirty="0">
                <a:latin typeface="Consolas" panose="020B0609020204030204" pitchFamily="49" charset="0"/>
                <a:cs typeface="Consolas" panose="020B0609020204030204" pitchFamily="49" charset="0"/>
              </a:rPr>
              <a:t> $8, %</a:t>
            </a:r>
            <a:r>
              <a:rPr lang="en-US" b="1" dirty="0" err="1">
                <a:latin typeface="Consolas" panose="020B0609020204030204" pitchFamily="49" charset="0"/>
                <a:cs typeface="Consolas" panose="020B0609020204030204" pitchFamily="49" charset="0"/>
              </a:rPr>
              <a:t>rsp</a:t>
            </a:r>
            <a:endParaRPr lang="en-US" b="1" dirty="0">
              <a:latin typeface="Consolas" panose="020B0609020204030204" pitchFamily="49" charset="0"/>
              <a:cs typeface="Consolas" panose="020B0609020204030204" pitchFamily="49" charset="0"/>
            </a:endParaRPr>
          </a:p>
          <a:p>
            <a:pPr>
              <a:spcBef>
                <a:spcPts val="0"/>
              </a:spcBef>
            </a:pPr>
            <a:r>
              <a:rPr lang="en-US" dirty="0"/>
              <a:t>Sometimes, you’ll see instructions just explicitly increment the stack pointer to pop data.</a:t>
            </a:r>
            <a:endParaRPr lang="en-US" b="1" dirty="0"/>
          </a:p>
          <a:p>
            <a:pPr marL="0" indent="0">
              <a:spcBef>
                <a:spcPts val="0"/>
              </a:spcBef>
              <a:buNone/>
            </a:pPr>
            <a:endParaRPr lang="en-US" b="1" dirty="0">
              <a:latin typeface="Consolas" panose="020B0609020204030204" pitchFamily="49" charset="0"/>
              <a:cs typeface="Consolas" panose="020B0609020204030204" pitchFamily="49" charset="0"/>
            </a:endParaRPr>
          </a:p>
        </p:txBody>
      </p:sp>
      <p:graphicFrame>
        <p:nvGraphicFramePr>
          <p:cNvPr id="3" name="Table 2">
            <a:extLst>
              <a:ext uri="{FF2B5EF4-FFF2-40B4-BE49-F238E27FC236}">
                <a16:creationId xmlns:a16="http://schemas.microsoft.com/office/drawing/2014/main" id="{0E97E210-4849-DA4A-9550-495D3969EC13}"/>
              </a:ext>
            </a:extLst>
          </p:cNvPr>
          <p:cNvGraphicFramePr>
            <a:graphicFrameLocks noGrp="1"/>
          </p:cNvGraphicFramePr>
          <p:nvPr/>
        </p:nvGraphicFramePr>
        <p:xfrm>
          <a:off x="2476500" y="2529546"/>
          <a:ext cx="7239000" cy="1798907"/>
        </p:xfrm>
        <a:graphic>
          <a:graphicData uri="http://schemas.openxmlformats.org/drawingml/2006/table">
            <a:tbl>
              <a:tblPr firstRow="1" bandRow="1">
                <a:tableStyleId>{2D5ABB26-0587-4C30-8999-92F81FD0307C}</a:tableStyleId>
              </a:tblPr>
              <a:tblGrid>
                <a:gridCol w="2049982">
                  <a:extLst>
                    <a:ext uri="{9D8B030D-6E8A-4147-A177-3AD203B41FA5}">
                      <a16:colId xmlns:a16="http://schemas.microsoft.com/office/drawing/2014/main" val="2339101844"/>
                    </a:ext>
                  </a:extLst>
                </a:gridCol>
                <a:gridCol w="5189018">
                  <a:extLst>
                    <a:ext uri="{9D8B030D-6E8A-4147-A177-3AD203B41FA5}">
                      <a16:colId xmlns:a16="http://schemas.microsoft.com/office/drawing/2014/main" val="2283061927"/>
                    </a:ext>
                  </a:extLst>
                </a:gridCol>
              </a:tblGrid>
              <a:tr h="471853">
                <a:tc>
                  <a:txBody>
                    <a:bodyPr/>
                    <a:lstStyle/>
                    <a:p>
                      <a:pPr algn="ctr"/>
                      <a:r>
                        <a:rPr lang="en-US" sz="2800" b="1" dirty="0"/>
                        <a:t>Instruction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t>Effect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3033959"/>
                  </a:ext>
                </a:extLst>
              </a:tr>
              <a:tr h="1280747">
                <a:tc>
                  <a:txBody>
                    <a:bodyPr/>
                    <a:lstStyle/>
                    <a:p>
                      <a:pPr algn="ctr"/>
                      <a:r>
                        <a:rPr lang="en-US" sz="2800" b="0" dirty="0" err="1">
                          <a:latin typeface="Consolas" panose="020B0609020204030204" pitchFamily="49" charset="0"/>
                          <a:cs typeface="Consolas" panose="020B0609020204030204" pitchFamily="49" charset="0"/>
                        </a:rPr>
                        <a:t>popq</a:t>
                      </a:r>
                      <a:r>
                        <a:rPr lang="en-US" sz="2800" b="0" dirty="0">
                          <a:latin typeface="Consolas" panose="020B0609020204030204" pitchFamily="49" charset="0"/>
                          <a:cs typeface="Consolas" panose="020B0609020204030204" pitchFamily="49" charset="0"/>
                        </a:rPr>
                        <a:t> 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onsolas" panose="020B0609020204030204" pitchFamily="49" charset="0"/>
                          <a:cs typeface="Consolas" panose="020B0609020204030204" pitchFamily="49" charset="0"/>
                        </a:rPr>
                        <a:t>D ⟵ M[R[%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R[%</a:t>
                      </a:r>
                      <a:r>
                        <a:rPr lang="en-US" sz="2800" dirty="0" err="1">
                          <a:latin typeface="Consolas" panose="020B0609020204030204" pitchFamily="49" charset="0"/>
                          <a:cs typeface="Consolas" panose="020B0609020204030204" pitchFamily="49" charset="0"/>
                        </a:rPr>
                        <a:t>rsp</a:t>
                      </a:r>
                      <a:r>
                        <a:rPr lang="en-US" sz="2800" dirty="0">
                          <a:latin typeface="Consolas" panose="020B0609020204030204" pitchFamily="49" charset="0"/>
                          <a:cs typeface="Consolas" panose="020B0609020204030204" pitchFamily="49" charset="0"/>
                        </a:rPr>
                        <a:t>] + 8;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091259"/>
                  </a:ext>
                </a:extLst>
              </a:tr>
            </a:tbl>
          </a:graphicData>
        </a:graphic>
      </p:graphicFrame>
    </p:spTree>
    <p:extLst>
      <p:ext uri="{BB962C8B-B14F-4D97-AF65-F5344CB8AC3E}">
        <p14:creationId xmlns:p14="http://schemas.microsoft.com/office/powerpoint/2010/main" val="70319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40BC-BD83-694F-808D-D13D9D9B6617}"/>
              </a:ext>
            </a:extLst>
          </p:cNvPr>
          <p:cNvSpPr>
            <a:spLocks noGrp="1"/>
          </p:cNvSpPr>
          <p:nvPr>
            <p:ph type="title"/>
          </p:nvPr>
        </p:nvSpPr>
        <p:spPr/>
        <p:txBody>
          <a:bodyPr/>
          <a:lstStyle/>
          <a:p>
            <a:r>
              <a:rPr lang="en-US" dirty="0"/>
              <a:t>Pushing onto the Stack</a:t>
            </a:r>
          </a:p>
        </p:txBody>
      </p:sp>
      <p:pic>
        <p:nvPicPr>
          <p:cNvPr id="3" name="Picture 2">
            <a:extLst>
              <a:ext uri="{FF2B5EF4-FFF2-40B4-BE49-F238E27FC236}">
                <a16:creationId xmlns:a16="http://schemas.microsoft.com/office/drawing/2014/main" id="{AFF26FA0-87E3-E745-A968-B917765DB37A}"/>
              </a:ext>
            </a:extLst>
          </p:cNvPr>
          <p:cNvPicPr>
            <a:picLocks noChangeAspect="1"/>
          </p:cNvPicPr>
          <p:nvPr/>
        </p:nvPicPr>
        <p:blipFill rotWithShape="1">
          <a:blip r:embed="rId2"/>
          <a:srcRect r="62774"/>
          <a:stretch/>
        </p:blipFill>
        <p:spPr>
          <a:xfrm>
            <a:off x="457200" y="1232007"/>
            <a:ext cx="3886200" cy="5702193"/>
          </a:xfrm>
          <a:prstGeom prst="rect">
            <a:avLst/>
          </a:prstGeom>
        </p:spPr>
      </p:pic>
    </p:spTree>
    <p:extLst>
      <p:ext uri="{BB962C8B-B14F-4D97-AF65-F5344CB8AC3E}">
        <p14:creationId xmlns:p14="http://schemas.microsoft.com/office/powerpoint/2010/main" val="3056841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40BC-BD83-694F-808D-D13D9D9B6617}"/>
              </a:ext>
            </a:extLst>
          </p:cNvPr>
          <p:cNvSpPr>
            <a:spLocks noGrp="1"/>
          </p:cNvSpPr>
          <p:nvPr>
            <p:ph type="title"/>
          </p:nvPr>
        </p:nvSpPr>
        <p:spPr/>
        <p:txBody>
          <a:bodyPr/>
          <a:lstStyle/>
          <a:p>
            <a:r>
              <a:rPr lang="en-US" dirty="0"/>
              <a:t>Pushing onto the Stack</a:t>
            </a:r>
          </a:p>
        </p:txBody>
      </p:sp>
      <p:pic>
        <p:nvPicPr>
          <p:cNvPr id="3" name="Picture 2">
            <a:extLst>
              <a:ext uri="{FF2B5EF4-FFF2-40B4-BE49-F238E27FC236}">
                <a16:creationId xmlns:a16="http://schemas.microsoft.com/office/drawing/2014/main" id="{AFF26FA0-87E3-E745-A968-B917765DB37A}"/>
              </a:ext>
            </a:extLst>
          </p:cNvPr>
          <p:cNvPicPr>
            <a:picLocks noChangeAspect="1"/>
          </p:cNvPicPr>
          <p:nvPr/>
        </p:nvPicPr>
        <p:blipFill rotWithShape="1">
          <a:blip r:embed="rId2"/>
          <a:srcRect r="30657"/>
          <a:stretch/>
        </p:blipFill>
        <p:spPr>
          <a:xfrm>
            <a:off x="457200" y="1232007"/>
            <a:ext cx="7239000" cy="5702193"/>
          </a:xfrm>
          <a:prstGeom prst="rect">
            <a:avLst/>
          </a:prstGeom>
        </p:spPr>
      </p:pic>
    </p:spTree>
    <p:extLst>
      <p:ext uri="{BB962C8B-B14F-4D97-AF65-F5344CB8AC3E}">
        <p14:creationId xmlns:p14="http://schemas.microsoft.com/office/powerpoint/2010/main" val="3197244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40BC-BD83-694F-808D-D13D9D9B6617}"/>
              </a:ext>
            </a:extLst>
          </p:cNvPr>
          <p:cNvSpPr>
            <a:spLocks noGrp="1"/>
          </p:cNvSpPr>
          <p:nvPr>
            <p:ph type="title"/>
          </p:nvPr>
        </p:nvSpPr>
        <p:spPr/>
        <p:txBody>
          <a:bodyPr/>
          <a:lstStyle/>
          <a:p>
            <a:r>
              <a:rPr lang="en-US" dirty="0"/>
              <a:t>Pushing onto the Stack</a:t>
            </a:r>
          </a:p>
        </p:txBody>
      </p:sp>
      <p:pic>
        <p:nvPicPr>
          <p:cNvPr id="3" name="Picture 2">
            <a:extLst>
              <a:ext uri="{FF2B5EF4-FFF2-40B4-BE49-F238E27FC236}">
                <a16:creationId xmlns:a16="http://schemas.microsoft.com/office/drawing/2014/main" id="{AFF26FA0-87E3-E745-A968-B917765DB37A}"/>
              </a:ext>
            </a:extLst>
          </p:cNvPr>
          <p:cNvPicPr>
            <a:picLocks noChangeAspect="1"/>
          </p:cNvPicPr>
          <p:nvPr/>
        </p:nvPicPr>
        <p:blipFill>
          <a:blip r:embed="rId2"/>
          <a:stretch>
            <a:fillRect/>
          </a:stretch>
        </p:blipFill>
        <p:spPr>
          <a:xfrm>
            <a:off x="457200" y="1232007"/>
            <a:ext cx="10439400" cy="5702193"/>
          </a:xfrm>
          <a:prstGeom prst="rect">
            <a:avLst/>
          </a:prstGeom>
        </p:spPr>
      </p:pic>
    </p:spTree>
    <p:extLst>
      <p:ext uri="{BB962C8B-B14F-4D97-AF65-F5344CB8AC3E}">
        <p14:creationId xmlns:p14="http://schemas.microsoft.com/office/powerpoint/2010/main" val="802523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BF53-C5EE-784E-91EF-DDFC9DB6EF03}"/>
              </a:ext>
            </a:extLst>
          </p:cNvPr>
          <p:cNvSpPr>
            <a:spLocks noGrp="1"/>
          </p:cNvSpPr>
          <p:nvPr>
            <p:ph type="title"/>
          </p:nvPr>
        </p:nvSpPr>
        <p:spPr/>
        <p:txBody>
          <a:bodyPr/>
          <a:lstStyle/>
          <a:p>
            <a:r>
              <a:rPr lang="en-US" dirty="0"/>
              <a:t>Calling Functions In Assembly</a:t>
            </a:r>
          </a:p>
        </p:txBody>
      </p:sp>
      <p:sp>
        <p:nvSpPr>
          <p:cNvPr id="3" name="Content Placeholder 2">
            <a:extLst>
              <a:ext uri="{FF2B5EF4-FFF2-40B4-BE49-F238E27FC236}">
                <a16:creationId xmlns:a16="http://schemas.microsoft.com/office/drawing/2014/main" id="{18183B25-E7DD-6540-AE0D-80C345212CF0}"/>
              </a:ext>
            </a:extLst>
          </p:cNvPr>
          <p:cNvSpPr>
            <a:spLocks noGrp="1"/>
          </p:cNvSpPr>
          <p:nvPr>
            <p:ph idx="1"/>
          </p:nvPr>
        </p:nvSpPr>
        <p:spPr/>
        <p:txBody>
          <a:bodyPr/>
          <a:lstStyle/>
          <a:p>
            <a:pPr marL="0" indent="0">
              <a:buNone/>
            </a:pPr>
            <a:r>
              <a:rPr lang="en-US" dirty="0"/>
              <a:t>To call a function in assembly, we must do a few things:</a:t>
            </a:r>
          </a:p>
          <a:p>
            <a:r>
              <a:rPr lang="en-US" b="1" dirty="0"/>
              <a:t>Pass Control </a:t>
            </a:r>
            <a:r>
              <a:rPr lang="en-US" dirty="0"/>
              <a:t>– %rip must be adjusted to execute the </a:t>
            </a:r>
            <a:r>
              <a:rPr lang="en-US" dirty="0" err="1"/>
              <a:t>callee’s</a:t>
            </a:r>
            <a:r>
              <a:rPr lang="en-US" dirty="0"/>
              <a:t> instructions, and then resume the caller’s instructions afterwards.</a:t>
            </a:r>
          </a:p>
          <a:p>
            <a:r>
              <a:rPr lang="en-US" b="1" dirty="0">
                <a:solidFill>
                  <a:schemeClr val="bg1">
                    <a:lumMod val="85000"/>
                  </a:schemeClr>
                </a:solidFill>
              </a:rPr>
              <a:t>Pass Data </a:t>
            </a:r>
            <a:r>
              <a:rPr lang="en-US" dirty="0">
                <a:solidFill>
                  <a:schemeClr val="bg1">
                    <a:lumMod val="85000"/>
                  </a:schemeClr>
                </a:solidFill>
              </a:rPr>
              <a:t>– we must pass any parameters and receive any return value.</a:t>
            </a:r>
          </a:p>
          <a:p>
            <a:r>
              <a:rPr lang="en-US" b="1" dirty="0">
                <a:solidFill>
                  <a:schemeClr val="bg1">
                    <a:lumMod val="85000"/>
                  </a:schemeClr>
                </a:solidFill>
              </a:rPr>
              <a:t>Manage Memory </a:t>
            </a:r>
            <a:r>
              <a:rPr lang="en-US" dirty="0">
                <a:solidFill>
                  <a:schemeClr val="bg1">
                    <a:lumMod val="85000"/>
                  </a:schemeClr>
                </a:solidFill>
              </a:rPr>
              <a:t>– we must handle any space needs of the </a:t>
            </a:r>
            <a:r>
              <a:rPr lang="en-US" dirty="0" err="1">
                <a:solidFill>
                  <a:schemeClr val="bg1">
                    <a:lumMod val="85000"/>
                  </a:schemeClr>
                </a:solidFill>
              </a:rPr>
              <a:t>callee</a:t>
            </a:r>
            <a:r>
              <a:rPr lang="en-US" dirty="0">
                <a:solidFill>
                  <a:schemeClr val="bg1">
                    <a:lumMod val="85000"/>
                  </a:schemeClr>
                </a:solidFill>
              </a:rPr>
              <a:t> on the stack.</a:t>
            </a:r>
          </a:p>
          <a:p>
            <a:endParaRPr lang="en-US" dirty="0">
              <a:solidFill>
                <a:schemeClr val="bg1">
                  <a:lumMod val="85000"/>
                </a:schemeClr>
              </a:solidFill>
            </a:endParaRPr>
          </a:p>
          <a:p>
            <a:endParaRPr lang="en-US" dirty="0">
              <a:solidFill>
                <a:schemeClr val="bg1">
                  <a:lumMod val="85000"/>
                </a:schemeClr>
              </a:solidFill>
            </a:endParaRPr>
          </a:p>
          <a:p>
            <a:endParaRPr lang="en-US" dirty="0">
              <a:solidFill>
                <a:schemeClr val="bg1">
                  <a:lumMod val="85000"/>
                </a:schemeClr>
              </a:solidFill>
            </a:endParaRPr>
          </a:p>
          <a:p>
            <a:pPr marL="0" indent="0">
              <a:buNone/>
            </a:pPr>
            <a:r>
              <a:rPr lang="en-US" dirty="0"/>
              <a:t>Terminology:  </a:t>
            </a:r>
            <a:r>
              <a:rPr lang="en-US" b="1" dirty="0"/>
              <a:t>caller</a:t>
            </a:r>
            <a:r>
              <a:rPr lang="en-US" dirty="0"/>
              <a:t> function calls the </a:t>
            </a:r>
            <a:r>
              <a:rPr lang="en-US" b="1" dirty="0" err="1"/>
              <a:t>callee</a:t>
            </a:r>
            <a:r>
              <a:rPr lang="en-US" dirty="0"/>
              <a:t> function.</a:t>
            </a:r>
          </a:p>
        </p:txBody>
      </p:sp>
    </p:spTree>
    <p:extLst>
      <p:ext uri="{BB962C8B-B14F-4D97-AF65-F5344CB8AC3E}">
        <p14:creationId xmlns:p14="http://schemas.microsoft.com/office/powerpoint/2010/main" val="5356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C41E-4EE5-EB44-BFDD-8602C856CD49}"/>
              </a:ext>
            </a:extLst>
          </p:cNvPr>
          <p:cNvSpPr>
            <a:spLocks noGrp="1"/>
          </p:cNvSpPr>
          <p:nvPr>
            <p:ph type="title"/>
          </p:nvPr>
        </p:nvSpPr>
        <p:spPr/>
        <p:txBody>
          <a:bodyPr/>
          <a:lstStyle/>
          <a:p>
            <a:r>
              <a:rPr lang="en-US" dirty="0"/>
              <a:t>Condition Codes</a:t>
            </a:r>
          </a:p>
        </p:txBody>
      </p:sp>
      <p:sp>
        <p:nvSpPr>
          <p:cNvPr id="3" name="Content Placeholder 2">
            <a:extLst>
              <a:ext uri="{FF2B5EF4-FFF2-40B4-BE49-F238E27FC236}">
                <a16:creationId xmlns:a16="http://schemas.microsoft.com/office/drawing/2014/main" id="{1A8996E8-DEB0-0845-94F7-9E7A3288D10A}"/>
              </a:ext>
            </a:extLst>
          </p:cNvPr>
          <p:cNvSpPr>
            <a:spLocks noGrp="1"/>
          </p:cNvSpPr>
          <p:nvPr>
            <p:ph idx="1"/>
          </p:nvPr>
        </p:nvSpPr>
        <p:spPr>
          <a:xfrm>
            <a:off x="152400" y="1295400"/>
            <a:ext cx="11811000" cy="5562600"/>
          </a:xfrm>
        </p:spPr>
        <p:txBody>
          <a:bodyPr/>
          <a:lstStyle/>
          <a:p>
            <a:pPr marL="0" indent="0">
              <a:buNone/>
            </a:pPr>
            <a:r>
              <a:rPr lang="en-US" dirty="0"/>
              <a:t>Alongside normal registers, the CPU also has single-bit </a:t>
            </a:r>
            <a:r>
              <a:rPr lang="en-US" i="1" dirty="0"/>
              <a:t>condition code</a:t>
            </a:r>
            <a:r>
              <a:rPr lang="en-US" dirty="0"/>
              <a:t> registers.  They store the results of the most recent arithmetic or logical operation.</a:t>
            </a:r>
          </a:p>
          <a:p>
            <a:pPr marL="0" indent="0">
              <a:buNone/>
            </a:pPr>
            <a:endParaRPr lang="en-US" u="sng" dirty="0"/>
          </a:p>
          <a:p>
            <a:pPr marL="0" indent="0">
              <a:buNone/>
            </a:pPr>
            <a:r>
              <a:rPr lang="en-US" dirty="0"/>
              <a:t>Most common condition codes:</a:t>
            </a:r>
          </a:p>
          <a:p>
            <a:r>
              <a:rPr lang="en-US" b="1" dirty="0"/>
              <a:t>CF:</a:t>
            </a:r>
            <a:r>
              <a:rPr lang="en-US" dirty="0"/>
              <a:t> Carry flag.  The most recent operation generated a carry out of the most significant bit.  Used to detect overflow for unsigned operations.</a:t>
            </a:r>
          </a:p>
          <a:p>
            <a:r>
              <a:rPr lang="en-US" b="1" dirty="0"/>
              <a:t>ZF:</a:t>
            </a:r>
            <a:r>
              <a:rPr lang="en-US" dirty="0"/>
              <a:t> Zero flag.  The most recent operation yielded zero.</a:t>
            </a:r>
          </a:p>
          <a:p>
            <a:r>
              <a:rPr lang="en-US" b="1" dirty="0"/>
              <a:t>SF: </a:t>
            </a:r>
            <a:r>
              <a:rPr lang="en-US" dirty="0"/>
              <a:t>Sign flag. The most recent operation yielded a negative value.</a:t>
            </a:r>
          </a:p>
          <a:p>
            <a:r>
              <a:rPr lang="en-US" b="1" dirty="0"/>
              <a:t>OF:</a:t>
            </a:r>
            <a:r>
              <a:rPr lang="en-US" dirty="0"/>
              <a:t> Overflow flag.  The most recent operation caused a two’s-complement overflow-either negative or positive.</a:t>
            </a:r>
            <a:endParaRPr lang="en-US" b="1" dirty="0"/>
          </a:p>
        </p:txBody>
      </p:sp>
    </p:spTree>
    <p:extLst>
      <p:ext uri="{BB962C8B-B14F-4D97-AF65-F5344CB8AC3E}">
        <p14:creationId xmlns:p14="http://schemas.microsoft.com/office/powerpoint/2010/main" val="18030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b="1" dirty="0">
                <a:solidFill>
                  <a:srgbClr val="C00000"/>
                </a:solidFill>
              </a:rPr>
              <a:t>Calling Functions</a:t>
            </a:r>
          </a:p>
          <a:p>
            <a:pPr lvl="1"/>
            <a:r>
              <a:rPr lang="en-US" dirty="0"/>
              <a:t>The Stack</a:t>
            </a:r>
          </a:p>
          <a:p>
            <a:pPr lvl="1"/>
            <a:r>
              <a:rPr lang="en-US" b="1" dirty="0">
                <a:solidFill>
                  <a:srgbClr val="C00000"/>
                </a:solidFill>
              </a:rPr>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2079462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2008A85-46FC-6E4D-805D-C225850D7411}"/>
              </a:ext>
            </a:extLst>
          </p:cNvPr>
          <p:cNvSpPr/>
          <p:nvPr>
            <p:custDataLst>
              <p:tags r:id="rId1"/>
            </p:custDataLst>
          </p:nvPr>
        </p:nvSpPr>
        <p:spPr>
          <a:xfrm>
            <a:off x="8523879" y="1776962"/>
            <a:ext cx="3200274" cy="53858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C50F8-99E0-2E4A-93D3-C5B96F3188EC}"/>
              </a:ext>
            </a:extLst>
          </p:cNvPr>
          <p:cNvSpPr>
            <a:spLocks noGrp="1"/>
          </p:cNvSpPr>
          <p:nvPr>
            <p:ph type="title"/>
          </p:nvPr>
        </p:nvSpPr>
        <p:spPr/>
        <p:txBody>
          <a:bodyPr/>
          <a:lstStyle/>
          <a:p>
            <a:r>
              <a:rPr lang="en-US" dirty="0"/>
              <a:t>Remembering Where We Left Off</a:t>
            </a:r>
          </a:p>
        </p:txBody>
      </p:sp>
      <p:sp>
        <p:nvSpPr>
          <p:cNvPr id="3" name="Content Placeholder 2">
            <a:extLst>
              <a:ext uri="{FF2B5EF4-FFF2-40B4-BE49-F238E27FC236}">
                <a16:creationId xmlns:a16="http://schemas.microsoft.com/office/drawing/2014/main" id="{99B2334F-D79F-F541-B40E-C138E52FE426}"/>
              </a:ext>
            </a:extLst>
          </p:cNvPr>
          <p:cNvSpPr>
            <a:spLocks noGrp="1"/>
          </p:cNvSpPr>
          <p:nvPr>
            <p:ph idx="1"/>
          </p:nvPr>
        </p:nvSpPr>
        <p:spPr>
          <a:xfrm>
            <a:off x="152400" y="1295400"/>
            <a:ext cx="4800600" cy="5181600"/>
          </a:xfrm>
        </p:spPr>
        <p:txBody>
          <a:bodyPr/>
          <a:lstStyle/>
          <a:p>
            <a:r>
              <a:rPr lang="en-US" b="1" dirty="0"/>
              <a:t>Problem: </a:t>
            </a:r>
            <a:r>
              <a:rPr lang="en-US" dirty="0"/>
              <a:t>%rip points to the currently executing instruction.  To call a function, we must </a:t>
            </a:r>
            <a:r>
              <a:rPr lang="en-US" u="sng" dirty="0"/>
              <a:t>remember</a:t>
            </a:r>
            <a:r>
              <a:rPr lang="en-US" b="1" dirty="0"/>
              <a:t> </a:t>
            </a:r>
            <a:r>
              <a:rPr lang="en-US" dirty="0"/>
              <a:t>the </a:t>
            </a:r>
            <a:r>
              <a:rPr lang="en-US" i="1" dirty="0"/>
              <a:t>next </a:t>
            </a:r>
            <a:r>
              <a:rPr lang="en-US" dirty="0"/>
              <a:t>caller instruction to resume at after.</a:t>
            </a:r>
          </a:p>
          <a:p>
            <a:r>
              <a:rPr lang="en-US" b="1" dirty="0"/>
              <a:t>Solution:</a:t>
            </a:r>
            <a:r>
              <a:rPr lang="en-US" dirty="0"/>
              <a:t> push the current value of %rip onto the stack.  Then call the function.  When it is finished, put this value back into %rip and continue executing.</a:t>
            </a:r>
          </a:p>
        </p:txBody>
      </p:sp>
      <p:graphicFrame>
        <p:nvGraphicFramePr>
          <p:cNvPr id="4" name="Content Placeholder 3">
            <a:extLst>
              <a:ext uri="{FF2B5EF4-FFF2-40B4-BE49-F238E27FC236}">
                <a16:creationId xmlns:a16="http://schemas.microsoft.com/office/drawing/2014/main" id="{F30C16EF-389E-BB43-AC59-F08A44670A5C}"/>
              </a:ext>
            </a:extLst>
          </p:cNvPr>
          <p:cNvGraphicFramePr>
            <a:graphicFrameLocks/>
          </p:cNvGraphicFramePr>
          <p:nvPr>
            <p:extLst>
              <p:ext uri="{D42A27DB-BD31-4B8C-83A1-F6EECF244321}">
                <p14:modId xmlns:p14="http://schemas.microsoft.com/office/powerpoint/2010/main" val="21284352"/>
              </p:ext>
            </p:extLst>
          </p:nvPr>
        </p:nvGraphicFramePr>
        <p:xfrm>
          <a:off x="8523753" y="1776963"/>
          <a:ext cx="3200400" cy="1815848"/>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240388603"/>
                    </a:ext>
                  </a:extLst>
                </a:gridCol>
              </a:tblGrid>
              <a:tr h="342994">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8224004"/>
                  </a:ext>
                </a:extLst>
              </a:tr>
              <a:tr h="1472854">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bl>
          </a:graphicData>
        </a:graphic>
      </p:graphicFrame>
      <p:sp>
        <p:nvSpPr>
          <p:cNvPr id="14" name="TextBox 13">
            <a:extLst>
              <a:ext uri="{FF2B5EF4-FFF2-40B4-BE49-F238E27FC236}">
                <a16:creationId xmlns:a16="http://schemas.microsoft.com/office/drawing/2014/main" id="{97F98C48-9B84-A843-8EC8-2BFAEE2FF04D}"/>
              </a:ext>
            </a:extLst>
          </p:cNvPr>
          <p:cNvSpPr txBox="1"/>
          <p:nvPr/>
        </p:nvSpPr>
        <p:spPr>
          <a:xfrm>
            <a:off x="9743079" y="1314450"/>
            <a:ext cx="761748" cy="369332"/>
          </a:xfrm>
          <a:prstGeom prst="rect">
            <a:avLst/>
          </a:prstGeom>
          <a:noFill/>
        </p:spPr>
        <p:txBody>
          <a:bodyPr wrap="none" rtlCol="0">
            <a:spAutoFit/>
          </a:bodyPr>
          <a:lstStyle/>
          <a:p>
            <a:r>
              <a:rPr lang="en-US" u="sng" dirty="0"/>
              <a:t>Stack</a:t>
            </a:r>
          </a:p>
        </p:txBody>
      </p:sp>
      <p:sp>
        <p:nvSpPr>
          <p:cNvPr id="15" name="Rectangle 14">
            <a:extLst>
              <a:ext uri="{FF2B5EF4-FFF2-40B4-BE49-F238E27FC236}">
                <a16:creationId xmlns:a16="http://schemas.microsoft.com/office/drawing/2014/main" id="{B089E8C5-1A5D-B94F-B7D2-C76329162DAB}"/>
              </a:ext>
            </a:extLst>
          </p:cNvPr>
          <p:cNvSpPr/>
          <p:nvPr>
            <p:custDataLst>
              <p:tags r:id="rId2"/>
            </p:custDataLst>
          </p:nvPr>
        </p:nvSpPr>
        <p:spPr>
          <a:xfrm>
            <a:off x="5795429" y="5062942"/>
            <a:ext cx="93867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0xff20</a:t>
            </a:r>
          </a:p>
        </p:txBody>
      </p:sp>
      <p:sp>
        <p:nvSpPr>
          <p:cNvPr id="16" name="Rectangle 15">
            <a:extLst>
              <a:ext uri="{FF2B5EF4-FFF2-40B4-BE49-F238E27FC236}">
                <a16:creationId xmlns:a16="http://schemas.microsoft.com/office/drawing/2014/main" id="{08FD92BF-642D-2B4B-A9A6-48F41B18F2B2}"/>
              </a:ext>
            </a:extLst>
          </p:cNvPr>
          <p:cNvSpPr/>
          <p:nvPr>
            <p:custDataLst>
              <p:tags r:id="rId3"/>
            </p:custDataLst>
          </p:nvPr>
        </p:nvSpPr>
        <p:spPr>
          <a:xfrm>
            <a:off x="5029200" y="5053895"/>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9AFB68E3-E2E5-3847-AE52-AB81C1D207FA}"/>
              </a:ext>
            </a:extLst>
          </p:cNvPr>
          <p:cNvCxnSpPr>
            <a:cxnSpLocks/>
            <a:stCxn id="15" idx="3"/>
          </p:cNvCxnSpPr>
          <p:nvPr/>
        </p:nvCxnSpPr>
        <p:spPr>
          <a:xfrm flipV="1">
            <a:off x="6734099" y="3609019"/>
            <a:ext cx="1751554" cy="164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C17954-759D-4A4F-91E6-A56DE3ED1798}"/>
              </a:ext>
            </a:extLst>
          </p:cNvPr>
          <p:cNvCxnSpPr>
            <a:cxnSpLocks/>
          </p:cNvCxnSpPr>
          <p:nvPr>
            <p:custDataLst>
              <p:tags r:id="rId4"/>
            </p:custDataLst>
          </p:nvPr>
        </p:nvCxnSpPr>
        <p:spPr>
          <a:xfrm>
            <a:off x="10123953" y="3592811"/>
            <a:ext cx="0" cy="9791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DA8F45-C57B-4D44-84FC-EAE09295F43D}"/>
              </a:ext>
            </a:extLst>
          </p:cNvPr>
          <p:cNvSpPr txBox="1"/>
          <p:nvPr/>
        </p:nvSpPr>
        <p:spPr>
          <a:xfrm>
            <a:off x="6761678" y="2604083"/>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22" name="Left Bracket 21">
            <a:extLst>
              <a:ext uri="{FF2B5EF4-FFF2-40B4-BE49-F238E27FC236}">
                <a16:creationId xmlns:a16="http://schemas.microsoft.com/office/drawing/2014/main" id="{E54749F8-E935-774D-9FBF-F97F0A472F6F}"/>
              </a:ext>
            </a:extLst>
          </p:cNvPr>
          <p:cNvSpPr/>
          <p:nvPr/>
        </p:nvSpPr>
        <p:spPr>
          <a:xfrm>
            <a:off x="8026101" y="2171404"/>
            <a:ext cx="355376" cy="1403317"/>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a:extLst>
              <a:ext uri="{FF2B5EF4-FFF2-40B4-BE49-F238E27FC236}">
                <a16:creationId xmlns:a16="http://schemas.microsoft.com/office/drawing/2014/main" id="{F51DCB4A-EC5E-4E42-AAB7-0653F4A36DC6}"/>
              </a:ext>
            </a:extLst>
          </p:cNvPr>
          <p:cNvSpPr/>
          <p:nvPr>
            <p:custDataLst>
              <p:tags r:id="rId5"/>
            </p:custDataLst>
          </p:nvPr>
        </p:nvSpPr>
        <p:spPr>
          <a:xfrm>
            <a:off x="5812361" y="5644936"/>
            <a:ext cx="938670"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0x3021</a:t>
            </a:r>
          </a:p>
        </p:txBody>
      </p:sp>
      <p:sp>
        <p:nvSpPr>
          <p:cNvPr id="29" name="Rectangle 28">
            <a:extLst>
              <a:ext uri="{FF2B5EF4-FFF2-40B4-BE49-F238E27FC236}">
                <a16:creationId xmlns:a16="http://schemas.microsoft.com/office/drawing/2014/main" id="{FE9E5C59-57D7-D44F-BE2A-81135B5240ED}"/>
              </a:ext>
            </a:extLst>
          </p:cNvPr>
          <p:cNvSpPr/>
          <p:nvPr>
            <p:custDataLst>
              <p:tags r:id="rId6"/>
            </p:custDataLst>
          </p:nvPr>
        </p:nvSpPr>
        <p:spPr>
          <a:xfrm>
            <a:off x="5037788" y="5644937"/>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cxnSp>
        <p:nvCxnSpPr>
          <p:cNvPr id="30" name="Straight Arrow Connector 29">
            <a:extLst>
              <a:ext uri="{FF2B5EF4-FFF2-40B4-BE49-F238E27FC236}">
                <a16:creationId xmlns:a16="http://schemas.microsoft.com/office/drawing/2014/main" id="{B67C57FD-EC72-E54B-8A6F-E5461838B5B5}"/>
              </a:ext>
            </a:extLst>
          </p:cNvPr>
          <p:cNvCxnSpPr>
            <a:cxnSpLocks/>
          </p:cNvCxnSpPr>
          <p:nvPr/>
        </p:nvCxnSpPr>
        <p:spPr>
          <a:xfrm>
            <a:off x="6725382" y="6064265"/>
            <a:ext cx="881650" cy="7937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C212FD-F1E9-6A43-BAA1-8B6229120F15}"/>
              </a:ext>
            </a:extLst>
          </p:cNvPr>
          <p:cNvSpPr txBox="1"/>
          <p:nvPr/>
        </p:nvSpPr>
        <p:spPr>
          <a:xfrm>
            <a:off x="5407701" y="1314155"/>
            <a:ext cx="2441694" cy="369332"/>
          </a:xfrm>
          <a:prstGeom prst="rect">
            <a:avLst/>
          </a:prstGeom>
          <a:noFill/>
        </p:spPr>
        <p:txBody>
          <a:bodyPr wrap="none" rtlCol="0">
            <a:spAutoFit/>
          </a:bodyPr>
          <a:lstStyle/>
          <a:p>
            <a:r>
              <a:rPr lang="en-US" i="1" dirty="0"/>
              <a:t>E.g. main() calls foo():</a:t>
            </a:r>
          </a:p>
        </p:txBody>
      </p:sp>
    </p:spTree>
    <p:extLst>
      <p:ext uri="{BB962C8B-B14F-4D97-AF65-F5344CB8AC3E}">
        <p14:creationId xmlns:p14="http://schemas.microsoft.com/office/powerpoint/2010/main" val="569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2008A85-46FC-6E4D-805D-C225850D7411}"/>
              </a:ext>
            </a:extLst>
          </p:cNvPr>
          <p:cNvSpPr/>
          <p:nvPr>
            <p:custDataLst>
              <p:tags r:id="rId1"/>
            </p:custDataLst>
          </p:nvPr>
        </p:nvSpPr>
        <p:spPr>
          <a:xfrm>
            <a:off x="8523879" y="1776962"/>
            <a:ext cx="3200274" cy="54620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C50F8-99E0-2E4A-93D3-C5B96F3188EC}"/>
              </a:ext>
            </a:extLst>
          </p:cNvPr>
          <p:cNvSpPr>
            <a:spLocks noGrp="1"/>
          </p:cNvSpPr>
          <p:nvPr>
            <p:ph type="title"/>
          </p:nvPr>
        </p:nvSpPr>
        <p:spPr/>
        <p:txBody>
          <a:bodyPr/>
          <a:lstStyle/>
          <a:p>
            <a:r>
              <a:rPr lang="en-US" dirty="0"/>
              <a:t>Remembering Where We Left Off</a:t>
            </a:r>
          </a:p>
        </p:txBody>
      </p:sp>
      <p:sp>
        <p:nvSpPr>
          <p:cNvPr id="3" name="Content Placeholder 2">
            <a:extLst>
              <a:ext uri="{FF2B5EF4-FFF2-40B4-BE49-F238E27FC236}">
                <a16:creationId xmlns:a16="http://schemas.microsoft.com/office/drawing/2014/main" id="{99B2334F-D79F-F541-B40E-C138E52FE426}"/>
              </a:ext>
            </a:extLst>
          </p:cNvPr>
          <p:cNvSpPr>
            <a:spLocks noGrp="1"/>
          </p:cNvSpPr>
          <p:nvPr>
            <p:ph idx="1"/>
          </p:nvPr>
        </p:nvSpPr>
        <p:spPr>
          <a:xfrm>
            <a:off x="152400" y="1295400"/>
            <a:ext cx="4800600" cy="5181600"/>
          </a:xfrm>
        </p:spPr>
        <p:txBody>
          <a:bodyPr/>
          <a:lstStyle/>
          <a:p>
            <a:r>
              <a:rPr lang="en-US" b="1" dirty="0"/>
              <a:t>Problem: </a:t>
            </a:r>
            <a:r>
              <a:rPr lang="en-US" dirty="0"/>
              <a:t>%rip points to the currently executing instruction.  To call a function, we must </a:t>
            </a:r>
            <a:r>
              <a:rPr lang="en-US" u="sng" dirty="0"/>
              <a:t>remember</a:t>
            </a:r>
            <a:r>
              <a:rPr lang="en-US" b="1" dirty="0"/>
              <a:t> </a:t>
            </a:r>
            <a:r>
              <a:rPr lang="en-US" dirty="0"/>
              <a:t>the </a:t>
            </a:r>
            <a:r>
              <a:rPr lang="en-US" i="1" dirty="0"/>
              <a:t>next </a:t>
            </a:r>
            <a:r>
              <a:rPr lang="en-US" dirty="0"/>
              <a:t>caller instruction to resume at after.</a:t>
            </a:r>
          </a:p>
          <a:p>
            <a:r>
              <a:rPr lang="en-US" b="1" dirty="0"/>
              <a:t>Solution:</a:t>
            </a:r>
            <a:r>
              <a:rPr lang="en-US" dirty="0"/>
              <a:t> push the current value of %rip onto the stack.  Then call the function.  When it is finished, put this value back into %rip and continue executing.</a:t>
            </a:r>
          </a:p>
        </p:txBody>
      </p:sp>
      <p:graphicFrame>
        <p:nvGraphicFramePr>
          <p:cNvPr id="4" name="Content Placeholder 3">
            <a:extLst>
              <a:ext uri="{FF2B5EF4-FFF2-40B4-BE49-F238E27FC236}">
                <a16:creationId xmlns:a16="http://schemas.microsoft.com/office/drawing/2014/main" id="{F30C16EF-389E-BB43-AC59-F08A44670A5C}"/>
              </a:ext>
            </a:extLst>
          </p:cNvPr>
          <p:cNvGraphicFramePr>
            <a:graphicFrameLocks/>
          </p:cNvGraphicFramePr>
          <p:nvPr>
            <p:extLst>
              <p:ext uri="{D42A27DB-BD31-4B8C-83A1-F6EECF244321}">
                <p14:modId xmlns:p14="http://schemas.microsoft.com/office/powerpoint/2010/main" val="3524281897"/>
              </p:ext>
            </p:extLst>
          </p:nvPr>
        </p:nvGraphicFramePr>
        <p:xfrm>
          <a:off x="8523753" y="1776963"/>
          <a:ext cx="3200400" cy="2337837"/>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240388603"/>
                    </a:ext>
                  </a:extLst>
                </a:gridCol>
              </a:tblGrid>
              <a:tr h="342994">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8224004"/>
                  </a:ext>
                </a:extLst>
              </a:tr>
              <a:tr h="1472854">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521989">
                <a:tc>
                  <a:txBody>
                    <a:bodyPr/>
                    <a:lstStyle/>
                    <a:p>
                      <a:pPr algn="ctr"/>
                      <a:r>
                        <a:rPr lang="en-US" sz="2600" dirty="0">
                          <a:latin typeface="Consolas" panose="020B0609020204030204" pitchFamily="49" charset="0"/>
                          <a:cs typeface="Consolas" panose="020B0609020204030204" pitchFamily="49" charset="0"/>
                        </a:rPr>
                        <a:t>0x3026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35247674"/>
                  </a:ext>
                </a:extLst>
              </a:tr>
            </a:tbl>
          </a:graphicData>
        </a:graphic>
      </p:graphicFrame>
      <p:sp>
        <p:nvSpPr>
          <p:cNvPr id="14" name="TextBox 13">
            <a:extLst>
              <a:ext uri="{FF2B5EF4-FFF2-40B4-BE49-F238E27FC236}">
                <a16:creationId xmlns:a16="http://schemas.microsoft.com/office/drawing/2014/main" id="{97F98C48-9B84-A843-8EC8-2BFAEE2FF04D}"/>
              </a:ext>
            </a:extLst>
          </p:cNvPr>
          <p:cNvSpPr txBox="1"/>
          <p:nvPr/>
        </p:nvSpPr>
        <p:spPr>
          <a:xfrm>
            <a:off x="9743079" y="1314450"/>
            <a:ext cx="761748" cy="369332"/>
          </a:xfrm>
          <a:prstGeom prst="rect">
            <a:avLst/>
          </a:prstGeom>
          <a:noFill/>
        </p:spPr>
        <p:txBody>
          <a:bodyPr wrap="none" rtlCol="0">
            <a:spAutoFit/>
          </a:bodyPr>
          <a:lstStyle/>
          <a:p>
            <a:r>
              <a:rPr lang="en-US" u="sng" dirty="0"/>
              <a:t>Stack</a:t>
            </a:r>
          </a:p>
        </p:txBody>
      </p:sp>
      <p:cxnSp>
        <p:nvCxnSpPr>
          <p:cNvPr id="19" name="Straight Arrow Connector 18">
            <a:extLst>
              <a:ext uri="{FF2B5EF4-FFF2-40B4-BE49-F238E27FC236}">
                <a16:creationId xmlns:a16="http://schemas.microsoft.com/office/drawing/2014/main" id="{01C17954-759D-4A4F-91E6-A56DE3ED1798}"/>
              </a:ext>
            </a:extLst>
          </p:cNvPr>
          <p:cNvCxnSpPr>
            <a:cxnSpLocks/>
          </p:cNvCxnSpPr>
          <p:nvPr>
            <p:custDataLst>
              <p:tags r:id="rId2"/>
            </p:custDataLst>
          </p:nvPr>
        </p:nvCxnSpPr>
        <p:spPr>
          <a:xfrm>
            <a:off x="10123953" y="4126211"/>
            <a:ext cx="0" cy="9791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DA8F45-C57B-4D44-84FC-EAE09295F43D}"/>
              </a:ext>
            </a:extLst>
          </p:cNvPr>
          <p:cNvSpPr txBox="1"/>
          <p:nvPr/>
        </p:nvSpPr>
        <p:spPr>
          <a:xfrm>
            <a:off x="6761678" y="2604083"/>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22" name="Left Bracket 21">
            <a:extLst>
              <a:ext uri="{FF2B5EF4-FFF2-40B4-BE49-F238E27FC236}">
                <a16:creationId xmlns:a16="http://schemas.microsoft.com/office/drawing/2014/main" id="{E54749F8-E935-774D-9FBF-F97F0A472F6F}"/>
              </a:ext>
            </a:extLst>
          </p:cNvPr>
          <p:cNvSpPr/>
          <p:nvPr/>
        </p:nvSpPr>
        <p:spPr>
          <a:xfrm>
            <a:off x="8026101" y="2171404"/>
            <a:ext cx="355376" cy="1954807"/>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9B1B437-817B-D24F-94CE-C140156B990F}"/>
              </a:ext>
            </a:extLst>
          </p:cNvPr>
          <p:cNvSpPr/>
          <p:nvPr>
            <p:custDataLst>
              <p:tags r:id="rId3"/>
            </p:custDataLst>
          </p:nvPr>
        </p:nvSpPr>
        <p:spPr>
          <a:xfrm>
            <a:off x="5795429" y="5062942"/>
            <a:ext cx="93867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0xff18</a:t>
            </a:r>
          </a:p>
        </p:txBody>
      </p:sp>
      <p:sp>
        <p:nvSpPr>
          <p:cNvPr id="30" name="Rectangle 29">
            <a:extLst>
              <a:ext uri="{FF2B5EF4-FFF2-40B4-BE49-F238E27FC236}">
                <a16:creationId xmlns:a16="http://schemas.microsoft.com/office/drawing/2014/main" id="{79A91F31-C63F-C04D-A52B-3D1921A76E23}"/>
              </a:ext>
            </a:extLst>
          </p:cNvPr>
          <p:cNvSpPr/>
          <p:nvPr>
            <p:custDataLst>
              <p:tags r:id="rId4"/>
            </p:custDataLst>
          </p:nvPr>
        </p:nvSpPr>
        <p:spPr>
          <a:xfrm>
            <a:off x="5029200" y="5053895"/>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363F9294-0CC9-2A46-A2A3-1CA9F0CBC028}"/>
              </a:ext>
            </a:extLst>
          </p:cNvPr>
          <p:cNvCxnSpPr>
            <a:cxnSpLocks/>
            <a:stCxn id="29" idx="3"/>
          </p:cNvCxnSpPr>
          <p:nvPr/>
        </p:nvCxnSpPr>
        <p:spPr>
          <a:xfrm flipV="1">
            <a:off x="6734099" y="4114800"/>
            <a:ext cx="1789654" cy="11436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C6D0083-5FA9-1548-BC50-9C108443DF70}"/>
              </a:ext>
            </a:extLst>
          </p:cNvPr>
          <p:cNvSpPr/>
          <p:nvPr>
            <p:custDataLst>
              <p:tags r:id="rId5"/>
            </p:custDataLst>
          </p:nvPr>
        </p:nvSpPr>
        <p:spPr>
          <a:xfrm>
            <a:off x="5812361" y="5644936"/>
            <a:ext cx="938670"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0x3021</a:t>
            </a:r>
          </a:p>
        </p:txBody>
      </p:sp>
      <p:sp>
        <p:nvSpPr>
          <p:cNvPr id="33" name="Rectangle 32">
            <a:extLst>
              <a:ext uri="{FF2B5EF4-FFF2-40B4-BE49-F238E27FC236}">
                <a16:creationId xmlns:a16="http://schemas.microsoft.com/office/drawing/2014/main" id="{A4B37148-CFAD-674D-8AFD-87765D4E4AFE}"/>
              </a:ext>
            </a:extLst>
          </p:cNvPr>
          <p:cNvSpPr/>
          <p:nvPr>
            <p:custDataLst>
              <p:tags r:id="rId6"/>
            </p:custDataLst>
          </p:nvPr>
        </p:nvSpPr>
        <p:spPr>
          <a:xfrm>
            <a:off x="5037788" y="5644937"/>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E6494735-FC0E-844D-94E7-73E4999D068C}"/>
              </a:ext>
            </a:extLst>
          </p:cNvPr>
          <p:cNvCxnSpPr>
            <a:cxnSpLocks/>
          </p:cNvCxnSpPr>
          <p:nvPr/>
        </p:nvCxnSpPr>
        <p:spPr>
          <a:xfrm>
            <a:off x="6725382" y="6064265"/>
            <a:ext cx="881650" cy="7937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78D491-DEE3-2D4F-ABEA-EB0734E7F145}"/>
              </a:ext>
            </a:extLst>
          </p:cNvPr>
          <p:cNvSpPr txBox="1"/>
          <p:nvPr/>
        </p:nvSpPr>
        <p:spPr>
          <a:xfrm>
            <a:off x="5407701" y="1314155"/>
            <a:ext cx="2441694" cy="369332"/>
          </a:xfrm>
          <a:prstGeom prst="rect">
            <a:avLst/>
          </a:prstGeom>
          <a:noFill/>
        </p:spPr>
        <p:txBody>
          <a:bodyPr wrap="none" rtlCol="0">
            <a:spAutoFit/>
          </a:bodyPr>
          <a:lstStyle/>
          <a:p>
            <a:r>
              <a:rPr lang="en-US" i="1" dirty="0"/>
              <a:t>E.g. main() calls foo():</a:t>
            </a:r>
          </a:p>
        </p:txBody>
      </p:sp>
    </p:spTree>
    <p:extLst>
      <p:ext uri="{BB962C8B-B14F-4D97-AF65-F5344CB8AC3E}">
        <p14:creationId xmlns:p14="http://schemas.microsoft.com/office/powerpoint/2010/main" val="3006604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2008A85-46FC-6E4D-805D-C225850D7411}"/>
              </a:ext>
            </a:extLst>
          </p:cNvPr>
          <p:cNvSpPr/>
          <p:nvPr>
            <p:custDataLst>
              <p:tags r:id="rId1"/>
            </p:custDataLst>
          </p:nvPr>
        </p:nvSpPr>
        <p:spPr>
          <a:xfrm>
            <a:off x="8523879" y="1776962"/>
            <a:ext cx="3200274"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C50F8-99E0-2E4A-93D3-C5B96F3188EC}"/>
              </a:ext>
            </a:extLst>
          </p:cNvPr>
          <p:cNvSpPr>
            <a:spLocks noGrp="1"/>
          </p:cNvSpPr>
          <p:nvPr>
            <p:ph type="title"/>
          </p:nvPr>
        </p:nvSpPr>
        <p:spPr/>
        <p:txBody>
          <a:bodyPr/>
          <a:lstStyle/>
          <a:p>
            <a:r>
              <a:rPr lang="en-US" dirty="0"/>
              <a:t>Remembering Where We Left Off</a:t>
            </a:r>
          </a:p>
        </p:txBody>
      </p:sp>
      <p:sp>
        <p:nvSpPr>
          <p:cNvPr id="3" name="Content Placeholder 2">
            <a:extLst>
              <a:ext uri="{FF2B5EF4-FFF2-40B4-BE49-F238E27FC236}">
                <a16:creationId xmlns:a16="http://schemas.microsoft.com/office/drawing/2014/main" id="{99B2334F-D79F-F541-B40E-C138E52FE426}"/>
              </a:ext>
            </a:extLst>
          </p:cNvPr>
          <p:cNvSpPr>
            <a:spLocks noGrp="1"/>
          </p:cNvSpPr>
          <p:nvPr>
            <p:ph idx="1"/>
          </p:nvPr>
        </p:nvSpPr>
        <p:spPr>
          <a:xfrm>
            <a:off x="152400" y="1295400"/>
            <a:ext cx="4800600" cy="5181600"/>
          </a:xfrm>
        </p:spPr>
        <p:txBody>
          <a:bodyPr/>
          <a:lstStyle/>
          <a:p>
            <a:r>
              <a:rPr lang="en-US" b="1" dirty="0"/>
              <a:t>Problem: </a:t>
            </a:r>
            <a:r>
              <a:rPr lang="en-US" dirty="0"/>
              <a:t>%rip points to the currently executing instruction.  To call a function, we must </a:t>
            </a:r>
            <a:r>
              <a:rPr lang="en-US" u="sng" dirty="0"/>
              <a:t>remember</a:t>
            </a:r>
            <a:r>
              <a:rPr lang="en-US" b="1" dirty="0"/>
              <a:t> </a:t>
            </a:r>
            <a:r>
              <a:rPr lang="en-US" dirty="0"/>
              <a:t>the </a:t>
            </a:r>
            <a:r>
              <a:rPr lang="en-US" i="1" dirty="0"/>
              <a:t>next </a:t>
            </a:r>
            <a:r>
              <a:rPr lang="en-US" dirty="0"/>
              <a:t>caller instruction to resume at after.</a:t>
            </a:r>
          </a:p>
          <a:p>
            <a:r>
              <a:rPr lang="en-US" b="1" dirty="0"/>
              <a:t>Solution:</a:t>
            </a:r>
            <a:r>
              <a:rPr lang="en-US" dirty="0"/>
              <a:t> push the current value of %rip onto the stack.  Then call the function.  When it is finished, put this value back into %rip and continue executing.</a:t>
            </a:r>
          </a:p>
        </p:txBody>
      </p:sp>
      <p:graphicFrame>
        <p:nvGraphicFramePr>
          <p:cNvPr id="4" name="Content Placeholder 3">
            <a:extLst>
              <a:ext uri="{FF2B5EF4-FFF2-40B4-BE49-F238E27FC236}">
                <a16:creationId xmlns:a16="http://schemas.microsoft.com/office/drawing/2014/main" id="{F30C16EF-389E-BB43-AC59-F08A44670A5C}"/>
              </a:ext>
            </a:extLst>
          </p:cNvPr>
          <p:cNvGraphicFramePr>
            <a:graphicFrameLocks/>
          </p:cNvGraphicFramePr>
          <p:nvPr>
            <p:extLst>
              <p:ext uri="{D42A27DB-BD31-4B8C-83A1-F6EECF244321}">
                <p14:modId xmlns:p14="http://schemas.microsoft.com/office/powerpoint/2010/main" val="1140391018"/>
              </p:ext>
            </p:extLst>
          </p:nvPr>
        </p:nvGraphicFramePr>
        <p:xfrm>
          <a:off x="8523753" y="1776963"/>
          <a:ext cx="3200400" cy="3381815"/>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240388603"/>
                    </a:ext>
                  </a:extLst>
                </a:gridCol>
              </a:tblGrid>
              <a:tr h="342994">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8224004"/>
                  </a:ext>
                </a:extLst>
              </a:tr>
              <a:tr h="1472854">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521989">
                <a:tc>
                  <a:txBody>
                    <a:bodyPr/>
                    <a:lstStyle/>
                    <a:p>
                      <a:pPr algn="ctr"/>
                      <a:r>
                        <a:rPr lang="en-US" sz="2600" dirty="0">
                          <a:latin typeface="Consolas" panose="020B0609020204030204" pitchFamily="49" charset="0"/>
                          <a:cs typeface="Consolas" panose="020B0609020204030204" pitchFamily="49" charset="0"/>
                        </a:rPr>
                        <a:t>0x3026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35247674"/>
                  </a:ext>
                </a:extLst>
              </a:tr>
              <a:tr h="1043978">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26354363"/>
                  </a:ext>
                </a:extLst>
              </a:tr>
            </a:tbl>
          </a:graphicData>
        </a:graphic>
      </p:graphicFrame>
      <p:sp>
        <p:nvSpPr>
          <p:cNvPr id="14" name="TextBox 13">
            <a:extLst>
              <a:ext uri="{FF2B5EF4-FFF2-40B4-BE49-F238E27FC236}">
                <a16:creationId xmlns:a16="http://schemas.microsoft.com/office/drawing/2014/main" id="{97F98C48-9B84-A843-8EC8-2BFAEE2FF04D}"/>
              </a:ext>
            </a:extLst>
          </p:cNvPr>
          <p:cNvSpPr txBox="1"/>
          <p:nvPr/>
        </p:nvSpPr>
        <p:spPr>
          <a:xfrm>
            <a:off x="9743079" y="1314450"/>
            <a:ext cx="761748" cy="369332"/>
          </a:xfrm>
          <a:prstGeom prst="rect">
            <a:avLst/>
          </a:prstGeom>
          <a:noFill/>
        </p:spPr>
        <p:txBody>
          <a:bodyPr wrap="none" rtlCol="0">
            <a:spAutoFit/>
          </a:bodyPr>
          <a:lstStyle/>
          <a:p>
            <a:r>
              <a:rPr lang="en-US" u="sng" dirty="0"/>
              <a:t>Stack</a:t>
            </a:r>
          </a:p>
        </p:txBody>
      </p:sp>
      <p:cxnSp>
        <p:nvCxnSpPr>
          <p:cNvPr id="19" name="Straight Arrow Connector 18">
            <a:extLst>
              <a:ext uri="{FF2B5EF4-FFF2-40B4-BE49-F238E27FC236}">
                <a16:creationId xmlns:a16="http://schemas.microsoft.com/office/drawing/2014/main" id="{01C17954-759D-4A4F-91E6-A56DE3ED1798}"/>
              </a:ext>
            </a:extLst>
          </p:cNvPr>
          <p:cNvCxnSpPr>
            <a:cxnSpLocks/>
          </p:cNvCxnSpPr>
          <p:nvPr>
            <p:custDataLst>
              <p:tags r:id="rId2"/>
            </p:custDataLst>
          </p:nvPr>
        </p:nvCxnSpPr>
        <p:spPr>
          <a:xfrm>
            <a:off x="10123953" y="5193011"/>
            <a:ext cx="0" cy="9791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DA8F45-C57B-4D44-84FC-EAE09295F43D}"/>
              </a:ext>
            </a:extLst>
          </p:cNvPr>
          <p:cNvSpPr txBox="1"/>
          <p:nvPr/>
        </p:nvSpPr>
        <p:spPr>
          <a:xfrm>
            <a:off x="6761678" y="2604083"/>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5" name="TextBox 14">
            <a:extLst>
              <a:ext uri="{FF2B5EF4-FFF2-40B4-BE49-F238E27FC236}">
                <a16:creationId xmlns:a16="http://schemas.microsoft.com/office/drawing/2014/main" id="{B6A68972-A4CB-5E40-8E9D-C5E4E114B511}"/>
              </a:ext>
            </a:extLst>
          </p:cNvPr>
          <p:cNvSpPr txBox="1"/>
          <p:nvPr/>
        </p:nvSpPr>
        <p:spPr>
          <a:xfrm>
            <a:off x="6935185" y="4344484"/>
            <a:ext cx="1034259"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foo()</a:t>
            </a:r>
          </a:p>
        </p:txBody>
      </p:sp>
      <p:sp>
        <p:nvSpPr>
          <p:cNvPr id="16" name="Left Bracket 15">
            <a:extLst>
              <a:ext uri="{FF2B5EF4-FFF2-40B4-BE49-F238E27FC236}">
                <a16:creationId xmlns:a16="http://schemas.microsoft.com/office/drawing/2014/main" id="{EBCC3E33-B9BE-B048-A25B-38F506034314}"/>
              </a:ext>
            </a:extLst>
          </p:cNvPr>
          <p:cNvSpPr/>
          <p:nvPr/>
        </p:nvSpPr>
        <p:spPr>
          <a:xfrm>
            <a:off x="8026100" y="4160444"/>
            <a:ext cx="355376" cy="944956"/>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BDE0A7-54CD-ED45-B630-5302E996DB78}"/>
              </a:ext>
            </a:extLst>
          </p:cNvPr>
          <p:cNvSpPr/>
          <p:nvPr>
            <p:custDataLst>
              <p:tags r:id="rId3"/>
            </p:custDataLst>
          </p:nvPr>
        </p:nvSpPr>
        <p:spPr>
          <a:xfrm>
            <a:off x="5795429" y="5062942"/>
            <a:ext cx="93867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0xff08</a:t>
            </a:r>
          </a:p>
        </p:txBody>
      </p:sp>
      <p:sp>
        <p:nvSpPr>
          <p:cNvPr id="27" name="Rectangle 26">
            <a:extLst>
              <a:ext uri="{FF2B5EF4-FFF2-40B4-BE49-F238E27FC236}">
                <a16:creationId xmlns:a16="http://schemas.microsoft.com/office/drawing/2014/main" id="{C4F9F0F7-535E-614D-BD93-36961753FBC1}"/>
              </a:ext>
            </a:extLst>
          </p:cNvPr>
          <p:cNvSpPr/>
          <p:nvPr>
            <p:custDataLst>
              <p:tags r:id="rId4"/>
            </p:custDataLst>
          </p:nvPr>
        </p:nvSpPr>
        <p:spPr>
          <a:xfrm>
            <a:off x="5029200" y="5053895"/>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28" name="Straight Arrow Connector 27">
            <a:extLst>
              <a:ext uri="{FF2B5EF4-FFF2-40B4-BE49-F238E27FC236}">
                <a16:creationId xmlns:a16="http://schemas.microsoft.com/office/drawing/2014/main" id="{2FA521A1-AD2D-9D4F-A258-2B0C6E1351C6}"/>
              </a:ext>
            </a:extLst>
          </p:cNvPr>
          <p:cNvCxnSpPr>
            <a:cxnSpLocks/>
            <a:stCxn id="26" idx="3"/>
          </p:cNvCxnSpPr>
          <p:nvPr/>
        </p:nvCxnSpPr>
        <p:spPr>
          <a:xfrm flipV="1">
            <a:off x="6734099" y="5193011"/>
            <a:ext cx="1789654" cy="654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AA2A30D-9D3C-AF48-95F3-E146714A4BA0}"/>
              </a:ext>
            </a:extLst>
          </p:cNvPr>
          <p:cNvSpPr/>
          <p:nvPr>
            <p:custDataLst>
              <p:tags r:id="rId5"/>
            </p:custDataLst>
          </p:nvPr>
        </p:nvSpPr>
        <p:spPr>
          <a:xfrm>
            <a:off x="5812361" y="5644936"/>
            <a:ext cx="938670"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0x4058</a:t>
            </a:r>
          </a:p>
        </p:txBody>
      </p:sp>
      <p:sp>
        <p:nvSpPr>
          <p:cNvPr id="30" name="Rectangle 29">
            <a:extLst>
              <a:ext uri="{FF2B5EF4-FFF2-40B4-BE49-F238E27FC236}">
                <a16:creationId xmlns:a16="http://schemas.microsoft.com/office/drawing/2014/main" id="{2E2D3289-9795-0A4D-9FB9-C68E34E94CC7}"/>
              </a:ext>
            </a:extLst>
          </p:cNvPr>
          <p:cNvSpPr/>
          <p:nvPr>
            <p:custDataLst>
              <p:tags r:id="rId6"/>
            </p:custDataLst>
          </p:nvPr>
        </p:nvSpPr>
        <p:spPr>
          <a:xfrm>
            <a:off x="5037788" y="5644937"/>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EE4173F4-120D-874D-8A7E-A04360FC6028}"/>
              </a:ext>
            </a:extLst>
          </p:cNvPr>
          <p:cNvCxnSpPr>
            <a:cxnSpLocks/>
          </p:cNvCxnSpPr>
          <p:nvPr/>
        </p:nvCxnSpPr>
        <p:spPr>
          <a:xfrm>
            <a:off x="6725382" y="6064265"/>
            <a:ext cx="881650" cy="7937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Left Bracket 37">
            <a:extLst>
              <a:ext uri="{FF2B5EF4-FFF2-40B4-BE49-F238E27FC236}">
                <a16:creationId xmlns:a16="http://schemas.microsoft.com/office/drawing/2014/main" id="{556F2592-27A2-BC43-9CE2-C08762B80B47}"/>
              </a:ext>
            </a:extLst>
          </p:cNvPr>
          <p:cNvSpPr/>
          <p:nvPr/>
        </p:nvSpPr>
        <p:spPr>
          <a:xfrm>
            <a:off x="8026101" y="2171404"/>
            <a:ext cx="355376" cy="1954807"/>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31D7D50E-14A3-C049-B3A5-8E990444D5A8}"/>
              </a:ext>
            </a:extLst>
          </p:cNvPr>
          <p:cNvSpPr txBox="1"/>
          <p:nvPr/>
        </p:nvSpPr>
        <p:spPr>
          <a:xfrm>
            <a:off x="5407701" y="1314155"/>
            <a:ext cx="2441694" cy="369332"/>
          </a:xfrm>
          <a:prstGeom prst="rect">
            <a:avLst/>
          </a:prstGeom>
          <a:noFill/>
        </p:spPr>
        <p:txBody>
          <a:bodyPr wrap="none" rtlCol="0">
            <a:spAutoFit/>
          </a:bodyPr>
          <a:lstStyle/>
          <a:p>
            <a:r>
              <a:rPr lang="en-US" i="1" dirty="0"/>
              <a:t>E.g. main() calls foo():</a:t>
            </a:r>
          </a:p>
        </p:txBody>
      </p:sp>
    </p:spTree>
    <p:extLst>
      <p:ext uri="{BB962C8B-B14F-4D97-AF65-F5344CB8AC3E}">
        <p14:creationId xmlns:p14="http://schemas.microsoft.com/office/powerpoint/2010/main" val="132942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2008A85-46FC-6E4D-805D-C225850D7411}"/>
              </a:ext>
            </a:extLst>
          </p:cNvPr>
          <p:cNvSpPr/>
          <p:nvPr>
            <p:custDataLst>
              <p:tags r:id="rId1"/>
            </p:custDataLst>
          </p:nvPr>
        </p:nvSpPr>
        <p:spPr>
          <a:xfrm>
            <a:off x="8523879" y="1776962"/>
            <a:ext cx="3200274" cy="53858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C50F8-99E0-2E4A-93D3-C5B96F3188EC}"/>
              </a:ext>
            </a:extLst>
          </p:cNvPr>
          <p:cNvSpPr>
            <a:spLocks noGrp="1"/>
          </p:cNvSpPr>
          <p:nvPr>
            <p:ph type="title"/>
          </p:nvPr>
        </p:nvSpPr>
        <p:spPr/>
        <p:txBody>
          <a:bodyPr/>
          <a:lstStyle/>
          <a:p>
            <a:r>
              <a:rPr lang="en-US" dirty="0"/>
              <a:t>Remembering Where We Left Off</a:t>
            </a:r>
          </a:p>
        </p:txBody>
      </p:sp>
      <p:sp>
        <p:nvSpPr>
          <p:cNvPr id="3" name="Content Placeholder 2">
            <a:extLst>
              <a:ext uri="{FF2B5EF4-FFF2-40B4-BE49-F238E27FC236}">
                <a16:creationId xmlns:a16="http://schemas.microsoft.com/office/drawing/2014/main" id="{99B2334F-D79F-F541-B40E-C138E52FE426}"/>
              </a:ext>
            </a:extLst>
          </p:cNvPr>
          <p:cNvSpPr>
            <a:spLocks noGrp="1"/>
          </p:cNvSpPr>
          <p:nvPr>
            <p:ph idx="1"/>
          </p:nvPr>
        </p:nvSpPr>
        <p:spPr>
          <a:xfrm>
            <a:off x="152400" y="1295400"/>
            <a:ext cx="4800600" cy="5181600"/>
          </a:xfrm>
        </p:spPr>
        <p:txBody>
          <a:bodyPr/>
          <a:lstStyle/>
          <a:p>
            <a:r>
              <a:rPr lang="en-US" b="1" dirty="0"/>
              <a:t>Problem: </a:t>
            </a:r>
            <a:r>
              <a:rPr lang="en-US" dirty="0"/>
              <a:t>%rip points to the currently executing instruction.  To call a function, we must </a:t>
            </a:r>
            <a:r>
              <a:rPr lang="en-US" u="sng" dirty="0"/>
              <a:t>remember</a:t>
            </a:r>
            <a:r>
              <a:rPr lang="en-US" b="1" dirty="0"/>
              <a:t> </a:t>
            </a:r>
            <a:r>
              <a:rPr lang="en-US" dirty="0"/>
              <a:t>the </a:t>
            </a:r>
            <a:r>
              <a:rPr lang="en-US" i="1" dirty="0"/>
              <a:t>next </a:t>
            </a:r>
            <a:r>
              <a:rPr lang="en-US" dirty="0"/>
              <a:t>caller instruction to resume at after.</a:t>
            </a:r>
          </a:p>
          <a:p>
            <a:r>
              <a:rPr lang="en-US" b="1" dirty="0"/>
              <a:t>Solution:</a:t>
            </a:r>
            <a:r>
              <a:rPr lang="en-US" dirty="0"/>
              <a:t> push the current value of %rip onto the stack.  Then call the function.  When it is finished, put this value back into %rip and continue executing.</a:t>
            </a:r>
          </a:p>
        </p:txBody>
      </p:sp>
      <p:graphicFrame>
        <p:nvGraphicFramePr>
          <p:cNvPr id="4" name="Content Placeholder 3">
            <a:extLst>
              <a:ext uri="{FF2B5EF4-FFF2-40B4-BE49-F238E27FC236}">
                <a16:creationId xmlns:a16="http://schemas.microsoft.com/office/drawing/2014/main" id="{F30C16EF-389E-BB43-AC59-F08A44670A5C}"/>
              </a:ext>
            </a:extLst>
          </p:cNvPr>
          <p:cNvGraphicFramePr>
            <a:graphicFrameLocks/>
          </p:cNvGraphicFramePr>
          <p:nvPr>
            <p:extLst>
              <p:ext uri="{D42A27DB-BD31-4B8C-83A1-F6EECF244321}">
                <p14:modId xmlns:p14="http://schemas.microsoft.com/office/powerpoint/2010/main" val="238221137"/>
              </p:ext>
            </p:extLst>
          </p:nvPr>
        </p:nvGraphicFramePr>
        <p:xfrm>
          <a:off x="8523753" y="1776963"/>
          <a:ext cx="3200400" cy="2337837"/>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240388603"/>
                    </a:ext>
                  </a:extLst>
                </a:gridCol>
              </a:tblGrid>
              <a:tr h="342994">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8224004"/>
                  </a:ext>
                </a:extLst>
              </a:tr>
              <a:tr h="1472854">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521989">
                <a:tc>
                  <a:txBody>
                    <a:bodyPr/>
                    <a:lstStyle/>
                    <a:p>
                      <a:pPr algn="ctr"/>
                      <a:r>
                        <a:rPr lang="en-US" sz="2600" dirty="0">
                          <a:latin typeface="Consolas" panose="020B0609020204030204" pitchFamily="49" charset="0"/>
                          <a:cs typeface="Consolas" panose="020B0609020204030204" pitchFamily="49" charset="0"/>
                        </a:rPr>
                        <a:t>0x3026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35247674"/>
                  </a:ext>
                </a:extLst>
              </a:tr>
            </a:tbl>
          </a:graphicData>
        </a:graphic>
      </p:graphicFrame>
      <p:sp>
        <p:nvSpPr>
          <p:cNvPr id="14" name="TextBox 13">
            <a:extLst>
              <a:ext uri="{FF2B5EF4-FFF2-40B4-BE49-F238E27FC236}">
                <a16:creationId xmlns:a16="http://schemas.microsoft.com/office/drawing/2014/main" id="{97F98C48-9B84-A843-8EC8-2BFAEE2FF04D}"/>
              </a:ext>
            </a:extLst>
          </p:cNvPr>
          <p:cNvSpPr txBox="1"/>
          <p:nvPr/>
        </p:nvSpPr>
        <p:spPr>
          <a:xfrm>
            <a:off x="9743079" y="1314450"/>
            <a:ext cx="761748" cy="369332"/>
          </a:xfrm>
          <a:prstGeom prst="rect">
            <a:avLst/>
          </a:prstGeom>
          <a:noFill/>
        </p:spPr>
        <p:txBody>
          <a:bodyPr wrap="none" rtlCol="0">
            <a:spAutoFit/>
          </a:bodyPr>
          <a:lstStyle/>
          <a:p>
            <a:r>
              <a:rPr lang="en-US" u="sng" dirty="0"/>
              <a:t>Stack</a:t>
            </a:r>
          </a:p>
        </p:txBody>
      </p:sp>
      <p:cxnSp>
        <p:nvCxnSpPr>
          <p:cNvPr id="19" name="Straight Arrow Connector 18">
            <a:extLst>
              <a:ext uri="{FF2B5EF4-FFF2-40B4-BE49-F238E27FC236}">
                <a16:creationId xmlns:a16="http://schemas.microsoft.com/office/drawing/2014/main" id="{01C17954-759D-4A4F-91E6-A56DE3ED1798}"/>
              </a:ext>
            </a:extLst>
          </p:cNvPr>
          <p:cNvCxnSpPr>
            <a:cxnSpLocks/>
          </p:cNvCxnSpPr>
          <p:nvPr>
            <p:custDataLst>
              <p:tags r:id="rId2"/>
            </p:custDataLst>
          </p:nvPr>
        </p:nvCxnSpPr>
        <p:spPr>
          <a:xfrm>
            <a:off x="10123953" y="4114800"/>
            <a:ext cx="0" cy="9791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7BDE0A7-54CD-ED45-B630-5302E996DB78}"/>
              </a:ext>
            </a:extLst>
          </p:cNvPr>
          <p:cNvSpPr/>
          <p:nvPr>
            <p:custDataLst>
              <p:tags r:id="rId3"/>
            </p:custDataLst>
          </p:nvPr>
        </p:nvSpPr>
        <p:spPr>
          <a:xfrm>
            <a:off x="5795429" y="5062942"/>
            <a:ext cx="93867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0xff18</a:t>
            </a:r>
          </a:p>
        </p:txBody>
      </p:sp>
      <p:sp>
        <p:nvSpPr>
          <p:cNvPr id="27" name="Rectangle 26">
            <a:extLst>
              <a:ext uri="{FF2B5EF4-FFF2-40B4-BE49-F238E27FC236}">
                <a16:creationId xmlns:a16="http://schemas.microsoft.com/office/drawing/2014/main" id="{C4F9F0F7-535E-614D-BD93-36961753FBC1}"/>
              </a:ext>
            </a:extLst>
          </p:cNvPr>
          <p:cNvSpPr/>
          <p:nvPr>
            <p:custDataLst>
              <p:tags r:id="rId4"/>
            </p:custDataLst>
          </p:nvPr>
        </p:nvSpPr>
        <p:spPr>
          <a:xfrm>
            <a:off x="5029200" y="5053895"/>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28" name="Straight Arrow Connector 27">
            <a:extLst>
              <a:ext uri="{FF2B5EF4-FFF2-40B4-BE49-F238E27FC236}">
                <a16:creationId xmlns:a16="http://schemas.microsoft.com/office/drawing/2014/main" id="{2FA521A1-AD2D-9D4F-A258-2B0C6E1351C6}"/>
              </a:ext>
            </a:extLst>
          </p:cNvPr>
          <p:cNvCxnSpPr>
            <a:cxnSpLocks/>
            <a:stCxn id="26" idx="3"/>
          </p:cNvCxnSpPr>
          <p:nvPr/>
        </p:nvCxnSpPr>
        <p:spPr>
          <a:xfrm flipV="1">
            <a:off x="6734099" y="4114800"/>
            <a:ext cx="1789654" cy="11436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AA2A30D-9D3C-AF48-95F3-E146714A4BA0}"/>
              </a:ext>
            </a:extLst>
          </p:cNvPr>
          <p:cNvSpPr/>
          <p:nvPr>
            <p:custDataLst>
              <p:tags r:id="rId5"/>
            </p:custDataLst>
          </p:nvPr>
        </p:nvSpPr>
        <p:spPr>
          <a:xfrm>
            <a:off x="5812361" y="5644936"/>
            <a:ext cx="938670"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0x4058</a:t>
            </a:r>
          </a:p>
        </p:txBody>
      </p:sp>
      <p:sp>
        <p:nvSpPr>
          <p:cNvPr id="30" name="Rectangle 29">
            <a:extLst>
              <a:ext uri="{FF2B5EF4-FFF2-40B4-BE49-F238E27FC236}">
                <a16:creationId xmlns:a16="http://schemas.microsoft.com/office/drawing/2014/main" id="{2E2D3289-9795-0A4D-9FB9-C68E34E94CC7}"/>
              </a:ext>
            </a:extLst>
          </p:cNvPr>
          <p:cNvSpPr/>
          <p:nvPr>
            <p:custDataLst>
              <p:tags r:id="rId6"/>
            </p:custDataLst>
          </p:nvPr>
        </p:nvSpPr>
        <p:spPr>
          <a:xfrm>
            <a:off x="5037788" y="5644937"/>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EE4173F4-120D-874D-8A7E-A04360FC6028}"/>
              </a:ext>
            </a:extLst>
          </p:cNvPr>
          <p:cNvCxnSpPr>
            <a:cxnSpLocks/>
          </p:cNvCxnSpPr>
          <p:nvPr/>
        </p:nvCxnSpPr>
        <p:spPr>
          <a:xfrm>
            <a:off x="6725382" y="6064265"/>
            <a:ext cx="881650" cy="7937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D71D11-DCBC-1645-8A8B-6C7DE246940F}"/>
              </a:ext>
            </a:extLst>
          </p:cNvPr>
          <p:cNvSpPr txBox="1"/>
          <p:nvPr/>
        </p:nvSpPr>
        <p:spPr>
          <a:xfrm>
            <a:off x="6761678" y="2604083"/>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33" name="Left Bracket 32">
            <a:extLst>
              <a:ext uri="{FF2B5EF4-FFF2-40B4-BE49-F238E27FC236}">
                <a16:creationId xmlns:a16="http://schemas.microsoft.com/office/drawing/2014/main" id="{9B8B80A7-FDA1-C84A-9F66-55A64A0AAEE3}"/>
              </a:ext>
            </a:extLst>
          </p:cNvPr>
          <p:cNvSpPr/>
          <p:nvPr/>
        </p:nvSpPr>
        <p:spPr>
          <a:xfrm>
            <a:off x="8026101" y="2171404"/>
            <a:ext cx="355376" cy="1954807"/>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7535CF-2DA2-174D-9101-A1DA3CCD0B0F}"/>
              </a:ext>
            </a:extLst>
          </p:cNvPr>
          <p:cNvSpPr txBox="1"/>
          <p:nvPr/>
        </p:nvSpPr>
        <p:spPr>
          <a:xfrm>
            <a:off x="5407701" y="1314155"/>
            <a:ext cx="2441694" cy="369332"/>
          </a:xfrm>
          <a:prstGeom prst="rect">
            <a:avLst/>
          </a:prstGeom>
          <a:noFill/>
        </p:spPr>
        <p:txBody>
          <a:bodyPr wrap="none" rtlCol="0">
            <a:spAutoFit/>
          </a:bodyPr>
          <a:lstStyle/>
          <a:p>
            <a:r>
              <a:rPr lang="en-US" i="1" dirty="0"/>
              <a:t>E.g. main() calls foo():</a:t>
            </a:r>
          </a:p>
        </p:txBody>
      </p:sp>
    </p:spTree>
    <p:extLst>
      <p:ext uri="{BB962C8B-B14F-4D97-AF65-F5344CB8AC3E}">
        <p14:creationId xmlns:p14="http://schemas.microsoft.com/office/powerpoint/2010/main" val="36313049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2008A85-46FC-6E4D-805D-C225850D7411}"/>
              </a:ext>
            </a:extLst>
          </p:cNvPr>
          <p:cNvSpPr/>
          <p:nvPr>
            <p:custDataLst>
              <p:tags r:id="rId1"/>
            </p:custDataLst>
          </p:nvPr>
        </p:nvSpPr>
        <p:spPr>
          <a:xfrm>
            <a:off x="8523879" y="1776962"/>
            <a:ext cx="3200274" cy="57668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C50F8-99E0-2E4A-93D3-C5B96F3188EC}"/>
              </a:ext>
            </a:extLst>
          </p:cNvPr>
          <p:cNvSpPr>
            <a:spLocks noGrp="1"/>
          </p:cNvSpPr>
          <p:nvPr>
            <p:ph type="title"/>
          </p:nvPr>
        </p:nvSpPr>
        <p:spPr/>
        <p:txBody>
          <a:bodyPr/>
          <a:lstStyle/>
          <a:p>
            <a:r>
              <a:rPr lang="en-US" dirty="0"/>
              <a:t>Remembering Where We Left Off</a:t>
            </a:r>
          </a:p>
        </p:txBody>
      </p:sp>
      <p:sp>
        <p:nvSpPr>
          <p:cNvPr id="3" name="Content Placeholder 2">
            <a:extLst>
              <a:ext uri="{FF2B5EF4-FFF2-40B4-BE49-F238E27FC236}">
                <a16:creationId xmlns:a16="http://schemas.microsoft.com/office/drawing/2014/main" id="{99B2334F-D79F-F541-B40E-C138E52FE426}"/>
              </a:ext>
            </a:extLst>
          </p:cNvPr>
          <p:cNvSpPr>
            <a:spLocks noGrp="1"/>
          </p:cNvSpPr>
          <p:nvPr>
            <p:ph idx="1"/>
          </p:nvPr>
        </p:nvSpPr>
        <p:spPr>
          <a:xfrm>
            <a:off x="152400" y="1295400"/>
            <a:ext cx="4800600" cy="5181600"/>
          </a:xfrm>
        </p:spPr>
        <p:txBody>
          <a:bodyPr/>
          <a:lstStyle/>
          <a:p>
            <a:r>
              <a:rPr lang="en-US" b="1" dirty="0"/>
              <a:t>Problem: </a:t>
            </a:r>
            <a:r>
              <a:rPr lang="en-US" dirty="0"/>
              <a:t>%rip points to the currently executing instruction.  To call a function, we must </a:t>
            </a:r>
            <a:r>
              <a:rPr lang="en-US" u="sng" dirty="0"/>
              <a:t>remember</a:t>
            </a:r>
            <a:r>
              <a:rPr lang="en-US" b="1" dirty="0"/>
              <a:t> </a:t>
            </a:r>
            <a:r>
              <a:rPr lang="en-US" dirty="0"/>
              <a:t>the </a:t>
            </a:r>
            <a:r>
              <a:rPr lang="en-US" i="1" dirty="0"/>
              <a:t>next </a:t>
            </a:r>
            <a:r>
              <a:rPr lang="en-US" dirty="0"/>
              <a:t>caller instruction to resume at after.</a:t>
            </a:r>
          </a:p>
          <a:p>
            <a:r>
              <a:rPr lang="en-US" b="1" dirty="0"/>
              <a:t>Solution:</a:t>
            </a:r>
            <a:r>
              <a:rPr lang="en-US" dirty="0"/>
              <a:t> push the current value of %rip onto the stack.  Then call the function.  When it is finished, put this value back into %rip and continue executing.</a:t>
            </a:r>
          </a:p>
        </p:txBody>
      </p:sp>
      <p:graphicFrame>
        <p:nvGraphicFramePr>
          <p:cNvPr id="4" name="Content Placeholder 3">
            <a:extLst>
              <a:ext uri="{FF2B5EF4-FFF2-40B4-BE49-F238E27FC236}">
                <a16:creationId xmlns:a16="http://schemas.microsoft.com/office/drawing/2014/main" id="{F30C16EF-389E-BB43-AC59-F08A44670A5C}"/>
              </a:ext>
            </a:extLst>
          </p:cNvPr>
          <p:cNvGraphicFramePr>
            <a:graphicFrameLocks/>
          </p:cNvGraphicFramePr>
          <p:nvPr>
            <p:extLst>
              <p:ext uri="{D42A27DB-BD31-4B8C-83A1-F6EECF244321}">
                <p14:modId xmlns:p14="http://schemas.microsoft.com/office/powerpoint/2010/main" val="3069295302"/>
              </p:ext>
            </p:extLst>
          </p:nvPr>
        </p:nvGraphicFramePr>
        <p:xfrm>
          <a:off x="8523753" y="1776963"/>
          <a:ext cx="3200400" cy="1815848"/>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240388603"/>
                    </a:ext>
                  </a:extLst>
                </a:gridCol>
              </a:tblGrid>
              <a:tr h="342994">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08224004"/>
                  </a:ext>
                </a:extLst>
              </a:tr>
              <a:tr h="1472854">
                <a:tc>
                  <a:txBody>
                    <a:bodyPr/>
                    <a:lstStyle/>
                    <a:p>
                      <a:pPr algn="ctr"/>
                      <a:r>
                        <a:rPr lang="en-US" sz="26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bl>
          </a:graphicData>
        </a:graphic>
      </p:graphicFrame>
      <p:sp>
        <p:nvSpPr>
          <p:cNvPr id="14" name="TextBox 13">
            <a:extLst>
              <a:ext uri="{FF2B5EF4-FFF2-40B4-BE49-F238E27FC236}">
                <a16:creationId xmlns:a16="http://schemas.microsoft.com/office/drawing/2014/main" id="{97F98C48-9B84-A843-8EC8-2BFAEE2FF04D}"/>
              </a:ext>
            </a:extLst>
          </p:cNvPr>
          <p:cNvSpPr txBox="1"/>
          <p:nvPr/>
        </p:nvSpPr>
        <p:spPr>
          <a:xfrm>
            <a:off x="9743079" y="1314450"/>
            <a:ext cx="761748" cy="369332"/>
          </a:xfrm>
          <a:prstGeom prst="rect">
            <a:avLst/>
          </a:prstGeom>
          <a:noFill/>
        </p:spPr>
        <p:txBody>
          <a:bodyPr wrap="none" rtlCol="0">
            <a:spAutoFit/>
          </a:bodyPr>
          <a:lstStyle/>
          <a:p>
            <a:r>
              <a:rPr lang="en-US" u="sng" dirty="0"/>
              <a:t>Stack</a:t>
            </a:r>
          </a:p>
        </p:txBody>
      </p:sp>
      <p:cxnSp>
        <p:nvCxnSpPr>
          <p:cNvPr id="19" name="Straight Arrow Connector 18">
            <a:extLst>
              <a:ext uri="{FF2B5EF4-FFF2-40B4-BE49-F238E27FC236}">
                <a16:creationId xmlns:a16="http://schemas.microsoft.com/office/drawing/2014/main" id="{01C17954-759D-4A4F-91E6-A56DE3ED1798}"/>
              </a:ext>
            </a:extLst>
          </p:cNvPr>
          <p:cNvCxnSpPr>
            <a:cxnSpLocks/>
          </p:cNvCxnSpPr>
          <p:nvPr>
            <p:custDataLst>
              <p:tags r:id="rId2"/>
            </p:custDataLst>
          </p:nvPr>
        </p:nvCxnSpPr>
        <p:spPr>
          <a:xfrm>
            <a:off x="10123953" y="3581400"/>
            <a:ext cx="0" cy="9791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DA8F45-C57B-4D44-84FC-EAE09295F43D}"/>
              </a:ext>
            </a:extLst>
          </p:cNvPr>
          <p:cNvSpPr txBox="1"/>
          <p:nvPr/>
        </p:nvSpPr>
        <p:spPr>
          <a:xfrm>
            <a:off x="6761678" y="2604083"/>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22" name="Left Bracket 21">
            <a:extLst>
              <a:ext uri="{FF2B5EF4-FFF2-40B4-BE49-F238E27FC236}">
                <a16:creationId xmlns:a16="http://schemas.microsoft.com/office/drawing/2014/main" id="{E54749F8-E935-774D-9FBF-F97F0A472F6F}"/>
              </a:ext>
            </a:extLst>
          </p:cNvPr>
          <p:cNvSpPr/>
          <p:nvPr/>
        </p:nvSpPr>
        <p:spPr>
          <a:xfrm>
            <a:off x="8026101" y="2171404"/>
            <a:ext cx="355376" cy="1403317"/>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BDE0A7-54CD-ED45-B630-5302E996DB78}"/>
              </a:ext>
            </a:extLst>
          </p:cNvPr>
          <p:cNvSpPr/>
          <p:nvPr>
            <p:custDataLst>
              <p:tags r:id="rId3"/>
            </p:custDataLst>
          </p:nvPr>
        </p:nvSpPr>
        <p:spPr>
          <a:xfrm>
            <a:off x="5795429" y="5062942"/>
            <a:ext cx="93867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0xff18</a:t>
            </a:r>
          </a:p>
        </p:txBody>
      </p:sp>
      <p:sp>
        <p:nvSpPr>
          <p:cNvPr id="27" name="Rectangle 26">
            <a:extLst>
              <a:ext uri="{FF2B5EF4-FFF2-40B4-BE49-F238E27FC236}">
                <a16:creationId xmlns:a16="http://schemas.microsoft.com/office/drawing/2014/main" id="{C4F9F0F7-535E-614D-BD93-36961753FBC1}"/>
              </a:ext>
            </a:extLst>
          </p:cNvPr>
          <p:cNvSpPr/>
          <p:nvPr>
            <p:custDataLst>
              <p:tags r:id="rId4"/>
            </p:custDataLst>
          </p:nvPr>
        </p:nvSpPr>
        <p:spPr>
          <a:xfrm>
            <a:off x="5029200" y="5053895"/>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cxnSp>
        <p:nvCxnSpPr>
          <p:cNvPr id="28" name="Straight Arrow Connector 27">
            <a:extLst>
              <a:ext uri="{FF2B5EF4-FFF2-40B4-BE49-F238E27FC236}">
                <a16:creationId xmlns:a16="http://schemas.microsoft.com/office/drawing/2014/main" id="{2FA521A1-AD2D-9D4F-A258-2B0C6E1351C6}"/>
              </a:ext>
            </a:extLst>
          </p:cNvPr>
          <p:cNvCxnSpPr>
            <a:cxnSpLocks/>
            <a:stCxn id="26" idx="3"/>
          </p:cNvCxnSpPr>
          <p:nvPr/>
        </p:nvCxnSpPr>
        <p:spPr>
          <a:xfrm flipV="1">
            <a:off x="6734099" y="3574721"/>
            <a:ext cx="1789654" cy="16837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AA2A30D-9D3C-AF48-95F3-E146714A4BA0}"/>
              </a:ext>
            </a:extLst>
          </p:cNvPr>
          <p:cNvSpPr/>
          <p:nvPr>
            <p:custDataLst>
              <p:tags r:id="rId5"/>
            </p:custDataLst>
          </p:nvPr>
        </p:nvSpPr>
        <p:spPr>
          <a:xfrm>
            <a:off x="5812361" y="5644936"/>
            <a:ext cx="938670"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0x3026</a:t>
            </a:r>
          </a:p>
        </p:txBody>
      </p:sp>
      <p:sp>
        <p:nvSpPr>
          <p:cNvPr id="30" name="Rectangle 29">
            <a:extLst>
              <a:ext uri="{FF2B5EF4-FFF2-40B4-BE49-F238E27FC236}">
                <a16:creationId xmlns:a16="http://schemas.microsoft.com/office/drawing/2014/main" id="{2E2D3289-9795-0A4D-9FB9-C68E34E94CC7}"/>
              </a:ext>
            </a:extLst>
          </p:cNvPr>
          <p:cNvSpPr/>
          <p:nvPr>
            <p:custDataLst>
              <p:tags r:id="rId6"/>
            </p:custDataLst>
          </p:nvPr>
        </p:nvSpPr>
        <p:spPr>
          <a:xfrm>
            <a:off x="5037788" y="5644937"/>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EE4173F4-120D-874D-8A7E-A04360FC6028}"/>
              </a:ext>
            </a:extLst>
          </p:cNvPr>
          <p:cNvCxnSpPr>
            <a:cxnSpLocks/>
          </p:cNvCxnSpPr>
          <p:nvPr/>
        </p:nvCxnSpPr>
        <p:spPr>
          <a:xfrm>
            <a:off x="6725382" y="6064265"/>
            <a:ext cx="881650" cy="7937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3059718-D9E0-6947-8B1B-20B7986F1843}"/>
              </a:ext>
            </a:extLst>
          </p:cNvPr>
          <p:cNvSpPr txBox="1"/>
          <p:nvPr/>
        </p:nvSpPr>
        <p:spPr>
          <a:xfrm>
            <a:off x="5407701" y="1314155"/>
            <a:ext cx="2441694" cy="369332"/>
          </a:xfrm>
          <a:prstGeom prst="rect">
            <a:avLst/>
          </a:prstGeom>
          <a:noFill/>
        </p:spPr>
        <p:txBody>
          <a:bodyPr wrap="none" rtlCol="0">
            <a:spAutoFit/>
          </a:bodyPr>
          <a:lstStyle/>
          <a:p>
            <a:r>
              <a:rPr lang="en-US" i="1" dirty="0"/>
              <a:t>E.g. main() calls foo():</a:t>
            </a:r>
          </a:p>
        </p:txBody>
      </p:sp>
    </p:spTree>
    <p:extLst>
      <p:ext uri="{BB962C8B-B14F-4D97-AF65-F5344CB8AC3E}">
        <p14:creationId xmlns:p14="http://schemas.microsoft.com/office/powerpoint/2010/main" val="40202228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384A-221C-484B-B484-C798F0C6540D}"/>
              </a:ext>
            </a:extLst>
          </p:cNvPr>
          <p:cNvSpPr>
            <a:spLocks noGrp="1"/>
          </p:cNvSpPr>
          <p:nvPr>
            <p:ph type="title"/>
          </p:nvPr>
        </p:nvSpPr>
        <p:spPr/>
        <p:txBody>
          <a:bodyPr/>
          <a:lstStyle/>
          <a:p>
            <a:r>
              <a:rPr lang="en-US" dirty="0"/>
              <a:t>Call And Return</a:t>
            </a:r>
          </a:p>
        </p:txBody>
      </p:sp>
      <p:sp>
        <p:nvSpPr>
          <p:cNvPr id="3" name="Content Placeholder 2">
            <a:extLst>
              <a:ext uri="{FF2B5EF4-FFF2-40B4-BE49-F238E27FC236}">
                <a16:creationId xmlns:a16="http://schemas.microsoft.com/office/drawing/2014/main" id="{0F8D366F-2BD3-644C-9D75-D5FC477A8C78}"/>
              </a:ext>
            </a:extLst>
          </p:cNvPr>
          <p:cNvSpPr>
            <a:spLocks noGrp="1"/>
          </p:cNvSpPr>
          <p:nvPr>
            <p:ph idx="1"/>
          </p:nvPr>
        </p:nvSpPr>
        <p:spPr/>
        <p:txBody>
          <a:bodyPr/>
          <a:lstStyle/>
          <a:p>
            <a:pPr marL="0" indent="0">
              <a:buNone/>
            </a:pPr>
            <a:r>
              <a:rPr lang="en-US" dirty="0"/>
              <a:t>The </a:t>
            </a:r>
            <a:r>
              <a:rPr lang="en-US" b="1" dirty="0"/>
              <a:t>call</a:t>
            </a:r>
            <a:r>
              <a:rPr lang="en-US" dirty="0"/>
              <a:t> instruction pushes the value of %rip onto the stack and sets %rip to point to the beginning of the specified function’s instructions.</a:t>
            </a:r>
            <a:endParaRPr lang="en-US" u="sng" dirty="0"/>
          </a:p>
          <a:p>
            <a:pPr marL="0" indent="0" algn="ctr">
              <a:buNone/>
            </a:pPr>
            <a:r>
              <a:rPr lang="en-US" b="1" dirty="0">
                <a:latin typeface="Consolas" panose="020B0609020204030204" pitchFamily="49" charset="0"/>
                <a:cs typeface="Consolas" panose="020B0609020204030204" pitchFamily="49" charset="0"/>
              </a:rPr>
              <a:t>   call Label		</a:t>
            </a:r>
          </a:p>
          <a:p>
            <a:pPr marL="0" indent="0" algn="ctr">
              <a:buNone/>
            </a:pPr>
            <a:r>
              <a:rPr lang="en-US" b="1" dirty="0">
                <a:latin typeface="Consolas" panose="020B0609020204030204" pitchFamily="49" charset="0"/>
                <a:cs typeface="Consolas" panose="020B0609020204030204" pitchFamily="49" charset="0"/>
              </a:rPr>
              <a:t>call *Operand</a:t>
            </a:r>
          </a:p>
          <a:p>
            <a:pPr marL="0" indent="0" algn="ctr">
              <a:buNone/>
            </a:pPr>
            <a:endParaRPr lang="en-US" b="1" dirty="0">
              <a:latin typeface="Consolas" panose="020B0609020204030204" pitchFamily="49" charset="0"/>
              <a:cs typeface="Consolas" panose="020B0609020204030204" pitchFamily="49" charset="0"/>
            </a:endParaRPr>
          </a:p>
          <a:p>
            <a:pPr marL="0" indent="0">
              <a:buNone/>
            </a:pPr>
            <a:r>
              <a:rPr lang="en-US" dirty="0"/>
              <a:t>The </a:t>
            </a:r>
            <a:r>
              <a:rPr lang="en-US" b="1" dirty="0"/>
              <a:t>ret</a:t>
            </a:r>
            <a:r>
              <a:rPr lang="en-US" dirty="0"/>
              <a:t> instruction pops the value of %rip from the stack and stores it in %rip.</a:t>
            </a:r>
            <a:endParaRPr lang="en-US" u="sng" dirty="0"/>
          </a:p>
          <a:p>
            <a:pPr marL="0" indent="0" algn="ctr">
              <a:buNone/>
            </a:pPr>
            <a:r>
              <a:rPr lang="en-US" b="1" dirty="0">
                <a:latin typeface="Consolas" panose="020B0609020204030204" pitchFamily="49" charset="0"/>
                <a:cs typeface="Consolas" panose="020B0609020204030204" pitchFamily="49" charset="0"/>
              </a:rPr>
              <a:t>ret</a:t>
            </a:r>
            <a:endParaRPr lang="en-US" dirty="0"/>
          </a:p>
          <a:p>
            <a:pPr marL="0" indent="0">
              <a:buNone/>
            </a:pPr>
            <a:r>
              <a:rPr lang="en-US" dirty="0"/>
              <a:t>The </a:t>
            </a:r>
            <a:r>
              <a:rPr lang="en-US"/>
              <a:t>stored %rip </a:t>
            </a:r>
            <a:r>
              <a:rPr lang="en-US" dirty="0"/>
              <a:t>value for a function is called its </a:t>
            </a:r>
            <a:r>
              <a:rPr lang="en-US" b="1" dirty="0"/>
              <a:t>return address.  </a:t>
            </a:r>
            <a:r>
              <a:rPr lang="en-US" dirty="0"/>
              <a:t>It is the address of the instruction at which to resume the function’s execution. (not to be confused with </a:t>
            </a:r>
            <a:r>
              <a:rPr lang="en-US" b="1" dirty="0"/>
              <a:t>return value</a:t>
            </a:r>
            <a:r>
              <a:rPr lang="en-US" dirty="0"/>
              <a:t>, which is the value returned from a function). </a:t>
            </a:r>
          </a:p>
          <a:p>
            <a:pPr marL="0" indent="0" algn="ctr">
              <a:buNone/>
            </a:pP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781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BF53-C5EE-784E-91EF-DDFC9DB6EF03}"/>
              </a:ext>
            </a:extLst>
          </p:cNvPr>
          <p:cNvSpPr>
            <a:spLocks noGrp="1"/>
          </p:cNvSpPr>
          <p:nvPr>
            <p:ph type="title"/>
          </p:nvPr>
        </p:nvSpPr>
        <p:spPr/>
        <p:txBody>
          <a:bodyPr/>
          <a:lstStyle/>
          <a:p>
            <a:r>
              <a:rPr lang="en-US" dirty="0"/>
              <a:t>Calling Functions In Assembly</a:t>
            </a:r>
          </a:p>
        </p:txBody>
      </p:sp>
      <p:sp>
        <p:nvSpPr>
          <p:cNvPr id="3" name="Content Placeholder 2">
            <a:extLst>
              <a:ext uri="{FF2B5EF4-FFF2-40B4-BE49-F238E27FC236}">
                <a16:creationId xmlns:a16="http://schemas.microsoft.com/office/drawing/2014/main" id="{18183B25-E7DD-6540-AE0D-80C345212CF0}"/>
              </a:ext>
            </a:extLst>
          </p:cNvPr>
          <p:cNvSpPr>
            <a:spLocks noGrp="1"/>
          </p:cNvSpPr>
          <p:nvPr>
            <p:ph idx="1"/>
          </p:nvPr>
        </p:nvSpPr>
        <p:spPr/>
        <p:txBody>
          <a:bodyPr/>
          <a:lstStyle/>
          <a:p>
            <a:pPr marL="0" indent="0">
              <a:buNone/>
            </a:pPr>
            <a:r>
              <a:rPr lang="en-US" dirty="0"/>
              <a:t>To call a function in assembly, we must do a few things:</a:t>
            </a:r>
          </a:p>
          <a:p>
            <a:r>
              <a:rPr lang="en-US" b="1" dirty="0">
                <a:solidFill>
                  <a:schemeClr val="bg1">
                    <a:lumMod val="85000"/>
                  </a:schemeClr>
                </a:solidFill>
              </a:rPr>
              <a:t>Pass Control </a:t>
            </a:r>
            <a:r>
              <a:rPr lang="en-US" dirty="0">
                <a:solidFill>
                  <a:schemeClr val="bg1">
                    <a:lumMod val="85000"/>
                  </a:schemeClr>
                </a:solidFill>
              </a:rPr>
              <a:t>– %rip must be adjusted to execute the function being called and then resume the caller function afterwards.</a:t>
            </a:r>
          </a:p>
          <a:p>
            <a:r>
              <a:rPr lang="en-US" b="1" dirty="0"/>
              <a:t>Pass Data </a:t>
            </a:r>
            <a:r>
              <a:rPr lang="en-US" dirty="0"/>
              <a:t>– we must pass any parameters and receive any return value.</a:t>
            </a:r>
          </a:p>
          <a:p>
            <a:r>
              <a:rPr lang="en-US" b="1" dirty="0">
                <a:solidFill>
                  <a:schemeClr val="bg1">
                    <a:lumMod val="85000"/>
                  </a:schemeClr>
                </a:solidFill>
              </a:rPr>
              <a:t>Manage Memory </a:t>
            </a:r>
            <a:r>
              <a:rPr lang="en-US" dirty="0">
                <a:solidFill>
                  <a:schemeClr val="bg1">
                    <a:lumMod val="85000"/>
                  </a:schemeClr>
                </a:solidFill>
              </a:rPr>
              <a:t>– we must handle any space needs of the </a:t>
            </a:r>
            <a:r>
              <a:rPr lang="en-US" dirty="0" err="1">
                <a:solidFill>
                  <a:schemeClr val="bg1">
                    <a:lumMod val="85000"/>
                  </a:schemeClr>
                </a:solidFill>
              </a:rPr>
              <a:t>callee</a:t>
            </a:r>
            <a:r>
              <a:rPr lang="en-US" dirty="0">
                <a:solidFill>
                  <a:schemeClr val="bg1">
                    <a:lumMod val="85000"/>
                  </a:schemeClr>
                </a:solidFill>
              </a:rPr>
              <a:t> on the stack.</a:t>
            </a:r>
          </a:p>
          <a:p>
            <a:endParaRPr lang="en-US" dirty="0">
              <a:solidFill>
                <a:schemeClr val="bg1">
                  <a:lumMod val="85000"/>
                </a:schemeClr>
              </a:solidFill>
            </a:endParaRPr>
          </a:p>
          <a:p>
            <a:endParaRPr lang="en-US" dirty="0">
              <a:solidFill>
                <a:schemeClr val="bg1">
                  <a:lumMod val="85000"/>
                </a:schemeClr>
              </a:solidFill>
            </a:endParaRPr>
          </a:p>
          <a:p>
            <a:endParaRPr lang="en-US" dirty="0">
              <a:solidFill>
                <a:schemeClr val="bg1">
                  <a:lumMod val="85000"/>
                </a:schemeClr>
              </a:solidFill>
            </a:endParaRPr>
          </a:p>
          <a:p>
            <a:pPr marL="0" indent="0">
              <a:buNone/>
            </a:pPr>
            <a:r>
              <a:rPr lang="en-US" dirty="0"/>
              <a:t>Terminology:  </a:t>
            </a:r>
            <a:r>
              <a:rPr lang="en-US" b="1" dirty="0"/>
              <a:t>caller</a:t>
            </a:r>
            <a:r>
              <a:rPr lang="en-US" dirty="0"/>
              <a:t> function calls the </a:t>
            </a:r>
            <a:r>
              <a:rPr lang="en-US" b="1" dirty="0" err="1"/>
              <a:t>callee</a:t>
            </a:r>
            <a:r>
              <a:rPr lang="en-US" dirty="0"/>
              <a:t> function.</a:t>
            </a:r>
          </a:p>
        </p:txBody>
      </p:sp>
    </p:spTree>
    <p:extLst>
      <p:ext uri="{BB962C8B-B14F-4D97-AF65-F5344CB8AC3E}">
        <p14:creationId xmlns:p14="http://schemas.microsoft.com/office/powerpoint/2010/main" val="3763471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b="1" dirty="0">
                <a:solidFill>
                  <a:srgbClr val="C00000"/>
                </a:solidFill>
              </a:rPr>
              <a:t>Calling Functions</a:t>
            </a:r>
          </a:p>
          <a:p>
            <a:pPr lvl="1"/>
            <a:r>
              <a:rPr lang="en-US" dirty="0"/>
              <a:t>The Stack</a:t>
            </a:r>
          </a:p>
          <a:p>
            <a:pPr lvl="1"/>
            <a:r>
              <a:rPr lang="en-US" dirty="0"/>
              <a:t>Passing Control</a:t>
            </a:r>
          </a:p>
          <a:p>
            <a:pPr lvl="1"/>
            <a:r>
              <a:rPr lang="en-US" b="1" dirty="0">
                <a:solidFill>
                  <a:srgbClr val="C00000"/>
                </a:solidFill>
              </a:rPr>
              <a:t>Passing Data</a:t>
            </a:r>
          </a:p>
          <a:p>
            <a:pPr lvl="1"/>
            <a:r>
              <a:rPr lang="en-US" b="1" dirty="0"/>
              <a:t>Break: </a:t>
            </a:r>
            <a:r>
              <a:rPr lang="en-US" dirty="0"/>
              <a:t>Announcements</a:t>
            </a:r>
            <a:endParaRPr lang="en-US" b="1" dirty="0"/>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3951846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6E59-8070-DA4F-91EC-15C7D1C33F07}"/>
              </a:ext>
            </a:extLst>
          </p:cNvPr>
          <p:cNvSpPr>
            <a:spLocks noGrp="1"/>
          </p:cNvSpPr>
          <p:nvPr>
            <p:ph type="title"/>
          </p:nvPr>
        </p:nvSpPr>
        <p:spPr/>
        <p:txBody>
          <a:bodyPr/>
          <a:lstStyle/>
          <a:p>
            <a:r>
              <a:rPr lang="en-US" dirty="0"/>
              <a:t>Parameters and Return</a:t>
            </a:r>
          </a:p>
        </p:txBody>
      </p:sp>
      <p:sp>
        <p:nvSpPr>
          <p:cNvPr id="3" name="Content Placeholder 2">
            <a:extLst>
              <a:ext uri="{FF2B5EF4-FFF2-40B4-BE49-F238E27FC236}">
                <a16:creationId xmlns:a16="http://schemas.microsoft.com/office/drawing/2014/main" id="{3B2005B2-F65D-CA4E-B996-7BE762E85575}"/>
              </a:ext>
            </a:extLst>
          </p:cNvPr>
          <p:cNvSpPr>
            <a:spLocks noGrp="1"/>
          </p:cNvSpPr>
          <p:nvPr>
            <p:ph idx="1"/>
          </p:nvPr>
        </p:nvSpPr>
        <p:spPr/>
        <p:txBody>
          <a:bodyPr/>
          <a:lstStyle/>
          <a:p>
            <a:r>
              <a:rPr lang="en-US" dirty="0"/>
              <a:t>There are special registers that store parameters and the return value.</a:t>
            </a:r>
          </a:p>
          <a:p>
            <a:r>
              <a:rPr lang="en-US" dirty="0"/>
              <a:t>To call a function, we must put any parameters we are passing into the correct registers.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 in that order)</a:t>
            </a:r>
          </a:p>
          <a:p>
            <a:r>
              <a:rPr lang="en-US" dirty="0"/>
              <a:t>Parameters beyond the first 6 are put on the stack.</a:t>
            </a:r>
          </a:p>
          <a:p>
            <a:r>
              <a:rPr lang="en-US" dirty="0"/>
              <a:t>If the caller expects a return value, it looks in %</a:t>
            </a:r>
            <a:r>
              <a:rPr lang="en-US" dirty="0" err="1"/>
              <a:t>rax</a:t>
            </a:r>
            <a:r>
              <a:rPr lang="en-US" dirty="0"/>
              <a:t> after the </a:t>
            </a:r>
            <a:r>
              <a:rPr lang="en-US" dirty="0" err="1"/>
              <a:t>callee</a:t>
            </a:r>
            <a:r>
              <a:rPr lang="en-US" dirty="0"/>
              <a:t> completes.</a:t>
            </a:r>
          </a:p>
          <a:p>
            <a:endParaRPr lang="en-US" dirty="0"/>
          </a:p>
        </p:txBody>
      </p:sp>
    </p:spTree>
    <p:extLst>
      <p:ext uri="{BB962C8B-B14F-4D97-AF65-F5344CB8AC3E}">
        <p14:creationId xmlns:p14="http://schemas.microsoft.com/office/powerpoint/2010/main" val="18373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21A1-9FCF-3A4B-B8D8-8314FC390C7B}"/>
              </a:ext>
            </a:extLst>
          </p:cNvPr>
          <p:cNvSpPr>
            <a:spLocks noGrp="1"/>
          </p:cNvSpPr>
          <p:nvPr>
            <p:ph type="title"/>
          </p:nvPr>
        </p:nvSpPr>
        <p:spPr/>
        <p:txBody>
          <a:bodyPr/>
          <a:lstStyle/>
          <a:p>
            <a:r>
              <a:rPr lang="en-US" sz="4000" dirty="0"/>
              <a:t>Condition Code-Dependent Instructions</a:t>
            </a:r>
          </a:p>
        </p:txBody>
      </p:sp>
      <p:sp>
        <p:nvSpPr>
          <p:cNvPr id="3" name="Content Placeholder 2">
            <a:extLst>
              <a:ext uri="{FF2B5EF4-FFF2-40B4-BE49-F238E27FC236}">
                <a16:creationId xmlns:a16="http://schemas.microsoft.com/office/drawing/2014/main" id="{BB65058F-8039-AC40-9285-91745C12894F}"/>
              </a:ext>
            </a:extLst>
          </p:cNvPr>
          <p:cNvSpPr>
            <a:spLocks noGrp="1"/>
          </p:cNvSpPr>
          <p:nvPr>
            <p:ph idx="1"/>
          </p:nvPr>
        </p:nvSpPr>
        <p:spPr/>
        <p:txBody>
          <a:bodyPr/>
          <a:lstStyle/>
          <a:p>
            <a:pPr marL="0" indent="0">
              <a:buNone/>
            </a:pPr>
            <a:r>
              <a:rPr lang="en-US" dirty="0"/>
              <a:t>There are three common instruction types that use condition codes:</a:t>
            </a:r>
          </a:p>
          <a:p>
            <a:r>
              <a:rPr lang="en-US" b="1" dirty="0"/>
              <a:t>set</a:t>
            </a:r>
            <a:r>
              <a:rPr lang="en-US" dirty="0"/>
              <a:t> instructions that conditionally set a byte to 0 or 1</a:t>
            </a:r>
          </a:p>
          <a:p>
            <a:r>
              <a:rPr lang="en-US" dirty="0"/>
              <a:t>new versions of </a:t>
            </a:r>
            <a:r>
              <a:rPr lang="en-US" b="1" dirty="0" err="1"/>
              <a:t>mov</a:t>
            </a:r>
            <a:r>
              <a:rPr lang="en-US" b="1" dirty="0"/>
              <a:t> </a:t>
            </a:r>
            <a:r>
              <a:rPr lang="en-US" dirty="0"/>
              <a:t>instructions that conditionally move data</a:t>
            </a:r>
          </a:p>
          <a:p>
            <a:r>
              <a:rPr lang="en-US" b="1" dirty="0" err="1"/>
              <a:t>jmp</a:t>
            </a:r>
            <a:r>
              <a:rPr lang="en-US" dirty="0"/>
              <a:t> instructions that conditionally jump to a different next instruction (there is also an unconditional jump that always jumps)</a:t>
            </a:r>
          </a:p>
        </p:txBody>
      </p:sp>
    </p:spTree>
    <p:extLst>
      <p:ext uri="{BB962C8B-B14F-4D97-AF65-F5344CB8AC3E}">
        <p14:creationId xmlns:p14="http://schemas.microsoft.com/office/powerpoint/2010/main" val="2390923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2969883792"/>
              </p:ext>
            </p:extLst>
          </p:nvPr>
        </p:nvGraphicFramePr>
        <p:xfrm>
          <a:off x="7467600" y="1243563"/>
          <a:ext cx="3200400" cy="27432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15240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1143000"/>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274320"/>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4247317"/>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9487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831237295"/>
              </p:ext>
            </p:extLst>
          </p:nvPr>
        </p:nvGraphicFramePr>
        <p:xfrm>
          <a:off x="7467600" y="1243563"/>
          <a:ext cx="3200400" cy="27432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15240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1143000"/>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0xffea08</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1524000"/>
            <a:ext cx="359278" cy="24815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0x40054f</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2"/>
            <a:ext cx="355376" cy="274321"/>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01EE6ACC-4990-1D42-965D-4079A017FAA1}"/>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dirty="0">
                <a:solidFill>
                  <a:srgbClr val="FF0000"/>
                </a:solidFill>
                <a:latin typeface="Consolas" panose="020B0609020204030204" pitchFamily="49" charset="0"/>
                <a:cs typeface="Consolas" panose="020B0609020204030204" pitchFamily="49" charset="0"/>
              </a:rPr>
              <a:t>0x40054f &lt;+0&gt;:    sub    $0x18,%rsp</a:t>
            </a:r>
          </a:p>
          <a:p>
            <a:pPr algn="l"/>
            <a:r>
              <a:rPr lang="en-US" dirty="0">
                <a:solidFill>
                  <a:schemeClr val="tx1"/>
                </a:solidFill>
                <a:latin typeface="Consolas" panose="020B0609020204030204" pitchFamily="49" charset="0"/>
                <a:cs typeface="Consolas" panose="020B0609020204030204" pitchFamily="49" charset="0"/>
              </a:rPr>
              <a:t>0x400553 &lt;+4&gt;: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$0x1,0xc(%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0x40055b &lt;+12&gt;: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$0x2,0x8(%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0x400563 &lt;+20&gt;: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$0x3,0x4(%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0x40056b &lt;+28&gt;: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8" name="Rectangle 7">
            <a:extLst>
              <a:ext uri="{FF2B5EF4-FFF2-40B4-BE49-F238E27FC236}">
                <a16:creationId xmlns:a16="http://schemas.microsoft.com/office/drawing/2014/main" id="{7D272922-7887-1D4C-8A3D-7D5B22A29631}"/>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3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3063854470"/>
              </p:ext>
            </p:extLst>
          </p:nvPr>
        </p:nvGraphicFramePr>
        <p:xfrm>
          <a:off x="7467600" y="1243563"/>
          <a:ext cx="3200400" cy="222504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35166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3468603"/>
            <a:ext cx="359278" cy="536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0x40054f</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2"/>
            <a:ext cx="355376" cy="2225041"/>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i1 = 1;</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i2 = 2;</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i3 = 3;</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dirty="0">
                <a:solidFill>
                  <a:srgbClr val="FF0000"/>
                </a:solidFill>
                <a:latin typeface="Consolas" panose="020B0609020204030204" pitchFamily="49" charset="0"/>
                <a:cs typeface="Consolas" panose="020B0609020204030204" pitchFamily="49" charset="0"/>
              </a:rPr>
              <a:t>0x40054f &lt;+0&gt;:    sub    $0x18,%rsp</a:t>
            </a:r>
          </a:p>
          <a:p>
            <a:pPr algn="l"/>
            <a:r>
              <a:rPr lang="en-US" dirty="0">
                <a:solidFill>
                  <a:schemeClr val="tx1"/>
                </a:solidFill>
                <a:latin typeface="Consolas" panose="020B0609020204030204" pitchFamily="49" charset="0"/>
                <a:cs typeface="Consolas" panose="020B0609020204030204" pitchFamily="49" charset="0"/>
              </a:rPr>
              <a:t>0x400553 &lt;+4&gt;: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$0x1,0xc(%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0x40055b &lt;+12&gt;: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$0x2,0x8(%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0x400563 &lt;+20&gt;: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$0x3,0x4(%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0x40056b &lt;+28&gt;: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20" name="Rectangle 19">
            <a:extLst>
              <a:ext uri="{FF2B5EF4-FFF2-40B4-BE49-F238E27FC236}">
                <a16:creationId xmlns:a16="http://schemas.microsoft.com/office/drawing/2014/main" id="{0BBBC659-3215-774E-95EC-407EC09876EB}"/>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1600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2316150960"/>
              </p:ext>
            </p:extLst>
          </p:nvPr>
        </p:nvGraphicFramePr>
        <p:xfrm>
          <a:off x="7467600" y="1243563"/>
          <a:ext cx="3200400" cy="222504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35052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3468603"/>
            <a:ext cx="359278" cy="536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0x400553</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2"/>
            <a:ext cx="355376" cy="2225041"/>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i1 = 1;</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i2 = 2;</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i3 = 3;</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0x40054f &lt;+0&gt;:    sub    $0x18,%rsp</a:t>
            </a:r>
          </a:p>
          <a:p>
            <a:pPr algn="l"/>
            <a:r>
              <a:rPr lang="en-US" b="1" dirty="0">
                <a:solidFill>
                  <a:srgbClr val="FF0000"/>
                </a:solidFill>
                <a:latin typeface="Consolas" panose="020B0609020204030204" pitchFamily="49" charset="0"/>
                <a:cs typeface="Consolas" panose="020B0609020204030204" pitchFamily="49" charset="0"/>
              </a:rPr>
              <a:t>0x400553 &lt;+4&gt;:    </a:t>
            </a:r>
            <a:r>
              <a:rPr lang="en-US" b="1" dirty="0" err="1">
                <a:solidFill>
                  <a:srgbClr val="FF0000"/>
                </a:solidFill>
                <a:latin typeface="Consolas" panose="020B0609020204030204" pitchFamily="49" charset="0"/>
                <a:cs typeface="Consolas" panose="020B0609020204030204" pitchFamily="49" charset="0"/>
              </a:rPr>
              <a:t>movl</a:t>
            </a:r>
            <a:r>
              <a:rPr lang="en-US" b="1" dirty="0">
                <a:solidFill>
                  <a:srgbClr val="FF0000"/>
                </a:solidFill>
                <a:latin typeface="Consolas" panose="020B0609020204030204" pitchFamily="49" charset="0"/>
                <a:cs typeface="Consolas" panose="020B0609020204030204" pitchFamily="49" charset="0"/>
              </a:rPr>
              <a:t>   $0x1,0xc(%</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0x40055b &lt;+12&gt;: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$0x2,0x8(%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0x400563 &lt;+20&gt;: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$0x3,0x4(%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0x40056b &lt;+28&gt;: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296A6451-09E6-3043-9D48-C302EFC4167A}"/>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01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3051114335"/>
              </p:ext>
            </p:extLst>
          </p:nvPr>
        </p:nvGraphicFramePr>
        <p:xfrm>
          <a:off x="7467600" y="1243563"/>
          <a:ext cx="3200400" cy="222504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35052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3468603"/>
            <a:ext cx="359278" cy="536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0x40055b</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2"/>
            <a:ext cx="355376" cy="2225041"/>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i1 = 1;</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i2 = 2;</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i3 = 3;</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0x40054f &lt;+0&gt;:    sub    $0x18,%rsp</a:t>
            </a:r>
          </a:p>
          <a:p>
            <a:pPr algn="l"/>
            <a:r>
              <a:rPr lang="en-US" dirty="0">
                <a:solidFill>
                  <a:schemeClr val="bg1">
                    <a:lumMod val="65000"/>
                  </a:schemeClr>
                </a:solidFill>
                <a:latin typeface="Consolas" panose="020B0609020204030204" pitchFamily="49" charset="0"/>
                <a:cs typeface="Consolas" panose="020B0609020204030204" pitchFamily="49" charset="0"/>
              </a:rPr>
              <a:t>0x400553 &lt;+4&gt;: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$0x1,0xc(%</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b="1" dirty="0">
                <a:solidFill>
                  <a:srgbClr val="FF0000"/>
                </a:solidFill>
                <a:latin typeface="Consolas" panose="020B0609020204030204" pitchFamily="49" charset="0"/>
                <a:cs typeface="Consolas" panose="020B0609020204030204" pitchFamily="49" charset="0"/>
              </a:rPr>
              <a:t>0x40055b &lt;+12&gt;:   </a:t>
            </a:r>
            <a:r>
              <a:rPr lang="en-US" b="1" dirty="0" err="1">
                <a:solidFill>
                  <a:srgbClr val="FF0000"/>
                </a:solidFill>
                <a:latin typeface="Consolas" panose="020B0609020204030204" pitchFamily="49" charset="0"/>
                <a:cs typeface="Consolas" panose="020B0609020204030204" pitchFamily="49" charset="0"/>
              </a:rPr>
              <a:t>movl</a:t>
            </a:r>
            <a:r>
              <a:rPr lang="en-US" b="1" dirty="0">
                <a:solidFill>
                  <a:srgbClr val="FF0000"/>
                </a:solidFill>
                <a:latin typeface="Consolas" panose="020B0609020204030204" pitchFamily="49" charset="0"/>
                <a:cs typeface="Consolas" panose="020B0609020204030204" pitchFamily="49" charset="0"/>
              </a:rPr>
              <a:t>   $0x2,0x8(%</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0x400563 &lt;+20&gt;: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$0x3,0x4(%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0x40056b &lt;+28&gt;: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04400BFE-7D03-8C42-A48D-36C7EA389A70}"/>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126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3122136682"/>
              </p:ext>
            </p:extLst>
          </p:nvPr>
        </p:nvGraphicFramePr>
        <p:xfrm>
          <a:off x="7467600" y="1243563"/>
          <a:ext cx="3200400" cy="222504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600" dirty="0">
                        <a:latin typeface="Consolas" panose="020B0609020204030204" pitchFamily="49" charset="0"/>
                        <a:cs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35052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3468603"/>
            <a:ext cx="359278" cy="536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0x400563</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2225040"/>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i1 = 1;</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i2 = 2;</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i3 = 3;</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0x400553 &lt;+4&gt;: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$0x1,0xc(%</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dirty="0">
                <a:solidFill>
                  <a:schemeClr val="bg1">
                    <a:lumMod val="65000"/>
                  </a:schemeClr>
                </a:solidFill>
                <a:latin typeface="Consolas" panose="020B0609020204030204" pitchFamily="49" charset="0"/>
                <a:cs typeface="Consolas" panose="020B0609020204030204" pitchFamily="49" charset="0"/>
              </a:rPr>
              <a:t>0x40055b &lt;+12&gt;: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$0x2,0x8(%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b="1" dirty="0">
                <a:solidFill>
                  <a:srgbClr val="FF0000"/>
                </a:solidFill>
                <a:latin typeface="Consolas" panose="020B0609020204030204" pitchFamily="49" charset="0"/>
                <a:cs typeface="Consolas" panose="020B0609020204030204" pitchFamily="49" charset="0"/>
              </a:rPr>
              <a:t>0x400563 &lt;+20&gt;:   </a:t>
            </a:r>
            <a:r>
              <a:rPr lang="en-US" b="1" dirty="0" err="1">
                <a:solidFill>
                  <a:srgbClr val="FF0000"/>
                </a:solidFill>
                <a:latin typeface="Consolas" panose="020B0609020204030204" pitchFamily="49" charset="0"/>
                <a:cs typeface="Consolas" panose="020B0609020204030204" pitchFamily="49" charset="0"/>
              </a:rPr>
              <a:t>movl</a:t>
            </a:r>
            <a:r>
              <a:rPr lang="en-US" b="1" dirty="0">
                <a:solidFill>
                  <a:srgbClr val="FF0000"/>
                </a:solidFill>
                <a:latin typeface="Consolas" panose="020B0609020204030204" pitchFamily="49" charset="0"/>
                <a:cs typeface="Consolas" panose="020B0609020204030204" pitchFamily="49" charset="0"/>
              </a:rPr>
              <a:t>   $0x3,0x4(%</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0x40056b &lt;+28&gt;:   </a:t>
            </a:r>
            <a:r>
              <a:rPr lang="en-US" dirty="0" err="1">
                <a:solidFill>
                  <a:schemeClr val="tx1"/>
                </a:solidFill>
                <a:latin typeface="Consolas" panose="020B0609020204030204" pitchFamily="49" charset="0"/>
                <a:cs typeface="Consolas" panose="020B0609020204030204" pitchFamily="49" charset="0"/>
              </a:rPr>
              <a:t>movl</a:t>
            </a:r>
            <a:r>
              <a:rPr lang="en-US" dirty="0">
                <a:solidFill>
                  <a:schemeClr val="tx1"/>
                </a:solidFill>
                <a:latin typeface="Consolas" panose="020B0609020204030204" pitchFamily="49" charset="0"/>
                <a:cs typeface="Consolas" panose="020B0609020204030204" pitchFamily="49" charset="0"/>
              </a:rPr>
              <a:t>   $0x4,(%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0D0E65D2-B785-4C48-B23A-E1271233D047}"/>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735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1353064892"/>
              </p:ext>
            </p:extLst>
          </p:nvPr>
        </p:nvGraphicFramePr>
        <p:xfrm>
          <a:off x="7467600" y="1243563"/>
          <a:ext cx="3200400" cy="222504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bl>
          </a:graphicData>
        </a:graphic>
      </p:graphicFrame>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2"/>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flipV="1">
            <a:off x="10668000" y="3468603"/>
            <a:ext cx="359278" cy="5369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3"/>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0x40056b</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2"/>
            <a:ext cx="355376" cy="2225041"/>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4"/>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5"/>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i1 = 1;</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i2 = 2;</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i3 = 3;</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i4 = 4;</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result =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(&amp;i1, &amp;i2, &amp;i3, &amp;i4, </a:t>
            </a:r>
          </a:p>
          <a:p>
            <a:pPr algn="l"/>
            <a:r>
              <a:rPr lang="en-US" dirty="0">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0x40055b &lt;+12&gt;: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$0x2,0x8(%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dirty="0">
                <a:solidFill>
                  <a:schemeClr val="bg1">
                    <a:lumMod val="65000"/>
                  </a:schemeClr>
                </a:solidFill>
                <a:latin typeface="Consolas" panose="020B0609020204030204" pitchFamily="49" charset="0"/>
                <a:cs typeface="Consolas" panose="020B0609020204030204" pitchFamily="49" charset="0"/>
              </a:rPr>
              <a:t>0x400563 &lt;+20&gt;: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$0x3,0x4(%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b="1" dirty="0">
                <a:solidFill>
                  <a:srgbClr val="FF0000"/>
                </a:solidFill>
                <a:latin typeface="Consolas" panose="020B0609020204030204" pitchFamily="49" charset="0"/>
                <a:cs typeface="Consolas" panose="020B0609020204030204" pitchFamily="49" charset="0"/>
              </a:rPr>
              <a:t>0x40056b &lt;+28&gt;:   </a:t>
            </a:r>
            <a:r>
              <a:rPr lang="en-US" b="1" dirty="0" err="1">
                <a:solidFill>
                  <a:srgbClr val="FF0000"/>
                </a:solidFill>
                <a:latin typeface="Consolas" panose="020B0609020204030204" pitchFamily="49" charset="0"/>
                <a:cs typeface="Consolas" panose="020B0609020204030204" pitchFamily="49" charset="0"/>
              </a:rPr>
              <a:t>movl</a:t>
            </a:r>
            <a:r>
              <a:rPr lang="en-US" b="1" dirty="0">
                <a:solidFill>
                  <a:srgbClr val="FF0000"/>
                </a:solidFill>
                <a:latin typeface="Consolas" panose="020B0609020204030204" pitchFamily="49" charset="0"/>
                <a:cs typeface="Consolas" panose="020B0609020204030204" pitchFamily="49" charset="0"/>
              </a:rPr>
              <a:t>   $0x4,(%</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p>
          <a:p>
            <a:pPr algn="l"/>
            <a:r>
              <a:rPr lang="en-US" dirty="0">
                <a:solidFill>
                  <a:schemeClr val="tx1"/>
                </a:solidFill>
                <a:latin typeface="Consolas" panose="020B0609020204030204" pitchFamily="49" charset="0"/>
                <a:cs typeface="Consolas" panose="020B0609020204030204" pitchFamily="49" charset="0"/>
              </a:rPr>
              <a:t>0x400572 &lt;+35&gt;: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cxnSp>
        <p:nvCxnSpPr>
          <p:cNvPr id="18" name="Straight Arrow Connector 17">
            <a:extLst>
              <a:ext uri="{FF2B5EF4-FFF2-40B4-BE49-F238E27FC236}">
                <a16:creationId xmlns:a16="http://schemas.microsoft.com/office/drawing/2014/main" id="{EAFD27CF-0D7D-C94A-B178-F8224F9B45A0}"/>
              </a:ext>
            </a:extLst>
          </p:cNvPr>
          <p:cNvCxnSpPr>
            <a:cxnSpLocks/>
          </p:cNvCxnSpPr>
          <p:nvPr>
            <p:custDataLst>
              <p:tags r:id="rId6"/>
            </p:custDataLst>
          </p:nvPr>
        </p:nvCxnSpPr>
        <p:spPr>
          <a:xfrm>
            <a:off x="9732558" y="3505200"/>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07F4C9-D279-654F-8B90-0CE2D211783A}"/>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350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2428250753"/>
              </p:ext>
            </p:extLst>
          </p:nvPr>
        </p:nvGraphicFramePr>
        <p:xfrm>
          <a:off x="7467600" y="1243563"/>
          <a:ext cx="3200400" cy="320040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45072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0xffe9e8</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4005532"/>
            <a:ext cx="359278" cy="4384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0x400572</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31760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0x400563 &lt;+20&gt;: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$0x3,0x4(%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dirty="0">
                <a:solidFill>
                  <a:schemeClr val="bg1">
                    <a:lumMod val="65000"/>
                  </a:schemeClr>
                </a:solidFill>
                <a:latin typeface="Consolas" panose="020B0609020204030204" pitchFamily="49" charset="0"/>
                <a:cs typeface="Consolas" panose="020B0609020204030204" pitchFamily="49" charset="0"/>
              </a:rPr>
              <a:t>0x40056b &lt;+28&gt;: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b="1" dirty="0">
                <a:solidFill>
                  <a:srgbClr val="FF0000"/>
                </a:solidFill>
                <a:latin typeface="Consolas" panose="020B0609020204030204" pitchFamily="49" charset="0"/>
                <a:cs typeface="Consolas" panose="020B0609020204030204" pitchFamily="49" charset="0"/>
              </a:rPr>
              <a:t>0x400572 &lt;+35&gt;:   </a:t>
            </a:r>
            <a:r>
              <a:rPr lang="en-US" b="1" dirty="0" err="1">
                <a:solidFill>
                  <a:srgbClr val="FF0000"/>
                </a:solidFill>
                <a:latin typeface="Consolas" panose="020B0609020204030204" pitchFamily="49" charset="0"/>
                <a:cs typeface="Consolas" panose="020B0609020204030204" pitchFamily="49" charset="0"/>
              </a:rPr>
              <a:t>pushq</a:t>
            </a:r>
            <a:r>
              <a:rPr lang="en-US" b="1" dirty="0">
                <a:solidFill>
                  <a:srgbClr val="FF0000"/>
                </a:solidFill>
                <a:latin typeface="Consolas" panose="020B0609020204030204" pitchFamily="49" charset="0"/>
                <a:cs typeface="Consolas" panose="020B0609020204030204" pitchFamily="49" charset="0"/>
              </a:rPr>
              <a:t>  $0x4</a:t>
            </a:r>
          </a:p>
          <a:p>
            <a:pPr algn="l"/>
            <a:r>
              <a:rPr lang="en-US" dirty="0">
                <a:solidFill>
                  <a:schemeClr val="tx1"/>
                </a:solidFill>
                <a:latin typeface="Consolas" panose="020B0609020204030204" pitchFamily="49" charset="0"/>
                <a:cs typeface="Consolas" panose="020B0609020204030204" pitchFamily="49" charset="0"/>
              </a:rPr>
              <a:t>0x400574 &lt;+37&gt;:   </a:t>
            </a:r>
            <a:r>
              <a:rPr lang="en-US" dirty="0" err="1">
                <a:solidFill>
                  <a:schemeClr val="tx1"/>
                </a:solidFill>
                <a:latin typeface="Consolas" panose="020B0609020204030204" pitchFamily="49" charset="0"/>
                <a:cs typeface="Consolas" panose="020B0609020204030204" pitchFamily="49" charset="0"/>
              </a:rPr>
              <a:t>pushq</a:t>
            </a:r>
            <a:r>
              <a:rPr lang="en-US" dirty="0">
                <a:solidFill>
                  <a:schemeClr val="tx1"/>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2EB3F4D-409C-3045-AD5F-C6F2B81FDC0B}"/>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189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1533495155"/>
              </p:ext>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4005532"/>
            <a:ext cx="359278" cy="1404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0x400574</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0x40056b &lt;+28&gt;:   </a:t>
            </a:r>
            <a:r>
              <a:rPr lang="en-US" dirty="0" err="1">
                <a:solidFill>
                  <a:schemeClr val="bg1">
                    <a:lumMod val="65000"/>
                  </a:schemeClr>
                </a:solidFill>
                <a:latin typeface="Consolas" panose="020B0609020204030204" pitchFamily="49" charset="0"/>
                <a:cs typeface="Consolas" panose="020B0609020204030204" pitchFamily="49" charset="0"/>
              </a:rPr>
              <a:t>movl</a:t>
            </a:r>
            <a:r>
              <a:rPr lang="en-US" dirty="0">
                <a:solidFill>
                  <a:schemeClr val="bg1">
                    <a:lumMod val="65000"/>
                  </a:schemeClr>
                </a:solidFill>
                <a:latin typeface="Consolas" panose="020B0609020204030204" pitchFamily="49" charset="0"/>
                <a:cs typeface="Consolas" panose="020B0609020204030204" pitchFamily="49" charset="0"/>
              </a:rPr>
              <a:t>   $0x4,(%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p>
          <a:p>
            <a:pPr algn="l"/>
            <a:r>
              <a:rPr lang="en-US" dirty="0">
                <a:solidFill>
                  <a:schemeClr val="bg1">
                    <a:lumMod val="65000"/>
                  </a:schemeClr>
                </a:solidFill>
                <a:latin typeface="Consolas" panose="020B0609020204030204" pitchFamily="49" charset="0"/>
                <a:cs typeface="Consolas" panose="020B0609020204030204" pitchFamily="49" charset="0"/>
              </a:rPr>
              <a:t>0x400572 &lt;+35&gt;: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$0x4</a:t>
            </a:r>
          </a:p>
          <a:p>
            <a:pPr algn="l"/>
            <a:r>
              <a:rPr lang="en-US" b="1" dirty="0">
                <a:solidFill>
                  <a:srgbClr val="FF0000"/>
                </a:solidFill>
                <a:latin typeface="Consolas" panose="020B0609020204030204" pitchFamily="49" charset="0"/>
                <a:cs typeface="Consolas" panose="020B0609020204030204" pitchFamily="49" charset="0"/>
              </a:rPr>
              <a:t>0x400574 &lt;+37&gt;:   </a:t>
            </a:r>
            <a:r>
              <a:rPr lang="en-US" b="1" dirty="0" err="1">
                <a:solidFill>
                  <a:srgbClr val="FF0000"/>
                </a:solidFill>
                <a:latin typeface="Consolas" panose="020B0609020204030204" pitchFamily="49" charset="0"/>
                <a:cs typeface="Consolas" panose="020B0609020204030204" pitchFamily="49" charset="0"/>
              </a:rPr>
              <a:t>pushq</a:t>
            </a:r>
            <a:r>
              <a:rPr lang="en-US" b="1" dirty="0">
                <a:solidFill>
                  <a:srgbClr val="FF0000"/>
                </a:solidFill>
                <a:latin typeface="Consolas" panose="020B0609020204030204" pitchFamily="49" charset="0"/>
                <a:cs typeface="Consolas" panose="020B0609020204030204" pitchFamily="49" charset="0"/>
              </a:rPr>
              <a:t>  $0x3</a:t>
            </a:r>
          </a:p>
          <a:p>
            <a:pPr algn="l"/>
            <a:r>
              <a:rPr lang="en-US" dirty="0">
                <a:solidFill>
                  <a:schemeClr val="tx1"/>
                </a:solidFill>
                <a:latin typeface="Consolas" panose="020B0609020204030204" pitchFamily="49" charset="0"/>
                <a:cs typeface="Consolas" panose="020B0609020204030204" pitchFamily="49" charset="0"/>
              </a:rPr>
              <a:t>0x400576 &lt;+39&gt;: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8F318450-BEB7-DA49-BBA0-D1624811860D}"/>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3233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353800" y="5257800"/>
            <a:ext cx="229594" cy="16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3810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4005532"/>
            <a:ext cx="359278" cy="14046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48637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34290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4463611"/>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0x400572 &lt;+35&gt;: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$0x4</a:t>
            </a:r>
          </a:p>
          <a:p>
            <a:pPr algn="l"/>
            <a:r>
              <a:rPr lang="en-US" dirty="0">
                <a:solidFill>
                  <a:schemeClr val="bg1">
                    <a:lumMod val="65000"/>
                  </a:schemeClr>
                </a:solidFill>
                <a:latin typeface="Consolas" panose="020B0609020204030204" pitchFamily="49" charset="0"/>
                <a:cs typeface="Consolas" panose="020B0609020204030204" pitchFamily="49" charset="0"/>
              </a:rPr>
              <a:t>0x400574 &lt;+37&gt;: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$0x3</a:t>
            </a:r>
          </a:p>
          <a:p>
            <a:pPr algn="l"/>
            <a:r>
              <a:rPr lang="en-US" b="1" dirty="0">
                <a:solidFill>
                  <a:srgbClr val="FF0000"/>
                </a:solidFill>
                <a:latin typeface="Consolas" panose="020B0609020204030204" pitchFamily="49" charset="0"/>
                <a:cs typeface="Consolas" panose="020B0609020204030204" pitchFamily="49" charset="0"/>
              </a:rPr>
              <a:t>0x400576 &lt;+39&gt;:   </a:t>
            </a:r>
            <a:r>
              <a:rPr lang="en-US" b="1" dirty="0" err="1">
                <a:solidFill>
                  <a:srgbClr val="FF0000"/>
                </a:solidFill>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ECCDDDA5-4F88-BA41-B8FB-D5ED39FFC415}"/>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79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2CA4-1E82-524F-9793-97C40E2E6337}"/>
              </a:ext>
            </a:extLst>
          </p:cNvPr>
          <p:cNvSpPr>
            <a:spLocks noGrp="1"/>
          </p:cNvSpPr>
          <p:nvPr>
            <p:ph type="title"/>
          </p:nvPr>
        </p:nvSpPr>
        <p:spPr/>
        <p:txBody>
          <a:bodyPr/>
          <a:lstStyle/>
          <a:p>
            <a:r>
              <a:rPr lang="en-US" dirty="0"/>
              <a:t>Conditional Jumps</a:t>
            </a:r>
          </a:p>
        </p:txBody>
      </p:sp>
      <p:sp>
        <p:nvSpPr>
          <p:cNvPr id="3" name="Content Placeholder 2">
            <a:extLst>
              <a:ext uri="{FF2B5EF4-FFF2-40B4-BE49-F238E27FC236}">
                <a16:creationId xmlns:a16="http://schemas.microsoft.com/office/drawing/2014/main" id="{0E4F1BDC-B492-6F47-A7F5-22B689390778}"/>
              </a:ext>
            </a:extLst>
          </p:cNvPr>
          <p:cNvSpPr>
            <a:spLocks noGrp="1"/>
          </p:cNvSpPr>
          <p:nvPr>
            <p:ph idx="1"/>
          </p:nvPr>
        </p:nvSpPr>
        <p:spPr/>
        <p:txBody>
          <a:bodyPr/>
          <a:lstStyle/>
          <a:p>
            <a:r>
              <a:rPr lang="en-US" dirty="0"/>
              <a:t>There are also variants of </a:t>
            </a:r>
            <a:r>
              <a:rPr lang="en-US" b="1" dirty="0" err="1"/>
              <a:t>jmp</a:t>
            </a:r>
            <a:r>
              <a:rPr lang="en-US" dirty="0"/>
              <a:t> that jump only if certain conditions are true (“Conditional Jump”).  The jump location for these must be hardcoded into the instruction.</a:t>
            </a:r>
          </a:p>
        </p:txBody>
      </p:sp>
      <p:pic>
        <p:nvPicPr>
          <p:cNvPr id="5" name="Picture 4">
            <a:extLst>
              <a:ext uri="{FF2B5EF4-FFF2-40B4-BE49-F238E27FC236}">
                <a16:creationId xmlns:a16="http://schemas.microsoft.com/office/drawing/2014/main" id="{D453579F-0B32-5745-82CD-489F9F8BE0DD}"/>
              </a:ext>
            </a:extLst>
          </p:cNvPr>
          <p:cNvPicPr>
            <a:picLocks noChangeAspect="1"/>
          </p:cNvPicPr>
          <p:nvPr/>
        </p:nvPicPr>
        <p:blipFill>
          <a:blip r:embed="rId2"/>
          <a:stretch>
            <a:fillRect/>
          </a:stretch>
        </p:blipFill>
        <p:spPr>
          <a:xfrm>
            <a:off x="2362200" y="2362200"/>
            <a:ext cx="7076171" cy="4197397"/>
          </a:xfrm>
          <a:prstGeom prst="rect">
            <a:avLst/>
          </a:prstGeom>
        </p:spPr>
      </p:pic>
      <p:sp>
        <p:nvSpPr>
          <p:cNvPr id="6" name="Rectangle 5">
            <a:extLst>
              <a:ext uri="{FF2B5EF4-FFF2-40B4-BE49-F238E27FC236}">
                <a16:creationId xmlns:a16="http://schemas.microsoft.com/office/drawing/2014/main" id="{4400807D-99B8-194D-B3EC-FC6CCF493481}"/>
              </a:ext>
            </a:extLst>
          </p:cNvPr>
          <p:cNvSpPr/>
          <p:nvPr/>
        </p:nvSpPr>
        <p:spPr>
          <a:xfrm>
            <a:off x="2209800" y="2667000"/>
            <a:ext cx="4648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508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0x400572 &lt;+35&gt;: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$0x4</a:t>
            </a:r>
          </a:p>
          <a:p>
            <a:pPr algn="l"/>
            <a:r>
              <a:rPr lang="en-US" dirty="0">
                <a:solidFill>
                  <a:schemeClr val="bg1">
                    <a:lumMod val="65000"/>
                  </a:schemeClr>
                </a:solidFill>
                <a:latin typeface="Consolas" panose="020B0609020204030204" pitchFamily="49" charset="0"/>
                <a:cs typeface="Consolas" panose="020B0609020204030204" pitchFamily="49" charset="0"/>
              </a:rPr>
              <a:t>0x400574 &lt;+37&gt;: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$0x3</a:t>
            </a:r>
          </a:p>
          <a:p>
            <a:pPr algn="l"/>
            <a:r>
              <a:rPr lang="en-US" b="1" dirty="0">
                <a:solidFill>
                  <a:srgbClr val="FF0000"/>
                </a:solidFill>
                <a:latin typeface="Consolas" panose="020B0609020204030204" pitchFamily="49" charset="0"/>
                <a:cs typeface="Consolas" panose="020B0609020204030204" pitchFamily="49" charset="0"/>
              </a:rPr>
              <a:t>0x400576 &lt;+39&gt;:   </a:t>
            </a:r>
            <a:r>
              <a:rPr lang="en-US" b="1" dirty="0" err="1">
                <a:solidFill>
                  <a:srgbClr val="FF0000"/>
                </a:solidFill>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34" name="Rectangle 33">
            <a:extLst>
              <a:ext uri="{FF2B5EF4-FFF2-40B4-BE49-F238E27FC236}">
                <a16:creationId xmlns:a16="http://schemas.microsoft.com/office/drawing/2014/main" id="{8636FD02-4EA7-CC4F-A2A3-F837B67ADAAF}"/>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461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0x400572 &lt;+35&gt;: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$0x4</a:t>
            </a:r>
          </a:p>
          <a:p>
            <a:pPr algn="l"/>
            <a:r>
              <a:rPr lang="en-US" dirty="0">
                <a:solidFill>
                  <a:schemeClr val="bg1">
                    <a:lumMod val="65000"/>
                  </a:schemeClr>
                </a:solidFill>
                <a:latin typeface="Consolas" panose="020B0609020204030204" pitchFamily="49" charset="0"/>
                <a:cs typeface="Consolas" panose="020B0609020204030204" pitchFamily="49" charset="0"/>
              </a:rPr>
              <a:t>0x400574 &lt;+37&gt;: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$0x3</a:t>
            </a:r>
          </a:p>
          <a:p>
            <a:pPr algn="l"/>
            <a:r>
              <a:rPr lang="en-US" b="1" dirty="0">
                <a:solidFill>
                  <a:srgbClr val="FF0000"/>
                </a:solidFill>
                <a:latin typeface="Consolas" panose="020B0609020204030204" pitchFamily="49" charset="0"/>
                <a:cs typeface="Consolas" panose="020B0609020204030204" pitchFamily="49" charset="0"/>
              </a:rPr>
              <a:t>0x400576 &lt;+39&gt;:   </a:t>
            </a:r>
            <a:r>
              <a:rPr lang="en-US" b="1" dirty="0" err="1">
                <a:solidFill>
                  <a:srgbClr val="FF0000"/>
                </a:solidFill>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    $0x2,%r9d</a:t>
            </a:r>
          </a:p>
          <a:p>
            <a:pPr algn="l"/>
            <a:r>
              <a:rPr lang="en-US" dirty="0">
                <a:solidFill>
                  <a:schemeClr val="tx1"/>
                </a:solidFill>
                <a:latin typeface="Consolas" panose="020B0609020204030204" pitchFamily="49" charset="0"/>
                <a:cs typeface="Consolas" panose="020B0609020204030204" pitchFamily="49" charset="0"/>
              </a:rPr>
              <a:t>0x40057c &lt;+45&gt;:   </a:t>
            </a:r>
            <a:r>
              <a:rPr lang="en-US" dirty="0" err="1">
                <a:solidFill>
                  <a:schemeClr val="tx1"/>
                </a:solidFill>
                <a:latin typeface="Consolas" panose="020B0609020204030204" pitchFamily="49" charset="0"/>
                <a:cs typeface="Consolas" panose="020B0609020204030204" pitchFamily="49" charset="0"/>
              </a:rPr>
              <a:t>mov</a:t>
            </a:r>
            <a:r>
              <a:rPr lang="en-US" dirty="0">
                <a:solidFill>
                  <a:schemeClr val="tx1"/>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114F7253-62F1-DC48-844F-9E47D879C6FF}"/>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0148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0x40057c</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0x400574 &lt;+37&gt;:   </a:t>
            </a:r>
            <a:r>
              <a:rPr lang="en-US" dirty="0" err="1">
                <a:solidFill>
                  <a:schemeClr val="bg1">
                    <a:lumMod val="65000"/>
                  </a:schemeClr>
                </a:solidFill>
                <a:latin typeface="Consolas" panose="020B0609020204030204" pitchFamily="49" charset="0"/>
                <a:cs typeface="Consolas" panose="020B0609020204030204" pitchFamily="49" charset="0"/>
              </a:rPr>
              <a:t>pushq</a:t>
            </a:r>
            <a:r>
              <a:rPr lang="en-US" dirty="0">
                <a:solidFill>
                  <a:schemeClr val="bg1">
                    <a:lumMod val="65000"/>
                  </a:schemeClr>
                </a:solidFill>
                <a:latin typeface="Consolas" panose="020B0609020204030204" pitchFamily="49" charset="0"/>
                <a:cs typeface="Consolas" panose="020B0609020204030204" pitchFamily="49" charset="0"/>
              </a:rPr>
              <a:t>  $0x3</a:t>
            </a:r>
          </a:p>
          <a:p>
            <a:pPr algn="l"/>
            <a:r>
              <a:rPr lang="en-US" dirty="0">
                <a:solidFill>
                  <a:schemeClr val="bg1">
                    <a:lumMod val="65000"/>
                  </a:schemeClr>
                </a:solidFill>
                <a:latin typeface="Consolas" panose="020B0609020204030204" pitchFamily="49" charset="0"/>
                <a:cs typeface="Consolas" panose="020B0609020204030204" pitchFamily="49" charset="0"/>
              </a:rPr>
              <a:t>0x400576 &lt;+39&gt;:   </a:t>
            </a:r>
            <a:r>
              <a:rPr lang="en-US" dirty="0" err="1">
                <a:solidFill>
                  <a:schemeClr val="bg1">
                    <a:lumMod val="65000"/>
                  </a:schemeClr>
                </a:solidFill>
                <a:latin typeface="Consolas" panose="020B0609020204030204" pitchFamily="49" charset="0"/>
                <a:cs typeface="Consolas" panose="020B0609020204030204" pitchFamily="49" charset="0"/>
              </a:rPr>
              <a:t>mov</a:t>
            </a:r>
            <a:r>
              <a:rPr lang="en-US" dirty="0">
                <a:solidFill>
                  <a:schemeClr val="bg1">
                    <a:lumMod val="65000"/>
                  </a:schemeClr>
                </a:solidFill>
                <a:latin typeface="Consolas" panose="020B0609020204030204" pitchFamily="49" charset="0"/>
                <a:cs typeface="Consolas" panose="020B0609020204030204" pitchFamily="49" charset="0"/>
              </a:rPr>
              <a:t>    $0x2,%r9d</a:t>
            </a:r>
          </a:p>
          <a:p>
            <a:pPr algn="l"/>
            <a:r>
              <a:rPr lang="en-US" b="1" dirty="0">
                <a:solidFill>
                  <a:srgbClr val="FF0000"/>
                </a:solidFill>
                <a:latin typeface="Consolas" panose="020B0609020204030204" pitchFamily="49" charset="0"/>
                <a:cs typeface="Consolas" panose="020B0609020204030204" pitchFamily="49" charset="0"/>
              </a:rPr>
              <a:t>0x40057c &lt;+45&gt;:   </a:t>
            </a:r>
            <a:r>
              <a:rPr lang="en-US" b="1" dirty="0" err="1">
                <a:solidFill>
                  <a:srgbClr val="FF0000"/>
                </a:solidFill>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    $0x1,%r8d</a:t>
            </a:r>
          </a:p>
          <a:p>
            <a:pPr algn="l"/>
            <a:r>
              <a:rPr lang="en-US" dirty="0">
                <a:solidFill>
                  <a:schemeClr val="tx1"/>
                </a:solidFill>
                <a:latin typeface="Consolas" panose="020B0609020204030204" pitchFamily="49" charset="0"/>
                <a:cs typeface="Consolas" panose="020B0609020204030204" pitchFamily="49" charset="0"/>
              </a:rPr>
              <a:t>0x400582 &lt;+51&gt;:   lea    0x10(%</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rcx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F9FA4A76-5D0C-544D-B040-B32767488B64}"/>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362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0x400582</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0x400576 &lt;+39&gt;:   </a:t>
            </a:r>
            <a:r>
              <a:rPr lang="en-US" dirty="0" err="1">
                <a:solidFill>
                  <a:schemeClr val="bg1">
                    <a:lumMod val="65000"/>
                  </a:schemeClr>
                </a:solidFill>
                <a:latin typeface="Consolas" panose="020B0609020204030204" pitchFamily="49" charset="0"/>
                <a:cs typeface="Consolas" panose="020B0609020204030204" pitchFamily="49" charset="0"/>
              </a:rPr>
              <a:t>mov</a:t>
            </a:r>
            <a:r>
              <a:rPr lang="en-US" dirty="0">
                <a:solidFill>
                  <a:schemeClr val="bg1">
                    <a:lumMod val="65000"/>
                  </a:schemeClr>
                </a:solidFill>
                <a:latin typeface="Consolas" panose="020B0609020204030204" pitchFamily="49" charset="0"/>
                <a:cs typeface="Consolas" panose="020B0609020204030204" pitchFamily="49" charset="0"/>
              </a:rPr>
              <a:t>    $0x2,%r9d</a:t>
            </a:r>
          </a:p>
          <a:p>
            <a:pPr algn="l"/>
            <a:r>
              <a:rPr lang="en-US" dirty="0">
                <a:solidFill>
                  <a:schemeClr val="bg1">
                    <a:lumMod val="65000"/>
                  </a:schemeClr>
                </a:solidFill>
                <a:latin typeface="Consolas" panose="020B0609020204030204" pitchFamily="49" charset="0"/>
                <a:cs typeface="Consolas" panose="020B0609020204030204" pitchFamily="49" charset="0"/>
              </a:rPr>
              <a:t>0x40057c &lt;+45&gt;:   </a:t>
            </a:r>
            <a:r>
              <a:rPr lang="en-US" dirty="0" err="1">
                <a:solidFill>
                  <a:schemeClr val="bg1">
                    <a:lumMod val="65000"/>
                  </a:schemeClr>
                </a:solidFill>
                <a:latin typeface="Consolas" panose="020B0609020204030204" pitchFamily="49" charset="0"/>
                <a:cs typeface="Consolas" panose="020B0609020204030204" pitchFamily="49" charset="0"/>
              </a:rPr>
              <a:t>mov</a:t>
            </a:r>
            <a:r>
              <a:rPr lang="en-US" dirty="0">
                <a:solidFill>
                  <a:schemeClr val="bg1">
                    <a:lumMod val="65000"/>
                  </a:schemeClr>
                </a:solidFill>
                <a:latin typeface="Consolas" panose="020B0609020204030204" pitchFamily="49" charset="0"/>
                <a:cs typeface="Consolas" panose="020B0609020204030204" pitchFamily="49" charset="0"/>
              </a:rPr>
              <a:t>    $0x1,%r8d</a:t>
            </a:r>
          </a:p>
          <a:p>
            <a:pPr algn="l"/>
            <a:r>
              <a:rPr lang="en-US" b="1" dirty="0">
                <a:solidFill>
                  <a:srgbClr val="FF0000"/>
                </a:solidFill>
                <a:latin typeface="Consolas" panose="020B0609020204030204" pitchFamily="49" charset="0"/>
                <a:cs typeface="Consolas" panose="020B0609020204030204" pitchFamily="49" charset="0"/>
              </a:rPr>
              <a:t>0x400582 &lt;+51&gt;:   lea    0x10(%</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rcx</a:t>
            </a:r>
            <a:endParaRPr lang="en-US" b="1" dirty="0">
              <a:solidFill>
                <a:srgbClr val="FF0000"/>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0x400587 &lt;+56&gt;:   lea    0x14(%</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rdx</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9356D69C-D383-E34E-95A5-CECD2548323D}"/>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066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0x400587</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0x40057c &lt;+45&gt;:   </a:t>
            </a:r>
            <a:r>
              <a:rPr lang="en-US" dirty="0" err="1">
                <a:solidFill>
                  <a:schemeClr val="bg1">
                    <a:lumMod val="65000"/>
                  </a:schemeClr>
                </a:solidFill>
                <a:latin typeface="Consolas" panose="020B0609020204030204" pitchFamily="49" charset="0"/>
                <a:cs typeface="Consolas" panose="020B0609020204030204" pitchFamily="49" charset="0"/>
              </a:rPr>
              <a:t>mov</a:t>
            </a:r>
            <a:r>
              <a:rPr lang="en-US" dirty="0">
                <a:solidFill>
                  <a:schemeClr val="bg1">
                    <a:lumMod val="65000"/>
                  </a:schemeClr>
                </a:solidFill>
                <a:latin typeface="Consolas" panose="020B0609020204030204" pitchFamily="49" charset="0"/>
                <a:cs typeface="Consolas" panose="020B0609020204030204" pitchFamily="49" charset="0"/>
              </a:rPr>
              <a:t>    $0x1,%r8d</a:t>
            </a:r>
          </a:p>
          <a:p>
            <a:pPr algn="l"/>
            <a:r>
              <a:rPr lang="en-US" dirty="0">
                <a:solidFill>
                  <a:schemeClr val="bg1">
                    <a:lumMod val="65000"/>
                  </a:schemeClr>
                </a:solidFill>
                <a:latin typeface="Consolas" panose="020B0609020204030204" pitchFamily="49" charset="0"/>
                <a:cs typeface="Consolas" panose="020B0609020204030204" pitchFamily="49" charset="0"/>
              </a:rPr>
              <a:t>0x400582 &lt;+51&gt;:   lea    0x10(%</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rcx</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0x400587 &lt;+56&gt;:   lea    0x14(%</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rdx</a:t>
            </a:r>
            <a:endParaRPr lang="en-US" b="1" dirty="0">
              <a:solidFill>
                <a:srgbClr val="FF0000"/>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0x40058c &lt;+61&gt;:   lea    0x18(%</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rsi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8A280093-FC83-0A42-AD0F-A3B4FCDC2A78}"/>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0616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0x40058c</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0x400582 &lt;+51&gt;:   lea    0x10(%</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rcx</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dirty="0">
                <a:solidFill>
                  <a:schemeClr val="bg1">
                    <a:lumMod val="65000"/>
                  </a:schemeClr>
                </a:solidFill>
                <a:latin typeface="Consolas" panose="020B0609020204030204" pitchFamily="49" charset="0"/>
                <a:cs typeface="Consolas" panose="020B0609020204030204" pitchFamily="49" charset="0"/>
              </a:rPr>
              <a:t>0x400587 &lt;+56&gt;:   lea    0x14(%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rdx</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0x40058c &lt;+61&gt;:   lea    0x18(%</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rsi</a:t>
            </a:r>
            <a:endParaRPr lang="en-US" b="1" dirty="0">
              <a:solidFill>
                <a:srgbClr val="FF0000"/>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0x400591 &lt;+66&gt;:   lea    0x1c(%</a:t>
            </a:r>
            <a:r>
              <a:rPr lang="en-US" dirty="0" err="1">
                <a:solidFill>
                  <a:schemeClr val="tx1"/>
                </a:solidFill>
                <a:latin typeface="Consolas" panose="020B0609020204030204" pitchFamily="49" charset="0"/>
                <a:cs typeface="Consolas" panose="020B0609020204030204" pitchFamily="49" charset="0"/>
              </a:rPr>
              <a:t>rsp</a:t>
            </a:r>
            <a:r>
              <a:rPr lang="en-US" dirty="0">
                <a:solidFill>
                  <a:schemeClr val="tx1"/>
                </a:solidFill>
                <a:latin typeface="Consolas" panose="020B0609020204030204" pitchFamily="49" charset="0"/>
                <a:cs typeface="Consolas" panose="020B0609020204030204" pitchFamily="49" charset="0"/>
              </a:rPr>
              <a:t>),%</a:t>
            </a:r>
            <a:r>
              <a:rPr lang="en-US" dirty="0" err="1">
                <a:solidFill>
                  <a:schemeClr val="tx1"/>
                </a:solidFill>
                <a:latin typeface="Consolas" panose="020B0609020204030204" pitchFamily="49" charset="0"/>
                <a:cs typeface="Consolas" panose="020B0609020204030204" pitchFamily="49" charset="0"/>
              </a:rPr>
              <a:t>rdi</a:t>
            </a:r>
            <a:endParaRPr lang="en-US" dirty="0">
              <a:solidFill>
                <a:schemeClr val="tx1"/>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31" name="Rectangle 30">
            <a:extLst>
              <a:ext uri="{FF2B5EF4-FFF2-40B4-BE49-F238E27FC236}">
                <a16:creationId xmlns:a16="http://schemas.microsoft.com/office/drawing/2014/main" id="{3F7A774E-424A-B049-943E-2A9D7F840943}"/>
              </a:ext>
            </a:extLst>
          </p:cNvPr>
          <p:cNvSpPr/>
          <p:nvPr>
            <p:custDataLst>
              <p:tags r:id="rId15"/>
            </p:custDataLst>
          </p:nvPr>
        </p:nvSpPr>
        <p:spPr>
          <a:xfrm>
            <a:off x="6269533"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0xffe9f8</a:t>
            </a:r>
          </a:p>
        </p:txBody>
      </p:sp>
      <p:sp>
        <p:nvSpPr>
          <p:cNvPr id="32" name="Rectangle 31">
            <a:extLst>
              <a:ext uri="{FF2B5EF4-FFF2-40B4-BE49-F238E27FC236}">
                <a16:creationId xmlns:a16="http://schemas.microsoft.com/office/drawing/2014/main" id="{7485524B-A2DC-B848-8445-B475D262B37B}"/>
              </a:ext>
            </a:extLst>
          </p:cNvPr>
          <p:cNvSpPr/>
          <p:nvPr>
            <p:custDataLst>
              <p:tags r:id="rId16"/>
            </p:custDataLst>
          </p:nvPr>
        </p:nvSpPr>
        <p:spPr>
          <a:xfrm>
            <a:off x="6407897"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rsi</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F195DA11-7118-6647-93DB-5870B9513934}"/>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961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0x400591</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0x400587 &lt;+56&gt;:   lea    0x14(%</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rdx</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dirty="0">
                <a:solidFill>
                  <a:schemeClr val="bg1">
                    <a:lumMod val="65000"/>
                  </a:schemeClr>
                </a:solidFill>
                <a:latin typeface="Consolas" panose="020B0609020204030204" pitchFamily="49" charset="0"/>
                <a:cs typeface="Consolas" panose="020B0609020204030204" pitchFamily="49" charset="0"/>
              </a:rPr>
              <a:t>0x40058c &lt;+61&gt;:   lea    0x18(%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rsi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0x400591 &lt;+66&gt;:   lea    0x1c(%</a:t>
            </a:r>
            <a:r>
              <a:rPr lang="en-US" b="1" dirty="0" err="1">
                <a:solidFill>
                  <a:srgbClr val="FF0000"/>
                </a:solidFill>
                <a:latin typeface="Consolas" panose="020B0609020204030204" pitchFamily="49" charset="0"/>
                <a:cs typeface="Consolas" panose="020B0609020204030204" pitchFamily="49" charset="0"/>
              </a:rPr>
              <a:t>rsp</a:t>
            </a:r>
            <a:r>
              <a:rPr lang="en-US" b="1" dirty="0">
                <a:solidFill>
                  <a:srgbClr val="FF0000"/>
                </a:solidFill>
                <a:latin typeface="Consolas" panose="020B0609020204030204" pitchFamily="49" charset="0"/>
                <a:cs typeface="Consolas" panose="020B0609020204030204" pitchFamily="49" charset="0"/>
              </a:rPr>
              <a:t>),%</a:t>
            </a:r>
            <a:r>
              <a:rPr lang="en-US" b="1" dirty="0" err="1">
                <a:solidFill>
                  <a:srgbClr val="FF0000"/>
                </a:solidFill>
                <a:latin typeface="Consolas" panose="020B0609020204030204" pitchFamily="49" charset="0"/>
                <a:cs typeface="Consolas" panose="020B0609020204030204" pitchFamily="49" charset="0"/>
              </a:rPr>
              <a:t>rdi</a:t>
            </a:r>
            <a:endParaRPr lang="en-US" b="1" dirty="0">
              <a:solidFill>
                <a:srgbClr val="FF0000"/>
              </a:solidFill>
              <a:latin typeface="Consolas" panose="020B0609020204030204" pitchFamily="49" charset="0"/>
              <a:cs typeface="Consolas" panose="020B0609020204030204" pitchFamily="49" charset="0"/>
            </a:endParaRPr>
          </a:p>
          <a:p>
            <a:pPr algn="l"/>
            <a:r>
              <a:rPr lang="en-US" dirty="0">
                <a:solidFill>
                  <a:schemeClr val="tx1"/>
                </a:solidFill>
                <a:latin typeface="Consolas" panose="020B0609020204030204" pitchFamily="49" charset="0"/>
                <a:cs typeface="Consolas" panose="020B0609020204030204" pitchFamily="49" charset="0"/>
              </a:rPr>
              <a:t>0x400596 &lt;+71&gt;:   </a:t>
            </a:r>
            <a:r>
              <a:rPr lang="en-US" dirty="0" err="1">
                <a:solidFill>
                  <a:schemeClr val="tx1"/>
                </a:solidFill>
                <a:latin typeface="Consolas" panose="020B0609020204030204" pitchFamily="49" charset="0"/>
                <a:cs typeface="Consolas" panose="020B0609020204030204" pitchFamily="49" charset="0"/>
              </a:rPr>
              <a:t>callq</a:t>
            </a:r>
            <a:r>
              <a:rPr lang="en-US" dirty="0">
                <a:solidFill>
                  <a:schemeClr val="tx1"/>
                </a:solidFill>
                <a:latin typeface="Consolas" panose="020B0609020204030204" pitchFamily="49" charset="0"/>
                <a:cs typeface="Consolas" panose="020B0609020204030204" pitchFamily="49" charset="0"/>
              </a:rPr>
              <a:t>  0x400546 &lt;</a:t>
            </a:r>
            <a:r>
              <a:rPr lang="en-US" dirty="0" err="1">
                <a:solidFill>
                  <a:schemeClr val="tx1"/>
                </a:solidFill>
                <a:latin typeface="Consolas" panose="020B0609020204030204" pitchFamily="49" charset="0"/>
                <a:cs typeface="Consolas" panose="020B0609020204030204" pitchFamily="49" charset="0"/>
              </a:rPr>
              <a:t>func</a:t>
            </a:r>
            <a:r>
              <a:rPr lang="en-US" dirty="0">
                <a:solidFill>
                  <a:schemeClr val="tx1"/>
                </a:solidFill>
                <a:latin typeface="Consolas" panose="020B0609020204030204" pitchFamily="49" charset="0"/>
                <a:cs typeface="Consolas" panose="020B0609020204030204" pitchFamily="49" charset="0"/>
              </a:rPr>
              <a:t>&gt;</a:t>
            </a:r>
          </a:p>
          <a:p>
            <a:pPr algn="l"/>
            <a:r>
              <a:rPr lang="en-US" dirty="0">
                <a:solidFill>
                  <a:schemeClr val="tx1"/>
                </a:solidFill>
                <a:latin typeface="Consolas" panose="020B0609020204030204" pitchFamily="49" charset="0"/>
                <a:cs typeface="Consolas" panose="020B0609020204030204" pitchFamily="49" charset="0"/>
              </a:rPr>
              <a:t>0x40059b &lt;+76&gt;:   add    $0x10,%rsp</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29" name="Rectangle 28">
            <a:extLst>
              <a:ext uri="{FF2B5EF4-FFF2-40B4-BE49-F238E27FC236}">
                <a16:creationId xmlns:a16="http://schemas.microsoft.com/office/drawing/2014/main" id="{DF684BD4-A680-2145-BB03-2ABC3B6174FB}"/>
              </a:ext>
            </a:extLst>
          </p:cNvPr>
          <p:cNvSpPr/>
          <p:nvPr>
            <p:custDataLst>
              <p:tags r:id="rId15"/>
            </p:custDataLst>
          </p:nvPr>
        </p:nvSpPr>
        <p:spPr>
          <a:xfrm>
            <a:off x="7528196"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0xffe9fc</a:t>
            </a:r>
          </a:p>
        </p:txBody>
      </p:sp>
      <p:sp>
        <p:nvSpPr>
          <p:cNvPr id="30" name="Rectangle 29">
            <a:extLst>
              <a:ext uri="{FF2B5EF4-FFF2-40B4-BE49-F238E27FC236}">
                <a16:creationId xmlns:a16="http://schemas.microsoft.com/office/drawing/2014/main" id="{6067C27E-53A3-464B-923B-20E5ACEE6F76}"/>
              </a:ext>
            </a:extLst>
          </p:cNvPr>
          <p:cNvSpPr/>
          <p:nvPr>
            <p:custDataLst>
              <p:tags r:id="rId16"/>
            </p:custDataLst>
          </p:nvPr>
        </p:nvSpPr>
        <p:spPr>
          <a:xfrm>
            <a:off x="7666560"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p:txBody>
      </p:sp>
      <p:sp>
        <p:nvSpPr>
          <p:cNvPr id="31" name="Rectangle 30">
            <a:extLst>
              <a:ext uri="{FF2B5EF4-FFF2-40B4-BE49-F238E27FC236}">
                <a16:creationId xmlns:a16="http://schemas.microsoft.com/office/drawing/2014/main" id="{3F7A774E-424A-B049-943E-2A9D7F840943}"/>
              </a:ext>
            </a:extLst>
          </p:cNvPr>
          <p:cNvSpPr/>
          <p:nvPr>
            <p:custDataLst>
              <p:tags r:id="rId17"/>
            </p:custDataLst>
          </p:nvPr>
        </p:nvSpPr>
        <p:spPr>
          <a:xfrm>
            <a:off x="6269533"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0xffe9f8</a:t>
            </a:r>
          </a:p>
        </p:txBody>
      </p:sp>
      <p:sp>
        <p:nvSpPr>
          <p:cNvPr id="32" name="Rectangle 31">
            <a:extLst>
              <a:ext uri="{FF2B5EF4-FFF2-40B4-BE49-F238E27FC236}">
                <a16:creationId xmlns:a16="http://schemas.microsoft.com/office/drawing/2014/main" id="{7485524B-A2DC-B848-8445-B475D262B37B}"/>
              </a:ext>
            </a:extLst>
          </p:cNvPr>
          <p:cNvSpPr/>
          <p:nvPr>
            <p:custDataLst>
              <p:tags r:id="rId18"/>
            </p:custDataLst>
          </p:nvPr>
        </p:nvSpPr>
        <p:spPr>
          <a:xfrm>
            <a:off x="6407897"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rsi</a:t>
            </a:r>
            <a:endParaRPr lang="en-US" dirty="0">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F558015E-18D9-3043-A983-D47BF2E2FFE0}"/>
              </a:ext>
            </a:extLst>
          </p:cNvPr>
          <p:cNvSpPr/>
          <p:nvPr/>
        </p:nvSpPr>
        <p:spPr>
          <a:xfrm>
            <a:off x="74594" y="6705600"/>
            <a:ext cx="6021406"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812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417576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54978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0xffe9e0</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421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0x400596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4166638"/>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0x40058c &lt;+61&gt;:   lea    0x18(%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rsi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dirty="0">
                <a:solidFill>
                  <a:schemeClr val="bg1">
                    <a:lumMod val="65000"/>
                  </a:schemeClr>
                </a:solidFill>
                <a:latin typeface="Consolas" panose="020B0609020204030204" pitchFamily="49" charset="0"/>
                <a:cs typeface="Consolas" panose="020B0609020204030204" pitchFamily="49" charset="0"/>
              </a:rPr>
              <a:t>0x400591 &lt;+66&gt;:   lea    0x1c(%</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rdi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0x400596 &lt;+71&gt;:   </a:t>
            </a:r>
            <a:r>
              <a:rPr lang="en-US" b="1" dirty="0" err="1">
                <a:solidFill>
                  <a:srgbClr val="FF0000"/>
                </a:solidFill>
                <a:latin typeface="Consolas" panose="020B0609020204030204" pitchFamily="49" charset="0"/>
                <a:cs typeface="Consolas" panose="020B0609020204030204" pitchFamily="49" charset="0"/>
              </a:rPr>
              <a:t>callq</a:t>
            </a:r>
            <a:r>
              <a:rPr lang="en-US" b="1" dirty="0">
                <a:solidFill>
                  <a:srgbClr val="FF0000"/>
                </a:solidFill>
                <a:latin typeface="Consolas" panose="020B0609020204030204" pitchFamily="49" charset="0"/>
                <a:cs typeface="Consolas" panose="020B0609020204030204" pitchFamily="49" charset="0"/>
              </a:rPr>
              <a:t>  0x400546 &lt;</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&gt;</a:t>
            </a:r>
          </a:p>
          <a:p>
            <a:pPr algn="l"/>
            <a:r>
              <a:rPr lang="en-US" dirty="0">
                <a:solidFill>
                  <a:schemeClr val="tx1"/>
                </a:solidFill>
                <a:latin typeface="Consolas" panose="020B0609020204030204" pitchFamily="49" charset="0"/>
                <a:cs typeface="Consolas" panose="020B0609020204030204" pitchFamily="49" charset="0"/>
              </a:rPr>
              <a:t>0x40059b &lt;+76&gt;:   add    $0x10,%rsp</a:t>
            </a:r>
          </a:p>
          <a:p>
            <a:pPr algn="l"/>
            <a:r>
              <a:rPr lang="en-US" dirty="0">
                <a:solidFill>
                  <a:schemeClr val="tx1"/>
                </a:solidFill>
                <a:latin typeface="Consolas" panose="020B0609020204030204" pitchFamily="49" charset="0"/>
                <a:cs typeface="Consolas" panose="020B0609020204030204" pitchFamily="49" charset="0"/>
              </a:rPr>
              <a: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29" name="Rectangle 28">
            <a:extLst>
              <a:ext uri="{FF2B5EF4-FFF2-40B4-BE49-F238E27FC236}">
                <a16:creationId xmlns:a16="http://schemas.microsoft.com/office/drawing/2014/main" id="{DF684BD4-A680-2145-BB03-2ABC3B6174FB}"/>
              </a:ext>
            </a:extLst>
          </p:cNvPr>
          <p:cNvSpPr/>
          <p:nvPr>
            <p:custDataLst>
              <p:tags r:id="rId15"/>
            </p:custDataLst>
          </p:nvPr>
        </p:nvSpPr>
        <p:spPr>
          <a:xfrm>
            <a:off x="7528196"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0xffe9fc</a:t>
            </a:r>
          </a:p>
        </p:txBody>
      </p:sp>
      <p:sp>
        <p:nvSpPr>
          <p:cNvPr id="30" name="Rectangle 29">
            <a:extLst>
              <a:ext uri="{FF2B5EF4-FFF2-40B4-BE49-F238E27FC236}">
                <a16:creationId xmlns:a16="http://schemas.microsoft.com/office/drawing/2014/main" id="{6067C27E-53A3-464B-923B-20E5ACEE6F76}"/>
              </a:ext>
            </a:extLst>
          </p:cNvPr>
          <p:cNvSpPr/>
          <p:nvPr>
            <p:custDataLst>
              <p:tags r:id="rId16"/>
            </p:custDataLst>
          </p:nvPr>
        </p:nvSpPr>
        <p:spPr>
          <a:xfrm>
            <a:off x="7666560"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p:txBody>
      </p:sp>
      <p:sp>
        <p:nvSpPr>
          <p:cNvPr id="31" name="Rectangle 30">
            <a:extLst>
              <a:ext uri="{FF2B5EF4-FFF2-40B4-BE49-F238E27FC236}">
                <a16:creationId xmlns:a16="http://schemas.microsoft.com/office/drawing/2014/main" id="{3F7A774E-424A-B049-943E-2A9D7F840943}"/>
              </a:ext>
            </a:extLst>
          </p:cNvPr>
          <p:cNvSpPr/>
          <p:nvPr>
            <p:custDataLst>
              <p:tags r:id="rId17"/>
            </p:custDataLst>
          </p:nvPr>
        </p:nvSpPr>
        <p:spPr>
          <a:xfrm>
            <a:off x="6269533"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0xffe9f8</a:t>
            </a:r>
          </a:p>
        </p:txBody>
      </p:sp>
      <p:sp>
        <p:nvSpPr>
          <p:cNvPr id="32" name="Rectangle 31">
            <a:extLst>
              <a:ext uri="{FF2B5EF4-FFF2-40B4-BE49-F238E27FC236}">
                <a16:creationId xmlns:a16="http://schemas.microsoft.com/office/drawing/2014/main" id="{7485524B-A2DC-B848-8445-B475D262B37B}"/>
              </a:ext>
            </a:extLst>
          </p:cNvPr>
          <p:cNvSpPr/>
          <p:nvPr>
            <p:custDataLst>
              <p:tags r:id="rId18"/>
            </p:custDataLst>
          </p:nvPr>
        </p:nvSpPr>
        <p:spPr>
          <a:xfrm>
            <a:off x="6407897"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72248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ext uri="{D42A27DB-BD31-4B8C-83A1-F6EECF244321}">
                <p14:modId xmlns:p14="http://schemas.microsoft.com/office/powerpoint/2010/main" val="574028161"/>
              </p:ext>
            </p:extLst>
          </p:nvPr>
        </p:nvGraphicFramePr>
        <p:xfrm>
          <a:off x="7467600" y="1243563"/>
          <a:ext cx="3200400" cy="515112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0x40059b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31621774"/>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64122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0xffe9d8</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10052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0x400596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5132744"/>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0x40058c &lt;+61&gt;:   lea    0x18(%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rsi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dirty="0">
                <a:solidFill>
                  <a:schemeClr val="bg1">
                    <a:lumMod val="65000"/>
                  </a:schemeClr>
                </a:solidFill>
                <a:latin typeface="Consolas" panose="020B0609020204030204" pitchFamily="49" charset="0"/>
                <a:cs typeface="Consolas" panose="020B0609020204030204" pitchFamily="49" charset="0"/>
              </a:rPr>
              <a:t>0x400591 &lt;+66&gt;:   lea    0x1c(%</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rdi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0x400596 &lt;+71&gt;:   </a:t>
            </a:r>
            <a:r>
              <a:rPr lang="en-US" b="1" dirty="0" err="1">
                <a:solidFill>
                  <a:srgbClr val="FF0000"/>
                </a:solidFill>
                <a:latin typeface="Consolas" panose="020B0609020204030204" pitchFamily="49" charset="0"/>
                <a:cs typeface="Consolas" panose="020B0609020204030204" pitchFamily="49" charset="0"/>
              </a:rPr>
              <a:t>callq</a:t>
            </a:r>
            <a:r>
              <a:rPr lang="en-US" b="1" dirty="0">
                <a:solidFill>
                  <a:srgbClr val="FF0000"/>
                </a:solidFill>
                <a:latin typeface="Consolas" panose="020B0609020204030204" pitchFamily="49" charset="0"/>
                <a:cs typeface="Consolas" panose="020B0609020204030204" pitchFamily="49" charset="0"/>
              </a:rPr>
              <a:t>  0x400546 &lt;</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&gt;</a:t>
            </a:r>
          </a:p>
          <a:p>
            <a:pPr algn="l"/>
            <a:r>
              <a:rPr lang="en-US" dirty="0">
                <a:solidFill>
                  <a:schemeClr val="tx1"/>
                </a:solidFill>
                <a:latin typeface="Consolas" panose="020B0609020204030204" pitchFamily="49" charset="0"/>
                <a:cs typeface="Consolas" panose="020B0609020204030204" pitchFamily="49" charset="0"/>
              </a:rPr>
              <a:t>0x40059b &lt;+76&gt;:   add    $0x10,%rsp</a:t>
            </a:r>
          </a:p>
          <a:p>
            <a:pPr algn="l"/>
            <a:r>
              <a:rPr lang="en-US" dirty="0">
                <a:solidFill>
                  <a:schemeClr val="tx1"/>
                </a:solidFill>
                <a:latin typeface="Consolas" panose="020B0609020204030204" pitchFamily="49" charset="0"/>
                <a:cs typeface="Consolas" panose="020B0609020204030204" pitchFamily="49" charset="0"/>
              </a:rPr>
              <a: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29" name="Rectangle 28">
            <a:extLst>
              <a:ext uri="{FF2B5EF4-FFF2-40B4-BE49-F238E27FC236}">
                <a16:creationId xmlns:a16="http://schemas.microsoft.com/office/drawing/2014/main" id="{DF684BD4-A680-2145-BB03-2ABC3B6174FB}"/>
              </a:ext>
            </a:extLst>
          </p:cNvPr>
          <p:cNvSpPr/>
          <p:nvPr>
            <p:custDataLst>
              <p:tags r:id="rId15"/>
            </p:custDataLst>
          </p:nvPr>
        </p:nvSpPr>
        <p:spPr>
          <a:xfrm>
            <a:off x="7528196"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0xffe9fc</a:t>
            </a:r>
          </a:p>
        </p:txBody>
      </p:sp>
      <p:sp>
        <p:nvSpPr>
          <p:cNvPr id="30" name="Rectangle 29">
            <a:extLst>
              <a:ext uri="{FF2B5EF4-FFF2-40B4-BE49-F238E27FC236}">
                <a16:creationId xmlns:a16="http://schemas.microsoft.com/office/drawing/2014/main" id="{6067C27E-53A3-464B-923B-20E5ACEE6F76}"/>
              </a:ext>
            </a:extLst>
          </p:cNvPr>
          <p:cNvSpPr/>
          <p:nvPr>
            <p:custDataLst>
              <p:tags r:id="rId16"/>
            </p:custDataLst>
          </p:nvPr>
        </p:nvSpPr>
        <p:spPr>
          <a:xfrm>
            <a:off x="7666560"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p:txBody>
      </p:sp>
      <p:sp>
        <p:nvSpPr>
          <p:cNvPr id="31" name="Rectangle 30">
            <a:extLst>
              <a:ext uri="{FF2B5EF4-FFF2-40B4-BE49-F238E27FC236}">
                <a16:creationId xmlns:a16="http://schemas.microsoft.com/office/drawing/2014/main" id="{3F7A774E-424A-B049-943E-2A9D7F840943}"/>
              </a:ext>
            </a:extLst>
          </p:cNvPr>
          <p:cNvSpPr/>
          <p:nvPr>
            <p:custDataLst>
              <p:tags r:id="rId17"/>
            </p:custDataLst>
          </p:nvPr>
        </p:nvSpPr>
        <p:spPr>
          <a:xfrm>
            <a:off x="6269533"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0xffe9f8</a:t>
            </a:r>
          </a:p>
        </p:txBody>
      </p:sp>
      <p:sp>
        <p:nvSpPr>
          <p:cNvPr id="32" name="Rectangle 31">
            <a:extLst>
              <a:ext uri="{FF2B5EF4-FFF2-40B4-BE49-F238E27FC236}">
                <a16:creationId xmlns:a16="http://schemas.microsoft.com/office/drawing/2014/main" id="{7485524B-A2DC-B848-8445-B475D262B37B}"/>
              </a:ext>
            </a:extLst>
          </p:cNvPr>
          <p:cNvSpPr/>
          <p:nvPr>
            <p:custDataLst>
              <p:tags r:id="rId18"/>
            </p:custDataLst>
          </p:nvPr>
        </p:nvSpPr>
        <p:spPr>
          <a:xfrm>
            <a:off x="6407897"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01692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17AD49-FB47-CA46-885D-F42567456C60}"/>
              </a:ext>
            </a:extLst>
          </p:cNvPr>
          <p:cNvCxnSpPr>
            <a:cxnSpLocks/>
            <a:stCxn id="12" idx="2"/>
          </p:cNvCxnSpPr>
          <p:nvPr/>
        </p:nvCxnSpPr>
        <p:spPr>
          <a:xfrm flipH="1">
            <a:off x="11430000" y="6477000"/>
            <a:ext cx="153394" cy="381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BD2E08-BFB4-8849-9825-FFFE2A0F7E7B}"/>
              </a:ext>
            </a:extLst>
          </p:cNvPr>
          <p:cNvSpPr>
            <a:spLocks noGrp="1"/>
          </p:cNvSpPr>
          <p:nvPr>
            <p:ph type="title"/>
          </p:nvPr>
        </p:nvSpPr>
        <p:spPr/>
        <p:txBody>
          <a:bodyPr/>
          <a:lstStyle/>
          <a:p>
            <a:r>
              <a:rPr lang="en-US" dirty="0"/>
              <a:t>Parameters and Return</a:t>
            </a:r>
          </a:p>
        </p:txBody>
      </p:sp>
      <p:sp>
        <p:nvSpPr>
          <p:cNvPr id="4" name="Rectangle 3"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352029DC-0B6B-A841-B752-C79FE9FBB016}"/>
              </a:ext>
            </a:extLst>
          </p:cNvPr>
          <p:cNvSpPr/>
          <p:nvPr>
            <p:custDataLst>
              <p:tags r:id="rId1"/>
            </p:custDataLst>
          </p:nvPr>
        </p:nvSpPr>
        <p:spPr>
          <a:xfrm>
            <a:off x="8818323" y="1243562"/>
            <a:ext cx="1849677" cy="591923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3">
            <a:extLst>
              <a:ext uri="{FF2B5EF4-FFF2-40B4-BE49-F238E27FC236}">
                <a16:creationId xmlns:a16="http://schemas.microsoft.com/office/drawing/2014/main" id="{07534C04-A174-CA49-A16F-CA98F1380546}"/>
              </a:ext>
            </a:extLst>
          </p:cNvPr>
          <p:cNvGraphicFramePr>
            <a:graphicFrameLocks/>
          </p:cNvGraphicFramePr>
          <p:nvPr>
            <p:extLst/>
          </p:nvPr>
        </p:nvGraphicFramePr>
        <p:xfrm>
          <a:off x="7467600" y="1243563"/>
          <a:ext cx="3200400" cy="5151120"/>
        </p:xfrm>
        <a:graphic>
          <a:graphicData uri="http://schemas.openxmlformats.org/drawingml/2006/table">
            <a:tbl>
              <a:tblPr firstRow="1" bandRow="1">
                <a:tableStyleId>{5940675A-B579-460E-94D1-54222C63F5DA}</a:tableStyleId>
              </a:tblPr>
              <a:tblGrid>
                <a:gridCol w="1350558">
                  <a:extLst>
                    <a:ext uri="{9D8B030D-6E8A-4147-A177-3AD203B41FA5}">
                      <a16:colId xmlns:a16="http://schemas.microsoft.com/office/drawing/2014/main" val="509243273"/>
                    </a:ext>
                  </a:extLst>
                </a:gridCol>
                <a:gridCol w="1849842">
                  <a:extLst>
                    <a:ext uri="{9D8B030D-6E8A-4147-A177-3AD203B41FA5}">
                      <a16:colId xmlns:a16="http://schemas.microsoft.com/office/drawing/2014/main" val="2240388603"/>
                    </a:ext>
                  </a:extLst>
                </a:gridCol>
              </a:tblGrid>
              <a:tr h="0">
                <a:tc>
                  <a:txBody>
                    <a:bodyPr/>
                    <a:lstStyle/>
                    <a:p>
                      <a:pPr algn="ctr"/>
                      <a:endParaRPr lang="en-US" sz="1000" dirty="0">
                        <a:latin typeface="Consolas" panose="020B0609020204030204" pitchFamily="49" charset="0"/>
                        <a:cs typeface="Consolas" panose="020B0609020204030204" pitchFamily="49"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Consolas" panose="020B0609020204030204" pitchFamily="49" charset="0"/>
                          <a:cs typeface="Consolas" panose="020B06090202040302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72562243"/>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0xffe9fc</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29487858"/>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6006838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0xffe9f4</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61636026"/>
                  </a:ext>
                </a:extLst>
              </a:tr>
              <a:tr h="4876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0xffe9f0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12031180"/>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0xffe9e8</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0111368"/>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lumMod val="50000"/>
                            </a:schemeClr>
                          </a:solidFill>
                          <a:effectLst/>
                          <a:latin typeface="Consolas" panose="020B0609020204030204" pitchFamily="49" charset="0"/>
                          <a:ea typeface="+mn-ea"/>
                          <a:cs typeface="Consolas" panose="020B0609020204030204" pitchFamily="49" charset="0"/>
                        </a:rPr>
                        <a:t>0xffe9e0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834759377"/>
                  </a:ext>
                </a:extLst>
              </a:tr>
              <a:tr h="9753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lumMod val="50000"/>
                          </a:schemeClr>
                        </a:solidFill>
                        <a:effectLst/>
                        <a:latin typeface="Consolas" panose="020B0609020204030204" pitchFamily="49" charset="0"/>
                        <a:ea typeface="+mn-ea"/>
                        <a:cs typeface="Consolas" panose="020B0609020204030204" pitchFamily="49" charset="0"/>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600" dirty="0">
                          <a:latin typeface="Consolas" panose="020B0609020204030204" pitchFamily="49" charset="0"/>
                          <a:cs typeface="Consolas" panose="020B0609020204030204" pitchFamily="49" charset="0"/>
                        </a:rPr>
                        <a:t>0x40059b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31621774"/>
                  </a:ext>
                </a:extLst>
              </a:tr>
            </a:tbl>
          </a:graphicData>
        </a:graphic>
      </p:graphicFrame>
      <p:cxnSp>
        <p:nvCxnSpPr>
          <p:cNvPr id="6" name="Straight Arrow Connector 5">
            <a:extLst>
              <a:ext uri="{FF2B5EF4-FFF2-40B4-BE49-F238E27FC236}">
                <a16:creationId xmlns:a16="http://schemas.microsoft.com/office/drawing/2014/main" id="{F7CB3E74-4CFE-E248-861B-E5E2DB34825A}"/>
              </a:ext>
            </a:extLst>
          </p:cNvPr>
          <p:cNvCxnSpPr>
            <a:cxnSpLocks/>
          </p:cNvCxnSpPr>
          <p:nvPr>
            <p:custDataLst>
              <p:tags r:id="rId2"/>
            </p:custDataLst>
          </p:nvPr>
        </p:nvCxnSpPr>
        <p:spPr>
          <a:xfrm>
            <a:off x="9732558" y="6412211"/>
            <a:ext cx="0" cy="369589"/>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BDB347-3AC2-4C40-AE11-05DDD08A9A7A}"/>
              </a:ext>
            </a:extLst>
          </p:cNvPr>
          <p:cNvSpPr txBox="1"/>
          <p:nvPr/>
        </p:nvSpPr>
        <p:spPr>
          <a:xfrm>
            <a:off x="6074958" y="2109719"/>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main()</a:t>
            </a:r>
          </a:p>
        </p:txBody>
      </p:sp>
      <p:sp>
        <p:nvSpPr>
          <p:cNvPr id="10" name="Rectangle 9">
            <a:extLst>
              <a:ext uri="{FF2B5EF4-FFF2-40B4-BE49-F238E27FC236}">
                <a16:creationId xmlns:a16="http://schemas.microsoft.com/office/drawing/2014/main" id="{C080E98F-EADD-CE47-AAF0-43C5B4541BA5}"/>
              </a:ext>
            </a:extLst>
          </p:cNvPr>
          <p:cNvSpPr/>
          <p:nvPr>
            <p:custDataLst>
              <p:tags r:id="rId3"/>
            </p:custDataLst>
          </p:nvPr>
        </p:nvSpPr>
        <p:spPr>
          <a:xfrm>
            <a:off x="11027278" y="5181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0xffe9d8</a:t>
            </a:r>
          </a:p>
        </p:txBody>
      </p:sp>
      <p:cxnSp>
        <p:nvCxnSpPr>
          <p:cNvPr id="11" name="Straight Arrow Connector 10">
            <a:extLst>
              <a:ext uri="{FF2B5EF4-FFF2-40B4-BE49-F238E27FC236}">
                <a16:creationId xmlns:a16="http://schemas.microsoft.com/office/drawing/2014/main" id="{77FAE934-1330-B44A-9033-B2D60F3415A0}"/>
              </a:ext>
            </a:extLst>
          </p:cNvPr>
          <p:cNvCxnSpPr>
            <a:cxnSpLocks/>
            <a:stCxn id="10" idx="1"/>
          </p:cNvCxnSpPr>
          <p:nvPr/>
        </p:nvCxnSpPr>
        <p:spPr>
          <a:xfrm flipH="1">
            <a:off x="10668000" y="5377132"/>
            <a:ext cx="359278" cy="10052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4E7871-7842-BE47-8A80-15EE121861CA}"/>
              </a:ext>
            </a:extLst>
          </p:cNvPr>
          <p:cNvSpPr/>
          <p:nvPr>
            <p:custDataLst>
              <p:tags r:id="rId4"/>
            </p:custDataLst>
          </p:nvPr>
        </p:nvSpPr>
        <p:spPr>
          <a:xfrm>
            <a:off x="11027278" y="6082921"/>
            <a:ext cx="1112231" cy="394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0x400546</a:t>
            </a:r>
          </a:p>
        </p:txBody>
      </p:sp>
      <p:sp>
        <p:nvSpPr>
          <p:cNvPr id="14" name="Left Bracket 13">
            <a:extLst>
              <a:ext uri="{FF2B5EF4-FFF2-40B4-BE49-F238E27FC236}">
                <a16:creationId xmlns:a16="http://schemas.microsoft.com/office/drawing/2014/main" id="{42FD7A78-5707-DB47-981C-162E191FE180}"/>
              </a:ext>
            </a:extLst>
          </p:cNvPr>
          <p:cNvSpPr/>
          <p:nvPr/>
        </p:nvSpPr>
        <p:spPr>
          <a:xfrm>
            <a:off x="7339381" y="1243563"/>
            <a:ext cx="355376" cy="5132744"/>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8BD95FC-3041-AB48-9928-36AE62978EE2}"/>
              </a:ext>
            </a:extLst>
          </p:cNvPr>
          <p:cNvSpPr/>
          <p:nvPr>
            <p:custDataLst>
              <p:tags r:id="rId5"/>
            </p:custDataLst>
          </p:nvPr>
        </p:nvSpPr>
        <p:spPr>
          <a:xfrm>
            <a:off x="11146407" y="4800600"/>
            <a:ext cx="768159"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AF97E6C2-B768-664D-9EE0-56DDB4A5428B}"/>
              </a:ext>
            </a:extLst>
          </p:cNvPr>
          <p:cNvSpPr/>
          <p:nvPr>
            <p:custDataLst>
              <p:tags r:id="rId6"/>
            </p:custDataLst>
          </p:nvPr>
        </p:nvSpPr>
        <p:spPr>
          <a:xfrm>
            <a:off x="11200811" y="569589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%rip</a:t>
            </a:r>
            <a:endParaRPr lang="en-US"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D55CF54B-D95F-0E4E-9FE6-CA92D48660BA}"/>
              </a:ext>
            </a:extLst>
          </p:cNvPr>
          <p:cNvSpPr txBox="1"/>
          <p:nvPr/>
        </p:nvSpPr>
        <p:spPr>
          <a:xfrm>
            <a:off x="74594" y="1305341"/>
            <a:ext cx="6009979" cy="3970318"/>
          </a:xfrm>
          <a:prstGeom prst="rect">
            <a:avLst/>
          </a:prstGeom>
          <a:noFill/>
          <a:ln>
            <a:solidFill>
              <a:schemeClr val="tx1"/>
            </a:solidFill>
          </a:ln>
        </p:spPr>
        <p:txBody>
          <a:bodyPr wrap="none" rtlCol="0">
            <a:spAutoFit/>
          </a:bodyPr>
          <a:lstStyle/>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argc</a:t>
            </a:r>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i1 = 1;</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i2 = 2;</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i3 = 3;</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i4 = 4;</a:t>
            </a:r>
          </a:p>
          <a:p>
            <a:pPr algn="l"/>
            <a:r>
              <a:rPr lang="en-US" b="1" dirty="0">
                <a:solidFill>
                  <a:srgbClr val="FF0000"/>
                </a:solidFill>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int</a:t>
            </a:r>
            <a:r>
              <a:rPr lang="en-US" b="1" dirty="0">
                <a:solidFill>
                  <a:srgbClr val="FF0000"/>
                </a:solidFill>
                <a:latin typeface="Consolas" panose="020B0609020204030204" pitchFamily="49" charset="0"/>
                <a:cs typeface="Consolas" panose="020B0609020204030204" pitchFamily="49" charset="0"/>
              </a:rPr>
              <a:t> result = </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(&amp;i1, &amp;i2, &amp;i3, &amp;i4, </a:t>
            </a:r>
          </a:p>
          <a:p>
            <a:pPr algn="l"/>
            <a:r>
              <a:rPr lang="en-US" b="1" dirty="0">
                <a:solidFill>
                  <a:srgbClr val="FF0000"/>
                </a:solidFill>
                <a:latin typeface="Consolas" panose="020B0609020204030204" pitchFamily="49" charset="0"/>
                <a:cs typeface="Consolas" panose="020B0609020204030204" pitchFamily="49" charset="0"/>
              </a:rPr>
              <a:t>                      i1, i2, i3, i4);</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a:p>
            <a:pPr algn="l"/>
            <a:endParaRPr lang="en-US" dirty="0">
              <a:latin typeface="Consolas" panose="020B0609020204030204" pitchFamily="49" charset="0"/>
              <a:cs typeface="Consolas" panose="020B0609020204030204" pitchFamily="49" charset="0"/>
            </a:endParaRPr>
          </a:p>
          <a:p>
            <a:pPr algn="l"/>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*p4, </a:t>
            </a:r>
          </a:p>
          <a:p>
            <a:pPr algn="l"/>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v1,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v2,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v3,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v4) {</a:t>
            </a:r>
          </a:p>
          <a:p>
            <a:pPr algn="l"/>
            <a:r>
              <a:rPr lang="en-US" dirty="0">
                <a:latin typeface="Consolas" panose="020B0609020204030204" pitchFamily="49" charset="0"/>
                <a:cs typeface="Consolas" panose="020B0609020204030204" pitchFamily="49" charset="0"/>
              </a:rPr>
              <a:t>    …</a:t>
            </a:r>
          </a:p>
          <a:p>
            <a:pPr algn="l"/>
            <a:r>
              <a:rPr lang="en-US" dirty="0">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61D23BC-D818-7345-906C-F1DE9CC00B75}"/>
              </a:ext>
            </a:extLst>
          </p:cNvPr>
          <p:cNvSpPr/>
          <p:nvPr/>
        </p:nvSpPr>
        <p:spPr>
          <a:xfrm>
            <a:off x="74594" y="5410200"/>
            <a:ext cx="6021406"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dirty="0">
                <a:solidFill>
                  <a:schemeClr val="bg1">
                    <a:lumMod val="65000"/>
                  </a:schemeClr>
                </a:solidFill>
                <a:latin typeface="Consolas" panose="020B0609020204030204" pitchFamily="49" charset="0"/>
                <a:cs typeface="Consolas" panose="020B0609020204030204" pitchFamily="49" charset="0"/>
              </a:rPr>
              <a:t>0x40058c &lt;+61&gt;:   lea    0x18(%</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rsi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dirty="0">
                <a:solidFill>
                  <a:schemeClr val="bg1">
                    <a:lumMod val="65000"/>
                  </a:schemeClr>
                </a:solidFill>
                <a:latin typeface="Consolas" panose="020B0609020204030204" pitchFamily="49" charset="0"/>
                <a:cs typeface="Consolas" panose="020B0609020204030204" pitchFamily="49" charset="0"/>
              </a:rPr>
              <a:t>0x400591 &lt;+66&gt;:   lea    0x1c(%</a:t>
            </a:r>
            <a:r>
              <a:rPr lang="en-US" dirty="0" err="1">
                <a:solidFill>
                  <a:schemeClr val="bg1">
                    <a:lumMod val="65000"/>
                  </a:schemeClr>
                </a:solidFill>
                <a:latin typeface="Consolas" panose="020B0609020204030204" pitchFamily="49" charset="0"/>
                <a:cs typeface="Consolas" panose="020B0609020204030204" pitchFamily="49" charset="0"/>
              </a:rPr>
              <a:t>rsp</a:t>
            </a:r>
            <a:r>
              <a:rPr lang="en-US" dirty="0">
                <a:solidFill>
                  <a:schemeClr val="bg1">
                    <a:lumMod val="65000"/>
                  </a:schemeClr>
                </a:solidFill>
                <a:latin typeface="Consolas" panose="020B0609020204030204" pitchFamily="49" charset="0"/>
                <a:cs typeface="Consolas" panose="020B0609020204030204" pitchFamily="49" charset="0"/>
              </a:rPr>
              <a:t>),%</a:t>
            </a:r>
            <a:r>
              <a:rPr lang="en-US" dirty="0" err="1">
                <a:solidFill>
                  <a:schemeClr val="bg1">
                    <a:lumMod val="65000"/>
                  </a:schemeClr>
                </a:solidFill>
                <a:latin typeface="Consolas" panose="020B0609020204030204" pitchFamily="49" charset="0"/>
                <a:cs typeface="Consolas" panose="020B0609020204030204" pitchFamily="49" charset="0"/>
              </a:rPr>
              <a:t>rdi</a:t>
            </a:r>
            <a:endParaRPr lang="en-US" dirty="0">
              <a:solidFill>
                <a:schemeClr val="bg1">
                  <a:lumMod val="65000"/>
                </a:schemeClr>
              </a:solidFill>
              <a:latin typeface="Consolas" panose="020B0609020204030204" pitchFamily="49" charset="0"/>
              <a:cs typeface="Consolas" panose="020B0609020204030204" pitchFamily="49" charset="0"/>
            </a:endParaRPr>
          </a:p>
          <a:p>
            <a:pPr algn="l"/>
            <a:r>
              <a:rPr lang="en-US" b="1" dirty="0">
                <a:solidFill>
                  <a:srgbClr val="FF0000"/>
                </a:solidFill>
                <a:latin typeface="Consolas" panose="020B0609020204030204" pitchFamily="49" charset="0"/>
                <a:cs typeface="Consolas" panose="020B0609020204030204" pitchFamily="49" charset="0"/>
              </a:rPr>
              <a:t>0x400596 &lt;+71&gt;:   </a:t>
            </a:r>
            <a:r>
              <a:rPr lang="en-US" b="1" dirty="0" err="1">
                <a:solidFill>
                  <a:srgbClr val="FF0000"/>
                </a:solidFill>
                <a:latin typeface="Consolas" panose="020B0609020204030204" pitchFamily="49" charset="0"/>
                <a:cs typeface="Consolas" panose="020B0609020204030204" pitchFamily="49" charset="0"/>
              </a:rPr>
              <a:t>callq</a:t>
            </a:r>
            <a:r>
              <a:rPr lang="en-US" b="1" dirty="0">
                <a:solidFill>
                  <a:srgbClr val="FF0000"/>
                </a:solidFill>
                <a:latin typeface="Consolas" panose="020B0609020204030204" pitchFamily="49" charset="0"/>
                <a:cs typeface="Consolas" panose="020B0609020204030204" pitchFamily="49" charset="0"/>
              </a:rPr>
              <a:t>  0x400546 &lt;</a:t>
            </a:r>
            <a:r>
              <a:rPr lang="en-US" b="1" dirty="0" err="1">
                <a:solidFill>
                  <a:srgbClr val="FF0000"/>
                </a:solidFill>
                <a:latin typeface="Consolas" panose="020B0609020204030204" pitchFamily="49" charset="0"/>
                <a:cs typeface="Consolas" panose="020B0609020204030204" pitchFamily="49" charset="0"/>
              </a:rPr>
              <a:t>func</a:t>
            </a:r>
            <a:r>
              <a:rPr lang="en-US" b="1" dirty="0">
                <a:solidFill>
                  <a:srgbClr val="FF0000"/>
                </a:solidFill>
                <a:latin typeface="Consolas" panose="020B0609020204030204" pitchFamily="49" charset="0"/>
                <a:cs typeface="Consolas" panose="020B0609020204030204" pitchFamily="49" charset="0"/>
              </a:rPr>
              <a:t>&gt;</a:t>
            </a:r>
          </a:p>
          <a:p>
            <a:pPr algn="l"/>
            <a:r>
              <a:rPr lang="en-US" dirty="0">
                <a:solidFill>
                  <a:schemeClr val="tx1"/>
                </a:solidFill>
                <a:latin typeface="Consolas" panose="020B0609020204030204" pitchFamily="49" charset="0"/>
                <a:cs typeface="Consolas" panose="020B0609020204030204" pitchFamily="49" charset="0"/>
              </a:rPr>
              <a:t>0x40059b &lt;+76&gt;:   add    $0x10,%rsp</a:t>
            </a:r>
          </a:p>
          <a:p>
            <a:pPr algn="l"/>
            <a:r>
              <a:rPr lang="en-US" dirty="0">
                <a:solidFill>
                  <a:schemeClr val="tx1"/>
                </a:solidFill>
                <a:latin typeface="Consolas" panose="020B0609020204030204" pitchFamily="49" charset="0"/>
                <a:cs typeface="Consolas" panose="020B0609020204030204" pitchFamily="49" charset="0"/>
              </a:rPr>
              <a:t>…</a:t>
            </a:r>
          </a:p>
        </p:txBody>
      </p:sp>
      <p:sp>
        <p:nvSpPr>
          <p:cNvPr id="18" name="Rectangle 17">
            <a:extLst>
              <a:ext uri="{FF2B5EF4-FFF2-40B4-BE49-F238E27FC236}">
                <a16:creationId xmlns:a16="http://schemas.microsoft.com/office/drawing/2014/main" id="{43F9B497-5981-4A44-AED3-AAE3DC9ACF79}"/>
              </a:ext>
            </a:extLst>
          </p:cNvPr>
          <p:cNvSpPr/>
          <p:nvPr>
            <p:custDataLst>
              <p:tags r:id="rId7"/>
            </p:custDataLst>
          </p:nvPr>
        </p:nvSpPr>
        <p:spPr>
          <a:xfrm>
            <a:off x="11011443" y="4267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2</a:t>
            </a:r>
          </a:p>
        </p:txBody>
      </p:sp>
      <p:sp>
        <p:nvSpPr>
          <p:cNvPr id="20" name="Rectangle 19">
            <a:extLst>
              <a:ext uri="{FF2B5EF4-FFF2-40B4-BE49-F238E27FC236}">
                <a16:creationId xmlns:a16="http://schemas.microsoft.com/office/drawing/2014/main" id="{A927F735-FEE0-F84A-9DD4-455B76FE1B9F}"/>
              </a:ext>
            </a:extLst>
          </p:cNvPr>
          <p:cNvSpPr/>
          <p:nvPr>
            <p:custDataLst>
              <p:tags r:id="rId8"/>
            </p:custDataLst>
          </p:nvPr>
        </p:nvSpPr>
        <p:spPr>
          <a:xfrm>
            <a:off x="11149807" y="3886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%r9d</a:t>
            </a: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3001ECA3-D54A-DB4B-934B-9E5E72B9C17C}"/>
              </a:ext>
            </a:extLst>
          </p:cNvPr>
          <p:cNvSpPr/>
          <p:nvPr>
            <p:custDataLst>
              <p:tags r:id="rId9"/>
            </p:custDataLst>
          </p:nvPr>
        </p:nvSpPr>
        <p:spPr>
          <a:xfrm>
            <a:off x="11027278" y="34290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1</a:t>
            </a:r>
          </a:p>
        </p:txBody>
      </p:sp>
      <p:sp>
        <p:nvSpPr>
          <p:cNvPr id="22" name="Rectangle 21">
            <a:extLst>
              <a:ext uri="{FF2B5EF4-FFF2-40B4-BE49-F238E27FC236}">
                <a16:creationId xmlns:a16="http://schemas.microsoft.com/office/drawing/2014/main" id="{DD911891-E7E4-7444-8A8D-419FA819D617}"/>
              </a:ext>
            </a:extLst>
          </p:cNvPr>
          <p:cNvSpPr/>
          <p:nvPr>
            <p:custDataLst>
              <p:tags r:id="rId10"/>
            </p:custDataLst>
          </p:nvPr>
        </p:nvSpPr>
        <p:spPr>
          <a:xfrm>
            <a:off x="11165642" y="30480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%r8d</a:t>
            </a:r>
            <a:endParaRPr lang="en-US" dirty="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3DAA9464-A591-9443-80F9-8F264A185520}"/>
              </a:ext>
            </a:extLst>
          </p:cNvPr>
          <p:cNvSpPr/>
          <p:nvPr>
            <p:custDataLst>
              <p:tags r:id="rId11"/>
            </p:custDataLst>
          </p:nvPr>
        </p:nvSpPr>
        <p:spPr>
          <a:xfrm>
            <a:off x="11027278" y="25146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0xffe9f0</a:t>
            </a:r>
          </a:p>
        </p:txBody>
      </p:sp>
      <p:sp>
        <p:nvSpPr>
          <p:cNvPr id="24" name="Rectangle 23">
            <a:extLst>
              <a:ext uri="{FF2B5EF4-FFF2-40B4-BE49-F238E27FC236}">
                <a16:creationId xmlns:a16="http://schemas.microsoft.com/office/drawing/2014/main" id="{3D09C930-66D4-C243-83E5-02761CA66765}"/>
              </a:ext>
            </a:extLst>
          </p:cNvPr>
          <p:cNvSpPr/>
          <p:nvPr>
            <p:custDataLst>
              <p:tags r:id="rId12"/>
            </p:custDataLst>
          </p:nvPr>
        </p:nvSpPr>
        <p:spPr>
          <a:xfrm>
            <a:off x="11165642" y="21336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rcx</a:t>
            </a:r>
            <a:endParaRPr lang="en-US" dirty="0">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0A7B1859-D054-0A4B-AB3B-FB6C043E288C}"/>
              </a:ext>
            </a:extLst>
          </p:cNvPr>
          <p:cNvSpPr/>
          <p:nvPr>
            <p:custDataLst>
              <p:tags r:id="rId13"/>
            </p:custDataLst>
          </p:nvPr>
        </p:nvSpPr>
        <p:spPr>
          <a:xfrm>
            <a:off x="11027278" y="1600200"/>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0xffe9f4</a:t>
            </a:r>
          </a:p>
        </p:txBody>
      </p:sp>
      <p:sp>
        <p:nvSpPr>
          <p:cNvPr id="26" name="Rectangle 25">
            <a:extLst>
              <a:ext uri="{FF2B5EF4-FFF2-40B4-BE49-F238E27FC236}">
                <a16:creationId xmlns:a16="http://schemas.microsoft.com/office/drawing/2014/main" id="{5540D4A0-9A70-F247-A665-DA39FA283633}"/>
              </a:ext>
            </a:extLst>
          </p:cNvPr>
          <p:cNvSpPr/>
          <p:nvPr>
            <p:custDataLst>
              <p:tags r:id="rId14"/>
            </p:custDataLst>
          </p:nvPr>
        </p:nvSpPr>
        <p:spPr>
          <a:xfrm>
            <a:off x="11165642" y="1219200"/>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rdx</a:t>
            </a:r>
            <a:endParaRPr lang="en-US" dirty="0">
              <a:latin typeface="Consolas" panose="020B0609020204030204" pitchFamily="49" charset="0"/>
              <a:cs typeface="Consolas" panose="020B0609020204030204" pitchFamily="49" charset="0"/>
            </a:endParaRPr>
          </a:p>
        </p:txBody>
      </p:sp>
      <p:sp>
        <p:nvSpPr>
          <p:cNvPr id="29" name="Rectangle 28">
            <a:extLst>
              <a:ext uri="{FF2B5EF4-FFF2-40B4-BE49-F238E27FC236}">
                <a16:creationId xmlns:a16="http://schemas.microsoft.com/office/drawing/2014/main" id="{DF684BD4-A680-2145-BB03-2ABC3B6174FB}"/>
              </a:ext>
            </a:extLst>
          </p:cNvPr>
          <p:cNvSpPr/>
          <p:nvPr>
            <p:custDataLst>
              <p:tags r:id="rId15"/>
            </p:custDataLst>
          </p:nvPr>
        </p:nvSpPr>
        <p:spPr>
          <a:xfrm>
            <a:off x="7528196"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0xffe9fc</a:t>
            </a:r>
          </a:p>
        </p:txBody>
      </p:sp>
      <p:sp>
        <p:nvSpPr>
          <p:cNvPr id="30" name="Rectangle 29">
            <a:extLst>
              <a:ext uri="{FF2B5EF4-FFF2-40B4-BE49-F238E27FC236}">
                <a16:creationId xmlns:a16="http://schemas.microsoft.com/office/drawing/2014/main" id="{6067C27E-53A3-464B-923B-20E5ACEE6F76}"/>
              </a:ext>
            </a:extLst>
          </p:cNvPr>
          <p:cNvSpPr/>
          <p:nvPr>
            <p:custDataLst>
              <p:tags r:id="rId16"/>
            </p:custDataLst>
          </p:nvPr>
        </p:nvSpPr>
        <p:spPr>
          <a:xfrm>
            <a:off x="7666560"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p:txBody>
      </p:sp>
      <p:sp>
        <p:nvSpPr>
          <p:cNvPr id="31" name="Rectangle 30">
            <a:extLst>
              <a:ext uri="{FF2B5EF4-FFF2-40B4-BE49-F238E27FC236}">
                <a16:creationId xmlns:a16="http://schemas.microsoft.com/office/drawing/2014/main" id="{3F7A774E-424A-B049-943E-2A9D7F840943}"/>
              </a:ext>
            </a:extLst>
          </p:cNvPr>
          <p:cNvSpPr/>
          <p:nvPr>
            <p:custDataLst>
              <p:tags r:id="rId17"/>
            </p:custDataLst>
          </p:nvPr>
        </p:nvSpPr>
        <p:spPr>
          <a:xfrm>
            <a:off x="6269533" y="5985244"/>
            <a:ext cx="1095990" cy="3910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dirty="0">
                <a:solidFill>
                  <a:schemeClr val="tx1"/>
                </a:solidFill>
              </a:rPr>
              <a:t>0xffe9f8</a:t>
            </a:r>
          </a:p>
        </p:txBody>
      </p:sp>
      <p:sp>
        <p:nvSpPr>
          <p:cNvPr id="32" name="Rectangle 31">
            <a:extLst>
              <a:ext uri="{FF2B5EF4-FFF2-40B4-BE49-F238E27FC236}">
                <a16:creationId xmlns:a16="http://schemas.microsoft.com/office/drawing/2014/main" id="{7485524B-A2DC-B848-8445-B475D262B37B}"/>
              </a:ext>
            </a:extLst>
          </p:cNvPr>
          <p:cNvSpPr/>
          <p:nvPr>
            <p:custDataLst>
              <p:tags r:id="rId18"/>
            </p:custDataLst>
          </p:nvPr>
        </p:nvSpPr>
        <p:spPr>
          <a:xfrm>
            <a:off x="6407897" y="5604244"/>
            <a:ext cx="74892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rsi</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716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384A-221C-484B-B484-C798F0C6540D}"/>
              </a:ext>
            </a:extLst>
          </p:cNvPr>
          <p:cNvSpPr>
            <a:spLocks noGrp="1"/>
          </p:cNvSpPr>
          <p:nvPr>
            <p:ph type="title"/>
          </p:nvPr>
        </p:nvSpPr>
        <p:spPr/>
        <p:txBody>
          <a:bodyPr/>
          <a:lstStyle/>
          <a:p>
            <a:r>
              <a:rPr lang="en-US" dirty="0" err="1"/>
              <a:t>jmp</a:t>
            </a:r>
            <a:endParaRPr lang="en-US" dirty="0"/>
          </a:p>
        </p:txBody>
      </p:sp>
      <p:sp>
        <p:nvSpPr>
          <p:cNvPr id="3" name="Content Placeholder 2">
            <a:extLst>
              <a:ext uri="{FF2B5EF4-FFF2-40B4-BE49-F238E27FC236}">
                <a16:creationId xmlns:a16="http://schemas.microsoft.com/office/drawing/2014/main" id="{0F8D366F-2BD3-644C-9D75-D5FC477A8C78}"/>
              </a:ext>
            </a:extLst>
          </p:cNvPr>
          <p:cNvSpPr>
            <a:spLocks noGrp="1"/>
          </p:cNvSpPr>
          <p:nvPr>
            <p:ph idx="1"/>
          </p:nvPr>
        </p:nvSpPr>
        <p:spPr/>
        <p:txBody>
          <a:bodyPr/>
          <a:lstStyle/>
          <a:p>
            <a:pPr marL="0" indent="0">
              <a:buNone/>
            </a:pPr>
            <a:r>
              <a:rPr lang="en-US" dirty="0"/>
              <a:t>The </a:t>
            </a:r>
            <a:r>
              <a:rPr lang="en-US" b="1" dirty="0" err="1"/>
              <a:t>jmp</a:t>
            </a:r>
            <a:r>
              <a:rPr lang="en-US" dirty="0"/>
              <a:t> instruction jumps to another instruction in the assembly code (“Unconditional Jump”).</a:t>
            </a:r>
            <a:endParaRPr lang="en-US" u="sng" dirty="0"/>
          </a:p>
          <a:p>
            <a:pPr marL="0" indent="0" algn="ctr">
              <a:buNone/>
            </a:pPr>
            <a:r>
              <a:rPr lang="en-US" b="1" dirty="0" err="1">
                <a:latin typeface="Consolas" panose="020B0609020204030204" pitchFamily="49" charset="0"/>
                <a:cs typeface="Consolas" panose="020B0609020204030204" pitchFamily="49" charset="0"/>
              </a:rPr>
              <a:t>jmp</a:t>
            </a:r>
            <a:r>
              <a:rPr lang="en-US" b="1" dirty="0">
                <a:latin typeface="Consolas" panose="020B0609020204030204" pitchFamily="49" charset="0"/>
                <a:cs typeface="Consolas" panose="020B0609020204030204" pitchFamily="49" charset="0"/>
              </a:rPr>
              <a:t> Label		(Direct Jump)</a:t>
            </a:r>
          </a:p>
          <a:p>
            <a:pPr marL="0" indent="0" algn="ctr">
              <a:buNone/>
            </a:pPr>
            <a:r>
              <a:rPr lang="en-US" b="1" dirty="0" err="1">
                <a:latin typeface="Consolas" panose="020B0609020204030204" pitchFamily="49" charset="0"/>
                <a:cs typeface="Consolas" panose="020B0609020204030204" pitchFamily="49" charset="0"/>
              </a:rPr>
              <a:t>jmp</a:t>
            </a:r>
            <a:r>
              <a:rPr lang="en-US" b="1" dirty="0">
                <a:latin typeface="Consolas" panose="020B0609020204030204" pitchFamily="49" charset="0"/>
                <a:cs typeface="Consolas" panose="020B0609020204030204" pitchFamily="49" charset="0"/>
              </a:rPr>
              <a:t> *Operand	 (Indirect Jump)</a:t>
            </a:r>
          </a:p>
          <a:p>
            <a:pPr marL="0" indent="0" algn="ctr">
              <a:buNone/>
            </a:pPr>
            <a:endParaRPr lang="en-US" b="1" dirty="0">
              <a:latin typeface="Consolas" panose="020B0609020204030204" pitchFamily="49" charset="0"/>
              <a:cs typeface="Consolas" panose="020B0609020204030204" pitchFamily="49" charset="0"/>
            </a:endParaRPr>
          </a:p>
          <a:p>
            <a:pPr marL="0" indent="0">
              <a:buNone/>
            </a:pPr>
            <a:r>
              <a:rPr lang="en-US" dirty="0"/>
              <a:t>The destination can be hardcoded into the instruction (direct jump):</a:t>
            </a:r>
          </a:p>
          <a:p>
            <a:pPr marL="0" indent="0">
              <a:buNone/>
            </a:pPr>
            <a:r>
              <a:rPr lang="en-US" b="1" dirty="0">
                <a:latin typeface="Consolas" panose="020B0609020204030204" pitchFamily="49" charset="0"/>
                <a:cs typeface="Consolas" panose="020B0609020204030204" pitchFamily="49" charset="0"/>
              </a:rPr>
              <a:t>	</a:t>
            </a:r>
            <a:r>
              <a:rPr lang="en-US" dirty="0"/>
              <a: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404f8 &lt;loop+0xb&gt;  </a:t>
            </a:r>
            <a:r>
              <a:rPr lang="en-US" dirty="0">
                <a:solidFill>
                  <a:schemeClr val="bg1">
                    <a:lumMod val="65000"/>
                  </a:schemeClr>
                </a:solidFill>
                <a:latin typeface="Consolas" panose="020B0609020204030204" pitchFamily="49" charset="0"/>
                <a:cs typeface="Consolas" panose="020B0609020204030204" pitchFamily="49" charset="0"/>
              </a:rPr>
              <a:t># jump to instruction at 0x404f8</a:t>
            </a:r>
          </a:p>
          <a:p>
            <a:pPr marL="0" indent="0">
              <a:buNone/>
            </a:pPr>
            <a:endParaRPr lang="en-US" b="1" dirty="0">
              <a:latin typeface="Consolas" panose="020B0609020204030204" pitchFamily="49" charset="0"/>
              <a:cs typeface="Consolas" panose="020B0609020204030204" pitchFamily="49" charset="0"/>
            </a:endParaRPr>
          </a:p>
          <a:p>
            <a:pPr marL="0" indent="0">
              <a:buNone/>
            </a:pPr>
            <a:r>
              <a:rPr lang="en-US" dirty="0"/>
              <a:t>The destination can also be read from a memory location (indirect jump):</a:t>
            </a:r>
          </a:p>
          <a:p>
            <a:pPr marL="0" indent="0">
              <a:buNone/>
            </a:pPr>
            <a:r>
              <a:rPr lang="en-US" b="1" dirty="0">
                <a:latin typeface="Consolas" panose="020B0609020204030204" pitchFamily="49" charset="0"/>
                <a:cs typeface="Consolas" panose="020B0609020204030204" pitchFamily="49" charset="0"/>
              </a:rPr>
              <a:t>	</a:t>
            </a:r>
            <a:r>
              <a:rPr lang="en-US" dirty="0"/>
              <a:t> </a:t>
            </a:r>
            <a:r>
              <a:rPr lang="en-US" dirty="0" err="1">
                <a:latin typeface="Consolas" panose="020B0609020204030204" pitchFamily="49" charset="0"/>
                <a:cs typeface="Consolas" panose="020B0609020204030204" pitchFamily="49" charset="0"/>
              </a:rPr>
              <a:t>jmp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rax</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jump to instruction at address in %</a:t>
            </a:r>
            <a:r>
              <a:rPr lang="en-US" dirty="0" err="1">
                <a:solidFill>
                  <a:schemeClr val="bg1">
                    <a:lumMod val="65000"/>
                  </a:schemeClr>
                </a:solidFill>
                <a:latin typeface="Consolas" panose="020B0609020204030204" pitchFamily="49" charset="0"/>
                <a:cs typeface="Consolas" panose="020B0609020204030204" pitchFamily="49" charset="0"/>
              </a:rPr>
              <a:t>rax</a:t>
            </a:r>
            <a:endParaRPr lang="en-US" b="1"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91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solidFill>
                  <a:srgbClr val="C00000"/>
                </a:solidFill>
              </a:rPr>
              <a:t>Break: Announcements</a:t>
            </a:r>
          </a:p>
          <a:p>
            <a:pPr lvl="1"/>
            <a:r>
              <a:rPr lang="en-US" dirty="0"/>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25485186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b="1" dirty="0">
                <a:solidFill>
                  <a:srgbClr val="C00000"/>
                </a:solidFill>
              </a:rPr>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b="1" dirty="0">
                <a:solidFill>
                  <a:srgbClr val="C00000"/>
                </a:solidFill>
              </a:rPr>
              <a:t>Local Storage</a:t>
            </a:r>
          </a:p>
          <a:p>
            <a:r>
              <a:rPr lang="en-US" dirty="0"/>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12232926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BF53-C5EE-784E-91EF-DDFC9DB6EF03}"/>
              </a:ext>
            </a:extLst>
          </p:cNvPr>
          <p:cNvSpPr>
            <a:spLocks noGrp="1"/>
          </p:cNvSpPr>
          <p:nvPr>
            <p:ph type="title"/>
          </p:nvPr>
        </p:nvSpPr>
        <p:spPr/>
        <p:txBody>
          <a:bodyPr/>
          <a:lstStyle/>
          <a:p>
            <a:r>
              <a:rPr lang="en-US" dirty="0"/>
              <a:t>Calling Functions In Assembly</a:t>
            </a:r>
          </a:p>
        </p:txBody>
      </p:sp>
      <p:sp>
        <p:nvSpPr>
          <p:cNvPr id="3" name="Content Placeholder 2">
            <a:extLst>
              <a:ext uri="{FF2B5EF4-FFF2-40B4-BE49-F238E27FC236}">
                <a16:creationId xmlns:a16="http://schemas.microsoft.com/office/drawing/2014/main" id="{18183B25-E7DD-6540-AE0D-80C345212CF0}"/>
              </a:ext>
            </a:extLst>
          </p:cNvPr>
          <p:cNvSpPr>
            <a:spLocks noGrp="1"/>
          </p:cNvSpPr>
          <p:nvPr>
            <p:ph idx="1"/>
          </p:nvPr>
        </p:nvSpPr>
        <p:spPr/>
        <p:txBody>
          <a:bodyPr/>
          <a:lstStyle/>
          <a:p>
            <a:pPr marL="0" indent="0">
              <a:buNone/>
            </a:pPr>
            <a:r>
              <a:rPr lang="en-US" dirty="0"/>
              <a:t>To call a function in assembly, we must do a few things:</a:t>
            </a:r>
          </a:p>
          <a:p>
            <a:r>
              <a:rPr lang="en-US" b="1" dirty="0">
                <a:solidFill>
                  <a:schemeClr val="bg1">
                    <a:lumMod val="85000"/>
                  </a:schemeClr>
                </a:solidFill>
              </a:rPr>
              <a:t>Pass Control </a:t>
            </a:r>
            <a:r>
              <a:rPr lang="en-US" dirty="0">
                <a:solidFill>
                  <a:schemeClr val="bg1">
                    <a:lumMod val="85000"/>
                  </a:schemeClr>
                </a:solidFill>
              </a:rPr>
              <a:t>– %rip must be adjusted to execute the function being called and then resume the caller function afterwards.</a:t>
            </a:r>
          </a:p>
          <a:p>
            <a:r>
              <a:rPr lang="en-US" b="1" dirty="0">
                <a:solidFill>
                  <a:schemeClr val="bg1">
                    <a:lumMod val="85000"/>
                  </a:schemeClr>
                </a:solidFill>
              </a:rPr>
              <a:t>Pass Data </a:t>
            </a:r>
            <a:r>
              <a:rPr lang="en-US" dirty="0">
                <a:solidFill>
                  <a:schemeClr val="bg1">
                    <a:lumMod val="85000"/>
                  </a:schemeClr>
                </a:solidFill>
              </a:rPr>
              <a:t>– we must pass any parameters and receive any return value.</a:t>
            </a:r>
          </a:p>
          <a:p>
            <a:r>
              <a:rPr lang="en-US" b="1" dirty="0"/>
              <a:t>Manage Memory </a:t>
            </a:r>
            <a:r>
              <a:rPr lang="en-US" dirty="0"/>
              <a:t>– we must handle any space needs of the </a:t>
            </a:r>
            <a:r>
              <a:rPr lang="en-US" dirty="0" err="1"/>
              <a:t>callee</a:t>
            </a:r>
            <a:r>
              <a:rPr lang="en-US" dirty="0"/>
              <a:t> on the stack.</a:t>
            </a:r>
          </a:p>
          <a:p>
            <a:endParaRPr lang="en-US" dirty="0">
              <a:solidFill>
                <a:schemeClr val="bg1">
                  <a:lumMod val="85000"/>
                </a:schemeClr>
              </a:solidFill>
            </a:endParaRPr>
          </a:p>
          <a:p>
            <a:endParaRPr lang="en-US" dirty="0">
              <a:solidFill>
                <a:schemeClr val="bg1">
                  <a:lumMod val="85000"/>
                </a:schemeClr>
              </a:solidFill>
            </a:endParaRPr>
          </a:p>
          <a:p>
            <a:endParaRPr lang="en-US" dirty="0">
              <a:solidFill>
                <a:schemeClr val="bg1">
                  <a:lumMod val="85000"/>
                </a:schemeClr>
              </a:solidFill>
            </a:endParaRPr>
          </a:p>
          <a:p>
            <a:pPr marL="0" indent="0">
              <a:buNone/>
            </a:pPr>
            <a:r>
              <a:rPr lang="en-US" dirty="0"/>
              <a:t>Terminology:  </a:t>
            </a:r>
            <a:r>
              <a:rPr lang="en-US" b="1" dirty="0"/>
              <a:t>caller</a:t>
            </a:r>
            <a:r>
              <a:rPr lang="en-US" dirty="0"/>
              <a:t> function calls the </a:t>
            </a:r>
            <a:r>
              <a:rPr lang="en-US" b="1" dirty="0" err="1"/>
              <a:t>callee</a:t>
            </a:r>
            <a:r>
              <a:rPr lang="en-US" dirty="0"/>
              <a:t> function.</a:t>
            </a:r>
          </a:p>
        </p:txBody>
      </p:sp>
    </p:spTree>
    <p:extLst>
      <p:ext uri="{BB962C8B-B14F-4D97-AF65-F5344CB8AC3E}">
        <p14:creationId xmlns:p14="http://schemas.microsoft.com/office/powerpoint/2010/main" val="11386454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1C04-9FDA-8D43-8297-73B306C56D3F}"/>
              </a:ext>
            </a:extLst>
          </p:cNvPr>
          <p:cNvSpPr>
            <a:spLocks noGrp="1"/>
          </p:cNvSpPr>
          <p:nvPr>
            <p:ph type="title"/>
          </p:nvPr>
        </p:nvSpPr>
        <p:spPr/>
        <p:txBody>
          <a:bodyPr/>
          <a:lstStyle/>
          <a:p>
            <a:r>
              <a:rPr lang="en-US" dirty="0"/>
              <a:t>Local Storage</a:t>
            </a:r>
          </a:p>
        </p:txBody>
      </p:sp>
      <p:sp>
        <p:nvSpPr>
          <p:cNvPr id="3" name="Content Placeholder 2">
            <a:extLst>
              <a:ext uri="{FF2B5EF4-FFF2-40B4-BE49-F238E27FC236}">
                <a16:creationId xmlns:a16="http://schemas.microsoft.com/office/drawing/2014/main" id="{948AB629-442E-1349-89FC-75F4960EF545}"/>
              </a:ext>
            </a:extLst>
          </p:cNvPr>
          <p:cNvSpPr>
            <a:spLocks noGrp="1"/>
          </p:cNvSpPr>
          <p:nvPr>
            <p:ph idx="1"/>
          </p:nvPr>
        </p:nvSpPr>
        <p:spPr/>
        <p:txBody>
          <a:bodyPr/>
          <a:lstStyle/>
          <a:p>
            <a:r>
              <a:rPr lang="en-US" dirty="0"/>
              <a:t>So far, we’ve often seen local variables stored directly in registers, rather than on the stack as we’d expect.  This is for optimization reasons.</a:t>
            </a:r>
          </a:p>
          <a:p>
            <a:r>
              <a:rPr lang="en-US" dirty="0"/>
              <a:t>There are </a:t>
            </a:r>
            <a:r>
              <a:rPr lang="en-US" b="1" dirty="0"/>
              <a:t>three</a:t>
            </a:r>
            <a:r>
              <a:rPr lang="en-US" dirty="0"/>
              <a:t> common reasons that local data must be in memory:</a:t>
            </a:r>
          </a:p>
          <a:p>
            <a:pPr lvl="1"/>
            <a:r>
              <a:rPr lang="en-US" dirty="0"/>
              <a:t>We’ve run out of registers</a:t>
            </a:r>
          </a:p>
          <a:p>
            <a:pPr lvl="1"/>
            <a:r>
              <a:rPr lang="en-US" dirty="0"/>
              <a:t>The ‘&amp;’ operator is used on it, so we must generate an address for it</a:t>
            </a:r>
          </a:p>
          <a:p>
            <a:pPr lvl="1"/>
            <a:r>
              <a:rPr lang="en-US" dirty="0"/>
              <a:t>They are arrays or structs (need to use address arithmetic)</a:t>
            </a:r>
          </a:p>
        </p:txBody>
      </p:sp>
    </p:spTree>
    <p:extLst>
      <p:ext uri="{BB962C8B-B14F-4D97-AF65-F5344CB8AC3E}">
        <p14:creationId xmlns:p14="http://schemas.microsoft.com/office/powerpoint/2010/main" val="41263202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D03F-2612-0F45-8735-A7C8E170B2CE}"/>
              </a:ext>
            </a:extLst>
          </p:cNvPr>
          <p:cNvSpPr>
            <a:spLocks noGrp="1"/>
          </p:cNvSpPr>
          <p:nvPr>
            <p:ph type="title"/>
          </p:nvPr>
        </p:nvSpPr>
        <p:spPr/>
        <p:txBody>
          <a:bodyPr/>
          <a:lstStyle/>
          <a:p>
            <a:r>
              <a:rPr lang="en-US" dirty="0"/>
              <a:t>Local Storage</a:t>
            </a:r>
          </a:p>
        </p:txBody>
      </p:sp>
      <p:sp>
        <p:nvSpPr>
          <p:cNvPr id="4" name="Content Placeholder 3">
            <a:extLst>
              <a:ext uri="{FF2B5EF4-FFF2-40B4-BE49-F238E27FC236}">
                <a16:creationId xmlns:a16="http://schemas.microsoft.com/office/drawing/2014/main" id="{1ECDAC58-6FAF-7C4C-AD65-C6DE6767A261}"/>
              </a:ext>
            </a:extLst>
          </p:cNvPr>
          <p:cNvSpPr>
            <a:spLocks noGrp="1"/>
          </p:cNvSpPr>
          <p:nvPr>
            <p:ph sz="half" idx="1"/>
          </p:nvPr>
        </p:nvSpPr>
        <p:spPr>
          <a:xfrm>
            <a:off x="152400" y="1295400"/>
            <a:ext cx="5562600" cy="5181600"/>
          </a:xfrm>
        </p:spPr>
        <p:txBody>
          <a:bodyPr/>
          <a:lstStyle/>
          <a:p>
            <a:pPr marL="0" indent="0">
              <a:spcBef>
                <a:spcPts val="0"/>
              </a:spcBef>
              <a:buNone/>
            </a:pPr>
            <a:r>
              <a:rPr lang="en-US" sz="2000" dirty="0">
                <a:latin typeface="Consolas" panose="020B0609020204030204" pitchFamily="49" charset="0"/>
                <a:cs typeface="Consolas" panose="020B0609020204030204" pitchFamily="49" charset="0"/>
              </a:rPr>
              <a:t>long </a:t>
            </a:r>
            <a:r>
              <a:rPr lang="en-US" sz="2000" dirty="0" err="1">
                <a:latin typeface="Consolas" panose="020B0609020204030204" pitchFamily="49" charset="0"/>
                <a:cs typeface="Consolas" panose="020B0609020204030204" pitchFamily="49" charset="0"/>
              </a:rPr>
              <a:t>swap_add</a:t>
            </a:r>
            <a:r>
              <a:rPr lang="en-US" sz="2000" dirty="0">
                <a:latin typeface="Consolas" panose="020B0609020204030204" pitchFamily="49" charset="0"/>
                <a:cs typeface="Consolas" panose="020B0609020204030204" pitchFamily="49" charset="0"/>
              </a:rPr>
              <a:t>(long *</a:t>
            </a:r>
            <a:r>
              <a:rPr lang="en-US" sz="2000" dirty="0" err="1">
                <a:latin typeface="Consolas" panose="020B0609020204030204" pitchFamily="49" charset="0"/>
                <a:cs typeface="Consolas" panose="020B0609020204030204" pitchFamily="49" charset="0"/>
              </a:rPr>
              <a:t>xp</a:t>
            </a:r>
            <a:r>
              <a:rPr lang="en-US" sz="2000" dirty="0">
                <a:latin typeface="Consolas" panose="020B0609020204030204" pitchFamily="49" charset="0"/>
                <a:cs typeface="Consolas" panose="020B0609020204030204" pitchFamily="49" charset="0"/>
              </a:rPr>
              <a:t>, long *</a:t>
            </a:r>
            <a:r>
              <a:rPr lang="en-US" sz="2000" dirty="0" err="1">
                <a:latin typeface="Consolas" panose="020B0609020204030204" pitchFamily="49" charset="0"/>
                <a:cs typeface="Consolas" panose="020B0609020204030204" pitchFamily="49" charset="0"/>
              </a:rPr>
              <a:t>yp</a:t>
            </a:r>
            <a:r>
              <a:rPr lang="en-US" sz="2000" dirty="0">
                <a:latin typeface="Consolas" panose="020B0609020204030204" pitchFamily="49" charset="0"/>
                <a:cs typeface="Consolas" panose="020B0609020204030204" pitchFamily="49" charset="0"/>
              </a:rPr>
              <a:t>) {</a:t>
            </a:r>
          </a:p>
          <a:p>
            <a:pPr marL="0" indent="0">
              <a:spcBef>
                <a:spcPts val="0"/>
              </a:spcBef>
              <a:buNone/>
            </a:pPr>
            <a:r>
              <a:rPr lang="en-US" sz="2000" dirty="0">
                <a:latin typeface="Consolas" panose="020B0609020204030204" pitchFamily="49" charset="0"/>
                <a:cs typeface="Consolas" panose="020B0609020204030204" pitchFamily="49" charset="0"/>
              </a:rPr>
              <a:t>    long x = *</a:t>
            </a:r>
            <a:r>
              <a:rPr lang="en-US" sz="2000" dirty="0" err="1">
                <a:latin typeface="Consolas" panose="020B0609020204030204" pitchFamily="49" charset="0"/>
                <a:cs typeface="Consolas" panose="020B0609020204030204" pitchFamily="49" charset="0"/>
              </a:rPr>
              <a:t>xp</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long y = *</a:t>
            </a:r>
            <a:r>
              <a:rPr lang="en-US" sz="2000" dirty="0" err="1">
                <a:latin typeface="Consolas" panose="020B0609020204030204" pitchFamily="49" charset="0"/>
                <a:cs typeface="Consolas" panose="020B0609020204030204" pitchFamily="49" charset="0"/>
              </a:rPr>
              <a:t>yp</a:t>
            </a:r>
            <a:r>
              <a:rPr lang="en-US" sz="2000" dirty="0">
                <a:latin typeface="Consolas" panose="020B0609020204030204" pitchFamily="49" charset="0"/>
                <a:cs typeface="Consolas" panose="020B0609020204030204" pitchFamily="49" charset="0"/>
              </a:rPr>
              <a:t>;</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xp</a:t>
            </a:r>
            <a:r>
              <a:rPr lang="en-US" sz="2000" dirty="0">
                <a:latin typeface="Consolas" panose="020B0609020204030204" pitchFamily="49" charset="0"/>
                <a:cs typeface="Consolas" panose="020B0609020204030204" pitchFamily="49" charset="0"/>
              </a:rPr>
              <a:t> = y;</a:t>
            </a:r>
          </a:p>
          <a:p>
            <a:pPr marL="0" indent="0">
              <a:spcBef>
                <a:spcPts val="0"/>
              </a:spcBef>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yp</a:t>
            </a:r>
            <a:r>
              <a:rPr lang="en-US" sz="2000" dirty="0">
                <a:latin typeface="Consolas" panose="020B0609020204030204" pitchFamily="49" charset="0"/>
                <a:cs typeface="Consolas" panose="020B0609020204030204" pitchFamily="49" charset="0"/>
              </a:rPr>
              <a:t> = x;</a:t>
            </a:r>
          </a:p>
          <a:p>
            <a:pPr marL="0" indent="0">
              <a:spcBef>
                <a:spcPts val="0"/>
              </a:spcBef>
              <a:buNone/>
            </a:pPr>
            <a:r>
              <a:rPr lang="en-US" sz="2000" dirty="0">
                <a:latin typeface="Consolas" panose="020B0609020204030204" pitchFamily="49" charset="0"/>
                <a:cs typeface="Consolas" panose="020B0609020204030204" pitchFamily="49" charset="0"/>
              </a:rPr>
              <a:t>    return x + y;</a:t>
            </a:r>
          </a:p>
          <a:p>
            <a:pPr marL="0" indent="0">
              <a:spcBef>
                <a:spcPts val="0"/>
              </a:spcBef>
              <a:buNone/>
            </a:pPr>
            <a:r>
              <a:rPr lang="en-US" sz="2000" dirty="0">
                <a:latin typeface="Consolas" panose="020B0609020204030204" pitchFamily="49" charset="0"/>
                <a:cs typeface="Consolas" panose="020B0609020204030204" pitchFamily="49" charset="0"/>
              </a:rPr>
              <a:t>}</a:t>
            </a:r>
          </a:p>
          <a:p>
            <a:pPr marL="0" indent="0">
              <a:spcBef>
                <a:spcPts val="0"/>
              </a:spcBef>
              <a:buNone/>
            </a:pPr>
            <a:endParaRPr lang="en-US" sz="2000" dirty="0">
              <a:latin typeface="Consolas" panose="020B0609020204030204" pitchFamily="49" charset="0"/>
              <a:cs typeface="Consolas" panose="020B0609020204030204" pitchFamily="49" charset="0"/>
            </a:endParaRPr>
          </a:p>
          <a:p>
            <a:pPr marL="0" indent="0">
              <a:spcBef>
                <a:spcPts val="0"/>
              </a:spcBef>
              <a:buNone/>
            </a:pPr>
            <a:r>
              <a:rPr lang="en-US" sz="2000" dirty="0">
                <a:latin typeface="Consolas" panose="020B0609020204030204" pitchFamily="49" charset="0"/>
                <a:cs typeface="Consolas" panose="020B0609020204030204" pitchFamily="49" charset="0"/>
              </a:rPr>
              <a:t>long caller() {</a:t>
            </a:r>
          </a:p>
          <a:p>
            <a:pPr marL="0" indent="0">
              <a:spcBef>
                <a:spcPts val="0"/>
              </a:spcBef>
              <a:buNone/>
            </a:pPr>
            <a:r>
              <a:rPr lang="en-US" sz="2000" dirty="0">
                <a:latin typeface="Consolas" panose="020B0609020204030204" pitchFamily="49" charset="0"/>
                <a:cs typeface="Consolas" panose="020B0609020204030204" pitchFamily="49" charset="0"/>
              </a:rPr>
              <a:t>    long arg1 = 534;</a:t>
            </a:r>
          </a:p>
          <a:p>
            <a:pPr marL="0" indent="0">
              <a:spcBef>
                <a:spcPts val="0"/>
              </a:spcBef>
              <a:buNone/>
            </a:pPr>
            <a:r>
              <a:rPr lang="en-US" sz="2000" dirty="0">
                <a:latin typeface="Consolas" panose="020B0609020204030204" pitchFamily="49" charset="0"/>
                <a:cs typeface="Consolas" panose="020B0609020204030204" pitchFamily="49" charset="0"/>
              </a:rPr>
              <a:t>    long arg2 = 1057;</a:t>
            </a:r>
          </a:p>
          <a:p>
            <a:pPr marL="0" indent="0">
              <a:spcBef>
                <a:spcPts val="0"/>
              </a:spcBef>
              <a:buNone/>
            </a:pPr>
            <a:r>
              <a:rPr lang="en-US" sz="2000" dirty="0">
                <a:latin typeface="Consolas" panose="020B0609020204030204" pitchFamily="49" charset="0"/>
                <a:cs typeface="Consolas" panose="020B0609020204030204" pitchFamily="49" charset="0"/>
              </a:rPr>
              <a:t>    long sum = </a:t>
            </a:r>
            <a:r>
              <a:rPr lang="en-US" sz="2000" dirty="0" err="1">
                <a:latin typeface="Consolas" panose="020B0609020204030204" pitchFamily="49" charset="0"/>
                <a:cs typeface="Consolas" panose="020B0609020204030204" pitchFamily="49" charset="0"/>
              </a:rPr>
              <a:t>swap_add</a:t>
            </a:r>
            <a:r>
              <a:rPr lang="en-US" sz="2000" dirty="0">
                <a:latin typeface="Consolas" panose="020B0609020204030204" pitchFamily="49" charset="0"/>
                <a:cs typeface="Consolas" panose="020B0609020204030204" pitchFamily="49" charset="0"/>
              </a:rPr>
              <a:t>(&amp;arg1, &amp;arg2);</a:t>
            </a:r>
          </a:p>
          <a:p>
            <a:pPr marL="0" indent="0">
              <a:spcBef>
                <a:spcPts val="0"/>
              </a:spcBef>
              <a:buNone/>
            </a:pPr>
            <a:r>
              <a:rPr lang="en-US" sz="2000" dirty="0">
                <a:latin typeface="Consolas" panose="020B0609020204030204" pitchFamily="49" charset="0"/>
                <a:cs typeface="Consolas" panose="020B0609020204030204" pitchFamily="49" charset="0"/>
              </a:rPr>
              <a:t>    long diff = arg1 - arg2;</a:t>
            </a:r>
          </a:p>
          <a:p>
            <a:pPr marL="0" indent="0">
              <a:spcBef>
                <a:spcPts val="0"/>
              </a:spcBef>
              <a:buNone/>
            </a:pPr>
            <a:r>
              <a:rPr lang="en-US" sz="2000" dirty="0">
                <a:latin typeface="Consolas" panose="020B0609020204030204" pitchFamily="49" charset="0"/>
                <a:cs typeface="Consolas" panose="020B0609020204030204" pitchFamily="49" charset="0"/>
              </a:rPr>
              <a:t>    return sum * diff;</a:t>
            </a:r>
          </a:p>
          <a:p>
            <a:pPr marL="0" indent="0">
              <a:spcBef>
                <a:spcPts val="0"/>
              </a:spcBef>
              <a:buNone/>
            </a:pPr>
            <a:r>
              <a:rPr lang="en-US" sz="20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844760CF-73B4-4243-82C9-F4A8C5444BB9}"/>
              </a:ext>
            </a:extLst>
          </p:cNvPr>
          <p:cNvSpPr>
            <a:spLocks noGrp="1"/>
          </p:cNvSpPr>
          <p:nvPr>
            <p:ph sz="half" idx="10"/>
          </p:nvPr>
        </p:nvSpPr>
        <p:spPr>
          <a:xfrm>
            <a:off x="5715000" y="1299882"/>
            <a:ext cx="6291072" cy="5181600"/>
          </a:xfrm>
        </p:spPr>
        <p:txBody>
          <a:bodyPr/>
          <a:lstStyle/>
          <a:p>
            <a:pPr marL="0" indent="0">
              <a:spcBef>
                <a:spcPts val="0"/>
              </a:spcBef>
              <a:buNone/>
            </a:pPr>
            <a:r>
              <a:rPr lang="en-US" sz="1600" dirty="0">
                <a:latin typeface="Consolas" panose="020B0609020204030204" pitchFamily="49" charset="0"/>
                <a:cs typeface="Consolas" panose="020B0609020204030204" pitchFamily="49" charset="0"/>
              </a:rPr>
              <a:t>caller:</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subq</a:t>
            </a:r>
            <a:r>
              <a:rPr lang="en-US" sz="1600" dirty="0">
                <a:latin typeface="Consolas" panose="020B0609020204030204" pitchFamily="49" charset="0"/>
                <a:cs typeface="Consolas" panose="020B0609020204030204" pitchFamily="49" charset="0"/>
              </a:rPr>
              <a:t> $16, %</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16 bytes for stack frame</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movq</a:t>
            </a:r>
            <a:r>
              <a:rPr lang="en-US" sz="1600" dirty="0">
                <a:latin typeface="Consolas" panose="020B0609020204030204" pitchFamily="49" charset="0"/>
                <a:cs typeface="Consolas" panose="020B0609020204030204" pitchFamily="49" charset="0"/>
              </a:rPr>
              <a:t> $534, (%</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store 534 in arg1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movq</a:t>
            </a:r>
            <a:r>
              <a:rPr lang="en-US" sz="1600" dirty="0">
                <a:latin typeface="Consolas" panose="020B0609020204030204" pitchFamily="49" charset="0"/>
                <a:cs typeface="Consolas" panose="020B0609020204030204" pitchFamily="49" charset="0"/>
              </a:rPr>
              <a:t> $1057, 8(%</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store 1057 in arg2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leaq</a:t>
            </a:r>
            <a:r>
              <a:rPr lang="en-US" sz="1600" dirty="0">
                <a:latin typeface="Consolas" panose="020B0609020204030204" pitchFamily="49" charset="0"/>
                <a:cs typeface="Consolas" panose="020B0609020204030204" pitchFamily="49" charset="0"/>
              </a:rPr>
              <a:t> 8(%</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rsi</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compute &amp;arg2 as second </a:t>
            </a:r>
            <a:r>
              <a:rPr lang="en-US" sz="1600" dirty="0" err="1">
                <a:solidFill>
                  <a:srgbClr val="008000"/>
                </a:solidFill>
                <a:latin typeface="Consolas" panose="020B0609020204030204" pitchFamily="49" charset="0"/>
                <a:cs typeface="Consolas" panose="020B0609020204030204" pitchFamily="49" charset="0"/>
              </a:rPr>
              <a:t>arg</a:t>
            </a:r>
            <a:endParaRPr lang="en-US" sz="1600" dirty="0">
              <a:solidFill>
                <a:srgbClr val="008000"/>
              </a:solidFill>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movq</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rdi</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compute &amp;arg1 as first </a:t>
            </a:r>
            <a:r>
              <a:rPr lang="en-US" sz="1600" dirty="0" err="1">
                <a:solidFill>
                  <a:srgbClr val="008000"/>
                </a:solidFill>
                <a:latin typeface="Consolas" panose="020B0609020204030204" pitchFamily="49" charset="0"/>
                <a:cs typeface="Consolas" panose="020B0609020204030204" pitchFamily="49" charset="0"/>
              </a:rPr>
              <a:t>arg</a:t>
            </a:r>
            <a:endParaRPr lang="en-US" sz="1600" dirty="0">
              <a:solidFill>
                <a:srgbClr val="008000"/>
              </a:solidFill>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call </a:t>
            </a:r>
            <a:r>
              <a:rPr lang="en-US" sz="1600" dirty="0" err="1">
                <a:latin typeface="Consolas" panose="020B0609020204030204" pitchFamily="49" charset="0"/>
                <a:cs typeface="Consolas" panose="020B0609020204030204" pitchFamily="49" charset="0"/>
              </a:rPr>
              <a:t>swap_add</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call </a:t>
            </a:r>
            <a:r>
              <a:rPr lang="en-US" sz="1600" dirty="0" err="1">
                <a:solidFill>
                  <a:srgbClr val="008000"/>
                </a:solidFill>
                <a:latin typeface="Consolas" panose="020B0609020204030204" pitchFamily="49" charset="0"/>
                <a:cs typeface="Consolas" panose="020B0609020204030204" pitchFamily="49" charset="0"/>
              </a:rPr>
              <a:t>swap_add</a:t>
            </a:r>
            <a:r>
              <a:rPr lang="en-US" sz="1600" dirty="0">
                <a:solidFill>
                  <a:srgbClr val="008000"/>
                </a:solidFill>
                <a:latin typeface="Consolas" panose="020B0609020204030204" pitchFamily="49" charset="0"/>
                <a:cs typeface="Consolas" panose="020B0609020204030204" pitchFamily="49" charset="0"/>
              </a:rPr>
              <a:t>(&amp;arg1, &amp;arg2)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movq</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rdx</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get arg1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subq</a:t>
            </a:r>
            <a:r>
              <a:rPr lang="en-US" sz="1600" dirty="0">
                <a:latin typeface="Consolas" panose="020B0609020204030204" pitchFamily="49" charset="0"/>
                <a:cs typeface="Consolas" panose="020B0609020204030204" pitchFamily="49" charset="0"/>
              </a:rPr>
              <a:t> 8(%</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rdx</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compute diff = arg1 - arg2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imulq</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rdx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rax</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compute sum * diff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addq</a:t>
            </a:r>
            <a:r>
              <a:rPr lang="en-US" sz="1600" dirty="0">
                <a:latin typeface="Consolas" panose="020B0609020204030204" pitchFamily="49" charset="0"/>
                <a:cs typeface="Consolas" panose="020B0609020204030204" pitchFamily="49" charset="0"/>
              </a:rPr>
              <a:t> $16, %</a:t>
            </a:r>
            <a:r>
              <a:rPr lang="en-US" sz="1600" dirty="0" err="1">
                <a:latin typeface="Consolas" panose="020B0609020204030204" pitchFamily="49" charset="0"/>
                <a:cs typeface="Consolas" panose="020B0609020204030204" pitchFamily="49" charset="0"/>
              </a:rPr>
              <a:t>rsp</a:t>
            </a:r>
            <a:r>
              <a:rPr lang="en-US" sz="1600" dirty="0">
                <a:latin typeface="Consolas" panose="020B0609020204030204" pitchFamily="49" charset="0"/>
                <a:cs typeface="Consolas" panose="020B0609020204030204" pitchFamily="49" charset="0"/>
              </a:rPr>
              <a:t>      </a:t>
            </a:r>
            <a:r>
              <a:rPr lang="en-US" sz="1600" dirty="0">
                <a:solidFill>
                  <a:srgbClr val="008000"/>
                </a:solidFill>
                <a:latin typeface="Consolas" panose="020B0609020204030204" pitchFamily="49" charset="0"/>
                <a:cs typeface="Consolas" panose="020B0609020204030204" pitchFamily="49" charset="0"/>
              </a:rPr>
              <a:t>// deallocate stack frame</a:t>
            </a:r>
          </a:p>
          <a:p>
            <a:pPr marL="0" indent="0">
              <a:spcBef>
                <a:spcPts val="0"/>
              </a:spcBef>
              <a:buNone/>
            </a:pPr>
            <a:r>
              <a:rPr lang="en-US" sz="1600" dirty="0">
                <a:latin typeface="Consolas" panose="020B0609020204030204" pitchFamily="49" charset="0"/>
                <a:cs typeface="Consolas" panose="020B0609020204030204" pitchFamily="49" charset="0"/>
              </a:rPr>
              <a:t>    ret                 </a:t>
            </a:r>
            <a:r>
              <a:rPr lang="en-US" sz="1600" dirty="0">
                <a:solidFill>
                  <a:srgbClr val="008000"/>
                </a:solidFill>
                <a:latin typeface="Consolas" panose="020B0609020204030204" pitchFamily="49" charset="0"/>
                <a:cs typeface="Consolas" panose="020B0609020204030204" pitchFamily="49" charset="0"/>
              </a:rPr>
              <a:t>// return and restore %rip</a:t>
            </a:r>
          </a:p>
        </p:txBody>
      </p:sp>
      <p:cxnSp>
        <p:nvCxnSpPr>
          <p:cNvPr id="7" name="Straight Connector 6">
            <a:extLst>
              <a:ext uri="{FF2B5EF4-FFF2-40B4-BE49-F238E27FC236}">
                <a16:creationId xmlns:a16="http://schemas.microsoft.com/office/drawing/2014/main" id="{EA0955F0-0255-824B-94B1-1FCA5C5B3672}"/>
              </a:ext>
            </a:extLst>
          </p:cNvPr>
          <p:cNvCxnSpPr/>
          <p:nvPr/>
        </p:nvCxnSpPr>
        <p:spPr>
          <a:xfrm>
            <a:off x="5715000" y="1295400"/>
            <a:ext cx="0" cy="55626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5754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0D6-11C7-A047-AB5B-B5C8F2EF03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3371D830-896E-D448-AAB6-0B334E219ECC}"/>
              </a:ext>
            </a:extLst>
          </p:cNvPr>
          <p:cNvSpPr>
            <a:spLocks noGrp="1"/>
          </p:cNvSpPr>
          <p:nvPr>
            <p:ph idx="1"/>
          </p:nvPr>
        </p:nvSpPr>
        <p:spPr>
          <a:xfrm>
            <a:off x="152400" y="1295400"/>
            <a:ext cx="11811000" cy="5486400"/>
          </a:xfrm>
        </p:spPr>
        <p:txBody>
          <a:bodyPr/>
          <a:lstStyle/>
          <a:p>
            <a:r>
              <a:rPr lang="en-US" dirty="0"/>
              <a:t>The Instruction Pointer (%rip)</a:t>
            </a:r>
          </a:p>
          <a:p>
            <a:r>
              <a:rPr lang="en-US" dirty="0"/>
              <a:t>Calling Functions</a:t>
            </a:r>
          </a:p>
          <a:p>
            <a:pPr lvl="1"/>
            <a:r>
              <a:rPr lang="en-US" dirty="0"/>
              <a:t>The Stack</a:t>
            </a:r>
          </a:p>
          <a:p>
            <a:pPr lvl="1"/>
            <a:r>
              <a:rPr lang="en-US" dirty="0"/>
              <a:t>Passing Control</a:t>
            </a:r>
          </a:p>
          <a:p>
            <a:pPr lvl="1"/>
            <a:r>
              <a:rPr lang="en-US" dirty="0"/>
              <a:t>Passing Data</a:t>
            </a:r>
          </a:p>
          <a:p>
            <a:pPr lvl="1"/>
            <a:r>
              <a:rPr lang="en-US" b="1" dirty="0"/>
              <a:t>Break: </a:t>
            </a:r>
            <a:r>
              <a:rPr lang="en-US" dirty="0"/>
              <a:t>Announcements</a:t>
            </a:r>
            <a:endParaRPr lang="en-US" b="1" dirty="0"/>
          </a:p>
          <a:p>
            <a:pPr lvl="1"/>
            <a:r>
              <a:rPr lang="en-US" dirty="0"/>
              <a:t>Local Storage</a:t>
            </a:r>
          </a:p>
          <a:p>
            <a:r>
              <a:rPr lang="en-US" b="1" dirty="0">
                <a:solidFill>
                  <a:srgbClr val="C00000"/>
                </a:solidFill>
              </a:rPr>
              <a:t>Register Restrictions</a:t>
            </a:r>
          </a:p>
          <a:p>
            <a:r>
              <a:rPr lang="en-US" dirty="0"/>
              <a:t>Pulling it all together: recursion example</a:t>
            </a:r>
          </a:p>
          <a:p>
            <a:pPr lvl="1"/>
            <a:endParaRPr lang="en-US" dirty="0"/>
          </a:p>
          <a:p>
            <a:endParaRPr lang="en-US" dirty="0"/>
          </a:p>
        </p:txBody>
      </p:sp>
    </p:spTree>
    <p:extLst>
      <p:ext uri="{BB962C8B-B14F-4D97-AF65-F5344CB8AC3E}">
        <p14:creationId xmlns:p14="http://schemas.microsoft.com/office/powerpoint/2010/main" val="15452078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3D27F-556C-B848-968B-1058C2A9D344}"/>
              </a:ext>
            </a:extLst>
          </p:cNvPr>
          <p:cNvSpPr>
            <a:spLocks noGrp="1"/>
          </p:cNvSpPr>
          <p:nvPr>
            <p:ph type="title"/>
          </p:nvPr>
        </p:nvSpPr>
        <p:spPr/>
        <p:txBody>
          <a:bodyPr/>
          <a:lstStyle/>
          <a:p>
            <a:r>
              <a:rPr lang="en-US" dirty="0"/>
              <a:t>Register Restrictions</a:t>
            </a:r>
          </a:p>
        </p:txBody>
      </p:sp>
      <p:sp>
        <p:nvSpPr>
          <p:cNvPr id="6" name="Content Placeholder 5">
            <a:extLst>
              <a:ext uri="{FF2B5EF4-FFF2-40B4-BE49-F238E27FC236}">
                <a16:creationId xmlns:a16="http://schemas.microsoft.com/office/drawing/2014/main" id="{79319C3F-DFD5-0649-9B24-E5158E9888DA}"/>
              </a:ext>
            </a:extLst>
          </p:cNvPr>
          <p:cNvSpPr>
            <a:spLocks noGrp="1"/>
          </p:cNvSpPr>
          <p:nvPr>
            <p:ph idx="1"/>
          </p:nvPr>
        </p:nvSpPr>
        <p:spPr/>
        <p:txBody>
          <a:bodyPr/>
          <a:lstStyle/>
          <a:p>
            <a:r>
              <a:rPr lang="en-US" dirty="0"/>
              <a:t>There is only one copy of registers for all programs and instructions.</a:t>
            </a:r>
          </a:p>
          <a:p>
            <a:r>
              <a:rPr lang="en-US" dirty="0"/>
              <a:t>Therefore, there are some rules that callers and </a:t>
            </a:r>
            <a:r>
              <a:rPr lang="en-US" dirty="0" err="1"/>
              <a:t>callees</a:t>
            </a:r>
            <a:r>
              <a:rPr lang="en-US" dirty="0"/>
              <a:t> must follow when using registers so they do not interfere with one another.</a:t>
            </a:r>
          </a:p>
          <a:p>
            <a:r>
              <a:rPr lang="en-US" dirty="0"/>
              <a:t>There are two types of registers: </a:t>
            </a:r>
            <a:r>
              <a:rPr lang="en-US" b="1" dirty="0"/>
              <a:t>caller-owned </a:t>
            </a:r>
            <a:r>
              <a:rPr lang="en-US" dirty="0"/>
              <a:t>and </a:t>
            </a:r>
            <a:r>
              <a:rPr lang="en-US" b="1" dirty="0" err="1"/>
              <a:t>callee</a:t>
            </a:r>
            <a:r>
              <a:rPr lang="en-US" b="1" dirty="0"/>
              <a:t>-owned</a:t>
            </a:r>
            <a:endParaRPr lang="en-US" dirty="0"/>
          </a:p>
        </p:txBody>
      </p:sp>
    </p:spTree>
    <p:extLst>
      <p:ext uri="{BB962C8B-B14F-4D97-AF65-F5344CB8AC3E}">
        <p14:creationId xmlns:p14="http://schemas.microsoft.com/office/powerpoint/2010/main" val="13026015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47F7B-FC11-964C-9064-DA2CAFDAC012}"/>
              </a:ext>
            </a:extLst>
          </p:cNvPr>
          <p:cNvSpPr>
            <a:spLocks noGrp="1"/>
          </p:cNvSpPr>
          <p:nvPr>
            <p:ph type="title"/>
          </p:nvPr>
        </p:nvSpPr>
        <p:spPr/>
        <p:txBody>
          <a:bodyPr/>
          <a:lstStyle/>
          <a:p>
            <a:r>
              <a:rPr lang="en-US" dirty="0"/>
              <a:t>Register Restrictions</a:t>
            </a:r>
          </a:p>
        </p:txBody>
      </p:sp>
      <p:sp>
        <p:nvSpPr>
          <p:cNvPr id="5" name="Content Placeholder 4">
            <a:extLst>
              <a:ext uri="{FF2B5EF4-FFF2-40B4-BE49-F238E27FC236}">
                <a16:creationId xmlns:a16="http://schemas.microsoft.com/office/drawing/2014/main" id="{1FB6852D-913D-DE4A-9FAC-1ECABCDB4C04}"/>
              </a:ext>
            </a:extLst>
          </p:cNvPr>
          <p:cNvSpPr>
            <a:spLocks noGrp="1"/>
          </p:cNvSpPr>
          <p:nvPr>
            <p:ph sz="half" idx="1"/>
          </p:nvPr>
        </p:nvSpPr>
        <p:spPr/>
        <p:txBody>
          <a:bodyPr/>
          <a:lstStyle/>
          <a:p>
            <a:r>
              <a:rPr lang="en-US" dirty="0"/>
              <a:t>If a </a:t>
            </a:r>
            <a:r>
              <a:rPr lang="en-US" dirty="0" err="1"/>
              <a:t>callee</a:t>
            </a:r>
            <a:r>
              <a:rPr lang="en-US" dirty="0"/>
              <a:t> wants to use this, they must </a:t>
            </a:r>
            <a:r>
              <a:rPr lang="en-US" i="1" dirty="0"/>
              <a:t>save</a:t>
            </a:r>
            <a:r>
              <a:rPr lang="en-US" dirty="0"/>
              <a:t> the existing value and </a:t>
            </a:r>
            <a:r>
              <a:rPr lang="en-US" i="1" dirty="0"/>
              <a:t>restore</a:t>
            </a:r>
            <a:r>
              <a:rPr lang="en-US" dirty="0"/>
              <a:t> it back into the register after they are done.</a:t>
            </a:r>
          </a:p>
          <a:p>
            <a:r>
              <a:rPr lang="en-US" dirty="0"/>
              <a:t>If a caller wants to use this, they can store values there during function calls and can assume that the values will be preserved.</a:t>
            </a:r>
          </a:p>
        </p:txBody>
      </p:sp>
      <p:sp>
        <p:nvSpPr>
          <p:cNvPr id="6" name="Content Placeholder 5">
            <a:extLst>
              <a:ext uri="{FF2B5EF4-FFF2-40B4-BE49-F238E27FC236}">
                <a16:creationId xmlns:a16="http://schemas.microsoft.com/office/drawing/2014/main" id="{E5679340-A2F8-434C-B57D-3BDF0E6C1C45}"/>
              </a:ext>
            </a:extLst>
          </p:cNvPr>
          <p:cNvSpPr>
            <a:spLocks noGrp="1"/>
          </p:cNvSpPr>
          <p:nvPr>
            <p:ph sz="half" idx="10"/>
          </p:nvPr>
        </p:nvSpPr>
        <p:spPr>
          <a:xfrm>
            <a:off x="6172200" y="2316956"/>
            <a:ext cx="5833872" cy="4464844"/>
          </a:xfrm>
        </p:spPr>
        <p:txBody>
          <a:bodyPr/>
          <a:lstStyle/>
          <a:p>
            <a:r>
              <a:rPr lang="en-US" dirty="0"/>
              <a:t>If a </a:t>
            </a:r>
            <a:r>
              <a:rPr lang="en-US" dirty="0" err="1"/>
              <a:t>callee</a:t>
            </a:r>
            <a:r>
              <a:rPr lang="en-US" dirty="0"/>
              <a:t> wants to use this, they can do so without worrying about overwriting data.  They do not need to save the existing value.</a:t>
            </a:r>
          </a:p>
          <a:p>
            <a:r>
              <a:rPr lang="en-US" dirty="0"/>
              <a:t>If a caller wants to use this, they must be careful when calling a function, as that function may overwrite the contents!  They may want to </a:t>
            </a:r>
            <a:r>
              <a:rPr lang="en-US" i="1" dirty="0"/>
              <a:t>save</a:t>
            </a:r>
            <a:r>
              <a:rPr lang="en-US" dirty="0"/>
              <a:t> the existing value and </a:t>
            </a:r>
            <a:r>
              <a:rPr lang="en-US" i="1" dirty="0"/>
              <a:t>restore</a:t>
            </a:r>
            <a:r>
              <a:rPr lang="en-US" dirty="0"/>
              <a:t> it back into the register after the function call.</a:t>
            </a:r>
          </a:p>
        </p:txBody>
      </p:sp>
      <p:sp>
        <p:nvSpPr>
          <p:cNvPr id="7" name="Text Placeholder 6">
            <a:extLst>
              <a:ext uri="{FF2B5EF4-FFF2-40B4-BE49-F238E27FC236}">
                <a16:creationId xmlns:a16="http://schemas.microsoft.com/office/drawing/2014/main" id="{161AF229-959A-2242-89F4-8FCD5FE7031B}"/>
              </a:ext>
            </a:extLst>
          </p:cNvPr>
          <p:cNvSpPr>
            <a:spLocks noGrp="1"/>
          </p:cNvSpPr>
          <p:nvPr>
            <p:ph type="body" idx="11"/>
          </p:nvPr>
        </p:nvSpPr>
        <p:spPr/>
        <p:txBody>
          <a:bodyPr/>
          <a:lstStyle/>
          <a:p>
            <a:r>
              <a:rPr lang="en-US" dirty="0"/>
              <a:t>Caller Owned</a:t>
            </a:r>
          </a:p>
        </p:txBody>
      </p:sp>
      <p:sp>
        <p:nvSpPr>
          <p:cNvPr id="8" name="Text Placeholder 7">
            <a:extLst>
              <a:ext uri="{FF2B5EF4-FFF2-40B4-BE49-F238E27FC236}">
                <a16:creationId xmlns:a16="http://schemas.microsoft.com/office/drawing/2014/main" id="{33AD237C-E5D6-8244-BE89-EE4440F86DD2}"/>
              </a:ext>
            </a:extLst>
          </p:cNvPr>
          <p:cNvSpPr>
            <a:spLocks noGrp="1"/>
          </p:cNvSpPr>
          <p:nvPr>
            <p:ph type="body" idx="12"/>
          </p:nvPr>
        </p:nvSpPr>
        <p:spPr/>
        <p:txBody>
          <a:bodyPr/>
          <a:lstStyle/>
          <a:p>
            <a:r>
              <a:rPr lang="en-US" dirty="0" err="1"/>
              <a:t>Callee</a:t>
            </a:r>
            <a:r>
              <a:rPr lang="en-US" dirty="0"/>
              <a:t>-Owned</a:t>
            </a:r>
          </a:p>
        </p:txBody>
      </p:sp>
    </p:spTree>
    <p:extLst>
      <p:ext uri="{BB962C8B-B14F-4D97-AF65-F5344CB8AC3E}">
        <p14:creationId xmlns:p14="http://schemas.microsoft.com/office/powerpoint/2010/main" val="15194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D03F-2612-0F45-8735-A7C8E170B2CE}"/>
              </a:ext>
            </a:extLst>
          </p:cNvPr>
          <p:cNvSpPr>
            <a:spLocks noGrp="1"/>
          </p:cNvSpPr>
          <p:nvPr>
            <p:ph type="title"/>
          </p:nvPr>
        </p:nvSpPr>
        <p:spPr/>
        <p:txBody>
          <a:bodyPr/>
          <a:lstStyle/>
          <a:p>
            <a:r>
              <a:rPr lang="en-US" dirty="0"/>
              <a:t>Register Restrictions</a:t>
            </a:r>
          </a:p>
        </p:txBody>
      </p:sp>
      <p:sp>
        <p:nvSpPr>
          <p:cNvPr id="4" name="Content Placeholder 3">
            <a:extLst>
              <a:ext uri="{FF2B5EF4-FFF2-40B4-BE49-F238E27FC236}">
                <a16:creationId xmlns:a16="http://schemas.microsoft.com/office/drawing/2014/main" id="{1ECDAC58-6FAF-7C4C-AD65-C6DE6767A261}"/>
              </a:ext>
            </a:extLst>
          </p:cNvPr>
          <p:cNvSpPr>
            <a:spLocks noGrp="1"/>
          </p:cNvSpPr>
          <p:nvPr>
            <p:ph sz="half" idx="1"/>
          </p:nvPr>
        </p:nvSpPr>
        <p:spPr>
          <a:xfrm>
            <a:off x="152400" y="1295400"/>
            <a:ext cx="5562600" cy="5181600"/>
          </a:xfrm>
        </p:spPr>
        <p:txBody>
          <a:bodyPr/>
          <a:lstStyle/>
          <a:p>
            <a:pPr marL="0" indent="0">
              <a:spcBef>
                <a:spcPts val="0"/>
              </a:spcBef>
              <a:buNone/>
            </a:pPr>
            <a:r>
              <a:rPr lang="en-US" sz="3200" dirty="0">
                <a:latin typeface="Consolas" panose="020B0609020204030204" pitchFamily="49" charset="0"/>
                <a:cs typeface="Consolas" panose="020B0609020204030204" pitchFamily="49" charset="0"/>
              </a:rPr>
              <a:t>long P(long x, long y) {</a:t>
            </a:r>
          </a:p>
          <a:p>
            <a:pPr marL="0" indent="0">
              <a:spcBef>
                <a:spcPts val="0"/>
              </a:spcBef>
              <a:buNone/>
            </a:pPr>
            <a:r>
              <a:rPr lang="en-US" sz="3200" dirty="0">
                <a:latin typeface="Consolas" panose="020B0609020204030204" pitchFamily="49" charset="0"/>
                <a:cs typeface="Consolas" panose="020B0609020204030204" pitchFamily="49" charset="0"/>
              </a:rPr>
              <a:t>    long u = Q(y);</a:t>
            </a:r>
          </a:p>
          <a:p>
            <a:pPr marL="0" indent="0">
              <a:spcBef>
                <a:spcPts val="0"/>
              </a:spcBef>
              <a:buNone/>
            </a:pPr>
            <a:r>
              <a:rPr lang="en-US" sz="3200" dirty="0">
                <a:latin typeface="Consolas" panose="020B0609020204030204" pitchFamily="49" charset="0"/>
                <a:cs typeface="Consolas" panose="020B0609020204030204" pitchFamily="49" charset="0"/>
              </a:rPr>
              <a:t>    long v = Q(x);</a:t>
            </a:r>
          </a:p>
          <a:p>
            <a:pPr marL="0" indent="0">
              <a:spcBef>
                <a:spcPts val="0"/>
              </a:spcBef>
              <a:buNone/>
            </a:pPr>
            <a:r>
              <a:rPr lang="en-US" sz="3200" dirty="0">
                <a:latin typeface="Consolas" panose="020B0609020204030204" pitchFamily="49" charset="0"/>
                <a:cs typeface="Consolas" panose="020B0609020204030204" pitchFamily="49" charset="0"/>
              </a:rPr>
              <a:t>    return u + v;</a:t>
            </a:r>
          </a:p>
          <a:p>
            <a:pPr marL="0" indent="0">
              <a:spcBef>
                <a:spcPts val="0"/>
              </a:spcBef>
              <a:buNone/>
            </a:pPr>
            <a:r>
              <a:rPr lang="en-US" sz="32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844760CF-73B4-4243-82C9-F4A8C5444BB9}"/>
              </a:ext>
            </a:extLst>
          </p:cNvPr>
          <p:cNvSpPr>
            <a:spLocks noGrp="1"/>
          </p:cNvSpPr>
          <p:nvPr>
            <p:ph sz="half" idx="10"/>
          </p:nvPr>
        </p:nvSpPr>
        <p:spPr>
          <a:xfrm>
            <a:off x="5715000" y="1299882"/>
            <a:ext cx="6291072" cy="5481918"/>
          </a:xfrm>
        </p:spPr>
        <p:txBody>
          <a:bodyPr/>
          <a:lstStyle/>
          <a:p>
            <a:pPr marL="0" indent="0">
              <a:spcBef>
                <a:spcPts val="0"/>
              </a:spcBef>
              <a:buNone/>
            </a:pPr>
            <a:r>
              <a:rPr lang="en-US" sz="1800" u="sng" dirty="0">
                <a:latin typeface="Consolas" panose="020B0609020204030204" pitchFamily="49" charset="0"/>
                <a:cs typeface="Consolas" panose="020B0609020204030204" pitchFamily="49" charset="0"/>
              </a:rPr>
              <a:t>long P(long x, long y), x in %</a:t>
            </a:r>
            <a:r>
              <a:rPr lang="en-US" sz="1800" u="sng" dirty="0" err="1">
                <a:latin typeface="Consolas" panose="020B0609020204030204" pitchFamily="49" charset="0"/>
                <a:cs typeface="Consolas" panose="020B0609020204030204" pitchFamily="49" charset="0"/>
              </a:rPr>
              <a:t>rdi</a:t>
            </a:r>
            <a:r>
              <a:rPr lang="en-US" sz="1800" u="sng" dirty="0">
                <a:latin typeface="Consolas" panose="020B0609020204030204" pitchFamily="49" charset="0"/>
                <a:cs typeface="Consolas" panose="020B0609020204030204" pitchFamily="49" charset="0"/>
              </a:rPr>
              <a:t>, y in %</a:t>
            </a:r>
            <a:r>
              <a:rPr lang="en-US" sz="1800" u="sng" dirty="0" err="1">
                <a:latin typeface="Consolas" panose="020B0609020204030204" pitchFamily="49" charset="0"/>
                <a:cs typeface="Consolas" panose="020B0609020204030204" pitchFamily="49" charset="0"/>
              </a:rPr>
              <a:t>rsi</a:t>
            </a:r>
            <a:r>
              <a:rPr lang="en-US" sz="1800" u="sng"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rdi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rbp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rbx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rax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endParaRPr lang="en-US" dirty="0">
              <a:solidFill>
                <a:srgbClr val="008000"/>
              </a:solidFill>
              <a:latin typeface="Consolas" panose="020B0609020204030204" pitchFamily="49" charset="0"/>
              <a:cs typeface="Consolas" panose="020B0609020204030204" pitchFamily="49" charset="0"/>
            </a:endParaRPr>
          </a:p>
        </p:txBody>
      </p:sp>
      <p:cxnSp>
        <p:nvCxnSpPr>
          <p:cNvPr id="7" name="Straight Connector 6">
            <a:extLst>
              <a:ext uri="{FF2B5EF4-FFF2-40B4-BE49-F238E27FC236}">
                <a16:creationId xmlns:a16="http://schemas.microsoft.com/office/drawing/2014/main" id="{EA0955F0-0255-824B-94B1-1FCA5C5B3672}"/>
              </a:ext>
            </a:extLst>
          </p:cNvPr>
          <p:cNvCxnSpPr/>
          <p:nvPr/>
        </p:nvCxnSpPr>
        <p:spPr>
          <a:xfrm>
            <a:off x="5715000" y="1295400"/>
            <a:ext cx="0" cy="55626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5279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D03F-2612-0F45-8735-A7C8E170B2CE}"/>
              </a:ext>
            </a:extLst>
          </p:cNvPr>
          <p:cNvSpPr>
            <a:spLocks noGrp="1"/>
          </p:cNvSpPr>
          <p:nvPr>
            <p:ph type="title"/>
          </p:nvPr>
        </p:nvSpPr>
        <p:spPr/>
        <p:txBody>
          <a:bodyPr/>
          <a:lstStyle/>
          <a:p>
            <a:r>
              <a:rPr lang="en-US" dirty="0"/>
              <a:t>Register Restrictions</a:t>
            </a:r>
          </a:p>
        </p:txBody>
      </p:sp>
      <p:sp>
        <p:nvSpPr>
          <p:cNvPr id="4" name="Content Placeholder 3">
            <a:extLst>
              <a:ext uri="{FF2B5EF4-FFF2-40B4-BE49-F238E27FC236}">
                <a16:creationId xmlns:a16="http://schemas.microsoft.com/office/drawing/2014/main" id="{1ECDAC58-6FAF-7C4C-AD65-C6DE6767A261}"/>
              </a:ext>
            </a:extLst>
          </p:cNvPr>
          <p:cNvSpPr>
            <a:spLocks noGrp="1"/>
          </p:cNvSpPr>
          <p:nvPr>
            <p:ph sz="half" idx="1"/>
          </p:nvPr>
        </p:nvSpPr>
        <p:spPr>
          <a:xfrm>
            <a:off x="152400" y="1295400"/>
            <a:ext cx="5562600" cy="5181600"/>
          </a:xfrm>
        </p:spPr>
        <p:txBody>
          <a:bodyPr/>
          <a:lstStyle/>
          <a:p>
            <a:pPr marL="0" indent="0">
              <a:spcBef>
                <a:spcPts val="0"/>
              </a:spcBef>
              <a:buNone/>
            </a:pPr>
            <a:r>
              <a:rPr lang="en-US" sz="3200" dirty="0">
                <a:latin typeface="Consolas" panose="020B0609020204030204" pitchFamily="49" charset="0"/>
                <a:cs typeface="Consolas" panose="020B0609020204030204" pitchFamily="49" charset="0"/>
              </a:rPr>
              <a:t>long P(long x, long y) {</a:t>
            </a:r>
          </a:p>
          <a:p>
            <a:pPr marL="0" indent="0">
              <a:spcBef>
                <a:spcPts val="0"/>
              </a:spcBef>
              <a:buNone/>
            </a:pPr>
            <a:r>
              <a:rPr lang="en-US" sz="3200" dirty="0">
                <a:latin typeface="Consolas" panose="020B0609020204030204" pitchFamily="49" charset="0"/>
                <a:cs typeface="Consolas" panose="020B0609020204030204" pitchFamily="49" charset="0"/>
              </a:rPr>
              <a:t>    long u = Q(y);</a:t>
            </a:r>
          </a:p>
          <a:p>
            <a:pPr marL="0" indent="0">
              <a:spcBef>
                <a:spcPts val="0"/>
              </a:spcBef>
              <a:buNone/>
            </a:pPr>
            <a:r>
              <a:rPr lang="en-US" sz="3200" dirty="0">
                <a:latin typeface="Consolas" panose="020B0609020204030204" pitchFamily="49" charset="0"/>
                <a:cs typeface="Consolas" panose="020B0609020204030204" pitchFamily="49" charset="0"/>
              </a:rPr>
              <a:t>    long v = Q(x);</a:t>
            </a:r>
          </a:p>
          <a:p>
            <a:pPr marL="0" indent="0">
              <a:spcBef>
                <a:spcPts val="0"/>
              </a:spcBef>
              <a:buNone/>
            </a:pPr>
            <a:r>
              <a:rPr lang="en-US" sz="3200" dirty="0">
                <a:latin typeface="Consolas" panose="020B0609020204030204" pitchFamily="49" charset="0"/>
                <a:cs typeface="Consolas" panose="020B0609020204030204" pitchFamily="49" charset="0"/>
              </a:rPr>
              <a:t>    return u + v;</a:t>
            </a:r>
          </a:p>
          <a:p>
            <a:pPr marL="0" indent="0">
              <a:spcBef>
                <a:spcPts val="0"/>
              </a:spcBef>
              <a:buNone/>
            </a:pPr>
            <a:r>
              <a:rPr lang="en-US" sz="32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844760CF-73B4-4243-82C9-F4A8C5444BB9}"/>
              </a:ext>
            </a:extLst>
          </p:cNvPr>
          <p:cNvSpPr>
            <a:spLocks noGrp="1"/>
          </p:cNvSpPr>
          <p:nvPr>
            <p:ph sz="half" idx="10"/>
          </p:nvPr>
        </p:nvSpPr>
        <p:spPr>
          <a:xfrm>
            <a:off x="5715000" y="1299882"/>
            <a:ext cx="6291072" cy="5481918"/>
          </a:xfrm>
        </p:spPr>
        <p:txBody>
          <a:bodyPr/>
          <a:lstStyle/>
          <a:p>
            <a:pPr marL="0" indent="0">
              <a:spcBef>
                <a:spcPts val="0"/>
              </a:spcBef>
              <a:buNone/>
            </a:pPr>
            <a:r>
              <a:rPr lang="en-US" sz="1800" u="sng" dirty="0">
                <a:latin typeface="Consolas" panose="020B0609020204030204" pitchFamily="49" charset="0"/>
                <a:cs typeface="Consolas" panose="020B0609020204030204" pitchFamily="49" charset="0"/>
              </a:rPr>
              <a:t>long P(long x, long y), x in %</a:t>
            </a:r>
            <a:r>
              <a:rPr lang="en-US" sz="1800" u="sng" dirty="0" err="1">
                <a:latin typeface="Consolas" panose="020B0609020204030204" pitchFamily="49" charset="0"/>
                <a:cs typeface="Consolas" panose="020B0609020204030204" pitchFamily="49" charset="0"/>
              </a:rPr>
              <a:t>rdi</a:t>
            </a:r>
            <a:r>
              <a:rPr lang="en-US" sz="1800" u="sng" dirty="0">
                <a:latin typeface="Consolas" panose="020B0609020204030204" pitchFamily="49" charset="0"/>
                <a:cs typeface="Consolas" panose="020B0609020204030204" pitchFamily="49" charset="0"/>
              </a:rPr>
              <a:t>, y in %</a:t>
            </a:r>
            <a:r>
              <a:rPr lang="en-US" sz="1800" u="sng" dirty="0" err="1">
                <a:latin typeface="Consolas" panose="020B0609020204030204" pitchFamily="49" charset="0"/>
                <a:cs typeface="Consolas" panose="020B0609020204030204" pitchFamily="49" charset="0"/>
              </a:rPr>
              <a:t>rsi</a:t>
            </a:r>
            <a:r>
              <a:rPr lang="en-US" sz="1800" u="sng" dirty="0">
                <a:latin typeface="Consolas" panose="020B0609020204030204" pitchFamily="49" charset="0"/>
                <a:cs typeface="Consolas" panose="020B0609020204030204" pitchFamily="49" charset="0"/>
              </a:rPr>
              <a:t>:</a:t>
            </a:r>
          </a:p>
          <a:p>
            <a:pPr marL="0" indent="0">
              <a:spcBef>
                <a:spcPts val="0"/>
              </a:spcBef>
              <a:buNone/>
            </a:pPr>
            <a:r>
              <a:rPr lang="en-US" sz="1800" dirty="0">
                <a:latin typeface="Consolas" panose="020B0609020204030204" pitchFamily="49" charset="0"/>
                <a:cs typeface="Consolas" panose="020B0609020204030204" pitchFamily="49" charset="0"/>
              </a:rPr>
              <a:t> </a:t>
            </a: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push %</a:t>
            </a:r>
            <a:r>
              <a:rPr lang="en-US" dirty="0" err="1">
                <a:solidFill>
                  <a:srgbClr val="FF0000"/>
                </a:solidFill>
                <a:latin typeface="Consolas" panose="020B0609020204030204" pitchFamily="49" charset="0"/>
                <a:cs typeface="Consolas" panose="020B0609020204030204" pitchFamily="49" charset="0"/>
              </a:rPr>
              <a:t>rbp</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solidFill>
                  <a:srgbClr val="FF0000"/>
                </a:solidFill>
                <a:latin typeface="Consolas" panose="020B0609020204030204" pitchFamily="49" charset="0"/>
                <a:cs typeface="Consolas" panose="020B0609020204030204" pitchFamily="49" charset="0"/>
              </a:rPr>
              <a:t> push %</a:t>
            </a:r>
            <a:r>
              <a:rPr lang="en-US" dirty="0" err="1">
                <a:solidFill>
                  <a:srgbClr val="FF0000"/>
                </a:solidFill>
                <a:latin typeface="Consolas" panose="020B0609020204030204" pitchFamily="49" charset="0"/>
                <a:cs typeface="Consolas" panose="020B0609020204030204" pitchFamily="49" charset="0"/>
              </a:rPr>
              <a:t>rbx</a:t>
            </a:r>
            <a:endParaRPr lang="en-US" dirty="0">
              <a:solidFill>
                <a:srgbClr val="FF0000"/>
              </a:solidFill>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rdi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mov</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rbp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rdi</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callq</a:t>
            </a:r>
            <a:r>
              <a:rPr lang="en-US" dirty="0">
                <a:latin typeface="Consolas" panose="020B0609020204030204" pitchFamily="49" charset="0"/>
                <a:cs typeface="Consolas" panose="020B0609020204030204" pitchFamily="49" charset="0"/>
              </a:rPr>
              <a:t> 40056d &lt;Q(long)&gt;</a:t>
            </a:r>
          </a:p>
          <a:p>
            <a:pPr marL="0" indent="0">
              <a:spcBef>
                <a:spcPts val="0"/>
              </a:spcBef>
              <a:buNone/>
            </a:pPr>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rbx</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rax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rbx</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retq</a:t>
            </a:r>
            <a:endParaRPr lang="en-US" dirty="0">
              <a:solidFill>
                <a:srgbClr val="008000"/>
              </a:solidFill>
              <a:latin typeface="Consolas" panose="020B0609020204030204" pitchFamily="49" charset="0"/>
              <a:cs typeface="Consolas" panose="020B0609020204030204" pitchFamily="49" charset="0"/>
            </a:endParaRPr>
          </a:p>
        </p:txBody>
      </p:sp>
      <p:cxnSp>
        <p:nvCxnSpPr>
          <p:cNvPr id="7" name="Straight Connector 6">
            <a:extLst>
              <a:ext uri="{FF2B5EF4-FFF2-40B4-BE49-F238E27FC236}">
                <a16:creationId xmlns:a16="http://schemas.microsoft.com/office/drawing/2014/main" id="{EA0955F0-0255-824B-94B1-1FCA5C5B3672}"/>
              </a:ext>
            </a:extLst>
          </p:cNvPr>
          <p:cNvCxnSpPr/>
          <p:nvPr/>
        </p:nvCxnSpPr>
        <p:spPr>
          <a:xfrm>
            <a:off x="5715000" y="1295400"/>
            <a:ext cx="0" cy="55626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825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13928</TotalTime>
  <Words>7644</Words>
  <Application>Microsoft Macintosh PowerPoint</Application>
  <PresentationFormat>Widescreen</PresentationFormat>
  <Paragraphs>1907</Paragraphs>
  <Slides>103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Andale Mono</vt:lpstr>
      <vt:lpstr>Arial</vt:lpstr>
      <vt:lpstr>Calibri</vt:lpstr>
      <vt:lpstr>Consolas</vt:lpstr>
      <vt:lpstr>Tahoma</vt:lpstr>
      <vt:lpstr>Verdana</vt:lpstr>
      <vt:lpstr>Default Design</vt:lpstr>
      <vt:lpstr>CS107, Lecture 14 Assembly: Function Calls and the Runtime Stack</vt:lpstr>
      <vt:lpstr>Learning Assembly</vt:lpstr>
      <vt:lpstr>Learning Goals</vt:lpstr>
      <vt:lpstr>Plan For Today</vt:lpstr>
      <vt:lpstr>Control</vt:lpstr>
      <vt:lpstr>Condition Codes</vt:lpstr>
      <vt:lpstr>Condition Code-Dependent Instructions</vt:lpstr>
      <vt:lpstr>Conditional Jumps</vt:lpstr>
      <vt:lpstr>jmp</vt:lpstr>
      <vt:lpstr>Register Responsibilities</vt:lpstr>
      <vt:lpstr>Plan For Today</vt:lpstr>
      <vt:lpstr>%rip</vt:lpstr>
      <vt:lpstr>%rip</vt:lpstr>
      <vt:lpstr>Instructions Are Just Bytes!</vt:lpstr>
      <vt:lpstr>Instructions Are Just Bytes!</vt:lpstr>
      <vt:lpstr>Instructions Are Just Bytes!</vt:lpstr>
      <vt:lpstr>Instructions Are Just Bytes!</vt:lpstr>
      <vt:lpstr>Instructions Are Just Bytes!</vt:lpstr>
      <vt:lpstr>Instructions Are Just Bytes!</vt:lpstr>
      <vt:lpstr>Instructions Are Just Bytes!</vt:lpstr>
      <vt:lpstr>%rip</vt:lpstr>
      <vt:lpstr>%rip</vt:lpstr>
      <vt:lpstr>%rip</vt:lpstr>
      <vt:lpstr>%rip</vt:lpstr>
      <vt:lpstr>%rip</vt:lpstr>
      <vt:lpstr>%rip</vt:lpstr>
      <vt:lpstr>%rip</vt:lpstr>
      <vt:lpstr>%rip</vt:lpstr>
      <vt:lpstr>%rip</vt:lpstr>
      <vt:lpstr>%rip</vt:lpstr>
      <vt:lpstr>%rip</vt:lpstr>
      <vt:lpstr>%rip</vt:lpstr>
      <vt:lpstr>%rip</vt:lpstr>
      <vt:lpstr>%rip</vt:lpstr>
      <vt:lpstr>%rip</vt:lpstr>
      <vt:lpstr>%rip</vt:lpstr>
      <vt:lpstr>%rip</vt:lpstr>
      <vt:lpstr>%rip</vt:lpstr>
      <vt:lpstr>%rip</vt:lpstr>
      <vt:lpstr>Summary: Instruction Pointer</vt:lpstr>
      <vt:lpstr>Plan For Today</vt:lpstr>
      <vt:lpstr>How do we call functions in assembly?</vt:lpstr>
      <vt:lpstr>Calling Functions In Assembly</vt:lpstr>
      <vt:lpstr>Plan For Today</vt:lpstr>
      <vt:lpstr>%rip</vt:lpstr>
      <vt:lpstr>%rip</vt:lpstr>
      <vt:lpstr>%rip</vt:lpstr>
      <vt:lpstr>%rip</vt:lpstr>
      <vt:lpstr>%rip</vt:lpstr>
      <vt:lpstr>push</vt:lpstr>
      <vt:lpstr>push</vt:lpstr>
      <vt:lpstr>push</vt:lpstr>
      <vt:lpstr>push</vt:lpstr>
      <vt:lpstr>pop</vt:lpstr>
      <vt:lpstr>pop</vt:lpstr>
      <vt:lpstr>Pushing onto the Stack</vt:lpstr>
      <vt:lpstr>Pushing onto the Stack</vt:lpstr>
      <vt:lpstr>Pushing onto the Stack</vt:lpstr>
      <vt:lpstr>Calling Functions In Assembly</vt:lpstr>
      <vt:lpstr>Plan For Today</vt:lpstr>
      <vt:lpstr>Remembering Where We Left Off</vt:lpstr>
      <vt:lpstr>Remembering Where We Left Off</vt:lpstr>
      <vt:lpstr>Remembering Where We Left Off</vt:lpstr>
      <vt:lpstr>Remembering Where We Left Off</vt:lpstr>
      <vt:lpstr>Remembering Where We Left Off</vt:lpstr>
      <vt:lpstr>Call And Return</vt:lpstr>
      <vt:lpstr>Calling Functions In Assembly</vt:lpstr>
      <vt:lpstr>Plan For Today</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Parameters and Return</vt:lpstr>
      <vt:lpstr>Plan For Today</vt:lpstr>
      <vt:lpstr>Plan For Today</vt:lpstr>
      <vt:lpstr>Calling Functions In Assembly</vt:lpstr>
      <vt:lpstr>Local Storage</vt:lpstr>
      <vt:lpstr>Local Storage</vt:lpstr>
      <vt:lpstr>Plan For Today</vt:lpstr>
      <vt:lpstr>Register Restrictions</vt:lpstr>
      <vt:lpstr>Register Restrictions</vt:lpstr>
      <vt:lpstr>Register Restrictions</vt:lpstr>
      <vt:lpstr>Register Restrictions</vt:lpstr>
      <vt:lpstr>Register Restrictions</vt:lpstr>
      <vt:lpstr>Plan For Today</vt:lpstr>
      <vt:lpstr>Example: Recursion</vt:lpstr>
      <vt:lpstr>Plan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106A Lecture Slides</dc:title>
  <dc:creator/>
  <cp:keywords/>
  <dc:description/>
  <cp:lastModifiedBy>Nicholas Paul Troccoli</cp:lastModifiedBy>
  <cp:revision>1643</cp:revision>
  <cp:lastPrinted>2019-05-20T19:08:43Z</cp:lastPrinted>
  <dcterms:created xsi:type="dcterms:W3CDTF">2008-06-28T20:57:21Z</dcterms:created>
  <dcterms:modified xsi:type="dcterms:W3CDTF">2019-05-20T21:25:42Z</dcterms:modified>
</cp:coreProperties>
</file>