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5"/>
  </p:notesMasterIdLst>
  <p:handoutMasterIdLst>
    <p:handoutMasterId r:id="rId126"/>
  </p:handoutMasterIdLst>
  <p:sldIdLst>
    <p:sldId id="256" r:id="rId2"/>
    <p:sldId id="433" r:id="rId3"/>
    <p:sldId id="1034" r:id="rId4"/>
    <p:sldId id="636" r:id="rId5"/>
    <p:sldId id="541" r:id="rId6"/>
    <p:sldId id="984" r:id="rId7"/>
    <p:sldId id="937" r:id="rId8"/>
    <p:sldId id="938" r:id="rId9"/>
    <p:sldId id="1033" r:id="rId10"/>
    <p:sldId id="939" r:id="rId11"/>
    <p:sldId id="941" r:id="rId12"/>
    <p:sldId id="942" r:id="rId13"/>
    <p:sldId id="943" r:id="rId14"/>
    <p:sldId id="944" r:id="rId15"/>
    <p:sldId id="945" r:id="rId16"/>
    <p:sldId id="946" r:id="rId17"/>
    <p:sldId id="947" r:id="rId18"/>
    <p:sldId id="948" r:id="rId19"/>
    <p:sldId id="949" r:id="rId20"/>
    <p:sldId id="955" r:id="rId21"/>
    <p:sldId id="956" r:id="rId22"/>
    <p:sldId id="1035" r:id="rId23"/>
    <p:sldId id="950" r:id="rId24"/>
    <p:sldId id="954" r:id="rId25"/>
    <p:sldId id="951" r:id="rId26"/>
    <p:sldId id="952" r:id="rId27"/>
    <p:sldId id="957" r:id="rId28"/>
    <p:sldId id="958" r:id="rId29"/>
    <p:sldId id="959" r:id="rId30"/>
    <p:sldId id="977" r:id="rId31"/>
    <p:sldId id="960" r:id="rId32"/>
    <p:sldId id="961" r:id="rId33"/>
    <p:sldId id="981" r:id="rId34"/>
    <p:sldId id="962" r:id="rId35"/>
    <p:sldId id="1036" r:id="rId36"/>
    <p:sldId id="963" r:id="rId37"/>
    <p:sldId id="964" r:id="rId38"/>
    <p:sldId id="965" r:id="rId39"/>
    <p:sldId id="966" r:id="rId40"/>
    <p:sldId id="968" r:id="rId41"/>
    <p:sldId id="969" r:id="rId42"/>
    <p:sldId id="970" r:id="rId43"/>
    <p:sldId id="971" r:id="rId44"/>
    <p:sldId id="972" r:id="rId45"/>
    <p:sldId id="1037" r:id="rId46"/>
    <p:sldId id="973" r:id="rId47"/>
    <p:sldId id="974" r:id="rId48"/>
    <p:sldId id="1038" r:id="rId49"/>
    <p:sldId id="991" r:id="rId50"/>
    <p:sldId id="976" r:id="rId51"/>
    <p:sldId id="992" r:id="rId52"/>
    <p:sldId id="993" r:id="rId53"/>
    <p:sldId id="994" r:id="rId54"/>
    <p:sldId id="995" r:id="rId55"/>
    <p:sldId id="996" r:id="rId56"/>
    <p:sldId id="997" r:id="rId57"/>
    <p:sldId id="998" r:id="rId58"/>
    <p:sldId id="999" r:id="rId59"/>
    <p:sldId id="1005" r:id="rId60"/>
    <p:sldId id="978" r:id="rId61"/>
    <p:sldId id="1031" r:id="rId62"/>
    <p:sldId id="1000" r:id="rId63"/>
    <p:sldId id="1032" r:id="rId64"/>
    <p:sldId id="1001" r:id="rId65"/>
    <p:sldId id="1002" r:id="rId66"/>
    <p:sldId id="1003" r:id="rId67"/>
    <p:sldId id="1004" r:id="rId68"/>
    <p:sldId id="1039" r:id="rId69"/>
    <p:sldId id="1077" r:id="rId70"/>
    <p:sldId id="1006" r:id="rId71"/>
    <p:sldId id="1007" r:id="rId72"/>
    <p:sldId id="1075" r:id="rId73"/>
    <p:sldId id="1009" r:id="rId74"/>
    <p:sldId id="1076" r:id="rId75"/>
    <p:sldId id="1010" r:id="rId76"/>
    <p:sldId id="1011" r:id="rId77"/>
    <p:sldId id="1013" r:id="rId78"/>
    <p:sldId id="1014" r:id="rId79"/>
    <p:sldId id="1015" r:id="rId80"/>
    <p:sldId id="1016" r:id="rId81"/>
    <p:sldId id="1017" r:id="rId82"/>
    <p:sldId id="1040" r:id="rId83"/>
    <p:sldId id="1041" r:id="rId84"/>
    <p:sldId id="1078" r:id="rId85"/>
    <p:sldId id="1020" r:id="rId86"/>
    <p:sldId id="1023" r:id="rId87"/>
    <p:sldId id="1024" r:id="rId88"/>
    <p:sldId id="1025" r:id="rId89"/>
    <p:sldId id="1026" r:id="rId90"/>
    <p:sldId id="1027" r:id="rId91"/>
    <p:sldId id="1022" r:id="rId92"/>
    <p:sldId id="1028" r:id="rId93"/>
    <p:sldId id="1029" r:id="rId94"/>
    <p:sldId id="1030" r:id="rId95"/>
    <p:sldId id="1043" r:id="rId96"/>
    <p:sldId id="1044" r:id="rId97"/>
    <p:sldId id="1079" r:id="rId98"/>
    <p:sldId id="1050" r:id="rId99"/>
    <p:sldId id="1051" r:id="rId100"/>
    <p:sldId id="1052" r:id="rId101"/>
    <p:sldId id="1053" r:id="rId102"/>
    <p:sldId id="1054" r:id="rId103"/>
    <p:sldId id="1055" r:id="rId104"/>
    <p:sldId id="1056" r:id="rId105"/>
    <p:sldId id="1057" r:id="rId106"/>
    <p:sldId id="1058" r:id="rId107"/>
    <p:sldId id="1059" r:id="rId108"/>
    <p:sldId id="1060" r:id="rId109"/>
    <p:sldId id="1080" r:id="rId110"/>
    <p:sldId id="1062" r:id="rId111"/>
    <p:sldId id="1063" r:id="rId112"/>
    <p:sldId id="1064" r:id="rId113"/>
    <p:sldId id="1065" r:id="rId114"/>
    <p:sldId id="1066" r:id="rId115"/>
    <p:sldId id="1067" r:id="rId116"/>
    <p:sldId id="1068" r:id="rId117"/>
    <p:sldId id="1069" r:id="rId118"/>
    <p:sldId id="1070" r:id="rId119"/>
    <p:sldId id="1071" r:id="rId120"/>
    <p:sldId id="1072" r:id="rId121"/>
    <p:sldId id="1073" r:id="rId122"/>
    <p:sldId id="1074" r:id="rId123"/>
    <p:sldId id="1081" r:id="rId124"/>
  </p:sldIdLst>
  <p:sldSz cx="12192000" cy="6858000"/>
  <p:notesSz cx="7315200" cy="96012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592FAF66-3620-A943-86AF-4D54BAB3C1D0}">
          <p14:sldIdLst>
            <p14:sldId id="256"/>
            <p14:sldId id="433"/>
            <p14:sldId id="1034"/>
            <p14:sldId id="636"/>
            <p14:sldId id="541"/>
          </p14:sldIdLst>
        </p14:section>
        <p14:section name="The heap" id="{C501A7CB-EBE6-2D4B-8D00-98438CEA73A0}">
          <p14:sldIdLst>
            <p14:sldId id="984"/>
            <p14:sldId id="937"/>
            <p14:sldId id="938"/>
          </p14:sldIdLst>
        </p14:section>
        <p14:section name="What is" id="{2A7E7684-64DB-AD44-91F9-C9BFB6BAA91A}">
          <p14:sldIdLst>
            <p14:sldId id="1033"/>
            <p14:sldId id="939"/>
            <p14:sldId id="941"/>
            <p14:sldId id="942"/>
            <p14:sldId id="943"/>
            <p14:sldId id="944"/>
            <p14:sldId id="945"/>
            <p14:sldId id="946"/>
            <p14:sldId id="947"/>
            <p14:sldId id="948"/>
            <p14:sldId id="949"/>
            <p14:sldId id="955"/>
            <p14:sldId id="956"/>
          </p14:sldIdLst>
        </p14:section>
        <p14:section name="Requirements" id="{B34DF485-F020-BD41-A75E-21BB8A49DA00}">
          <p14:sldIdLst>
            <p14:sldId id="1035"/>
            <p14:sldId id="950"/>
            <p14:sldId id="954"/>
            <p14:sldId id="951"/>
            <p14:sldId id="952"/>
            <p14:sldId id="957"/>
            <p14:sldId id="958"/>
            <p14:sldId id="959"/>
            <p14:sldId id="977"/>
            <p14:sldId id="960"/>
            <p14:sldId id="961"/>
            <p14:sldId id="981"/>
            <p14:sldId id="962"/>
          </p14:sldIdLst>
        </p14:section>
        <p14:section name="Bump" id="{6F5F170A-E221-974F-813D-26127FCDD3B9}">
          <p14:sldIdLst>
            <p14:sldId id="1036"/>
            <p14:sldId id="963"/>
            <p14:sldId id="964"/>
            <p14:sldId id="965"/>
            <p14:sldId id="966"/>
            <p14:sldId id="968"/>
            <p14:sldId id="969"/>
            <p14:sldId id="970"/>
            <p14:sldId id="971"/>
            <p14:sldId id="972"/>
          </p14:sldIdLst>
        </p14:section>
        <p14:section name="Announcements" id="{2EFBAEFA-8D36-7242-9B21-5B59DC2142E7}">
          <p14:sldIdLst>
            <p14:sldId id="1037"/>
            <p14:sldId id="973"/>
            <p14:sldId id="974"/>
          </p14:sldIdLst>
        </p14:section>
        <p14:section name="Implicit" id="{80D0AD77-D12B-3949-94D9-90B59F69004B}">
          <p14:sldIdLst>
            <p14:sldId id="1038"/>
            <p14:sldId id="991"/>
            <p14:sldId id="976"/>
            <p14:sldId id="992"/>
            <p14:sldId id="993"/>
            <p14:sldId id="994"/>
            <p14:sldId id="995"/>
            <p14:sldId id="996"/>
            <p14:sldId id="997"/>
            <p14:sldId id="998"/>
            <p14:sldId id="999"/>
            <p14:sldId id="1005"/>
            <p14:sldId id="978"/>
            <p14:sldId id="1031"/>
            <p14:sldId id="1000"/>
            <p14:sldId id="1032"/>
            <p14:sldId id="1001"/>
            <p14:sldId id="1002"/>
            <p14:sldId id="1003"/>
            <p14:sldId id="1004"/>
          </p14:sldIdLst>
        </p14:section>
        <p14:section name="Explicit" id="{13BECB0B-258C-1D4D-A42A-BD59A3F6DA19}">
          <p14:sldIdLst>
            <p14:sldId id="1039"/>
            <p14:sldId id="1077"/>
            <p14:sldId id="1006"/>
            <p14:sldId id="1007"/>
            <p14:sldId id="1075"/>
            <p14:sldId id="1009"/>
            <p14:sldId id="1076"/>
            <p14:sldId id="1010"/>
            <p14:sldId id="1011"/>
            <p14:sldId id="1013"/>
            <p14:sldId id="1014"/>
            <p14:sldId id="1015"/>
            <p14:sldId id="1016"/>
            <p14:sldId id="1017"/>
            <p14:sldId id="1040"/>
            <p14:sldId id="1041"/>
            <p14:sldId id="1078"/>
            <p14:sldId id="1020"/>
            <p14:sldId id="1023"/>
            <p14:sldId id="1024"/>
            <p14:sldId id="1025"/>
            <p14:sldId id="1026"/>
            <p14:sldId id="1027"/>
            <p14:sldId id="1022"/>
            <p14:sldId id="1028"/>
            <p14:sldId id="1029"/>
            <p14:sldId id="1030"/>
            <p14:sldId id="1043"/>
            <p14:sldId id="1044"/>
            <p14:sldId id="1079"/>
            <p14:sldId id="1050"/>
            <p14:sldId id="1051"/>
            <p14:sldId id="1052"/>
            <p14:sldId id="1053"/>
            <p14:sldId id="1054"/>
            <p14:sldId id="1055"/>
            <p14:sldId id="1056"/>
            <p14:sldId id="1057"/>
            <p14:sldId id="1058"/>
            <p14:sldId id="1059"/>
            <p14:sldId id="1060"/>
          </p14:sldIdLst>
        </p14:section>
        <p14:section name="Optimization" id="{FBD55031-DED5-9445-8340-34E75A703C74}">
          <p14:sldIdLst>
            <p14:sldId id="1080"/>
            <p14:sldId id="1062"/>
            <p14:sldId id="1063"/>
            <p14:sldId id="1064"/>
            <p14:sldId id="1065"/>
            <p14:sldId id="1066"/>
            <p14:sldId id="1067"/>
            <p14:sldId id="1068"/>
            <p14:sldId id="1069"/>
            <p14:sldId id="1070"/>
            <p14:sldId id="1071"/>
            <p14:sldId id="1072"/>
            <p14:sldId id="1073"/>
            <p14:sldId id="1074"/>
          </p14:sldIdLst>
        </p14:section>
        <p14:section name="Recap" id="{745DA939-E44A-0C40-BECC-2C5C1C4E8C93}">
          <p14:sldIdLst>
            <p14:sldId id="108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432FF"/>
    <a:srgbClr val="4472C4"/>
    <a:srgbClr val="F8F8F8"/>
    <a:srgbClr val="D27BD6"/>
    <a:srgbClr val="D62ED6"/>
    <a:srgbClr val="942092"/>
    <a:srgbClr val="FF9999"/>
    <a:srgbClr val="FF93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05" autoAdjust="0"/>
    <p:restoredTop sz="86900" autoAdjust="0"/>
  </p:normalViewPr>
  <p:slideViewPr>
    <p:cSldViewPr>
      <p:cViewPr varScale="1">
        <p:scale>
          <a:sx n="69" d="100"/>
          <a:sy n="69" d="100"/>
        </p:scale>
        <p:origin x="232" y="2000"/>
      </p:cViewPr>
      <p:guideLst>
        <p:guide orient="horz" pos="2160"/>
        <p:guide pos="3840"/>
      </p:guideLst>
    </p:cSldViewPr>
  </p:slideViewPr>
  <p:outlineViewPr>
    <p:cViewPr>
      <p:scale>
        <a:sx n="33" d="100"/>
        <a:sy n="33" d="100"/>
      </p:scale>
      <p:origin x="0" y="-2554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09" d="100"/>
          <a:sy n="109" d="100"/>
        </p:scale>
        <p:origin x="-2742"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61" tIns="48331" rIns="96661" bIns="48331" numCol="1" anchor="t" anchorCtr="0" compatLnSpc="1">
            <a:prstTxWarp prst="textNoShape">
              <a:avLst/>
            </a:prstTxWarp>
          </a:bodyPr>
          <a:lstStyle>
            <a:lvl1pPr algn="l" defTabSz="966788">
              <a:defRPr sz="1300"/>
            </a:lvl1pPr>
          </a:lstStyle>
          <a:p>
            <a:endParaRPr lang="en-US" altLang="x-none"/>
          </a:p>
        </p:txBody>
      </p:sp>
      <p:sp>
        <p:nvSpPr>
          <p:cNvPr id="141316"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61" tIns="48331" rIns="96661" bIns="48331" numCol="1" anchor="b" anchorCtr="0" compatLnSpc="1">
            <a:prstTxWarp prst="textNoShape">
              <a:avLst/>
            </a:prstTxWarp>
          </a:bodyPr>
          <a:lstStyle>
            <a:lvl1pPr algn="l" defTabSz="966788">
              <a:defRPr sz="1300"/>
            </a:lvl1pPr>
          </a:lstStyle>
          <a:p>
            <a:endParaRPr lang="en-US" altLang="x-none"/>
          </a:p>
        </p:txBody>
      </p:sp>
      <p:sp>
        <p:nvSpPr>
          <p:cNvPr id="141317"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61" tIns="48331" rIns="96661" bIns="48331" numCol="1" anchor="b" anchorCtr="0" compatLnSpc="1">
            <a:prstTxWarp prst="textNoShape">
              <a:avLst/>
            </a:prstTxWarp>
          </a:bodyPr>
          <a:lstStyle>
            <a:lvl1pPr defTabSz="966788">
              <a:defRPr sz="1300"/>
            </a:lvl1pPr>
          </a:lstStyle>
          <a:p>
            <a:fld id="{AC6EEC9E-87D7-B849-9C36-242A317D52C0}" type="slidenum">
              <a:rPr lang="en-US" altLang="x-none"/>
              <a:pPr/>
              <a:t>‹#›</a:t>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61" tIns="48331" rIns="96661" bIns="48331" numCol="1" anchor="t" anchorCtr="0" compatLnSpc="1">
            <a:prstTxWarp prst="textNoShape">
              <a:avLst/>
            </a:prstTxWarp>
          </a:bodyPr>
          <a:lstStyle>
            <a:lvl1pPr algn="l" defTabSz="966788">
              <a:defRPr sz="1300"/>
            </a:lvl1pPr>
          </a:lstStyle>
          <a:p>
            <a:endParaRPr lang="en-US" altLang="x-none"/>
          </a:p>
        </p:txBody>
      </p:sp>
      <p:sp>
        <p:nvSpPr>
          <p:cNvPr id="5123"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x-none"/>
          </a:p>
        </p:txBody>
      </p:sp>
      <p:sp>
        <p:nvSpPr>
          <p:cNvPr id="5124"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61" tIns="48331" rIns="96661" bIns="48331"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5126"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61" tIns="48331" rIns="96661" bIns="48331" numCol="1" anchor="b" anchorCtr="0" compatLnSpc="1">
            <a:prstTxWarp prst="textNoShape">
              <a:avLst/>
            </a:prstTxWarp>
          </a:bodyPr>
          <a:lstStyle>
            <a:lvl1pPr algn="l" defTabSz="966788">
              <a:defRPr sz="1300"/>
            </a:lvl1pPr>
          </a:lstStyle>
          <a:p>
            <a:endParaRPr lang="en-US" altLang="x-none"/>
          </a:p>
        </p:txBody>
      </p:sp>
      <p:sp>
        <p:nvSpPr>
          <p:cNvPr id="5127"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61" tIns="48331" rIns="96661" bIns="48331" numCol="1" anchor="b" anchorCtr="0" compatLnSpc="1">
            <a:prstTxWarp prst="textNoShape">
              <a:avLst/>
            </a:prstTxWarp>
          </a:bodyPr>
          <a:lstStyle>
            <a:lvl1pPr defTabSz="966788">
              <a:defRPr sz="1300"/>
            </a:lvl1pPr>
          </a:lstStyle>
          <a:p>
            <a:fld id="{AA742258-FB98-3F4C-92C7-D00F89B753B5}" type="slidenum">
              <a:rPr lang="en-US" altLang="x-none"/>
              <a:pPr/>
              <a:t>‹#›</a:t>
            </a:fld>
            <a:endParaRPr lang="en-US" altLang="x-non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1</a:t>
            </a:fld>
            <a:endParaRPr lang="en-US" altLang="x-none"/>
          </a:p>
        </p:txBody>
      </p:sp>
    </p:spTree>
    <p:extLst>
      <p:ext uri="{BB962C8B-B14F-4D97-AF65-F5344CB8AC3E}">
        <p14:creationId xmlns:p14="http://schemas.microsoft.com/office/powerpoint/2010/main" val="1860952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66</a:t>
            </a:fld>
            <a:endParaRPr lang="en-US" altLang="x-none"/>
          </a:p>
        </p:txBody>
      </p:sp>
    </p:spTree>
    <p:extLst>
      <p:ext uri="{BB962C8B-B14F-4D97-AF65-F5344CB8AC3E}">
        <p14:creationId xmlns:p14="http://schemas.microsoft.com/office/powerpoint/2010/main" val="2586395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71</a:t>
            </a:fld>
            <a:endParaRPr lang="en-US" altLang="x-none"/>
          </a:p>
        </p:txBody>
      </p:sp>
    </p:spTree>
    <p:extLst>
      <p:ext uri="{BB962C8B-B14F-4D97-AF65-F5344CB8AC3E}">
        <p14:creationId xmlns:p14="http://schemas.microsoft.com/office/powerpoint/2010/main" val="655861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72</a:t>
            </a:fld>
            <a:endParaRPr lang="en-US" altLang="x-none"/>
          </a:p>
        </p:txBody>
      </p:sp>
    </p:spTree>
    <p:extLst>
      <p:ext uri="{BB962C8B-B14F-4D97-AF65-F5344CB8AC3E}">
        <p14:creationId xmlns:p14="http://schemas.microsoft.com/office/powerpoint/2010/main" val="3969540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77</a:t>
            </a:fld>
            <a:endParaRPr lang="en-US" altLang="x-none"/>
          </a:p>
        </p:txBody>
      </p:sp>
    </p:spTree>
    <p:extLst>
      <p:ext uri="{BB962C8B-B14F-4D97-AF65-F5344CB8AC3E}">
        <p14:creationId xmlns:p14="http://schemas.microsoft.com/office/powerpoint/2010/main" val="4286731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78</a:t>
            </a:fld>
            <a:endParaRPr lang="en-US" altLang="x-none"/>
          </a:p>
        </p:txBody>
      </p:sp>
    </p:spTree>
    <p:extLst>
      <p:ext uri="{BB962C8B-B14F-4D97-AF65-F5344CB8AC3E}">
        <p14:creationId xmlns:p14="http://schemas.microsoft.com/office/powerpoint/2010/main" val="2709224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79</a:t>
            </a:fld>
            <a:endParaRPr lang="en-US" altLang="x-none"/>
          </a:p>
        </p:txBody>
      </p:sp>
    </p:spTree>
    <p:extLst>
      <p:ext uri="{BB962C8B-B14F-4D97-AF65-F5344CB8AC3E}">
        <p14:creationId xmlns:p14="http://schemas.microsoft.com/office/powerpoint/2010/main" val="2529780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81</a:t>
            </a:fld>
            <a:endParaRPr lang="en-US" altLang="x-none"/>
          </a:p>
        </p:txBody>
      </p:sp>
    </p:spTree>
    <p:extLst>
      <p:ext uri="{BB962C8B-B14F-4D97-AF65-F5344CB8AC3E}">
        <p14:creationId xmlns:p14="http://schemas.microsoft.com/office/powerpoint/2010/main" val="3262792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85</a:t>
            </a:fld>
            <a:endParaRPr lang="en-US" altLang="x-none"/>
          </a:p>
        </p:txBody>
      </p:sp>
    </p:spTree>
    <p:extLst>
      <p:ext uri="{BB962C8B-B14F-4D97-AF65-F5344CB8AC3E}">
        <p14:creationId xmlns:p14="http://schemas.microsoft.com/office/powerpoint/2010/main" val="1875912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86</a:t>
            </a:fld>
            <a:endParaRPr lang="en-US" altLang="x-none"/>
          </a:p>
        </p:txBody>
      </p:sp>
    </p:spTree>
    <p:extLst>
      <p:ext uri="{BB962C8B-B14F-4D97-AF65-F5344CB8AC3E}">
        <p14:creationId xmlns:p14="http://schemas.microsoft.com/office/powerpoint/2010/main" val="1248008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87</a:t>
            </a:fld>
            <a:endParaRPr lang="en-US" altLang="x-none"/>
          </a:p>
        </p:txBody>
      </p:sp>
    </p:spTree>
    <p:extLst>
      <p:ext uri="{BB962C8B-B14F-4D97-AF65-F5344CB8AC3E}">
        <p14:creationId xmlns:p14="http://schemas.microsoft.com/office/powerpoint/2010/main" val="1245353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2</a:t>
            </a:fld>
            <a:endParaRPr lang="en-US" altLang="x-none"/>
          </a:p>
        </p:txBody>
      </p:sp>
    </p:spTree>
    <p:extLst>
      <p:ext uri="{BB962C8B-B14F-4D97-AF65-F5344CB8AC3E}">
        <p14:creationId xmlns:p14="http://schemas.microsoft.com/office/powerpoint/2010/main" val="2802793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88</a:t>
            </a:fld>
            <a:endParaRPr lang="en-US" altLang="x-none"/>
          </a:p>
        </p:txBody>
      </p:sp>
    </p:spTree>
    <p:extLst>
      <p:ext uri="{BB962C8B-B14F-4D97-AF65-F5344CB8AC3E}">
        <p14:creationId xmlns:p14="http://schemas.microsoft.com/office/powerpoint/2010/main" val="3161449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89</a:t>
            </a:fld>
            <a:endParaRPr lang="en-US" altLang="x-none"/>
          </a:p>
        </p:txBody>
      </p:sp>
    </p:spTree>
    <p:extLst>
      <p:ext uri="{BB962C8B-B14F-4D97-AF65-F5344CB8AC3E}">
        <p14:creationId xmlns:p14="http://schemas.microsoft.com/office/powerpoint/2010/main" val="2300785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90</a:t>
            </a:fld>
            <a:endParaRPr lang="en-US" altLang="x-none"/>
          </a:p>
        </p:txBody>
      </p:sp>
    </p:spTree>
    <p:extLst>
      <p:ext uri="{BB962C8B-B14F-4D97-AF65-F5344CB8AC3E}">
        <p14:creationId xmlns:p14="http://schemas.microsoft.com/office/powerpoint/2010/main" val="3876174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91</a:t>
            </a:fld>
            <a:endParaRPr lang="en-US" altLang="x-none"/>
          </a:p>
        </p:txBody>
      </p:sp>
    </p:spTree>
    <p:extLst>
      <p:ext uri="{BB962C8B-B14F-4D97-AF65-F5344CB8AC3E}">
        <p14:creationId xmlns:p14="http://schemas.microsoft.com/office/powerpoint/2010/main" val="12580864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92</a:t>
            </a:fld>
            <a:endParaRPr lang="en-US" altLang="x-none"/>
          </a:p>
        </p:txBody>
      </p:sp>
    </p:spTree>
    <p:extLst>
      <p:ext uri="{BB962C8B-B14F-4D97-AF65-F5344CB8AC3E}">
        <p14:creationId xmlns:p14="http://schemas.microsoft.com/office/powerpoint/2010/main" val="2503926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93</a:t>
            </a:fld>
            <a:endParaRPr lang="en-US" altLang="x-none"/>
          </a:p>
        </p:txBody>
      </p:sp>
    </p:spTree>
    <p:extLst>
      <p:ext uri="{BB962C8B-B14F-4D97-AF65-F5344CB8AC3E}">
        <p14:creationId xmlns:p14="http://schemas.microsoft.com/office/powerpoint/2010/main" val="20604703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94</a:t>
            </a:fld>
            <a:endParaRPr lang="en-US" altLang="x-none"/>
          </a:p>
        </p:txBody>
      </p:sp>
    </p:spTree>
    <p:extLst>
      <p:ext uri="{BB962C8B-B14F-4D97-AF65-F5344CB8AC3E}">
        <p14:creationId xmlns:p14="http://schemas.microsoft.com/office/powerpoint/2010/main" val="3508400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99</a:t>
            </a:fld>
            <a:endParaRPr lang="en-US" altLang="x-none"/>
          </a:p>
        </p:txBody>
      </p:sp>
    </p:spTree>
    <p:extLst>
      <p:ext uri="{BB962C8B-B14F-4D97-AF65-F5344CB8AC3E}">
        <p14:creationId xmlns:p14="http://schemas.microsoft.com/office/powerpoint/2010/main" val="41353010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100</a:t>
            </a:fld>
            <a:endParaRPr lang="en-US" altLang="x-none"/>
          </a:p>
        </p:txBody>
      </p:sp>
    </p:spTree>
    <p:extLst>
      <p:ext uri="{BB962C8B-B14F-4D97-AF65-F5344CB8AC3E}">
        <p14:creationId xmlns:p14="http://schemas.microsoft.com/office/powerpoint/2010/main" val="24479180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101</a:t>
            </a:fld>
            <a:endParaRPr lang="en-US" altLang="x-none"/>
          </a:p>
        </p:txBody>
      </p:sp>
    </p:spTree>
    <p:extLst>
      <p:ext uri="{BB962C8B-B14F-4D97-AF65-F5344CB8AC3E}">
        <p14:creationId xmlns:p14="http://schemas.microsoft.com/office/powerpoint/2010/main" val="3796234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20</a:t>
            </a:fld>
            <a:endParaRPr lang="en-US" altLang="x-none"/>
          </a:p>
        </p:txBody>
      </p:sp>
    </p:spTree>
    <p:extLst>
      <p:ext uri="{BB962C8B-B14F-4D97-AF65-F5344CB8AC3E}">
        <p14:creationId xmlns:p14="http://schemas.microsoft.com/office/powerpoint/2010/main" val="3145253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102</a:t>
            </a:fld>
            <a:endParaRPr lang="en-US" altLang="x-none"/>
          </a:p>
        </p:txBody>
      </p:sp>
    </p:spTree>
    <p:extLst>
      <p:ext uri="{BB962C8B-B14F-4D97-AF65-F5344CB8AC3E}">
        <p14:creationId xmlns:p14="http://schemas.microsoft.com/office/powerpoint/2010/main" val="3379452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103</a:t>
            </a:fld>
            <a:endParaRPr lang="en-US" altLang="x-none"/>
          </a:p>
        </p:txBody>
      </p:sp>
    </p:spTree>
    <p:extLst>
      <p:ext uri="{BB962C8B-B14F-4D97-AF65-F5344CB8AC3E}">
        <p14:creationId xmlns:p14="http://schemas.microsoft.com/office/powerpoint/2010/main" val="4653826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104</a:t>
            </a:fld>
            <a:endParaRPr lang="en-US" altLang="x-none"/>
          </a:p>
        </p:txBody>
      </p:sp>
    </p:spTree>
    <p:extLst>
      <p:ext uri="{BB962C8B-B14F-4D97-AF65-F5344CB8AC3E}">
        <p14:creationId xmlns:p14="http://schemas.microsoft.com/office/powerpoint/2010/main" val="22781982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105</a:t>
            </a:fld>
            <a:endParaRPr lang="en-US" altLang="x-none"/>
          </a:p>
        </p:txBody>
      </p:sp>
    </p:spTree>
    <p:extLst>
      <p:ext uri="{BB962C8B-B14F-4D97-AF65-F5344CB8AC3E}">
        <p14:creationId xmlns:p14="http://schemas.microsoft.com/office/powerpoint/2010/main" val="35145879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106</a:t>
            </a:fld>
            <a:endParaRPr lang="en-US" altLang="x-none"/>
          </a:p>
        </p:txBody>
      </p:sp>
    </p:spTree>
    <p:extLst>
      <p:ext uri="{BB962C8B-B14F-4D97-AF65-F5344CB8AC3E}">
        <p14:creationId xmlns:p14="http://schemas.microsoft.com/office/powerpoint/2010/main" val="2326791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21</a:t>
            </a:fld>
            <a:endParaRPr lang="en-US" altLang="x-none"/>
          </a:p>
        </p:txBody>
      </p:sp>
    </p:spTree>
    <p:extLst>
      <p:ext uri="{BB962C8B-B14F-4D97-AF65-F5344CB8AC3E}">
        <p14:creationId xmlns:p14="http://schemas.microsoft.com/office/powerpoint/2010/main" val="552505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32</a:t>
            </a:fld>
            <a:endParaRPr lang="en-US" altLang="x-none"/>
          </a:p>
        </p:txBody>
      </p:sp>
    </p:spTree>
    <p:extLst>
      <p:ext uri="{BB962C8B-B14F-4D97-AF65-F5344CB8AC3E}">
        <p14:creationId xmlns:p14="http://schemas.microsoft.com/office/powerpoint/2010/main" val="857825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33</a:t>
            </a:fld>
            <a:endParaRPr lang="en-US" altLang="x-none"/>
          </a:p>
        </p:txBody>
      </p:sp>
    </p:spTree>
    <p:extLst>
      <p:ext uri="{BB962C8B-B14F-4D97-AF65-F5344CB8AC3E}">
        <p14:creationId xmlns:p14="http://schemas.microsoft.com/office/powerpoint/2010/main" val="718914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only what we need!</a:t>
            </a:r>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50</a:t>
            </a:fld>
            <a:endParaRPr lang="en-US" altLang="x-none"/>
          </a:p>
        </p:txBody>
      </p:sp>
    </p:spTree>
    <p:extLst>
      <p:ext uri="{BB962C8B-B14F-4D97-AF65-F5344CB8AC3E}">
        <p14:creationId xmlns:p14="http://schemas.microsoft.com/office/powerpoint/2010/main" val="3591711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64</a:t>
            </a:fld>
            <a:endParaRPr lang="en-US" altLang="x-none"/>
          </a:p>
        </p:txBody>
      </p:sp>
    </p:spTree>
    <p:extLst>
      <p:ext uri="{BB962C8B-B14F-4D97-AF65-F5344CB8AC3E}">
        <p14:creationId xmlns:p14="http://schemas.microsoft.com/office/powerpoint/2010/main" val="3029738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65</a:t>
            </a:fld>
            <a:endParaRPr lang="en-US" altLang="x-none"/>
          </a:p>
        </p:txBody>
      </p:sp>
    </p:spTree>
    <p:extLst>
      <p:ext uri="{BB962C8B-B14F-4D97-AF65-F5344CB8AC3E}">
        <p14:creationId xmlns:p14="http://schemas.microsoft.com/office/powerpoint/2010/main" val="349788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78340356-4F82-7642-8E61-31438DC79571}"/>
              </a:ext>
            </a:extLst>
          </p:cNvPr>
          <p:cNvSpPr>
            <a:spLocks noChangeArrowheads="1"/>
          </p:cNvSpPr>
          <p:nvPr userDrawn="1"/>
        </p:nvSpPr>
        <p:spPr bwMode="auto">
          <a:xfrm>
            <a:off x="0" y="0"/>
            <a:ext cx="12192000" cy="1143000"/>
          </a:xfrm>
          <a:prstGeom prst="roundRect">
            <a:avLst>
              <a:gd name="adj" fmla="val 111"/>
            </a:avLst>
          </a:prstGeom>
          <a:solidFill>
            <a:srgbClr val="8C1515"/>
          </a:solidFill>
          <a:ln w="9398">
            <a:solidFill>
              <a:srgbClr val="000000"/>
            </a:solidFill>
            <a:miter lim="800000"/>
            <a:headEnd/>
            <a:tailEnd/>
          </a:ln>
        </p:spPr>
        <p:txBody>
          <a:bodyPr wrap="none" lIns="91432" tIns="45716" rIns="91432" bIns="45716" anchor="ctr"/>
          <a:lstStyle>
            <a:lvl1pPr algn="l" defTabSz="457200">
              <a:defRPr>
                <a:solidFill>
                  <a:schemeClr val="tx1"/>
                </a:solidFill>
                <a:latin typeface="Arial" charset="0"/>
              </a:defRPr>
            </a:lvl1pPr>
            <a:lvl2pPr marL="742950" indent="-285750" algn="l" defTabSz="457200">
              <a:defRPr>
                <a:solidFill>
                  <a:schemeClr val="tx1"/>
                </a:solidFill>
                <a:latin typeface="Arial" charset="0"/>
              </a:defRPr>
            </a:lvl2pPr>
            <a:lvl3pPr marL="1143000" indent="-228600" algn="l" defTabSz="457200">
              <a:defRPr>
                <a:solidFill>
                  <a:schemeClr val="tx1"/>
                </a:solidFill>
                <a:latin typeface="Arial" charset="0"/>
              </a:defRPr>
            </a:lvl3pPr>
            <a:lvl4pPr marL="1598613" indent="-227013" algn="l" defTabSz="457200">
              <a:defRPr>
                <a:solidFill>
                  <a:schemeClr val="tx1"/>
                </a:solidFill>
                <a:latin typeface="Arial" charset="0"/>
              </a:defRPr>
            </a:lvl4pPr>
            <a:lvl5pPr marL="2057400" indent="-228600" algn="l" defTabSz="4572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nSpc>
                <a:spcPct val="93000"/>
              </a:lnSpc>
              <a:buClr>
                <a:srgbClr val="000000"/>
              </a:buClr>
              <a:buSzPct val="100000"/>
              <a:buFont typeface="Andale Mono" charset="0"/>
              <a:buNone/>
            </a:pPr>
            <a:endParaRPr lang="x-none" altLang="x-none">
              <a:latin typeface="Calibri" charset="0"/>
              <a:ea typeface="Arial" charset="0"/>
              <a:cs typeface="Arial" charset="0"/>
            </a:endParaRPr>
          </a:p>
        </p:txBody>
      </p:sp>
      <p:sp>
        <p:nvSpPr>
          <p:cNvPr id="10" name="Rectangle 3">
            <a:extLst>
              <a:ext uri="{FF2B5EF4-FFF2-40B4-BE49-F238E27FC236}">
                <a16:creationId xmlns:a16="http://schemas.microsoft.com/office/drawing/2014/main" id="{F175B182-7757-2B4B-B49F-0C8D09282976}"/>
              </a:ext>
            </a:extLst>
          </p:cNvPr>
          <p:cNvSpPr>
            <a:spLocks noGrp="1" noChangeArrowheads="1"/>
          </p:cNvSpPr>
          <p:nvPr>
            <p:ph type="ctrTitle"/>
          </p:nvPr>
        </p:nvSpPr>
        <p:spPr>
          <a:xfrm>
            <a:off x="914400" y="1600200"/>
            <a:ext cx="10363200" cy="2057400"/>
          </a:xfrm>
          <a:prstGeom prst="rect">
            <a:avLst/>
          </a:prstGeom>
        </p:spPr>
        <p:txBody>
          <a:bodyPr anchor="ctr"/>
          <a:lstStyle>
            <a:lvl1pPr algn="ctr">
              <a:defRPr b="1">
                <a:solidFill>
                  <a:schemeClr val="tx1"/>
                </a:solidFill>
                <a:latin typeface="Calibri" charset="0"/>
              </a:defRPr>
            </a:lvl1pPr>
          </a:lstStyle>
          <a:p>
            <a:pPr lvl="0"/>
            <a:endParaRPr lang="x-none" altLang="x-none" noProof="0"/>
          </a:p>
        </p:txBody>
      </p:sp>
      <p:sp>
        <p:nvSpPr>
          <p:cNvPr id="11" name="Rectangle 4">
            <a:extLst>
              <a:ext uri="{FF2B5EF4-FFF2-40B4-BE49-F238E27FC236}">
                <a16:creationId xmlns:a16="http://schemas.microsoft.com/office/drawing/2014/main" id="{5481B511-27D1-E445-A6E2-A51E87B26D65}"/>
              </a:ext>
            </a:extLst>
          </p:cNvPr>
          <p:cNvSpPr>
            <a:spLocks noGrp="1" noChangeArrowheads="1"/>
          </p:cNvSpPr>
          <p:nvPr>
            <p:ph type="subTitle" idx="1"/>
          </p:nvPr>
        </p:nvSpPr>
        <p:spPr>
          <a:xfrm>
            <a:off x="2895600" y="4114800"/>
            <a:ext cx="6400800" cy="1524000"/>
          </a:xfrm>
        </p:spPr>
        <p:txBody>
          <a:bodyPr/>
          <a:lstStyle>
            <a:lvl1pPr marL="0" indent="0" algn="ctr">
              <a:buFontTx/>
              <a:buNone/>
              <a:defRPr sz="2400"/>
            </a:lvl1pPr>
          </a:lstStyle>
          <a:p>
            <a:pPr lvl="0"/>
            <a:r>
              <a:rPr lang="en-US" altLang="x-none" noProof="0" dirty="0"/>
              <a:t>Click to edit Master subtitle style</a:t>
            </a:r>
          </a:p>
        </p:txBody>
      </p:sp>
      <p:sp>
        <p:nvSpPr>
          <p:cNvPr id="12" name="Text Box 11">
            <a:extLst>
              <a:ext uri="{FF2B5EF4-FFF2-40B4-BE49-F238E27FC236}">
                <a16:creationId xmlns:a16="http://schemas.microsoft.com/office/drawing/2014/main" id="{2CD5DE72-E8AC-D645-BD88-5BA018B04863}"/>
              </a:ext>
            </a:extLst>
          </p:cNvPr>
          <p:cNvSpPr txBox="1">
            <a:spLocks noChangeArrowheads="1"/>
          </p:cNvSpPr>
          <p:nvPr userDrawn="1"/>
        </p:nvSpPr>
        <p:spPr bwMode="auto">
          <a:xfrm>
            <a:off x="2209800" y="6306297"/>
            <a:ext cx="7772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20000"/>
              </a:spcBef>
            </a:pPr>
            <a:r>
              <a:rPr lang="en-US" altLang="x-none" sz="800" dirty="0">
                <a:latin typeface="Calibri" charset="0"/>
              </a:rPr>
              <a:t>This document is copyright (C) Stanford Computer Science and Nick Troccoli, licensed under Creative Commons Attribution 2.5 License.  All rights reserved.</a:t>
            </a:r>
            <a:br>
              <a:rPr lang="en-US" altLang="x-none" sz="800" dirty="0">
                <a:latin typeface="Calibri" charset="0"/>
              </a:rPr>
            </a:br>
            <a:r>
              <a:rPr lang="en-US" altLang="x-none" sz="800" dirty="0">
                <a:latin typeface="Calibri" charset="0"/>
              </a:rPr>
              <a:t>Based on slides created by Marty Stepp, Cynthia Lee, Chris Gregg, and others.</a:t>
            </a:r>
          </a:p>
        </p:txBody>
      </p:sp>
    </p:spTree>
    <p:extLst>
      <p:ext uri="{BB962C8B-B14F-4D97-AF65-F5344CB8AC3E}">
        <p14:creationId xmlns:p14="http://schemas.microsoft.com/office/powerpoint/2010/main" val="2113104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44EB059-4C62-3143-8431-5E430186071C}"/>
              </a:ext>
            </a:extLst>
          </p:cNvPr>
          <p:cNvSpPr>
            <a:spLocks noGrp="1"/>
          </p:cNvSpPr>
          <p:nvPr>
            <p:ph type="title"/>
          </p:nvPr>
        </p:nvSpPr>
        <p:spPr>
          <a:xfrm>
            <a:off x="457200" y="0"/>
            <a:ext cx="11277600" cy="1143000"/>
          </a:xfrm>
          <a:prstGeom prst="rect">
            <a:avLst/>
          </a:prstGeom>
        </p:spPr>
        <p:txBody>
          <a:bodyPr anchor="ctr"/>
          <a:lstStyle>
            <a:lvl1pPr algn="ctr">
              <a:defRPr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8" name="Vertical Text Placeholder 2">
            <a:extLst>
              <a:ext uri="{FF2B5EF4-FFF2-40B4-BE49-F238E27FC236}">
                <a16:creationId xmlns:a16="http://schemas.microsoft.com/office/drawing/2014/main" id="{59AEACB6-59D2-4E47-BE1E-F7C225C461AA}"/>
              </a:ext>
            </a:extLst>
          </p:cNvPr>
          <p:cNvSpPr>
            <a:spLocks noGrp="1"/>
          </p:cNvSpPr>
          <p:nvPr>
            <p:ph type="body" orient="vert" idx="1"/>
          </p:nvPr>
        </p:nvSpPr>
        <p:spPr>
          <a:xfrm>
            <a:off x="152400" y="1295400"/>
            <a:ext cx="11811000" cy="5181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732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B736492-65D5-7A4F-80A3-31C72A12AB1B}"/>
              </a:ext>
            </a:extLst>
          </p:cNvPr>
          <p:cNvSpPr>
            <a:spLocks noGrp="1"/>
          </p:cNvSpPr>
          <p:nvPr>
            <p:ph type="title"/>
          </p:nvPr>
        </p:nvSpPr>
        <p:spPr>
          <a:xfrm>
            <a:off x="457200" y="0"/>
            <a:ext cx="11277600" cy="1143000"/>
          </a:xfrm>
          <a:prstGeom prst="rect">
            <a:avLst/>
          </a:prstGeom>
        </p:spPr>
        <p:txBody>
          <a:bodyPr anchor="ctr"/>
          <a:lstStyle>
            <a:lvl1pPr algn="ctr">
              <a:defRPr b="1" i="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8" name="Content Placeholder 2">
            <a:extLst>
              <a:ext uri="{FF2B5EF4-FFF2-40B4-BE49-F238E27FC236}">
                <a16:creationId xmlns:a16="http://schemas.microsoft.com/office/drawing/2014/main" id="{B7C47DD1-735B-0D4F-9D32-27E3EDDC71FA}"/>
              </a:ext>
            </a:extLst>
          </p:cNvPr>
          <p:cNvSpPr>
            <a:spLocks noGrp="1"/>
          </p:cNvSpPr>
          <p:nvPr>
            <p:ph idx="1"/>
          </p:nvPr>
        </p:nvSpPr>
        <p:spPr>
          <a:xfrm>
            <a:off x="152400" y="1295400"/>
            <a:ext cx="118110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6779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BA9953C-E887-5F4C-9DD0-4F107760DE90}"/>
              </a:ext>
            </a:extLst>
          </p:cNvPr>
          <p:cNvSpPr>
            <a:spLocks noGrp="1"/>
          </p:cNvSpPr>
          <p:nvPr>
            <p:ph type="title"/>
          </p:nvPr>
        </p:nvSpPr>
        <p:spPr>
          <a:xfrm>
            <a:off x="623888" y="1736730"/>
            <a:ext cx="10958512" cy="2852737"/>
          </a:xfrm>
          <a:prstGeom prst="rect">
            <a:avLst/>
          </a:prstGeom>
        </p:spPr>
        <p:txBody>
          <a:bodyPr anchor="ctr"/>
          <a:lstStyle>
            <a:lvl1pPr algn="ctr">
              <a:defRPr sz="6000" b="1">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8" name="Text Placeholder 2">
            <a:extLst>
              <a:ext uri="{FF2B5EF4-FFF2-40B4-BE49-F238E27FC236}">
                <a16:creationId xmlns:a16="http://schemas.microsoft.com/office/drawing/2014/main" id="{75DDC236-00E5-2A48-8790-05E2F1718C51}"/>
              </a:ext>
            </a:extLst>
          </p:cNvPr>
          <p:cNvSpPr>
            <a:spLocks noGrp="1"/>
          </p:cNvSpPr>
          <p:nvPr>
            <p:ph type="body" idx="1"/>
          </p:nvPr>
        </p:nvSpPr>
        <p:spPr>
          <a:xfrm>
            <a:off x="623888" y="4589467"/>
            <a:ext cx="10958512"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Tree>
    <p:extLst>
      <p:ext uri="{BB962C8B-B14F-4D97-AF65-F5344CB8AC3E}">
        <p14:creationId xmlns:p14="http://schemas.microsoft.com/office/powerpoint/2010/main" val="1215408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FA560C6-A739-2049-B91E-DFEB262D8051}"/>
              </a:ext>
            </a:extLst>
          </p:cNvPr>
          <p:cNvSpPr>
            <a:spLocks noGrp="1"/>
          </p:cNvSpPr>
          <p:nvPr>
            <p:ph type="title"/>
          </p:nvPr>
        </p:nvSpPr>
        <p:spPr>
          <a:xfrm>
            <a:off x="457200" y="0"/>
            <a:ext cx="11277600" cy="1143000"/>
          </a:xfrm>
          <a:prstGeom prst="rect">
            <a:avLst/>
          </a:prstGeom>
        </p:spPr>
        <p:txBody>
          <a:bodyPr anchor="ctr"/>
          <a:lstStyle>
            <a:lvl1pPr algn="ctr">
              <a:defRPr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9" name="Content Placeholder 2">
            <a:extLst>
              <a:ext uri="{FF2B5EF4-FFF2-40B4-BE49-F238E27FC236}">
                <a16:creationId xmlns:a16="http://schemas.microsoft.com/office/drawing/2014/main" id="{66053172-13CE-2343-B369-1A8A92D7D9A6}"/>
              </a:ext>
            </a:extLst>
          </p:cNvPr>
          <p:cNvSpPr>
            <a:spLocks noGrp="1"/>
          </p:cNvSpPr>
          <p:nvPr>
            <p:ph sz="half" idx="1"/>
          </p:nvPr>
        </p:nvSpPr>
        <p:spPr>
          <a:xfrm>
            <a:off x="152400" y="1295400"/>
            <a:ext cx="5833872"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2D86B485-66BF-7341-A676-CCAF29FCB1DA}"/>
              </a:ext>
            </a:extLst>
          </p:cNvPr>
          <p:cNvSpPr>
            <a:spLocks noGrp="1"/>
          </p:cNvSpPr>
          <p:nvPr>
            <p:ph sz="half" idx="10"/>
          </p:nvPr>
        </p:nvSpPr>
        <p:spPr>
          <a:xfrm>
            <a:off x="6172200" y="1299882"/>
            <a:ext cx="5833872"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539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58FD81F-A890-1E4F-B50C-FA58B0FE31DB}"/>
              </a:ext>
            </a:extLst>
          </p:cNvPr>
          <p:cNvSpPr>
            <a:spLocks noGrp="1"/>
          </p:cNvSpPr>
          <p:nvPr>
            <p:ph type="title"/>
          </p:nvPr>
        </p:nvSpPr>
        <p:spPr>
          <a:xfrm>
            <a:off x="457200" y="0"/>
            <a:ext cx="11277600" cy="1143000"/>
          </a:xfrm>
          <a:prstGeom prst="rect">
            <a:avLst/>
          </a:prstGeom>
        </p:spPr>
        <p:txBody>
          <a:bodyPr anchor="ctr"/>
          <a:lstStyle>
            <a:lvl1pPr algn="ctr">
              <a:defRPr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11" name="Content Placeholder 2">
            <a:extLst>
              <a:ext uri="{FF2B5EF4-FFF2-40B4-BE49-F238E27FC236}">
                <a16:creationId xmlns:a16="http://schemas.microsoft.com/office/drawing/2014/main" id="{2EA21BD5-23D0-9A4C-8FB5-C2A851AD2CD3}"/>
              </a:ext>
            </a:extLst>
          </p:cNvPr>
          <p:cNvSpPr>
            <a:spLocks noGrp="1"/>
          </p:cNvSpPr>
          <p:nvPr>
            <p:ph sz="half" idx="1"/>
          </p:nvPr>
        </p:nvSpPr>
        <p:spPr>
          <a:xfrm>
            <a:off x="152400" y="2316956"/>
            <a:ext cx="5833872" cy="41600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5FAFCA5F-2182-4F49-BA8A-15432F96A26B}"/>
              </a:ext>
            </a:extLst>
          </p:cNvPr>
          <p:cNvSpPr>
            <a:spLocks noGrp="1"/>
          </p:cNvSpPr>
          <p:nvPr>
            <p:ph sz="half" idx="10"/>
          </p:nvPr>
        </p:nvSpPr>
        <p:spPr>
          <a:xfrm>
            <a:off x="6172200" y="2316956"/>
            <a:ext cx="5833872" cy="416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a:extLst>
              <a:ext uri="{FF2B5EF4-FFF2-40B4-BE49-F238E27FC236}">
                <a16:creationId xmlns:a16="http://schemas.microsoft.com/office/drawing/2014/main" id="{22B291DF-3599-8746-A039-AF3E6FA7DB5C}"/>
              </a:ext>
            </a:extLst>
          </p:cNvPr>
          <p:cNvSpPr>
            <a:spLocks noGrp="1"/>
          </p:cNvSpPr>
          <p:nvPr>
            <p:ph type="body" idx="11"/>
          </p:nvPr>
        </p:nvSpPr>
        <p:spPr>
          <a:xfrm>
            <a:off x="152400" y="1493044"/>
            <a:ext cx="58338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Text Placeholder 2">
            <a:extLst>
              <a:ext uri="{FF2B5EF4-FFF2-40B4-BE49-F238E27FC236}">
                <a16:creationId xmlns:a16="http://schemas.microsoft.com/office/drawing/2014/main" id="{D0D46F08-21FE-D846-93BD-BD73EF536E36}"/>
              </a:ext>
            </a:extLst>
          </p:cNvPr>
          <p:cNvSpPr>
            <a:spLocks noGrp="1"/>
          </p:cNvSpPr>
          <p:nvPr>
            <p:ph type="body" idx="12"/>
          </p:nvPr>
        </p:nvSpPr>
        <p:spPr>
          <a:xfrm>
            <a:off x="6172200" y="1493044"/>
            <a:ext cx="58338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2049982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B15EFE8-1D4D-3341-ABA9-3C476C845AB6}"/>
              </a:ext>
            </a:extLst>
          </p:cNvPr>
          <p:cNvSpPr>
            <a:spLocks noGrp="1"/>
          </p:cNvSpPr>
          <p:nvPr>
            <p:ph type="title"/>
          </p:nvPr>
        </p:nvSpPr>
        <p:spPr>
          <a:xfrm>
            <a:off x="457200" y="0"/>
            <a:ext cx="11277600" cy="1143000"/>
          </a:xfrm>
          <a:prstGeom prst="rect">
            <a:avLst/>
          </a:prstGeom>
        </p:spPr>
        <p:txBody>
          <a:bodyPr anchor="ctr"/>
          <a:lstStyle>
            <a:lvl1pPr algn="ctr">
              <a:defRPr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58803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7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B5AFA63-4AC5-A544-B0C8-BCA9F9986FF7}"/>
              </a:ext>
            </a:extLst>
          </p:cNvPr>
          <p:cNvSpPr>
            <a:spLocks noGrp="1"/>
          </p:cNvSpPr>
          <p:nvPr>
            <p:ph type="title"/>
          </p:nvPr>
        </p:nvSpPr>
        <p:spPr>
          <a:xfrm>
            <a:off x="457200" y="0"/>
            <a:ext cx="11277600" cy="1143000"/>
          </a:xfrm>
          <a:prstGeom prst="rect">
            <a:avLst/>
          </a:prstGeom>
        </p:spPr>
        <p:txBody>
          <a:bodyPr anchor="ctr"/>
          <a:lstStyle>
            <a:lvl1pPr algn="ctr">
              <a:defRPr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9" name="Content Placeholder 2">
            <a:extLst>
              <a:ext uri="{FF2B5EF4-FFF2-40B4-BE49-F238E27FC236}">
                <a16:creationId xmlns:a16="http://schemas.microsoft.com/office/drawing/2014/main" id="{595D5EC6-7C9A-704C-B040-4E8BFC2DC90C}"/>
              </a:ext>
            </a:extLst>
          </p:cNvPr>
          <p:cNvSpPr>
            <a:spLocks noGrp="1"/>
          </p:cNvSpPr>
          <p:nvPr>
            <p:ph idx="1"/>
          </p:nvPr>
        </p:nvSpPr>
        <p:spPr>
          <a:xfrm>
            <a:off x="4343400" y="1524000"/>
            <a:ext cx="76009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a:extLst>
              <a:ext uri="{FF2B5EF4-FFF2-40B4-BE49-F238E27FC236}">
                <a16:creationId xmlns:a16="http://schemas.microsoft.com/office/drawing/2014/main" id="{4F2C3107-306B-114F-B302-3E7C93CBDAAE}"/>
              </a:ext>
            </a:extLst>
          </p:cNvPr>
          <p:cNvSpPr>
            <a:spLocks noGrp="1"/>
          </p:cNvSpPr>
          <p:nvPr>
            <p:ph type="body" sz="half" idx="2"/>
          </p:nvPr>
        </p:nvSpPr>
        <p:spPr>
          <a:xfrm>
            <a:off x="152400" y="1523999"/>
            <a:ext cx="4191000" cy="48736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501040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E60B452-E427-004F-BA7B-F57002120B68}"/>
              </a:ext>
            </a:extLst>
          </p:cNvPr>
          <p:cNvSpPr>
            <a:spLocks noGrp="1"/>
          </p:cNvSpPr>
          <p:nvPr>
            <p:ph type="title"/>
          </p:nvPr>
        </p:nvSpPr>
        <p:spPr>
          <a:xfrm>
            <a:off x="457200" y="0"/>
            <a:ext cx="11277600" cy="1143000"/>
          </a:xfrm>
          <a:prstGeom prst="rect">
            <a:avLst/>
          </a:prstGeom>
        </p:spPr>
        <p:txBody>
          <a:bodyPr anchor="ctr"/>
          <a:lstStyle>
            <a:lvl1pPr algn="ctr">
              <a:defRPr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10" name="Text Placeholder 3">
            <a:extLst>
              <a:ext uri="{FF2B5EF4-FFF2-40B4-BE49-F238E27FC236}">
                <a16:creationId xmlns:a16="http://schemas.microsoft.com/office/drawing/2014/main" id="{DCBBB664-6680-4947-9DFB-6AAFC2FF45B1}"/>
              </a:ext>
            </a:extLst>
          </p:cNvPr>
          <p:cNvSpPr>
            <a:spLocks noGrp="1"/>
          </p:cNvSpPr>
          <p:nvPr>
            <p:ph type="body" sz="half" idx="2"/>
          </p:nvPr>
        </p:nvSpPr>
        <p:spPr>
          <a:xfrm>
            <a:off x="228600" y="1523999"/>
            <a:ext cx="4114800" cy="48736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1" name="Picture Placeholder 2">
            <a:extLst>
              <a:ext uri="{FF2B5EF4-FFF2-40B4-BE49-F238E27FC236}">
                <a16:creationId xmlns:a16="http://schemas.microsoft.com/office/drawing/2014/main" id="{70EBC0EC-CB7F-8E41-B709-6B10FCE8C4AA}"/>
              </a:ext>
            </a:extLst>
          </p:cNvPr>
          <p:cNvSpPr>
            <a:spLocks noGrp="1"/>
          </p:cNvSpPr>
          <p:nvPr>
            <p:ph type="pic" idx="1"/>
          </p:nvPr>
        </p:nvSpPr>
        <p:spPr>
          <a:xfrm>
            <a:off x="4343400" y="1523999"/>
            <a:ext cx="76200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3036752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1BAC2715-7B69-034F-ADD4-FCB4F1C9EE1C}"/>
              </a:ext>
            </a:extLst>
          </p:cNvPr>
          <p:cNvSpPr txBox="1">
            <a:spLocks noGrp="1"/>
          </p:cNvSpPr>
          <p:nvPr userDrawn="1"/>
        </p:nvSpPr>
        <p:spPr>
          <a:xfrm>
            <a:off x="10972800" y="6356355"/>
            <a:ext cx="1016000" cy="365125"/>
          </a:xfrm>
          <a:prstGeom prst="rect">
            <a:avLst/>
          </a:prstGeom>
          <a:noFill/>
        </p:spPr>
        <p:txBody>
          <a:bodyPr lIns="0" tIns="0" rIns="0" bIns="0" anchor="b"/>
          <a:lstStyle/>
          <a:p>
            <a:pPr>
              <a:spcBef>
                <a:spcPts val="500"/>
              </a:spcBef>
            </a:pPr>
            <a:fld id="{6B0F97DD-C0E0-384C-93CD-7A62F824A3DE}" type="slidenum">
              <a:rPr lang="en-US" altLang="x-none" sz="1200">
                <a:solidFill>
                  <a:srgbClr val="424242"/>
                </a:solidFill>
                <a:latin typeface="Verdana" charset="0"/>
              </a:rPr>
              <a:pPr>
                <a:spcBef>
                  <a:spcPts val="500"/>
                </a:spcBef>
              </a:pPr>
              <a:t>‹#›</a:t>
            </a:fld>
            <a:endParaRPr lang="en-US" altLang="x-none"/>
          </a:p>
        </p:txBody>
      </p:sp>
      <p:sp>
        <p:nvSpPr>
          <p:cNvPr id="8" name="AutoShape 3">
            <a:extLst>
              <a:ext uri="{FF2B5EF4-FFF2-40B4-BE49-F238E27FC236}">
                <a16:creationId xmlns:a16="http://schemas.microsoft.com/office/drawing/2014/main" id="{85DF6712-59E7-BE4D-938E-10F7141D2A47}"/>
              </a:ext>
            </a:extLst>
          </p:cNvPr>
          <p:cNvSpPr>
            <a:spLocks noChangeArrowheads="1"/>
          </p:cNvSpPr>
          <p:nvPr userDrawn="1"/>
        </p:nvSpPr>
        <p:spPr bwMode="auto">
          <a:xfrm>
            <a:off x="0" y="0"/>
            <a:ext cx="12192000" cy="1143000"/>
          </a:xfrm>
          <a:prstGeom prst="roundRect">
            <a:avLst>
              <a:gd name="adj" fmla="val 111"/>
            </a:avLst>
          </a:prstGeom>
          <a:solidFill>
            <a:srgbClr val="8C1515"/>
          </a:solidFill>
          <a:ln w="9398">
            <a:solidFill>
              <a:srgbClr val="000000"/>
            </a:solidFill>
            <a:miter lim="800000"/>
            <a:headEnd/>
            <a:tailEnd/>
          </a:ln>
        </p:spPr>
        <p:txBody>
          <a:bodyPr wrap="none" lIns="91432" tIns="45716" rIns="91432" bIns="45716" anchor="ctr"/>
          <a:lstStyle>
            <a:lvl1pPr algn="l" defTabSz="457200">
              <a:defRPr>
                <a:solidFill>
                  <a:schemeClr val="tx1"/>
                </a:solidFill>
                <a:latin typeface="Arial" charset="0"/>
              </a:defRPr>
            </a:lvl1pPr>
            <a:lvl2pPr marL="742950" indent="-285750" algn="l" defTabSz="457200">
              <a:defRPr>
                <a:solidFill>
                  <a:schemeClr val="tx1"/>
                </a:solidFill>
                <a:latin typeface="Arial" charset="0"/>
              </a:defRPr>
            </a:lvl2pPr>
            <a:lvl3pPr marL="1143000" indent="-228600" algn="l" defTabSz="457200">
              <a:defRPr>
                <a:solidFill>
                  <a:schemeClr val="tx1"/>
                </a:solidFill>
                <a:latin typeface="Arial" charset="0"/>
              </a:defRPr>
            </a:lvl3pPr>
            <a:lvl4pPr marL="1598613" indent="-227013" algn="l" defTabSz="457200">
              <a:defRPr>
                <a:solidFill>
                  <a:schemeClr val="tx1"/>
                </a:solidFill>
                <a:latin typeface="Arial" charset="0"/>
              </a:defRPr>
            </a:lvl4pPr>
            <a:lvl5pPr marL="2057400" indent="-228600" algn="l" defTabSz="4572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nSpc>
                <a:spcPct val="93000"/>
              </a:lnSpc>
              <a:buClr>
                <a:srgbClr val="000000"/>
              </a:buClr>
              <a:buSzPct val="100000"/>
              <a:buFont typeface="Andale Mono" charset="0"/>
              <a:buNone/>
            </a:pPr>
            <a:endParaRPr lang="x-none" altLang="x-none">
              <a:latin typeface="Tahoma" charset="0"/>
              <a:ea typeface="Arial" charset="0"/>
              <a:cs typeface="Arial" charset="0"/>
            </a:endParaRPr>
          </a:p>
        </p:txBody>
      </p:sp>
      <p:sp>
        <p:nvSpPr>
          <p:cNvPr id="9" name="Rectangle 3">
            <a:extLst>
              <a:ext uri="{FF2B5EF4-FFF2-40B4-BE49-F238E27FC236}">
                <a16:creationId xmlns:a16="http://schemas.microsoft.com/office/drawing/2014/main" id="{6DCD2242-3A48-6A44-9897-F959BCA692CF}"/>
              </a:ext>
            </a:extLst>
          </p:cNvPr>
          <p:cNvSpPr>
            <a:spLocks noGrp="1" noChangeArrowheads="1"/>
          </p:cNvSpPr>
          <p:nvPr>
            <p:ph type="body" idx="1"/>
          </p:nvPr>
        </p:nvSpPr>
        <p:spPr bwMode="auto">
          <a:xfrm>
            <a:off x="152400" y="1295400"/>
            <a:ext cx="11836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Tree>
    <p:extLst>
      <p:ext uri="{BB962C8B-B14F-4D97-AF65-F5344CB8AC3E}">
        <p14:creationId xmlns:p14="http://schemas.microsoft.com/office/powerpoint/2010/main" val="19088880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https://gcc.gnu.org/onlinedocs/gcc/Optimize-Options.html"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E12E-CDB2-DA48-B93C-F340374AA4AA}"/>
              </a:ext>
            </a:extLst>
          </p:cNvPr>
          <p:cNvSpPr>
            <a:spLocks noGrp="1"/>
          </p:cNvSpPr>
          <p:nvPr>
            <p:ph type="ctrTitle"/>
          </p:nvPr>
        </p:nvSpPr>
        <p:spPr/>
        <p:txBody>
          <a:bodyPr/>
          <a:lstStyle/>
          <a:p>
            <a:r>
              <a:rPr lang="en-US" dirty="0"/>
              <a:t>CS107, Lecture 15</a:t>
            </a:r>
            <a:br>
              <a:rPr lang="en-US" dirty="0"/>
            </a:br>
            <a:r>
              <a:rPr lang="en-US" sz="3400" dirty="0"/>
              <a:t>Managing The Heap</a:t>
            </a:r>
          </a:p>
        </p:txBody>
      </p:sp>
      <p:sp>
        <p:nvSpPr>
          <p:cNvPr id="4" name="Subtitle 3">
            <a:extLst>
              <a:ext uri="{FF2B5EF4-FFF2-40B4-BE49-F238E27FC236}">
                <a16:creationId xmlns:a16="http://schemas.microsoft.com/office/drawing/2014/main" id="{3FF9DFCE-8C9B-B740-8D01-16FCDC7E33EC}"/>
              </a:ext>
            </a:extLst>
          </p:cNvPr>
          <p:cNvSpPr>
            <a:spLocks noGrp="1"/>
          </p:cNvSpPr>
          <p:nvPr>
            <p:ph type="subTitle" idx="1"/>
          </p:nvPr>
        </p:nvSpPr>
        <p:spPr/>
        <p:txBody>
          <a:bodyPr/>
          <a:lstStyle/>
          <a:p>
            <a:r>
              <a:rPr lang="en-US" dirty="0"/>
              <a:t>Reading: B&amp;O 9.9, 9.11</a:t>
            </a:r>
          </a:p>
        </p:txBody>
      </p:sp>
    </p:spTree>
    <p:extLst>
      <p:ext uri="{BB962C8B-B14F-4D97-AF65-F5344CB8AC3E}">
        <p14:creationId xmlns:p14="http://schemas.microsoft.com/office/powerpoint/2010/main" val="305782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0553-6696-0B45-B633-5686B2E0532D}"/>
              </a:ext>
            </a:extLst>
          </p:cNvPr>
          <p:cNvSpPr>
            <a:spLocks noGrp="1"/>
          </p:cNvSpPr>
          <p:nvPr>
            <p:ph type="title"/>
          </p:nvPr>
        </p:nvSpPr>
        <p:spPr/>
        <p:txBody>
          <a:bodyPr/>
          <a:lstStyle/>
          <a:p>
            <a:r>
              <a:rPr lang="en-US" dirty="0"/>
              <a:t>What is a heap allocator?</a:t>
            </a:r>
          </a:p>
        </p:txBody>
      </p:sp>
      <p:sp>
        <p:nvSpPr>
          <p:cNvPr id="3" name="Content Placeholder 2">
            <a:extLst>
              <a:ext uri="{FF2B5EF4-FFF2-40B4-BE49-F238E27FC236}">
                <a16:creationId xmlns:a16="http://schemas.microsoft.com/office/drawing/2014/main" id="{6E3D1BFD-8CA7-F642-8917-9FFACA7360BC}"/>
              </a:ext>
            </a:extLst>
          </p:cNvPr>
          <p:cNvSpPr>
            <a:spLocks noGrp="1"/>
          </p:cNvSpPr>
          <p:nvPr>
            <p:ph idx="1"/>
          </p:nvPr>
        </p:nvSpPr>
        <p:spPr>
          <a:xfrm>
            <a:off x="152400" y="1295400"/>
            <a:ext cx="11811000" cy="3657600"/>
          </a:xfrm>
        </p:spPr>
        <p:txBody>
          <a:bodyPr/>
          <a:lstStyle/>
          <a:p>
            <a:r>
              <a:rPr lang="en-US" dirty="0"/>
              <a:t>A heap allocator is a set of functions that fulfills requests for heap memory.</a:t>
            </a:r>
          </a:p>
        </p:txBody>
      </p:sp>
    </p:spTree>
    <p:extLst>
      <p:ext uri="{BB962C8B-B14F-4D97-AF65-F5344CB8AC3E}">
        <p14:creationId xmlns:p14="http://schemas.microsoft.com/office/powerpoint/2010/main" val="368911180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err="1"/>
              <a:t>Realloc</a:t>
            </a:r>
            <a:r>
              <a:rPr lang="en-US" dirty="0"/>
              <a:t>: Growing In Place</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3810000"/>
          </a:xfrm>
        </p:spPr>
        <p:txBody>
          <a:bodyPr/>
          <a:lstStyle/>
          <a:p>
            <a:pPr marL="0" indent="0">
              <a:buNone/>
            </a:pPr>
            <a:r>
              <a:rPr lang="en-US" dirty="0">
                <a:latin typeface="Consolas" panose="020B0609020204030204" pitchFamily="49" charset="0"/>
                <a:cs typeface="Consolas" panose="020B0609020204030204" pitchFamily="49" charset="0"/>
              </a:rPr>
              <a:t>void *a = malloc(42);</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b="1" dirty="0">
                <a:solidFill>
                  <a:srgbClr val="C00000"/>
                </a:solidFill>
                <a:latin typeface="Consolas" panose="020B0609020204030204" pitchFamily="49" charset="0"/>
                <a:cs typeface="Consolas" panose="020B0609020204030204" pitchFamily="49" charset="0"/>
              </a:rPr>
              <a:t>void *b = </a:t>
            </a:r>
            <a:r>
              <a:rPr lang="en-US" b="1" dirty="0" err="1">
                <a:solidFill>
                  <a:srgbClr val="C00000"/>
                </a:solidFill>
                <a:latin typeface="Consolas" panose="020B0609020204030204" pitchFamily="49" charset="0"/>
                <a:cs typeface="Consolas" panose="020B0609020204030204" pitchFamily="49" charset="0"/>
              </a:rPr>
              <a:t>realloc</a:t>
            </a:r>
            <a:r>
              <a:rPr lang="en-US" b="1" dirty="0">
                <a:solidFill>
                  <a:srgbClr val="C00000"/>
                </a:solidFill>
                <a:latin typeface="Consolas" panose="020B0609020204030204" pitchFamily="49" charset="0"/>
                <a:cs typeface="Consolas" panose="020B0609020204030204" pitchFamily="49" charset="0"/>
              </a:rPr>
              <a:t>(a, 16);</a:t>
            </a:r>
          </a:p>
        </p:txBody>
      </p:sp>
      <p:graphicFrame>
        <p:nvGraphicFramePr>
          <p:cNvPr id="6" name="Table 5">
            <a:extLst>
              <a:ext uri="{FF2B5EF4-FFF2-40B4-BE49-F238E27FC236}">
                <a16:creationId xmlns:a16="http://schemas.microsoft.com/office/drawing/2014/main" id="{06FDEEAE-C986-D04E-ABBB-AAE252505287}"/>
              </a:ext>
            </a:extLst>
          </p:cNvPr>
          <p:cNvGraphicFramePr>
            <a:graphicFrameLocks noGrp="1"/>
          </p:cNvGraphicFramePr>
          <p:nvPr/>
        </p:nvGraphicFramePr>
        <p:xfrm>
          <a:off x="849630" y="5105400"/>
          <a:ext cx="10492740" cy="1596030"/>
        </p:xfrm>
        <a:graphic>
          <a:graphicData uri="http://schemas.openxmlformats.org/drawingml/2006/table">
            <a:tbl>
              <a:tblPr firstRow="1" bandRow="1">
                <a:tableStyleId>{2D5ABB26-0587-4C30-8999-92F81FD0307C}</a:tableStyleId>
              </a:tblPr>
              <a:tblGrid>
                <a:gridCol w="1049274">
                  <a:extLst>
                    <a:ext uri="{9D8B030D-6E8A-4147-A177-3AD203B41FA5}">
                      <a16:colId xmlns:a16="http://schemas.microsoft.com/office/drawing/2014/main" val="260455293"/>
                    </a:ext>
                  </a:extLst>
                </a:gridCol>
                <a:gridCol w="1049274">
                  <a:extLst>
                    <a:ext uri="{9D8B030D-6E8A-4147-A177-3AD203B41FA5}">
                      <a16:colId xmlns:a16="http://schemas.microsoft.com/office/drawing/2014/main" val="3091910980"/>
                    </a:ext>
                  </a:extLst>
                </a:gridCol>
                <a:gridCol w="1049274">
                  <a:extLst>
                    <a:ext uri="{9D8B030D-6E8A-4147-A177-3AD203B41FA5}">
                      <a16:colId xmlns:a16="http://schemas.microsoft.com/office/drawing/2014/main" val="1511525729"/>
                    </a:ext>
                  </a:extLst>
                </a:gridCol>
                <a:gridCol w="1049274">
                  <a:extLst>
                    <a:ext uri="{9D8B030D-6E8A-4147-A177-3AD203B41FA5}">
                      <a16:colId xmlns:a16="http://schemas.microsoft.com/office/drawing/2014/main" val="552219943"/>
                    </a:ext>
                  </a:extLst>
                </a:gridCol>
                <a:gridCol w="1049274">
                  <a:extLst>
                    <a:ext uri="{9D8B030D-6E8A-4147-A177-3AD203B41FA5}">
                      <a16:colId xmlns:a16="http://schemas.microsoft.com/office/drawing/2014/main" val="1702535043"/>
                    </a:ext>
                  </a:extLst>
                </a:gridCol>
                <a:gridCol w="1049274">
                  <a:extLst>
                    <a:ext uri="{9D8B030D-6E8A-4147-A177-3AD203B41FA5}">
                      <a16:colId xmlns:a16="http://schemas.microsoft.com/office/drawing/2014/main" val="3608448905"/>
                    </a:ext>
                  </a:extLst>
                </a:gridCol>
                <a:gridCol w="1049274">
                  <a:extLst>
                    <a:ext uri="{9D8B030D-6E8A-4147-A177-3AD203B41FA5}">
                      <a16:colId xmlns:a16="http://schemas.microsoft.com/office/drawing/2014/main" val="1841696702"/>
                    </a:ext>
                  </a:extLst>
                </a:gridCol>
                <a:gridCol w="1049274">
                  <a:extLst>
                    <a:ext uri="{9D8B030D-6E8A-4147-A177-3AD203B41FA5}">
                      <a16:colId xmlns:a16="http://schemas.microsoft.com/office/drawing/2014/main" val="3701989782"/>
                    </a:ext>
                  </a:extLst>
                </a:gridCol>
                <a:gridCol w="1049274">
                  <a:extLst>
                    <a:ext uri="{9D8B030D-6E8A-4147-A177-3AD203B41FA5}">
                      <a16:colId xmlns:a16="http://schemas.microsoft.com/office/drawing/2014/main" val="758963084"/>
                    </a:ext>
                  </a:extLst>
                </a:gridCol>
                <a:gridCol w="1049274">
                  <a:extLst>
                    <a:ext uri="{9D8B030D-6E8A-4147-A177-3AD203B41FA5}">
                      <a16:colId xmlns:a16="http://schemas.microsoft.com/office/drawing/2014/main" val="2208393670"/>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48</a:t>
                      </a:r>
                    </a:p>
                    <a:p>
                      <a:pPr algn="ct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sp>
        <p:nvSpPr>
          <p:cNvPr id="7" name="Rectangle 6">
            <a:extLst>
              <a:ext uri="{FF2B5EF4-FFF2-40B4-BE49-F238E27FC236}">
                <a16:creationId xmlns:a16="http://schemas.microsoft.com/office/drawing/2014/main" id="{3BE3C623-0306-564D-A67E-1B2611BED8A4}"/>
              </a:ext>
            </a:extLst>
          </p:cNvPr>
          <p:cNvSpPr/>
          <p:nvPr/>
        </p:nvSpPr>
        <p:spPr bwMode="auto">
          <a:xfrm>
            <a:off x="6483427" y="1307335"/>
            <a:ext cx="5478137" cy="143586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If a </a:t>
            </a:r>
            <a:r>
              <a:rPr lang="en-US" sz="2800" dirty="0" err="1">
                <a:latin typeface="+mn-lt"/>
                <a:cs typeface="Courier New" panose="02070309020205020404" pitchFamily="49" charset="0"/>
              </a:rPr>
              <a:t>realloc</a:t>
            </a:r>
            <a:r>
              <a:rPr lang="en-US" sz="2800" dirty="0">
                <a:latin typeface="+mn-lt"/>
                <a:cs typeface="Courier New" panose="02070309020205020404" pitchFamily="49" charset="0"/>
              </a:rPr>
              <a:t> is requesting to shrink, we can still use the same starting address.  </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
        <p:nvSpPr>
          <p:cNvPr id="8" name="Rectangle 7">
            <a:extLst>
              <a:ext uri="{FF2B5EF4-FFF2-40B4-BE49-F238E27FC236}">
                <a16:creationId xmlns:a16="http://schemas.microsoft.com/office/drawing/2014/main" id="{EA8F4B50-0D87-7049-B46B-71C565887B9B}"/>
              </a:ext>
            </a:extLst>
          </p:cNvPr>
          <p:cNvSpPr/>
          <p:nvPr/>
        </p:nvSpPr>
        <p:spPr bwMode="auto">
          <a:xfrm>
            <a:off x="6483426" y="3048000"/>
            <a:ext cx="5478137" cy="143586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If we can, we should try to recycle the now-freed memory into another freed block.</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353724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err="1"/>
              <a:t>Realloc</a:t>
            </a:r>
            <a:r>
              <a:rPr lang="en-US" dirty="0"/>
              <a:t>: Growing In Place</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3810000"/>
          </a:xfrm>
        </p:spPr>
        <p:txBody>
          <a:bodyPr/>
          <a:lstStyle/>
          <a:p>
            <a:pPr marL="0" indent="0">
              <a:buNone/>
            </a:pPr>
            <a:r>
              <a:rPr lang="en-US" dirty="0">
                <a:latin typeface="Consolas" panose="020B0609020204030204" pitchFamily="49" charset="0"/>
                <a:cs typeface="Consolas" panose="020B0609020204030204" pitchFamily="49" charset="0"/>
              </a:rPr>
              <a:t>void *a = malloc(42);</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b="1" dirty="0">
                <a:solidFill>
                  <a:srgbClr val="C00000"/>
                </a:solidFill>
                <a:latin typeface="Consolas" panose="020B0609020204030204" pitchFamily="49" charset="0"/>
                <a:cs typeface="Consolas" panose="020B0609020204030204" pitchFamily="49" charset="0"/>
              </a:rPr>
              <a:t>void *b = </a:t>
            </a:r>
            <a:r>
              <a:rPr lang="en-US" b="1" dirty="0" err="1">
                <a:solidFill>
                  <a:srgbClr val="C00000"/>
                </a:solidFill>
                <a:latin typeface="Consolas" panose="020B0609020204030204" pitchFamily="49" charset="0"/>
                <a:cs typeface="Consolas" panose="020B0609020204030204" pitchFamily="49" charset="0"/>
              </a:rPr>
              <a:t>realloc</a:t>
            </a:r>
            <a:r>
              <a:rPr lang="en-US" b="1" dirty="0">
                <a:solidFill>
                  <a:srgbClr val="C00000"/>
                </a:solidFill>
                <a:latin typeface="Consolas" panose="020B0609020204030204" pitchFamily="49" charset="0"/>
                <a:cs typeface="Consolas" panose="020B0609020204030204" pitchFamily="49" charset="0"/>
              </a:rPr>
              <a:t>(a, 16);</a:t>
            </a:r>
          </a:p>
        </p:txBody>
      </p:sp>
      <p:graphicFrame>
        <p:nvGraphicFramePr>
          <p:cNvPr id="6" name="Table 5">
            <a:extLst>
              <a:ext uri="{FF2B5EF4-FFF2-40B4-BE49-F238E27FC236}">
                <a16:creationId xmlns:a16="http://schemas.microsoft.com/office/drawing/2014/main" id="{06FDEEAE-C986-D04E-ABBB-AAE252505287}"/>
              </a:ext>
            </a:extLst>
          </p:cNvPr>
          <p:cNvGraphicFramePr>
            <a:graphicFrameLocks noGrp="1"/>
          </p:cNvGraphicFramePr>
          <p:nvPr/>
        </p:nvGraphicFramePr>
        <p:xfrm>
          <a:off x="849630" y="5105400"/>
          <a:ext cx="10492740" cy="1596030"/>
        </p:xfrm>
        <a:graphic>
          <a:graphicData uri="http://schemas.openxmlformats.org/drawingml/2006/table">
            <a:tbl>
              <a:tblPr firstRow="1" bandRow="1">
                <a:tableStyleId>{2D5ABB26-0587-4C30-8999-92F81FD0307C}</a:tableStyleId>
              </a:tblPr>
              <a:tblGrid>
                <a:gridCol w="1049274">
                  <a:extLst>
                    <a:ext uri="{9D8B030D-6E8A-4147-A177-3AD203B41FA5}">
                      <a16:colId xmlns:a16="http://schemas.microsoft.com/office/drawing/2014/main" val="260455293"/>
                    </a:ext>
                  </a:extLst>
                </a:gridCol>
                <a:gridCol w="1049274">
                  <a:extLst>
                    <a:ext uri="{9D8B030D-6E8A-4147-A177-3AD203B41FA5}">
                      <a16:colId xmlns:a16="http://schemas.microsoft.com/office/drawing/2014/main" val="3091910980"/>
                    </a:ext>
                  </a:extLst>
                </a:gridCol>
                <a:gridCol w="1049274">
                  <a:extLst>
                    <a:ext uri="{9D8B030D-6E8A-4147-A177-3AD203B41FA5}">
                      <a16:colId xmlns:a16="http://schemas.microsoft.com/office/drawing/2014/main" val="1511525729"/>
                    </a:ext>
                  </a:extLst>
                </a:gridCol>
                <a:gridCol w="1049274">
                  <a:extLst>
                    <a:ext uri="{9D8B030D-6E8A-4147-A177-3AD203B41FA5}">
                      <a16:colId xmlns:a16="http://schemas.microsoft.com/office/drawing/2014/main" val="552219943"/>
                    </a:ext>
                  </a:extLst>
                </a:gridCol>
                <a:gridCol w="1049274">
                  <a:extLst>
                    <a:ext uri="{9D8B030D-6E8A-4147-A177-3AD203B41FA5}">
                      <a16:colId xmlns:a16="http://schemas.microsoft.com/office/drawing/2014/main" val="1702535043"/>
                    </a:ext>
                  </a:extLst>
                </a:gridCol>
                <a:gridCol w="1049274">
                  <a:extLst>
                    <a:ext uri="{9D8B030D-6E8A-4147-A177-3AD203B41FA5}">
                      <a16:colId xmlns:a16="http://schemas.microsoft.com/office/drawing/2014/main" val="3608448905"/>
                    </a:ext>
                  </a:extLst>
                </a:gridCol>
                <a:gridCol w="1049274">
                  <a:extLst>
                    <a:ext uri="{9D8B030D-6E8A-4147-A177-3AD203B41FA5}">
                      <a16:colId xmlns:a16="http://schemas.microsoft.com/office/drawing/2014/main" val="1841696702"/>
                    </a:ext>
                  </a:extLst>
                </a:gridCol>
                <a:gridCol w="1049274">
                  <a:extLst>
                    <a:ext uri="{9D8B030D-6E8A-4147-A177-3AD203B41FA5}">
                      <a16:colId xmlns:a16="http://schemas.microsoft.com/office/drawing/2014/main" val="3701989782"/>
                    </a:ext>
                  </a:extLst>
                </a:gridCol>
                <a:gridCol w="1049274">
                  <a:extLst>
                    <a:ext uri="{9D8B030D-6E8A-4147-A177-3AD203B41FA5}">
                      <a16:colId xmlns:a16="http://schemas.microsoft.com/office/drawing/2014/main" val="758963084"/>
                    </a:ext>
                  </a:extLst>
                </a:gridCol>
                <a:gridCol w="1049274">
                  <a:extLst>
                    <a:ext uri="{9D8B030D-6E8A-4147-A177-3AD203B41FA5}">
                      <a16:colId xmlns:a16="http://schemas.microsoft.com/office/drawing/2014/main" val="2208393670"/>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16</a:t>
                      </a:r>
                    </a:p>
                    <a:p>
                      <a:pPr algn="ct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24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sp>
        <p:nvSpPr>
          <p:cNvPr id="7" name="Rectangle 6">
            <a:extLst>
              <a:ext uri="{FF2B5EF4-FFF2-40B4-BE49-F238E27FC236}">
                <a16:creationId xmlns:a16="http://schemas.microsoft.com/office/drawing/2014/main" id="{3BE3C623-0306-564D-A67E-1B2611BED8A4}"/>
              </a:ext>
            </a:extLst>
          </p:cNvPr>
          <p:cNvSpPr/>
          <p:nvPr/>
        </p:nvSpPr>
        <p:spPr bwMode="auto">
          <a:xfrm>
            <a:off x="6483427" y="1307335"/>
            <a:ext cx="5478137" cy="143586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If a </a:t>
            </a:r>
            <a:r>
              <a:rPr lang="en-US" sz="2800" dirty="0" err="1">
                <a:latin typeface="+mn-lt"/>
                <a:cs typeface="Courier New" panose="02070309020205020404" pitchFamily="49" charset="0"/>
              </a:rPr>
              <a:t>realloc</a:t>
            </a:r>
            <a:r>
              <a:rPr lang="en-US" sz="2800" dirty="0">
                <a:latin typeface="+mn-lt"/>
                <a:cs typeface="Courier New" panose="02070309020205020404" pitchFamily="49" charset="0"/>
              </a:rPr>
              <a:t> is requesting to shrink, we can still use the same starting address.  </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
        <p:nvSpPr>
          <p:cNvPr id="8" name="Rectangle 7">
            <a:extLst>
              <a:ext uri="{FF2B5EF4-FFF2-40B4-BE49-F238E27FC236}">
                <a16:creationId xmlns:a16="http://schemas.microsoft.com/office/drawing/2014/main" id="{EA8F4B50-0D87-7049-B46B-71C565887B9B}"/>
              </a:ext>
            </a:extLst>
          </p:cNvPr>
          <p:cNvSpPr/>
          <p:nvPr/>
        </p:nvSpPr>
        <p:spPr bwMode="auto">
          <a:xfrm>
            <a:off x="6483426" y="3048000"/>
            <a:ext cx="5478137" cy="143586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If we can, we should try to recycle the now-freed memory into another freed block.</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289697928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err="1"/>
              <a:t>Realloc</a:t>
            </a:r>
            <a:r>
              <a:rPr lang="en-US" dirty="0"/>
              <a:t>: Growing In Place</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3810000"/>
          </a:xfrm>
        </p:spPr>
        <p:txBody>
          <a:bodyPr/>
          <a:lstStyle/>
          <a:p>
            <a:pPr marL="0" indent="0">
              <a:buNone/>
            </a:pPr>
            <a:r>
              <a:rPr lang="en-US" dirty="0">
                <a:latin typeface="Consolas" panose="020B0609020204030204" pitchFamily="49" charset="0"/>
                <a:cs typeface="Consolas" panose="020B0609020204030204" pitchFamily="49" charset="0"/>
              </a:rPr>
              <a:t>void *a = malloc(42);</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b="1" dirty="0">
                <a:solidFill>
                  <a:srgbClr val="C00000"/>
                </a:solidFill>
                <a:latin typeface="Consolas" panose="020B0609020204030204" pitchFamily="49" charset="0"/>
                <a:cs typeface="Consolas" panose="020B0609020204030204" pitchFamily="49" charset="0"/>
              </a:rPr>
              <a:t>void *b = </a:t>
            </a:r>
            <a:r>
              <a:rPr lang="en-US" b="1" dirty="0" err="1">
                <a:solidFill>
                  <a:srgbClr val="C00000"/>
                </a:solidFill>
                <a:latin typeface="Consolas" panose="020B0609020204030204" pitchFamily="49" charset="0"/>
                <a:cs typeface="Consolas" panose="020B0609020204030204" pitchFamily="49" charset="0"/>
              </a:rPr>
              <a:t>realloc</a:t>
            </a:r>
            <a:r>
              <a:rPr lang="en-US" b="1" dirty="0">
                <a:solidFill>
                  <a:srgbClr val="C00000"/>
                </a:solidFill>
                <a:latin typeface="Consolas" panose="020B0609020204030204" pitchFamily="49" charset="0"/>
                <a:cs typeface="Consolas" panose="020B0609020204030204" pitchFamily="49" charset="0"/>
              </a:rPr>
              <a:t>(a, 72);</a:t>
            </a:r>
          </a:p>
        </p:txBody>
      </p:sp>
      <p:graphicFrame>
        <p:nvGraphicFramePr>
          <p:cNvPr id="6" name="Table 5">
            <a:extLst>
              <a:ext uri="{FF2B5EF4-FFF2-40B4-BE49-F238E27FC236}">
                <a16:creationId xmlns:a16="http://schemas.microsoft.com/office/drawing/2014/main" id="{06FDEEAE-C986-D04E-ABBB-AAE252505287}"/>
              </a:ext>
            </a:extLst>
          </p:cNvPr>
          <p:cNvGraphicFramePr>
            <a:graphicFrameLocks noGrp="1"/>
          </p:cNvGraphicFramePr>
          <p:nvPr/>
        </p:nvGraphicFramePr>
        <p:xfrm>
          <a:off x="849630" y="5105400"/>
          <a:ext cx="10492740" cy="1596030"/>
        </p:xfrm>
        <a:graphic>
          <a:graphicData uri="http://schemas.openxmlformats.org/drawingml/2006/table">
            <a:tbl>
              <a:tblPr firstRow="1" bandRow="1">
                <a:tableStyleId>{2D5ABB26-0587-4C30-8999-92F81FD0307C}</a:tableStyleId>
              </a:tblPr>
              <a:tblGrid>
                <a:gridCol w="1049274">
                  <a:extLst>
                    <a:ext uri="{9D8B030D-6E8A-4147-A177-3AD203B41FA5}">
                      <a16:colId xmlns:a16="http://schemas.microsoft.com/office/drawing/2014/main" val="260455293"/>
                    </a:ext>
                  </a:extLst>
                </a:gridCol>
                <a:gridCol w="1049274">
                  <a:extLst>
                    <a:ext uri="{9D8B030D-6E8A-4147-A177-3AD203B41FA5}">
                      <a16:colId xmlns:a16="http://schemas.microsoft.com/office/drawing/2014/main" val="3091910980"/>
                    </a:ext>
                  </a:extLst>
                </a:gridCol>
                <a:gridCol w="1049274">
                  <a:extLst>
                    <a:ext uri="{9D8B030D-6E8A-4147-A177-3AD203B41FA5}">
                      <a16:colId xmlns:a16="http://schemas.microsoft.com/office/drawing/2014/main" val="1511525729"/>
                    </a:ext>
                  </a:extLst>
                </a:gridCol>
                <a:gridCol w="1049274">
                  <a:extLst>
                    <a:ext uri="{9D8B030D-6E8A-4147-A177-3AD203B41FA5}">
                      <a16:colId xmlns:a16="http://schemas.microsoft.com/office/drawing/2014/main" val="552219943"/>
                    </a:ext>
                  </a:extLst>
                </a:gridCol>
                <a:gridCol w="1049274">
                  <a:extLst>
                    <a:ext uri="{9D8B030D-6E8A-4147-A177-3AD203B41FA5}">
                      <a16:colId xmlns:a16="http://schemas.microsoft.com/office/drawing/2014/main" val="1702535043"/>
                    </a:ext>
                  </a:extLst>
                </a:gridCol>
                <a:gridCol w="1049274">
                  <a:extLst>
                    <a:ext uri="{9D8B030D-6E8A-4147-A177-3AD203B41FA5}">
                      <a16:colId xmlns:a16="http://schemas.microsoft.com/office/drawing/2014/main" val="3608448905"/>
                    </a:ext>
                  </a:extLst>
                </a:gridCol>
                <a:gridCol w="1049274">
                  <a:extLst>
                    <a:ext uri="{9D8B030D-6E8A-4147-A177-3AD203B41FA5}">
                      <a16:colId xmlns:a16="http://schemas.microsoft.com/office/drawing/2014/main" val="1841696702"/>
                    </a:ext>
                  </a:extLst>
                </a:gridCol>
                <a:gridCol w="1049274">
                  <a:extLst>
                    <a:ext uri="{9D8B030D-6E8A-4147-A177-3AD203B41FA5}">
                      <a16:colId xmlns:a16="http://schemas.microsoft.com/office/drawing/2014/main" val="3701989782"/>
                    </a:ext>
                  </a:extLst>
                </a:gridCol>
                <a:gridCol w="1049274">
                  <a:extLst>
                    <a:ext uri="{9D8B030D-6E8A-4147-A177-3AD203B41FA5}">
                      <a16:colId xmlns:a16="http://schemas.microsoft.com/office/drawing/2014/main" val="758963084"/>
                    </a:ext>
                  </a:extLst>
                </a:gridCol>
                <a:gridCol w="1049274">
                  <a:extLst>
                    <a:ext uri="{9D8B030D-6E8A-4147-A177-3AD203B41FA5}">
                      <a16:colId xmlns:a16="http://schemas.microsoft.com/office/drawing/2014/main" val="2208393670"/>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48</a:t>
                      </a:r>
                    </a:p>
                    <a:p>
                      <a:pPr algn="ct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sp>
        <p:nvSpPr>
          <p:cNvPr id="5" name="Rectangle 4">
            <a:extLst>
              <a:ext uri="{FF2B5EF4-FFF2-40B4-BE49-F238E27FC236}">
                <a16:creationId xmlns:a16="http://schemas.microsoft.com/office/drawing/2014/main" id="{7070020D-B75B-B243-BA49-40B52DEA59E0}"/>
              </a:ext>
            </a:extLst>
          </p:cNvPr>
          <p:cNvSpPr/>
          <p:nvPr/>
        </p:nvSpPr>
        <p:spPr bwMode="auto">
          <a:xfrm>
            <a:off x="6483427" y="1307335"/>
            <a:ext cx="5478137" cy="189306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Even with the padding, we don’t have enough space to satisfy the larger size.  But we have an adjacent neighbor that is free – let’s team up!</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1296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err="1"/>
              <a:t>Realloc</a:t>
            </a:r>
            <a:r>
              <a:rPr lang="en-US" dirty="0"/>
              <a:t>: Growing In Place</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3810000"/>
          </a:xfrm>
        </p:spPr>
        <p:txBody>
          <a:bodyPr/>
          <a:lstStyle/>
          <a:p>
            <a:pPr marL="0" indent="0">
              <a:buNone/>
            </a:pPr>
            <a:r>
              <a:rPr lang="en-US" dirty="0">
                <a:latin typeface="Consolas" panose="020B0609020204030204" pitchFamily="49" charset="0"/>
                <a:cs typeface="Consolas" panose="020B0609020204030204" pitchFamily="49" charset="0"/>
              </a:rPr>
              <a:t>void *a = malloc(42);</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b="1" dirty="0">
                <a:solidFill>
                  <a:srgbClr val="C00000"/>
                </a:solidFill>
                <a:latin typeface="Consolas" panose="020B0609020204030204" pitchFamily="49" charset="0"/>
                <a:cs typeface="Consolas" panose="020B0609020204030204" pitchFamily="49" charset="0"/>
              </a:rPr>
              <a:t>void *b = </a:t>
            </a:r>
            <a:r>
              <a:rPr lang="en-US" b="1" dirty="0" err="1">
                <a:solidFill>
                  <a:srgbClr val="C00000"/>
                </a:solidFill>
                <a:latin typeface="Consolas" panose="020B0609020204030204" pitchFamily="49" charset="0"/>
                <a:cs typeface="Consolas" panose="020B0609020204030204" pitchFamily="49" charset="0"/>
              </a:rPr>
              <a:t>realloc</a:t>
            </a:r>
            <a:r>
              <a:rPr lang="en-US" b="1" dirty="0">
                <a:solidFill>
                  <a:srgbClr val="C00000"/>
                </a:solidFill>
                <a:latin typeface="Consolas" panose="020B0609020204030204" pitchFamily="49" charset="0"/>
                <a:cs typeface="Consolas" panose="020B0609020204030204" pitchFamily="49" charset="0"/>
              </a:rPr>
              <a:t>(a, 72);</a:t>
            </a:r>
          </a:p>
        </p:txBody>
      </p:sp>
      <p:graphicFrame>
        <p:nvGraphicFramePr>
          <p:cNvPr id="6" name="Table 5">
            <a:extLst>
              <a:ext uri="{FF2B5EF4-FFF2-40B4-BE49-F238E27FC236}">
                <a16:creationId xmlns:a16="http://schemas.microsoft.com/office/drawing/2014/main" id="{06FDEEAE-C986-D04E-ABBB-AAE252505287}"/>
              </a:ext>
            </a:extLst>
          </p:cNvPr>
          <p:cNvGraphicFramePr>
            <a:graphicFrameLocks noGrp="1"/>
          </p:cNvGraphicFramePr>
          <p:nvPr/>
        </p:nvGraphicFramePr>
        <p:xfrm>
          <a:off x="849630" y="5105400"/>
          <a:ext cx="10492740" cy="1596030"/>
        </p:xfrm>
        <a:graphic>
          <a:graphicData uri="http://schemas.openxmlformats.org/drawingml/2006/table">
            <a:tbl>
              <a:tblPr firstRow="1" bandRow="1">
                <a:tableStyleId>{2D5ABB26-0587-4C30-8999-92F81FD0307C}</a:tableStyleId>
              </a:tblPr>
              <a:tblGrid>
                <a:gridCol w="1049274">
                  <a:extLst>
                    <a:ext uri="{9D8B030D-6E8A-4147-A177-3AD203B41FA5}">
                      <a16:colId xmlns:a16="http://schemas.microsoft.com/office/drawing/2014/main" val="260455293"/>
                    </a:ext>
                  </a:extLst>
                </a:gridCol>
                <a:gridCol w="1049274">
                  <a:extLst>
                    <a:ext uri="{9D8B030D-6E8A-4147-A177-3AD203B41FA5}">
                      <a16:colId xmlns:a16="http://schemas.microsoft.com/office/drawing/2014/main" val="3091910980"/>
                    </a:ext>
                  </a:extLst>
                </a:gridCol>
                <a:gridCol w="1049274">
                  <a:extLst>
                    <a:ext uri="{9D8B030D-6E8A-4147-A177-3AD203B41FA5}">
                      <a16:colId xmlns:a16="http://schemas.microsoft.com/office/drawing/2014/main" val="1511525729"/>
                    </a:ext>
                  </a:extLst>
                </a:gridCol>
                <a:gridCol w="1049274">
                  <a:extLst>
                    <a:ext uri="{9D8B030D-6E8A-4147-A177-3AD203B41FA5}">
                      <a16:colId xmlns:a16="http://schemas.microsoft.com/office/drawing/2014/main" val="552219943"/>
                    </a:ext>
                  </a:extLst>
                </a:gridCol>
                <a:gridCol w="1049274">
                  <a:extLst>
                    <a:ext uri="{9D8B030D-6E8A-4147-A177-3AD203B41FA5}">
                      <a16:colId xmlns:a16="http://schemas.microsoft.com/office/drawing/2014/main" val="1702535043"/>
                    </a:ext>
                  </a:extLst>
                </a:gridCol>
                <a:gridCol w="1049274">
                  <a:extLst>
                    <a:ext uri="{9D8B030D-6E8A-4147-A177-3AD203B41FA5}">
                      <a16:colId xmlns:a16="http://schemas.microsoft.com/office/drawing/2014/main" val="3608448905"/>
                    </a:ext>
                  </a:extLst>
                </a:gridCol>
                <a:gridCol w="1049274">
                  <a:extLst>
                    <a:ext uri="{9D8B030D-6E8A-4147-A177-3AD203B41FA5}">
                      <a16:colId xmlns:a16="http://schemas.microsoft.com/office/drawing/2014/main" val="1841696702"/>
                    </a:ext>
                  </a:extLst>
                </a:gridCol>
                <a:gridCol w="1049274">
                  <a:extLst>
                    <a:ext uri="{9D8B030D-6E8A-4147-A177-3AD203B41FA5}">
                      <a16:colId xmlns:a16="http://schemas.microsoft.com/office/drawing/2014/main" val="3701989782"/>
                    </a:ext>
                  </a:extLst>
                </a:gridCol>
                <a:gridCol w="1049274">
                  <a:extLst>
                    <a:ext uri="{9D8B030D-6E8A-4147-A177-3AD203B41FA5}">
                      <a16:colId xmlns:a16="http://schemas.microsoft.com/office/drawing/2014/main" val="758963084"/>
                    </a:ext>
                  </a:extLst>
                </a:gridCol>
                <a:gridCol w="1049274">
                  <a:extLst>
                    <a:ext uri="{9D8B030D-6E8A-4147-A177-3AD203B41FA5}">
                      <a16:colId xmlns:a16="http://schemas.microsoft.com/office/drawing/2014/main" val="2208393670"/>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72</a:t>
                      </a:r>
                    </a:p>
                    <a:p>
                      <a:pPr algn="ct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9">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sp>
        <p:nvSpPr>
          <p:cNvPr id="5" name="Rectangle 4">
            <a:extLst>
              <a:ext uri="{FF2B5EF4-FFF2-40B4-BE49-F238E27FC236}">
                <a16:creationId xmlns:a16="http://schemas.microsoft.com/office/drawing/2014/main" id="{7070020D-B75B-B243-BA49-40B52DEA59E0}"/>
              </a:ext>
            </a:extLst>
          </p:cNvPr>
          <p:cNvSpPr/>
          <p:nvPr/>
        </p:nvSpPr>
        <p:spPr bwMode="auto">
          <a:xfrm>
            <a:off x="6483427" y="1307335"/>
            <a:ext cx="5478137" cy="189306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Even with the padding, we don’t have enough space to satisfy the larger size.  But we have an adjacent neighbor that is free – let’s team up!</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
        <p:nvSpPr>
          <p:cNvPr id="7" name="Rectangle 6">
            <a:extLst>
              <a:ext uri="{FF2B5EF4-FFF2-40B4-BE49-F238E27FC236}">
                <a16:creationId xmlns:a16="http://schemas.microsoft.com/office/drawing/2014/main" id="{612F15EC-42B6-EB46-9368-654E8545F0EB}"/>
              </a:ext>
            </a:extLst>
          </p:cNvPr>
          <p:cNvSpPr/>
          <p:nvPr/>
        </p:nvSpPr>
        <p:spPr bwMode="auto">
          <a:xfrm>
            <a:off x="6495362" y="3429000"/>
            <a:ext cx="5466202" cy="1066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Now we can still return the same address.</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6395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err="1"/>
              <a:t>Realloc</a:t>
            </a:r>
            <a:r>
              <a:rPr lang="en-US" dirty="0"/>
              <a:t>: Growing In Place</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3810000"/>
          </a:xfrm>
        </p:spPr>
        <p:txBody>
          <a:bodyPr/>
          <a:lstStyle/>
          <a:p>
            <a:pPr marL="0" indent="0">
              <a:buNone/>
            </a:pPr>
            <a:r>
              <a:rPr lang="en-US" dirty="0">
                <a:latin typeface="Consolas" panose="020B0609020204030204" pitchFamily="49" charset="0"/>
                <a:cs typeface="Consolas" panose="020B0609020204030204" pitchFamily="49" charset="0"/>
              </a:rPr>
              <a:t>void *a = malloc(8);</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b="1" dirty="0">
                <a:solidFill>
                  <a:srgbClr val="C00000"/>
                </a:solidFill>
                <a:latin typeface="Consolas" panose="020B0609020204030204" pitchFamily="49" charset="0"/>
                <a:cs typeface="Consolas" panose="020B0609020204030204" pitchFamily="49" charset="0"/>
              </a:rPr>
              <a:t>void *b = </a:t>
            </a:r>
            <a:r>
              <a:rPr lang="en-US" b="1" dirty="0" err="1">
                <a:solidFill>
                  <a:srgbClr val="C00000"/>
                </a:solidFill>
                <a:latin typeface="Consolas" panose="020B0609020204030204" pitchFamily="49" charset="0"/>
                <a:cs typeface="Consolas" panose="020B0609020204030204" pitchFamily="49" charset="0"/>
              </a:rPr>
              <a:t>realloc</a:t>
            </a:r>
            <a:r>
              <a:rPr lang="en-US" b="1" dirty="0">
                <a:solidFill>
                  <a:srgbClr val="C00000"/>
                </a:solidFill>
                <a:latin typeface="Consolas" panose="020B0609020204030204" pitchFamily="49" charset="0"/>
                <a:cs typeface="Consolas" panose="020B0609020204030204" pitchFamily="49" charset="0"/>
              </a:rPr>
              <a:t>(a, 72);</a:t>
            </a:r>
          </a:p>
        </p:txBody>
      </p:sp>
      <p:graphicFrame>
        <p:nvGraphicFramePr>
          <p:cNvPr id="6" name="Table 5">
            <a:extLst>
              <a:ext uri="{FF2B5EF4-FFF2-40B4-BE49-F238E27FC236}">
                <a16:creationId xmlns:a16="http://schemas.microsoft.com/office/drawing/2014/main" id="{06FDEEAE-C986-D04E-ABBB-AAE252505287}"/>
              </a:ext>
            </a:extLst>
          </p:cNvPr>
          <p:cNvGraphicFramePr>
            <a:graphicFrameLocks noGrp="1"/>
          </p:cNvGraphicFramePr>
          <p:nvPr/>
        </p:nvGraphicFramePr>
        <p:xfrm>
          <a:off x="849630" y="5105400"/>
          <a:ext cx="10492740" cy="1596030"/>
        </p:xfrm>
        <a:graphic>
          <a:graphicData uri="http://schemas.openxmlformats.org/drawingml/2006/table">
            <a:tbl>
              <a:tblPr firstRow="1" bandRow="1">
                <a:tableStyleId>{2D5ABB26-0587-4C30-8999-92F81FD0307C}</a:tableStyleId>
              </a:tblPr>
              <a:tblGrid>
                <a:gridCol w="1049274">
                  <a:extLst>
                    <a:ext uri="{9D8B030D-6E8A-4147-A177-3AD203B41FA5}">
                      <a16:colId xmlns:a16="http://schemas.microsoft.com/office/drawing/2014/main" val="260455293"/>
                    </a:ext>
                  </a:extLst>
                </a:gridCol>
                <a:gridCol w="1049274">
                  <a:extLst>
                    <a:ext uri="{9D8B030D-6E8A-4147-A177-3AD203B41FA5}">
                      <a16:colId xmlns:a16="http://schemas.microsoft.com/office/drawing/2014/main" val="3091910980"/>
                    </a:ext>
                  </a:extLst>
                </a:gridCol>
                <a:gridCol w="1049274">
                  <a:extLst>
                    <a:ext uri="{9D8B030D-6E8A-4147-A177-3AD203B41FA5}">
                      <a16:colId xmlns:a16="http://schemas.microsoft.com/office/drawing/2014/main" val="1511525729"/>
                    </a:ext>
                  </a:extLst>
                </a:gridCol>
                <a:gridCol w="1049274">
                  <a:extLst>
                    <a:ext uri="{9D8B030D-6E8A-4147-A177-3AD203B41FA5}">
                      <a16:colId xmlns:a16="http://schemas.microsoft.com/office/drawing/2014/main" val="552219943"/>
                    </a:ext>
                  </a:extLst>
                </a:gridCol>
                <a:gridCol w="1049274">
                  <a:extLst>
                    <a:ext uri="{9D8B030D-6E8A-4147-A177-3AD203B41FA5}">
                      <a16:colId xmlns:a16="http://schemas.microsoft.com/office/drawing/2014/main" val="1702535043"/>
                    </a:ext>
                  </a:extLst>
                </a:gridCol>
                <a:gridCol w="1049274">
                  <a:extLst>
                    <a:ext uri="{9D8B030D-6E8A-4147-A177-3AD203B41FA5}">
                      <a16:colId xmlns:a16="http://schemas.microsoft.com/office/drawing/2014/main" val="3608448905"/>
                    </a:ext>
                  </a:extLst>
                </a:gridCol>
                <a:gridCol w="1049274">
                  <a:extLst>
                    <a:ext uri="{9D8B030D-6E8A-4147-A177-3AD203B41FA5}">
                      <a16:colId xmlns:a16="http://schemas.microsoft.com/office/drawing/2014/main" val="1841696702"/>
                    </a:ext>
                  </a:extLst>
                </a:gridCol>
                <a:gridCol w="1049274">
                  <a:extLst>
                    <a:ext uri="{9D8B030D-6E8A-4147-A177-3AD203B41FA5}">
                      <a16:colId xmlns:a16="http://schemas.microsoft.com/office/drawing/2014/main" val="3701989782"/>
                    </a:ext>
                  </a:extLst>
                </a:gridCol>
                <a:gridCol w="1049274">
                  <a:extLst>
                    <a:ext uri="{9D8B030D-6E8A-4147-A177-3AD203B41FA5}">
                      <a16:colId xmlns:a16="http://schemas.microsoft.com/office/drawing/2014/main" val="758963084"/>
                    </a:ext>
                  </a:extLst>
                </a:gridCol>
                <a:gridCol w="1049274">
                  <a:extLst>
                    <a:ext uri="{9D8B030D-6E8A-4147-A177-3AD203B41FA5}">
                      <a16:colId xmlns:a16="http://schemas.microsoft.com/office/drawing/2014/main" val="2208393670"/>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16</a:t>
                      </a:r>
                    </a:p>
                    <a:p>
                      <a:pPr algn="ct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24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sp>
        <p:nvSpPr>
          <p:cNvPr id="5" name="Rectangle 4">
            <a:extLst>
              <a:ext uri="{FF2B5EF4-FFF2-40B4-BE49-F238E27FC236}">
                <a16:creationId xmlns:a16="http://schemas.microsoft.com/office/drawing/2014/main" id="{7070020D-B75B-B243-BA49-40B52DEA59E0}"/>
              </a:ext>
            </a:extLst>
          </p:cNvPr>
          <p:cNvSpPr/>
          <p:nvPr/>
        </p:nvSpPr>
        <p:spPr bwMode="auto">
          <a:xfrm>
            <a:off x="6483427" y="1307335"/>
            <a:ext cx="5478137" cy="189306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You should combine with your </a:t>
            </a:r>
            <a:r>
              <a:rPr lang="en-US" sz="2800" i="1" dirty="0">
                <a:latin typeface="+mn-lt"/>
                <a:cs typeface="Courier New" panose="02070309020205020404" pitchFamily="49" charset="0"/>
              </a:rPr>
              <a:t>right</a:t>
            </a:r>
            <a:r>
              <a:rPr lang="en-US" sz="2800" dirty="0">
                <a:latin typeface="+mn-lt"/>
                <a:cs typeface="Courier New" panose="02070309020205020404" pitchFamily="49" charset="0"/>
              </a:rPr>
              <a:t> neighbors as much as possible until we get enough space, or until we know we cannot get enough space.</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172509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err="1"/>
              <a:t>Realloc</a:t>
            </a:r>
            <a:r>
              <a:rPr lang="en-US" dirty="0"/>
              <a:t>: Growing In Place</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3810000"/>
          </a:xfrm>
        </p:spPr>
        <p:txBody>
          <a:bodyPr/>
          <a:lstStyle/>
          <a:p>
            <a:pPr marL="0" indent="0">
              <a:buNone/>
            </a:pPr>
            <a:r>
              <a:rPr lang="en-US" dirty="0">
                <a:latin typeface="Consolas" panose="020B0609020204030204" pitchFamily="49" charset="0"/>
                <a:cs typeface="Consolas" panose="020B0609020204030204" pitchFamily="49" charset="0"/>
              </a:rPr>
              <a:t>void *a = malloc(8);</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b="1" dirty="0">
                <a:solidFill>
                  <a:srgbClr val="C00000"/>
                </a:solidFill>
                <a:latin typeface="Consolas" panose="020B0609020204030204" pitchFamily="49" charset="0"/>
                <a:cs typeface="Consolas" panose="020B0609020204030204" pitchFamily="49" charset="0"/>
              </a:rPr>
              <a:t>void *b = </a:t>
            </a:r>
            <a:r>
              <a:rPr lang="en-US" b="1" dirty="0" err="1">
                <a:solidFill>
                  <a:srgbClr val="C00000"/>
                </a:solidFill>
                <a:latin typeface="Consolas" panose="020B0609020204030204" pitchFamily="49" charset="0"/>
                <a:cs typeface="Consolas" panose="020B0609020204030204" pitchFamily="49" charset="0"/>
              </a:rPr>
              <a:t>realloc</a:t>
            </a:r>
            <a:r>
              <a:rPr lang="en-US" b="1" dirty="0">
                <a:solidFill>
                  <a:srgbClr val="C00000"/>
                </a:solidFill>
                <a:latin typeface="Consolas" panose="020B0609020204030204" pitchFamily="49" charset="0"/>
                <a:cs typeface="Consolas" panose="020B0609020204030204" pitchFamily="49" charset="0"/>
              </a:rPr>
              <a:t>(a, 72);</a:t>
            </a:r>
          </a:p>
        </p:txBody>
      </p:sp>
      <p:graphicFrame>
        <p:nvGraphicFramePr>
          <p:cNvPr id="6" name="Table 5">
            <a:extLst>
              <a:ext uri="{FF2B5EF4-FFF2-40B4-BE49-F238E27FC236}">
                <a16:creationId xmlns:a16="http://schemas.microsoft.com/office/drawing/2014/main" id="{06FDEEAE-C986-D04E-ABBB-AAE252505287}"/>
              </a:ext>
            </a:extLst>
          </p:cNvPr>
          <p:cNvGraphicFramePr>
            <a:graphicFrameLocks noGrp="1"/>
          </p:cNvGraphicFramePr>
          <p:nvPr/>
        </p:nvGraphicFramePr>
        <p:xfrm>
          <a:off x="849630" y="5105400"/>
          <a:ext cx="10492740" cy="1596030"/>
        </p:xfrm>
        <a:graphic>
          <a:graphicData uri="http://schemas.openxmlformats.org/drawingml/2006/table">
            <a:tbl>
              <a:tblPr firstRow="1" bandRow="1">
                <a:tableStyleId>{2D5ABB26-0587-4C30-8999-92F81FD0307C}</a:tableStyleId>
              </a:tblPr>
              <a:tblGrid>
                <a:gridCol w="1049274">
                  <a:extLst>
                    <a:ext uri="{9D8B030D-6E8A-4147-A177-3AD203B41FA5}">
                      <a16:colId xmlns:a16="http://schemas.microsoft.com/office/drawing/2014/main" val="260455293"/>
                    </a:ext>
                  </a:extLst>
                </a:gridCol>
                <a:gridCol w="1049274">
                  <a:extLst>
                    <a:ext uri="{9D8B030D-6E8A-4147-A177-3AD203B41FA5}">
                      <a16:colId xmlns:a16="http://schemas.microsoft.com/office/drawing/2014/main" val="3091910980"/>
                    </a:ext>
                  </a:extLst>
                </a:gridCol>
                <a:gridCol w="1049274">
                  <a:extLst>
                    <a:ext uri="{9D8B030D-6E8A-4147-A177-3AD203B41FA5}">
                      <a16:colId xmlns:a16="http://schemas.microsoft.com/office/drawing/2014/main" val="1511525729"/>
                    </a:ext>
                  </a:extLst>
                </a:gridCol>
                <a:gridCol w="1049274">
                  <a:extLst>
                    <a:ext uri="{9D8B030D-6E8A-4147-A177-3AD203B41FA5}">
                      <a16:colId xmlns:a16="http://schemas.microsoft.com/office/drawing/2014/main" val="552219943"/>
                    </a:ext>
                  </a:extLst>
                </a:gridCol>
                <a:gridCol w="1049274">
                  <a:extLst>
                    <a:ext uri="{9D8B030D-6E8A-4147-A177-3AD203B41FA5}">
                      <a16:colId xmlns:a16="http://schemas.microsoft.com/office/drawing/2014/main" val="1702535043"/>
                    </a:ext>
                  </a:extLst>
                </a:gridCol>
                <a:gridCol w="1049274">
                  <a:extLst>
                    <a:ext uri="{9D8B030D-6E8A-4147-A177-3AD203B41FA5}">
                      <a16:colId xmlns:a16="http://schemas.microsoft.com/office/drawing/2014/main" val="3608448905"/>
                    </a:ext>
                  </a:extLst>
                </a:gridCol>
                <a:gridCol w="1049274">
                  <a:extLst>
                    <a:ext uri="{9D8B030D-6E8A-4147-A177-3AD203B41FA5}">
                      <a16:colId xmlns:a16="http://schemas.microsoft.com/office/drawing/2014/main" val="1841696702"/>
                    </a:ext>
                  </a:extLst>
                </a:gridCol>
                <a:gridCol w="1049274">
                  <a:extLst>
                    <a:ext uri="{9D8B030D-6E8A-4147-A177-3AD203B41FA5}">
                      <a16:colId xmlns:a16="http://schemas.microsoft.com/office/drawing/2014/main" val="3701989782"/>
                    </a:ext>
                  </a:extLst>
                </a:gridCol>
                <a:gridCol w="1049274">
                  <a:extLst>
                    <a:ext uri="{9D8B030D-6E8A-4147-A177-3AD203B41FA5}">
                      <a16:colId xmlns:a16="http://schemas.microsoft.com/office/drawing/2014/main" val="758963084"/>
                    </a:ext>
                  </a:extLst>
                </a:gridCol>
                <a:gridCol w="1049274">
                  <a:extLst>
                    <a:ext uri="{9D8B030D-6E8A-4147-A177-3AD203B41FA5}">
                      <a16:colId xmlns:a16="http://schemas.microsoft.com/office/drawing/2014/main" val="2208393670"/>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40</a:t>
                      </a:r>
                    </a:p>
                    <a:p>
                      <a:pPr algn="ct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24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sp>
        <p:nvSpPr>
          <p:cNvPr id="5" name="Rectangle 4">
            <a:extLst>
              <a:ext uri="{FF2B5EF4-FFF2-40B4-BE49-F238E27FC236}">
                <a16:creationId xmlns:a16="http://schemas.microsoft.com/office/drawing/2014/main" id="{7070020D-B75B-B243-BA49-40B52DEA59E0}"/>
              </a:ext>
            </a:extLst>
          </p:cNvPr>
          <p:cNvSpPr/>
          <p:nvPr/>
        </p:nvSpPr>
        <p:spPr bwMode="auto">
          <a:xfrm>
            <a:off x="6483427" y="1307335"/>
            <a:ext cx="5478137" cy="189306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You should combine with your </a:t>
            </a:r>
            <a:r>
              <a:rPr lang="en-US" sz="2800" i="1" dirty="0">
                <a:latin typeface="+mn-lt"/>
                <a:cs typeface="Courier New" panose="02070309020205020404" pitchFamily="49" charset="0"/>
              </a:rPr>
              <a:t>right</a:t>
            </a:r>
            <a:r>
              <a:rPr lang="en-US" sz="2800" dirty="0">
                <a:latin typeface="+mn-lt"/>
                <a:cs typeface="Courier New" panose="02070309020205020404" pitchFamily="49" charset="0"/>
              </a:rPr>
              <a:t> neighbors as much as possible until we get enough space, or until we know we cannot get enough space.</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34735748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err="1"/>
              <a:t>Realloc</a:t>
            </a:r>
            <a:r>
              <a:rPr lang="en-US" dirty="0"/>
              <a:t>: Growing In Place</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3810000"/>
          </a:xfrm>
        </p:spPr>
        <p:txBody>
          <a:bodyPr/>
          <a:lstStyle/>
          <a:p>
            <a:pPr marL="0" indent="0">
              <a:buNone/>
            </a:pPr>
            <a:r>
              <a:rPr lang="en-US" dirty="0">
                <a:latin typeface="Consolas" panose="020B0609020204030204" pitchFamily="49" charset="0"/>
                <a:cs typeface="Consolas" panose="020B0609020204030204" pitchFamily="49" charset="0"/>
              </a:rPr>
              <a:t>void *a = malloc(8);</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b="1" dirty="0">
                <a:solidFill>
                  <a:srgbClr val="C00000"/>
                </a:solidFill>
                <a:latin typeface="Consolas" panose="020B0609020204030204" pitchFamily="49" charset="0"/>
                <a:cs typeface="Consolas" panose="020B0609020204030204" pitchFamily="49" charset="0"/>
              </a:rPr>
              <a:t>void *b = </a:t>
            </a:r>
            <a:r>
              <a:rPr lang="en-US" b="1" dirty="0" err="1">
                <a:solidFill>
                  <a:srgbClr val="C00000"/>
                </a:solidFill>
                <a:latin typeface="Consolas" panose="020B0609020204030204" pitchFamily="49" charset="0"/>
                <a:cs typeface="Consolas" panose="020B0609020204030204" pitchFamily="49" charset="0"/>
              </a:rPr>
              <a:t>realloc</a:t>
            </a:r>
            <a:r>
              <a:rPr lang="en-US" b="1" dirty="0">
                <a:solidFill>
                  <a:srgbClr val="C00000"/>
                </a:solidFill>
                <a:latin typeface="Consolas" panose="020B0609020204030204" pitchFamily="49" charset="0"/>
                <a:cs typeface="Consolas" panose="020B0609020204030204" pitchFamily="49" charset="0"/>
              </a:rPr>
              <a:t>(a, 72);</a:t>
            </a:r>
          </a:p>
        </p:txBody>
      </p:sp>
      <p:graphicFrame>
        <p:nvGraphicFramePr>
          <p:cNvPr id="6" name="Table 5">
            <a:extLst>
              <a:ext uri="{FF2B5EF4-FFF2-40B4-BE49-F238E27FC236}">
                <a16:creationId xmlns:a16="http://schemas.microsoft.com/office/drawing/2014/main" id="{06FDEEAE-C986-D04E-ABBB-AAE252505287}"/>
              </a:ext>
            </a:extLst>
          </p:cNvPr>
          <p:cNvGraphicFramePr>
            <a:graphicFrameLocks noGrp="1"/>
          </p:cNvGraphicFramePr>
          <p:nvPr/>
        </p:nvGraphicFramePr>
        <p:xfrm>
          <a:off x="849630" y="5105400"/>
          <a:ext cx="10492740" cy="1596030"/>
        </p:xfrm>
        <a:graphic>
          <a:graphicData uri="http://schemas.openxmlformats.org/drawingml/2006/table">
            <a:tbl>
              <a:tblPr firstRow="1" bandRow="1">
                <a:tableStyleId>{2D5ABB26-0587-4C30-8999-92F81FD0307C}</a:tableStyleId>
              </a:tblPr>
              <a:tblGrid>
                <a:gridCol w="1049274">
                  <a:extLst>
                    <a:ext uri="{9D8B030D-6E8A-4147-A177-3AD203B41FA5}">
                      <a16:colId xmlns:a16="http://schemas.microsoft.com/office/drawing/2014/main" val="260455293"/>
                    </a:ext>
                  </a:extLst>
                </a:gridCol>
                <a:gridCol w="1049274">
                  <a:extLst>
                    <a:ext uri="{9D8B030D-6E8A-4147-A177-3AD203B41FA5}">
                      <a16:colId xmlns:a16="http://schemas.microsoft.com/office/drawing/2014/main" val="3091910980"/>
                    </a:ext>
                  </a:extLst>
                </a:gridCol>
                <a:gridCol w="1049274">
                  <a:extLst>
                    <a:ext uri="{9D8B030D-6E8A-4147-A177-3AD203B41FA5}">
                      <a16:colId xmlns:a16="http://schemas.microsoft.com/office/drawing/2014/main" val="1511525729"/>
                    </a:ext>
                  </a:extLst>
                </a:gridCol>
                <a:gridCol w="1049274">
                  <a:extLst>
                    <a:ext uri="{9D8B030D-6E8A-4147-A177-3AD203B41FA5}">
                      <a16:colId xmlns:a16="http://schemas.microsoft.com/office/drawing/2014/main" val="552219943"/>
                    </a:ext>
                  </a:extLst>
                </a:gridCol>
                <a:gridCol w="1049274">
                  <a:extLst>
                    <a:ext uri="{9D8B030D-6E8A-4147-A177-3AD203B41FA5}">
                      <a16:colId xmlns:a16="http://schemas.microsoft.com/office/drawing/2014/main" val="1702535043"/>
                    </a:ext>
                  </a:extLst>
                </a:gridCol>
                <a:gridCol w="1049274">
                  <a:extLst>
                    <a:ext uri="{9D8B030D-6E8A-4147-A177-3AD203B41FA5}">
                      <a16:colId xmlns:a16="http://schemas.microsoft.com/office/drawing/2014/main" val="3608448905"/>
                    </a:ext>
                  </a:extLst>
                </a:gridCol>
                <a:gridCol w="1049274">
                  <a:extLst>
                    <a:ext uri="{9D8B030D-6E8A-4147-A177-3AD203B41FA5}">
                      <a16:colId xmlns:a16="http://schemas.microsoft.com/office/drawing/2014/main" val="1841696702"/>
                    </a:ext>
                  </a:extLst>
                </a:gridCol>
                <a:gridCol w="1049274">
                  <a:extLst>
                    <a:ext uri="{9D8B030D-6E8A-4147-A177-3AD203B41FA5}">
                      <a16:colId xmlns:a16="http://schemas.microsoft.com/office/drawing/2014/main" val="3701989782"/>
                    </a:ext>
                  </a:extLst>
                </a:gridCol>
                <a:gridCol w="1049274">
                  <a:extLst>
                    <a:ext uri="{9D8B030D-6E8A-4147-A177-3AD203B41FA5}">
                      <a16:colId xmlns:a16="http://schemas.microsoft.com/office/drawing/2014/main" val="758963084"/>
                    </a:ext>
                  </a:extLst>
                </a:gridCol>
                <a:gridCol w="1049274">
                  <a:extLst>
                    <a:ext uri="{9D8B030D-6E8A-4147-A177-3AD203B41FA5}">
                      <a16:colId xmlns:a16="http://schemas.microsoft.com/office/drawing/2014/main" val="2208393670"/>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72</a:t>
                      </a:r>
                    </a:p>
                    <a:p>
                      <a:pPr algn="ct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9">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sp>
        <p:nvSpPr>
          <p:cNvPr id="5" name="Rectangle 4">
            <a:extLst>
              <a:ext uri="{FF2B5EF4-FFF2-40B4-BE49-F238E27FC236}">
                <a16:creationId xmlns:a16="http://schemas.microsoft.com/office/drawing/2014/main" id="{7070020D-B75B-B243-BA49-40B52DEA59E0}"/>
              </a:ext>
            </a:extLst>
          </p:cNvPr>
          <p:cNvSpPr/>
          <p:nvPr/>
        </p:nvSpPr>
        <p:spPr bwMode="auto">
          <a:xfrm>
            <a:off x="6483427" y="1307335"/>
            <a:ext cx="5478137" cy="189306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You should combine with your </a:t>
            </a:r>
            <a:r>
              <a:rPr lang="en-US" sz="2800" i="1" dirty="0">
                <a:latin typeface="+mn-lt"/>
                <a:cs typeface="Courier New" panose="02070309020205020404" pitchFamily="49" charset="0"/>
              </a:rPr>
              <a:t>right</a:t>
            </a:r>
            <a:r>
              <a:rPr lang="en-US" sz="2800" dirty="0">
                <a:latin typeface="+mn-lt"/>
                <a:cs typeface="Courier New" panose="02070309020205020404" pitchFamily="49" charset="0"/>
              </a:rPr>
              <a:t> neighbors as much as possible until we get enough space, or until we know we cannot get enough space.</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38374015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152F-CD74-8A4E-912B-D0E2165CB1DD}"/>
              </a:ext>
            </a:extLst>
          </p:cNvPr>
          <p:cNvSpPr>
            <a:spLocks noGrp="1"/>
          </p:cNvSpPr>
          <p:nvPr>
            <p:ph type="title"/>
          </p:nvPr>
        </p:nvSpPr>
        <p:spPr/>
        <p:txBody>
          <a:bodyPr/>
          <a:lstStyle/>
          <a:p>
            <a:r>
              <a:rPr lang="en-US" dirty="0" err="1"/>
              <a:t>Realloc</a:t>
            </a:r>
            <a:endParaRPr lang="en-US" dirty="0"/>
          </a:p>
        </p:txBody>
      </p:sp>
      <p:sp>
        <p:nvSpPr>
          <p:cNvPr id="3" name="Content Placeholder 2">
            <a:extLst>
              <a:ext uri="{FF2B5EF4-FFF2-40B4-BE49-F238E27FC236}">
                <a16:creationId xmlns:a16="http://schemas.microsoft.com/office/drawing/2014/main" id="{86CE7B9D-160E-E84A-9D07-21A496652029}"/>
              </a:ext>
            </a:extLst>
          </p:cNvPr>
          <p:cNvSpPr>
            <a:spLocks noGrp="1"/>
          </p:cNvSpPr>
          <p:nvPr>
            <p:ph idx="1"/>
          </p:nvPr>
        </p:nvSpPr>
        <p:spPr/>
        <p:txBody>
          <a:bodyPr/>
          <a:lstStyle/>
          <a:p>
            <a:r>
              <a:rPr lang="en-US" dirty="0"/>
              <a:t>For the implicit allocator, we didn’t worry too much about </a:t>
            </a:r>
            <a:r>
              <a:rPr lang="en-US" dirty="0" err="1"/>
              <a:t>realloc</a:t>
            </a:r>
            <a:r>
              <a:rPr lang="en-US" dirty="0"/>
              <a:t>.  We always moved data when they requested a different amount of space.</a:t>
            </a:r>
          </a:p>
          <a:p>
            <a:pPr lvl="1"/>
            <a:r>
              <a:rPr lang="en-US" dirty="0"/>
              <a:t>Note: </a:t>
            </a:r>
            <a:r>
              <a:rPr lang="en-US" dirty="0" err="1"/>
              <a:t>realloc</a:t>
            </a:r>
            <a:r>
              <a:rPr lang="en-US" dirty="0"/>
              <a:t> can grow </a:t>
            </a:r>
            <a:r>
              <a:rPr lang="en-US" i="1" dirty="0"/>
              <a:t>or</a:t>
            </a:r>
            <a:r>
              <a:rPr lang="en-US" dirty="0"/>
              <a:t> shrink the data size.</a:t>
            </a:r>
          </a:p>
          <a:p>
            <a:r>
              <a:rPr lang="en-US" dirty="0"/>
              <a:t>But sometimes we may be able to keep the data in the same place.  How?</a:t>
            </a:r>
          </a:p>
          <a:p>
            <a:pPr lvl="1"/>
            <a:r>
              <a:rPr lang="en-US" b="1" dirty="0"/>
              <a:t>Case 1: </a:t>
            </a:r>
            <a:r>
              <a:rPr lang="en-US" dirty="0"/>
              <a:t>size is growing, but we added padding to the block and can use that</a:t>
            </a:r>
          </a:p>
          <a:p>
            <a:pPr lvl="1"/>
            <a:r>
              <a:rPr lang="en-US" b="1" dirty="0"/>
              <a:t>Case 2:</a:t>
            </a:r>
            <a:r>
              <a:rPr lang="en-US" dirty="0"/>
              <a:t> size is shrinking, so we can use the existing block</a:t>
            </a:r>
          </a:p>
          <a:p>
            <a:pPr lvl="1"/>
            <a:r>
              <a:rPr lang="en-US" b="1" dirty="0"/>
              <a:t>Case 3: </a:t>
            </a:r>
            <a:r>
              <a:rPr lang="en-US" dirty="0"/>
              <a:t>size is growing, and current block isn’t big enough, but adjacent blocks are free.</a:t>
            </a:r>
          </a:p>
          <a:p>
            <a:r>
              <a:rPr lang="en-US" dirty="0"/>
              <a:t>If you can’t do an in-place </a:t>
            </a:r>
            <a:r>
              <a:rPr lang="en-US" dirty="0" err="1"/>
              <a:t>realloc</a:t>
            </a:r>
            <a:r>
              <a:rPr lang="en-US" dirty="0"/>
              <a:t>, then you should move the data elsewhere.</a:t>
            </a:r>
          </a:p>
        </p:txBody>
      </p:sp>
    </p:spTree>
    <p:extLst>
      <p:ext uri="{BB962C8B-B14F-4D97-AF65-F5344CB8AC3E}">
        <p14:creationId xmlns:p14="http://schemas.microsoft.com/office/powerpoint/2010/main" val="249248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898E9-1795-F947-BB07-68867095AFBC}"/>
              </a:ext>
            </a:extLst>
          </p:cNvPr>
          <p:cNvSpPr>
            <a:spLocks noGrp="1"/>
          </p:cNvSpPr>
          <p:nvPr>
            <p:ph type="title"/>
          </p:nvPr>
        </p:nvSpPr>
        <p:spPr/>
        <p:txBody>
          <a:bodyPr/>
          <a:lstStyle/>
          <a:p>
            <a:r>
              <a:rPr lang="en-US" dirty="0"/>
              <a:t>Assignment 7: Explicit Allocator</a:t>
            </a:r>
          </a:p>
        </p:txBody>
      </p:sp>
      <p:sp>
        <p:nvSpPr>
          <p:cNvPr id="3" name="Content Placeholder 2">
            <a:extLst>
              <a:ext uri="{FF2B5EF4-FFF2-40B4-BE49-F238E27FC236}">
                <a16:creationId xmlns:a16="http://schemas.microsoft.com/office/drawing/2014/main" id="{22ADF6CE-A687-E541-87FE-BC87443A58AD}"/>
              </a:ext>
            </a:extLst>
          </p:cNvPr>
          <p:cNvSpPr>
            <a:spLocks noGrp="1"/>
          </p:cNvSpPr>
          <p:nvPr>
            <p:ph idx="1"/>
          </p:nvPr>
        </p:nvSpPr>
        <p:spPr/>
        <p:txBody>
          <a:bodyPr/>
          <a:lstStyle/>
          <a:p>
            <a:r>
              <a:rPr lang="en-US" b="1" dirty="0"/>
              <a:t>Must have </a:t>
            </a:r>
            <a:r>
              <a:rPr lang="en-US" dirty="0"/>
              <a:t>headers that track block information (size, status in-use or free) – you can copy from your implicit version</a:t>
            </a:r>
          </a:p>
          <a:p>
            <a:r>
              <a:rPr lang="en-US" b="1" dirty="0"/>
              <a:t>Must have </a:t>
            </a:r>
            <a:r>
              <a:rPr lang="en-US" dirty="0"/>
              <a:t>an explicit free list managed as a doubly-linked list, using the first 16 bytes of each free block’s payload for next/</a:t>
            </a:r>
            <a:r>
              <a:rPr lang="en-US" dirty="0" err="1"/>
              <a:t>prev</a:t>
            </a:r>
            <a:r>
              <a:rPr lang="en-US" dirty="0"/>
              <a:t> pointers.</a:t>
            </a:r>
          </a:p>
          <a:p>
            <a:r>
              <a:rPr lang="en-US" b="1" dirty="0"/>
              <a:t>Must have </a:t>
            </a:r>
            <a:r>
              <a:rPr lang="en-US" dirty="0"/>
              <a:t>a malloc implementation that searches the explicit list of free blocks.</a:t>
            </a:r>
          </a:p>
          <a:p>
            <a:r>
              <a:rPr lang="en-US" b="1" dirty="0"/>
              <a:t>Must </a:t>
            </a:r>
            <a:r>
              <a:rPr lang="en-US" dirty="0"/>
              <a:t>coalesce a free block in free() whenever possible with its immediate right neighbor.</a:t>
            </a:r>
          </a:p>
          <a:p>
            <a:r>
              <a:rPr lang="en-US" b="1" dirty="0"/>
              <a:t>Must</a:t>
            </a:r>
            <a:r>
              <a:rPr lang="en-US" dirty="0"/>
              <a:t> do in-place </a:t>
            </a:r>
            <a:r>
              <a:rPr lang="en-US" dirty="0" err="1"/>
              <a:t>realloc</a:t>
            </a:r>
            <a:r>
              <a:rPr lang="en-US" dirty="0"/>
              <a:t> when possible.  Even if an in-place </a:t>
            </a:r>
            <a:r>
              <a:rPr lang="en-US" dirty="0" err="1"/>
              <a:t>realloc</a:t>
            </a:r>
            <a:r>
              <a:rPr lang="en-US" dirty="0"/>
              <a:t> is not possible, you should still absorb adjacent right free blocks as much as possible until you either can </a:t>
            </a:r>
            <a:r>
              <a:rPr lang="en-US" dirty="0" err="1"/>
              <a:t>realloc</a:t>
            </a:r>
            <a:r>
              <a:rPr lang="en-US" dirty="0"/>
              <a:t> in place, or can no longer absorb and must </a:t>
            </a:r>
            <a:r>
              <a:rPr lang="en-US" dirty="0" err="1"/>
              <a:t>realloc</a:t>
            </a:r>
            <a:r>
              <a:rPr lang="en-US" dirty="0"/>
              <a:t> elsewhere.</a:t>
            </a:r>
            <a:endParaRPr lang="en-US" b="1" dirty="0"/>
          </a:p>
        </p:txBody>
      </p:sp>
    </p:spTree>
    <p:extLst>
      <p:ext uri="{BB962C8B-B14F-4D97-AF65-F5344CB8AC3E}">
        <p14:creationId xmlns:p14="http://schemas.microsoft.com/office/powerpoint/2010/main" val="381762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dirty="0">
                <a:solidFill>
                  <a:schemeClr val="bg1">
                    <a:lumMod val="85000"/>
                  </a:schemeClr>
                </a:solidFill>
              </a:rPr>
              <a:t>Recap: the heap</a:t>
            </a:r>
          </a:p>
          <a:p>
            <a:r>
              <a:rPr lang="en-US" dirty="0">
                <a:solidFill>
                  <a:schemeClr val="bg1">
                    <a:lumMod val="85000"/>
                  </a:schemeClr>
                </a:solidFill>
              </a:rPr>
              <a:t>What is a heap allocator? </a:t>
            </a:r>
          </a:p>
          <a:p>
            <a:r>
              <a:rPr lang="en-US" dirty="0">
                <a:solidFill>
                  <a:schemeClr val="bg1">
                    <a:lumMod val="85000"/>
                  </a:schemeClr>
                </a:solidFill>
              </a:rPr>
              <a:t>Heap allocator requirements and goals</a:t>
            </a:r>
          </a:p>
          <a:p>
            <a:r>
              <a:rPr lang="en-US" dirty="0">
                <a:solidFill>
                  <a:schemeClr val="bg1">
                    <a:lumMod val="85000"/>
                  </a:schemeClr>
                </a:solidFill>
              </a:rPr>
              <a:t>Method 1: Bump Allocator</a:t>
            </a:r>
          </a:p>
          <a:p>
            <a:r>
              <a:rPr lang="en-US" b="1" dirty="0">
                <a:solidFill>
                  <a:schemeClr val="bg1">
                    <a:lumMod val="85000"/>
                  </a:schemeClr>
                </a:solidFill>
              </a:rPr>
              <a:t>Break: </a:t>
            </a:r>
            <a:r>
              <a:rPr lang="en-US" dirty="0">
                <a:solidFill>
                  <a:schemeClr val="bg1">
                    <a:lumMod val="85000"/>
                  </a:schemeClr>
                </a:solidFill>
              </a:rPr>
              <a:t>Announcements</a:t>
            </a:r>
            <a:endParaRPr lang="en-US" b="1" dirty="0">
              <a:solidFill>
                <a:schemeClr val="bg1">
                  <a:lumMod val="85000"/>
                </a:schemeClr>
              </a:solidFill>
            </a:endParaRPr>
          </a:p>
          <a:p>
            <a:r>
              <a:rPr lang="en-US" dirty="0">
                <a:solidFill>
                  <a:schemeClr val="bg1">
                    <a:lumMod val="85000"/>
                  </a:schemeClr>
                </a:solidFill>
              </a:rPr>
              <a:t>Method 2: Implicit Free List Allocator</a:t>
            </a:r>
          </a:p>
          <a:p>
            <a:r>
              <a:rPr lang="en-US" dirty="0">
                <a:solidFill>
                  <a:schemeClr val="bg1">
                    <a:lumMod val="85000"/>
                  </a:schemeClr>
                </a:solidFill>
              </a:rPr>
              <a:t>Method 3: Explicit Free List Allocator</a:t>
            </a:r>
          </a:p>
          <a:p>
            <a:r>
              <a:rPr lang="en-US" dirty="0"/>
              <a:t>Optimization</a:t>
            </a:r>
          </a:p>
          <a:p>
            <a:endParaRPr lang="en-US" dirty="0">
              <a:solidFill>
                <a:schemeClr val="bg1">
                  <a:lumMod val="85000"/>
                </a:schemeClr>
              </a:solidFill>
            </a:endParaRPr>
          </a:p>
        </p:txBody>
      </p:sp>
    </p:spTree>
    <p:extLst>
      <p:ext uri="{BB962C8B-B14F-4D97-AF65-F5344CB8AC3E}">
        <p14:creationId xmlns:p14="http://schemas.microsoft.com/office/powerpoint/2010/main" val="2336735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0553-6696-0B45-B633-5686B2E0532D}"/>
              </a:ext>
            </a:extLst>
          </p:cNvPr>
          <p:cNvSpPr>
            <a:spLocks noGrp="1"/>
          </p:cNvSpPr>
          <p:nvPr>
            <p:ph type="title"/>
          </p:nvPr>
        </p:nvSpPr>
        <p:spPr/>
        <p:txBody>
          <a:bodyPr/>
          <a:lstStyle/>
          <a:p>
            <a:r>
              <a:rPr lang="en-US" dirty="0"/>
              <a:t>What is a heap allocator?</a:t>
            </a:r>
          </a:p>
        </p:txBody>
      </p:sp>
      <p:sp>
        <p:nvSpPr>
          <p:cNvPr id="3" name="Content Placeholder 2">
            <a:extLst>
              <a:ext uri="{FF2B5EF4-FFF2-40B4-BE49-F238E27FC236}">
                <a16:creationId xmlns:a16="http://schemas.microsoft.com/office/drawing/2014/main" id="{6E3D1BFD-8CA7-F642-8917-9FFACA7360BC}"/>
              </a:ext>
            </a:extLst>
          </p:cNvPr>
          <p:cNvSpPr>
            <a:spLocks noGrp="1"/>
          </p:cNvSpPr>
          <p:nvPr>
            <p:ph idx="1"/>
          </p:nvPr>
        </p:nvSpPr>
        <p:spPr>
          <a:xfrm>
            <a:off x="152400" y="1295400"/>
            <a:ext cx="11811000" cy="3657600"/>
          </a:xfrm>
        </p:spPr>
        <p:txBody>
          <a:bodyPr/>
          <a:lstStyle/>
          <a:p>
            <a:r>
              <a:rPr lang="en-US" dirty="0"/>
              <a:t>A heap allocator is a set of functions that fulfills requests for heap memory.</a:t>
            </a:r>
          </a:p>
          <a:p>
            <a:r>
              <a:rPr lang="en-US" dirty="0"/>
              <a:t>On initialization, a heap allocator is provided the starting address and size of a large contiguous block of memory (the heap).</a:t>
            </a:r>
          </a:p>
        </p:txBody>
      </p:sp>
      <p:graphicFrame>
        <p:nvGraphicFramePr>
          <p:cNvPr id="4" name="Table 3">
            <a:extLst>
              <a:ext uri="{FF2B5EF4-FFF2-40B4-BE49-F238E27FC236}">
                <a16:creationId xmlns:a16="http://schemas.microsoft.com/office/drawing/2014/main" id="{12119E10-1BF6-8940-8261-0F354258960C}"/>
              </a:ext>
            </a:extLst>
          </p:cNvPr>
          <p:cNvGraphicFramePr>
            <a:graphicFrameLocks noGrp="1"/>
          </p:cNvGraphicFramePr>
          <p:nvPr>
            <p:extLst>
              <p:ext uri="{D42A27DB-BD31-4B8C-83A1-F6EECF244321}">
                <p14:modId xmlns:p14="http://schemas.microsoft.com/office/powerpoint/2010/main" val="1286300369"/>
              </p:ext>
            </p:extLst>
          </p:nvPr>
        </p:nvGraphicFramePr>
        <p:xfrm>
          <a:off x="152400" y="5257800"/>
          <a:ext cx="11658600" cy="1395828"/>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gridCol w="1165860">
                  <a:extLst>
                    <a:ext uri="{9D8B030D-6E8A-4147-A177-3AD203B41FA5}">
                      <a16:colId xmlns:a16="http://schemas.microsoft.com/office/drawing/2014/main" val="653897468"/>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0x11</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0x12</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0x13</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0x14</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0x15</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0x16</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0x17</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0x19</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gridSpan="10">
                  <a:txBody>
                    <a:bodyPr/>
                    <a:lstStyle/>
                    <a:p>
                      <a:pPr algn="ctr"/>
                      <a:r>
                        <a:rPr lang="en-US" sz="2400" dirty="0"/>
                        <a:t>AVAILABLE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8740"/>
                  </a:ext>
                </a:extLst>
              </a:tr>
            </a:tbl>
          </a:graphicData>
        </a:graphic>
      </p:graphicFrame>
    </p:spTree>
    <p:extLst>
      <p:ext uri="{BB962C8B-B14F-4D97-AF65-F5344CB8AC3E}">
        <p14:creationId xmlns:p14="http://schemas.microsoft.com/office/powerpoint/2010/main" val="382422611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A366D-A4A6-1B46-BA88-AD6CBE62C120}"/>
              </a:ext>
            </a:extLst>
          </p:cNvPr>
          <p:cNvSpPr>
            <a:spLocks noGrp="1"/>
          </p:cNvSpPr>
          <p:nvPr>
            <p:ph type="title"/>
          </p:nvPr>
        </p:nvSpPr>
        <p:spPr/>
        <p:txBody>
          <a:bodyPr/>
          <a:lstStyle/>
          <a:p>
            <a:r>
              <a:rPr lang="en-US" dirty="0"/>
              <a:t>Optimization</a:t>
            </a:r>
          </a:p>
        </p:txBody>
      </p:sp>
      <p:sp>
        <p:nvSpPr>
          <p:cNvPr id="3" name="Content Placeholder 2">
            <a:extLst>
              <a:ext uri="{FF2B5EF4-FFF2-40B4-BE49-F238E27FC236}">
                <a16:creationId xmlns:a16="http://schemas.microsoft.com/office/drawing/2014/main" id="{E4F9B36C-E5D1-2147-B1CD-D6D4C2E17574}"/>
              </a:ext>
            </a:extLst>
          </p:cNvPr>
          <p:cNvSpPr>
            <a:spLocks noGrp="1"/>
          </p:cNvSpPr>
          <p:nvPr>
            <p:ph idx="1"/>
          </p:nvPr>
        </p:nvSpPr>
        <p:spPr/>
        <p:txBody>
          <a:bodyPr/>
          <a:lstStyle/>
          <a:p>
            <a:r>
              <a:rPr lang="en-US" dirty="0"/>
              <a:t>Optimization is the task of making your program faster or more efficient with space or time.  You’ve seen explorations of efficiency with Big-O notation!</a:t>
            </a:r>
          </a:p>
          <a:p>
            <a:r>
              <a:rPr lang="en-US" i="1" dirty="0"/>
              <a:t>Targeted, intentional</a:t>
            </a:r>
            <a:r>
              <a:rPr lang="en-US" dirty="0"/>
              <a:t> optimizations to alleviate bottlenecks can result in big gains.  But it’s important to only work to optimize where necessary.</a:t>
            </a:r>
            <a:endParaRPr lang="en-US" i="1" dirty="0"/>
          </a:p>
          <a:p>
            <a:endParaRPr lang="en-US" dirty="0"/>
          </a:p>
        </p:txBody>
      </p:sp>
    </p:spTree>
    <p:extLst>
      <p:ext uri="{BB962C8B-B14F-4D97-AF65-F5344CB8AC3E}">
        <p14:creationId xmlns:p14="http://schemas.microsoft.com/office/powerpoint/2010/main" val="165842757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E2723-29DC-1C47-8D8B-7B69150456CD}"/>
              </a:ext>
            </a:extLst>
          </p:cNvPr>
          <p:cNvSpPr>
            <a:spLocks noGrp="1"/>
          </p:cNvSpPr>
          <p:nvPr>
            <p:ph type="title"/>
          </p:nvPr>
        </p:nvSpPr>
        <p:spPr/>
        <p:txBody>
          <a:bodyPr/>
          <a:lstStyle/>
          <a:p>
            <a:r>
              <a:rPr lang="en-US" dirty="0"/>
              <a:t>Optimization</a:t>
            </a:r>
          </a:p>
        </p:txBody>
      </p:sp>
      <p:sp>
        <p:nvSpPr>
          <p:cNvPr id="3" name="Content Placeholder 2">
            <a:extLst>
              <a:ext uri="{FF2B5EF4-FFF2-40B4-BE49-F238E27FC236}">
                <a16:creationId xmlns:a16="http://schemas.microsoft.com/office/drawing/2014/main" id="{796F7559-A195-2441-B951-A255F4F78851}"/>
              </a:ext>
            </a:extLst>
          </p:cNvPr>
          <p:cNvSpPr>
            <a:spLocks noGrp="1"/>
          </p:cNvSpPr>
          <p:nvPr>
            <p:ph idx="1"/>
          </p:nvPr>
        </p:nvSpPr>
        <p:spPr/>
        <p:txBody>
          <a:bodyPr/>
          <a:lstStyle/>
          <a:p>
            <a:pPr marL="14605" lvl="1" indent="0">
              <a:buNone/>
            </a:pPr>
            <a:r>
              <a:rPr lang="en-US" sz="2800" dirty="0"/>
              <a:t>Most of what </a:t>
            </a:r>
            <a:r>
              <a:rPr lang="en-US" sz="2800" u="sng" dirty="0"/>
              <a:t>you</a:t>
            </a:r>
            <a:r>
              <a:rPr lang="en-US" sz="2800" dirty="0"/>
              <a:t> need to do with optimization can be summarized in 3 easy steps:</a:t>
            </a:r>
          </a:p>
          <a:p>
            <a:pPr marL="14605" lvl="1" indent="0">
              <a:buNone/>
            </a:pPr>
            <a:endParaRPr lang="en-US" sz="2800" dirty="0"/>
          </a:p>
          <a:p>
            <a:pPr marL="471805" lvl="1" indent="-457200">
              <a:buAutoNum type="arabicParenR"/>
            </a:pPr>
            <a:r>
              <a:rPr lang="en-US" sz="2800" dirty="0"/>
              <a:t>If doing something seldom and only on small inputs, do whatever is simplest to code, understand, and debug</a:t>
            </a:r>
          </a:p>
          <a:p>
            <a:pPr marL="471805" lvl="1" indent="-457200">
              <a:buAutoNum type="arabicParenR"/>
            </a:pPr>
            <a:r>
              <a:rPr lang="en-US" sz="2800" dirty="0"/>
              <a:t>If doing things thing a lot, or on big inputs, make the primary algorithm’s Big-O cost reasonable </a:t>
            </a:r>
          </a:p>
          <a:p>
            <a:pPr marL="471805" lvl="1" indent="-457200">
              <a:buAutoNum type="arabicParenR"/>
            </a:pPr>
            <a:r>
              <a:rPr lang="en-US" sz="2800" b="1" dirty="0"/>
              <a:t>Let </a:t>
            </a:r>
            <a:r>
              <a:rPr lang="en-US" sz="2800" b="1" dirty="0" err="1"/>
              <a:t>gcc</a:t>
            </a:r>
            <a:r>
              <a:rPr lang="en-US" sz="2800" b="1" dirty="0"/>
              <a:t> do its magic from there</a:t>
            </a:r>
          </a:p>
          <a:p>
            <a:endParaRPr lang="en-US" dirty="0"/>
          </a:p>
        </p:txBody>
      </p:sp>
    </p:spTree>
    <p:extLst>
      <p:ext uri="{BB962C8B-B14F-4D97-AF65-F5344CB8AC3E}">
        <p14:creationId xmlns:p14="http://schemas.microsoft.com/office/powerpoint/2010/main" val="298181252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460C8-53DB-124A-8E86-17D910ABBF95}"/>
              </a:ext>
            </a:extLst>
          </p:cNvPr>
          <p:cNvSpPr>
            <a:spLocks noGrp="1"/>
          </p:cNvSpPr>
          <p:nvPr>
            <p:ph type="title"/>
          </p:nvPr>
        </p:nvSpPr>
        <p:spPr>
          <a:xfrm>
            <a:off x="457200" y="0"/>
            <a:ext cx="11277600" cy="1143000"/>
          </a:xfrm>
        </p:spPr>
        <p:txBody>
          <a:bodyPr/>
          <a:lstStyle/>
          <a:p>
            <a:r>
              <a:rPr lang="en-US" dirty="0"/>
              <a:t>GCC Optimization</a:t>
            </a:r>
          </a:p>
        </p:txBody>
      </p:sp>
      <p:sp>
        <p:nvSpPr>
          <p:cNvPr id="3" name="Content Placeholder 2">
            <a:extLst>
              <a:ext uri="{FF2B5EF4-FFF2-40B4-BE49-F238E27FC236}">
                <a16:creationId xmlns:a16="http://schemas.microsoft.com/office/drawing/2014/main" id="{FFA1F511-4B1E-2C48-84AE-4FD675B56D00}"/>
              </a:ext>
            </a:extLst>
          </p:cNvPr>
          <p:cNvSpPr>
            <a:spLocks noGrp="1"/>
          </p:cNvSpPr>
          <p:nvPr>
            <p:ph idx="1"/>
          </p:nvPr>
        </p:nvSpPr>
        <p:spPr/>
        <p:txBody>
          <a:bodyPr/>
          <a:lstStyle/>
          <a:p>
            <a:pPr marL="357505" lvl="1"/>
            <a:r>
              <a:rPr lang="en-US" dirty="0"/>
              <a:t>Today, we’ll be comparing two levels of optimization in the </a:t>
            </a:r>
            <a:r>
              <a:rPr lang="en-US" dirty="0" err="1"/>
              <a:t>gcc</a:t>
            </a:r>
            <a:r>
              <a:rPr lang="en-US" dirty="0"/>
              <a:t> compiler:</a:t>
            </a:r>
          </a:p>
          <a:p>
            <a:pPr marL="638493" lvl="2"/>
            <a:r>
              <a:rPr lang="en-US" dirty="0" err="1">
                <a:latin typeface="Consolas" panose="020B0609020204030204" pitchFamily="49" charset="0"/>
                <a:cs typeface="Consolas" panose="020B0609020204030204" pitchFamily="49" charset="0"/>
              </a:rPr>
              <a:t>gcc</a:t>
            </a:r>
            <a:r>
              <a:rPr lang="en-US" dirty="0">
                <a:latin typeface="Consolas" panose="020B0609020204030204" pitchFamily="49" charset="0"/>
                <a:cs typeface="Consolas" panose="020B0609020204030204" pitchFamily="49" charset="0"/>
              </a:rPr>
              <a:t> –O0  //mostly just literal translation of C</a:t>
            </a:r>
          </a:p>
          <a:p>
            <a:pPr marL="638493" lvl="2"/>
            <a:r>
              <a:rPr lang="en-US" dirty="0" err="1">
                <a:latin typeface="Consolas" panose="020B0609020204030204" pitchFamily="49" charset="0"/>
                <a:cs typeface="Consolas" panose="020B0609020204030204" pitchFamily="49" charset="0"/>
              </a:rPr>
              <a:t>gcc</a:t>
            </a:r>
            <a:r>
              <a:rPr lang="en-US" dirty="0">
                <a:latin typeface="Consolas" panose="020B0609020204030204" pitchFamily="49" charset="0"/>
                <a:cs typeface="Consolas" panose="020B0609020204030204" pitchFamily="49" charset="0"/>
              </a:rPr>
              <a:t> –O2  //enable nearly all reasonable optimizations </a:t>
            </a:r>
          </a:p>
          <a:p>
            <a:pPr marL="638493" lvl="2"/>
            <a:r>
              <a:rPr lang="en-US" dirty="0"/>
              <a:t>(we use –</a:t>
            </a:r>
            <a:r>
              <a:rPr lang="en-US" dirty="0" err="1"/>
              <a:t>Og</a:t>
            </a:r>
            <a:r>
              <a:rPr lang="en-US" dirty="0"/>
              <a:t>, like –O0 but with less needless use of the stack)</a:t>
            </a:r>
          </a:p>
          <a:p>
            <a:pPr marL="357505" lvl="1"/>
            <a:endParaRPr lang="en-US" dirty="0"/>
          </a:p>
          <a:p>
            <a:pPr marL="357505" lvl="1"/>
            <a:r>
              <a:rPr lang="en-US" dirty="0"/>
              <a:t>There are other custom and more aggressive levels of optimization, e.g.:</a:t>
            </a:r>
          </a:p>
          <a:p>
            <a:pPr marL="638493" lvl="2"/>
            <a:r>
              <a:rPr lang="en-US" dirty="0">
                <a:latin typeface="Consolas" panose="020B0609020204030204" pitchFamily="49" charset="0"/>
                <a:cs typeface="Consolas" panose="020B0609020204030204" pitchFamily="49" charset="0"/>
              </a:rPr>
              <a:t>-O3     //more aggressive than O2, trade size for speed</a:t>
            </a:r>
          </a:p>
          <a:p>
            <a:pPr marL="638493" lvl="2"/>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Os</a:t>
            </a:r>
            <a:r>
              <a:rPr lang="en-US" dirty="0">
                <a:latin typeface="Consolas" panose="020B0609020204030204" pitchFamily="49" charset="0"/>
                <a:cs typeface="Consolas" panose="020B0609020204030204" pitchFamily="49" charset="0"/>
              </a:rPr>
              <a:t>     //optimize for size</a:t>
            </a:r>
          </a:p>
          <a:p>
            <a:pPr marL="638493" lvl="2"/>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Ofast</a:t>
            </a:r>
            <a:r>
              <a:rPr lang="en-US" dirty="0">
                <a:latin typeface="Consolas" panose="020B0609020204030204" pitchFamily="49" charset="0"/>
                <a:cs typeface="Consolas" panose="020B0609020204030204" pitchFamily="49" charset="0"/>
              </a:rPr>
              <a:t>  //disregard standards compliance (!!)</a:t>
            </a:r>
          </a:p>
          <a:p>
            <a:pPr marL="638493" lvl="2"/>
            <a:endParaRPr lang="en-US" dirty="0">
              <a:latin typeface="Consolas" panose="020B0609020204030204" pitchFamily="49" charset="0"/>
              <a:cs typeface="Consolas" panose="020B0609020204030204" pitchFamily="49" charset="0"/>
            </a:endParaRPr>
          </a:p>
          <a:p>
            <a:pPr marL="357505" lvl="1"/>
            <a:r>
              <a:rPr lang="en-US" dirty="0">
                <a:latin typeface="Source Sans Pro "/>
                <a:cs typeface="Consolas" panose="020B0609020204030204" pitchFamily="49" charset="0"/>
              </a:rPr>
              <a:t>Exhaustive list of </a:t>
            </a:r>
            <a:r>
              <a:rPr lang="en-US" dirty="0" err="1">
                <a:latin typeface="Source Sans Pro "/>
                <a:cs typeface="Consolas" panose="020B0609020204030204" pitchFamily="49" charset="0"/>
              </a:rPr>
              <a:t>gcc</a:t>
            </a:r>
            <a:r>
              <a:rPr lang="en-US" dirty="0">
                <a:latin typeface="Source Sans Pro "/>
                <a:cs typeface="Consolas" panose="020B0609020204030204" pitchFamily="49" charset="0"/>
              </a:rPr>
              <a:t> optimization-related flags:</a:t>
            </a:r>
          </a:p>
          <a:p>
            <a:pPr marL="638493" lvl="2"/>
            <a:r>
              <a:rPr lang="en-US" dirty="0">
                <a:cs typeface="Consolas" panose="020B0609020204030204" pitchFamily="49" charset="0"/>
                <a:hlinkClick r:id="rId2"/>
              </a:rPr>
              <a:t>https://gcc.gnu.org/onlinedocs/gcc/Optimize-Options.html</a:t>
            </a:r>
            <a:endParaRPr lang="en-US" dirty="0">
              <a:cs typeface="Consolas" panose="020B0609020204030204" pitchFamily="49" charset="0"/>
            </a:endParaRPr>
          </a:p>
          <a:p>
            <a:pPr marL="357505" lvl="1"/>
            <a:endParaRPr lang="en-US" dirty="0">
              <a:latin typeface="Consolas" panose="020B0609020204030204" pitchFamily="49" charset="0"/>
              <a:cs typeface="Consolas" panose="020B0609020204030204" pitchFamily="49" charset="0"/>
            </a:endParaRPr>
          </a:p>
          <a:p>
            <a:endParaRPr lang="en-US" dirty="0"/>
          </a:p>
        </p:txBody>
      </p:sp>
    </p:spTree>
    <p:extLst>
      <p:ext uri="{BB962C8B-B14F-4D97-AF65-F5344CB8AC3E}">
        <p14:creationId xmlns:p14="http://schemas.microsoft.com/office/powerpoint/2010/main" val="369780415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2875A-0A5F-154A-8B30-ADBFC6353617}"/>
              </a:ext>
            </a:extLst>
          </p:cNvPr>
          <p:cNvSpPr>
            <a:spLocks noGrp="1"/>
          </p:cNvSpPr>
          <p:nvPr>
            <p:ph type="title"/>
          </p:nvPr>
        </p:nvSpPr>
        <p:spPr/>
        <p:txBody>
          <a:bodyPr/>
          <a:lstStyle/>
          <a:p>
            <a:r>
              <a:rPr lang="en-US" dirty="0"/>
              <a:t>Example: Matrix Multiplication</a:t>
            </a:r>
          </a:p>
        </p:txBody>
      </p:sp>
      <p:sp>
        <p:nvSpPr>
          <p:cNvPr id="3" name="Content Placeholder 2">
            <a:extLst>
              <a:ext uri="{FF2B5EF4-FFF2-40B4-BE49-F238E27FC236}">
                <a16:creationId xmlns:a16="http://schemas.microsoft.com/office/drawing/2014/main" id="{E3CECCC4-8EA5-D64B-A391-F5E594CABD3A}"/>
              </a:ext>
            </a:extLst>
          </p:cNvPr>
          <p:cNvSpPr>
            <a:spLocks noGrp="1"/>
          </p:cNvSpPr>
          <p:nvPr>
            <p:ph idx="1"/>
          </p:nvPr>
        </p:nvSpPr>
        <p:spPr/>
        <p:txBody>
          <a:bodyPr/>
          <a:lstStyle/>
          <a:p>
            <a:pPr marL="0" lvl="1" indent="-44132">
              <a:buNone/>
            </a:pPr>
            <a:r>
              <a:rPr lang="en-US" dirty="0">
                <a:cs typeface="Consolas" panose="020B0609020204030204" pitchFamily="49" charset="0"/>
              </a:rPr>
              <a:t>Here’s a standard matrix multiply, a triply-nested for loop:</a:t>
            </a:r>
          </a:p>
          <a:p>
            <a:pPr marL="413068" lvl="2" indent="0">
              <a:buNone/>
            </a:pPr>
            <a:endParaRPr lang="en-US" sz="2400" dirty="0">
              <a:latin typeface="Consolas" panose="020B0609020204030204" pitchFamily="49" charset="0"/>
              <a:cs typeface="Consolas" panose="020B0609020204030204" pitchFamily="49" charset="0"/>
            </a:endParaRPr>
          </a:p>
          <a:p>
            <a:pPr marL="757555" lvl="3" indent="0">
              <a:buNone/>
            </a:pPr>
            <a:r>
              <a:rPr lang="en-US" sz="2000" dirty="0">
                <a:latin typeface="Consolas" panose="020B0609020204030204" pitchFamily="49" charset="0"/>
                <a:cs typeface="Consolas" panose="020B0609020204030204" pitchFamily="49" charset="0"/>
              </a:rPr>
              <a:t>void mmm(double a[][DIM], double b[][DIM], double c[][DIM],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n) {</a:t>
            </a:r>
          </a:p>
          <a:p>
            <a:pPr marL="757555" lvl="3" indent="0">
              <a:buNone/>
            </a:pPr>
            <a:r>
              <a:rPr lang="en-US" sz="2000" dirty="0">
                <a:latin typeface="Consolas" panose="020B0609020204030204" pitchFamily="49" charset="0"/>
                <a:cs typeface="Consolas" panose="020B0609020204030204" pitchFamily="49" charset="0"/>
              </a:rPr>
              <a:t>    for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&lt; n;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pPr marL="757555" lvl="3" indent="0">
              <a:buNone/>
            </a:pPr>
            <a:r>
              <a:rPr lang="en-US" sz="2000" dirty="0">
                <a:latin typeface="Consolas" panose="020B0609020204030204" pitchFamily="49" charset="0"/>
                <a:cs typeface="Consolas" panose="020B0609020204030204" pitchFamily="49" charset="0"/>
              </a:rPr>
              <a:t>        for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j = 0; j &lt; n; </a:t>
            </a:r>
            <a:r>
              <a:rPr lang="en-US" sz="2000" dirty="0" err="1">
                <a:latin typeface="Consolas" panose="020B0609020204030204" pitchFamily="49" charset="0"/>
                <a:cs typeface="Consolas" panose="020B0609020204030204" pitchFamily="49" charset="0"/>
              </a:rPr>
              <a:t>j++</a:t>
            </a:r>
            <a:r>
              <a:rPr lang="en-US" sz="2000" dirty="0">
                <a:latin typeface="Consolas" panose="020B0609020204030204" pitchFamily="49" charset="0"/>
                <a:cs typeface="Consolas" panose="020B0609020204030204" pitchFamily="49" charset="0"/>
              </a:rPr>
              <a:t>) {</a:t>
            </a:r>
          </a:p>
          <a:p>
            <a:pPr marL="757555" lvl="3" indent="0">
              <a:buNone/>
            </a:pPr>
            <a:r>
              <a:rPr lang="en-US" sz="2000" dirty="0">
                <a:latin typeface="Consolas" panose="020B0609020204030204" pitchFamily="49" charset="0"/>
                <a:cs typeface="Consolas" panose="020B0609020204030204" pitchFamily="49" charset="0"/>
              </a:rPr>
              <a:t>            for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k = 0; k &lt; n; k++) {</a:t>
            </a:r>
          </a:p>
          <a:p>
            <a:pPr marL="757555" lvl="3" indent="0">
              <a:buNone/>
            </a:pPr>
            <a:r>
              <a:rPr lang="en-US" sz="2000" dirty="0">
                <a:latin typeface="Consolas" panose="020B0609020204030204" pitchFamily="49" charset="0"/>
                <a:cs typeface="Consolas" panose="020B0609020204030204" pitchFamily="49" charset="0"/>
              </a:rPr>
              <a:t>                c[</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][j] += a[</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][k]*b[k][j];</a:t>
            </a:r>
          </a:p>
          <a:p>
            <a:pPr marL="757555" lvl="3" indent="0">
              <a:buNone/>
            </a:pPr>
            <a:r>
              <a:rPr lang="en-US" sz="2000" dirty="0">
                <a:latin typeface="Consolas" panose="020B0609020204030204" pitchFamily="49" charset="0"/>
                <a:cs typeface="Consolas" panose="020B0609020204030204" pitchFamily="49" charset="0"/>
              </a:rPr>
              <a:t>            }</a:t>
            </a:r>
          </a:p>
          <a:p>
            <a:pPr marL="757555" lvl="3" indent="0">
              <a:buNone/>
            </a:pPr>
            <a:r>
              <a:rPr lang="en-US" sz="2000" dirty="0">
                <a:latin typeface="Consolas" panose="020B0609020204030204" pitchFamily="49" charset="0"/>
                <a:cs typeface="Consolas" panose="020B0609020204030204" pitchFamily="49" charset="0"/>
              </a:rPr>
              <a:t>        }</a:t>
            </a:r>
          </a:p>
          <a:p>
            <a:pPr marL="757555" lvl="3" indent="0">
              <a:buNone/>
            </a:pPr>
            <a:r>
              <a:rPr lang="en-US" sz="2000" dirty="0">
                <a:latin typeface="Consolas" panose="020B0609020204030204" pitchFamily="49" charset="0"/>
                <a:cs typeface="Consolas" panose="020B0609020204030204" pitchFamily="49" charset="0"/>
              </a:rPr>
              <a:t>    }</a:t>
            </a:r>
          </a:p>
          <a:p>
            <a:pPr marL="757555" lvl="3" indent="0">
              <a:buNone/>
            </a:pPr>
            <a:r>
              <a:rPr lang="en-US" sz="2000" dirty="0">
                <a:latin typeface="Consolas" panose="020B0609020204030204" pitchFamily="49" charset="0"/>
                <a:cs typeface="Consolas" panose="020B0609020204030204" pitchFamily="49" charset="0"/>
              </a:rPr>
              <a:t>}</a:t>
            </a:r>
          </a:p>
          <a:p>
            <a:endParaRPr lang="en-US" dirty="0"/>
          </a:p>
        </p:txBody>
      </p:sp>
      <p:sp>
        <p:nvSpPr>
          <p:cNvPr id="5" name="Rectangle 4">
            <a:extLst>
              <a:ext uri="{FF2B5EF4-FFF2-40B4-BE49-F238E27FC236}">
                <a16:creationId xmlns:a16="http://schemas.microsoft.com/office/drawing/2014/main" id="{046C5B5F-901A-1E4D-998A-BE4B5E3B6640}"/>
              </a:ext>
            </a:extLst>
          </p:cNvPr>
          <p:cNvSpPr/>
          <p:nvPr/>
        </p:nvSpPr>
        <p:spPr bwMode="auto">
          <a:xfrm>
            <a:off x="304800" y="5429071"/>
            <a:ext cx="5478137" cy="1200329"/>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p:spPr>
        <p:txBody>
          <a:bodyPr vert="horz" wrap="square" lIns="91440" tIns="45720" rIns="91440" bIns="45720" numCol="1" rtlCol="0" anchor="t" anchorCtr="0" compatLnSpc="1">
            <a:prstTxWarp prst="textNoShape">
              <a:avLst/>
            </a:prstTxWarp>
          </a:bodyPr>
          <a:lstStyle/>
          <a:p>
            <a:pPr indent="-275907" algn="l"/>
            <a:r>
              <a:rPr lang="fr-FR" dirty="0">
                <a:latin typeface="Consolas" panose="020B0609020204030204" pitchFamily="49" charset="0"/>
                <a:cs typeface="Consolas" panose="020B0609020204030204" pitchFamily="49" charset="0"/>
              </a:rPr>
              <a:t>./</a:t>
            </a:r>
            <a:r>
              <a:rPr lang="fr-FR" dirty="0" err="1">
                <a:latin typeface="Consolas" panose="020B0609020204030204" pitchFamily="49" charset="0"/>
                <a:cs typeface="Consolas" panose="020B0609020204030204" pitchFamily="49" charset="0"/>
              </a:rPr>
              <a:t>mult</a:t>
            </a:r>
            <a:r>
              <a:rPr lang="fr-FR" dirty="0">
                <a:latin typeface="Consolas" panose="020B0609020204030204" pitchFamily="49" charset="0"/>
                <a:cs typeface="Consolas" panose="020B0609020204030204" pitchFamily="49" charset="0"/>
              </a:rPr>
              <a:t>		// -O0 (no </a:t>
            </a:r>
            <a:r>
              <a:rPr lang="fr-FR" dirty="0" err="1">
                <a:latin typeface="Consolas" panose="020B0609020204030204" pitchFamily="49" charset="0"/>
                <a:cs typeface="Consolas" panose="020B0609020204030204" pitchFamily="49" charset="0"/>
              </a:rPr>
              <a:t>optimization</a:t>
            </a:r>
            <a:r>
              <a:rPr lang="fr-FR" dirty="0">
                <a:latin typeface="Consolas" panose="020B0609020204030204" pitchFamily="49" charset="0"/>
                <a:cs typeface="Consolas" panose="020B0609020204030204" pitchFamily="49" charset="0"/>
              </a:rPr>
              <a:t>)</a:t>
            </a:r>
          </a:p>
          <a:p>
            <a:pPr marL="0" lvl="1" indent="-156845" algn="l"/>
            <a:r>
              <a:rPr lang="fr-FR" dirty="0">
                <a:latin typeface="Consolas" panose="020B0609020204030204" pitchFamily="49" charset="0"/>
                <a:cs typeface="Consolas" panose="020B0609020204030204" pitchFamily="49" charset="0"/>
              </a:rPr>
              <a:t>matrix </a:t>
            </a:r>
            <a:r>
              <a:rPr lang="fr-FR" dirty="0" err="1">
                <a:latin typeface="Consolas" panose="020B0609020204030204" pitchFamily="49" charset="0"/>
                <a:cs typeface="Consolas" panose="020B0609020204030204" pitchFamily="49" charset="0"/>
              </a:rPr>
              <a:t>multiply</a:t>
            </a:r>
            <a:r>
              <a:rPr lang="fr-FR" dirty="0">
                <a:latin typeface="Consolas" panose="020B0609020204030204" pitchFamily="49" charset="0"/>
                <a:cs typeface="Consolas" panose="020B0609020204030204" pitchFamily="49" charset="0"/>
              </a:rPr>
              <a:t>  25^2: cycles   </a:t>
            </a:r>
            <a:r>
              <a:rPr lang="fr-FR" dirty="0">
                <a:solidFill>
                  <a:srgbClr val="FF0000"/>
                </a:solidFill>
                <a:latin typeface="Consolas" panose="020B0609020204030204" pitchFamily="49" charset="0"/>
                <a:cs typeface="Consolas" panose="020B0609020204030204" pitchFamily="49" charset="0"/>
              </a:rPr>
              <a:t>0.44M </a:t>
            </a:r>
          </a:p>
          <a:p>
            <a:pPr marL="0" lvl="1" indent="-156845" algn="l"/>
            <a:r>
              <a:rPr lang="fr-FR" dirty="0">
                <a:latin typeface="Consolas" panose="020B0609020204030204" pitchFamily="49" charset="0"/>
                <a:cs typeface="Consolas" panose="020B0609020204030204" pitchFamily="49" charset="0"/>
              </a:rPr>
              <a:t>matrix </a:t>
            </a:r>
            <a:r>
              <a:rPr lang="fr-FR" dirty="0" err="1">
                <a:latin typeface="Consolas" panose="020B0609020204030204" pitchFamily="49" charset="0"/>
                <a:cs typeface="Consolas" panose="020B0609020204030204" pitchFamily="49" charset="0"/>
              </a:rPr>
              <a:t>multiply</a:t>
            </a:r>
            <a:r>
              <a:rPr lang="fr-FR" dirty="0">
                <a:latin typeface="Consolas" panose="020B0609020204030204" pitchFamily="49" charset="0"/>
                <a:cs typeface="Consolas" panose="020B0609020204030204" pitchFamily="49" charset="0"/>
              </a:rPr>
              <a:t>  50^2: cycles   </a:t>
            </a:r>
            <a:r>
              <a:rPr lang="fr-FR" dirty="0">
                <a:solidFill>
                  <a:srgbClr val="FF0000"/>
                </a:solidFill>
                <a:latin typeface="Consolas" panose="020B0609020204030204" pitchFamily="49" charset="0"/>
                <a:cs typeface="Consolas" panose="020B0609020204030204" pitchFamily="49" charset="0"/>
              </a:rPr>
              <a:t>3.13M </a:t>
            </a:r>
          </a:p>
          <a:p>
            <a:pPr marL="0" lvl="1" indent="-156845" algn="l"/>
            <a:r>
              <a:rPr lang="fr-FR" dirty="0">
                <a:latin typeface="Consolas" panose="020B0609020204030204" pitchFamily="49" charset="0"/>
                <a:cs typeface="Consolas" panose="020B0609020204030204" pitchFamily="49" charset="0"/>
              </a:rPr>
              <a:t>matrix </a:t>
            </a:r>
            <a:r>
              <a:rPr lang="fr-FR" dirty="0" err="1">
                <a:latin typeface="Consolas" panose="020B0609020204030204" pitchFamily="49" charset="0"/>
                <a:cs typeface="Consolas" panose="020B0609020204030204" pitchFamily="49" charset="0"/>
              </a:rPr>
              <a:t>multiply</a:t>
            </a:r>
            <a:r>
              <a:rPr lang="fr-FR" dirty="0">
                <a:latin typeface="Consolas" panose="020B0609020204030204" pitchFamily="49" charset="0"/>
                <a:cs typeface="Consolas" panose="020B0609020204030204" pitchFamily="49" charset="0"/>
              </a:rPr>
              <a:t> 100^2: cycles  </a:t>
            </a:r>
            <a:r>
              <a:rPr lang="fr-FR" dirty="0">
                <a:solidFill>
                  <a:srgbClr val="FF0000"/>
                </a:solidFill>
                <a:latin typeface="Consolas" panose="020B0609020204030204" pitchFamily="49" charset="0"/>
                <a:cs typeface="Consolas" panose="020B0609020204030204" pitchFamily="49" charset="0"/>
              </a:rPr>
              <a:t>24.80M </a:t>
            </a:r>
          </a:p>
        </p:txBody>
      </p:sp>
      <p:sp>
        <p:nvSpPr>
          <p:cNvPr id="6" name="Rectangle 5">
            <a:extLst>
              <a:ext uri="{FF2B5EF4-FFF2-40B4-BE49-F238E27FC236}">
                <a16:creationId xmlns:a16="http://schemas.microsoft.com/office/drawing/2014/main" id="{4AAF466A-12C9-4446-BF51-D6F4FEB06BF2}"/>
              </a:ext>
            </a:extLst>
          </p:cNvPr>
          <p:cNvSpPr/>
          <p:nvPr/>
        </p:nvSpPr>
        <p:spPr bwMode="auto">
          <a:xfrm>
            <a:off x="6019800" y="5429070"/>
            <a:ext cx="5715000" cy="1200329"/>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p:spPr>
        <p:txBody>
          <a:bodyPr vert="horz" wrap="square" lIns="91440" tIns="45720" rIns="91440" bIns="45720" numCol="1" rtlCol="0" anchor="t" anchorCtr="0" compatLnSpc="1">
            <a:prstTxWarp prst="textNoShape">
              <a:avLst/>
            </a:prstTxWarp>
          </a:bodyPr>
          <a:lstStyle/>
          <a:p>
            <a:pPr indent="-275907" algn="l"/>
            <a:r>
              <a:rPr lang="fr-FR" dirty="0">
                <a:latin typeface="Consolas" panose="020B0609020204030204" pitchFamily="49" charset="0"/>
                <a:cs typeface="Consolas" panose="020B0609020204030204" pitchFamily="49" charset="0"/>
              </a:rPr>
              <a:t>./</a:t>
            </a:r>
            <a:r>
              <a:rPr lang="fr-FR" dirty="0" err="1">
                <a:latin typeface="Consolas" panose="020B0609020204030204" pitchFamily="49" charset="0"/>
                <a:cs typeface="Consolas" panose="020B0609020204030204" pitchFamily="49" charset="0"/>
              </a:rPr>
              <a:t>mult_opt</a:t>
            </a:r>
            <a:r>
              <a:rPr lang="fr-FR" dirty="0">
                <a:latin typeface="Consolas" panose="020B0609020204030204" pitchFamily="49" charset="0"/>
                <a:cs typeface="Consolas" panose="020B0609020204030204" pitchFamily="49" charset="0"/>
              </a:rPr>
              <a:t>	// -O2 (</a:t>
            </a:r>
            <a:r>
              <a:rPr lang="fr-FR" dirty="0" err="1">
                <a:latin typeface="Consolas" panose="020B0609020204030204" pitchFamily="49" charset="0"/>
                <a:cs typeface="Consolas" panose="020B0609020204030204" pitchFamily="49" charset="0"/>
              </a:rPr>
              <a:t>with</a:t>
            </a:r>
            <a:r>
              <a:rPr lang="fr-FR" dirty="0">
                <a:latin typeface="Consolas" panose="020B0609020204030204" pitchFamily="49" charset="0"/>
                <a:cs typeface="Consolas" panose="020B0609020204030204" pitchFamily="49" charset="0"/>
              </a:rPr>
              <a:t> </a:t>
            </a:r>
            <a:r>
              <a:rPr lang="fr-FR" dirty="0" err="1">
                <a:latin typeface="Consolas" panose="020B0609020204030204" pitchFamily="49" charset="0"/>
                <a:cs typeface="Consolas" panose="020B0609020204030204" pitchFamily="49" charset="0"/>
              </a:rPr>
              <a:t>optimization</a:t>
            </a:r>
            <a:r>
              <a:rPr lang="fr-FR" dirty="0">
                <a:latin typeface="Consolas" panose="020B0609020204030204" pitchFamily="49" charset="0"/>
                <a:cs typeface="Consolas" panose="020B0609020204030204" pitchFamily="49" charset="0"/>
              </a:rPr>
              <a:t>)</a:t>
            </a:r>
          </a:p>
          <a:p>
            <a:pPr marL="0" lvl="1" indent="-156845" algn="l"/>
            <a:r>
              <a:rPr lang="fr-FR" dirty="0">
                <a:latin typeface="Consolas" panose="020B0609020204030204" pitchFamily="49" charset="0"/>
                <a:cs typeface="Consolas" panose="020B0609020204030204" pitchFamily="49" charset="0"/>
              </a:rPr>
              <a:t>matrix </a:t>
            </a:r>
            <a:r>
              <a:rPr lang="fr-FR" dirty="0" err="1">
                <a:latin typeface="Consolas" panose="020B0609020204030204" pitchFamily="49" charset="0"/>
                <a:cs typeface="Consolas" panose="020B0609020204030204" pitchFamily="49" charset="0"/>
              </a:rPr>
              <a:t>multiply</a:t>
            </a:r>
            <a:r>
              <a:rPr lang="fr-FR" dirty="0">
                <a:latin typeface="Consolas" panose="020B0609020204030204" pitchFamily="49" charset="0"/>
                <a:cs typeface="Consolas" panose="020B0609020204030204" pitchFamily="49" charset="0"/>
              </a:rPr>
              <a:t>  25^2: cycles   </a:t>
            </a:r>
            <a:r>
              <a:rPr lang="fr-FR" dirty="0">
                <a:solidFill>
                  <a:srgbClr val="FF0000"/>
                </a:solidFill>
                <a:latin typeface="Consolas" panose="020B0609020204030204" pitchFamily="49" charset="0"/>
                <a:cs typeface="Consolas" panose="020B0609020204030204" pitchFamily="49" charset="0"/>
              </a:rPr>
              <a:t>0.11M (</a:t>
            </a:r>
            <a:r>
              <a:rPr lang="fr-FR" dirty="0" err="1">
                <a:solidFill>
                  <a:srgbClr val="FF0000"/>
                </a:solidFill>
                <a:latin typeface="Consolas" panose="020B0609020204030204" pitchFamily="49" charset="0"/>
                <a:cs typeface="Consolas" panose="020B0609020204030204" pitchFamily="49" charset="0"/>
              </a:rPr>
              <a:t>opt</a:t>
            </a:r>
            <a:r>
              <a:rPr lang="fr-FR" dirty="0">
                <a:solidFill>
                  <a:srgbClr val="FF0000"/>
                </a:solidFill>
                <a:latin typeface="Consolas" panose="020B0609020204030204" pitchFamily="49" charset="0"/>
                <a:cs typeface="Consolas" panose="020B0609020204030204" pitchFamily="49" charset="0"/>
              </a:rPr>
              <a:t>)</a:t>
            </a:r>
          </a:p>
          <a:p>
            <a:pPr marL="0" lvl="1" indent="-156845" algn="l"/>
            <a:r>
              <a:rPr lang="fr-FR" dirty="0">
                <a:latin typeface="Consolas" panose="020B0609020204030204" pitchFamily="49" charset="0"/>
                <a:cs typeface="Consolas" panose="020B0609020204030204" pitchFamily="49" charset="0"/>
              </a:rPr>
              <a:t>matrix </a:t>
            </a:r>
            <a:r>
              <a:rPr lang="fr-FR" dirty="0" err="1">
                <a:latin typeface="Consolas" panose="020B0609020204030204" pitchFamily="49" charset="0"/>
                <a:cs typeface="Consolas" panose="020B0609020204030204" pitchFamily="49" charset="0"/>
              </a:rPr>
              <a:t>multiply</a:t>
            </a:r>
            <a:r>
              <a:rPr lang="fr-FR" dirty="0">
                <a:latin typeface="Consolas" panose="020B0609020204030204" pitchFamily="49" charset="0"/>
                <a:cs typeface="Consolas" panose="020B0609020204030204" pitchFamily="49" charset="0"/>
              </a:rPr>
              <a:t>  50^2: cycles   </a:t>
            </a:r>
            <a:r>
              <a:rPr lang="fr-FR" dirty="0">
                <a:solidFill>
                  <a:srgbClr val="FF0000"/>
                </a:solidFill>
                <a:latin typeface="Consolas" panose="020B0609020204030204" pitchFamily="49" charset="0"/>
                <a:cs typeface="Consolas" panose="020B0609020204030204" pitchFamily="49" charset="0"/>
              </a:rPr>
              <a:t>0.47M (</a:t>
            </a:r>
            <a:r>
              <a:rPr lang="fr-FR" dirty="0" err="1">
                <a:solidFill>
                  <a:srgbClr val="FF0000"/>
                </a:solidFill>
                <a:latin typeface="Consolas" panose="020B0609020204030204" pitchFamily="49" charset="0"/>
                <a:cs typeface="Consolas" panose="020B0609020204030204" pitchFamily="49" charset="0"/>
              </a:rPr>
              <a:t>opt</a:t>
            </a:r>
            <a:r>
              <a:rPr lang="fr-FR" dirty="0">
                <a:solidFill>
                  <a:srgbClr val="FF0000"/>
                </a:solidFill>
                <a:latin typeface="Consolas" panose="020B0609020204030204" pitchFamily="49" charset="0"/>
                <a:cs typeface="Consolas" panose="020B0609020204030204" pitchFamily="49" charset="0"/>
              </a:rPr>
              <a:t>)</a:t>
            </a:r>
          </a:p>
          <a:p>
            <a:pPr marL="0" lvl="1" indent="-156845" algn="l"/>
            <a:r>
              <a:rPr lang="fr-FR" dirty="0">
                <a:latin typeface="Consolas" panose="020B0609020204030204" pitchFamily="49" charset="0"/>
                <a:cs typeface="Consolas" panose="020B0609020204030204" pitchFamily="49" charset="0"/>
              </a:rPr>
              <a:t>matrix </a:t>
            </a:r>
            <a:r>
              <a:rPr lang="fr-FR" dirty="0" err="1">
                <a:latin typeface="Consolas" panose="020B0609020204030204" pitchFamily="49" charset="0"/>
                <a:cs typeface="Consolas" panose="020B0609020204030204" pitchFamily="49" charset="0"/>
              </a:rPr>
              <a:t>multiply</a:t>
            </a:r>
            <a:r>
              <a:rPr lang="fr-FR" dirty="0">
                <a:latin typeface="Consolas" panose="020B0609020204030204" pitchFamily="49" charset="0"/>
                <a:cs typeface="Consolas" panose="020B0609020204030204" pitchFamily="49" charset="0"/>
              </a:rPr>
              <a:t> 100^2: cycles   </a:t>
            </a:r>
            <a:r>
              <a:rPr lang="fr-FR" dirty="0">
                <a:solidFill>
                  <a:srgbClr val="FF0000"/>
                </a:solidFill>
                <a:latin typeface="Consolas" panose="020B0609020204030204" pitchFamily="49" charset="0"/>
                <a:cs typeface="Consolas" panose="020B0609020204030204" pitchFamily="49" charset="0"/>
              </a:rPr>
              <a:t>3.67M (</a:t>
            </a:r>
            <a:r>
              <a:rPr lang="fr-FR" dirty="0" err="1">
                <a:solidFill>
                  <a:srgbClr val="FF0000"/>
                </a:solidFill>
                <a:latin typeface="Consolas" panose="020B0609020204030204" pitchFamily="49" charset="0"/>
                <a:cs typeface="Consolas" panose="020B0609020204030204" pitchFamily="49" charset="0"/>
              </a:rPr>
              <a:t>opt</a:t>
            </a:r>
            <a:r>
              <a:rPr lang="fr-FR" dirty="0">
                <a:solidFill>
                  <a:srgbClr val="FF0000"/>
                </a:solidFill>
                <a:latin typeface="Consolas" panose="020B0609020204030204" pitchFamily="49" charset="0"/>
                <a:cs typeface="Consolas" panose="020B0609020204030204" pitchFamily="49" charset="0"/>
              </a:rPr>
              <a:t>)</a:t>
            </a:r>
            <a:endParaRPr lang="en-US"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0091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C7AE9-CF2C-5E49-A32F-333FC7BD79DA}"/>
              </a:ext>
            </a:extLst>
          </p:cNvPr>
          <p:cNvSpPr>
            <a:spLocks noGrp="1"/>
          </p:cNvSpPr>
          <p:nvPr>
            <p:ph type="title"/>
          </p:nvPr>
        </p:nvSpPr>
        <p:spPr/>
        <p:txBody>
          <a:bodyPr/>
          <a:lstStyle/>
          <a:p>
            <a:r>
              <a:rPr lang="en-US" dirty="0"/>
              <a:t>GCC Optimizations</a:t>
            </a:r>
          </a:p>
        </p:txBody>
      </p:sp>
      <p:sp>
        <p:nvSpPr>
          <p:cNvPr id="3" name="Content Placeholder 2">
            <a:extLst>
              <a:ext uri="{FF2B5EF4-FFF2-40B4-BE49-F238E27FC236}">
                <a16:creationId xmlns:a16="http://schemas.microsoft.com/office/drawing/2014/main" id="{2E31C14F-C577-8B48-A6B9-11FAEF7AAEF4}"/>
              </a:ext>
            </a:extLst>
          </p:cNvPr>
          <p:cNvSpPr>
            <a:spLocks noGrp="1"/>
          </p:cNvSpPr>
          <p:nvPr>
            <p:ph idx="1"/>
          </p:nvPr>
        </p:nvSpPr>
        <p:spPr/>
        <p:txBody>
          <a:bodyPr/>
          <a:lstStyle/>
          <a:p>
            <a:r>
              <a:rPr lang="en-US" dirty="0"/>
              <a:t>Constant Folding</a:t>
            </a:r>
          </a:p>
          <a:p>
            <a:r>
              <a:rPr lang="en-US" dirty="0"/>
              <a:t>Common Sub-expression Elimination</a:t>
            </a:r>
          </a:p>
          <a:p>
            <a:r>
              <a:rPr lang="en-US" dirty="0"/>
              <a:t>Dead Code</a:t>
            </a:r>
          </a:p>
          <a:p>
            <a:r>
              <a:rPr lang="en-US" dirty="0"/>
              <a:t>Strength Reduction</a:t>
            </a:r>
          </a:p>
          <a:p>
            <a:r>
              <a:rPr lang="en-US" dirty="0"/>
              <a:t>Code Motion</a:t>
            </a:r>
          </a:p>
          <a:p>
            <a:r>
              <a:rPr lang="en-US" dirty="0"/>
              <a:t>Tail Recursion</a:t>
            </a:r>
          </a:p>
          <a:p>
            <a:r>
              <a:rPr lang="en-US" dirty="0"/>
              <a:t>Loop Unrolling</a:t>
            </a:r>
          </a:p>
          <a:p>
            <a:r>
              <a:rPr lang="en-US" dirty="0"/>
              <a:t>Psychic Powers</a:t>
            </a:r>
          </a:p>
        </p:txBody>
      </p:sp>
    </p:spTree>
    <p:extLst>
      <p:ext uri="{BB962C8B-B14F-4D97-AF65-F5344CB8AC3E}">
        <p14:creationId xmlns:p14="http://schemas.microsoft.com/office/powerpoint/2010/main" val="389469184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C7AE9-CF2C-5E49-A32F-333FC7BD79DA}"/>
              </a:ext>
            </a:extLst>
          </p:cNvPr>
          <p:cNvSpPr>
            <a:spLocks noGrp="1"/>
          </p:cNvSpPr>
          <p:nvPr>
            <p:ph type="title"/>
          </p:nvPr>
        </p:nvSpPr>
        <p:spPr/>
        <p:txBody>
          <a:bodyPr/>
          <a:lstStyle/>
          <a:p>
            <a:r>
              <a:rPr lang="en-US" dirty="0"/>
              <a:t>GCC Optimizations</a:t>
            </a:r>
          </a:p>
        </p:txBody>
      </p:sp>
      <p:sp>
        <p:nvSpPr>
          <p:cNvPr id="3" name="Content Placeholder 2">
            <a:extLst>
              <a:ext uri="{FF2B5EF4-FFF2-40B4-BE49-F238E27FC236}">
                <a16:creationId xmlns:a16="http://schemas.microsoft.com/office/drawing/2014/main" id="{2E31C14F-C577-8B48-A6B9-11FAEF7AAEF4}"/>
              </a:ext>
            </a:extLst>
          </p:cNvPr>
          <p:cNvSpPr>
            <a:spLocks noGrp="1"/>
          </p:cNvSpPr>
          <p:nvPr>
            <p:ph idx="1"/>
          </p:nvPr>
        </p:nvSpPr>
        <p:spPr/>
        <p:txBody>
          <a:bodyPr/>
          <a:lstStyle/>
          <a:p>
            <a:r>
              <a:rPr lang="en-US" dirty="0"/>
              <a:t>Constant Folding</a:t>
            </a:r>
          </a:p>
          <a:p>
            <a:r>
              <a:rPr lang="en-US" dirty="0"/>
              <a:t>Common Sub-expression Elimination</a:t>
            </a:r>
          </a:p>
          <a:p>
            <a:r>
              <a:rPr lang="en-US" dirty="0"/>
              <a:t>Dead Code</a:t>
            </a:r>
          </a:p>
          <a:p>
            <a:r>
              <a:rPr lang="en-US" dirty="0"/>
              <a:t>Strength Reduction</a:t>
            </a:r>
          </a:p>
          <a:p>
            <a:r>
              <a:rPr lang="en-US" dirty="0"/>
              <a:t>Code Motion</a:t>
            </a:r>
          </a:p>
          <a:p>
            <a:r>
              <a:rPr lang="en-US" dirty="0"/>
              <a:t>Tail Recursion</a:t>
            </a:r>
          </a:p>
          <a:p>
            <a:r>
              <a:rPr lang="en-US" dirty="0"/>
              <a:t>Loop Unrolling</a:t>
            </a:r>
          </a:p>
          <a:p>
            <a:r>
              <a:rPr lang="en-US" strike="sngStrike" dirty="0"/>
              <a:t>Psychic Powers</a:t>
            </a:r>
          </a:p>
        </p:txBody>
      </p:sp>
      <p:sp>
        <p:nvSpPr>
          <p:cNvPr id="4" name="Rectangle 3">
            <a:extLst>
              <a:ext uri="{FF2B5EF4-FFF2-40B4-BE49-F238E27FC236}">
                <a16:creationId xmlns:a16="http://schemas.microsoft.com/office/drawing/2014/main" id="{5B46F4ED-C512-D041-9497-74760AF2F8C2}"/>
              </a:ext>
            </a:extLst>
          </p:cNvPr>
          <p:cNvSpPr/>
          <p:nvPr/>
        </p:nvSpPr>
        <p:spPr bwMode="auto">
          <a:xfrm>
            <a:off x="2971800" y="4800600"/>
            <a:ext cx="1669973" cy="59766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p:spPr>
        <p:txBody>
          <a:bodyPr vert="horz" wrap="square" lIns="91440" tIns="45720" rIns="91440" bIns="45720" numCol="1" rtlCol="0" anchor="ctr" anchorCtr="0" compatLnSpc="1">
            <a:prstTxWarp prst="textNoShape">
              <a:avLst/>
            </a:prstTxWarp>
          </a:bodyPr>
          <a:lstStyle/>
          <a:p>
            <a:pPr algn="ctr" eaLnBrk="1" hangingPunct="1"/>
            <a:r>
              <a:rPr lang="en-US" sz="2800" dirty="0">
                <a:latin typeface="+mn-lt"/>
                <a:cs typeface="Courier New" panose="02070309020205020404" pitchFamily="49" charset="0"/>
              </a:rPr>
              <a:t>(kidding.)</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9362659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457F0-4979-314B-99A2-A361948B5A22}"/>
              </a:ext>
            </a:extLst>
          </p:cNvPr>
          <p:cNvSpPr>
            <a:spLocks noGrp="1"/>
          </p:cNvSpPr>
          <p:nvPr>
            <p:ph type="title"/>
          </p:nvPr>
        </p:nvSpPr>
        <p:spPr/>
        <p:txBody>
          <a:bodyPr/>
          <a:lstStyle/>
          <a:p>
            <a:r>
              <a:rPr lang="en-US" dirty="0"/>
              <a:t>Constant Folding</a:t>
            </a:r>
          </a:p>
        </p:txBody>
      </p:sp>
      <p:sp>
        <p:nvSpPr>
          <p:cNvPr id="3" name="Content Placeholder 2">
            <a:extLst>
              <a:ext uri="{FF2B5EF4-FFF2-40B4-BE49-F238E27FC236}">
                <a16:creationId xmlns:a16="http://schemas.microsoft.com/office/drawing/2014/main" id="{155550BF-AF5C-5D43-BD01-8A121612B3F6}"/>
              </a:ext>
            </a:extLst>
          </p:cNvPr>
          <p:cNvSpPr>
            <a:spLocks noGrp="1"/>
          </p:cNvSpPr>
          <p:nvPr>
            <p:ph idx="1"/>
          </p:nvPr>
        </p:nvSpPr>
        <p:spPr/>
        <p:txBody>
          <a:bodyPr/>
          <a:lstStyle/>
          <a:p>
            <a:pPr marL="0" indent="0">
              <a:buNone/>
            </a:pPr>
            <a:r>
              <a:rPr lang="en-US" b="1" dirty="0"/>
              <a:t>Constant Folding</a:t>
            </a:r>
            <a:r>
              <a:rPr lang="en-US" dirty="0"/>
              <a:t> pre-calculates constants at compile-time where possible.</a:t>
            </a:r>
          </a:p>
          <a:p>
            <a:pPr marL="0" indent="0">
              <a:buNone/>
            </a:pPr>
            <a:endParaRPr lang="en-US" b="1" dirty="0"/>
          </a:p>
          <a:p>
            <a:pPr marL="0" indent="0">
              <a:buNone/>
            </a:pP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seconds = 60 * 60 * 24 * </a:t>
            </a:r>
            <a:r>
              <a:rPr lang="en-US" dirty="0" err="1">
                <a:latin typeface="Consolas" panose="020B0609020204030204" pitchFamily="49" charset="0"/>
                <a:cs typeface="Consolas" panose="020B0609020204030204" pitchFamily="49" charset="0"/>
              </a:rPr>
              <a:t>n_days</a:t>
            </a:r>
            <a:r>
              <a:rPr lang="en-US" dirty="0">
                <a:latin typeface="Consolas" panose="020B0609020204030204" pitchFamily="49" charset="0"/>
                <a:cs typeface="Consolas" panose="020B0609020204030204" pitchFamily="49" charset="0"/>
              </a:rPr>
              <a:t>;</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dirty="0"/>
              <a:t>What is the consequence of this for you as a programmer?  What should you do differently or the same knowing that compilers can do this for you?</a:t>
            </a:r>
          </a:p>
        </p:txBody>
      </p:sp>
    </p:spTree>
    <p:extLst>
      <p:ext uri="{BB962C8B-B14F-4D97-AF65-F5344CB8AC3E}">
        <p14:creationId xmlns:p14="http://schemas.microsoft.com/office/powerpoint/2010/main" val="267526160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0C3B4-D3C7-814B-8252-354CD38B29FD}"/>
              </a:ext>
            </a:extLst>
          </p:cNvPr>
          <p:cNvSpPr>
            <a:spLocks noGrp="1"/>
          </p:cNvSpPr>
          <p:nvPr>
            <p:ph type="title"/>
          </p:nvPr>
        </p:nvSpPr>
        <p:spPr/>
        <p:txBody>
          <a:bodyPr/>
          <a:lstStyle/>
          <a:p>
            <a:r>
              <a:rPr lang="en-US" dirty="0"/>
              <a:t>Constant Folding</a:t>
            </a:r>
          </a:p>
        </p:txBody>
      </p:sp>
      <p:sp>
        <p:nvSpPr>
          <p:cNvPr id="3" name="Content Placeholder 2">
            <a:extLst>
              <a:ext uri="{FF2B5EF4-FFF2-40B4-BE49-F238E27FC236}">
                <a16:creationId xmlns:a16="http://schemas.microsoft.com/office/drawing/2014/main" id="{8CD2DD3B-BDD4-9B4C-93A4-D36440102323}"/>
              </a:ext>
            </a:extLst>
          </p:cNvPr>
          <p:cNvSpPr>
            <a:spLocks noGrp="1"/>
          </p:cNvSpPr>
          <p:nvPr>
            <p:ph idx="1"/>
          </p:nvPr>
        </p:nvSpPr>
        <p:spPr/>
        <p:txBody>
          <a:bodyPr/>
          <a:lstStyle/>
          <a:p>
            <a:pPr marL="0" indent="0">
              <a:spcBef>
                <a:spcPts val="0"/>
              </a:spcBef>
              <a:buNone/>
            </a:pP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CF(</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param</a:t>
            </a:r>
            <a:r>
              <a:rPr lang="en-US" sz="2400" dirty="0">
                <a:latin typeface="Consolas" panose="020B0609020204030204" pitchFamily="49" charset="0"/>
                <a:cs typeface="Consolas" panose="020B0609020204030204" pitchFamily="49" charset="0"/>
              </a:rPr>
              <a:t>) {</a:t>
            </a:r>
          </a:p>
          <a:p>
            <a:pPr marL="0" indent="0">
              <a:spcBef>
                <a:spcPts val="0"/>
              </a:spcBef>
              <a:buNone/>
            </a:pPr>
            <a:r>
              <a:rPr lang="en-US" sz="2400" dirty="0">
                <a:latin typeface="Consolas" panose="020B0609020204030204" pitchFamily="49" charset="0"/>
                <a:cs typeface="Consolas" panose="020B0609020204030204" pitchFamily="49" charset="0"/>
              </a:rPr>
              <a:t>    char </a:t>
            </a:r>
            <a:r>
              <a:rPr lang="en-US" sz="2400" dirty="0" err="1">
                <a:latin typeface="Consolas" panose="020B0609020204030204" pitchFamily="49" charset="0"/>
                <a:cs typeface="Consolas" panose="020B0609020204030204" pitchFamily="49" charset="0"/>
              </a:rPr>
              <a:t>arr</a:t>
            </a:r>
            <a:r>
              <a:rPr lang="en-US" sz="2400" dirty="0">
                <a:latin typeface="Consolas" panose="020B0609020204030204" pitchFamily="49" charset="0"/>
                <a:cs typeface="Consolas" panose="020B0609020204030204" pitchFamily="49" charset="0"/>
              </a:rPr>
              <a:t>[0x55];</a:t>
            </a:r>
          </a:p>
          <a:p>
            <a:pPr marL="0" indent="0">
              <a:spcBef>
                <a:spcPts val="0"/>
              </a:spcBef>
              <a:buNone/>
            </a:pPr>
            <a:endParaRPr lang="en-US" sz="2400" dirty="0">
              <a:latin typeface="Consolas" panose="020B0609020204030204" pitchFamily="49" charset="0"/>
              <a:cs typeface="Consolas" panose="020B0609020204030204" pitchFamily="49" charset="0"/>
            </a:endParaRPr>
          </a:p>
          <a:p>
            <a:pPr marL="0" indent="0">
              <a:spcBef>
                <a:spcPts val="0"/>
              </a:spcBef>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a = 0x107;</a:t>
            </a:r>
          </a:p>
          <a:p>
            <a:pPr marL="0" indent="0">
              <a:spcBef>
                <a:spcPts val="0"/>
              </a:spcBef>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b = a * </a:t>
            </a:r>
            <a:r>
              <a:rPr lang="en-US" sz="2400" dirty="0" err="1">
                <a:latin typeface="Consolas" panose="020B0609020204030204" pitchFamily="49" charset="0"/>
                <a:cs typeface="Consolas" panose="020B0609020204030204" pitchFamily="49" charset="0"/>
              </a:rPr>
              <a:t>sizeof</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arr</a:t>
            </a:r>
            <a:r>
              <a:rPr lang="en-US" sz="2400" dirty="0">
                <a:latin typeface="Consolas" panose="020B0609020204030204" pitchFamily="49" charset="0"/>
                <a:cs typeface="Consolas" panose="020B0609020204030204" pitchFamily="49" charset="0"/>
              </a:rPr>
              <a:t>);</a:t>
            </a:r>
          </a:p>
          <a:p>
            <a:pPr marL="0" indent="0">
              <a:spcBef>
                <a:spcPts val="0"/>
              </a:spcBef>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c = sqrt(2.0);</a:t>
            </a:r>
          </a:p>
          <a:p>
            <a:pPr marL="0" indent="0">
              <a:spcBef>
                <a:spcPts val="0"/>
              </a:spcBef>
              <a:buNone/>
            </a:pPr>
            <a:r>
              <a:rPr lang="en-US" sz="2400" dirty="0">
                <a:latin typeface="Consolas" panose="020B0609020204030204" pitchFamily="49" charset="0"/>
                <a:cs typeface="Consolas" panose="020B0609020204030204" pitchFamily="49" charset="0"/>
              </a:rPr>
              <a:t>    return a*</a:t>
            </a:r>
            <a:r>
              <a:rPr lang="en-US" sz="2400" dirty="0" err="1">
                <a:latin typeface="Consolas" panose="020B0609020204030204" pitchFamily="49" charset="0"/>
                <a:cs typeface="Consolas" panose="020B0609020204030204" pitchFamily="49" charset="0"/>
              </a:rPr>
              <a:t>param</a:t>
            </a:r>
            <a:r>
              <a:rPr lang="en-US" sz="2400" dirty="0">
                <a:latin typeface="Consolas" panose="020B0609020204030204" pitchFamily="49" charset="0"/>
                <a:cs typeface="Consolas" panose="020B0609020204030204" pitchFamily="49" charset="0"/>
              </a:rPr>
              <a:t> + (a + 0x15/c + </a:t>
            </a:r>
            <a:r>
              <a:rPr lang="en-US" sz="2400" dirty="0" err="1">
                <a:latin typeface="Consolas" panose="020B0609020204030204" pitchFamily="49" charset="0"/>
                <a:cs typeface="Consolas" panose="020B0609020204030204" pitchFamily="49" charset="0"/>
              </a:rPr>
              <a:t>strlen</a:t>
            </a:r>
            <a:r>
              <a:rPr lang="en-US" sz="2400" dirty="0">
                <a:latin typeface="Consolas" panose="020B0609020204030204" pitchFamily="49" charset="0"/>
                <a:cs typeface="Consolas" panose="020B0609020204030204" pitchFamily="49" charset="0"/>
              </a:rPr>
              <a:t>("hello")*b - 0x37)/4;</a:t>
            </a:r>
          </a:p>
          <a:p>
            <a:pPr marL="0" indent="0">
              <a:spcBef>
                <a:spcPts val="0"/>
              </a:spcBef>
              <a:buNone/>
            </a:pPr>
            <a:r>
              <a:rPr lang="en-US" sz="2400" dirty="0">
                <a:latin typeface="Consolas" panose="020B0609020204030204" pitchFamily="49" charset="0"/>
                <a:cs typeface="Consolas" panose="020B0609020204030204" pitchFamily="49" charset="0"/>
              </a:rPr>
              <a:t>}</a:t>
            </a:r>
          </a:p>
          <a:p>
            <a:pPr marL="0" indent="0">
              <a:spcBef>
                <a:spcPts val="0"/>
              </a:spcBef>
              <a:buNone/>
            </a:pP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6150000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E1A85-1275-2943-9772-83E1A803F410}"/>
              </a:ext>
            </a:extLst>
          </p:cNvPr>
          <p:cNvSpPr>
            <a:spLocks noGrp="1"/>
          </p:cNvSpPr>
          <p:nvPr>
            <p:ph type="title"/>
          </p:nvPr>
        </p:nvSpPr>
        <p:spPr/>
        <p:txBody>
          <a:bodyPr/>
          <a:lstStyle/>
          <a:p>
            <a:r>
              <a:rPr lang="en-US" dirty="0"/>
              <a:t>Constant Folding: Before (-O0)</a:t>
            </a:r>
          </a:p>
        </p:txBody>
      </p:sp>
      <p:sp>
        <p:nvSpPr>
          <p:cNvPr id="4" name="Content Placeholder 2">
            <a:extLst>
              <a:ext uri="{FF2B5EF4-FFF2-40B4-BE49-F238E27FC236}">
                <a16:creationId xmlns:a16="http://schemas.microsoft.com/office/drawing/2014/main" id="{7506F29C-EE22-6041-99B0-F66CDB6F2D56}"/>
              </a:ext>
            </a:extLst>
          </p:cNvPr>
          <p:cNvSpPr txBox="1">
            <a:spLocks/>
          </p:cNvSpPr>
          <p:nvPr>
            <p:custDataLst>
              <p:tags r:id="rId1"/>
            </p:custDataLst>
          </p:nvPr>
        </p:nvSpPr>
        <p:spPr>
          <a:xfrm>
            <a:off x="152400" y="1219200"/>
            <a:ext cx="7700963" cy="54834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Bef>
                <a:spcPts val="0"/>
              </a:spcBef>
              <a:spcAft>
                <a:spcPts val="0"/>
              </a:spcAft>
              <a:buNone/>
            </a:pPr>
            <a:endParaRPr lang="en-US" sz="1500" dirty="0">
              <a:latin typeface="Consolas" panose="020B0609020204030204" pitchFamily="49" charset="0"/>
              <a:cs typeface="Consolas" panose="020B0609020204030204" pitchFamily="49" charset="0"/>
            </a:endParaRPr>
          </a:p>
          <a:p>
            <a:pPr marL="0" indent="0" fontAlgn="auto">
              <a:spcBef>
                <a:spcPts val="0"/>
              </a:spcBef>
              <a:spcAft>
                <a:spcPts val="0"/>
              </a:spcAft>
              <a:buNone/>
            </a:pPr>
            <a:r>
              <a:rPr lang="en-US" sz="1500" dirty="0">
                <a:latin typeface="Consolas" panose="020B0609020204030204" pitchFamily="49" charset="0"/>
                <a:cs typeface="Consolas" panose="020B0609020204030204" pitchFamily="49" charset="0"/>
              </a:rPr>
              <a:t>0000000000400726 &lt;CF&gt;:</a:t>
            </a:r>
          </a:p>
          <a:p>
            <a:pPr marL="0" indent="0" fontAlgn="auto">
              <a:spcBef>
                <a:spcPts val="0"/>
              </a:spcBef>
              <a:spcAft>
                <a:spcPts val="0"/>
              </a:spcAft>
              <a:buNone/>
            </a:pPr>
            <a:r>
              <a:rPr lang="en-US" sz="1500" dirty="0">
                <a:latin typeface="Consolas" panose="020B0609020204030204" pitchFamily="49" charset="0"/>
                <a:cs typeface="Consolas" panose="020B0609020204030204" pitchFamily="49" charset="0"/>
              </a:rPr>
              <a:t>  400726:       55                      push   %</a:t>
            </a:r>
            <a:r>
              <a:rPr lang="en-US" sz="1500" dirty="0" err="1">
                <a:latin typeface="Consolas" panose="020B0609020204030204" pitchFamily="49" charset="0"/>
                <a:cs typeface="Consolas" panose="020B0609020204030204" pitchFamily="49" charset="0"/>
              </a:rPr>
              <a:t>rbp</a:t>
            </a:r>
            <a:endParaRPr lang="en-US" sz="1500" dirty="0">
              <a:latin typeface="Consolas" panose="020B0609020204030204" pitchFamily="49" charset="0"/>
              <a:cs typeface="Consolas" panose="020B0609020204030204" pitchFamily="49" charset="0"/>
            </a:endParaRPr>
          </a:p>
          <a:p>
            <a:pPr marL="0" indent="0" fontAlgn="auto">
              <a:spcBef>
                <a:spcPts val="0"/>
              </a:spcBef>
              <a:spcAft>
                <a:spcPts val="0"/>
              </a:spcAft>
              <a:buNone/>
            </a:pPr>
            <a:r>
              <a:rPr lang="en-US" sz="1500" dirty="0">
                <a:latin typeface="Consolas" panose="020B0609020204030204" pitchFamily="49" charset="0"/>
                <a:cs typeface="Consolas" panose="020B0609020204030204" pitchFamily="49" charset="0"/>
              </a:rPr>
              <a:t>  400727:       53                      push   %</a:t>
            </a:r>
            <a:r>
              <a:rPr lang="en-US" sz="1500" dirty="0" err="1">
                <a:latin typeface="Consolas" panose="020B0609020204030204" pitchFamily="49" charset="0"/>
                <a:cs typeface="Consolas" panose="020B0609020204030204" pitchFamily="49" charset="0"/>
              </a:rPr>
              <a:t>rbx</a:t>
            </a:r>
            <a:endParaRPr lang="en-US" sz="1500" dirty="0">
              <a:latin typeface="Consolas" panose="020B0609020204030204" pitchFamily="49" charset="0"/>
              <a:cs typeface="Consolas" panose="020B0609020204030204" pitchFamily="49" charset="0"/>
            </a:endParaRPr>
          </a:p>
          <a:p>
            <a:pPr marL="0" indent="0" fontAlgn="auto">
              <a:spcBef>
                <a:spcPts val="0"/>
              </a:spcBef>
              <a:spcAft>
                <a:spcPts val="0"/>
              </a:spcAft>
              <a:buNone/>
            </a:pPr>
            <a:r>
              <a:rPr lang="en-US" sz="1500" dirty="0">
                <a:latin typeface="Consolas" panose="020B0609020204030204" pitchFamily="49" charset="0"/>
                <a:cs typeface="Consolas" panose="020B0609020204030204" pitchFamily="49" charset="0"/>
              </a:rPr>
              <a:t>  400728:       48 83 </a:t>
            </a:r>
            <a:r>
              <a:rPr lang="en-US" sz="1500" dirty="0" err="1">
                <a:latin typeface="Consolas" panose="020B0609020204030204" pitchFamily="49" charset="0"/>
                <a:cs typeface="Consolas" panose="020B0609020204030204" pitchFamily="49" charset="0"/>
              </a:rPr>
              <a:t>ec</a:t>
            </a:r>
            <a:r>
              <a:rPr lang="en-US" sz="1500" dirty="0">
                <a:latin typeface="Consolas" panose="020B0609020204030204" pitchFamily="49" charset="0"/>
                <a:cs typeface="Consolas" panose="020B0609020204030204" pitchFamily="49" charset="0"/>
              </a:rPr>
              <a:t> 08             sub    $0x8,%rsp</a:t>
            </a:r>
          </a:p>
          <a:p>
            <a:pPr marL="0" indent="0" fontAlgn="auto">
              <a:spcBef>
                <a:spcPts val="0"/>
              </a:spcBef>
              <a:spcAft>
                <a:spcPts val="0"/>
              </a:spcAft>
              <a:buNone/>
            </a:pPr>
            <a:r>
              <a:rPr lang="en-US" sz="1500" dirty="0">
                <a:latin typeface="Consolas" panose="020B0609020204030204" pitchFamily="49" charset="0"/>
                <a:cs typeface="Consolas" panose="020B0609020204030204" pitchFamily="49" charset="0"/>
              </a:rPr>
              <a:t>  40072c:       89 </a:t>
            </a:r>
            <a:r>
              <a:rPr lang="en-US" sz="1500" dirty="0" err="1">
                <a:latin typeface="Consolas" panose="020B0609020204030204" pitchFamily="49" charset="0"/>
                <a:cs typeface="Consolas" panose="020B0609020204030204" pitchFamily="49" charset="0"/>
              </a:rPr>
              <a:t>fd</a:t>
            </a: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mov</a:t>
            </a: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edi</a:t>
            </a:r>
            <a:r>
              <a:rPr lang="en-US" sz="1500" dirty="0">
                <a:latin typeface="Consolas" panose="020B0609020204030204" pitchFamily="49" charset="0"/>
                <a:cs typeface="Consolas" panose="020B0609020204030204" pitchFamily="49" charset="0"/>
              </a:rPr>
              <a:t>,%</a:t>
            </a:r>
            <a:r>
              <a:rPr lang="en-US" sz="1500" dirty="0" err="1">
                <a:latin typeface="Consolas" panose="020B0609020204030204" pitchFamily="49" charset="0"/>
                <a:cs typeface="Consolas" panose="020B0609020204030204" pitchFamily="49" charset="0"/>
              </a:rPr>
              <a:t>ebp</a:t>
            </a:r>
            <a:endParaRPr lang="en-US" sz="1500" dirty="0">
              <a:latin typeface="Consolas" panose="020B0609020204030204" pitchFamily="49" charset="0"/>
              <a:cs typeface="Consolas" panose="020B0609020204030204" pitchFamily="49" charset="0"/>
            </a:endParaRPr>
          </a:p>
          <a:p>
            <a:pPr marL="0" indent="0" fontAlgn="auto">
              <a:spcBef>
                <a:spcPts val="0"/>
              </a:spcBef>
              <a:spcAft>
                <a:spcPts val="0"/>
              </a:spcAft>
              <a:buNone/>
            </a:pPr>
            <a:r>
              <a:rPr lang="en-US" sz="1500" dirty="0">
                <a:latin typeface="Consolas" panose="020B0609020204030204" pitchFamily="49" charset="0"/>
                <a:cs typeface="Consolas" panose="020B0609020204030204" pitchFamily="49" charset="0"/>
              </a:rPr>
              <a:t>  40072e:       f2 0f 10 05 </a:t>
            </a:r>
            <a:r>
              <a:rPr lang="en-US" sz="1500" dirty="0" err="1">
                <a:latin typeface="Consolas" panose="020B0609020204030204" pitchFamily="49" charset="0"/>
                <a:cs typeface="Consolas" panose="020B0609020204030204" pitchFamily="49" charset="0"/>
              </a:rPr>
              <a:t>ba</a:t>
            </a:r>
            <a:r>
              <a:rPr lang="en-US" sz="1500" dirty="0">
                <a:latin typeface="Consolas" panose="020B0609020204030204" pitchFamily="49" charset="0"/>
                <a:cs typeface="Consolas" panose="020B0609020204030204" pitchFamily="49" charset="0"/>
              </a:rPr>
              <a:t> 05 00    </a:t>
            </a:r>
            <a:r>
              <a:rPr lang="en-US" sz="1500" dirty="0" err="1">
                <a:latin typeface="Consolas" panose="020B0609020204030204" pitchFamily="49" charset="0"/>
                <a:cs typeface="Consolas" panose="020B0609020204030204" pitchFamily="49" charset="0"/>
              </a:rPr>
              <a:t>movsd</a:t>
            </a:r>
            <a:r>
              <a:rPr lang="en-US" sz="1500" dirty="0">
                <a:latin typeface="Consolas" panose="020B0609020204030204" pitchFamily="49" charset="0"/>
                <a:cs typeface="Consolas" panose="020B0609020204030204" pitchFamily="49" charset="0"/>
              </a:rPr>
              <a:t>  0x5ba(%rip),%xmm0 </a:t>
            </a:r>
          </a:p>
          <a:p>
            <a:pPr marL="0" indent="0" fontAlgn="auto">
              <a:spcBef>
                <a:spcPts val="0"/>
              </a:spcBef>
              <a:spcAft>
                <a:spcPts val="0"/>
              </a:spcAft>
              <a:buNone/>
            </a:pPr>
            <a:r>
              <a:rPr lang="en-US" sz="1500" dirty="0">
                <a:latin typeface="Consolas" panose="020B0609020204030204" pitchFamily="49" charset="0"/>
                <a:cs typeface="Consolas" panose="020B0609020204030204" pitchFamily="49" charset="0"/>
              </a:rPr>
              <a:t>  400735:       00</a:t>
            </a:r>
          </a:p>
          <a:p>
            <a:pPr marL="0" indent="0" fontAlgn="auto">
              <a:spcBef>
                <a:spcPts val="0"/>
              </a:spcBef>
              <a:spcAft>
                <a:spcPts val="0"/>
              </a:spcAft>
              <a:buNone/>
            </a:pPr>
            <a:r>
              <a:rPr lang="en-US" sz="1500" dirty="0">
                <a:latin typeface="Consolas" panose="020B0609020204030204" pitchFamily="49" charset="0"/>
                <a:cs typeface="Consolas" panose="020B0609020204030204" pitchFamily="49" charset="0"/>
              </a:rPr>
              <a:t>  400736:       e8 c5 </a:t>
            </a:r>
            <a:r>
              <a:rPr lang="en-US" sz="1500" dirty="0" err="1">
                <a:latin typeface="Consolas" panose="020B0609020204030204" pitchFamily="49" charset="0"/>
                <a:cs typeface="Consolas" panose="020B0609020204030204" pitchFamily="49" charset="0"/>
              </a:rPr>
              <a:t>fe</a:t>
            </a: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ff</a:t>
            </a: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ff</a:t>
            </a: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callq</a:t>
            </a:r>
            <a:r>
              <a:rPr lang="en-US" sz="1500" dirty="0">
                <a:latin typeface="Consolas" panose="020B0609020204030204" pitchFamily="49" charset="0"/>
                <a:cs typeface="Consolas" panose="020B0609020204030204" pitchFamily="49" charset="0"/>
              </a:rPr>
              <a:t>  400600 &lt;</a:t>
            </a:r>
            <a:r>
              <a:rPr lang="en-US" sz="1500" dirty="0" err="1">
                <a:latin typeface="Consolas" panose="020B0609020204030204" pitchFamily="49" charset="0"/>
                <a:cs typeface="Consolas" panose="020B0609020204030204" pitchFamily="49" charset="0"/>
              </a:rPr>
              <a:t>sqrt@plt</a:t>
            </a:r>
            <a:r>
              <a:rPr lang="en-US" sz="1500" dirty="0">
                <a:latin typeface="Consolas" panose="020B0609020204030204" pitchFamily="49" charset="0"/>
                <a:cs typeface="Consolas" panose="020B0609020204030204" pitchFamily="49" charset="0"/>
              </a:rPr>
              <a:t>&gt;</a:t>
            </a:r>
          </a:p>
          <a:p>
            <a:pPr marL="0" indent="0" fontAlgn="auto">
              <a:spcBef>
                <a:spcPts val="0"/>
              </a:spcBef>
              <a:spcAft>
                <a:spcPts val="0"/>
              </a:spcAft>
              <a:buNone/>
            </a:pPr>
            <a:r>
              <a:rPr lang="en-US" sz="1500" dirty="0">
                <a:latin typeface="Consolas" panose="020B0609020204030204" pitchFamily="49" charset="0"/>
                <a:cs typeface="Consolas" panose="020B0609020204030204" pitchFamily="49" charset="0"/>
              </a:rPr>
              <a:t>  40073b:       f2 0f 2c c8             cvttsd2si %xmm0,%ecx</a:t>
            </a:r>
          </a:p>
          <a:p>
            <a:pPr marL="0" indent="0" fontAlgn="auto">
              <a:spcBef>
                <a:spcPts val="0"/>
              </a:spcBef>
              <a:spcAft>
                <a:spcPts val="0"/>
              </a:spcAft>
              <a:buNone/>
            </a:pPr>
            <a:r>
              <a:rPr lang="en-US" sz="1500" dirty="0">
                <a:latin typeface="Consolas" panose="020B0609020204030204" pitchFamily="49" charset="0"/>
                <a:cs typeface="Consolas" panose="020B0609020204030204" pitchFamily="49" charset="0"/>
              </a:rPr>
              <a:t>  40073f:       69 </a:t>
            </a:r>
            <a:r>
              <a:rPr lang="en-US" sz="1500" dirty="0" err="1">
                <a:latin typeface="Consolas" panose="020B0609020204030204" pitchFamily="49" charset="0"/>
                <a:cs typeface="Consolas" panose="020B0609020204030204" pitchFamily="49" charset="0"/>
              </a:rPr>
              <a:t>ed</a:t>
            </a:r>
            <a:r>
              <a:rPr lang="en-US" sz="1500" dirty="0">
                <a:latin typeface="Consolas" panose="020B0609020204030204" pitchFamily="49" charset="0"/>
                <a:cs typeface="Consolas" panose="020B0609020204030204" pitchFamily="49" charset="0"/>
              </a:rPr>
              <a:t> 07 01 00 00       </a:t>
            </a:r>
            <a:r>
              <a:rPr lang="en-US" sz="1500" dirty="0" err="1">
                <a:latin typeface="Consolas" panose="020B0609020204030204" pitchFamily="49" charset="0"/>
                <a:cs typeface="Consolas" panose="020B0609020204030204" pitchFamily="49" charset="0"/>
              </a:rPr>
              <a:t>imul</a:t>
            </a:r>
            <a:r>
              <a:rPr lang="en-US" sz="1500" dirty="0">
                <a:latin typeface="Consolas" panose="020B0609020204030204" pitchFamily="49" charset="0"/>
                <a:cs typeface="Consolas" panose="020B0609020204030204" pitchFamily="49" charset="0"/>
              </a:rPr>
              <a:t>   $0x107,%ebp,%ebp</a:t>
            </a:r>
          </a:p>
          <a:p>
            <a:pPr marL="0" indent="0" fontAlgn="auto">
              <a:spcBef>
                <a:spcPts val="0"/>
              </a:spcBef>
              <a:spcAft>
                <a:spcPts val="0"/>
              </a:spcAft>
              <a:buNone/>
            </a:pPr>
            <a:r>
              <a:rPr lang="en-US" sz="1500" dirty="0">
                <a:latin typeface="Consolas" panose="020B0609020204030204" pitchFamily="49" charset="0"/>
                <a:cs typeface="Consolas" panose="020B0609020204030204" pitchFamily="49" charset="0"/>
              </a:rPr>
              <a:t>  400745:       b8 15 00 00 00          </a:t>
            </a:r>
            <a:r>
              <a:rPr lang="en-US" sz="1500" dirty="0" err="1">
                <a:latin typeface="Consolas" panose="020B0609020204030204" pitchFamily="49" charset="0"/>
                <a:cs typeface="Consolas" panose="020B0609020204030204" pitchFamily="49" charset="0"/>
              </a:rPr>
              <a:t>mov</a:t>
            </a:r>
            <a:r>
              <a:rPr lang="en-US" sz="1500" dirty="0">
                <a:latin typeface="Consolas" panose="020B0609020204030204" pitchFamily="49" charset="0"/>
                <a:cs typeface="Consolas" panose="020B0609020204030204" pitchFamily="49" charset="0"/>
              </a:rPr>
              <a:t>    $0x15,%eax</a:t>
            </a:r>
          </a:p>
          <a:p>
            <a:pPr marL="0" indent="0" fontAlgn="auto">
              <a:spcBef>
                <a:spcPts val="0"/>
              </a:spcBef>
              <a:spcAft>
                <a:spcPts val="0"/>
              </a:spcAft>
              <a:buNone/>
            </a:pPr>
            <a:r>
              <a:rPr lang="en-US" sz="1500" dirty="0">
                <a:latin typeface="Consolas" panose="020B0609020204030204" pitchFamily="49" charset="0"/>
                <a:cs typeface="Consolas" panose="020B0609020204030204" pitchFamily="49" charset="0"/>
              </a:rPr>
              <a:t>  40074a:       99                      </a:t>
            </a:r>
            <a:r>
              <a:rPr lang="en-US" sz="1500" dirty="0" err="1">
                <a:latin typeface="Consolas" panose="020B0609020204030204" pitchFamily="49" charset="0"/>
                <a:cs typeface="Consolas" panose="020B0609020204030204" pitchFamily="49" charset="0"/>
              </a:rPr>
              <a:t>cltd</a:t>
            </a:r>
            <a:endParaRPr lang="en-US" sz="1500" dirty="0">
              <a:latin typeface="Consolas" panose="020B0609020204030204" pitchFamily="49" charset="0"/>
              <a:cs typeface="Consolas" panose="020B0609020204030204" pitchFamily="49" charset="0"/>
            </a:endParaRPr>
          </a:p>
          <a:p>
            <a:pPr marL="0" indent="0" fontAlgn="auto">
              <a:spcBef>
                <a:spcPts val="0"/>
              </a:spcBef>
              <a:spcAft>
                <a:spcPts val="0"/>
              </a:spcAft>
              <a:buNone/>
            </a:pPr>
            <a:r>
              <a:rPr lang="en-US" sz="1500" dirty="0">
                <a:latin typeface="Consolas" panose="020B0609020204030204" pitchFamily="49" charset="0"/>
                <a:cs typeface="Consolas" panose="020B0609020204030204" pitchFamily="49" charset="0"/>
              </a:rPr>
              <a:t>  40074b:       f7 f9                   </a:t>
            </a:r>
            <a:r>
              <a:rPr lang="en-US" sz="1500" dirty="0" err="1">
                <a:latin typeface="Consolas" panose="020B0609020204030204" pitchFamily="49" charset="0"/>
                <a:cs typeface="Consolas" panose="020B0609020204030204" pitchFamily="49" charset="0"/>
              </a:rPr>
              <a:t>idiv</a:t>
            </a: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ecx</a:t>
            </a:r>
            <a:endParaRPr lang="en-US" sz="1500" dirty="0">
              <a:latin typeface="Consolas" panose="020B0609020204030204" pitchFamily="49" charset="0"/>
              <a:cs typeface="Consolas" panose="020B0609020204030204" pitchFamily="49" charset="0"/>
            </a:endParaRPr>
          </a:p>
          <a:p>
            <a:pPr marL="0" indent="0" fontAlgn="auto">
              <a:spcBef>
                <a:spcPts val="0"/>
              </a:spcBef>
              <a:spcAft>
                <a:spcPts val="0"/>
              </a:spcAft>
              <a:buNone/>
            </a:pPr>
            <a:r>
              <a:rPr lang="en-US" sz="1500" dirty="0">
                <a:latin typeface="Consolas" panose="020B0609020204030204" pitchFamily="49" charset="0"/>
                <a:cs typeface="Consolas" panose="020B0609020204030204" pitchFamily="49" charset="0"/>
              </a:rPr>
              <a:t>  40074d:       8d 98 07 01 00 00       lea    0x107(%</a:t>
            </a:r>
            <a:r>
              <a:rPr lang="en-US" sz="1500" dirty="0" err="1">
                <a:latin typeface="Consolas" panose="020B0609020204030204" pitchFamily="49" charset="0"/>
                <a:cs typeface="Consolas" panose="020B0609020204030204" pitchFamily="49" charset="0"/>
              </a:rPr>
              <a:t>rax</a:t>
            </a:r>
            <a:r>
              <a:rPr lang="en-US" sz="1500" dirty="0">
                <a:latin typeface="Consolas" panose="020B0609020204030204" pitchFamily="49" charset="0"/>
                <a:cs typeface="Consolas" panose="020B0609020204030204" pitchFamily="49" charset="0"/>
              </a:rPr>
              <a:t>),%</a:t>
            </a:r>
            <a:r>
              <a:rPr lang="en-US" sz="1500" dirty="0" err="1">
                <a:latin typeface="Consolas" panose="020B0609020204030204" pitchFamily="49" charset="0"/>
                <a:cs typeface="Consolas" panose="020B0609020204030204" pitchFamily="49" charset="0"/>
              </a:rPr>
              <a:t>ebx</a:t>
            </a:r>
            <a:endParaRPr lang="en-US" sz="1500" dirty="0">
              <a:latin typeface="Consolas" panose="020B0609020204030204" pitchFamily="49" charset="0"/>
              <a:cs typeface="Consolas" panose="020B0609020204030204" pitchFamily="49" charset="0"/>
            </a:endParaRPr>
          </a:p>
          <a:p>
            <a:pPr marL="0" indent="0" fontAlgn="auto">
              <a:spcBef>
                <a:spcPts val="0"/>
              </a:spcBef>
              <a:spcAft>
                <a:spcPts val="0"/>
              </a:spcAft>
              <a:buNone/>
            </a:pPr>
            <a:r>
              <a:rPr lang="en-US" sz="1500" dirty="0">
                <a:latin typeface="Consolas" panose="020B0609020204030204" pitchFamily="49" charset="0"/>
                <a:cs typeface="Consolas" panose="020B0609020204030204" pitchFamily="49" charset="0"/>
              </a:rPr>
              <a:t>  400753:       bf e4 0c 40 00          </a:t>
            </a:r>
            <a:r>
              <a:rPr lang="en-US" sz="1500" dirty="0" err="1">
                <a:latin typeface="Consolas" panose="020B0609020204030204" pitchFamily="49" charset="0"/>
                <a:cs typeface="Consolas" panose="020B0609020204030204" pitchFamily="49" charset="0"/>
              </a:rPr>
              <a:t>mov</a:t>
            </a:r>
            <a:r>
              <a:rPr lang="en-US" sz="1500" dirty="0">
                <a:latin typeface="Consolas" panose="020B0609020204030204" pitchFamily="49" charset="0"/>
                <a:cs typeface="Consolas" panose="020B0609020204030204" pitchFamily="49" charset="0"/>
              </a:rPr>
              <a:t>    $0x400ce4,%edi</a:t>
            </a:r>
          </a:p>
          <a:p>
            <a:pPr marL="0" indent="0" fontAlgn="auto">
              <a:spcBef>
                <a:spcPts val="0"/>
              </a:spcBef>
              <a:spcAft>
                <a:spcPts val="0"/>
              </a:spcAft>
              <a:buNone/>
            </a:pPr>
            <a:r>
              <a:rPr lang="en-US" sz="1500" dirty="0">
                <a:latin typeface="Consolas" panose="020B0609020204030204" pitchFamily="49" charset="0"/>
                <a:cs typeface="Consolas" panose="020B0609020204030204" pitchFamily="49" charset="0"/>
              </a:rPr>
              <a:t>  400758:       e8 73 </a:t>
            </a:r>
            <a:r>
              <a:rPr lang="en-US" sz="1500" dirty="0" err="1">
                <a:latin typeface="Consolas" panose="020B0609020204030204" pitchFamily="49" charset="0"/>
                <a:cs typeface="Consolas" panose="020B0609020204030204" pitchFamily="49" charset="0"/>
              </a:rPr>
              <a:t>fe</a:t>
            </a: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ff</a:t>
            </a: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ff</a:t>
            </a: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callq</a:t>
            </a:r>
            <a:r>
              <a:rPr lang="en-US" sz="1500" dirty="0">
                <a:latin typeface="Consolas" panose="020B0609020204030204" pitchFamily="49" charset="0"/>
                <a:cs typeface="Consolas" panose="020B0609020204030204" pitchFamily="49" charset="0"/>
              </a:rPr>
              <a:t>  4005d0 &lt;</a:t>
            </a:r>
            <a:r>
              <a:rPr lang="en-US" sz="1500" dirty="0" err="1">
                <a:latin typeface="Consolas" panose="020B0609020204030204" pitchFamily="49" charset="0"/>
                <a:cs typeface="Consolas" panose="020B0609020204030204" pitchFamily="49" charset="0"/>
              </a:rPr>
              <a:t>strlen@plt</a:t>
            </a:r>
            <a:r>
              <a:rPr lang="en-US" sz="1500" dirty="0">
                <a:latin typeface="Consolas" panose="020B0609020204030204" pitchFamily="49" charset="0"/>
                <a:cs typeface="Consolas" panose="020B0609020204030204" pitchFamily="49" charset="0"/>
              </a:rPr>
              <a:t>&gt;</a:t>
            </a:r>
          </a:p>
          <a:p>
            <a:pPr marL="0" indent="0" fontAlgn="auto">
              <a:spcBef>
                <a:spcPts val="0"/>
              </a:spcBef>
              <a:spcAft>
                <a:spcPts val="0"/>
              </a:spcAft>
              <a:buNone/>
            </a:pPr>
            <a:r>
              <a:rPr lang="en-US" sz="1500" dirty="0">
                <a:latin typeface="Consolas" panose="020B0609020204030204" pitchFamily="49" charset="0"/>
                <a:cs typeface="Consolas" panose="020B0609020204030204" pitchFamily="49" charset="0"/>
              </a:rPr>
              <a:t>  40075d:       48 69 c0 53 57 00 00    </a:t>
            </a:r>
            <a:r>
              <a:rPr lang="en-US" sz="1500" dirty="0" err="1">
                <a:latin typeface="Consolas" panose="020B0609020204030204" pitchFamily="49" charset="0"/>
                <a:cs typeface="Consolas" panose="020B0609020204030204" pitchFamily="49" charset="0"/>
              </a:rPr>
              <a:t>imul</a:t>
            </a:r>
            <a:r>
              <a:rPr lang="en-US" sz="1500" dirty="0">
                <a:latin typeface="Consolas" panose="020B0609020204030204" pitchFamily="49" charset="0"/>
                <a:cs typeface="Consolas" panose="020B0609020204030204" pitchFamily="49" charset="0"/>
              </a:rPr>
              <a:t>   $0x5753,%rax,%rax</a:t>
            </a:r>
          </a:p>
          <a:p>
            <a:pPr marL="0" indent="0" fontAlgn="auto">
              <a:spcBef>
                <a:spcPts val="0"/>
              </a:spcBef>
              <a:spcAft>
                <a:spcPts val="0"/>
              </a:spcAft>
              <a:buNone/>
            </a:pPr>
            <a:r>
              <a:rPr lang="en-US" sz="1500" dirty="0">
                <a:latin typeface="Consolas" panose="020B0609020204030204" pitchFamily="49" charset="0"/>
                <a:cs typeface="Consolas" panose="020B0609020204030204" pitchFamily="49" charset="0"/>
              </a:rPr>
              <a:t>  400764:       48 63 </a:t>
            </a:r>
            <a:r>
              <a:rPr lang="en-US" sz="1500" dirty="0" err="1">
                <a:latin typeface="Consolas" panose="020B0609020204030204" pitchFamily="49" charset="0"/>
                <a:cs typeface="Consolas" panose="020B0609020204030204" pitchFamily="49" charset="0"/>
              </a:rPr>
              <a:t>db</a:t>
            </a: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movslq</a:t>
            </a: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ebx</a:t>
            </a:r>
            <a:r>
              <a:rPr lang="en-US" sz="1500" dirty="0">
                <a:latin typeface="Consolas" panose="020B0609020204030204" pitchFamily="49" charset="0"/>
                <a:cs typeface="Consolas" panose="020B0609020204030204" pitchFamily="49" charset="0"/>
              </a:rPr>
              <a:t>,%</a:t>
            </a:r>
            <a:r>
              <a:rPr lang="en-US" sz="1500" dirty="0" err="1">
                <a:latin typeface="Consolas" panose="020B0609020204030204" pitchFamily="49" charset="0"/>
                <a:cs typeface="Consolas" panose="020B0609020204030204" pitchFamily="49" charset="0"/>
              </a:rPr>
              <a:t>rbx</a:t>
            </a:r>
            <a:endParaRPr lang="en-US" sz="1500" dirty="0">
              <a:latin typeface="Consolas" panose="020B0609020204030204" pitchFamily="49" charset="0"/>
              <a:cs typeface="Consolas" panose="020B0609020204030204" pitchFamily="49" charset="0"/>
            </a:endParaRPr>
          </a:p>
          <a:p>
            <a:pPr marL="0" indent="0" fontAlgn="auto">
              <a:spcBef>
                <a:spcPts val="0"/>
              </a:spcBef>
              <a:spcAft>
                <a:spcPts val="0"/>
              </a:spcAft>
              <a:buNone/>
            </a:pPr>
            <a:r>
              <a:rPr lang="en-US" sz="1500" dirty="0">
                <a:latin typeface="Consolas" panose="020B0609020204030204" pitchFamily="49" charset="0"/>
                <a:cs typeface="Consolas" panose="020B0609020204030204" pitchFamily="49" charset="0"/>
              </a:rPr>
              <a:t>  400767:       48 8d 44 18 c9          lea    -0x37(%rax,%rbx,1),%</a:t>
            </a:r>
            <a:r>
              <a:rPr lang="en-US" sz="1500" dirty="0" err="1">
                <a:latin typeface="Consolas" panose="020B0609020204030204" pitchFamily="49" charset="0"/>
                <a:cs typeface="Consolas" panose="020B0609020204030204" pitchFamily="49" charset="0"/>
              </a:rPr>
              <a:t>rax</a:t>
            </a:r>
            <a:endParaRPr lang="en-US" sz="1500" dirty="0">
              <a:latin typeface="Consolas" panose="020B0609020204030204" pitchFamily="49" charset="0"/>
              <a:cs typeface="Consolas" panose="020B0609020204030204" pitchFamily="49" charset="0"/>
            </a:endParaRPr>
          </a:p>
          <a:p>
            <a:pPr marL="0" indent="0" fontAlgn="auto">
              <a:spcBef>
                <a:spcPts val="0"/>
              </a:spcBef>
              <a:spcAft>
                <a:spcPts val="0"/>
              </a:spcAft>
              <a:buNone/>
            </a:pPr>
            <a:r>
              <a:rPr lang="en-US" sz="1500" dirty="0">
                <a:latin typeface="Consolas" panose="020B0609020204030204" pitchFamily="49" charset="0"/>
                <a:cs typeface="Consolas" panose="020B0609020204030204" pitchFamily="49" charset="0"/>
              </a:rPr>
              <a:t>  40076c:       48 c1 e8 02             </a:t>
            </a:r>
            <a:r>
              <a:rPr lang="en-US" sz="1500" dirty="0" err="1">
                <a:latin typeface="Consolas" panose="020B0609020204030204" pitchFamily="49" charset="0"/>
                <a:cs typeface="Consolas" panose="020B0609020204030204" pitchFamily="49" charset="0"/>
              </a:rPr>
              <a:t>shr</a:t>
            </a:r>
            <a:r>
              <a:rPr lang="en-US" sz="1500" dirty="0">
                <a:latin typeface="Consolas" panose="020B0609020204030204" pitchFamily="49" charset="0"/>
                <a:cs typeface="Consolas" panose="020B0609020204030204" pitchFamily="49" charset="0"/>
              </a:rPr>
              <a:t>    $0x2,%rax</a:t>
            </a:r>
          </a:p>
          <a:p>
            <a:pPr marL="0" indent="0" fontAlgn="auto">
              <a:spcBef>
                <a:spcPts val="0"/>
              </a:spcBef>
              <a:spcAft>
                <a:spcPts val="0"/>
              </a:spcAft>
              <a:buNone/>
            </a:pPr>
            <a:r>
              <a:rPr lang="en-US" sz="1500" dirty="0">
                <a:latin typeface="Consolas" panose="020B0609020204030204" pitchFamily="49" charset="0"/>
                <a:cs typeface="Consolas" panose="020B0609020204030204" pitchFamily="49" charset="0"/>
              </a:rPr>
              <a:t>  400770:       01 e8                   add    %</a:t>
            </a:r>
            <a:r>
              <a:rPr lang="en-US" sz="1500" dirty="0" err="1">
                <a:latin typeface="Consolas" panose="020B0609020204030204" pitchFamily="49" charset="0"/>
                <a:cs typeface="Consolas" panose="020B0609020204030204" pitchFamily="49" charset="0"/>
              </a:rPr>
              <a:t>ebp</a:t>
            </a:r>
            <a:r>
              <a:rPr lang="en-US" sz="1500" dirty="0">
                <a:latin typeface="Consolas" panose="020B0609020204030204" pitchFamily="49" charset="0"/>
                <a:cs typeface="Consolas" panose="020B0609020204030204" pitchFamily="49" charset="0"/>
              </a:rPr>
              <a:t>,%</a:t>
            </a:r>
            <a:r>
              <a:rPr lang="en-US" sz="1500" dirty="0" err="1">
                <a:latin typeface="Consolas" panose="020B0609020204030204" pitchFamily="49" charset="0"/>
                <a:cs typeface="Consolas" panose="020B0609020204030204" pitchFamily="49" charset="0"/>
              </a:rPr>
              <a:t>eax</a:t>
            </a:r>
            <a:endParaRPr lang="en-US" sz="1500" dirty="0">
              <a:latin typeface="Consolas" panose="020B0609020204030204" pitchFamily="49" charset="0"/>
              <a:cs typeface="Consolas" panose="020B0609020204030204" pitchFamily="49" charset="0"/>
            </a:endParaRPr>
          </a:p>
          <a:p>
            <a:pPr marL="0" indent="0" fontAlgn="auto">
              <a:spcBef>
                <a:spcPts val="0"/>
              </a:spcBef>
              <a:spcAft>
                <a:spcPts val="0"/>
              </a:spcAft>
              <a:buNone/>
            </a:pPr>
            <a:r>
              <a:rPr lang="en-US" sz="1500" dirty="0">
                <a:latin typeface="Consolas" panose="020B0609020204030204" pitchFamily="49" charset="0"/>
                <a:cs typeface="Consolas" panose="020B0609020204030204" pitchFamily="49" charset="0"/>
              </a:rPr>
              <a:t>  400772:       48 83 c4 08             add    $0x8,%rsp</a:t>
            </a:r>
          </a:p>
          <a:p>
            <a:pPr marL="0" indent="0" fontAlgn="auto">
              <a:spcBef>
                <a:spcPts val="0"/>
              </a:spcBef>
              <a:spcAft>
                <a:spcPts val="0"/>
              </a:spcAft>
              <a:buNone/>
            </a:pPr>
            <a:r>
              <a:rPr lang="en-US" sz="1500" dirty="0">
                <a:latin typeface="Consolas" panose="020B0609020204030204" pitchFamily="49" charset="0"/>
                <a:cs typeface="Consolas" panose="020B0609020204030204" pitchFamily="49" charset="0"/>
              </a:rPr>
              <a:t>  400776:       5b                      pop    %</a:t>
            </a:r>
            <a:r>
              <a:rPr lang="en-US" sz="1500" dirty="0" err="1">
                <a:latin typeface="Consolas" panose="020B0609020204030204" pitchFamily="49" charset="0"/>
                <a:cs typeface="Consolas" panose="020B0609020204030204" pitchFamily="49" charset="0"/>
              </a:rPr>
              <a:t>rbx</a:t>
            </a:r>
            <a:endParaRPr lang="en-US" sz="1500" dirty="0">
              <a:latin typeface="Consolas" panose="020B0609020204030204" pitchFamily="49" charset="0"/>
              <a:cs typeface="Consolas" panose="020B0609020204030204" pitchFamily="49" charset="0"/>
            </a:endParaRPr>
          </a:p>
          <a:p>
            <a:pPr marL="0" indent="0" fontAlgn="auto">
              <a:spcBef>
                <a:spcPts val="0"/>
              </a:spcBef>
              <a:spcAft>
                <a:spcPts val="0"/>
              </a:spcAft>
              <a:buNone/>
            </a:pPr>
            <a:r>
              <a:rPr lang="en-US" sz="1500" dirty="0">
                <a:latin typeface="Consolas" panose="020B0609020204030204" pitchFamily="49" charset="0"/>
                <a:cs typeface="Consolas" panose="020B0609020204030204" pitchFamily="49" charset="0"/>
              </a:rPr>
              <a:t>  400777:       5d                      pop    %</a:t>
            </a:r>
            <a:r>
              <a:rPr lang="en-US" sz="1500" dirty="0" err="1">
                <a:latin typeface="Consolas" panose="020B0609020204030204" pitchFamily="49" charset="0"/>
                <a:cs typeface="Consolas" panose="020B0609020204030204" pitchFamily="49" charset="0"/>
              </a:rPr>
              <a:t>rbp</a:t>
            </a:r>
            <a:endParaRPr lang="en-US" sz="1500" dirty="0">
              <a:latin typeface="Consolas" panose="020B0609020204030204" pitchFamily="49" charset="0"/>
              <a:cs typeface="Consolas" panose="020B0609020204030204" pitchFamily="49" charset="0"/>
            </a:endParaRPr>
          </a:p>
          <a:p>
            <a:pPr marL="0" indent="0" fontAlgn="auto">
              <a:spcBef>
                <a:spcPts val="0"/>
              </a:spcBef>
              <a:spcAft>
                <a:spcPts val="0"/>
              </a:spcAft>
              <a:buNone/>
            </a:pPr>
            <a:r>
              <a:rPr lang="en-US" sz="1500" dirty="0">
                <a:latin typeface="Consolas" panose="020B0609020204030204" pitchFamily="49" charset="0"/>
                <a:cs typeface="Consolas" panose="020B0609020204030204" pitchFamily="49" charset="0"/>
              </a:rPr>
              <a:t>  400778:       c3                      </a:t>
            </a:r>
            <a:r>
              <a:rPr lang="en-US" sz="1500" dirty="0" err="1">
                <a:latin typeface="Consolas" panose="020B0609020204030204" pitchFamily="49" charset="0"/>
                <a:cs typeface="Consolas" panose="020B0609020204030204" pitchFamily="49" charset="0"/>
              </a:rPr>
              <a:t>retq</a:t>
            </a:r>
            <a:endParaRPr lang="en-US" sz="1500" dirty="0"/>
          </a:p>
          <a:p>
            <a:pPr marL="0" indent="0" fontAlgn="auto">
              <a:spcBef>
                <a:spcPts val="0"/>
              </a:spcBef>
              <a:spcAft>
                <a:spcPts val="0"/>
              </a:spcAft>
              <a:buNone/>
            </a:pPr>
            <a:endParaRPr lang="en-US" dirty="0"/>
          </a:p>
        </p:txBody>
      </p:sp>
    </p:spTree>
    <p:extLst>
      <p:ext uri="{BB962C8B-B14F-4D97-AF65-F5344CB8AC3E}">
        <p14:creationId xmlns:p14="http://schemas.microsoft.com/office/powerpoint/2010/main" val="368148381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E1A85-1275-2943-9772-83E1A803F410}"/>
              </a:ext>
            </a:extLst>
          </p:cNvPr>
          <p:cNvSpPr>
            <a:spLocks noGrp="1"/>
          </p:cNvSpPr>
          <p:nvPr>
            <p:ph type="title"/>
          </p:nvPr>
        </p:nvSpPr>
        <p:spPr/>
        <p:txBody>
          <a:bodyPr/>
          <a:lstStyle/>
          <a:p>
            <a:r>
              <a:rPr lang="en-US" dirty="0"/>
              <a:t>Constant Folding: After (-O2)</a:t>
            </a:r>
          </a:p>
        </p:txBody>
      </p:sp>
      <p:sp>
        <p:nvSpPr>
          <p:cNvPr id="4" name="Content Placeholder 2">
            <a:extLst>
              <a:ext uri="{FF2B5EF4-FFF2-40B4-BE49-F238E27FC236}">
                <a16:creationId xmlns:a16="http://schemas.microsoft.com/office/drawing/2014/main" id="{7506F29C-EE22-6041-99B0-F66CDB6F2D56}"/>
              </a:ext>
            </a:extLst>
          </p:cNvPr>
          <p:cNvSpPr txBox="1">
            <a:spLocks/>
          </p:cNvSpPr>
          <p:nvPr>
            <p:custDataLst>
              <p:tags r:id="rId1"/>
            </p:custDataLst>
          </p:nvPr>
        </p:nvSpPr>
        <p:spPr>
          <a:xfrm>
            <a:off x="152400" y="1219200"/>
            <a:ext cx="7700963" cy="54834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Bef>
                <a:spcPts val="0"/>
              </a:spcBef>
              <a:spcAft>
                <a:spcPts val="0"/>
              </a:spcAft>
              <a:buNone/>
            </a:pPr>
            <a:r>
              <a:rPr lang="en-US" sz="1500" dirty="0">
                <a:latin typeface="Consolas" panose="020B0609020204030204" pitchFamily="49" charset="0"/>
                <a:cs typeface="Consolas" panose="020B0609020204030204" pitchFamily="49" charset="0"/>
              </a:rPr>
              <a:t>0000000000400800 &lt;CF&gt;:</a:t>
            </a:r>
          </a:p>
          <a:p>
            <a:pPr marL="0" indent="0" fontAlgn="auto">
              <a:spcBef>
                <a:spcPts val="0"/>
              </a:spcBef>
              <a:spcAft>
                <a:spcPts val="0"/>
              </a:spcAft>
              <a:buNone/>
            </a:pPr>
            <a:r>
              <a:rPr lang="en-US" sz="1500" dirty="0">
                <a:latin typeface="Consolas" panose="020B0609020204030204" pitchFamily="49" charset="0"/>
                <a:cs typeface="Consolas" panose="020B0609020204030204" pitchFamily="49" charset="0"/>
              </a:rPr>
              <a:t>  400800:       69 c7 07 01 00 00       </a:t>
            </a:r>
            <a:r>
              <a:rPr lang="en-US" sz="1500" dirty="0" err="1">
                <a:latin typeface="Consolas" panose="020B0609020204030204" pitchFamily="49" charset="0"/>
                <a:cs typeface="Consolas" panose="020B0609020204030204" pitchFamily="49" charset="0"/>
              </a:rPr>
              <a:t>imul</a:t>
            </a:r>
            <a:r>
              <a:rPr lang="en-US" sz="1500" dirty="0">
                <a:latin typeface="Consolas" panose="020B0609020204030204" pitchFamily="49" charset="0"/>
                <a:cs typeface="Consolas" panose="020B0609020204030204" pitchFamily="49" charset="0"/>
              </a:rPr>
              <a:t>   $0x107,%edi,%eax</a:t>
            </a:r>
          </a:p>
          <a:p>
            <a:pPr marL="0" indent="0" fontAlgn="auto">
              <a:spcBef>
                <a:spcPts val="0"/>
              </a:spcBef>
              <a:spcAft>
                <a:spcPts val="0"/>
              </a:spcAft>
              <a:buNone/>
            </a:pPr>
            <a:r>
              <a:rPr lang="en-US" sz="1500" dirty="0">
                <a:latin typeface="Consolas" panose="020B0609020204030204" pitchFamily="49" charset="0"/>
                <a:cs typeface="Consolas" panose="020B0609020204030204" pitchFamily="49" charset="0"/>
              </a:rPr>
              <a:t>  400806:       05 61 6d 00 00          add    $0x6d61,%eax</a:t>
            </a:r>
          </a:p>
          <a:p>
            <a:pPr marL="0" indent="0" fontAlgn="auto">
              <a:spcBef>
                <a:spcPts val="0"/>
              </a:spcBef>
              <a:spcAft>
                <a:spcPts val="0"/>
              </a:spcAft>
              <a:buNone/>
            </a:pPr>
            <a:r>
              <a:rPr lang="en-US" sz="1500" dirty="0">
                <a:latin typeface="Consolas" panose="020B0609020204030204" pitchFamily="49" charset="0"/>
                <a:cs typeface="Consolas" panose="020B0609020204030204" pitchFamily="49" charset="0"/>
              </a:rPr>
              <a:t>  40080b:       c3                      </a:t>
            </a:r>
            <a:r>
              <a:rPr lang="en-US" sz="1500" dirty="0" err="1">
                <a:latin typeface="Consolas" panose="020B0609020204030204" pitchFamily="49" charset="0"/>
                <a:cs typeface="Consolas" panose="020B0609020204030204" pitchFamily="49" charset="0"/>
              </a:rPr>
              <a:t>retq</a:t>
            </a:r>
            <a:endParaRPr lang="en-US" sz="15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34539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0553-6696-0B45-B633-5686B2E0532D}"/>
              </a:ext>
            </a:extLst>
          </p:cNvPr>
          <p:cNvSpPr>
            <a:spLocks noGrp="1"/>
          </p:cNvSpPr>
          <p:nvPr>
            <p:ph type="title"/>
          </p:nvPr>
        </p:nvSpPr>
        <p:spPr/>
        <p:txBody>
          <a:bodyPr/>
          <a:lstStyle/>
          <a:p>
            <a:r>
              <a:rPr lang="en-US" dirty="0"/>
              <a:t>What is a heap allocator?</a:t>
            </a:r>
          </a:p>
        </p:txBody>
      </p:sp>
      <p:sp>
        <p:nvSpPr>
          <p:cNvPr id="3" name="Content Placeholder 2">
            <a:extLst>
              <a:ext uri="{FF2B5EF4-FFF2-40B4-BE49-F238E27FC236}">
                <a16:creationId xmlns:a16="http://schemas.microsoft.com/office/drawing/2014/main" id="{6E3D1BFD-8CA7-F642-8917-9FFACA7360BC}"/>
              </a:ext>
            </a:extLst>
          </p:cNvPr>
          <p:cNvSpPr>
            <a:spLocks noGrp="1"/>
          </p:cNvSpPr>
          <p:nvPr>
            <p:ph idx="1"/>
          </p:nvPr>
        </p:nvSpPr>
        <p:spPr>
          <a:xfrm>
            <a:off x="152400" y="1295400"/>
            <a:ext cx="11811000" cy="3657600"/>
          </a:xfrm>
        </p:spPr>
        <p:txBody>
          <a:bodyPr/>
          <a:lstStyle/>
          <a:p>
            <a:r>
              <a:rPr lang="en-US" dirty="0"/>
              <a:t>A heap allocator is a set of functions that fulfills requests for heap memory.</a:t>
            </a:r>
          </a:p>
          <a:p>
            <a:r>
              <a:rPr lang="en-US" dirty="0"/>
              <a:t>On initialization, a heap allocator is provided the starting address and size of a large contiguous block of memory (the heap).</a:t>
            </a:r>
          </a:p>
          <a:p>
            <a:r>
              <a:rPr lang="en-US" dirty="0"/>
              <a:t>A heap allocator must manage this memory as clients request or no longer need pieces of it.</a:t>
            </a:r>
          </a:p>
        </p:txBody>
      </p:sp>
      <p:sp>
        <p:nvSpPr>
          <p:cNvPr id="5" name="Oval Callout 4">
            <a:extLst>
              <a:ext uri="{FF2B5EF4-FFF2-40B4-BE49-F238E27FC236}">
                <a16:creationId xmlns:a16="http://schemas.microsoft.com/office/drawing/2014/main" id="{6DBC779D-FDDE-AE43-AF37-7C1C19D1C638}"/>
              </a:ext>
            </a:extLst>
          </p:cNvPr>
          <p:cNvSpPr/>
          <p:nvPr/>
        </p:nvSpPr>
        <p:spPr>
          <a:xfrm>
            <a:off x="185225" y="3705665"/>
            <a:ext cx="4038600" cy="1524000"/>
          </a:xfrm>
          <a:prstGeom prst="wedgeEllipseCallout">
            <a:avLst>
              <a:gd name="adj1" fmla="val -54063"/>
              <a:gd name="adj2" fmla="val 551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Request 1:</a:t>
            </a:r>
            <a:r>
              <a:rPr lang="en-US" sz="2000" dirty="0"/>
              <a:t> Hi!  May I please have 2 bytes of heap memory?</a:t>
            </a:r>
            <a:endParaRPr lang="en-US" sz="2000" b="1" dirty="0"/>
          </a:p>
        </p:txBody>
      </p:sp>
      <p:sp>
        <p:nvSpPr>
          <p:cNvPr id="7" name="Rounded Rectangular Callout 6">
            <a:extLst>
              <a:ext uri="{FF2B5EF4-FFF2-40B4-BE49-F238E27FC236}">
                <a16:creationId xmlns:a16="http://schemas.microsoft.com/office/drawing/2014/main" id="{7A4A148F-B78E-8B43-8936-126063E53DA0}"/>
              </a:ext>
            </a:extLst>
          </p:cNvPr>
          <p:cNvSpPr/>
          <p:nvPr/>
        </p:nvSpPr>
        <p:spPr>
          <a:xfrm>
            <a:off x="7848600" y="3695505"/>
            <a:ext cx="4191000" cy="1395828"/>
          </a:xfrm>
          <a:prstGeom prst="wedgeRoundRectCallout">
            <a:avLst>
              <a:gd name="adj1" fmla="val 53684"/>
              <a:gd name="adj2" fmla="val 84673"/>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Allocator: </a:t>
            </a:r>
            <a:r>
              <a:rPr lang="en-US" sz="2800" dirty="0"/>
              <a:t>Sure, I’ve given you address 0x10.</a:t>
            </a:r>
          </a:p>
        </p:txBody>
      </p:sp>
      <p:graphicFrame>
        <p:nvGraphicFramePr>
          <p:cNvPr id="8" name="Table 7">
            <a:extLst>
              <a:ext uri="{FF2B5EF4-FFF2-40B4-BE49-F238E27FC236}">
                <a16:creationId xmlns:a16="http://schemas.microsoft.com/office/drawing/2014/main" id="{705D6C91-0E7D-7044-BB33-0A94B083CD2E}"/>
              </a:ext>
            </a:extLst>
          </p:cNvPr>
          <p:cNvGraphicFramePr>
            <a:graphicFrameLocks noGrp="1"/>
          </p:cNvGraphicFramePr>
          <p:nvPr>
            <p:extLst>
              <p:ext uri="{D42A27DB-BD31-4B8C-83A1-F6EECF244321}">
                <p14:modId xmlns:p14="http://schemas.microsoft.com/office/powerpoint/2010/main" val="3462966138"/>
              </p:ext>
            </p:extLst>
          </p:nvPr>
        </p:nvGraphicFramePr>
        <p:xfrm>
          <a:off x="152400" y="5257800"/>
          <a:ext cx="11658600" cy="1395828"/>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gridCol w="1165860">
                  <a:extLst>
                    <a:ext uri="{9D8B030D-6E8A-4147-A177-3AD203B41FA5}">
                      <a16:colId xmlns:a16="http://schemas.microsoft.com/office/drawing/2014/main" val="653897468"/>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0x11</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0x12</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0x13</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0x14</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0x15</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0x16</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0x17</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0x19</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gridSpan="10">
                  <a:txBody>
                    <a:bodyPr/>
                    <a:lstStyle/>
                    <a:p>
                      <a:pPr algn="ctr"/>
                      <a:r>
                        <a:rPr lang="en-US" sz="2400" dirty="0"/>
                        <a:t>AVAILABLE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8740"/>
                  </a:ext>
                </a:extLst>
              </a:tr>
            </a:tbl>
          </a:graphicData>
        </a:graphic>
      </p:graphicFrame>
    </p:spTree>
    <p:extLst>
      <p:ext uri="{BB962C8B-B14F-4D97-AF65-F5344CB8AC3E}">
        <p14:creationId xmlns:p14="http://schemas.microsoft.com/office/powerpoint/2010/main" val="321915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457F0-4979-314B-99A2-A361948B5A22}"/>
              </a:ext>
            </a:extLst>
          </p:cNvPr>
          <p:cNvSpPr>
            <a:spLocks noGrp="1"/>
          </p:cNvSpPr>
          <p:nvPr>
            <p:ph type="title"/>
          </p:nvPr>
        </p:nvSpPr>
        <p:spPr/>
        <p:txBody>
          <a:bodyPr/>
          <a:lstStyle/>
          <a:p>
            <a:r>
              <a:rPr lang="en-US" dirty="0"/>
              <a:t>Common Sub-Expression Elimination</a:t>
            </a:r>
          </a:p>
        </p:txBody>
      </p:sp>
      <p:sp>
        <p:nvSpPr>
          <p:cNvPr id="3" name="Content Placeholder 2">
            <a:extLst>
              <a:ext uri="{FF2B5EF4-FFF2-40B4-BE49-F238E27FC236}">
                <a16:creationId xmlns:a16="http://schemas.microsoft.com/office/drawing/2014/main" id="{155550BF-AF5C-5D43-BD01-8A121612B3F6}"/>
              </a:ext>
            </a:extLst>
          </p:cNvPr>
          <p:cNvSpPr>
            <a:spLocks noGrp="1"/>
          </p:cNvSpPr>
          <p:nvPr>
            <p:ph idx="1"/>
          </p:nvPr>
        </p:nvSpPr>
        <p:spPr/>
        <p:txBody>
          <a:bodyPr/>
          <a:lstStyle/>
          <a:p>
            <a:pPr marL="0" indent="0">
              <a:buNone/>
            </a:pPr>
            <a:r>
              <a:rPr lang="en-US" b="1" dirty="0"/>
              <a:t>Common Sub-Expression Elimination </a:t>
            </a:r>
            <a:r>
              <a:rPr lang="en-US" dirty="0"/>
              <a:t>prevents the recalculation of the same thing many times by doing it once and saving the result.</a:t>
            </a:r>
          </a:p>
          <a:p>
            <a:pPr marL="0" indent="0">
              <a:buNone/>
            </a:pPr>
            <a:endParaRPr lang="en-US" b="1" dirty="0"/>
          </a:p>
          <a:p>
            <a:pPr marL="0" lvl="1" indent="-158433">
              <a:buNone/>
            </a:pPr>
            <a:r>
              <a:rPr lang="pt-BR" dirty="0">
                <a:latin typeface="Consolas" panose="020B0609020204030204" pitchFamily="49" charset="0"/>
                <a:cs typeface="Consolas" panose="020B0609020204030204" pitchFamily="49" charset="0"/>
              </a:rPr>
              <a:t> </a:t>
            </a:r>
            <a:r>
              <a:rPr lang="pt-BR" dirty="0" err="1">
                <a:latin typeface="Consolas" panose="020B0609020204030204" pitchFamily="49" charset="0"/>
                <a:cs typeface="Consolas" panose="020B0609020204030204" pitchFamily="49" charset="0"/>
              </a:rPr>
              <a:t>int</a:t>
            </a:r>
            <a:r>
              <a:rPr lang="pt-BR" dirty="0">
                <a:latin typeface="Consolas" panose="020B0609020204030204" pitchFamily="49" charset="0"/>
                <a:cs typeface="Consolas" panose="020B0609020204030204" pitchFamily="49" charset="0"/>
              </a:rPr>
              <a:t> a = (</a:t>
            </a:r>
            <a:r>
              <a:rPr lang="pt-BR" dirty="0">
                <a:solidFill>
                  <a:srgbClr val="FF0000"/>
                </a:solidFill>
                <a:latin typeface="Consolas" panose="020B0609020204030204" pitchFamily="49" charset="0"/>
                <a:cs typeface="Consolas" panose="020B0609020204030204" pitchFamily="49" charset="0"/>
              </a:rPr>
              <a:t>param2 + 0x107</a:t>
            </a:r>
            <a:r>
              <a:rPr lang="pt-BR" dirty="0">
                <a:latin typeface="Consolas" panose="020B0609020204030204" pitchFamily="49" charset="0"/>
                <a:cs typeface="Consolas" panose="020B0609020204030204" pitchFamily="49" charset="0"/>
              </a:rPr>
              <a:t>);</a:t>
            </a:r>
          </a:p>
          <a:p>
            <a:pPr marL="0" lvl="1" indent="-158433">
              <a:buNone/>
            </a:pPr>
            <a:r>
              <a:rPr lang="pt-BR" dirty="0">
                <a:latin typeface="Consolas" panose="020B0609020204030204" pitchFamily="49" charset="0"/>
                <a:cs typeface="Consolas" panose="020B0609020204030204" pitchFamily="49" charset="0"/>
              </a:rPr>
              <a:t> </a:t>
            </a:r>
            <a:r>
              <a:rPr lang="pt-BR" dirty="0" err="1">
                <a:latin typeface="Consolas" panose="020B0609020204030204" pitchFamily="49" charset="0"/>
                <a:cs typeface="Consolas" panose="020B0609020204030204" pitchFamily="49" charset="0"/>
              </a:rPr>
              <a:t>int</a:t>
            </a:r>
            <a:r>
              <a:rPr lang="pt-BR" dirty="0">
                <a:latin typeface="Consolas" panose="020B0609020204030204" pitchFamily="49" charset="0"/>
                <a:cs typeface="Consolas" panose="020B0609020204030204" pitchFamily="49" charset="0"/>
              </a:rPr>
              <a:t> </a:t>
            </a:r>
            <a:r>
              <a:rPr lang="pt-BR" dirty="0" err="1">
                <a:latin typeface="Consolas" panose="020B0609020204030204" pitchFamily="49" charset="0"/>
                <a:cs typeface="Consolas" panose="020B0609020204030204" pitchFamily="49" charset="0"/>
              </a:rPr>
              <a:t>b</a:t>
            </a:r>
            <a:r>
              <a:rPr lang="pt-BR" dirty="0">
                <a:latin typeface="Consolas" panose="020B0609020204030204" pitchFamily="49" charset="0"/>
                <a:cs typeface="Consolas" panose="020B0609020204030204" pitchFamily="49" charset="0"/>
              </a:rPr>
              <a:t> = param1 * (</a:t>
            </a:r>
            <a:r>
              <a:rPr lang="pt-BR" dirty="0">
                <a:solidFill>
                  <a:srgbClr val="FF0000"/>
                </a:solidFill>
                <a:latin typeface="Consolas" panose="020B0609020204030204" pitchFamily="49" charset="0"/>
                <a:cs typeface="Consolas" panose="020B0609020204030204" pitchFamily="49" charset="0"/>
              </a:rPr>
              <a:t>param2 + 0x107</a:t>
            </a:r>
            <a:r>
              <a:rPr lang="pt-BR" dirty="0">
                <a:latin typeface="Consolas" panose="020B0609020204030204" pitchFamily="49" charset="0"/>
                <a:cs typeface="Consolas" panose="020B0609020204030204" pitchFamily="49" charset="0"/>
              </a:rPr>
              <a:t>) + a;</a:t>
            </a:r>
          </a:p>
          <a:p>
            <a:pPr marL="0" lvl="1" indent="-158433">
              <a:buNone/>
            </a:pPr>
            <a:r>
              <a:rPr lang="pt-BR" dirty="0">
                <a:latin typeface="Consolas" panose="020B0609020204030204" pitchFamily="49" charset="0"/>
                <a:cs typeface="Consolas" panose="020B0609020204030204" pitchFamily="49" charset="0"/>
              </a:rPr>
              <a:t> </a:t>
            </a:r>
            <a:r>
              <a:rPr lang="pt-BR" dirty="0" err="1">
                <a:latin typeface="Consolas" panose="020B0609020204030204" pitchFamily="49" charset="0"/>
                <a:cs typeface="Consolas" panose="020B0609020204030204" pitchFamily="49" charset="0"/>
              </a:rPr>
              <a:t>return</a:t>
            </a:r>
            <a:r>
              <a:rPr lang="pt-BR" dirty="0">
                <a:latin typeface="Consolas" panose="020B0609020204030204" pitchFamily="49" charset="0"/>
                <a:cs typeface="Consolas" panose="020B0609020204030204" pitchFamily="49" charset="0"/>
              </a:rPr>
              <a:t> a * (</a:t>
            </a:r>
            <a:r>
              <a:rPr lang="pt-BR" dirty="0">
                <a:solidFill>
                  <a:srgbClr val="FF0000"/>
                </a:solidFill>
                <a:latin typeface="Consolas" panose="020B0609020204030204" pitchFamily="49" charset="0"/>
                <a:cs typeface="Consolas" panose="020B0609020204030204" pitchFamily="49" charset="0"/>
              </a:rPr>
              <a:t>param2 + 0x107</a:t>
            </a:r>
            <a:r>
              <a:rPr lang="pt-BR" dirty="0">
                <a:latin typeface="Consolas" panose="020B0609020204030204" pitchFamily="49" charset="0"/>
                <a:cs typeface="Consolas" panose="020B0609020204030204" pitchFamily="49" charset="0"/>
              </a:rPr>
              <a:t>) + </a:t>
            </a:r>
            <a:r>
              <a:rPr lang="pt-BR" dirty="0" err="1">
                <a:latin typeface="Consolas" panose="020B0609020204030204" pitchFamily="49" charset="0"/>
                <a:cs typeface="Consolas" panose="020B0609020204030204" pitchFamily="49" charset="0"/>
              </a:rPr>
              <a:t>b</a:t>
            </a:r>
            <a:r>
              <a:rPr lang="pt-BR" dirty="0">
                <a:latin typeface="Consolas" panose="020B0609020204030204" pitchFamily="49" charset="0"/>
                <a:cs typeface="Consolas" panose="020B0609020204030204" pitchFamily="49" charset="0"/>
              </a:rPr>
              <a:t> * (</a:t>
            </a:r>
            <a:r>
              <a:rPr lang="pt-BR" dirty="0">
                <a:solidFill>
                  <a:srgbClr val="FF0000"/>
                </a:solidFill>
                <a:latin typeface="Consolas" panose="020B0609020204030204" pitchFamily="49" charset="0"/>
                <a:cs typeface="Consolas" panose="020B0609020204030204" pitchFamily="49" charset="0"/>
              </a:rPr>
              <a:t>param2 + 0x107</a:t>
            </a:r>
            <a:r>
              <a:rPr lang="pt-BR"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6471743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BB0BD-E6EE-8242-817B-8E1A826F97F3}"/>
              </a:ext>
            </a:extLst>
          </p:cNvPr>
          <p:cNvSpPr>
            <a:spLocks noGrp="1"/>
          </p:cNvSpPr>
          <p:nvPr>
            <p:ph type="title"/>
          </p:nvPr>
        </p:nvSpPr>
        <p:spPr/>
        <p:txBody>
          <a:bodyPr/>
          <a:lstStyle/>
          <a:p>
            <a:r>
              <a:rPr lang="en-US" dirty="0"/>
              <a:t>Strength Reduction</a:t>
            </a:r>
          </a:p>
        </p:txBody>
      </p:sp>
      <p:sp>
        <p:nvSpPr>
          <p:cNvPr id="3" name="Content Placeholder 2">
            <a:extLst>
              <a:ext uri="{FF2B5EF4-FFF2-40B4-BE49-F238E27FC236}">
                <a16:creationId xmlns:a16="http://schemas.microsoft.com/office/drawing/2014/main" id="{17CF3ED9-3E71-E04D-9572-BCC4151B7A9A}"/>
              </a:ext>
            </a:extLst>
          </p:cNvPr>
          <p:cNvSpPr>
            <a:spLocks noGrp="1"/>
          </p:cNvSpPr>
          <p:nvPr>
            <p:ph idx="1"/>
          </p:nvPr>
        </p:nvSpPr>
        <p:spPr/>
        <p:txBody>
          <a:bodyPr/>
          <a:lstStyle/>
          <a:p>
            <a:pPr marL="0" indent="0">
              <a:buNone/>
            </a:pPr>
            <a:r>
              <a:rPr lang="en-US" b="1" dirty="0"/>
              <a:t>Strength reduction</a:t>
            </a:r>
            <a:r>
              <a:rPr lang="en-US" dirty="0"/>
              <a:t> changes divide to multiply, multiply to add/shift, and mod to AND to avoid using instructions that cost many cycles (multiply and divide).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4511015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460C8-53DB-124A-8E86-17D910ABBF95}"/>
              </a:ext>
            </a:extLst>
          </p:cNvPr>
          <p:cNvSpPr>
            <a:spLocks noGrp="1"/>
          </p:cNvSpPr>
          <p:nvPr>
            <p:ph type="title"/>
          </p:nvPr>
        </p:nvSpPr>
        <p:spPr>
          <a:xfrm>
            <a:off x="457200" y="0"/>
            <a:ext cx="11277600" cy="1143000"/>
          </a:xfrm>
        </p:spPr>
        <p:txBody>
          <a:bodyPr/>
          <a:lstStyle/>
          <a:p>
            <a:r>
              <a:rPr lang="en-US" dirty="0"/>
              <a:t>Assignment 7: Optimization</a:t>
            </a:r>
          </a:p>
        </p:txBody>
      </p:sp>
      <p:sp>
        <p:nvSpPr>
          <p:cNvPr id="3" name="Content Placeholder 2">
            <a:extLst>
              <a:ext uri="{FF2B5EF4-FFF2-40B4-BE49-F238E27FC236}">
                <a16:creationId xmlns:a16="http://schemas.microsoft.com/office/drawing/2014/main" id="{FFA1F511-4B1E-2C48-84AE-4FD675B56D00}"/>
              </a:ext>
            </a:extLst>
          </p:cNvPr>
          <p:cNvSpPr>
            <a:spLocks noGrp="1"/>
          </p:cNvSpPr>
          <p:nvPr>
            <p:ph idx="1"/>
          </p:nvPr>
        </p:nvSpPr>
        <p:spPr/>
        <p:txBody>
          <a:bodyPr/>
          <a:lstStyle/>
          <a:p>
            <a:r>
              <a:rPr lang="en-US" dirty="0"/>
              <a:t>Explore various optimizations you can make to your code to reduce instruction count.</a:t>
            </a:r>
          </a:p>
          <a:p>
            <a:pPr lvl="1"/>
            <a:r>
              <a:rPr lang="en-US" dirty="0"/>
              <a:t>More efficient Big-O for your algorithms</a:t>
            </a:r>
          </a:p>
          <a:p>
            <a:pPr lvl="1"/>
            <a:r>
              <a:rPr lang="en-US" dirty="0"/>
              <a:t>Explore other ways to reduce instruction count</a:t>
            </a:r>
          </a:p>
          <a:p>
            <a:pPr lvl="2"/>
            <a:r>
              <a:rPr lang="en-US" dirty="0"/>
              <a:t>Look for hotspots using </a:t>
            </a:r>
            <a:r>
              <a:rPr lang="en-US" dirty="0" err="1"/>
              <a:t>callgrind</a:t>
            </a:r>
            <a:endParaRPr lang="en-US" dirty="0"/>
          </a:p>
          <a:p>
            <a:pPr lvl="2"/>
            <a:r>
              <a:rPr lang="en-US" dirty="0"/>
              <a:t>Optimize using –O2</a:t>
            </a:r>
          </a:p>
          <a:p>
            <a:pPr lvl="2"/>
            <a:r>
              <a:rPr lang="en-US" dirty="0"/>
              <a:t>And more…</a:t>
            </a:r>
          </a:p>
        </p:txBody>
      </p:sp>
    </p:spTree>
    <p:extLst>
      <p:ext uri="{BB962C8B-B14F-4D97-AF65-F5344CB8AC3E}">
        <p14:creationId xmlns:p14="http://schemas.microsoft.com/office/powerpoint/2010/main" val="193532338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dirty="0"/>
              <a:t>Recap: the heap</a:t>
            </a:r>
          </a:p>
          <a:p>
            <a:r>
              <a:rPr lang="en-US" dirty="0"/>
              <a:t>What is a heap allocator? </a:t>
            </a:r>
          </a:p>
          <a:p>
            <a:r>
              <a:rPr lang="en-US" dirty="0"/>
              <a:t>Heap allocator requirements and goals</a:t>
            </a:r>
          </a:p>
          <a:p>
            <a:r>
              <a:rPr lang="en-US" dirty="0"/>
              <a:t>Method 1: Bump Allocator</a:t>
            </a:r>
          </a:p>
          <a:p>
            <a:r>
              <a:rPr lang="en-US" b="1" dirty="0"/>
              <a:t>Break: </a:t>
            </a:r>
            <a:r>
              <a:rPr lang="en-US" dirty="0"/>
              <a:t>Announcements</a:t>
            </a:r>
            <a:endParaRPr lang="en-US" b="1" dirty="0"/>
          </a:p>
          <a:p>
            <a:r>
              <a:rPr lang="en-US" dirty="0"/>
              <a:t>Method 2: Implicit Free List Allocator</a:t>
            </a:r>
          </a:p>
          <a:p>
            <a:r>
              <a:rPr lang="en-US" dirty="0"/>
              <a:t>Method 3: Explicit Free List Allocator</a:t>
            </a:r>
          </a:p>
          <a:p>
            <a:r>
              <a:rPr lang="en-US" dirty="0"/>
              <a:t>Optimization</a:t>
            </a:r>
          </a:p>
          <a:p>
            <a:endParaRPr lang="en-US" dirty="0"/>
          </a:p>
          <a:p>
            <a:r>
              <a:rPr lang="en-US" b="1" dirty="0"/>
              <a:t>Next time: </a:t>
            </a:r>
            <a:r>
              <a:rPr lang="en-US" dirty="0"/>
              <a:t>additional topics</a:t>
            </a:r>
          </a:p>
          <a:p>
            <a:endParaRPr lang="en-US" dirty="0"/>
          </a:p>
        </p:txBody>
      </p:sp>
    </p:spTree>
    <p:extLst>
      <p:ext uri="{BB962C8B-B14F-4D97-AF65-F5344CB8AC3E}">
        <p14:creationId xmlns:p14="http://schemas.microsoft.com/office/powerpoint/2010/main" val="3809072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0553-6696-0B45-B633-5686B2E0532D}"/>
              </a:ext>
            </a:extLst>
          </p:cNvPr>
          <p:cNvSpPr>
            <a:spLocks noGrp="1"/>
          </p:cNvSpPr>
          <p:nvPr>
            <p:ph type="title"/>
          </p:nvPr>
        </p:nvSpPr>
        <p:spPr/>
        <p:txBody>
          <a:bodyPr/>
          <a:lstStyle/>
          <a:p>
            <a:r>
              <a:rPr lang="en-US" dirty="0"/>
              <a:t>What is a heap allocator?</a:t>
            </a:r>
          </a:p>
        </p:txBody>
      </p:sp>
      <p:sp>
        <p:nvSpPr>
          <p:cNvPr id="3" name="Content Placeholder 2">
            <a:extLst>
              <a:ext uri="{FF2B5EF4-FFF2-40B4-BE49-F238E27FC236}">
                <a16:creationId xmlns:a16="http://schemas.microsoft.com/office/drawing/2014/main" id="{6E3D1BFD-8CA7-F642-8917-9FFACA7360BC}"/>
              </a:ext>
            </a:extLst>
          </p:cNvPr>
          <p:cNvSpPr>
            <a:spLocks noGrp="1"/>
          </p:cNvSpPr>
          <p:nvPr>
            <p:ph idx="1"/>
          </p:nvPr>
        </p:nvSpPr>
        <p:spPr>
          <a:xfrm>
            <a:off x="152400" y="1295400"/>
            <a:ext cx="11811000" cy="3657600"/>
          </a:xfrm>
        </p:spPr>
        <p:txBody>
          <a:bodyPr/>
          <a:lstStyle/>
          <a:p>
            <a:r>
              <a:rPr lang="en-US" dirty="0"/>
              <a:t>A heap allocator is a set of functions that fulfills requests for heap memory.</a:t>
            </a:r>
          </a:p>
          <a:p>
            <a:r>
              <a:rPr lang="en-US" dirty="0"/>
              <a:t>On initialization, a heap allocator is provided the starting address and size of a large contiguous block of memory (the heap).</a:t>
            </a:r>
          </a:p>
          <a:p>
            <a:r>
              <a:rPr lang="en-US" dirty="0"/>
              <a:t>A heap allocator must manage this memory as clients request or no longer need pieces of it.</a:t>
            </a:r>
          </a:p>
        </p:txBody>
      </p:sp>
      <p:graphicFrame>
        <p:nvGraphicFramePr>
          <p:cNvPr id="4" name="Table 3">
            <a:extLst>
              <a:ext uri="{FF2B5EF4-FFF2-40B4-BE49-F238E27FC236}">
                <a16:creationId xmlns:a16="http://schemas.microsoft.com/office/drawing/2014/main" id="{12119E10-1BF6-8940-8261-0F354258960C}"/>
              </a:ext>
            </a:extLst>
          </p:cNvPr>
          <p:cNvGraphicFramePr>
            <a:graphicFrameLocks noGrp="1"/>
          </p:cNvGraphicFramePr>
          <p:nvPr>
            <p:extLst>
              <p:ext uri="{D42A27DB-BD31-4B8C-83A1-F6EECF244321}">
                <p14:modId xmlns:p14="http://schemas.microsoft.com/office/powerpoint/2010/main" val="1780038829"/>
              </p:ext>
            </p:extLst>
          </p:nvPr>
        </p:nvGraphicFramePr>
        <p:xfrm>
          <a:off x="152400" y="5257800"/>
          <a:ext cx="11658600" cy="1395828"/>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gridCol w="1165860">
                  <a:extLst>
                    <a:ext uri="{9D8B030D-6E8A-4147-A177-3AD203B41FA5}">
                      <a16:colId xmlns:a16="http://schemas.microsoft.com/office/drawing/2014/main" val="653897468"/>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0x11</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0x12</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0x13</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0x14</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0x15</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0x16</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0x17</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0x19</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gridSpan="2">
                  <a:txBody>
                    <a:bodyPr/>
                    <a:lstStyle/>
                    <a:p>
                      <a:pPr algn="ctr"/>
                      <a:r>
                        <a:rPr lang="en-US" sz="2400" dirty="0"/>
                        <a:t>FOR REQUEST 1</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2400" dirty="0"/>
                        <a:t>AVAILABLE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8740"/>
                  </a:ext>
                </a:extLst>
              </a:tr>
            </a:tbl>
          </a:graphicData>
        </a:graphic>
      </p:graphicFrame>
      <p:sp>
        <p:nvSpPr>
          <p:cNvPr id="5" name="Oval Callout 4">
            <a:extLst>
              <a:ext uri="{FF2B5EF4-FFF2-40B4-BE49-F238E27FC236}">
                <a16:creationId xmlns:a16="http://schemas.microsoft.com/office/drawing/2014/main" id="{6DBC779D-FDDE-AE43-AF37-7C1C19D1C638}"/>
              </a:ext>
            </a:extLst>
          </p:cNvPr>
          <p:cNvSpPr/>
          <p:nvPr/>
        </p:nvSpPr>
        <p:spPr>
          <a:xfrm>
            <a:off x="185225" y="3705665"/>
            <a:ext cx="4038600" cy="1524000"/>
          </a:xfrm>
          <a:prstGeom prst="wedgeEllipseCallout">
            <a:avLst>
              <a:gd name="adj1" fmla="val -54063"/>
              <a:gd name="adj2" fmla="val 551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Request 1:</a:t>
            </a:r>
            <a:r>
              <a:rPr lang="en-US" sz="2000" dirty="0"/>
              <a:t> Hi!  May I please have 2 bytes of heap memory?</a:t>
            </a:r>
            <a:endParaRPr lang="en-US" sz="2000" b="1" dirty="0"/>
          </a:p>
        </p:txBody>
      </p:sp>
      <p:sp>
        <p:nvSpPr>
          <p:cNvPr id="7" name="Rounded Rectangular Callout 6">
            <a:extLst>
              <a:ext uri="{FF2B5EF4-FFF2-40B4-BE49-F238E27FC236}">
                <a16:creationId xmlns:a16="http://schemas.microsoft.com/office/drawing/2014/main" id="{7A4A148F-B78E-8B43-8936-126063E53DA0}"/>
              </a:ext>
            </a:extLst>
          </p:cNvPr>
          <p:cNvSpPr/>
          <p:nvPr/>
        </p:nvSpPr>
        <p:spPr>
          <a:xfrm>
            <a:off x="7848600" y="3695505"/>
            <a:ext cx="4191000" cy="1395828"/>
          </a:xfrm>
          <a:prstGeom prst="wedgeRoundRectCallout">
            <a:avLst>
              <a:gd name="adj1" fmla="val 53684"/>
              <a:gd name="adj2" fmla="val 84673"/>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Allocator: </a:t>
            </a:r>
            <a:r>
              <a:rPr lang="en-US" sz="2800" dirty="0"/>
              <a:t>Sure, I’ve given you address 0x10.</a:t>
            </a:r>
          </a:p>
        </p:txBody>
      </p:sp>
    </p:spTree>
    <p:extLst>
      <p:ext uri="{BB962C8B-B14F-4D97-AF65-F5344CB8AC3E}">
        <p14:creationId xmlns:p14="http://schemas.microsoft.com/office/powerpoint/2010/main" val="4234314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0553-6696-0B45-B633-5686B2E0532D}"/>
              </a:ext>
            </a:extLst>
          </p:cNvPr>
          <p:cNvSpPr>
            <a:spLocks noGrp="1"/>
          </p:cNvSpPr>
          <p:nvPr>
            <p:ph type="title"/>
          </p:nvPr>
        </p:nvSpPr>
        <p:spPr/>
        <p:txBody>
          <a:bodyPr/>
          <a:lstStyle/>
          <a:p>
            <a:r>
              <a:rPr lang="en-US" dirty="0"/>
              <a:t>What is a heap allocator?</a:t>
            </a:r>
          </a:p>
        </p:txBody>
      </p:sp>
      <p:sp>
        <p:nvSpPr>
          <p:cNvPr id="3" name="Content Placeholder 2">
            <a:extLst>
              <a:ext uri="{FF2B5EF4-FFF2-40B4-BE49-F238E27FC236}">
                <a16:creationId xmlns:a16="http://schemas.microsoft.com/office/drawing/2014/main" id="{6E3D1BFD-8CA7-F642-8917-9FFACA7360BC}"/>
              </a:ext>
            </a:extLst>
          </p:cNvPr>
          <p:cNvSpPr>
            <a:spLocks noGrp="1"/>
          </p:cNvSpPr>
          <p:nvPr>
            <p:ph idx="1"/>
          </p:nvPr>
        </p:nvSpPr>
        <p:spPr>
          <a:xfrm>
            <a:off x="152400" y="1295400"/>
            <a:ext cx="11811000" cy="3657600"/>
          </a:xfrm>
        </p:spPr>
        <p:txBody>
          <a:bodyPr/>
          <a:lstStyle/>
          <a:p>
            <a:r>
              <a:rPr lang="en-US" dirty="0"/>
              <a:t>A heap allocator is a set of functions that fulfills requests for heap memory.</a:t>
            </a:r>
          </a:p>
          <a:p>
            <a:r>
              <a:rPr lang="en-US" dirty="0"/>
              <a:t>On initialization, a heap allocator is provided the starting address and size of a large contiguous block of memory (the heap).</a:t>
            </a:r>
          </a:p>
          <a:p>
            <a:r>
              <a:rPr lang="en-US" dirty="0"/>
              <a:t>A heap allocator must manage this memory as clients request or no longer need pieces of it.</a:t>
            </a:r>
          </a:p>
        </p:txBody>
      </p:sp>
      <p:sp>
        <p:nvSpPr>
          <p:cNvPr id="5" name="Oval Callout 4">
            <a:extLst>
              <a:ext uri="{FF2B5EF4-FFF2-40B4-BE49-F238E27FC236}">
                <a16:creationId xmlns:a16="http://schemas.microsoft.com/office/drawing/2014/main" id="{6DBC779D-FDDE-AE43-AF37-7C1C19D1C638}"/>
              </a:ext>
            </a:extLst>
          </p:cNvPr>
          <p:cNvSpPr/>
          <p:nvPr/>
        </p:nvSpPr>
        <p:spPr>
          <a:xfrm>
            <a:off x="185225" y="3705665"/>
            <a:ext cx="4038600" cy="1524000"/>
          </a:xfrm>
          <a:prstGeom prst="wedgeEllipseCallout">
            <a:avLst>
              <a:gd name="adj1" fmla="val -54063"/>
              <a:gd name="adj2" fmla="val 55115"/>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Request 2:</a:t>
            </a:r>
            <a:r>
              <a:rPr lang="en-US" sz="2000" dirty="0"/>
              <a:t> Howdy!  May I please have 3 bytes of heap memory?</a:t>
            </a:r>
            <a:endParaRPr lang="en-US" sz="2000" b="1" dirty="0"/>
          </a:p>
        </p:txBody>
      </p:sp>
      <p:sp>
        <p:nvSpPr>
          <p:cNvPr id="7" name="Rounded Rectangular Callout 6">
            <a:extLst>
              <a:ext uri="{FF2B5EF4-FFF2-40B4-BE49-F238E27FC236}">
                <a16:creationId xmlns:a16="http://schemas.microsoft.com/office/drawing/2014/main" id="{7A4A148F-B78E-8B43-8936-126063E53DA0}"/>
              </a:ext>
            </a:extLst>
          </p:cNvPr>
          <p:cNvSpPr/>
          <p:nvPr/>
        </p:nvSpPr>
        <p:spPr>
          <a:xfrm>
            <a:off x="7848600" y="3695505"/>
            <a:ext cx="4191000" cy="1395828"/>
          </a:xfrm>
          <a:prstGeom prst="wedgeRoundRectCallout">
            <a:avLst>
              <a:gd name="adj1" fmla="val 53684"/>
              <a:gd name="adj2" fmla="val 84673"/>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Allocator: </a:t>
            </a:r>
            <a:r>
              <a:rPr lang="en-US" sz="2800" dirty="0"/>
              <a:t>Sure, I’ve given you address 0x12.</a:t>
            </a:r>
          </a:p>
        </p:txBody>
      </p:sp>
      <p:graphicFrame>
        <p:nvGraphicFramePr>
          <p:cNvPr id="9" name="Table 8">
            <a:extLst>
              <a:ext uri="{FF2B5EF4-FFF2-40B4-BE49-F238E27FC236}">
                <a16:creationId xmlns:a16="http://schemas.microsoft.com/office/drawing/2014/main" id="{5EB6D871-F219-1145-90BA-82792CA1AED7}"/>
              </a:ext>
            </a:extLst>
          </p:cNvPr>
          <p:cNvGraphicFramePr>
            <a:graphicFrameLocks noGrp="1"/>
          </p:cNvGraphicFramePr>
          <p:nvPr>
            <p:extLst>
              <p:ext uri="{D42A27DB-BD31-4B8C-83A1-F6EECF244321}">
                <p14:modId xmlns:p14="http://schemas.microsoft.com/office/powerpoint/2010/main" val="3276215661"/>
              </p:ext>
            </p:extLst>
          </p:nvPr>
        </p:nvGraphicFramePr>
        <p:xfrm>
          <a:off x="152400" y="5257800"/>
          <a:ext cx="11658600" cy="1395828"/>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gridCol w="1165860">
                  <a:extLst>
                    <a:ext uri="{9D8B030D-6E8A-4147-A177-3AD203B41FA5}">
                      <a16:colId xmlns:a16="http://schemas.microsoft.com/office/drawing/2014/main" val="653897468"/>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0x11</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0x12</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0x13</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0x14</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0x15</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0x16</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0x17</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0x19</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gridSpan="2">
                  <a:txBody>
                    <a:bodyPr/>
                    <a:lstStyle/>
                    <a:p>
                      <a:pPr algn="ctr"/>
                      <a:r>
                        <a:rPr lang="en-US" sz="2400" dirty="0"/>
                        <a:t>FOR REQUEST 1</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2400" dirty="0"/>
                        <a:t>AVAILABLE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8740"/>
                  </a:ext>
                </a:extLst>
              </a:tr>
            </a:tbl>
          </a:graphicData>
        </a:graphic>
      </p:graphicFrame>
    </p:spTree>
    <p:extLst>
      <p:ext uri="{BB962C8B-B14F-4D97-AF65-F5344CB8AC3E}">
        <p14:creationId xmlns:p14="http://schemas.microsoft.com/office/powerpoint/2010/main" val="1342166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0553-6696-0B45-B633-5686B2E0532D}"/>
              </a:ext>
            </a:extLst>
          </p:cNvPr>
          <p:cNvSpPr>
            <a:spLocks noGrp="1"/>
          </p:cNvSpPr>
          <p:nvPr>
            <p:ph type="title"/>
          </p:nvPr>
        </p:nvSpPr>
        <p:spPr/>
        <p:txBody>
          <a:bodyPr/>
          <a:lstStyle/>
          <a:p>
            <a:r>
              <a:rPr lang="en-US" dirty="0"/>
              <a:t>What is a heap allocator?</a:t>
            </a:r>
          </a:p>
        </p:txBody>
      </p:sp>
      <p:sp>
        <p:nvSpPr>
          <p:cNvPr id="3" name="Content Placeholder 2">
            <a:extLst>
              <a:ext uri="{FF2B5EF4-FFF2-40B4-BE49-F238E27FC236}">
                <a16:creationId xmlns:a16="http://schemas.microsoft.com/office/drawing/2014/main" id="{6E3D1BFD-8CA7-F642-8917-9FFACA7360BC}"/>
              </a:ext>
            </a:extLst>
          </p:cNvPr>
          <p:cNvSpPr>
            <a:spLocks noGrp="1"/>
          </p:cNvSpPr>
          <p:nvPr>
            <p:ph idx="1"/>
          </p:nvPr>
        </p:nvSpPr>
        <p:spPr>
          <a:xfrm>
            <a:off x="152400" y="1295400"/>
            <a:ext cx="11811000" cy="3657600"/>
          </a:xfrm>
        </p:spPr>
        <p:txBody>
          <a:bodyPr/>
          <a:lstStyle/>
          <a:p>
            <a:r>
              <a:rPr lang="en-US" dirty="0"/>
              <a:t>A heap allocator is a set of functions that fulfills requests for heap memory.</a:t>
            </a:r>
          </a:p>
          <a:p>
            <a:r>
              <a:rPr lang="en-US" dirty="0"/>
              <a:t>On initialization, a heap allocator is provided the starting address and size of a large contiguous block of memory (the heap).</a:t>
            </a:r>
          </a:p>
          <a:p>
            <a:r>
              <a:rPr lang="en-US" dirty="0"/>
              <a:t>A heap allocator must manage this memory as clients request or no longer need pieces of it.</a:t>
            </a:r>
          </a:p>
        </p:txBody>
      </p:sp>
      <p:sp>
        <p:nvSpPr>
          <p:cNvPr id="5" name="Oval Callout 4">
            <a:extLst>
              <a:ext uri="{FF2B5EF4-FFF2-40B4-BE49-F238E27FC236}">
                <a16:creationId xmlns:a16="http://schemas.microsoft.com/office/drawing/2014/main" id="{6DBC779D-FDDE-AE43-AF37-7C1C19D1C638}"/>
              </a:ext>
            </a:extLst>
          </p:cNvPr>
          <p:cNvSpPr/>
          <p:nvPr/>
        </p:nvSpPr>
        <p:spPr>
          <a:xfrm>
            <a:off x="185225" y="3705665"/>
            <a:ext cx="4038600" cy="1524000"/>
          </a:xfrm>
          <a:prstGeom prst="wedgeEllipseCallout">
            <a:avLst>
              <a:gd name="adj1" fmla="val -54063"/>
              <a:gd name="adj2" fmla="val 55115"/>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Request 2:</a:t>
            </a:r>
            <a:r>
              <a:rPr lang="en-US" sz="2000" dirty="0"/>
              <a:t> Howdy!  May I please have 3 bytes of heap memory?</a:t>
            </a:r>
            <a:endParaRPr lang="en-US" sz="2000" b="1" dirty="0"/>
          </a:p>
        </p:txBody>
      </p:sp>
      <p:sp>
        <p:nvSpPr>
          <p:cNvPr id="7" name="Rounded Rectangular Callout 6">
            <a:extLst>
              <a:ext uri="{FF2B5EF4-FFF2-40B4-BE49-F238E27FC236}">
                <a16:creationId xmlns:a16="http://schemas.microsoft.com/office/drawing/2014/main" id="{7A4A148F-B78E-8B43-8936-126063E53DA0}"/>
              </a:ext>
            </a:extLst>
          </p:cNvPr>
          <p:cNvSpPr/>
          <p:nvPr/>
        </p:nvSpPr>
        <p:spPr>
          <a:xfrm>
            <a:off x="7848600" y="3695505"/>
            <a:ext cx="4191000" cy="1395828"/>
          </a:xfrm>
          <a:prstGeom prst="wedgeRoundRectCallout">
            <a:avLst>
              <a:gd name="adj1" fmla="val 53684"/>
              <a:gd name="adj2" fmla="val 84673"/>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Allocator: </a:t>
            </a:r>
            <a:r>
              <a:rPr lang="en-US" sz="2800" dirty="0"/>
              <a:t>Sure, I’ve given you address 0x12.</a:t>
            </a:r>
          </a:p>
        </p:txBody>
      </p:sp>
      <p:graphicFrame>
        <p:nvGraphicFramePr>
          <p:cNvPr id="8" name="Table 7">
            <a:extLst>
              <a:ext uri="{FF2B5EF4-FFF2-40B4-BE49-F238E27FC236}">
                <a16:creationId xmlns:a16="http://schemas.microsoft.com/office/drawing/2014/main" id="{12BC7E99-D4E7-F542-9040-4770D3C0D97A}"/>
              </a:ext>
            </a:extLst>
          </p:cNvPr>
          <p:cNvGraphicFramePr>
            <a:graphicFrameLocks noGrp="1"/>
          </p:cNvGraphicFramePr>
          <p:nvPr>
            <p:extLst>
              <p:ext uri="{D42A27DB-BD31-4B8C-83A1-F6EECF244321}">
                <p14:modId xmlns:p14="http://schemas.microsoft.com/office/powerpoint/2010/main" val="1297507007"/>
              </p:ext>
            </p:extLst>
          </p:nvPr>
        </p:nvGraphicFramePr>
        <p:xfrm>
          <a:off x="152400" y="5257800"/>
          <a:ext cx="11658600" cy="1395828"/>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gridCol w="1165860">
                  <a:extLst>
                    <a:ext uri="{9D8B030D-6E8A-4147-A177-3AD203B41FA5}">
                      <a16:colId xmlns:a16="http://schemas.microsoft.com/office/drawing/2014/main" val="653897468"/>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0x11</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0x12</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0x13</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0x14</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0x15</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0x16</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0x17</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0x19</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gridSpan="2">
                  <a:txBody>
                    <a:bodyPr/>
                    <a:lstStyle/>
                    <a:p>
                      <a:pPr algn="ctr"/>
                      <a:r>
                        <a:rPr lang="en-US" sz="2400" dirty="0"/>
                        <a:t>FOR REQUEST 1</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2400" dirty="0"/>
                        <a:t>FOR REQUEST 2</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AVAILABLE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8740"/>
                  </a:ext>
                </a:extLst>
              </a:tr>
            </a:tbl>
          </a:graphicData>
        </a:graphic>
      </p:graphicFrame>
    </p:spTree>
    <p:extLst>
      <p:ext uri="{BB962C8B-B14F-4D97-AF65-F5344CB8AC3E}">
        <p14:creationId xmlns:p14="http://schemas.microsoft.com/office/powerpoint/2010/main" val="4098450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0553-6696-0B45-B633-5686B2E0532D}"/>
              </a:ext>
            </a:extLst>
          </p:cNvPr>
          <p:cNvSpPr>
            <a:spLocks noGrp="1"/>
          </p:cNvSpPr>
          <p:nvPr>
            <p:ph type="title"/>
          </p:nvPr>
        </p:nvSpPr>
        <p:spPr/>
        <p:txBody>
          <a:bodyPr/>
          <a:lstStyle/>
          <a:p>
            <a:r>
              <a:rPr lang="en-US" dirty="0"/>
              <a:t>What is a heap allocator?</a:t>
            </a:r>
          </a:p>
        </p:txBody>
      </p:sp>
      <p:sp>
        <p:nvSpPr>
          <p:cNvPr id="3" name="Content Placeholder 2">
            <a:extLst>
              <a:ext uri="{FF2B5EF4-FFF2-40B4-BE49-F238E27FC236}">
                <a16:creationId xmlns:a16="http://schemas.microsoft.com/office/drawing/2014/main" id="{6E3D1BFD-8CA7-F642-8917-9FFACA7360BC}"/>
              </a:ext>
            </a:extLst>
          </p:cNvPr>
          <p:cNvSpPr>
            <a:spLocks noGrp="1"/>
          </p:cNvSpPr>
          <p:nvPr>
            <p:ph idx="1"/>
          </p:nvPr>
        </p:nvSpPr>
        <p:spPr>
          <a:xfrm>
            <a:off x="152400" y="1295400"/>
            <a:ext cx="11811000" cy="2233638"/>
          </a:xfrm>
        </p:spPr>
        <p:txBody>
          <a:bodyPr/>
          <a:lstStyle/>
          <a:p>
            <a:r>
              <a:rPr lang="en-US" dirty="0"/>
              <a:t>A heap allocator is a set of functions that fulfills requests for heap memory.</a:t>
            </a:r>
          </a:p>
          <a:p>
            <a:r>
              <a:rPr lang="en-US" dirty="0"/>
              <a:t>On initialization, a heap allocator is provided the starting address and size of a large contiguous block of memory (the heap).</a:t>
            </a:r>
          </a:p>
          <a:p>
            <a:r>
              <a:rPr lang="en-US" dirty="0"/>
              <a:t>A heap allocator must manage this memory as clients request or no longer need pieces of it.</a:t>
            </a:r>
          </a:p>
        </p:txBody>
      </p:sp>
      <p:sp>
        <p:nvSpPr>
          <p:cNvPr id="5" name="Oval Callout 4">
            <a:extLst>
              <a:ext uri="{FF2B5EF4-FFF2-40B4-BE49-F238E27FC236}">
                <a16:creationId xmlns:a16="http://schemas.microsoft.com/office/drawing/2014/main" id="{6DBC779D-FDDE-AE43-AF37-7C1C19D1C638}"/>
              </a:ext>
            </a:extLst>
          </p:cNvPr>
          <p:cNvSpPr/>
          <p:nvPr/>
        </p:nvSpPr>
        <p:spPr>
          <a:xfrm>
            <a:off x="185225" y="3705665"/>
            <a:ext cx="4038600" cy="1524000"/>
          </a:xfrm>
          <a:prstGeom prst="wedgeEllipseCallout">
            <a:avLst>
              <a:gd name="adj1" fmla="val -54063"/>
              <a:gd name="adj2" fmla="val 551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Request 1:</a:t>
            </a:r>
            <a:r>
              <a:rPr lang="en-US" sz="2000" dirty="0"/>
              <a:t> I’m done with the memory I requested.  Thank you!</a:t>
            </a:r>
            <a:endParaRPr lang="en-US" sz="2000" b="1" dirty="0"/>
          </a:p>
        </p:txBody>
      </p:sp>
      <p:sp>
        <p:nvSpPr>
          <p:cNvPr id="7" name="Rounded Rectangular Callout 6">
            <a:extLst>
              <a:ext uri="{FF2B5EF4-FFF2-40B4-BE49-F238E27FC236}">
                <a16:creationId xmlns:a16="http://schemas.microsoft.com/office/drawing/2014/main" id="{7A4A148F-B78E-8B43-8936-126063E53DA0}"/>
              </a:ext>
            </a:extLst>
          </p:cNvPr>
          <p:cNvSpPr/>
          <p:nvPr/>
        </p:nvSpPr>
        <p:spPr>
          <a:xfrm>
            <a:off x="7848600" y="3695505"/>
            <a:ext cx="4191000" cy="1395828"/>
          </a:xfrm>
          <a:prstGeom prst="wedgeRoundRectCallout">
            <a:avLst>
              <a:gd name="adj1" fmla="val 53684"/>
              <a:gd name="adj2" fmla="val 84673"/>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Allocator: </a:t>
            </a:r>
            <a:r>
              <a:rPr lang="en-US" sz="2800" dirty="0"/>
              <a:t>Thanks.  Have a good day!</a:t>
            </a:r>
          </a:p>
        </p:txBody>
      </p:sp>
      <p:graphicFrame>
        <p:nvGraphicFramePr>
          <p:cNvPr id="8" name="Table 7">
            <a:extLst>
              <a:ext uri="{FF2B5EF4-FFF2-40B4-BE49-F238E27FC236}">
                <a16:creationId xmlns:a16="http://schemas.microsoft.com/office/drawing/2014/main" id="{F9691D6B-30E9-5E4B-B14A-DECCDEA772E7}"/>
              </a:ext>
            </a:extLst>
          </p:cNvPr>
          <p:cNvGraphicFramePr>
            <a:graphicFrameLocks noGrp="1"/>
          </p:cNvGraphicFramePr>
          <p:nvPr>
            <p:extLst>
              <p:ext uri="{D42A27DB-BD31-4B8C-83A1-F6EECF244321}">
                <p14:modId xmlns:p14="http://schemas.microsoft.com/office/powerpoint/2010/main" val="1036229791"/>
              </p:ext>
            </p:extLst>
          </p:nvPr>
        </p:nvGraphicFramePr>
        <p:xfrm>
          <a:off x="152400" y="5257800"/>
          <a:ext cx="11658600" cy="1395828"/>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gridCol w="1165860">
                  <a:extLst>
                    <a:ext uri="{9D8B030D-6E8A-4147-A177-3AD203B41FA5}">
                      <a16:colId xmlns:a16="http://schemas.microsoft.com/office/drawing/2014/main" val="653897468"/>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0x11</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0x12</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0x13</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0x14</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0x15</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0x16</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0x17</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0x19</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gridSpan="2">
                  <a:txBody>
                    <a:bodyPr/>
                    <a:lstStyle/>
                    <a:p>
                      <a:pPr algn="ctr"/>
                      <a:r>
                        <a:rPr lang="en-US" sz="2400" dirty="0"/>
                        <a:t>FOR REQUEST 1</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2400" dirty="0"/>
                        <a:t>FOR REQUEST 2</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AVAILABLE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8740"/>
                  </a:ext>
                </a:extLst>
              </a:tr>
            </a:tbl>
          </a:graphicData>
        </a:graphic>
      </p:graphicFrame>
    </p:spTree>
    <p:extLst>
      <p:ext uri="{BB962C8B-B14F-4D97-AF65-F5344CB8AC3E}">
        <p14:creationId xmlns:p14="http://schemas.microsoft.com/office/powerpoint/2010/main" val="385302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0553-6696-0B45-B633-5686B2E0532D}"/>
              </a:ext>
            </a:extLst>
          </p:cNvPr>
          <p:cNvSpPr>
            <a:spLocks noGrp="1"/>
          </p:cNvSpPr>
          <p:nvPr>
            <p:ph type="title"/>
          </p:nvPr>
        </p:nvSpPr>
        <p:spPr/>
        <p:txBody>
          <a:bodyPr/>
          <a:lstStyle/>
          <a:p>
            <a:r>
              <a:rPr lang="en-US" dirty="0"/>
              <a:t>What is a heap allocator?</a:t>
            </a:r>
          </a:p>
        </p:txBody>
      </p:sp>
      <p:sp>
        <p:nvSpPr>
          <p:cNvPr id="3" name="Content Placeholder 2">
            <a:extLst>
              <a:ext uri="{FF2B5EF4-FFF2-40B4-BE49-F238E27FC236}">
                <a16:creationId xmlns:a16="http://schemas.microsoft.com/office/drawing/2014/main" id="{6E3D1BFD-8CA7-F642-8917-9FFACA7360BC}"/>
              </a:ext>
            </a:extLst>
          </p:cNvPr>
          <p:cNvSpPr>
            <a:spLocks noGrp="1"/>
          </p:cNvSpPr>
          <p:nvPr>
            <p:ph idx="1"/>
          </p:nvPr>
        </p:nvSpPr>
        <p:spPr>
          <a:xfrm>
            <a:off x="152400" y="1295400"/>
            <a:ext cx="11811000" cy="2233638"/>
          </a:xfrm>
        </p:spPr>
        <p:txBody>
          <a:bodyPr/>
          <a:lstStyle/>
          <a:p>
            <a:r>
              <a:rPr lang="en-US" dirty="0"/>
              <a:t>A heap allocator is a set of functions that fulfills requests for heap memory.</a:t>
            </a:r>
          </a:p>
          <a:p>
            <a:r>
              <a:rPr lang="en-US" dirty="0"/>
              <a:t>On initialization, a heap allocator is provided the starting address and size of a large contiguous block of memory (the heap).</a:t>
            </a:r>
          </a:p>
          <a:p>
            <a:r>
              <a:rPr lang="en-US" dirty="0"/>
              <a:t>A heap allocator must manage this memory as clients request or no longer need pieces of it.</a:t>
            </a:r>
          </a:p>
        </p:txBody>
      </p:sp>
      <p:sp>
        <p:nvSpPr>
          <p:cNvPr id="5" name="Oval Callout 4">
            <a:extLst>
              <a:ext uri="{FF2B5EF4-FFF2-40B4-BE49-F238E27FC236}">
                <a16:creationId xmlns:a16="http://schemas.microsoft.com/office/drawing/2014/main" id="{6DBC779D-FDDE-AE43-AF37-7C1C19D1C638}"/>
              </a:ext>
            </a:extLst>
          </p:cNvPr>
          <p:cNvSpPr/>
          <p:nvPr/>
        </p:nvSpPr>
        <p:spPr>
          <a:xfrm>
            <a:off x="185225" y="3705665"/>
            <a:ext cx="4038600" cy="1524000"/>
          </a:xfrm>
          <a:prstGeom prst="wedgeEllipseCallout">
            <a:avLst>
              <a:gd name="adj1" fmla="val -54063"/>
              <a:gd name="adj2" fmla="val 551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Request 1:</a:t>
            </a:r>
            <a:r>
              <a:rPr lang="en-US" sz="2000" dirty="0"/>
              <a:t> I’m done with the memory I requested.  Thank you!</a:t>
            </a:r>
            <a:endParaRPr lang="en-US" sz="2000" b="1" dirty="0"/>
          </a:p>
        </p:txBody>
      </p:sp>
      <p:sp>
        <p:nvSpPr>
          <p:cNvPr id="7" name="Rounded Rectangular Callout 6">
            <a:extLst>
              <a:ext uri="{FF2B5EF4-FFF2-40B4-BE49-F238E27FC236}">
                <a16:creationId xmlns:a16="http://schemas.microsoft.com/office/drawing/2014/main" id="{7A4A148F-B78E-8B43-8936-126063E53DA0}"/>
              </a:ext>
            </a:extLst>
          </p:cNvPr>
          <p:cNvSpPr/>
          <p:nvPr/>
        </p:nvSpPr>
        <p:spPr>
          <a:xfrm>
            <a:off x="7848600" y="3695505"/>
            <a:ext cx="4191000" cy="1395828"/>
          </a:xfrm>
          <a:prstGeom prst="wedgeRoundRectCallout">
            <a:avLst>
              <a:gd name="adj1" fmla="val 53684"/>
              <a:gd name="adj2" fmla="val 84673"/>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Allocator: </a:t>
            </a:r>
            <a:r>
              <a:rPr lang="en-US" sz="2800" dirty="0"/>
              <a:t>Thanks.  Have a good day!</a:t>
            </a:r>
          </a:p>
        </p:txBody>
      </p:sp>
      <p:graphicFrame>
        <p:nvGraphicFramePr>
          <p:cNvPr id="8" name="Table 7">
            <a:extLst>
              <a:ext uri="{FF2B5EF4-FFF2-40B4-BE49-F238E27FC236}">
                <a16:creationId xmlns:a16="http://schemas.microsoft.com/office/drawing/2014/main" id="{45A9B9D8-D687-B747-AEF3-A8792DEE00D0}"/>
              </a:ext>
            </a:extLst>
          </p:cNvPr>
          <p:cNvGraphicFramePr>
            <a:graphicFrameLocks noGrp="1"/>
          </p:cNvGraphicFramePr>
          <p:nvPr>
            <p:extLst>
              <p:ext uri="{D42A27DB-BD31-4B8C-83A1-F6EECF244321}">
                <p14:modId xmlns:p14="http://schemas.microsoft.com/office/powerpoint/2010/main" val="3954762307"/>
              </p:ext>
            </p:extLst>
          </p:nvPr>
        </p:nvGraphicFramePr>
        <p:xfrm>
          <a:off x="152400" y="5257800"/>
          <a:ext cx="11658600" cy="1395828"/>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gridCol w="1165860">
                  <a:extLst>
                    <a:ext uri="{9D8B030D-6E8A-4147-A177-3AD203B41FA5}">
                      <a16:colId xmlns:a16="http://schemas.microsoft.com/office/drawing/2014/main" val="653897468"/>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0x11</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0x12</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0x13</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0x14</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0x15</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0x16</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0x17</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0x19</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gridSpan="2">
                  <a:txBody>
                    <a:bodyPr/>
                    <a:lstStyle/>
                    <a:p>
                      <a:pPr algn="ctr"/>
                      <a:r>
                        <a:rPr lang="en-US" sz="2400" dirty="0"/>
                        <a:t>AVAILABLE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2400" dirty="0"/>
                        <a:t>FOR REQUEST 2</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AVAILABLE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8740"/>
                  </a:ext>
                </a:extLst>
              </a:tr>
            </a:tbl>
          </a:graphicData>
        </a:graphic>
      </p:graphicFrame>
    </p:spTree>
    <p:extLst>
      <p:ext uri="{BB962C8B-B14F-4D97-AF65-F5344CB8AC3E}">
        <p14:creationId xmlns:p14="http://schemas.microsoft.com/office/powerpoint/2010/main" val="1798569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0553-6696-0B45-B633-5686B2E0532D}"/>
              </a:ext>
            </a:extLst>
          </p:cNvPr>
          <p:cNvSpPr>
            <a:spLocks noGrp="1"/>
          </p:cNvSpPr>
          <p:nvPr>
            <p:ph type="title"/>
          </p:nvPr>
        </p:nvSpPr>
        <p:spPr/>
        <p:txBody>
          <a:bodyPr/>
          <a:lstStyle/>
          <a:p>
            <a:r>
              <a:rPr lang="en-US" dirty="0"/>
              <a:t>What is a heap allocator?</a:t>
            </a:r>
          </a:p>
        </p:txBody>
      </p:sp>
      <p:sp>
        <p:nvSpPr>
          <p:cNvPr id="3" name="Content Placeholder 2">
            <a:extLst>
              <a:ext uri="{FF2B5EF4-FFF2-40B4-BE49-F238E27FC236}">
                <a16:creationId xmlns:a16="http://schemas.microsoft.com/office/drawing/2014/main" id="{6E3D1BFD-8CA7-F642-8917-9FFACA7360BC}"/>
              </a:ext>
            </a:extLst>
          </p:cNvPr>
          <p:cNvSpPr>
            <a:spLocks noGrp="1"/>
          </p:cNvSpPr>
          <p:nvPr>
            <p:ph idx="1"/>
          </p:nvPr>
        </p:nvSpPr>
        <p:spPr>
          <a:xfrm>
            <a:off x="152400" y="1295400"/>
            <a:ext cx="11811000" cy="2233638"/>
          </a:xfrm>
        </p:spPr>
        <p:txBody>
          <a:bodyPr/>
          <a:lstStyle/>
          <a:p>
            <a:r>
              <a:rPr lang="en-US" dirty="0"/>
              <a:t>A heap allocator is a set of functions that fulfills requests for heap memory.</a:t>
            </a:r>
          </a:p>
          <a:p>
            <a:r>
              <a:rPr lang="en-US" dirty="0"/>
              <a:t>On initialization, a heap allocator is provided the starting address and size of a large contiguous block of memory (the heap).</a:t>
            </a:r>
          </a:p>
          <a:p>
            <a:r>
              <a:rPr lang="en-US" dirty="0"/>
              <a:t>A heap allocator must manage this memory as clients request or no longer need pieces of it.</a:t>
            </a:r>
          </a:p>
        </p:txBody>
      </p:sp>
      <p:sp>
        <p:nvSpPr>
          <p:cNvPr id="5" name="Oval Callout 4">
            <a:extLst>
              <a:ext uri="{FF2B5EF4-FFF2-40B4-BE49-F238E27FC236}">
                <a16:creationId xmlns:a16="http://schemas.microsoft.com/office/drawing/2014/main" id="{6DBC779D-FDDE-AE43-AF37-7C1C19D1C638}"/>
              </a:ext>
            </a:extLst>
          </p:cNvPr>
          <p:cNvSpPr/>
          <p:nvPr/>
        </p:nvSpPr>
        <p:spPr>
          <a:xfrm>
            <a:off x="185225" y="3705665"/>
            <a:ext cx="4038600" cy="1524000"/>
          </a:xfrm>
          <a:prstGeom prst="wedgeEllipseCallout">
            <a:avLst>
              <a:gd name="adj1" fmla="val -54063"/>
              <a:gd name="adj2" fmla="val 5511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Request 3:</a:t>
            </a:r>
            <a:r>
              <a:rPr lang="en-US" sz="2000" dirty="0"/>
              <a:t> Hello there!  I’d like to request 2 bytes of heap memory, please.</a:t>
            </a:r>
            <a:endParaRPr lang="en-US" sz="2000" b="1" dirty="0"/>
          </a:p>
        </p:txBody>
      </p:sp>
      <p:sp>
        <p:nvSpPr>
          <p:cNvPr id="7" name="Rounded Rectangular Callout 6">
            <a:extLst>
              <a:ext uri="{FF2B5EF4-FFF2-40B4-BE49-F238E27FC236}">
                <a16:creationId xmlns:a16="http://schemas.microsoft.com/office/drawing/2014/main" id="{7A4A148F-B78E-8B43-8936-126063E53DA0}"/>
              </a:ext>
            </a:extLst>
          </p:cNvPr>
          <p:cNvSpPr/>
          <p:nvPr/>
        </p:nvSpPr>
        <p:spPr>
          <a:xfrm>
            <a:off x="7848600" y="3695505"/>
            <a:ext cx="4191000" cy="1395828"/>
          </a:xfrm>
          <a:prstGeom prst="wedgeRoundRectCallout">
            <a:avLst>
              <a:gd name="adj1" fmla="val 53684"/>
              <a:gd name="adj2" fmla="val 84673"/>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Allocator: </a:t>
            </a:r>
            <a:r>
              <a:rPr lang="en-US" sz="2800" dirty="0"/>
              <a:t>Sure thing.  I’ve given you address 0x10.  </a:t>
            </a:r>
          </a:p>
        </p:txBody>
      </p:sp>
      <p:graphicFrame>
        <p:nvGraphicFramePr>
          <p:cNvPr id="9" name="Table 8">
            <a:extLst>
              <a:ext uri="{FF2B5EF4-FFF2-40B4-BE49-F238E27FC236}">
                <a16:creationId xmlns:a16="http://schemas.microsoft.com/office/drawing/2014/main" id="{D5C3161F-1611-4C4F-B4B0-5F2F6123099B}"/>
              </a:ext>
            </a:extLst>
          </p:cNvPr>
          <p:cNvGraphicFramePr>
            <a:graphicFrameLocks noGrp="1"/>
          </p:cNvGraphicFramePr>
          <p:nvPr>
            <p:extLst>
              <p:ext uri="{D42A27DB-BD31-4B8C-83A1-F6EECF244321}">
                <p14:modId xmlns:p14="http://schemas.microsoft.com/office/powerpoint/2010/main" val="2635607054"/>
              </p:ext>
            </p:extLst>
          </p:nvPr>
        </p:nvGraphicFramePr>
        <p:xfrm>
          <a:off x="152400" y="5257800"/>
          <a:ext cx="11658600" cy="1395828"/>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gridCol w="1165860">
                  <a:extLst>
                    <a:ext uri="{9D8B030D-6E8A-4147-A177-3AD203B41FA5}">
                      <a16:colId xmlns:a16="http://schemas.microsoft.com/office/drawing/2014/main" val="653897468"/>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0x11</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0x12</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0x13</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0x14</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0x15</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0x16</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0x17</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0x19</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gridSpan="2">
                  <a:txBody>
                    <a:bodyPr/>
                    <a:lstStyle/>
                    <a:p>
                      <a:pPr algn="ctr"/>
                      <a:r>
                        <a:rPr lang="en-US" sz="2400" dirty="0"/>
                        <a:t>AVAILABLE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2400" dirty="0"/>
                        <a:t>FOR REQUEST 2</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AVAILABLE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8740"/>
                  </a:ext>
                </a:extLst>
              </a:tr>
            </a:tbl>
          </a:graphicData>
        </a:graphic>
      </p:graphicFrame>
    </p:spTree>
    <p:extLst>
      <p:ext uri="{BB962C8B-B14F-4D97-AF65-F5344CB8AC3E}">
        <p14:creationId xmlns:p14="http://schemas.microsoft.com/office/powerpoint/2010/main" val="54680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0553-6696-0B45-B633-5686B2E0532D}"/>
              </a:ext>
            </a:extLst>
          </p:cNvPr>
          <p:cNvSpPr>
            <a:spLocks noGrp="1"/>
          </p:cNvSpPr>
          <p:nvPr>
            <p:ph type="title"/>
          </p:nvPr>
        </p:nvSpPr>
        <p:spPr/>
        <p:txBody>
          <a:bodyPr/>
          <a:lstStyle/>
          <a:p>
            <a:r>
              <a:rPr lang="en-US" dirty="0"/>
              <a:t>What is a heap allocator?</a:t>
            </a:r>
          </a:p>
        </p:txBody>
      </p:sp>
      <p:sp>
        <p:nvSpPr>
          <p:cNvPr id="3" name="Content Placeholder 2">
            <a:extLst>
              <a:ext uri="{FF2B5EF4-FFF2-40B4-BE49-F238E27FC236}">
                <a16:creationId xmlns:a16="http://schemas.microsoft.com/office/drawing/2014/main" id="{6E3D1BFD-8CA7-F642-8917-9FFACA7360BC}"/>
              </a:ext>
            </a:extLst>
          </p:cNvPr>
          <p:cNvSpPr>
            <a:spLocks noGrp="1"/>
          </p:cNvSpPr>
          <p:nvPr>
            <p:ph idx="1"/>
          </p:nvPr>
        </p:nvSpPr>
        <p:spPr>
          <a:xfrm>
            <a:off x="152400" y="1295400"/>
            <a:ext cx="11811000" cy="2233638"/>
          </a:xfrm>
        </p:spPr>
        <p:txBody>
          <a:bodyPr/>
          <a:lstStyle/>
          <a:p>
            <a:r>
              <a:rPr lang="en-US" dirty="0"/>
              <a:t>A heap allocator is a set of functions that fulfills requests for heap memory.</a:t>
            </a:r>
          </a:p>
          <a:p>
            <a:r>
              <a:rPr lang="en-US" dirty="0"/>
              <a:t>On initialization, a heap allocator is provided the starting address and size of a large contiguous block of memory (the heap).</a:t>
            </a:r>
          </a:p>
          <a:p>
            <a:r>
              <a:rPr lang="en-US" dirty="0"/>
              <a:t>A heap allocator must manage this memory as clients request or no longer need pieces of it.</a:t>
            </a:r>
          </a:p>
        </p:txBody>
      </p:sp>
      <p:sp>
        <p:nvSpPr>
          <p:cNvPr id="5" name="Oval Callout 4">
            <a:extLst>
              <a:ext uri="{FF2B5EF4-FFF2-40B4-BE49-F238E27FC236}">
                <a16:creationId xmlns:a16="http://schemas.microsoft.com/office/drawing/2014/main" id="{6DBC779D-FDDE-AE43-AF37-7C1C19D1C638}"/>
              </a:ext>
            </a:extLst>
          </p:cNvPr>
          <p:cNvSpPr/>
          <p:nvPr/>
        </p:nvSpPr>
        <p:spPr>
          <a:xfrm>
            <a:off x="185225" y="3705665"/>
            <a:ext cx="4038600" cy="1524000"/>
          </a:xfrm>
          <a:prstGeom prst="wedgeEllipseCallout">
            <a:avLst>
              <a:gd name="adj1" fmla="val -54063"/>
              <a:gd name="adj2" fmla="val 5511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Request 3:</a:t>
            </a:r>
            <a:r>
              <a:rPr lang="en-US" sz="2000" dirty="0"/>
              <a:t> Hello there!  I’d like to request 2 bytes of heap memory, please.</a:t>
            </a:r>
            <a:endParaRPr lang="en-US" sz="2000" b="1" dirty="0"/>
          </a:p>
        </p:txBody>
      </p:sp>
      <p:sp>
        <p:nvSpPr>
          <p:cNvPr id="7" name="Rounded Rectangular Callout 6">
            <a:extLst>
              <a:ext uri="{FF2B5EF4-FFF2-40B4-BE49-F238E27FC236}">
                <a16:creationId xmlns:a16="http://schemas.microsoft.com/office/drawing/2014/main" id="{7A4A148F-B78E-8B43-8936-126063E53DA0}"/>
              </a:ext>
            </a:extLst>
          </p:cNvPr>
          <p:cNvSpPr/>
          <p:nvPr/>
        </p:nvSpPr>
        <p:spPr>
          <a:xfrm>
            <a:off x="7848600" y="3695505"/>
            <a:ext cx="4191000" cy="1395828"/>
          </a:xfrm>
          <a:prstGeom prst="wedgeRoundRectCallout">
            <a:avLst>
              <a:gd name="adj1" fmla="val 53684"/>
              <a:gd name="adj2" fmla="val 84673"/>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Allocator: </a:t>
            </a:r>
            <a:r>
              <a:rPr lang="en-US" sz="2800" dirty="0"/>
              <a:t>Sure thing.  I’ve given you address 0x10.  </a:t>
            </a:r>
          </a:p>
        </p:txBody>
      </p:sp>
      <p:graphicFrame>
        <p:nvGraphicFramePr>
          <p:cNvPr id="8" name="Table 7">
            <a:extLst>
              <a:ext uri="{FF2B5EF4-FFF2-40B4-BE49-F238E27FC236}">
                <a16:creationId xmlns:a16="http://schemas.microsoft.com/office/drawing/2014/main" id="{52EEBC31-E329-5142-A4E3-4EEB13DACCFD}"/>
              </a:ext>
            </a:extLst>
          </p:cNvPr>
          <p:cNvGraphicFramePr>
            <a:graphicFrameLocks noGrp="1"/>
          </p:cNvGraphicFramePr>
          <p:nvPr>
            <p:extLst>
              <p:ext uri="{D42A27DB-BD31-4B8C-83A1-F6EECF244321}">
                <p14:modId xmlns:p14="http://schemas.microsoft.com/office/powerpoint/2010/main" val="2441577577"/>
              </p:ext>
            </p:extLst>
          </p:nvPr>
        </p:nvGraphicFramePr>
        <p:xfrm>
          <a:off x="152400" y="5257800"/>
          <a:ext cx="11658600" cy="1395828"/>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gridCol w="1165860">
                  <a:extLst>
                    <a:ext uri="{9D8B030D-6E8A-4147-A177-3AD203B41FA5}">
                      <a16:colId xmlns:a16="http://schemas.microsoft.com/office/drawing/2014/main" val="653897468"/>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0x11</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0x12</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0x13</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0x14</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0x15</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0x16</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0x17</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0x19</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gridSpan="2">
                  <a:txBody>
                    <a:bodyPr/>
                    <a:lstStyle/>
                    <a:p>
                      <a:pPr algn="ctr"/>
                      <a:r>
                        <a:rPr lang="en-US" sz="2400" dirty="0"/>
                        <a:t>FOR REQUEST 3</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2400" dirty="0"/>
                        <a:t>FOR REQUEST 2</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AVAILABLE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8740"/>
                  </a:ext>
                </a:extLst>
              </a:tr>
            </a:tbl>
          </a:graphicData>
        </a:graphic>
      </p:graphicFrame>
    </p:spTree>
    <p:extLst>
      <p:ext uri="{BB962C8B-B14F-4D97-AF65-F5344CB8AC3E}">
        <p14:creationId xmlns:p14="http://schemas.microsoft.com/office/powerpoint/2010/main" val="3129430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1CD580-B2C6-7244-909F-1578D0A93FDE}"/>
              </a:ext>
            </a:extLst>
          </p:cNvPr>
          <p:cNvSpPr>
            <a:spLocks noGrp="1"/>
          </p:cNvSpPr>
          <p:nvPr>
            <p:ph type="title"/>
          </p:nvPr>
        </p:nvSpPr>
        <p:spPr>
          <a:xfrm>
            <a:off x="616744" y="2362200"/>
            <a:ext cx="10958512" cy="3352800"/>
          </a:xfrm>
        </p:spPr>
        <p:txBody>
          <a:bodyPr/>
          <a:lstStyle/>
          <a:p>
            <a:r>
              <a:rPr lang="en-US" u="sng" dirty="0"/>
              <a:t>CS107 Topic 7</a:t>
            </a:r>
            <a:r>
              <a:rPr lang="en-US" dirty="0"/>
              <a:t>: How do the core </a:t>
            </a:r>
            <a:r>
              <a:rPr lang="en-US" dirty="0">
                <a:latin typeface="Consolas" panose="020B0609020204030204" pitchFamily="49" charset="0"/>
                <a:cs typeface="Consolas" panose="020B0609020204030204" pitchFamily="49" charset="0"/>
              </a:rPr>
              <a:t>malloc/</a:t>
            </a:r>
            <a:r>
              <a:rPr lang="en-US" dirty="0" err="1">
                <a:latin typeface="Consolas" panose="020B0609020204030204" pitchFamily="49" charset="0"/>
                <a:cs typeface="Consolas" panose="020B0609020204030204" pitchFamily="49" charset="0"/>
              </a:rPr>
              <a:t>realloc</a:t>
            </a:r>
            <a:r>
              <a:rPr lang="en-US" dirty="0">
                <a:latin typeface="Consolas" panose="020B0609020204030204" pitchFamily="49" charset="0"/>
                <a:cs typeface="Consolas" panose="020B0609020204030204" pitchFamily="49" charset="0"/>
              </a:rPr>
              <a:t>/free</a:t>
            </a:r>
            <a:r>
              <a:rPr lang="en-US" dirty="0"/>
              <a:t> memory-allocation operations work?</a:t>
            </a:r>
          </a:p>
        </p:txBody>
      </p:sp>
    </p:spTree>
    <p:extLst>
      <p:ext uri="{BB962C8B-B14F-4D97-AF65-F5344CB8AC3E}">
        <p14:creationId xmlns:p14="http://schemas.microsoft.com/office/powerpoint/2010/main" val="1411386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0553-6696-0B45-B633-5686B2E0532D}"/>
              </a:ext>
            </a:extLst>
          </p:cNvPr>
          <p:cNvSpPr>
            <a:spLocks noGrp="1"/>
          </p:cNvSpPr>
          <p:nvPr>
            <p:ph type="title"/>
          </p:nvPr>
        </p:nvSpPr>
        <p:spPr/>
        <p:txBody>
          <a:bodyPr/>
          <a:lstStyle/>
          <a:p>
            <a:r>
              <a:rPr lang="en-US" dirty="0"/>
              <a:t>What is a heap allocator?</a:t>
            </a:r>
          </a:p>
        </p:txBody>
      </p:sp>
      <p:sp>
        <p:nvSpPr>
          <p:cNvPr id="3" name="Content Placeholder 2">
            <a:extLst>
              <a:ext uri="{FF2B5EF4-FFF2-40B4-BE49-F238E27FC236}">
                <a16:creationId xmlns:a16="http://schemas.microsoft.com/office/drawing/2014/main" id="{6E3D1BFD-8CA7-F642-8917-9FFACA7360BC}"/>
              </a:ext>
            </a:extLst>
          </p:cNvPr>
          <p:cNvSpPr>
            <a:spLocks noGrp="1"/>
          </p:cNvSpPr>
          <p:nvPr>
            <p:ph idx="1"/>
          </p:nvPr>
        </p:nvSpPr>
        <p:spPr>
          <a:xfrm>
            <a:off x="152400" y="1295400"/>
            <a:ext cx="11811000" cy="2233638"/>
          </a:xfrm>
        </p:spPr>
        <p:txBody>
          <a:bodyPr/>
          <a:lstStyle/>
          <a:p>
            <a:r>
              <a:rPr lang="en-US" dirty="0"/>
              <a:t>A heap allocator is a set of functions that fulfills requests for heap memory.</a:t>
            </a:r>
          </a:p>
          <a:p>
            <a:r>
              <a:rPr lang="en-US" dirty="0"/>
              <a:t>On initialization, a heap allocator is provided the starting address and size of a large contiguous block of memory (the heap).</a:t>
            </a:r>
          </a:p>
          <a:p>
            <a:r>
              <a:rPr lang="en-US" dirty="0"/>
              <a:t>A heap allocator must manage this memory as clients request or no longer need pieces of it.</a:t>
            </a:r>
          </a:p>
        </p:txBody>
      </p:sp>
      <p:sp>
        <p:nvSpPr>
          <p:cNvPr id="5" name="Oval Callout 4">
            <a:extLst>
              <a:ext uri="{FF2B5EF4-FFF2-40B4-BE49-F238E27FC236}">
                <a16:creationId xmlns:a16="http://schemas.microsoft.com/office/drawing/2014/main" id="{6DBC779D-FDDE-AE43-AF37-7C1C19D1C638}"/>
              </a:ext>
            </a:extLst>
          </p:cNvPr>
          <p:cNvSpPr/>
          <p:nvPr/>
        </p:nvSpPr>
        <p:spPr>
          <a:xfrm>
            <a:off x="185225" y="3705665"/>
            <a:ext cx="4038600" cy="1524000"/>
          </a:xfrm>
          <a:prstGeom prst="wedgeEllipseCallout">
            <a:avLst>
              <a:gd name="adj1" fmla="val -54063"/>
              <a:gd name="adj2" fmla="val 5511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Request 3:</a:t>
            </a:r>
            <a:r>
              <a:rPr lang="en-US" sz="2000" dirty="0"/>
              <a:t> Hi again!  I’d like to request the region of memory at 0x10 be reallocated to 4 bytes.</a:t>
            </a:r>
            <a:endParaRPr lang="en-US" sz="2000" b="1" dirty="0"/>
          </a:p>
        </p:txBody>
      </p:sp>
      <p:sp>
        <p:nvSpPr>
          <p:cNvPr id="7" name="Rounded Rectangular Callout 6">
            <a:extLst>
              <a:ext uri="{FF2B5EF4-FFF2-40B4-BE49-F238E27FC236}">
                <a16:creationId xmlns:a16="http://schemas.microsoft.com/office/drawing/2014/main" id="{7A4A148F-B78E-8B43-8936-126063E53DA0}"/>
              </a:ext>
            </a:extLst>
          </p:cNvPr>
          <p:cNvSpPr/>
          <p:nvPr/>
        </p:nvSpPr>
        <p:spPr>
          <a:xfrm>
            <a:off x="7848600" y="3695505"/>
            <a:ext cx="4191000" cy="1395828"/>
          </a:xfrm>
          <a:prstGeom prst="wedgeRoundRectCallout">
            <a:avLst>
              <a:gd name="adj1" fmla="val 53684"/>
              <a:gd name="adj2" fmla="val 84673"/>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Allocator: </a:t>
            </a:r>
            <a:r>
              <a:rPr lang="en-US" sz="2800" dirty="0"/>
              <a:t>Sure thing.  I’ve given you address 0x15.  </a:t>
            </a:r>
          </a:p>
        </p:txBody>
      </p:sp>
      <p:graphicFrame>
        <p:nvGraphicFramePr>
          <p:cNvPr id="8" name="Table 7">
            <a:extLst>
              <a:ext uri="{FF2B5EF4-FFF2-40B4-BE49-F238E27FC236}">
                <a16:creationId xmlns:a16="http://schemas.microsoft.com/office/drawing/2014/main" id="{C7DDE803-7E44-1945-A956-8CA4A054B79E}"/>
              </a:ext>
            </a:extLst>
          </p:cNvPr>
          <p:cNvGraphicFramePr>
            <a:graphicFrameLocks noGrp="1"/>
          </p:cNvGraphicFramePr>
          <p:nvPr>
            <p:extLst>
              <p:ext uri="{D42A27DB-BD31-4B8C-83A1-F6EECF244321}">
                <p14:modId xmlns:p14="http://schemas.microsoft.com/office/powerpoint/2010/main" val="3298024862"/>
              </p:ext>
            </p:extLst>
          </p:nvPr>
        </p:nvGraphicFramePr>
        <p:xfrm>
          <a:off x="152400" y="5257800"/>
          <a:ext cx="11658600" cy="1395828"/>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gridCol w="1165860">
                  <a:extLst>
                    <a:ext uri="{9D8B030D-6E8A-4147-A177-3AD203B41FA5}">
                      <a16:colId xmlns:a16="http://schemas.microsoft.com/office/drawing/2014/main" val="653897468"/>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0x11</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0x12</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0x13</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0x14</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0x15</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0x16</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0x17</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0x19</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gridSpan="2">
                  <a:txBody>
                    <a:bodyPr/>
                    <a:lstStyle/>
                    <a:p>
                      <a:pPr algn="ctr"/>
                      <a:r>
                        <a:rPr lang="en-US" sz="2400" dirty="0"/>
                        <a:t>FOR REQUEST 3</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2400" dirty="0"/>
                        <a:t>FOR REQUEST 2</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AVAILABLE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8740"/>
                  </a:ext>
                </a:extLst>
              </a:tr>
            </a:tbl>
          </a:graphicData>
        </a:graphic>
      </p:graphicFrame>
    </p:spTree>
    <p:extLst>
      <p:ext uri="{BB962C8B-B14F-4D97-AF65-F5344CB8AC3E}">
        <p14:creationId xmlns:p14="http://schemas.microsoft.com/office/powerpoint/2010/main" val="86678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0553-6696-0B45-B633-5686B2E0532D}"/>
              </a:ext>
            </a:extLst>
          </p:cNvPr>
          <p:cNvSpPr>
            <a:spLocks noGrp="1"/>
          </p:cNvSpPr>
          <p:nvPr>
            <p:ph type="title"/>
          </p:nvPr>
        </p:nvSpPr>
        <p:spPr/>
        <p:txBody>
          <a:bodyPr/>
          <a:lstStyle/>
          <a:p>
            <a:r>
              <a:rPr lang="en-US" dirty="0"/>
              <a:t>What is a heap allocator?</a:t>
            </a:r>
          </a:p>
        </p:txBody>
      </p:sp>
      <p:sp>
        <p:nvSpPr>
          <p:cNvPr id="3" name="Content Placeholder 2">
            <a:extLst>
              <a:ext uri="{FF2B5EF4-FFF2-40B4-BE49-F238E27FC236}">
                <a16:creationId xmlns:a16="http://schemas.microsoft.com/office/drawing/2014/main" id="{6E3D1BFD-8CA7-F642-8917-9FFACA7360BC}"/>
              </a:ext>
            </a:extLst>
          </p:cNvPr>
          <p:cNvSpPr>
            <a:spLocks noGrp="1"/>
          </p:cNvSpPr>
          <p:nvPr>
            <p:ph idx="1"/>
          </p:nvPr>
        </p:nvSpPr>
        <p:spPr>
          <a:xfrm>
            <a:off x="152400" y="1295400"/>
            <a:ext cx="11811000" cy="2233638"/>
          </a:xfrm>
        </p:spPr>
        <p:txBody>
          <a:bodyPr/>
          <a:lstStyle/>
          <a:p>
            <a:r>
              <a:rPr lang="en-US" dirty="0"/>
              <a:t>A heap allocator is a set of functions that fulfills requests for heap memory.</a:t>
            </a:r>
          </a:p>
          <a:p>
            <a:r>
              <a:rPr lang="en-US" dirty="0"/>
              <a:t>On initialization, a heap allocator is provided the starting address and size of a large contiguous block of memory (the heap).</a:t>
            </a:r>
          </a:p>
          <a:p>
            <a:r>
              <a:rPr lang="en-US" dirty="0"/>
              <a:t>A heap allocator must manage this memory as clients request or no longer need pieces of it.</a:t>
            </a:r>
          </a:p>
        </p:txBody>
      </p:sp>
      <p:sp>
        <p:nvSpPr>
          <p:cNvPr id="5" name="Oval Callout 4">
            <a:extLst>
              <a:ext uri="{FF2B5EF4-FFF2-40B4-BE49-F238E27FC236}">
                <a16:creationId xmlns:a16="http://schemas.microsoft.com/office/drawing/2014/main" id="{6DBC779D-FDDE-AE43-AF37-7C1C19D1C638}"/>
              </a:ext>
            </a:extLst>
          </p:cNvPr>
          <p:cNvSpPr/>
          <p:nvPr/>
        </p:nvSpPr>
        <p:spPr>
          <a:xfrm>
            <a:off x="185225" y="3705665"/>
            <a:ext cx="4038600" cy="1524000"/>
          </a:xfrm>
          <a:prstGeom prst="wedgeEllipseCallout">
            <a:avLst>
              <a:gd name="adj1" fmla="val -54063"/>
              <a:gd name="adj2" fmla="val 5511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Request 3:</a:t>
            </a:r>
            <a:r>
              <a:rPr lang="en-US" sz="2000" dirty="0"/>
              <a:t> Hi again!  I’d like to request the region of memory at 0x10 be reallocated to 4 bytes.</a:t>
            </a:r>
            <a:endParaRPr lang="en-US" sz="2000" b="1" dirty="0"/>
          </a:p>
        </p:txBody>
      </p:sp>
      <p:sp>
        <p:nvSpPr>
          <p:cNvPr id="7" name="Rounded Rectangular Callout 6">
            <a:extLst>
              <a:ext uri="{FF2B5EF4-FFF2-40B4-BE49-F238E27FC236}">
                <a16:creationId xmlns:a16="http://schemas.microsoft.com/office/drawing/2014/main" id="{7A4A148F-B78E-8B43-8936-126063E53DA0}"/>
              </a:ext>
            </a:extLst>
          </p:cNvPr>
          <p:cNvSpPr/>
          <p:nvPr/>
        </p:nvSpPr>
        <p:spPr>
          <a:xfrm>
            <a:off x="7848600" y="3695505"/>
            <a:ext cx="4191000" cy="1395828"/>
          </a:xfrm>
          <a:prstGeom prst="wedgeRoundRectCallout">
            <a:avLst>
              <a:gd name="adj1" fmla="val 53684"/>
              <a:gd name="adj2" fmla="val 84673"/>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Allocator: </a:t>
            </a:r>
            <a:r>
              <a:rPr lang="en-US" sz="2800" dirty="0"/>
              <a:t>Sure thing.  I’ve given you address 0x15.  </a:t>
            </a:r>
          </a:p>
        </p:txBody>
      </p:sp>
      <p:graphicFrame>
        <p:nvGraphicFramePr>
          <p:cNvPr id="8" name="Table 7">
            <a:extLst>
              <a:ext uri="{FF2B5EF4-FFF2-40B4-BE49-F238E27FC236}">
                <a16:creationId xmlns:a16="http://schemas.microsoft.com/office/drawing/2014/main" id="{C7DDE803-7E44-1945-A956-8CA4A054B79E}"/>
              </a:ext>
            </a:extLst>
          </p:cNvPr>
          <p:cNvGraphicFramePr>
            <a:graphicFrameLocks noGrp="1"/>
          </p:cNvGraphicFramePr>
          <p:nvPr>
            <p:extLst>
              <p:ext uri="{D42A27DB-BD31-4B8C-83A1-F6EECF244321}">
                <p14:modId xmlns:p14="http://schemas.microsoft.com/office/powerpoint/2010/main" val="1213855162"/>
              </p:ext>
            </p:extLst>
          </p:nvPr>
        </p:nvGraphicFramePr>
        <p:xfrm>
          <a:off x="152400" y="5257800"/>
          <a:ext cx="11658600" cy="1395828"/>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gridCol w="1165860">
                  <a:extLst>
                    <a:ext uri="{9D8B030D-6E8A-4147-A177-3AD203B41FA5}">
                      <a16:colId xmlns:a16="http://schemas.microsoft.com/office/drawing/2014/main" val="653897468"/>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0x11</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0x12</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0x13</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0x14</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0x15</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0x16</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0x17</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0x19</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AVAILABLE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2400" dirty="0"/>
                        <a:t>FOR REQUEST 2</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FOR REQUEST 3</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AVAILABLE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8740"/>
                  </a:ext>
                </a:extLst>
              </a:tr>
            </a:tbl>
          </a:graphicData>
        </a:graphic>
      </p:graphicFrame>
    </p:spTree>
    <p:extLst>
      <p:ext uri="{BB962C8B-B14F-4D97-AF65-F5344CB8AC3E}">
        <p14:creationId xmlns:p14="http://schemas.microsoft.com/office/powerpoint/2010/main" val="2643790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dirty="0">
                <a:solidFill>
                  <a:schemeClr val="bg1">
                    <a:lumMod val="85000"/>
                  </a:schemeClr>
                </a:solidFill>
              </a:rPr>
              <a:t>Recap: the heap</a:t>
            </a:r>
          </a:p>
          <a:p>
            <a:r>
              <a:rPr lang="en-US" dirty="0">
                <a:solidFill>
                  <a:schemeClr val="bg1">
                    <a:lumMod val="85000"/>
                  </a:schemeClr>
                </a:solidFill>
              </a:rPr>
              <a:t>What is a heap allocator? </a:t>
            </a:r>
          </a:p>
          <a:p>
            <a:r>
              <a:rPr lang="en-US" dirty="0"/>
              <a:t>Heap allocator requirements and goals</a:t>
            </a:r>
          </a:p>
          <a:p>
            <a:r>
              <a:rPr lang="en-US" dirty="0">
                <a:solidFill>
                  <a:schemeClr val="bg1">
                    <a:lumMod val="85000"/>
                  </a:schemeClr>
                </a:solidFill>
              </a:rPr>
              <a:t>Method 1: Bump Allocator</a:t>
            </a:r>
          </a:p>
          <a:p>
            <a:r>
              <a:rPr lang="en-US" b="1" dirty="0">
                <a:solidFill>
                  <a:schemeClr val="bg1">
                    <a:lumMod val="85000"/>
                  </a:schemeClr>
                </a:solidFill>
              </a:rPr>
              <a:t>Break: </a:t>
            </a:r>
            <a:r>
              <a:rPr lang="en-US" dirty="0">
                <a:solidFill>
                  <a:schemeClr val="bg1">
                    <a:lumMod val="85000"/>
                  </a:schemeClr>
                </a:solidFill>
              </a:rPr>
              <a:t>Announcements</a:t>
            </a:r>
            <a:endParaRPr lang="en-US" b="1" dirty="0">
              <a:solidFill>
                <a:schemeClr val="bg1">
                  <a:lumMod val="85000"/>
                </a:schemeClr>
              </a:solidFill>
            </a:endParaRPr>
          </a:p>
          <a:p>
            <a:r>
              <a:rPr lang="en-US" dirty="0">
                <a:solidFill>
                  <a:schemeClr val="bg1">
                    <a:lumMod val="85000"/>
                  </a:schemeClr>
                </a:solidFill>
              </a:rPr>
              <a:t>Method 2: Implicit Free List Allocator</a:t>
            </a:r>
          </a:p>
          <a:p>
            <a:r>
              <a:rPr lang="en-US" dirty="0">
                <a:solidFill>
                  <a:schemeClr val="bg1">
                    <a:lumMod val="85000"/>
                  </a:schemeClr>
                </a:solidFill>
              </a:rPr>
              <a:t>Method 3: Explicit Free List Allocator</a:t>
            </a:r>
          </a:p>
          <a:p>
            <a:r>
              <a:rPr lang="en-US" dirty="0">
                <a:solidFill>
                  <a:schemeClr val="bg1">
                    <a:lumMod val="85000"/>
                  </a:schemeClr>
                </a:solidFill>
              </a:rPr>
              <a:t>Optimization</a:t>
            </a:r>
          </a:p>
          <a:p>
            <a:endParaRPr lang="en-US" dirty="0">
              <a:solidFill>
                <a:schemeClr val="bg1">
                  <a:lumMod val="85000"/>
                </a:schemeClr>
              </a:solidFill>
            </a:endParaRPr>
          </a:p>
        </p:txBody>
      </p:sp>
    </p:spTree>
    <p:extLst>
      <p:ext uri="{BB962C8B-B14F-4D97-AF65-F5344CB8AC3E}">
        <p14:creationId xmlns:p14="http://schemas.microsoft.com/office/powerpoint/2010/main" val="2831562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8B8F0-7BA4-ED4F-9D78-3160DA4DCE08}"/>
              </a:ext>
            </a:extLst>
          </p:cNvPr>
          <p:cNvSpPr>
            <a:spLocks noGrp="1"/>
          </p:cNvSpPr>
          <p:nvPr>
            <p:ph type="title"/>
          </p:nvPr>
        </p:nvSpPr>
        <p:spPr>
          <a:xfrm>
            <a:off x="457200" y="0"/>
            <a:ext cx="11277600" cy="1143000"/>
          </a:xfrm>
        </p:spPr>
        <p:txBody>
          <a:bodyPr/>
          <a:lstStyle/>
          <a:p>
            <a:r>
              <a:rPr lang="en-US" dirty="0"/>
              <a:t>You Are the “Heap Hotel Concierge”</a:t>
            </a:r>
          </a:p>
        </p:txBody>
      </p:sp>
      <p:pic>
        <p:nvPicPr>
          <p:cNvPr id="5" name="Picture 2" descr="http://screencrave.com/wp-content/uploads/2014/03/the-grand-budapest-hotel-anderson-image-2.jpg">
            <a:extLst>
              <a:ext uri="{FF2B5EF4-FFF2-40B4-BE49-F238E27FC236}">
                <a16:creationId xmlns:a16="http://schemas.microsoft.com/office/drawing/2014/main" id="{8FDBE8DC-2C66-B94A-B8F0-680DD0926443}"/>
              </a:ext>
            </a:extLst>
          </p:cNvPr>
          <p:cNvPicPr>
            <a:picLocks noGrp="1" noChangeAspect="1" noChangeArrowheads="1"/>
          </p:cNvPicPr>
          <p:nvPr>
            <p:ph idx="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2438400" y="1981200"/>
            <a:ext cx="7239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093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69B3-9D34-4B47-ADF7-6A014FEFCA41}"/>
              </a:ext>
            </a:extLst>
          </p:cNvPr>
          <p:cNvSpPr>
            <a:spLocks noGrp="1"/>
          </p:cNvSpPr>
          <p:nvPr>
            <p:ph type="title"/>
          </p:nvPr>
        </p:nvSpPr>
        <p:spPr/>
        <p:txBody>
          <a:bodyPr/>
          <a:lstStyle/>
          <a:p>
            <a:r>
              <a:rPr lang="en-US" dirty="0"/>
              <a:t>Heap Allocator Functions</a:t>
            </a:r>
          </a:p>
        </p:txBody>
      </p:sp>
      <p:sp>
        <p:nvSpPr>
          <p:cNvPr id="3" name="Content Placeholder 2">
            <a:extLst>
              <a:ext uri="{FF2B5EF4-FFF2-40B4-BE49-F238E27FC236}">
                <a16:creationId xmlns:a16="http://schemas.microsoft.com/office/drawing/2014/main" id="{AEF4BED8-DAF9-284B-B7CE-2E4814BA6067}"/>
              </a:ext>
            </a:extLst>
          </p:cNvPr>
          <p:cNvSpPr>
            <a:spLocks noGrp="1"/>
          </p:cNvSpPr>
          <p:nvPr>
            <p:ph idx="1"/>
          </p:nvPr>
        </p:nvSpPr>
        <p:spPr>
          <a:xfrm>
            <a:off x="152400" y="1295400"/>
            <a:ext cx="11811000" cy="5410200"/>
          </a:xfrm>
        </p:spPr>
        <p:txBody>
          <a:bodyPr/>
          <a:lstStyle/>
          <a:p>
            <a:pPr marL="0" indent="0">
              <a:buNone/>
            </a:pPr>
            <a:r>
              <a:rPr lang="en-US" dirty="0">
                <a:latin typeface="Consolas" panose="020B0609020204030204" pitchFamily="49" charset="0"/>
                <a:cs typeface="Consolas" panose="020B0609020204030204" pitchFamily="49" charset="0"/>
              </a:rPr>
              <a:t>void *malloc(</a:t>
            </a:r>
            <a:r>
              <a:rPr lang="en-US" dirty="0" err="1">
                <a:latin typeface="Consolas" panose="020B0609020204030204" pitchFamily="49" charset="0"/>
                <a:cs typeface="Consolas" panose="020B0609020204030204" pitchFamily="49" charset="0"/>
              </a:rPr>
              <a:t>size_t</a:t>
            </a:r>
            <a:r>
              <a:rPr lang="en-US" dirty="0">
                <a:latin typeface="Consolas" panose="020B0609020204030204" pitchFamily="49" charset="0"/>
                <a:cs typeface="Consolas" panose="020B0609020204030204" pitchFamily="49" charset="0"/>
              </a:rPr>
              <a:t> size);</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Returns a pointer to a block of heap memory of at least size bytes, or 	NULL if an error occurred.</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onsolas" panose="020B0609020204030204" pitchFamily="49" charset="0"/>
                <a:cs typeface="Consolas" panose="020B0609020204030204" pitchFamily="49" charset="0"/>
              </a:rPr>
              <a:t>void free(void *</a:t>
            </a:r>
            <a:r>
              <a:rPr lang="en-US" dirty="0" err="1">
                <a:latin typeface="Consolas" panose="020B0609020204030204" pitchFamily="49" charset="0"/>
                <a:cs typeface="Consolas" panose="020B0609020204030204" pitchFamily="49" charset="0"/>
              </a:rPr>
              <a:t>ptr</a:t>
            </a:r>
            <a:r>
              <a:rPr lang="en-US" dirty="0">
                <a:latin typeface="Consolas" panose="020B0609020204030204" pitchFamily="49" charset="0"/>
                <a:cs typeface="Consolas" panose="020B0609020204030204" pitchFamily="49" charset="0"/>
              </a:rPr>
              <a:t>);</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Frees the heap-allocated block starting at the specified address.</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realloc</a:t>
            </a:r>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ptr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size_t</a:t>
            </a:r>
            <a:r>
              <a:rPr lang="en-US" dirty="0">
                <a:latin typeface="Consolas" panose="020B0609020204030204" pitchFamily="49" charset="0"/>
                <a:cs typeface="Consolas" panose="020B0609020204030204" pitchFamily="49" charset="0"/>
              </a:rPr>
              <a:t> size);</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Changes the size of the heap-allocated block starting at the specified 	address to be the new specified size.  Returns the address of the new, 	larger allocated memory region.</a:t>
            </a:r>
          </a:p>
        </p:txBody>
      </p:sp>
    </p:spTree>
    <p:extLst>
      <p:ext uri="{BB962C8B-B14F-4D97-AF65-F5344CB8AC3E}">
        <p14:creationId xmlns:p14="http://schemas.microsoft.com/office/powerpoint/2010/main" val="212595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FC0D6-AE26-6747-AB8B-B00230832C2C}"/>
              </a:ext>
            </a:extLst>
          </p:cNvPr>
          <p:cNvSpPr>
            <a:spLocks noGrp="1"/>
          </p:cNvSpPr>
          <p:nvPr>
            <p:ph type="title"/>
          </p:nvPr>
        </p:nvSpPr>
        <p:spPr/>
        <p:txBody>
          <a:bodyPr/>
          <a:lstStyle/>
          <a:p>
            <a:r>
              <a:rPr lang="en-US" dirty="0"/>
              <a:t>Heap Allocator Requirements</a:t>
            </a:r>
          </a:p>
        </p:txBody>
      </p:sp>
      <p:sp>
        <p:nvSpPr>
          <p:cNvPr id="3" name="Content Placeholder 2">
            <a:extLst>
              <a:ext uri="{FF2B5EF4-FFF2-40B4-BE49-F238E27FC236}">
                <a16:creationId xmlns:a16="http://schemas.microsoft.com/office/drawing/2014/main" id="{64BFFA2B-6CB9-F44F-93A3-BF65C81D25AD}"/>
              </a:ext>
            </a:extLst>
          </p:cNvPr>
          <p:cNvSpPr>
            <a:spLocks noGrp="1"/>
          </p:cNvSpPr>
          <p:nvPr>
            <p:ph idx="1"/>
          </p:nvPr>
        </p:nvSpPr>
        <p:spPr/>
        <p:txBody>
          <a:bodyPr/>
          <a:lstStyle/>
          <a:p>
            <a:pPr marL="0" indent="0">
              <a:buNone/>
            </a:pPr>
            <a:r>
              <a:rPr lang="en-US" dirty="0"/>
              <a:t>A heap allocator must…</a:t>
            </a:r>
          </a:p>
          <a:p>
            <a:pPr marL="514350" indent="-514350">
              <a:buFont typeface="+mj-lt"/>
              <a:buAutoNum type="arabicPeriod"/>
            </a:pPr>
            <a:r>
              <a:rPr lang="en-US" dirty="0"/>
              <a:t>Handle arbitrary request sequences of allocations and frees</a:t>
            </a:r>
          </a:p>
          <a:p>
            <a:pPr marL="514350" indent="-514350">
              <a:buFont typeface="+mj-lt"/>
              <a:buAutoNum type="arabicPeriod"/>
            </a:pPr>
            <a:r>
              <a:rPr lang="en-US" dirty="0"/>
              <a:t>Keep track of which memory is allocated and which is available</a:t>
            </a:r>
          </a:p>
          <a:p>
            <a:pPr marL="514350" indent="-514350">
              <a:buFont typeface="+mj-lt"/>
              <a:buAutoNum type="arabicPeriod"/>
            </a:pPr>
            <a:r>
              <a:rPr lang="en-US" dirty="0"/>
              <a:t>Decide which memory to provide to fulfill an allocation request</a:t>
            </a:r>
          </a:p>
          <a:p>
            <a:pPr marL="514350" indent="-514350">
              <a:buFont typeface="+mj-lt"/>
              <a:buAutoNum type="arabicPeriod"/>
            </a:pPr>
            <a:r>
              <a:rPr lang="en-US" dirty="0"/>
              <a:t>Immediately respond to requests without delay</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902161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FC0D6-AE26-6747-AB8B-B00230832C2C}"/>
              </a:ext>
            </a:extLst>
          </p:cNvPr>
          <p:cNvSpPr>
            <a:spLocks noGrp="1"/>
          </p:cNvSpPr>
          <p:nvPr>
            <p:ph type="title"/>
          </p:nvPr>
        </p:nvSpPr>
        <p:spPr/>
        <p:txBody>
          <a:bodyPr/>
          <a:lstStyle/>
          <a:p>
            <a:r>
              <a:rPr lang="en-US" dirty="0"/>
              <a:t>Heap Allocator Requirements</a:t>
            </a:r>
          </a:p>
        </p:txBody>
      </p:sp>
      <p:sp>
        <p:nvSpPr>
          <p:cNvPr id="3" name="Content Placeholder 2">
            <a:extLst>
              <a:ext uri="{FF2B5EF4-FFF2-40B4-BE49-F238E27FC236}">
                <a16:creationId xmlns:a16="http://schemas.microsoft.com/office/drawing/2014/main" id="{64BFFA2B-6CB9-F44F-93A3-BF65C81D25AD}"/>
              </a:ext>
            </a:extLst>
          </p:cNvPr>
          <p:cNvSpPr>
            <a:spLocks noGrp="1"/>
          </p:cNvSpPr>
          <p:nvPr>
            <p:ph idx="1"/>
          </p:nvPr>
        </p:nvSpPr>
        <p:spPr/>
        <p:txBody>
          <a:bodyPr/>
          <a:lstStyle/>
          <a:p>
            <a:pPr marL="0" indent="0">
              <a:buNone/>
            </a:pPr>
            <a:r>
              <a:rPr lang="en-US" dirty="0"/>
              <a:t>A heap allocator must…</a:t>
            </a:r>
          </a:p>
          <a:p>
            <a:pPr marL="514350" indent="-514350">
              <a:buFont typeface="+mj-lt"/>
              <a:buAutoNum type="arabicPeriod"/>
            </a:pPr>
            <a:r>
              <a:rPr lang="en-US" b="1" dirty="0">
                <a:solidFill>
                  <a:srgbClr val="C00000"/>
                </a:solidFill>
              </a:rPr>
              <a:t>Handle arbitrary request sequences of allocations and frees</a:t>
            </a:r>
          </a:p>
          <a:p>
            <a:pPr marL="514350" indent="-514350">
              <a:buFont typeface="+mj-lt"/>
              <a:buAutoNum type="arabicPeriod"/>
            </a:pPr>
            <a:r>
              <a:rPr lang="en-US" dirty="0"/>
              <a:t>Keep track of which memory is allocated and which is available</a:t>
            </a:r>
          </a:p>
          <a:p>
            <a:pPr marL="514350" indent="-514350">
              <a:buFont typeface="+mj-lt"/>
              <a:buAutoNum type="arabicPeriod"/>
            </a:pPr>
            <a:r>
              <a:rPr lang="en-US" dirty="0"/>
              <a:t>Decide which memory to provide to fulfill an allocation request</a:t>
            </a:r>
          </a:p>
          <a:p>
            <a:pPr marL="514350" indent="-514350">
              <a:buFont typeface="+mj-lt"/>
              <a:buAutoNum type="arabicPeriod"/>
            </a:pPr>
            <a:r>
              <a:rPr lang="en-US" dirty="0"/>
              <a:t>Immediately respond to requests without delay</a:t>
            </a:r>
          </a:p>
          <a:p>
            <a:pPr marL="514350" indent="-514350">
              <a:buFont typeface="+mj-lt"/>
              <a:buAutoNum type="arabicPeriod"/>
            </a:pPr>
            <a:endParaRPr lang="en-US" dirty="0"/>
          </a:p>
          <a:p>
            <a:pPr marL="514350" indent="-514350">
              <a:buFont typeface="+mj-lt"/>
              <a:buAutoNum type="arabicPeriod"/>
            </a:pPr>
            <a:endParaRPr lang="en-US" dirty="0"/>
          </a:p>
        </p:txBody>
      </p:sp>
      <p:sp>
        <p:nvSpPr>
          <p:cNvPr id="4" name="Rectangle 3">
            <a:extLst>
              <a:ext uri="{FF2B5EF4-FFF2-40B4-BE49-F238E27FC236}">
                <a16:creationId xmlns:a16="http://schemas.microsoft.com/office/drawing/2014/main" id="{E1B469F8-0B74-284B-8567-E424A6BF07D7}"/>
              </a:ext>
            </a:extLst>
          </p:cNvPr>
          <p:cNvSpPr/>
          <p:nvPr/>
        </p:nvSpPr>
        <p:spPr bwMode="auto">
          <a:xfrm>
            <a:off x="474784" y="4953000"/>
            <a:ext cx="10802815" cy="1524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A heap allocator cannot assume anything about the order of allocation and free requests, or even that every allocation request is accompanied by a matching free request.</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69972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FC0D6-AE26-6747-AB8B-B00230832C2C}"/>
              </a:ext>
            </a:extLst>
          </p:cNvPr>
          <p:cNvSpPr>
            <a:spLocks noGrp="1"/>
          </p:cNvSpPr>
          <p:nvPr>
            <p:ph type="title"/>
          </p:nvPr>
        </p:nvSpPr>
        <p:spPr/>
        <p:txBody>
          <a:bodyPr/>
          <a:lstStyle/>
          <a:p>
            <a:r>
              <a:rPr lang="en-US" dirty="0"/>
              <a:t>Heap Allocator Requirements</a:t>
            </a:r>
          </a:p>
        </p:txBody>
      </p:sp>
      <p:sp>
        <p:nvSpPr>
          <p:cNvPr id="3" name="Content Placeholder 2">
            <a:extLst>
              <a:ext uri="{FF2B5EF4-FFF2-40B4-BE49-F238E27FC236}">
                <a16:creationId xmlns:a16="http://schemas.microsoft.com/office/drawing/2014/main" id="{64BFFA2B-6CB9-F44F-93A3-BF65C81D25AD}"/>
              </a:ext>
            </a:extLst>
          </p:cNvPr>
          <p:cNvSpPr>
            <a:spLocks noGrp="1"/>
          </p:cNvSpPr>
          <p:nvPr>
            <p:ph idx="1"/>
          </p:nvPr>
        </p:nvSpPr>
        <p:spPr/>
        <p:txBody>
          <a:bodyPr/>
          <a:lstStyle/>
          <a:p>
            <a:pPr marL="0" indent="0">
              <a:buNone/>
            </a:pPr>
            <a:r>
              <a:rPr lang="en-US" dirty="0"/>
              <a:t>A heap allocator must…</a:t>
            </a:r>
          </a:p>
          <a:p>
            <a:pPr marL="514350" indent="-514350">
              <a:buFont typeface="+mj-lt"/>
              <a:buAutoNum type="arabicPeriod"/>
            </a:pPr>
            <a:r>
              <a:rPr lang="en-US" dirty="0"/>
              <a:t>Handle arbitrary request sequences of allocations and frees</a:t>
            </a:r>
          </a:p>
          <a:p>
            <a:pPr marL="514350" indent="-514350">
              <a:buFont typeface="+mj-lt"/>
              <a:buAutoNum type="arabicPeriod"/>
            </a:pPr>
            <a:r>
              <a:rPr lang="en-US" b="1" dirty="0">
                <a:solidFill>
                  <a:srgbClr val="C00000"/>
                </a:solidFill>
              </a:rPr>
              <a:t>Keep track of which memory is allocated and which is available</a:t>
            </a:r>
          </a:p>
          <a:p>
            <a:pPr marL="514350" indent="-514350">
              <a:buFont typeface="+mj-lt"/>
              <a:buAutoNum type="arabicPeriod"/>
            </a:pPr>
            <a:r>
              <a:rPr lang="en-US" dirty="0"/>
              <a:t>Decide which memory to provide to fulfill an allocation request</a:t>
            </a:r>
          </a:p>
          <a:p>
            <a:pPr marL="514350" indent="-514350">
              <a:buFont typeface="+mj-lt"/>
              <a:buAutoNum type="arabicPeriod"/>
            </a:pPr>
            <a:r>
              <a:rPr lang="en-US" dirty="0"/>
              <a:t>Immediately respond to requests without delay</a:t>
            </a:r>
          </a:p>
          <a:p>
            <a:pPr marL="514350" indent="-514350">
              <a:buFont typeface="+mj-lt"/>
              <a:buAutoNum type="arabicPeriod"/>
            </a:pPr>
            <a:endParaRPr lang="en-US" dirty="0"/>
          </a:p>
          <a:p>
            <a:pPr marL="514350" indent="-514350">
              <a:buFont typeface="+mj-lt"/>
              <a:buAutoNum type="arabicPeriod"/>
            </a:pPr>
            <a:endParaRPr lang="en-US" dirty="0"/>
          </a:p>
        </p:txBody>
      </p:sp>
      <p:sp>
        <p:nvSpPr>
          <p:cNvPr id="4" name="Rectangle 3">
            <a:extLst>
              <a:ext uri="{FF2B5EF4-FFF2-40B4-BE49-F238E27FC236}">
                <a16:creationId xmlns:a16="http://schemas.microsoft.com/office/drawing/2014/main" id="{E1B469F8-0B74-284B-8567-E424A6BF07D7}"/>
              </a:ext>
            </a:extLst>
          </p:cNvPr>
          <p:cNvSpPr/>
          <p:nvPr/>
        </p:nvSpPr>
        <p:spPr bwMode="auto">
          <a:xfrm>
            <a:off x="474784" y="4953000"/>
            <a:ext cx="10802815" cy="1524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A heap allocator marks memory regions as </a:t>
            </a:r>
            <a:r>
              <a:rPr lang="en-US" sz="2800" b="1" dirty="0">
                <a:latin typeface="+mn-lt"/>
                <a:cs typeface="Courier New" panose="02070309020205020404" pitchFamily="49" charset="0"/>
              </a:rPr>
              <a:t>allocated</a:t>
            </a:r>
            <a:r>
              <a:rPr lang="en-US" sz="2800" dirty="0">
                <a:latin typeface="+mn-lt"/>
                <a:cs typeface="Courier New" panose="02070309020205020404" pitchFamily="49" charset="0"/>
              </a:rPr>
              <a:t> or </a:t>
            </a:r>
            <a:r>
              <a:rPr lang="en-US" sz="2800" b="1" dirty="0">
                <a:latin typeface="+mn-lt"/>
                <a:cs typeface="Courier New" panose="02070309020205020404" pitchFamily="49" charset="0"/>
              </a:rPr>
              <a:t>available</a:t>
            </a:r>
            <a:r>
              <a:rPr lang="en-US" sz="2800" dirty="0">
                <a:latin typeface="+mn-lt"/>
                <a:cs typeface="Courier New" panose="02070309020205020404" pitchFamily="49" charset="0"/>
              </a:rPr>
              <a:t>.  It must remember which is which so as to properly provide memory to clients.</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153876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FC0D6-AE26-6747-AB8B-B00230832C2C}"/>
              </a:ext>
            </a:extLst>
          </p:cNvPr>
          <p:cNvSpPr>
            <a:spLocks noGrp="1"/>
          </p:cNvSpPr>
          <p:nvPr>
            <p:ph type="title"/>
          </p:nvPr>
        </p:nvSpPr>
        <p:spPr/>
        <p:txBody>
          <a:bodyPr/>
          <a:lstStyle/>
          <a:p>
            <a:r>
              <a:rPr lang="en-US" dirty="0"/>
              <a:t>Heap Allocator Requirements</a:t>
            </a:r>
          </a:p>
        </p:txBody>
      </p:sp>
      <p:sp>
        <p:nvSpPr>
          <p:cNvPr id="3" name="Content Placeholder 2">
            <a:extLst>
              <a:ext uri="{FF2B5EF4-FFF2-40B4-BE49-F238E27FC236}">
                <a16:creationId xmlns:a16="http://schemas.microsoft.com/office/drawing/2014/main" id="{64BFFA2B-6CB9-F44F-93A3-BF65C81D25AD}"/>
              </a:ext>
            </a:extLst>
          </p:cNvPr>
          <p:cNvSpPr>
            <a:spLocks noGrp="1"/>
          </p:cNvSpPr>
          <p:nvPr>
            <p:ph idx="1"/>
          </p:nvPr>
        </p:nvSpPr>
        <p:spPr/>
        <p:txBody>
          <a:bodyPr/>
          <a:lstStyle/>
          <a:p>
            <a:pPr marL="0" indent="0">
              <a:buNone/>
            </a:pPr>
            <a:r>
              <a:rPr lang="en-US" dirty="0"/>
              <a:t>A heap allocator must…</a:t>
            </a:r>
          </a:p>
          <a:p>
            <a:pPr marL="514350" indent="-514350">
              <a:buFont typeface="+mj-lt"/>
              <a:buAutoNum type="arabicPeriod"/>
            </a:pPr>
            <a:r>
              <a:rPr lang="en-US" dirty="0"/>
              <a:t>Handle arbitrary request sequences of allocations and frees</a:t>
            </a:r>
          </a:p>
          <a:p>
            <a:pPr marL="514350" indent="-514350">
              <a:buFont typeface="+mj-lt"/>
              <a:buAutoNum type="arabicPeriod"/>
            </a:pPr>
            <a:r>
              <a:rPr lang="en-US" dirty="0"/>
              <a:t>Keep track of which memory is allocated and which is available</a:t>
            </a:r>
          </a:p>
          <a:p>
            <a:pPr marL="514350" indent="-514350">
              <a:buFont typeface="+mj-lt"/>
              <a:buAutoNum type="arabicPeriod"/>
            </a:pPr>
            <a:r>
              <a:rPr lang="en-US" b="1" dirty="0">
                <a:solidFill>
                  <a:srgbClr val="C00000"/>
                </a:solidFill>
              </a:rPr>
              <a:t>Decide which memory to provide to fulfill an allocation request</a:t>
            </a:r>
          </a:p>
          <a:p>
            <a:pPr marL="514350" indent="-514350">
              <a:buFont typeface="+mj-lt"/>
              <a:buAutoNum type="arabicPeriod"/>
            </a:pPr>
            <a:r>
              <a:rPr lang="en-US" dirty="0"/>
              <a:t>Immediately respond to requests without delay</a:t>
            </a:r>
          </a:p>
          <a:p>
            <a:pPr marL="514350" indent="-514350">
              <a:buFont typeface="+mj-lt"/>
              <a:buAutoNum type="arabicPeriod"/>
            </a:pPr>
            <a:endParaRPr lang="en-US" dirty="0"/>
          </a:p>
          <a:p>
            <a:pPr marL="514350" indent="-514350">
              <a:buFont typeface="+mj-lt"/>
              <a:buAutoNum type="arabicPeriod"/>
            </a:pPr>
            <a:endParaRPr lang="en-US" dirty="0"/>
          </a:p>
        </p:txBody>
      </p:sp>
      <p:sp>
        <p:nvSpPr>
          <p:cNvPr id="4" name="Rectangle 3">
            <a:extLst>
              <a:ext uri="{FF2B5EF4-FFF2-40B4-BE49-F238E27FC236}">
                <a16:creationId xmlns:a16="http://schemas.microsoft.com/office/drawing/2014/main" id="{E1B469F8-0B74-284B-8567-E424A6BF07D7}"/>
              </a:ext>
            </a:extLst>
          </p:cNvPr>
          <p:cNvSpPr/>
          <p:nvPr/>
        </p:nvSpPr>
        <p:spPr bwMode="auto">
          <a:xfrm>
            <a:off x="474784" y="4953000"/>
            <a:ext cx="10802815" cy="1524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A heap allocator may have options for which memory to use to fulfill an allocation request.  It must decide this based on a variety of factors.</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203123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FC0D6-AE26-6747-AB8B-B00230832C2C}"/>
              </a:ext>
            </a:extLst>
          </p:cNvPr>
          <p:cNvSpPr>
            <a:spLocks noGrp="1"/>
          </p:cNvSpPr>
          <p:nvPr>
            <p:ph type="title"/>
          </p:nvPr>
        </p:nvSpPr>
        <p:spPr/>
        <p:txBody>
          <a:bodyPr/>
          <a:lstStyle/>
          <a:p>
            <a:r>
              <a:rPr lang="en-US" dirty="0"/>
              <a:t>Heap Allocator Requirements</a:t>
            </a:r>
          </a:p>
        </p:txBody>
      </p:sp>
      <p:sp>
        <p:nvSpPr>
          <p:cNvPr id="3" name="Content Placeholder 2">
            <a:extLst>
              <a:ext uri="{FF2B5EF4-FFF2-40B4-BE49-F238E27FC236}">
                <a16:creationId xmlns:a16="http://schemas.microsoft.com/office/drawing/2014/main" id="{64BFFA2B-6CB9-F44F-93A3-BF65C81D25AD}"/>
              </a:ext>
            </a:extLst>
          </p:cNvPr>
          <p:cNvSpPr>
            <a:spLocks noGrp="1"/>
          </p:cNvSpPr>
          <p:nvPr>
            <p:ph idx="1"/>
          </p:nvPr>
        </p:nvSpPr>
        <p:spPr/>
        <p:txBody>
          <a:bodyPr/>
          <a:lstStyle/>
          <a:p>
            <a:pPr marL="0" indent="0">
              <a:buNone/>
            </a:pPr>
            <a:r>
              <a:rPr lang="en-US" dirty="0"/>
              <a:t>A heap allocator must…</a:t>
            </a:r>
          </a:p>
          <a:p>
            <a:pPr marL="514350" indent="-514350">
              <a:buFont typeface="+mj-lt"/>
              <a:buAutoNum type="arabicPeriod"/>
            </a:pPr>
            <a:r>
              <a:rPr lang="en-US" dirty="0"/>
              <a:t>Handle arbitrary request sequences of allocations and frees</a:t>
            </a:r>
          </a:p>
          <a:p>
            <a:pPr marL="514350" indent="-514350">
              <a:buFont typeface="+mj-lt"/>
              <a:buAutoNum type="arabicPeriod"/>
            </a:pPr>
            <a:r>
              <a:rPr lang="en-US" dirty="0"/>
              <a:t>Keep track of which memory is allocated and which is available</a:t>
            </a:r>
          </a:p>
          <a:p>
            <a:pPr marL="514350" indent="-514350">
              <a:buFont typeface="+mj-lt"/>
              <a:buAutoNum type="arabicPeriod"/>
            </a:pPr>
            <a:r>
              <a:rPr lang="en-US" dirty="0"/>
              <a:t>Decide which memory to provide to fulfill an allocation request</a:t>
            </a:r>
          </a:p>
          <a:p>
            <a:pPr marL="514350" indent="-514350">
              <a:buFont typeface="+mj-lt"/>
              <a:buAutoNum type="arabicPeriod"/>
            </a:pPr>
            <a:r>
              <a:rPr lang="en-US" b="1" dirty="0">
                <a:solidFill>
                  <a:srgbClr val="C00000"/>
                </a:solidFill>
              </a:rPr>
              <a:t>Immediately respond to requests without delay</a:t>
            </a:r>
          </a:p>
          <a:p>
            <a:pPr marL="514350" indent="-514350">
              <a:buFont typeface="+mj-lt"/>
              <a:buAutoNum type="arabicPeriod"/>
            </a:pPr>
            <a:endParaRPr lang="en-US" dirty="0"/>
          </a:p>
          <a:p>
            <a:pPr marL="514350" indent="-514350">
              <a:buFont typeface="+mj-lt"/>
              <a:buAutoNum type="arabicPeriod"/>
            </a:pPr>
            <a:endParaRPr lang="en-US" dirty="0"/>
          </a:p>
        </p:txBody>
      </p:sp>
      <p:sp>
        <p:nvSpPr>
          <p:cNvPr id="4" name="Rectangle 3">
            <a:extLst>
              <a:ext uri="{FF2B5EF4-FFF2-40B4-BE49-F238E27FC236}">
                <a16:creationId xmlns:a16="http://schemas.microsoft.com/office/drawing/2014/main" id="{E1B469F8-0B74-284B-8567-E424A6BF07D7}"/>
              </a:ext>
            </a:extLst>
          </p:cNvPr>
          <p:cNvSpPr/>
          <p:nvPr/>
        </p:nvSpPr>
        <p:spPr bwMode="auto">
          <a:xfrm>
            <a:off x="474784" y="4953000"/>
            <a:ext cx="10802815" cy="1524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A heap allocator must respond immediately to allocation requests, and should not e.g. prioritize or reorder certain requests to improve performance.</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27638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2AF3D-49C8-C04B-A71C-A7AE127A3D64}"/>
              </a:ext>
            </a:extLst>
          </p:cNvPr>
          <p:cNvSpPr>
            <a:spLocks noGrp="1"/>
          </p:cNvSpPr>
          <p:nvPr>
            <p:ph type="title"/>
          </p:nvPr>
        </p:nvSpPr>
        <p:spPr/>
        <p:txBody>
          <a:bodyPr/>
          <a:lstStyle/>
          <a:p>
            <a:r>
              <a:rPr lang="en-US" dirty="0"/>
              <a:t>How do malloc/</a:t>
            </a:r>
            <a:r>
              <a:rPr lang="en-US" dirty="0" err="1"/>
              <a:t>realloc</a:t>
            </a:r>
            <a:r>
              <a:rPr lang="en-US" dirty="0"/>
              <a:t>/free work?</a:t>
            </a:r>
          </a:p>
        </p:txBody>
      </p:sp>
      <p:sp>
        <p:nvSpPr>
          <p:cNvPr id="3" name="Content Placeholder 2">
            <a:extLst>
              <a:ext uri="{FF2B5EF4-FFF2-40B4-BE49-F238E27FC236}">
                <a16:creationId xmlns:a16="http://schemas.microsoft.com/office/drawing/2014/main" id="{C5B08187-56B9-6743-8015-2736E49060C6}"/>
              </a:ext>
            </a:extLst>
          </p:cNvPr>
          <p:cNvSpPr>
            <a:spLocks noGrp="1"/>
          </p:cNvSpPr>
          <p:nvPr>
            <p:ph idx="1"/>
          </p:nvPr>
        </p:nvSpPr>
        <p:spPr/>
        <p:txBody>
          <a:bodyPr/>
          <a:lstStyle/>
          <a:p>
            <a:pPr marL="0" indent="0">
              <a:buNone/>
            </a:pPr>
            <a:r>
              <a:rPr lang="en-US" dirty="0"/>
              <a:t>Pulling together all of our CS107 topics this quarter:</a:t>
            </a:r>
          </a:p>
          <a:p>
            <a:r>
              <a:rPr lang="en-US" dirty="0"/>
              <a:t>Testing</a:t>
            </a:r>
          </a:p>
          <a:p>
            <a:r>
              <a:rPr lang="en-US" dirty="0"/>
              <a:t>Efficiency</a:t>
            </a:r>
          </a:p>
          <a:p>
            <a:r>
              <a:rPr lang="en-US" dirty="0"/>
              <a:t>Bit-level manipulation</a:t>
            </a:r>
          </a:p>
          <a:p>
            <a:r>
              <a:rPr lang="en-US" dirty="0"/>
              <a:t>Memory management</a:t>
            </a:r>
          </a:p>
          <a:p>
            <a:r>
              <a:rPr lang="en-US" dirty="0"/>
              <a:t>Pointers</a:t>
            </a:r>
          </a:p>
          <a:p>
            <a:r>
              <a:rPr lang="en-US" dirty="0"/>
              <a:t>Generics</a:t>
            </a:r>
          </a:p>
          <a:p>
            <a:r>
              <a:rPr lang="en-US" dirty="0"/>
              <a:t>Assembly</a:t>
            </a:r>
          </a:p>
          <a:p>
            <a:r>
              <a:rPr lang="en-US" dirty="0"/>
              <a:t>And more…</a:t>
            </a:r>
          </a:p>
          <a:p>
            <a:endParaRPr lang="en-US" dirty="0"/>
          </a:p>
          <a:p>
            <a:endParaRPr lang="en-US" dirty="0"/>
          </a:p>
        </p:txBody>
      </p:sp>
    </p:spTree>
    <p:extLst>
      <p:ext uri="{BB962C8B-B14F-4D97-AF65-F5344CB8AC3E}">
        <p14:creationId xmlns:p14="http://schemas.microsoft.com/office/powerpoint/2010/main" val="4147653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FC0D6-AE26-6747-AB8B-B00230832C2C}"/>
              </a:ext>
            </a:extLst>
          </p:cNvPr>
          <p:cNvSpPr>
            <a:spLocks noGrp="1"/>
          </p:cNvSpPr>
          <p:nvPr>
            <p:ph type="title"/>
          </p:nvPr>
        </p:nvSpPr>
        <p:spPr/>
        <p:txBody>
          <a:bodyPr/>
          <a:lstStyle/>
          <a:p>
            <a:r>
              <a:rPr lang="en-US" dirty="0"/>
              <a:t>Heap Allocator Requirements</a:t>
            </a:r>
          </a:p>
        </p:txBody>
      </p:sp>
      <p:sp>
        <p:nvSpPr>
          <p:cNvPr id="3" name="Content Placeholder 2">
            <a:extLst>
              <a:ext uri="{FF2B5EF4-FFF2-40B4-BE49-F238E27FC236}">
                <a16:creationId xmlns:a16="http://schemas.microsoft.com/office/drawing/2014/main" id="{64BFFA2B-6CB9-F44F-93A3-BF65C81D25AD}"/>
              </a:ext>
            </a:extLst>
          </p:cNvPr>
          <p:cNvSpPr>
            <a:spLocks noGrp="1"/>
          </p:cNvSpPr>
          <p:nvPr>
            <p:ph idx="1"/>
          </p:nvPr>
        </p:nvSpPr>
        <p:spPr/>
        <p:txBody>
          <a:bodyPr/>
          <a:lstStyle/>
          <a:p>
            <a:pPr marL="0" indent="0">
              <a:buNone/>
            </a:pPr>
            <a:r>
              <a:rPr lang="en-US" dirty="0"/>
              <a:t>A heap allocator must…</a:t>
            </a:r>
          </a:p>
          <a:p>
            <a:pPr marL="514350" indent="-514350">
              <a:buFont typeface="+mj-lt"/>
              <a:buAutoNum type="arabicPeriod"/>
            </a:pPr>
            <a:r>
              <a:rPr lang="en-US" dirty="0"/>
              <a:t>Handle arbitrary request sequences of allocations and frees</a:t>
            </a:r>
          </a:p>
          <a:p>
            <a:pPr marL="514350" indent="-514350">
              <a:buFont typeface="+mj-lt"/>
              <a:buAutoNum type="arabicPeriod"/>
            </a:pPr>
            <a:r>
              <a:rPr lang="en-US" dirty="0"/>
              <a:t>Keep track of which memory is allocated and which is available</a:t>
            </a:r>
          </a:p>
          <a:p>
            <a:pPr marL="514350" indent="-514350">
              <a:buFont typeface="+mj-lt"/>
              <a:buAutoNum type="arabicPeriod"/>
            </a:pPr>
            <a:r>
              <a:rPr lang="en-US" dirty="0"/>
              <a:t>Decide which memory to provide to fulfill an allocation request</a:t>
            </a:r>
          </a:p>
          <a:p>
            <a:pPr marL="514350" indent="-514350">
              <a:buFont typeface="+mj-lt"/>
              <a:buAutoNum type="arabicPeriod"/>
            </a:pPr>
            <a:r>
              <a:rPr lang="en-US" dirty="0"/>
              <a:t>Immediately respond to requests without delay</a:t>
            </a:r>
          </a:p>
          <a:p>
            <a:pPr marL="514350" indent="-514350">
              <a:buFont typeface="+mj-lt"/>
              <a:buAutoNum type="arabicPeriod"/>
            </a:pPr>
            <a:r>
              <a:rPr lang="en-US" b="1" dirty="0">
                <a:solidFill>
                  <a:srgbClr val="C00000"/>
                </a:solidFill>
              </a:rPr>
              <a:t>Return addresses that are 8-byte-aligned (must be multiples of 8).</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410454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03045-CCFD-B44A-B013-188E26E93A02}"/>
              </a:ext>
            </a:extLst>
          </p:cNvPr>
          <p:cNvSpPr>
            <a:spLocks noGrp="1"/>
          </p:cNvSpPr>
          <p:nvPr>
            <p:ph type="title"/>
          </p:nvPr>
        </p:nvSpPr>
        <p:spPr/>
        <p:txBody>
          <a:bodyPr/>
          <a:lstStyle/>
          <a:p>
            <a:r>
              <a:rPr lang="en-US" dirty="0"/>
              <a:t>Heap Allocator Goals</a:t>
            </a:r>
          </a:p>
        </p:txBody>
      </p:sp>
      <p:sp>
        <p:nvSpPr>
          <p:cNvPr id="3" name="Content Placeholder 2">
            <a:extLst>
              <a:ext uri="{FF2B5EF4-FFF2-40B4-BE49-F238E27FC236}">
                <a16:creationId xmlns:a16="http://schemas.microsoft.com/office/drawing/2014/main" id="{B4DEBC07-139B-F947-9EF5-B2C018586F89}"/>
              </a:ext>
            </a:extLst>
          </p:cNvPr>
          <p:cNvSpPr>
            <a:spLocks noGrp="1"/>
          </p:cNvSpPr>
          <p:nvPr>
            <p:ph idx="1"/>
          </p:nvPr>
        </p:nvSpPr>
        <p:spPr/>
        <p:txBody>
          <a:bodyPr/>
          <a:lstStyle/>
          <a:p>
            <a:r>
              <a:rPr lang="en-US" u="sng" dirty="0"/>
              <a:t>Goal 1:</a:t>
            </a:r>
            <a:r>
              <a:rPr lang="en-US" dirty="0"/>
              <a:t> Maximize </a:t>
            </a:r>
            <a:r>
              <a:rPr lang="en-US" b="1" dirty="0"/>
              <a:t>throughput</a:t>
            </a:r>
            <a:r>
              <a:rPr lang="en-US" dirty="0"/>
              <a:t>, or the number of requests completed per unit time.  This means minimizing the average time to satisfy a request.</a:t>
            </a:r>
          </a:p>
          <a:p>
            <a:r>
              <a:rPr lang="en-US" u="sng" dirty="0"/>
              <a:t>Goal 2:</a:t>
            </a:r>
            <a:r>
              <a:rPr lang="en-US" dirty="0"/>
              <a:t> Maximize memory </a:t>
            </a:r>
            <a:r>
              <a:rPr lang="en-US" b="1" dirty="0"/>
              <a:t>utilization</a:t>
            </a:r>
            <a:r>
              <a:rPr lang="en-US" dirty="0"/>
              <a:t>, or how efficiently we make use of the limited heap memory to satisfy requests.</a:t>
            </a:r>
            <a:endParaRPr lang="en-US" u="sng" dirty="0"/>
          </a:p>
        </p:txBody>
      </p:sp>
    </p:spTree>
    <p:extLst>
      <p:ext uri="{BB962C8B-B14F-4D97-AF65-F5344CB8AC3E}">
        <p14:creationId xmlns:p14="http://schemas.microsoft.com/office/powerpoint/2010/main" val="4133269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B132F-4C84-D64C-9C10-6FA9188E0C96}"/>
              </a:ext>
            </a:extLst>
          </p:cNvPr>
          <p:cNvSpPr>
            <a:spLocks noGrp="1"/>
          </p:cNvSpPr>
          <p:nvPr>
            <p:ph type="title"/>
          </p:nvPr>
        </p:nvSpPr>
        <p:spPr/>
        <p:txBody>
          <a:bodyPr/>
          <a:lstStyle/>
          <a:p>
            <a:r>
              <a:rPr lang="en-US" dirty="0"/>
              <a:t>Utilization</a:t>
            </a:r>
          </a:p>
        </p:txBody>
      </p:sp>
      <p:sp>
        <p:nvSpPr>
          <p:cNvPr id="3" name="Content Placeholder 2">
            <a:extLst>
              <a:ext uri="{FF2B5EF4-FFF2-40B4-BE49-F238E27FC236}">
                <a16:creationId xmlns:a16="http://schemas.microsoft.com/office/drawing/2014/main" id="{A19A3706-92CD-434B-9C00-5F379CB0EFE7}"/>
              </a:ext>
            </a:extLst>
          </p:cNvPr>
          <p:cNvSpPr>
            <a:spLocks noGrp="1"/>
          </p:cNvSpPr>
          <p:nvPr>
            <p:ph idx="1"/>
          </p:nvPr>
        </p:nvSpPr>
        <p:spPr>
          <a:xfrm>
            <a:off x="152400" y="1295400"/>
            <a:ext cx="11811000" cy="2133600"/>
          </a:xfrm>
        </p:spPr>
        <p:txBody>
          <a:bodyPr/>
          <a:lstStyle/>
          <a:p>
            <a:r>
              <a:rPr lang="en-US" dirty="0"/>
              <a:t>The primary cause of poor utilization is </a:t>
            </a:r>
            <a:r>
              <a:rPr lang="en-US" b="1" dirty="0"/>
              <a:t>fragmentation</a:t>
            </a:r>
            <a:r>
              <a:rPr lang="en-US" dirty="0"/>
              <a:t>.  </a:t>
            </a:r>
            <a:r>
              <a:rPr lang="en-US" b="1" dirty="0"/>
              <a:t>Fragmentation </a:t>
            </a:r>
            <a:r>
              <a:rPr lang="en-US" dirty="0"/>
              <a:t>occurs when otherwise unused memory is not available to satisfy allocation requests.</a:t>
            </a:r>
          </a:p>
          <a:p>
            <a:r>
              <a:rPr lang="en-US" dirty="0"/>
              <a:t>In this example, there is enough aggregate free memory to satisfy the request, but no single free block is large enough to handle the request.</a:t>
            </a:r>
          </a:p>
          <a:p>
            <a:r>
              <a:rPr lang="en-US" dirty="0"/>
              <a:t>In general: we want the largest address used to be as low as possible.</a:t>
            </a:r>
          </a:p>
        </p:txBody>
      </p:sp>
      <p:sp>
        <p:nvSpPr>
          <p:cNvPr id="4" name="Oval Callout 3">
            <a:extLst>
              <a:ext uri="{FF2B5EF4-FFF2-40B4-BE49-F238E27FC236}">
                <a16:creationId xmlns:a16="http://schemas.microsoft.com/office/drawing/2014/main" id="{053C99E2-CB5C-484D-A630-7641B5FBC258}"/>
              </a:ext>
            </a:extLst>
          </p:cNvPr>
          <p:cNvSpPr/>
          <p:nvPr/>
        </p:nvSpPr>
        <p:spPr>
          <a:xfrm>
            <a:off x="185225" y="3705665"/>
            <a:ext cx="4038600" cy="1524000"/>
          </a:xfrm>
          <a:prstGeom prst="wedgeEllipseCallout">
            <a:avLst>
              <a:gd name="adj1" fmla="val -54063"/>
              <a:gd name="adj2" fmla="val 551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Request 6:</a:t>
            </a:r>
            <a:r>
              <a:rPr lang="en-US" sz="2000" dirty="0"/>
              <a:t> Hi!  May I please have 4 bytes of heap memory?</a:t>
            </a:r>
            <a:endParaRPr lang="en-US" sz="2000" b="1" dirty="0"/>
          </a:p>
        </p:txBody>
      </p:sp>
      <p:sp>
        <p:nvSpPr>
          <p:cNvPr id="5" name="Rounded Rectangular Callout 4">
            <a:extLst>
              <a:ext uri="{FF2B5EF4-FFF2-40B4-BE49-F238E27FC236}">
                <a16:creationId xmlns:a16="http://schemas.microsoft.com/office/drawing/2014/main" id="{DB3EE0D3-8803-EF45-ADFB-A1C6AA348C48}"/>
              </a:ext>
            </a:extLst>
          </p:cNvPr>
          <p:cNvSpPr/>
          <p:nvPr/>
        </p:nvSpPr>
        <p:spPr>
          <a:xfrm>
            <a:off x="7848600" y="3695505"/>
            <a:ext cx="4191000" cy="1395828"/>
          </a:xfrm>
          <a:prstGeom prst="wedgeRoundRectCallout">
            <a:avLst>
              <a:gd name="adj1" fmla="val 53684"/>
              <a:gd name="adj2" fmla="val 84673"/>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Allocator: </a:t>
            </a:r>
            <a:r>
              <a:rPr lang="en-US" sz="2800" dirty="0"/>
              <a:t>I’m sorry, I don’t have a 4 byte block available…</a:t>
            </a:r>
          </a:p>
        </p:txBody>
      </p:sp>
      <p:graphicFrame>
        <p:nvGraphicFramePr>
          <p:cNvPr id="6" name="Table 5">
            <a:extLst>
              <a:ext uri="{FF2B5EF4-FFF2-40B4-BE49-F238E27FC236}">
                <a16:creationId xmlns:a16="http://schemas.microsoft.com/office/drawing/2014/main" id="{F6712DA5-C927-C544-A798-3527EE3EDAF0}"/>
              </a:ext>
            </a:extLst>
          </p:cNvPr>
          <p:cNvGraphicFramePr>
            <a:graphicFrameLocks noGrp="1"/>
          </p:cNvGraphicFramePr>
          <p:nvPr>
            <p:extLst>
              <p:ext uri="{D42A27DB-BD31-4B8C-83A1-F6EECF244321}">
                <p14:modId xmlns:p14="http://schemas.microsoft.com/office/powerpoint/2010/main" val="4062435105"/>
              </p:ext>
            </p:extLst>
          </p:nvPr>
        </p:nvGraphicFramePr>
        <p:xfrm>
          <a:off x="152400" y="5257800"/>
          <a:ext cx="11665148" cy="1395828"/>
        </p:xfrm>
        <a:graphic>
          <a:graphicData uri="http://schemas.openxmlformats.org/drawingml/2006/table">
            <a:tbl>
              <a:tblPr firstRow="1" bandRow="1">
                <a:tableStyleId>{2D5ABB26-0587-4C30-8999-92F81FD0307C}</a:tableStyleId>
              </a:tblPr>
              <a:tblGrid>
                <a:gridCol w="1172408">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gridCol w="1165860">
                  <a:extLst>
                    <a:ext uri="{9D8B030D-6E8A-4147-A177-3AD203B41FA5}">
                      <a16:colId xmlns:a16="http://schemas.microsoft.com/office/drawing/2014/main" val="653897468"/>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0x11</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0x12</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0x13</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0x14</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0x15</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0x16</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0x17</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0x19</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Req. 1</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400" i="1"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Req. 2</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400" i="1"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Req. 3</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400" i="1"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Req. 4</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400" i="1"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Req. 5</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400" i="1"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8740"/>
                  </a:ext>
                </a:extLst>
              </a:tr>
            </a:tbl>
          </a:graphicData>
        </a:graphic>
      </p:graphicFrame>
    </p:spTree>
    <p:extLst>
      <p:ext uri="{BB962C8B-B14F-4D97-AF65-F5344CB8AC3E}">
        <p14:creationId xmlns:p14="http://schemas.microsoft.com/office/powerpoint/2010/main" val="196719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B132F-4C84-D64C-9C10-6FA9188E0C96}"/>
              </a:ext>
            </a:extLst>
          </p:cNvPr>
          <p:cNvSpPr>
            <a:spLocks noGrp="1"/>
          </p:cNvSpPr>
          <p:nvPr>
            <p:ph type="title"/>
          </p:nvPr>
        </p:nvSpPr>
        <p:spPr/>
        <p:txBody>
          <a:bodyPr/>
          <a:lstStyle/>
          <a:p>
            <a:r>
              <a:rPr lang="en-US" dirty="0"/>
              <a:t>Utilization</a:t>
            </a:r>
          </a:p>
        </p:txBody>
      </p:sp>
      <p:sp>
        <p:nvSpPr>
          <p:cNvPr id="3" name="Content Placeholder 2">
            <a:extLst>
              <a:ext uri="{FF2B5EF4-FFF2-40B4-BE49-F238E27FC236}">
                <a16:creationId xmlns:a16="http://schemas.microsoft.com/office/drawing/2014/main" id="{A19A3706-92CD-434B-9C00-5F379CB0EFE7}"/>
              </a:ext>
            </a:extLst>
          </p:cNvPr>
          <p:cNvSpPr>
            <a:spLocks noGrp="1"/>
          </p:cNvSpPr>
          <p:nvPr>
            <p:ph idx="1"/>
          </p:nvPr>
        </p:nvSpPr>
        <p:spPr>
          <a:xfrm>
            <a:off x="152400" y="1295400"/>
            <a:ext cx="11811000" cy="2438400"/>
          </a:xfrm>
        </p:spPr>
        <p:txBody>
          <a:bodyPr/>
          <a:lstStyle/>
          <a:p>
            <a:r>
              <a:rPr lang="en-US" dirty="0"/>
              <a:t>Question: what if we shifted these blocks down to make more space?  Can we do this?</a:t>
            </a:r>
          </a:p>
          <a:p>
            <a:r>
              <a:rPr lang="en-US" b="1" dirty="0"/>
              <a:t>No!</a:t>
            </a:r>
            <a:r>
              <a:rPr lang="en-US" dirty="0"/>
              <a:t>  We have already guaranteed these addresses to the client.  We cannot move allocated memory around, since this will mean the client will now have incorrect pointers to their memory!</a:t>
            </a:r>
            <a:endParaRPr lang="en-US" b="1" dirty="0"/>
          </a:p>
        </p:txBody>
      </p:sp>
      <p:graphicFrame>
        <p:nvGraphicFramePr>
          <p:cNvPr id="6" name="Table 5">
            <a:extLst>
              <a:ext uri="{FF2B5EF4-FFF2-40B4-BE49-F238E27FC236}">
                <a16:creationId xmlns:a16="http://schemas.microsoft.com/office/drawing/2014/main" id="{F6712DA5-C927-C544-A798-3527EE3EDAF0}"/>
              </a:ext>
            </a:extLst>
          </p:cNvPr>
          <p:cNvGraphicFramePr>
            <a:graphicFrameLocks noGrp="1"/>
          </p:cNvGraphicFramePr>
          <p:nvPr>
            <p:extLst>
              <p:ext uri="{D42A27DB-BD31-4B8C-83A1-F6EECF244321}">
                <p14:modId xmlns:p14="http://schemas.microsoft.com/office/powerpoint/2010/main" val="3210175884"/>
              </p:ext>
            </p:extLst>
          </p:nvPr>
        </p:nvGraphicFramePr>
        <p:xfrm>
          <a:off x="152400" y="5257800"/>
          <a:ext cx="11665148" cy="1395828"/>
        </p:xfrm>
        <a:graphic>
          <a:graphicData uri="http://schemas.openxmlformats.org/drawingml/2006/table">
            <a:tbl>
              <a:tblPr firstRow="1" bandRow="1">
                <a:tableStyleId>{2D5ABB26-0587-4C30-8999-92F81FD0307C}</a:tableStyleId>
              </a:tblPr>
              <a:tblGrid>
                <a:gridCol w="1172408">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gridCol w="1165860">
                  <a:extLst>
                    <a:ext uri="{9D8B030D-6E8A-4147-A177-3AD203B41FA5}">
                      <a16:colId xmlns:a16="http://schemas.microsoft.com/office/drawing/2014/main" val="653897468"/>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0x11</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0x12</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0x13</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0x14</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0x15</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0x16</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0x17</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0x19</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Req. 1</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400" i="0" dirty="0"/>
                        <a:t>Req. 2</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400" dirty="0"/>
                        <a:t>Req. 3</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400" i="0" dirty="0"/>
                        <a:t>Req. 4</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400" dirty="0"/>
                        <a:t>Req. 5</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gridSpan="5">
                  <a:txBody>
                    <a:bodyPr/>
                    <a:lstStyle/>
                    <a:p>
                      <a:pPr algn="ctr"/>
                      <a:r>
                        <a:rPr lang="en-US" sz="2400" i="1"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US" sz="2400" i="1"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US" sz="2400" i="1"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8740"/>
                  </a:ext>
                </a:extLst>
              </a:tr>
            </a:tbl>
          </a:graphicData>
        </a:graphic>
      </p:graphicFrame>
    </p:spTree>
    <p:extLst>
      <p:ext uri="{BB962C8B-B14F-4D97-AF65-F5344CB8AC3E}">
        <p14:creationId xmlns:p14="http://schemas.microsoft.com/office/powerpoint/2010/main" val="34423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03045-CCFD-B44A-B013-188E26E93A02}"/>
              </a:ext>
            </a:extLst>
          </p:cNvPr>
          <p:cNvSpPr>
            <a:spLocks noGrp="1"/>
          </p:cNvSpPr>
          <p:nvPr>
            <p:ph type="title"/>
          </p:nvPr>
        </p:nvSpPr>
        <p:spPr/>
        <p:txBody>
          <a:bodyPr/>
          <a:lstStyle/>
          <a:p>
            <a:r>
              <a:rPr lang="en-US" dirty="0"/>
              <a:t>Heap Allocator Goals</a:t>
            </a:r>
          </a:p>
        </p:txBody>
      </p:sp>
      <p:sp>
        <p:nvSpPr>
          <p:cNvPr id="3" name="Content Placeholder 2">
            <a:extLst>
              <a:ext uri="{FF2B5EF4-FFF2-40B4-BE49-F238E27FC236}">
                <a16:creationId xmlns:a16="http://schemas.microsoft.com/office/drawing/2014/main" id="{B4DEBC07-139B-F947-9EF5-B2C018586F89}"/>
              </a:ext>
            </a:extLst>
          </p:cNvPr>
          <p:cNvSpPr>
            <a:spLocks noGrp="1"/>
          </p:cNvSpPr>
          <p:nvPr>
            <p:ph idx="1"/>
          </p:nvPr>
        </p:nvSpPr>
        <p:spPr/>
        <p:txBody>
          <a:bodyPr/>
          <a:lstStyle/>
          <a:p>
            <a:r>
              <a:rPr lang="en-US" u="sng" dirty="0"/>
              <a:t>Goal 1:</a:t>
            </a:r>
            <a:r>
              <a:rPr lang="en-US" dirty="0"/>
              <a:t> Maximize </a:t>
            </a:r>
            <a:r>
              <a:rPr lang="en-US" b="1" dirty="0"/>
              <a:t>throughput</a:t>
            </a:r>
            <a:r>
              <a:rPr lang="en-US" dirty="0"/>
              <a:t>, or the number of requests completed per unit time.  This means minimizing the average time to satisfy a request.</a:t>
            </a:r>
          </a:p>
          <a:p>
            <a:r>
              <a:rPr lang="en-US" u="sng" dirty="0"/>
              <a:t>Goal 2:</a:t>
            </a:r>
            <a:r>
              <a:rPr lang="en-US" dirty="0"/>
              <a:t> Maximize memory </a:t>
            </a:r>
            <a:r>
              <a:rPr lang="en-US" b="1" dirty="0"/>
              <a:t>utilization</a:t>
            </a:r>
            <a:r>
              <a:rPr lang="en-US" dirty="0"/>
              <a:t>, or how efficiently we make use of the limited heap memory to satisfy requests.</a:t>
            </a:r>
          </a:p>
          <a:p>
            <a:endParaRPr lang="en-US" u="sng" dirty="0"/>
          </a:p>
          <a:p>
            <a:endParaRPr lang="en-US" u="sng" dirty="0"/>
          </a:p>
          <a:p>
            <a:pPr marL="0" indent="0">
              <a:buNone/>
            </a:pPr>
            <a:r>
              <a:rPr lang="en-US" dirty="0"/>
              <a:t>These are seemingly conflicting goals – for instance, it may take longer to better plan out heap memory use for each request.  </a:t>
            </a:r>
          </a:p>
          <a:p>
            <a:pPr marL="0" indent="0">
              <a:buNone/>
            </a:pPr>
            <a:endParaRPr lang="en-US" dirty="0"/>
          </a:p>
          <a:p>
            <a:pPr marL="0" indent="0">
              <a:buNone/>
            </a:pPr>
            <a:r>
              <a:rPr lang="en-US" dirty="0"/>
              <a:t>Heap allocators must find an appropriate balance between these two goals!</a:t>
            </a:r>
          </a:p>
        </p:txBody>
      </p:sp>
    </p:spTree>
    <p:extLst>
      <p:ext uri="{BB962C8B-B14F-4D97-AF65-F5344CB8AC3E}">
        <p14:creationId xmlns:p14="http://schemas.microsoft.com/office/powerpoint/2010/main" val="140647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dirty="0">
                <a:solidFill>
                  <a:schemeClr val="bg1">
                    <a:lumMod val="85000"/>
                  </a:schemeClr>
                </a:solidFill>
              </a:rPr>
              <a:t>Recap: the heap</a:t>
            </a:r>
          </a:p>
          <a:p>
            <a:r>
              <a:rPr lang="en-US" dirty="0">
                <a:solidFill>
                  <a:schemeClr val="bg1">
                    <a:lumMod val="85000"/>
                  </a:schemeClr>
                </a:solidFill>
              </a:rPr>
              <a:t>What is a heap allocator? </a:t>
            </a:r>
          </a:p>
          <a:p>
            <a:r>
              <a:rPr lang="en-US" dirty="0">
                <a:solidFill>
                  <a:schemeClr val="bg1">
                    <a:lumMod val="85000"/>
                  </a:schemeClr>
                </a:solidFill>
              </a:rPr>
              <a:t>Heap allocator requirements and goals</a:t>
            </a:r>
          </a:p>
          <a:p>
            <a:r>
              <a:rPr lang="en-US" dirty="0"/>
              <a:t>Method 1: Bump Allocator</a:t>
            </a:r>
          </a:p>
          <a:p>
            <a:r>
              <a:rPr lang="en-US" b="1" dirty="0">
                <a:solidFill>
                  <a:schemeClr val="bg1">
                    <a:lumMod val="85000"/>
                  </a:schemeClr>
                </a:solidFill>
              </a:rPr>
              <a:t>Break: </a:t>
            </a:r>
            <a:r>
              <a:rPr lang="en-US" dirty="0">
                <a:solidFill>
                  <a:schemeClr val="bg1">
                    <a:lumMod val="85000"/>
                  </a:schemeClr>
                </a:solidFill>
              </a:rPr>
              <a:t>Announcements</a:t>
            </a:r>
            <a:endParaRPr lang="en-US" b="1" dirty="0">
              <a:solidFill>
                <a:schemeClr val="bg1">
                  <a:lumMod val="85000"/>
                </a:schemeClr>
              </a:solidFill>
            </a:endParaRPr>
          </a:p>
          <a:p>
            <a:r>
              <a:rPr lang="en-US" dirty="0">
                <a:solidFill>
                  <a:schemeClr val="bg1">
                    <a:lumMod val="85000"/>
                  </a:schemeClr>
                </a:solidFill>
              </a:rPr>
              <a:t>Method 2: Implicit Free List Allocator</a:t>
            </a:r>
          </a:p>
          <a:p>
            <a:r>
              <a:rPr lang="en-US" dirty="0">
                <a:solidFill>
                  <a:schemeClr val="bg1">
                    <a:lumMod val="85000"/>
                  </a:schemeClr>
                </a:solidFill>
              </a:rPr>
              <a:t>Method 3: Explicit Free List Allocator</a:t>
            </a:r>
          </a:p>
          <a:p>
            <a:r>
              <a:rPr lang="en-US" dirty="0">
                <a:solidFill>
                  <a:schemeClr val="bg1">
                    <a:lumMod val="85000"/>
                  </a:schemeClr>
                </a:solidFill>
              </a:rPr>
              <a:t>Optimization</a:t>
            </a:r>
          </a:p>
          <a:p>
            <a:endParaRPr lang="en-US" dirty="0">
              <a:solidFill>
                <a:schemeClr val="bg1">
                  <a:lumMod val="85000"/>
                </a:schemeClr>
              </a:solidFill>
            </a:endParaRPr>
          </a:p>
        </p:txBody>
      </p:sp>
    </p:spTree>
    <p:extLst>
      <p:ext uri="{BB962C8B-B14F-4D97-AF65-F5344CB8AC3E}">
        <p14:creationId xmlns:p14="http://schemas.microsoft.com/office/powerpoint/2010/main" val="452816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652CE-7580-C64E-B01B-73993D27D839}"/>
              </a:ext>
            </a:extLst>
          </p:cNvPr>
          <p:cNvSpPr>
            <a:spLocks noGrp="1"/>
          </p:cNvSpPr>
          <p:nvPr>
            <p:ph type="title"/>
          </p:nvPr>
        </p:nvSpPr>
        <p:spPr/>
        <p:txBody>
          <a:bodyPr/>
          <a:lstStyle/>
          <a:p>
            <a:r>
              <a:rPr lang="en-US" dirty="0"/>
              <a:t>Bump Allocator</a:t>
            </a:r>
          </a:p>
        </p:txBody>
      </p:sp>
      <p:sp>
        <p:nvSpPr>
          <p:cNvPr id="3" name="Content Placeholder 2">
            <a:extLst>
              <a:ext uri="{FF2B5EF4-FFF2-40B4-BE49-F238E27FC236}">
                <a16:creationId xmlns:a16="http://schemas.microsoft.com/office/drawing/2014/main" id="{0D850D7E-03C1-B545-AEE7-AAAB6B654F01}"/>
              </a:ext>
            </a:extLst>
          </p:cNvPr>
          <p:cNvSpPr>
            <a:spLocks noGrp="1"/>
          </p:cNvSpPr>
          <p:nvPr>
            <p:ph idx="1"/>
          </p:nvPr>
        </p:nvSpPr>
        <p:spPr/>
        <p:txBody>
          <a:bodyPr/>
          <a:lstStyle/>
          <a:p>
            <a:r>
              <a:rPr lang="en-US" dirty="0"/>
              <a:t>Let’s approach designing our first heap allocator implementation.</a:t>
            </a:r>
          </a:p>
          <a:p>
            <a:r>
              <a:rPr lang="en-US" dirty="0"/>
              <a:t>Let’s say we want to prioritize throughput as much as possible, and do not care about utilization at all.  This means we do not care about reusing memory.  How could we do this?</a:t>
            </a:r>
          </a:p>
        </p:txBody>
      </p:sp>
    </p:spTree>
    <p:extLst>
      <p:ext uri="{BB962C8B-B14F-4D97-AF65-F5344CB8AC3E}">
        <p14:creationId xmlns:p14="http://schemas.microsoft.com/office/powerpoint/2010/main" val="1245385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401DC-126F-494F-8920-C25F93D5B492}"/>
              </a:ext>
            </a:extLst>
          </p:cNvPr>
          <p:cNvSpPr>
            <a:spLocks noGrp="1"/>
          </p:cNvSpPr>
          <p:nvPr>
            <p:ph type="title"/>
          </p:nvPr>
        </p:nvSpPr>
        <p:spPr/>
        <p:txBody>
          <a:bodyPr/>
          <a:lstStyle/>
          <a:p>
            <a:r>
              <a:rPr lang="en-US" dirty="0"/>
              <a:t>Bump Allocator</a:t>
            </a:r>
          </a:p>
        </p:txBody>
      </p:sp>
      <p:sp>
        <p:nvSpPr>
          <p:cNvPr id="3" name="Content Placeholder 2">
            <a:extLst>
              <a:ext uri="{FF2B5EF4-FFF2-40B4-BE49-F238E27FC236}">
                <a16:creationId xmlns:a16="http://schemas.microsoft.com/office/drawing/2014/main" id="{EF932FFE-B696-794D-9E17-1BA8B352CCBB}"/>
              </a:ext>
            </a:extLst>
          </p:cNvPr>
          <p:cNvSpPr>
            <a:spLocks noGrp="1"/>
          </p:cNvSpPr>
          <p:nvPr>
            <p:ph idx="1"/>
          </p:nvPr>
        </p:nvSpPr>
        <p:spPr/>
        <p:txBody>
          <a:bodyPr/>
          <a:lstStyle/>
          <a:p>
            <a:r>
              <a:rPr lang="en-US" dirty="0"/>
              <a:t>A </a:t>
            </a:r>
            <a:r>
              <a:rPr lang="en-US" b="1" dirty="0"/>
              <a:t>bump allocator</a:t>
            </a:r>
            <a:r>
              <a:rPr lang="en-US" dirty="0"/>
              <a:t> is a heap allocator design that simply allocates the next available memory address upon an allocate request, and does nothing on a free request.</a:t>
            </a:r>
          </a:p>
          <a:p>
            <a:r>
              <a:rPr lang="en-US" dirty="0"/>
              <a:t>Throughput: each </a:t>
            </a:r>
            <a:r>
              <a:rPr lang="en-US" b="1" dirty="0"/>
              <a:t>malloc </a:t>
            </a:r>
            <a:r>
              <a:rPr lang="en-US" dirty="0"/>
              <a:t>and </a:t>
            </a:r>
            <a:r>
              <a:rPr lang="en-US" b="1" dirty="0"/>
              <a:t>free </a:t>
            </a:r>
            <a:r>
              <a:rPr lang="en-US" dirty="0"/>
              <a:t>execute only a handful of instructions:</a:t>
            </a:r>
          </a:p>
          <a:p>
            <a:pPr lvl="1"/>
            <a:r>
              <a:rPr lang="en-US" dirty="0"/>
              <a:t>It is easy to find the next location to use</a:t>
            </a:r>
          </a:p>
          <a:p>
            <a:pPr lvl="1"/>
            <a:r>
              <a:rPr lang="en-US" dirty="0"/>
              <a:t>Free does nothing!</a:t>
            </a:r>
          </a:p>
          <a:p>
            <a:r>
              <a:rPr lang="en-US" dirty="0"/>
              <a:t>Utilization: we use each memory block at most once.  No freeing at all, so no memory is ever reused. </a:t>
            </a:r>
            <a:r>
              <a:rPr lang="en-US" dirty="0">
                <a:sym typeface="Wingdings" pitchFamily="2" charset="2"/>
              </a:rPr>
              <a:t> </a:t>
            </a:r>
          </a:p>
          <a:p>
            <a:r>
              <a:rPr lang="en-US" dirty="0">
                <a:sym typeface="Wingdings" pitchFamily="2" charset="2"/>
              </a:rPr>
              <a:t>We provide a bump allocator implementation as part of assign7 as a code reading exercise.</a:t>
            </a:r>
            <a:endParaRPr lang="en-US" dirty="0"/>
          </a:p>
        </p:txBody>
      </p:sp>
    </p:spTree>
    <p:extLst>
      <p:ext uri="{BB962C8B-B14F-4D97-AF65-F5344CB8AC3E}">
        <p14:creationId xmlns:p14="http://schemas.microsoft.com/office/powerpoint/2010/main" val="88755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a:t>Bump Allocator</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p:txBody>
          <a:bodyPr/>
          <a:lstStyle/>
          <a:p>
            <a:pPr marL="0" indent="0">
              <a:buNone/>
            </a:pPr>
            <a:r>
              <a:rPr lang="en-US" dirty="0">
                <a:latin typeface="Consolas" panose="020B0609020204030204" pitchFamily="49" charset="0"/>
                <a:cs typeface="Consolas" panose="020B0609020204030204" pitchFamily="49" charset="0"/>
              </a:rPr>
              <a:t>void *a = malloc(4);</a:t>
            </a:r>
          </a:p>
          <a:p>
            <a:pPr marL="0" indent="0">
              <a:buNone/>
            </a:pPr>
            <a:r>
              <a:rPr lang="en-US" dirty="0">
                <a:latin typeface="Consolas" panose="020B0609020204030204" pitchFamily="49" charset="0"/>
                <a:cs typeface="Consolas" panose="020B0609020204030204" pitchFamily="49" charset="0"/>
              </a:rPr>
              <a:t>void *b = malloc(8);</a:t>
            </a:r>
          </a:p>
          <a:p>
            <a:pPr marL="0" indent="0">
              <a:buNone/>
            </a:pPr>
            <a:r>
              <a:rPr lang="en-US" dirty="0">
                <a:latin typeface="Consolas" panose="020B0609020204030204" pitchFamily="49" charset="0"/>
                <a:cs typeface="Consolas" panose="020B0609020204030204" pitchFamily="49" charset="0"/>
              </a:rPr>
              <a:t>void *c = malloc(24);</a:t>
            </a:r>
          </a:p>
          <a:p>
            <a:pPr marL="0" indent="0">
              <a:buNone/>
            </a:pPr>
            <a:r>
              <a:rPr lang="en-US" dirty="0">
                <a:latin typeface="Consolas" panose="020B0609020204030204" pitchFamily="49" charset="0"/>
                <a:cs typeface="Consolas" panose="020B0609020204030204" pitchFamily="49" charset="0"/>
              </a:rPr>
              <a:t>free(b);</a:t>
            </a:r>
          </a:p>
          <a:p>
            <a:pPr marL="0" indent="0">
              <a:buNone/>
            </a:pPr>
            <a:r>
              <a:rPr lang="en-US" dirty="0">
                <a:latin typeface="Consolas" panose="020B0609020204030204" pitchFamily="49" charset="0"/>
                <a:cs typeface="Consolas" panose="020B0609020204030204" pitchFamily="49" charset="0"/>
              </a:rPr>
              <a:t>void *d = malloc(4);</a:t>
            </a:r>
          </a:p>
        </p:txBody>
      </p:sp>
      <p:graphicFrame>
        <p:nvGraphicFramePr>
          <p:cNvPr id="4" name="Table 3">
            <a:extLst>
              <a:ext uri="{FF2B5EF4-FFF2-40B4-BE49-F238E27FC236}">
                <a16:creationId xmlns:a16="http://schemas.microsoft.com/office/drawing/2014/main" id="{355C071E-B741-D34D-A0F4-95D5DC2CCFB7}"/>
              </a:ext>
            </a:extLst>
          </p:cNvPr>
          <p:cNvGraphicFramePr>
            <a:graphicFrameLocks noGrp="1"/>
          </p:cNvGraphicFramePr>
          <p:nvPr/>
        </p:nvGraphicFramePr>
        <p:xfrm>
          <a:off x="152400" y="5257800"/>
          <a:ext cx="11658600" cy="1395828"/>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gridCol w="1165860">
                  <a:extLst>
                    <a:ext uri="{9D8B030D-6E8A-4147-A177-3AD203B41FA5}">
                      <a16:colId xmlns:a16="http://schemas.microsoft.com/office/drawing/2014/main" val="653897468"/>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0x14</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0x1c</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0x24</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0x2c</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0x34</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gridSpan="10">
                  <a:txBody>
                    <a:bodyPr/>
                    <a:lstStyle/>
                    <a:p>
                      <a:pPr algn="ctr"/>
                      <a:r>
                        <a:rPr lang="en-US" sz="2400" dirty="0"/>
                        <a:t>AVAILABLE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6596" marR="166596" marT="83298" marB="83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8740"/>
                  </a:ext>
                </a:extLst>
              </a:tr>
            </a:tbl>
          </a:graphicData>
        </a:graphic>
      </p:graphicFrame>
    </p:spTree>
    <p:extLst>
      <p:ext uri="{BB962C8B-B14F-4D97-AF65-F5344CB8AC3E}">
        <p14:creationId xmlns:p14="http://schemas.microsoft.com/office/powerpoint/2010/main" val="24319853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a:t>Bump Allocator</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p:txBody>
          <a:bodyPr/>
          <a:lstStyle/>
          <a:p>
            <a:pPr marL="0" indent="0">
              <a:buNone/>
            </a:pPr>
            <a:r>
              <a:rPr lang="en-US" b="1" dirty="0">
                <a:solidFill>
                  <a:srgbClr val="C00000"/>
                </a:solidFill>
                <a:latin typeface="Consolas" panose="020B0609020204030204" pitchFamily="49" charset="0"/>
                <a:cs typeface="Consolas" panose="020B0609020204030204" pitchFamily="49" charset="0"/>
              </a:rPr>
              <a:t>void *a = malloc(4);</a:t>
            </a:r>
          </a:p>
          <a:p>
            <a:pPr marL="0" indent="0">
              <a:buNone/>
            </a:pPr>
            <a:r>
              <a:rPr lang="en-US" dirty="0">
                <a:latin typeface="Consolas" panose="020B0609020204030204" pitchFamily="49" charset="0"/>
                <a:cs typeface="Consolas" panose="020B0609020204030204" pitchFamily="49" charset="0"/>
              </a:rPr>
              <a:t>void *b = malloc(8);</a:t>
            </a:r>
          </a:p>
          <a:p>
            <a:pPr marL="0" indent="0">
              <a:buNone/>
            </a:pPr>
            <a:r>
              <a:rPr lang="en-US" dirty="0">
                <a:latin typeface="Consolas" panose="020B0609020204030204" pitchFamily="49" charset="0"/>
                <a:cs typeface="Consolas" panose="020B0609020204030204" pitchFamily="49" charset="0"/>
              </a:rPr>
              <a:t>void *c = malloc(24);</a:t>
            </a:r>
          </a:p>
          <a:p>
            <a:pPr marL="0" indent="0">
              <a:buNone/>
            </a:pPr>
            <a:r>
              <a:rPr lang="en-US" dirty="0">
                <a:latin typeface="Consolas" panose="020B0609020204030204" pitchFamily="49" charset="0"/>
                <a:cs typeface="Consolas" panose="020B0609020204030204" pitchFamily="49" charset="0"/>
              </a:rPr>
              <a:t>free(b);</a:t>
            </a:r>
          </a:p>
          <a:p>
            <a:pPr marL="0" indent="0">
              <a:buNone/>
            </a:pPr>
            <a:r>
              <a:rPr lang="en-US" dirty="0">
                <a:latin typeface="Consolas" panose="020B0609020204030204" pitchFamily="49" charset="0"/>
                <a:cs typeface="Consolas" panose="020B0609020204030204" pitchFamily="49" charset="0"/>
              </a:rPr>
              <a:t>void *d = malloc(4);</a:t>
            </a:r>
          </a:p>
        </p:txBody>
      </p:sp>
      <p:graphicFrame>
        <p:nvGraphicFramePr>
          <p:cNvPr id="4" name="Table 3">
            <a:extLst>
              <a:ext uri="{FF2B5EF4-FFF2-40B4-BE49-F238E27FC236}">
                <a16:creationId xmlns:a16="http://schemas.microsoft.com/office/drawing/2014/main" id="{355C071E-B741-D34D-A0F4-95D5DC2CCFB7}"/>
              </a:ext>
            </a:extLst>
          </p:cNvPr>
          <p:cNvGraphicFramePr>
            <a:graphicFrameLocks noGrp="1"/>
          </p:cNvGraphicFramePr>
          <p:nvPr/>
        </p:nvGraphicFramePr>
        <p:xfrm>
          <a:off x="152400" y="5257800"/>
          <a:ext cx="11751130" cy="1395828"/>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91996">
                  <a:extLst>
                    <a:ext uri="{9D8B030D-6E8A-4147-A177-3AD203B41FA5}">
                      <a16:colId xmlns:a16="http://schemas.microsoft.com/office/drawing/2014/main" val="1511525729"/>
                    </a:ext>
                  </a:extLst>
                </a:gridCol>
                <a:gridCol w="1020128">
                  <a:extLst>
                    <a:ext uri="{9D8B030D-6E8A-4147-A177-3AD203B41FA5}">
                      <a16:colId xmlns:a16="http://schemas.microsoft.com/office/drawing/2014/main" val="1110225066"/>
                    </a:ext>
                  </a:extLst>
                </a:gridCol>
                <a:gridCol w="1165860">
                  <a:extLst>
                    <a:ext uri="{9D8B030D-6E8A-4147-A177-3AD203B41FA5}">
                      <a16:colId xmlns:a16="http://schemas.microsoft.com/office/drawing/2014/main" val="552219943"/>
                    </a:ext>
                  </a:extLst>
                </a:gridCol>
                <a:gridCol w="1165861">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1">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212124">
                  <a:extLst>
                    <a:ext uri="{9D8B030D-6E8A-4147-A177-3AD203B41FA5}">
                      <a16:colId xmlns:a16="http://schemas.microsoft.com/office/drawing/2014/main" val="758963084"/>
                    </a:ext>
                  </a:extLst>
                </a:gridCol>
                <a:gridCol w="1165860">
                  <a:extLst>
                    <a:ext uri="{9D8B030D-6E8A-4147-A177-3AD203B41FA5}">
                      <a16:colId xmlns:a16="http://schemas.microsoft.com/office/drawing/2014/main" val="653897468"/>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0x14</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0x1c</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0x24</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0x2c</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0x34</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gridSpan="3">
                  <a:txBody>
                    <a:bodyPr/>
                    <a:lstStyle/>
                    <a:p>
                      <a:pPr algn="ctr"/>
                      <a:r>
                        <a:rPr lang="en-US" sz="2400" dirty="0"/>
                        <a:t>a + padding</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AVAILABLE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8740"/>
                  </a:ext>
                </a:extLst>
              </a:tr>
            </a:tbl>
          </a:graphicData>
        </a:graphic>
      </p:graphicFrame>
      <p:graphicFrame>
        <p:nvGraphicFramePr>
          <p:cNvPr id="6" name="Table 5">
            <a:extLst>
              <a:ext uri="{FF2B5EF4-FFF2-40B4-BE49-F238E27FC236}">
                <a16:creationId xmlns:a16="http://schemas.microsoft.com/office/drawing/2014/main" id="{7898C4EF-371F-BC42-B262-72CEFD31522D}"/>
              </a:ext>
            </a:extLst>
          </p:cNvPr>
          <p:cNvGraphicFramePr>
            <a:graphicFrameLocks noGrp="1"/>
          </p:cNvGraphicFramePr>
          <p:nvPr/>
        </p:nvGraphicFramePr>
        <p:xfrm>
          <a:off x="7747000" y="1371600"/>
          <a:ext cx="4216400" cy="1179883"/>
        </p:xfrm>
        <a:graphic>
          <a:graphicData uri="http://schemas.openxmlformats.org/drawingml/2006/table">
            <a:tbl>
              <a:tblPr firstRow="1" bandRow="1">
                <a:tableStyleId>{5C22544A-7EE6-4342-B048-85BDC9FD1C3A}</a:tableStyleId>
              </a:tblPr>
              <a:tblGrid>
                <a:gridCol w="2108200">
                  <a:extLst>
                    <a:ext uri="{9D8B030D-6E8A-4147-A177-3AD203B41FA5}">
                      <a16:colId xmlns:a16="http://schemas.microsoft.com/office/drawing/2014/main" val="3971460222"/>
                    </a:ext>
                  </a:extLst>
                </a:gridCol>
                <a:gridCol w="2108200">
                  <a:extLst>
                    <a:ext uri="{9D8B030D-6E8A-4147-A177-3AD203B41FA5}">
                      <a16:colId xmlns:a16="http://schemas.microsoft.com/office/drawing/2014/main" val="3606093569"/>
                    </a:ext>
                  </a:extLst>
                </a:gridCol>
              </a:tblGrid>
              <a:tr h="425186">
                <a:tc>
                  <a:txBody>
                    <a:bodyPr/>
                    <a:lstStyle/>
                    <a:p>
                      <a:pPr algn="ctr"/>
                      <a:r>
                        <a:rPr lang="en-US" sz="2400" dirty="0"/>
                        <a:t>Variable</a:t>
                      </a:r>
                    </a:p>
                  </a:txBody>
                  <a:tcPr/>
                </a:tc>
                <a:tc>
                  <a:txBody>
                    <a:bodyPr/>
                    <a:lstStyle/>
                    <a:p>
                      <a:pPr algn="ctr"/>
                      <a:r>
                        <a:rPr lang="en-US" sz="2400" dirty="0"/>
                        <a:t>Value</a:t>
                      </a:r>
                    </a:p>
                  </a:txBody>
                  <a:tcPr/>
                </a:tc>
                <a:extLst>
                  <a:ext uri="{0D108BD9-81ED-4DB2-BD59-A6C34878D82A}">
                    <a16:rowId xmlns:a16="http://schemas.microsoft.com/office/drawing/2014/main" val="3051439707"/>
                  </a:ext>
                </a:extLst>
              </a:tr>
              <a:tr h="722683">
                <a:tc>
                  <a:txBody>
                    <a:bodyPr/>
                    <a:lstStyle/>
                    <a:p>
                      <a:pPr algn="ctr"/>
                      <a:r>
                        <a:rPr lang="en-US" sz="2400" dirty="0">
                          <a:latin typeface="Consolas" panose="020B0609020204030204" pitchFamily="49" charset="0"/>
                          <a:cs typeface="Consolas" panose="020B0609020204030204" pitchFamily="49" charset="0"/>
                        </a:rPr>
                        <a:t>a</a:t>
                      </a:r>
                    </a:p>
                  </a:txBody>
                  <a:tcPr anchor="ctr"/>
                </a:tc>
                <a:tc>
                  <a:txBody>
                    <a:bodyPr/>
                    <a:lstStyle/>
                    <a:p>
                      <a:pPr algn="ctr"/>
                      <a:r>
                        <a:rPr lang="en-US" sz="2400" dirty="0">
                          <a:latin typeface="Consolas" panose="020B0609020204030204" pitchFamily="49" charset="0"/>
                          <a:cs typeface="Consolas" panose="020B0609020204030204" pitchFamily="49" charset="0"/>
                        </a:rPr>
                        <a:t>0x10</a:t>
                      </a:r>
                    </a:p>
                  </a:txBody>
                  <a:tcPr anchor="ctr"/>
                </a:tc>
                <a:extLst>
                  <a:ext uri="{0D108BD9-81ED-4DB2-BD59-A6C34878D82A}">
                    <a16:rowId xmlns:a16="http://schemas.microsoft.com/office/drawing/2014/main" val="2743311786"/>
                  </a:ext>
                </a:extLst>
              </a:tr>
            </a:tbl>
          </a:graphicData>
        </a:graphic>
      </p:graphicFrame>
    </p:spTree>
    <p:extLst>
      <p:ext uri="{BB962C8B-B14F-4D97-AF65-F5344CB8AC3E}">
        <p14:creationId xmlns:p14="http://schemas.microsoft.com/office/powerpoint/2010/main" val="456429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Learning Goals</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dirty="0"/>
              <a:t>Learn the restrictions, goals and assumptions of a heap allocator</a:t>
            </a:r>
          </a:p>
          <a:p>
            <a:r>
              <a:rPr lang="en-US" dirty="0"/>
              <a:t>Understand the conflicting goals of utilization and throughput</a:t>
            </a:r>
          </a:p>
          <a:p>
            <a:r>
              <a:rPr lang="en-US" dirty="0"/>
              <a:t>Learn about 3 different ways to implement a heap allocator</a:t>
            </a:r>
          </a:p>
          <a:p>
            <a:r>
              <a:rPr lang="en-US" dirty="0"/>
              <a:t>Learn about how we can optimize our compiled code</a:t>
            </a:r>
          </a:p>
        </p:txBody>
      </p:sp>
    </p:spTree>
    <p:extLst>
      <p:ext uri="{BB962C8B-B14F-4D97-AF65-F5344CB8AC3E}">
        <p14:creationId xmlns:p14="http://schemas.microsoft.com/office/powerpoint/2010/main" val="4599927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a:t>Bump Allocator</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3200400"/>
          </a:xfrm>
        </p:spPr>
        <p:txBody>
          <a:bodyPr/>
          <a:lstStyle/>
          <a:p>
            <a:pPr marL="0" indent="0">
              <a:buNone/>
            </a:pPr>
            <a:r>
              <a:rPr lang="en-US" dirty="0">
                <a:latin typeface="Consolas" panose="020B0609020204030204" pitchFamily="49" charset="0"/>
                <a:cs typeface="Consolas" panose="020B0609020204030204" pitchFamily="49" charset="0"/>
              </a:rPr>
              <a:t>void *a = malloc(4);</a:t>
            </a:r>
          </a:p>
          <a:p>
            <a:pPr marL="0" indent="0">
              <a:buNone/>
            </a:pPr>
            <a:r>
              <a:rPr lang="en-US" b="1" dirty="0">
                <a:solidFill>
                  <a:srgbClr val="C00000"/>
                </a:solidFill>
                <a:latin typeface="Consolas" panose="020B0609020204030204" pitchFamily="49" charset="0"/>
                <a:cs typeface="Consolas" panose="020B0609020204030204" pitchFamily="49" charset="0"/>
              </a:rPr>
              <a:t>void *b = malloc(8);</a:t>
            </a:r>
          </a:p>
          <a:p>
            <a:pPr marL="0" indent="0">
              <a:buNone/>
            </a:pPr>
            <a:r>
              <a:rPr lang="en-US" dirty="0">
                <a:latin typeface="Consolas" panose="020B0609020204030204" pitchFamily="49" charset="0"/>
                <a:cs typeface="Consolas" panose="020B0609020204030204" pitchFamily="49" charset="0"/>
              </a:rPr>
              <a:t>void *c = malloc(24);</a:t>
            </a:r>
          </a:p>
          <a:p>
            <a:pPr marL="0" indent="0">
              <a:buNone/>
            </a:pPr>
            <a:r>
              <a:rPr lang="en-US" dirty="0">
                <a:latin typeface="Consolas" panose="020B0609020204030204" pitchFamily="49" charset="0"/>
                <a:cs typeface="Consolas" panose="020B0609020204030204" pitchFamily="49" charset="0"/>
              </a:rPr>
              <a:t>free(b);</a:t>
            </a:r>
          </a:p>
          <a:p>
            <a:pPr marL="0" indent="0">
              <a:buNone/>
            </a:pPr>
            <a:r>
              <a:rPr lang="en-US" dirty="0">
                <a:latin typeface="Consolas" panose="020B0609020204030204" pitchFamily="49" charset="0"/>
                <a:cs typeface="Consolas" panose="020B0609020204030204" pitchFamily="49" charset="0"/>
              </a:rPr>
              <a:t>void *d = malloc(4);</a:t>
            </a:r>
          </a:p>
        </p:txBody>
      </p:sp>
      <p:graphicFrame>
        <p:nvGraphicFramePr>
          <p:cNvPr id="7" name="Table 6">
            <a:extLst>
              <a:ext uri="{FF2B5EF4-FFF2-40B4-BE49-F238E27FC236}">
                <a16:creationId xmlns:a16="http://schemas.microsoft.com/office/drawing/2014/main" id="{457AB172-D2BC-4143-9667-0506F52ED38F}"/>
              </a:ext>
            </a:extLst>
          </p:cNvPr>
          <p:cNvGraphicFramePr>
            <a:graphicFrameLocks noGrp="1"/>
          </p:cNvGraphicFramePr>
          <p:nvPr/>
        </p:nvGraphicFramePr>
        <p:xfrm>
          <a:off x="7747000" y="1371600"/>
          <a:ext cx="4216400" cy="1902566"/>
        </p:xfrm>
        <a:graphic>
          <a:graphicData uri="http://schemas.openxmlformats.org/drawingml/2006/table">
            <a:tbl>
              <a:tblPr firstRow="1" bandRow="1">
                <a:tableStyleId>{5C22544A-7EE6-4342-B048-85BDC9FD1C3A}</a:tableStyleId>
              </a:tblPr>
              <a:tblGrid>
                <a:gridCol w="2108200">
                  <a:extLst>
                    <a:ext uri="{9D8B030D-6E8A-4147-A177-3AD203B41FA5}">
                      <a16:colId xmlns:a16="http://schemas.microsoft.com/office/drawing/2014/main" val="3971460222"/>
                    </a:ext>
                  </a:extLst>
                </a:gridCol>
                <a:gridCol w="2108200">
                  <a:extLst>
                    <a:ext uri="{9D8B030D-6E8A-4147-A177-3AD203B41FA5}">
                      <a16:colId xmlns:a16="http://schemas.microsoft.com/office/drawing/2014/main" val="3606093569"/>
                    </a:ext>
                  </a:extLst>
                </a:gridCol>
              </a:tblGrid>
              <a:tr h="425186">
                <a:tc>
                  <a:txBody>
                    <a:bodyPr/>
                    <a:lstStyle/>
                    <a:p>
                      <a:pPr algn="ctr"/>
                      <a:r>
                        <a:rPr lang="en-US" sz="2400" dirty="0"/>
                        <a:t>Variable</a:t>
                      </a:r>
                    </a:p>
                  </a:txBody>
                  <a:tcPr/>
                </a:tc>
                <a:tc>
                  <a:txBody>
                    <a:bodyPr/>
                    <a:lstStyle/>
                    <a:p>
                      <a:pPr algn="ctr"/>
                      <a:r>
                        <a:rPr lang="en-US" sz="2400" dirty="0"/>
                        <a:t>Value</a:t>
                      </a:r>
                    </a:p>
                  </a:txBody>
                  <a:tcPr/>
                </a:tc>
                <a:extLst>
                  <a:ext uri="{0D108BD9-81ED-4DB2-BD59-A6C34878D82A}">
                    <a16:rowId xmlns:a16="http://schemas.microsoft.com/office/drawing/2014/main" val="3051439707"/>
                  </a:ext>
                </a:extLst>
              </a:tr>
              <a:tr h="722683">
                <a:tc>
                  <a:txBody>
                    <a:bodyPr/>
                    <a:lstStyle/>
                    <a:p>
                      <a:pPr algn="ctr"/>
                      <a:r>
                        <a:rPr lang="en-US" sz="2400" dirty="0">
                          <a:latin typeface="Consolas" panose="020B0609020204030204" pitchFamily="49" charset="0"/>
                          <a:cs typeface="Consolas" panose="020B0609020204030204" pitchFamily="49" charset="0"/>
                        </a:rPr>
                        <a:t>a</a:t>
                      </a:r>
                    </a:p>
                  </a:txBody>
                  <a:tcPr anchor="ctr"/>
                </a:tc>
                <a:tc>
                  <a:txBody>
                    <a:bodyPr/>
                    <a:lstStyle/>
                    <a:p>
                      <a:pPr algn="ctr"/>
                      <a:r>
                        <a:rPr lang="en-US" sz="2400" dirty="0">
                          <a:latin typeface="Consolas" panose="020B0609020204030204" pitchFamily="49" charset="0"/>
                          <a:cs typeface="Consolas" panose="020B0609020204030204" pitchFamily="49" charset="0"/>
                        </a:rPr>
                        <a:t>0x10</a:t>
                      </a:r>
                    </a:p>
                  </a:txBody>
                  <a:tcPr anchor="ctr"/>
                </a:tc>
                <a:extLst>
                  <a:ext uri="{0D108BD9-81ED-4DB2-BD59-A6C34878D82A}">
                    <a16:rowId xmlns:a16="http://schemas.microsoft.com/office/drawing/2014/main" val="2743311786"/>
                  </a:ext>
                </a:extLst>
              </a:tr>
              <a:tr h="722683">
                <a:tc>
                  <a:txBody>
                    <a:bodyPr/>
                    <a:lstStyle/>
                    <a:p>
                      <a:pPr algn="ctr"/>
                      <a:r>
                        <a:rPr lang="en-US" sz="2400" dirty="0">
                          <a:latin typeface="Consolas" panose="020B0609020204030204" pitchFamily="49" charset="0"/>
                          <a:cs typeface="Consolas" panose="020B0609020204030204" pitchFamily="49" charset="0"/>
                        </a:rPr>
                        <a:t>b</a:t>
                      </a:r>
                    </a:p>
                  </a:txBody>
                  <a:tcPr anchor="ctr"/>
                </a:tc>
                <a:tc>
                  <a:txBody>
                    <a:bodyPr/>
                    <a:lstStyle/>
                    <a:p>
                      <a:pPr algn="ctr"/>
                      <a:r>
                        <a:rPr lang="en-US" sz="2400" dirty="0">
                          <a:latin typeface="Consolas" panose="020B0609020204030204" pitchFamily="49" charset="0"/>
                          <a:cs typeface="Consolas" panose="020B0609020204030204" pitchFamily="49" charset="0"/>
                        </a:rPr>
                        <a:t>0x18</a:t>
                      </a:r>
                    </a:p>
                  </a:txBody>
                  <a:tcPr anchor="ctr"/>
                </a:tc>
                <a:extLst>
                  <a:ext uri="{0D108BD9-81ED-4DB2-BD59-A6C34878D82A}">
                    <a16:rowId xmlns:a16="http://schemas.microsoft.com/office/drawing/2014/main" val="2206113992"/>
                  </a:ext>
                </a:extLst>
              </a:tr>
            </a:tbl>
          </a:graphicData>
        </a:graphic>
      </p:graphicFrame>
      <p:graphicFrame>
        <p:nvGraphicFramePr>
          <p:cNvPr id="8" name="Table 7">
            <a:extLst>
              <a:ext uri="{FF2B5EF4-FFF2-40B4-BE49-F238E27FC236}">
                <a16:creationId xmlns:a16="http://schemas.microsoft.com/office/drawing/2014/main" id="{DF6E5DA6-3173-A142-A1F6-B82527FA0B95}"/>
              </a:ext>
            </a:extLst>
          </p:cNvPr>
          <p:cNvGraphicFramePr>
            <a:graphicFrameLocks noGrp="1"/>
          </p:cNvGraphicFramePr>
          <p:nvPr/>
        </p:nvGraphicFramePr>
        <p:xfrm>
          <a:off x="152400" y="5257800"/>
          <a:ext cx="11790784" cy="1395828"/>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91996">
                  <a:extLst>
                    <a:ext uri="{9D8B030D-6E8A-4147-A177-3AD203B41FA5}">
                      <a16:colId xmlns:a16="http://schemas.microsoft.com/office/drawing/2014/main" val="1511525729"/>
                    </a:ext>
                  </a:extLst>
                </a:gridCol>
                <a:gridCol w="1020128">
                  <a:extLst>
                    <a:ext uri="{9D8B030D-6E8A-4147-A177-3AD203B41FA5}">
                      <a16:colId xmlns:a16="http://schemas.microsoft.com/office/drawing/2014/main" val="1110225066"/>
                    </a:ext>
                  </a:extLst>
                </a:gridCol>
                <a:gridCol w="1165860">
                  <a:extLst>
                    <a:ext uri="{9D8B030D-6E8A-4147-A177-3AD203B41FA5}">
                      <a16:colId xmlns:a16="http://schemas.microsoft.com/office/drawing/2014/main" val="552219943"/>
                    </a:ext>
                  </a:extLst>
                </a:gridCol>
                <a:gridCol w="450416">
                  <a:extLst>
                    <a:ext uri="{9D8B030D-6E8A-4147-A177-3AD203B41FA5}">
                      <a16:colId xmlns:a16="http://schemas.microsoft.com/office/drawing/2014/main" val="1702535043"/>
                    </a:ext>
                  </a:extLst>
                </a:gridCol>
                <a:gridCol w="715445">
                  <a:extLst>
                    <a:ext uri="{9D8B030D-6E8A-4147-A177-3AD203B41FA5}">
                      <a16:colId xmlns:a16="http://schemas.microsoft.com/office/drawing/2014/main" val="3919294842"/>
                    </a:ext>
                  </a:extLst>
                </a:gridCol>
                <a:gridCol w="1165860">
                  <a:extLst>
                    <a:ext uri="{9D8B030D-6E8A-4147-A177-3AD203B41FA5}">
                      <a16:colId xmlns:a16="http://schemas.microsoft.com/office/drawing/2014/main" val="3608448905"/>
                    </a:ext>
                  </a:extLst>
                </a:gridCol>
                <a:gridCol w="1165861">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251778">
                  <a:extLst>
                    <a:ext uri="{9D8B030D-6E8A-4147-A177-3AD203B41FA5}">
                      <a16:colId xmlns:a16="http://schemas.microsoft.com/office/drawing/2014/main" val="758963084"/>
                    </a:ext>
                  </a:extLst>
                </a:gridCol>
                <a:gridCol w="1165860">
                  <a:extLst>
                    <a:ext uri="{9D8B030D-6E8A-4147-A177-3AD203B41FA5}">
                      <a16:colId xmlns:a16="http://schemas.microsoft.com/office/drawing/2014/main" val="653897468"/>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0x14</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0x1c</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0x24</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0x2c</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0x34</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gridSpan="3">
                  <a:txBody>
                    <a:bodyPr/>
                    <a:lstStyle/>
                    <a:p>
                      <a:pPr algn="ctr"/>
                      <a:r>
                        <a:rPr lang="en-US" sz="2400" dirty="0"/>
                        <a:t>a + padding</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b</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AVAILABLE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8740"/>
                  </a:ext>
                </a:extLst>
              </a:tr>
            </a:tbl>
          </a:graphicData>
        </a:graphic>
      </p:graphicFrame>
    </p:spTree>
    <p:extLst>
      <p:ext uri="{BB962C8B-B14F-4D97-AF65-F5344CB8AC3E}">
        <p14:creationId xmlns:p14="http://schemas.microsoft.com/office/powerpoint/2010/main" val="1799212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a:t>Bump Allocator</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2743200"/>
          </a:xfrm>
        </p:spPr>
        <p:txBody>
          <a:bodyPr/>
          <a:lstStyle/>
          <a:p>
            <a:pPr marL="0" indent="0">
              <a:buNone/>
            </a:pPr>
            <a:r>
              <a:rPr lang="en-US" dirty="0">
                <a:latin typeface="Consolas" panose="020B0609020204030204" pitchFamily="49" charset="0"/>
                <a:cs typeface="Consolas" panose="020B0609020204030204" pitchFamily="49" charset="0"/>
              </a:rPr>
              <a:t>void *a = malloc(4);</a:t>
            </a:r>
          </a:p>
          <a:p>
            <a:pPr marL="0" indent="0">
              <a:buNone/>
            </a:pPr>
            <a:r>
              <a:rPr lang="en-US" dirty="0">
                <a:latin typeface="Consolas" panose="020B0609020204030204" pitchFamily="49" charset="0"/>
                <a:cs typeface="Consolas" panose="020B0609020204030204" pitchFamily="49" charset="0"/>
              </a:rPr>
              <a:t>void *b = malloc(8);</a:t>
            </a:r>
          </a:p>
          <a:p>
            <a:pPr marL="0" indent="0">
              <a:buNone/>
            </a:pPr>
            <a:r>
              <a:rPr lang="en-US" b="1" dirty="0">
                <a:solidFill>
                  <a:srgbClr val="C00000"/>
                </a:solidFill>
                <a:latin typeface="Consolas" panose="020B0609020204030204" pitchFamily="49" charset="0"/>
                <a:cs typeface="Consolas" panose="020B0609020204030204" pitchFamily="49" charset="0"/>
              </a:rPr>
              <a:t>void *c = malloc(24);</a:t>
            </a:r>
          </a:p>
          <a:p>
            <a:pPr marL="0" indent="0">
              <a:buNone/>
            </a:pPr>
            <a:r>
              <a:rPr lang="en-US" dirty="0">
                <a:latin typeface="Consolas" panose="020B0609020204030204" pitchFamily="49" charset="0"/>
                <a:cs typeface="Consolas" panose="020B0609020204030204" pitchFamily="49" charset="0"/>
              </a:rPr>
              <a:t>free(b);</a:t>
            </a:r>
          </a:p>
          <a:p>
            <a:pPr marL="0" indent="0">
              <a:buNone/>
            </a:pPr>
            <a:r>
              <a:rPr lang="en-US" dirty="0">
                <a:latin typeface="Consolas" panose="020B0609020204030204" pitchFamily="49" charset="0"/>
                <a:cs typeface="Consolas" panose="020B0609020204030204" pitchFamily="49" charset="0"/>
              </a:rPr>
              <a:t>void *d = malloc(4);</a:t>
            </a:r>
          </a:p>
        </p:txBody>
      </p:sp>
      <p:graphicFrame>
        <p:nvGraphicFramePr>
          <p:cNvPr id="6" name="Table 5">
            <a:extLst>
              <a:ext uri="{FF2B5EF4-FFF2-40B4-BE49-F238E27FC236}">
                <a16:creationId xmlns:a16="http://schemas.microsoft.com/office/drawing/2014/main" id="{C4547F98-78AD-9C41-B460-E1AF1DABFBB2}"/>
              </a:ext>
            </a:extLst>
          </p:cNvPr>
          <p:cNvGraphicFramePr>
            <a:graphicFrameLocks noGrp="1"/>
          </p:cNvGraphicFramePr>
          <p:nvPr/>
        </p:nvGraphicFramePr>
        <p:xfrm>
          <a:off x="7747000" y="1371600"/>
          <a:ext cx="4216400" cy="2625249"/>
        </p:xfrm>
        <a:graphic>
          <a:graphicData uri="http://schemas.openxmlformats.org/drawingml/2006/table">
            <a:tbl>
              <a:tblPr firstRow="1" bandRow="1">
                <a:tableStyleId>{5C22544A-7EE6-4342-B048-85BDC9FD1C3A}</a:tableStyleId>
              </a:tblPr>
              <a:tblGrid>
                <a:gridCol w="2108200">
                  <a:extLst>
                    <a:ext uri="{9D8B030D-6E8A-4147-A177-3AD203B41FA5}">
                      <a16:colId xmlns:a16="http://schemas.microsoft.com/office/drawing/2014/main" val="3971460222"/>
                    </a:ext>
                  </a:extLst>
                </a:gridCol>
                <a:gridCol w="2108200">
                  <a:extLst>
                    <a:ext uri="{9D8B030D-6E8A-4147-A177-3AD203B41FA5}">
                      <a16:colId xmlns:a16="http://schemas.microsoft.com/office/drawing/2014/main" val="3606093569"/>
                    </a:ext>
                  </a:extLst>
                </a:gridCol>
              </a:tblGrid>
              <a:tr h="425186">
                <a:tc>
                  <a:txBody>
                    <a:bodyPr/>
                    <a:lstStyle/>
                    <a:p>
                      <a:pPr algn="ctr"/>
                      <a:r>
                        <a:rPr lang="en-US" sz="2400" dirty="0"/>
                        <a:t>Variable</a:t>
                      </a:r>
                    </a:p>
                  </a:txBody>
                  <a:tcPr/>
                </a:tc>
                <a:tc>
                  <a:txBody>
                    <a:bodyPr/>
                    <a:lstStyle/>
                    <a:p>
                      <a:pPr algn="ctr"/>
                      <a:r>
                        <a:rPr lang="en-US" sz="2400" dirty="0"/>
                        <a:t>Value</a:t>
                      </a:r>
                    </a:p>
                  </a:txBody>
                  <a:tcPr/>
                </a:tc>
                <a:extLst>
                  <a:ext uri="{0D108BD9-81ED-4DB2-BD59-A6C34878D82A}">
                    <a16:rowId xmlns:a16="http://schemas.microsoft.com/office/drawing/2014/main" val="3051439707"/>
                  </a:ext>
                </a:extLst>
              </a:tr>
              <a:tr h="722683">
                <a:tc>
                  <a:txBody>
                    <a:bodyPr/>
                    <a:lstStyle/>
                    <a:p>
                      <a:pPr algn="ctr"/>
                      <a:r>
                        <a:rPr lang="en-US" sz="2400" dirty="0">
                          <a:latin typeface="Consolas" panose="020B0609020204030204" pitchFamily="49" charset="0"/>
                          <a:cs typeface="Consolas" panose="020B0609020204030204" pitchFamily="49" charset="0"/>
                        </a:rPr>
                        <a:t>a</a:t>
                      </a:r>
                    </a:p>
                  </a:txBody>
                  <a:tcPr anchor="ctr"/>
                </a:tc>
                <a:tc>
                  <a:txBody>
                    <a:bodyPr/>
                    <a:lstStyle/>
                    <a:p>
                      <a:pPr algn="ctr"/>
                      <a:r>
                        <a:rPr lang="en-US" sz="2400" dirty="0">
                          <a:latin typeface="Consolas" panose="020B0609020204030204" pitchFamily="49" charset="0"/>
                          <a:cs typeface="Consolas" panose="020B0609020204030204" pitchFamily="49" charset="0"/>
                        </a:rPr>
                        <a:t>0x10</a:t>
                      </a:r>
                    </a:p>
                  </a:txBody>
                  <a:tcPr anchor="ctr"/>
                </a:tc>
                <a:extLst>
                  <a:ext uri="{0D108BD9-81ED-4DB2-BD59-A6C34878D82A}">
                    <a16:rowId xmlns:a16="http://schemas.microsoft.com/office/drawing/2014/main" val="2743311786"/>
                  </a:ext>
                </a:extLst>
              </a:tr>
              <a:tr h="722683">
                <a:tc>
                  <a:txBody>
                    <a:bodyPr/>
                    <a:lstStyle/>
                    <a:p>
                      <a:pPr algn="ctr"/>
                      <a:r>
                        <a:rPr lang="en-US" sz="2400" dirty="0">
                          <a:latin typeface="Consolas" panose="020B0609020204030204" pitchFamily="49" charset="0"/>
                          <a:cs typeface="Consolas" panose="020B0609020204030204" pitchFamily="49" charset="0"/>
                        </a:rPr>
                        <a:t>b</a:t>
                      </a:r>
                    </a:p>
                  </a:txBody>
                  <a:tcPr anchor="ctr"/>
                </a:tc>
                <a:tc>
                  <a:txBody>
                    <a:bodyPr/>
                    <a:lstStyle/>
                    <a:p>
                      <a:pPr algn="ctr"/>
                      <a:r>
                        <a:rPr lang="en-US" sz="2400" dirty="0">
                          <a:latin typeface="Consolas" panose="020B0609020204030204" pitchFamily="49" charset="0"/>
                          <a:cs typeface="Consolas" panose="020B0609020204030204" pitchFamily="49" charset="0"/>
                        </a:rPr>
                        <a:t>0x18</a:t>
                      </a:r>
                    </a:p>
                  </a:txBody>
                  <a:tcPr anchor="ctr"/>
                </a:tc>
                <a:extLst>
                  <a:ext uri="{0D108BD9-81ED-4DB2-BD59-A6C34878D82A}">
                    <a16:rowId xmlns:a16="http://schemas.microsoft.com/office/drawing/2014/main" val="2206113992"/>
                  </a:ext>
                </a:extLst>
              </a:tr>
              <a:tr h="722683">
                <a:tc>
                  <a:txBody>
                    <a:bodyPr/>
                    <a:lstStyle/>
                    <a:p>
                      <a:pPr algn="ctr"/>
                      <a:r>
                        <a:rPr lang="en-US" sz="2400" dirty="0">
                          <a:latin typeface="Consolas" panose="020B0609020204030204" pitchFamily="49" charset="0"/>
                          <a:cs typeface="Consolas" panose="020B0609020204030204" pitchFamily="49" charset="0"/>
                        </a:rPr>
                        <a:t>c</a:t>
                      </a:r>
                    </a:p>
                  </a:txBody>
                  <a:tcPr anchor="ctr"/>
                </a:tc>
                <a:tc>
                  <a:txBody>
                    <a:bodyPr/>
                    <a:lstStyle/>
                    <a:p>
                      <a:pPr algn="ctr"/>
                      <a:r>
                        <a:rPr lang="en-US" sz="2400" dirty="0">
                          <a:latin typeface="Consolas" panose="020B0609020204030204" pitchFamily="49" charset="0"/>
                          <a:cs typeface="Consolas" panose="020B0609020204030204" pitchFamily="49" charset="0"/>
                        </a:rPr>
                        <a:t>0x20</a:t>
                      </a:r>
                    </a:p>
                  </a:txBody>
                  <a:tcPr anchor="ctr"/>
                </a:tc>
                <a:extLst>
                  <a:ext uri="{0D108BD9-81ED-4DB2-BD59-A6C34878D82A}">
                    <a16:rowId xmlns:a16="http://schemas.microsoft.com/office/drawing/2014/main" val="367378683"/>
                  </a:ext>
                </a:extLst>
              </a:tr>
            </a:tbl>
          </a:graphicData>
        </a:graphic>
      </p:graphicFrame>
      <p:graphicFrame>
        <p:nvGraphicFramePr>
          <p:cNvPr id="7" name="Table 6">
            <a:extLst>
              <a:ext uri="{FF2B5EF4-FFF2-40B4-BE49-F238E27FC236}">
                <a16:creationId xmlns:a16="http://schemas.microsoft.com/office/drawing/2014/main" id="{6EF4CBA3-6C14-954C-95AD-2D82F1775BE7}"/>
              </a:ext>
            </a:extLst>
          </p:cNvPr>
          <p:cNvGraphicFramePr>
            <a:graphicFrameLocks noGrp="1"/>
          </p:cNvGraphicFramePr>
          <p:nvPr/>
        </p:nvGraphicFramePr>
        <p:xfrm>
          <a:off x="152400" y="5257800"/>
          <a:ext cx="11790784" cy="1395828"/>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91996">
                  <a:extLst>
                    <a:ext uri="{9D8B030D-6E8A-4147-A177-3AD203B41FA5}">
                      <a16:colId xmlns:a16="http://schemas.microsoft.com/office/drawing/2014/main" val="1511525729"/>
                    </a:ext>
                  </a:extLst>
                </a:gridCol>
                <a:gridCol w="1020128">
                  <a:extLst>
                    <a:ext uri="{9D8B030D-6E8A-4147-A177-3AD203B41FA5}">
                      <a16:colId xmlns:a16="http://schemas.microsoft.com/office/drawing/2014/main" val="1110225066"/>
                    </a:ext>
                  </a:extLst>
                </a:gridCol>
                <a:gridCol w="1165860">
                  <a:extLst>
                    <a:ext uri="{9D8B030D-6E8A-4147-A177-3AD203B41FA5}">
                      <a16:colId xmlns:a16="http://schemas.microsoft.com/office/drawing/2014/main" val="552219943"/>
                    </a:ext>
                  </a:extLst>
                </a:gridCol>
                <a:gridCol w="450416">
                  <a:extLst>
                    <a:ext uri="{9D8B030D-6E8A-4147-A177-3AD203B41FA5}">
                      <a16:colId xmlns:a16="http://schemas.microsoft.com/office/drawing/2014/main" val="1702535043"/>
                    </a:ext>
                  </a:extLst>
                </a:gridCol>
                <a:gridCol w="715445">
                  <a:extLst>
                    <a:ext uri="{9D8B030D-6E8A-4147-A177-3AD203B41FA5}">
                      <a16:colId xmlns:a16="http://schemas.microsoft.com/office/drawing/2014/main" val="3919294842"/>
                    </a:ext>
                  </a:extLst>
                </a:gridCol>
                <a:gridCol w="1165860">
                  <a:extLst>
                    <a:ext uri="{9D8B030D-6E8A-4147-A177-3AD203B41FA5}">
                      <a16:colId xmlns:a16="http://schemas.microsoft.com/office/drawing/2014/main" val="3608448905"/>
                    </a:ext>
                  </a:extLst>
                </a:gridCol>
                <a:gridCol w="1165861">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251778">
                  <a:extLst>
                    <a:ext uri="{9D8B030D-6E8A-4147-A177-3AD203B41FA5}">
                      <a16:colId xmlns:a16="http://schemas.microsoft.com/office/drawing/2014/main" val="758963084"/>
                    </a:ext>
                  </a:extLst>
                </a:gridCol>
                <a:gridCol w="1165860">
                  <a:extLst>
                    <a:ext uri="{9D8B030D-6E8A-4147-A177-3AD203B41FA5}">
                      <a16:colId xmlns:a16="http://schemas.microsoft.com/office/drawing/2014/main" val="653897468"/>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0x14</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0x1c</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0x24</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0x2c</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0x34</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gridSpan="3">
                  <a:txBody>
                    <a:bodyPr/>
                    <a:lstStyle/>
                    <a:p>
                      <a:pPr algn="ctr"/>
                      <a:r>
                        <a:rPr lang="en-US" sz="2400" dirty="0"/>
                        <a:t>a + padding</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b</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8740"/>
                  </a:ext>
                </a:extLst>
              </a:tr>
            </a:tbl>
          </a:graphicData>
        </a:graphic>
      </p:graphicFrame>
    </p:spTree>
    <p:extLst>
      <p:ext uri="{BB962C8B-B14F-4D97-AF65-F5344CB8AC3E}">
        <p14:creationId xmlns:p14="http://schemas.microsoft.com/office/powerpoint/2010/main" val="28035772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a:t>Bump Allocator</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2743200"/>
          </a:xfrm>
        </p:spPr>
        <p:txBody>
          <a:bodyPr/>
          <a:lstStyle/>
          <a:p>
            <a:pPr marL="0" indent="0">
              <a:buNone/>
            </a:pPr>
            <a:r>
              <a:rPr lang="en-US" dirty="0">
                <a:latin typeface="Consolas" panose="020B0609020204030204" pitchFamily="49" charset="0"/>
                <a:cs typeface="Consolas" panose="020B0609020204030204" pitchFamily="49" charset="0"/>
              </a:rPr>
              <a:t>void *a = malloc(4);</a:t>
            </a:r>
          </a:p>
          <a:p>
            <a:pPr marL="0" indent="0">
              <a:buNone/>
            </a:pPr>
            <a:r>
              <a:rPr lang="en-US" dirty="0">
                <a:latin typeface="Consolas" panose="020B0609020204030204" pitchFamily="49" charset="0"/>
                <a:cs typeface="Consolas" panose="020B0609020204030204" pitchFamily="49" charset="0"/>
              </a:rPr>
              <a:t>void *b = malloc(8);</a:t>
            </a:r>
          </a:p>
          <a:p>
            <a:pPr marL="0" indent="0">
              <a:buNone/>
            </a:pPr>
            <a:r>
              <a:rPr lang="en-US" dirty="0">
                <a:latin typeface="Consolas" panose="020B0609020204030204" pitchFamily="49" charset="0"/>
                <a:cs typeface="Consolas" panose="020B0609020204030204" pitchFamily="49" charset="0"/>
              </a:rPr>
              <a:t>void *c = malloc(24);</a:t>
            </a:r>
          </a:p>
          <a:p>
            <a:pPr marL="0" indent="0">
              <a:buNone/>
            </a:pPr>
            <a:r>
              <a:rPr lang="en-US" b="1" dirty="0">
                <a:solidFill>
                  <a:srgbClr val="C00000"/>
                </a:solidFill>
                <a:latin typeface="Consolas" panose="020B0609020204030204" pitchFamily="49" charset="0"/>
                <a:cs typeface="Consolas" panose="020B0609020204030204" pitchFamily="49" charset="0"/>
              </a:rPr>
              <a:t>free(b);</a:t>
            </a:r>
          </a:p>
          <a:p>
            <a:pPr marL="0" indent="0">
              <a:buNone/>
            </a:pPr>
            <a:r>
              <a:rPr lang="en-US" dirty="0">
                <a:latin typeface="Consolas" panose="020B0609020204030204" pitchFamily="49" charset="0"/>
                <a:cs typeface="Consolas" panose="020B0609020204030204" pitchFamily="49" charset="0"/>
              </a:rPr>
              <a:t>void *d = malloc(4);</a:t>
            </a:r>
          </a:p>
        </p:txBody>
      </p:sp>
      <p:graphicFrame>
        <p:nvGraphicFramePr>
          <p:cNvPr id="6" name="Table 5">
            <a:extLst>
              <a:ext uri="{FF2B5EF4-FFF2-40B4-BE49-F238E27FC236}">
                <a16:creationId xmlns:a16="http://schemas.microsoft.com/office/drawing/2014/main" id="{FB10A2B8-C062-E340-8E72-302B72E6BC8F}"/>
              </a:ext>
            </a:extLst>
          </p:cNvPr>
          <p:cNvGraphicFramePr>
            <a:graphicFrameLocks noGrp="1"/>
          </p:cNvGraphicFramePr>
          <p:nvPr/>
        </p:nvGraphicFramePr>
        <p:xfrm>
          <a:off x="7747000" y="1371600"/>
          <a:ext cx="4216400" cy="2625249"/>
        </p:xfrm>
        <a:graphic>
          <a:graphicData uri="http://schemas.openxmlformats.org/drawingml/2006/table">
            <a:tbl>
              <a:tblPr firstRow="1" bandRow="1">
                <a:tableStyleId>{5C22544A-7EE6-4342-B048-85BDC9FD1C3A}</a:tableStyleId>
              </a:tblPr>
              <a:tblGrid>
                <a:gridCol w="2108200">
                  <a:extLst>
                    <a:ext uri="{9D8B030D-6E8A-4147-A177-3AD203B41FA5}">
                      <a16:colId xmlns:a16="http://schemas.microsoft.com/office/drawing/2014/main" val="3971460222"/>
                    </a:ext>
                  </a:extLst>
                </a:gridCol>
                <a:gridCol w="2108200">
                  <a:extLst>
                    <a:ext uri="{9D8B030D-6E8A-4147-A177-3AD203B41FA5}">
                      <a16:colId xmlns:a16="http://schemas.microsoft.com/office/drawing/2014/main" val="3606093569"/>
                    </a:ext>
                  </a:extLst>
                </a:gridCol>
              </a:tblGrid>
              <a:tr h="425186">
                <a:tc>
                  <a:txBody>
                    <a:bodyPr/>
                    <a:lstStyle/>
                    <a:p>
                      <a:pPr algn="ctr"/>
                      <a:r>
                        <a:rPr lang="en-US" sz="2400" dirty="0"/>
                        <a:t>Variable</a:t>
                      </a:r>
                    </a:p>
                  </a:txBody>
                  <a:tcPr/>
                </a:tc>
                <a:tc>
                  <a:txBody>
                    <a:bodyPr/>
                    <a:lstStyle/>
                    <a:p>
                      <a:pPr algn="ctr"/>
                      <a:r>
                        <a:rPr lang="en-US" sz="2400" dirty="0"/>
                        <a:t>Value</a:t>
                      </a:r>
                    </a:p>
                  </a:txBody>
                  <a:tcPr/>
                </a:tc>
                <a:extLst>
                  <a:ext uri="{0D108BD9-81ED-4DB2-BD59-A6C34878D82A}">
                    <a16:rowId xmlns:a16="http://schemas.microsoft.com/office/drawing/2014/main" val="3051439707"/>
                  </a:ext>
                </a:extLst>
              </a:tr>
              <a:tr h="722683">
                <a:tc>
                  <a:txBody>
                    <a:bodyPr/>
                    <a:lstStyle/>
                    <a:p>
                      <a:pPr algn="ctr"/>
                      <a:r>
                        <a:rPr lang="en-US" sz="2400" dirty="0">
                          <a:latin typeface="Consolas" panose="020B0609020204030204" pitchFamily="49" charset="0"/>
                          <a:cs typeface="Consolas" panose="020B0609020204030204" pitchFamily="49" charset="0"/>
                        </a:rPr>
                        <a:t>a</a:t>
                      </a:r>
                    </a:p>
                  </a:txBody>
                  <a:tcPr anchor="ctr"/>
                </a:tc>
                <a:tc>
                  <a:txBody>
                    <a:bodyPr/>
                    <a:lstStyle/>
                    <a:p>
                      <a:pPr algn="ctr"/>
                      <a:r>
                        <a:rPr lang="en-US" sz="2400" dirty="0">
                          <a:latin typeface="Consolas" panose="020B0609020204030204" pitchFamily="49" charset="0"/>
                          <a:cs typeface="Consolas" panose="020B0609020204030204" pitchFamily="49" charset="0"/>
                        </a:rPr>
                        <a:t>0x10</a:t>
                      </a:r>
                    </a:p>
                  </a:txBody>
                  <a:tcPr anchor="ctr"/>
                </a:tc>
                <a:extLst>
                  <a:ext uri="{0D108BD9-81ED-4DB2-BD59-A6C34878D82A}">
                    <a16:rowId xmlns:a16="http://schemas.microsoft.com/office/drawing/2014/main" val="2743311786"/>
                  </a:ext>
                </a:extLst>
              </a:tr>
              <a:tr h="722683">
                <a:tc>
                  <a:txBody>
                    <a:bodyPr/>
                    <a:lstStyle/>
                    <a:p>
                      <a:pPr algn="ctr"/>
                      <a:r>
                        <a:rPr lang="en-US" sz="2400" dirty="0">
                          <a:latin typeface="Consolas" panose="020B0609020204030204" pitchFamily="49" charset="0"/>
                          <a:cs typeface="Consolas" panose="020B0609020204030204" pitchFamily="49" charset="0"/>
                        </a:rPr>
                        <a:t>b</a:t>
                      </a:r>
                    </a:p>
                  </a:txBody>
                  <a:tcPr anchor="ctr"/>
                </a:tc>
                <a:tc>
                  <a:txBody>
                    <a:bodyPr/>
                    <a:lstStyle/>
                    <a:p>
                      <a:pPr algn="ctr"/>
                      <a:r>
                        <a:rPr lang="en-US" sz="2400" dirty="0">
                          <a:latin typeface="Consolas" panose="020B0609020204030204" pitchFamily="49" charset="0"/>
                          <a:cs typeface="Consolas" panose="020B0609020204030204" pitchFamily="49" charset="0"/>
                        </a:rPr>
                        <a:t>0x18</a:t>
                      </a:r>
                    </a:p>
                  </a:txBody>
                  <a:tcPr anchor="ctr"/>
                </a:tc>
                <a:extLst>
                  <a:ext uri="{0D108BD9-81ED-4DB2-BD59-A6C34878D82A}">
                    <a16:rowId xmlns:a16="http://schemas.microsoft.com/office/drawing/2014/main" val="2206113992"/>
                  </a:ext>
                </a:extLst>
              </a:tr>
              <a:tr h="722683">
                <a:tc>
                  <a:txBody>
                    <a:bodyPr/>
                    <a:lstStyle/>
                    <a:p>
                      <a:pPr algn="ctr"/>
                      <a:r>
                        <a:rPr lang="en-US" sz="2400" dirty="0">
                          <a:latin typeface="Consolas" panose="020B0609020204030204" pitchFamily="49" charset="0"/>
                          <a:cs typeface="Consolas" panose="020B0609020204030204" pitchFamily="49" charset="0"/>
                        </a:rPr>
                        <a:t>c</a:t>
                      </a:r>
                    </a:p>
                  </a:txBody>
                  <a:tcPr anchor="ctr"/>
                </a:tc>
                <a:tc>
                  <a:txBody>
                    <a:bodyPr/>
                    <a:lstStyle/>
                    <a:p>
                      <a:pPr algn="ctr"/>
                      <a:r>
                        <a:rPr lang="en-US" sz="2400" dirty="0">
                          <a:latin typeface="Consolas" panose="020B0609020204030204" pitchFamily="49" charset="0"/>
                          <a:cs typeface="Consolas" panose="020B0609020204030204" pitchFamily="49" charset="0"/>
                        </a:rPr>
                        <a:t>0x20</a:t>
                      </a:r>
                    </a:p>
                  </a:txBody>
                  <a:tcPr anchor="ctr"/>
                </a:tc>
                <a:extLst>
                  <a:ext uri="{0D108BD9-81ED-4DB2-BD59-A6C34878D82A}">
                    <a16:rowId xmlns:a16="http://schemas.microsoft.com/office/drawing/2014/main" val="367378683"/>
                  </a:ext>
                </a:extLst>
              </a:tr>
            </a:tbl>
          </a:graphicData>
        </a:graphic>
      </p:graphicFrame>
      <p:graphicFrame>
        <p:nvGraphicFramePr>
          <p:cNvPr id="7" name="Table 6">
            <a:extLst>
              <a:ext uri="{FF2B5EF4-FFF2-40B4-BE49-F238E27FC236}">
                <a16:creationId xmlns:a16="http://schemas.microsoft.com/office/drawing/2014/main" id="{C2DEF300-C6AB-A84C-9B71-4B18E9C72E76}"/>
              </a:ext>
            </a:extLst>
          </p:cNvPr>
          <p:cNvGraphicFramePr>
            <a:graphicFrameLocks noGrp="1"/>
          </p:cNvGraphicFramePr>
          <p:nvPr/>
        </p:nvGraphicFramePr>
        <p:xfrm>
          <a:off x="152400" y="5257800"/>
          <a:ext cx="11790784" cy="1395828"/>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91996">
                  <a:extLst>
                    <a:ext uri="{9D8B030D-6E8A-4147-A177-3AD203B41FA5}">
                      <a16:colId xmlns:a16="http://schemas.microsoft.com/office/drawing/2014/main" val="1511525729"/>
                    </a:ext>
                  </a:extLst>
                </a:gridCol>
                <a:gridCol w="1020128">
                  <a:extLst>
                    <a:ext uri="{9D8B030D-6E8A-4147-A177-3AD203B41FA5}">
                      <a16:colId xmlns:a16="http://schemas.microsoft.com/office/drawing/2014/main" val="1110225066"/>
                    </a:ext>
                  </a:extLst>
                </a:gridCol>
                <a:gridCol w="1165860">
                  <a:extLst>
                    <a:ext uri="{9D8B030D-6E8A-4147-A177-3AD203B41FA5}">
                      <a16:colId xmlns:a16="http://schemas.microsoft.com/office/drawing/2014/main" val="552219943"/>
                    </a:ext>
                  </a:extLst>
                </a:gridCol>
                <a:gridCol w="450416">
                  <a:extLst>
                    <a:ext uri="{9D8B030D-6E8A-4147-A177-3AD203B41FA5}">
                      <a16:colId xmlns:a16="http://schemas.microsoft.com/office/drawing/2014/main" val="1702535043"/>
                    </a:ext>
                  </a:extLst>
                </a:gridCol>
                <a:gridCol w="715445">
                  <a:extLst>
                    <a:ext uri="{9D8B030D-6E8A-4147-A177-3AD203B41FA5}">
                      <a16:colId xmlns:a16="http://schemas.microsoft.com/office/drawing/2014/main" val="3919294842"/>
                    </a:ext>
                  </a:extLst>
                </a:gridCol>
                <a:gridCol w="1165860">
                  <a:extLst>
                    <a:ext uri="{9D8B030D-6E8A-4147-A177-3AD203B41FA5}">
                      <a16:colId xmlns:a16="http://schemas.microsoft.com/office/drawing/2014/main" val="3608448905"/>
                    </a:ext>
                  </a:extLst>
                </a:gridCol>
                <a:gridCol w="1165861">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251778">
                  <a:extLst>
                    <a:ext uri="{9D8B030D-6E8A-4147-A177-3AD203B41FA5}">
                      <a16:colId xmlns:a16="http://schemas.microsoft.com/office/drawing/2014/main" val="758963084"/>
                    </a:ext>
                  </a:extLst>
                </a:gridCol>
                <a:gridCol w="1165860">
                  <a:extLst>
                    <a:ext uri="{9D8B030D-6E8A-4147-A177-3AD203B41FA5}">
                      <a16:colId xmlns:a16="http://schemas.microsoft.com/office/drawing/2014/main" val="653897468"/>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0x14</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0x1c</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0x24</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0x2c</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0x34</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gridSpan="3">
                  <a:txBody>
                    <a:bodyPr/>
                    <a:lstStyle/>
                    <a:p>
                      <a:pPr algn="ctr"/>
                      <a:r>
                        <a:rPr lang="en-US" sz="2400" dirty="0"/>
                        <a:t>a + padding</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b</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8740"/>
                  </a:ext>
                </a:extLst>
              </a:tr>
            </a:tbl>
          </a:graphicData>
        </a:graphic>
      </p:graphicFrame>
    </p:spTree>
    <p:extLst>
      <p:ext uri="{BB962C8B-B14F-4D97-AF65-F5344CB8AC3E}">
        <p14:creationId xmlns:p14="http://schemas.microsoft.com/office/powerpoint/2010/main" val="37368227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a:t>Bump Allocator</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2743200"/>
          </a:xfrm>
        </p:spPr>
        <p:txBody>
          <a:bodyPr/>
          <a:lstStyle/>
          <a:p>
            <a:pPr marL="0" indent="0">
              <a:buNone/>
            </a:pPr>
            <a:r>
              <a:rPr lang="en-US" dirty="0">
                <a:latin typeface="Consolas" panose="020B0609020204030204" pitchFamily="49" charset="0"/>
                <a:cs typeface="Consolas" panose="020B0609020204030204" pitchFamily="49" charset="0"/>
              </a:rPr>
              <a:t>void *a = malloc(4);</a:t>
            </a:r>
          </a:p>
          <a:p>
            <a:pPr marL="0" indent="0">
              <a:buNone/>
            </a:pPr>
            <a:r>
              <a:rPr lang="en-US" dirty="0">
                <a:latin typeface="Consolas" panose="020B0609020204030204" pitchFamily="49" charset="0"/>
                <a:cs typeface="Consolas" panose="020B0609020204030204" pitchFamily="49" charset="0"/>
              </a:rPr>
              <a:t>void *b = malloc(8);</a:t>
            </a:r>
          </a:p>
          <a:p>
            <a:pPr marL="0" indent="0">
              <a:buNone/>
            </a:pPr>
            <a:r>
              <a:rPr lang="en-US" dirty="0">
                <a:latin typeface="Consolas" panose="020B0609020204030204" pitchFamily="49" charset="0"/>
                <a:cs typeface="Consolas" panose="020B0609020204030204" pitchFamily="49" charset="0"/>
              </a:rPr>
              <a:t>void *c = malloc(24);</a:t>
            </a:r>
          </a:p>
          <a:p>
            <a:pPr marL="0" indent="0">
              <a:buNone/>
            </a:pPr>
            <a:r>
              <a:rPr lang="en-US" dirty="0">
                <a:latin typeface="Consolas" panose="020B0609020204030204" pitchFamily="49" charset="0"/>
                <a:cs typeface="Consolas" panose="020B0609020204030204" pitchFamily="49" charset="0"/>
              </a:rPr>
              <a:t>free(b);</a:t>
            </a:r>
          </a:p>
          <a:p>
            <a:pPr marL="0" indent="0">
              <a:buNone/>
            </a:pPr>
            <a:r>
              <a:rPr lang="en-US" b="1" dirty="0">
                <a:solidFill>
                  <a:srgbClr val="C00000"/>
                </a:solidFill>
                <a:latin typeface="Consolas" panose="020B0609020204030204" pitchFamily="49" charset="0"/>
                <a:cs typeface="Consolas" panose="020B0609020204030204" pitchFamily="49" charset="0"/>
              </a:rPr>
              <a:t>void *d = malloc(4);</a:t>
            </a:r>
          </a:p>
        </p:txBody>
      </p:sp>
      <p:graphicFrame>
        <p:nvGraphicFramePr>
          <p:cNvPr id="6" name="Table 5">
            <a:extLst>
              <a:ext uri="{FF2B5EF4-FFF2-40B4-BE49-F238E27FC236}">
                <a16:creationId xmlns:a16="http://schemas.microsoft.com/office/drawing/2014/main" id="{F91A692E-A69B-0348-BE55-05B754D63FF2}"/>
              </a:ext>
            </a:extLst>
          </p:cNvPr>
          <p:cNvGraphicFramePr>
            <a:graphicFrameLocks noGrp="1"/>
          </p:cNvGraphicFramePr>
          <p:nvPr/>
        </p:nvGraphicFramePr>
        <p:xfrm>
          <a:off x="7747000" y="1371600"/>
          <a:ext cx="4216400" cy="3347932"/>
        </p:xfrm>
        <a:graphic>
          <a:graphicData uri="http://schemas.openxmlformats.org/drawingml/2006/table">
            <a:tbl>
              <a:tblPr firstRow="1" bandRow="1">
                <a:tableStyleId>{5C22544A-7EE6-4342-B048-85BDC9FD1C3A}</a:tableStyleId>
              </a:tblPr>
              <a:tblGrid>
                <a:gridCol w="2108200">
                  <a:extLst>
                    <a:ext uri="{9D8B030D-6E8A-4147-A177-3AD203B41FA5}">
                      <a16:colId xmlns:a16="http://schemas.microsoft.com/office/drawing/2014/main" val="3971460222"/>
                    </a:ext>
                  </a:extLst>
                </a:gridCol>
                <a:gridCol w="2108200">
                  <a:extLst>
                    <a:ext uri="{9D8B030D-6E8A-4147-A177-3AD203B41FA5}">
                      <a16:colId xmlns:a16="http://schemas.microsoft.com/office/drawing/2014/main" val="3606093569"/>
                    </a:ext>
                  </a:extLst>
                </a:gridCol>
              </a:tblGrid>
              <a:tr h="425186">
                <a:tc>
                  <a:txBody>
                    <a:bodyPr/>
                    <a:lstStyle/>
                    <a:p>
                      <a:pPr algn="ctr"/>
                      <a:r>
                        <a:rPr lang="en-US" sz="2400" dirty="0"/>
                        <a:t>Variable</a:t>
                      </a:r>
                    </a:p>
                  </a:txBody>
                  <a:tcPr/>
                </a:tc>
                <a:tc>
                  <a:txBody>
                    <a:bodyPr/>
                    <a:lstStyle/>
                    <a:p>
                      <a:pPr algn="ctr"/>
                      <a:r>
                        <a:rPr lang="en-US" sz="2400" dirty="0"/>
                        <a:t>Value</a:t>
                      </a:r>
                    </a:p>
                  </a:txBody>
                  <a:tcPr/>
                </a:tc>
                <a:extLst>
                  <a:ext uri="{0D108BD9-81ED-4DB2-BD59-A6C34878D82A}">
                    <a16:rowId xmlns:a16="http://schemas.microsoft.com/office/drawing/2014/main" val="3051439707"/>
                  </a:ext>
                </a:extLst>
              </a:tr>
              <a:tr h="722683">
                <a:tc>
                  <a:txBody>
                    <a:bodyPr/>
                    <a:lstStyle/>
                    <a:p>
                      <a:pPr algn="ctr"/>
                      <a:r>
                        <a:rPr lang="en-US" sz="2400" dirty="0">
                          <a:latin typeface="Consolas" panose="020B0609020204030204" pitchFamily="49" charset="0"/>
                          <a:cs typeface="Consolas" panose="020B0609020204030204" pitchFamily="49" charset="0"/>
                        </a:rPr>
                        <a:t>a</a:t>
                      </a:r>
                    </a:p>
                  </a:txBody>
                  <a:tcPr anchor="ctr"/>
                </a:tc>
                <a:tc>
                  <a:txBody>
                    <a:bodyPr/>
                    <a:lstStyle/>
                    <a:p>
                      <a:pPr algn="ctr"/>
                      <a:r>
                        <a:rPr lang="en-US" sz="2400" dirty="0">
                          <a:latin typeface="Consolas" panose="020B0609020204030204" pitchFamily="49" charset="0"/>
                          <a:cs typeface="Consolas" panose="020B0609020204030204" pitchFamily="49" charset="0"/>
                        </a:rPr>
                        <a:t>0x10</a:t>
                      </a:r>
                    </a:p>
                  </a:txBody>
                  <a:tcPr anchor="ctr"/>
                </a:tc>
                <a:extLst>
                  <a:ext uri="{0D108BD9-81ED-4DB2-BD59-A6C34878D82A}">
                    <a16:rowId xmlns:a16="http://schemas.microsoft.com/office/drawing/2014/main" val="2743311786"/>
                  </a:ext>
                </a:extLst>
              </a:tr>
              <a:tr h="722683">
                <a:tc>
                  <a:txBody>
                    <a:bodyPr/>
                    <a:lstStyle/>
                    <a:p>
                      <a:pPr algn="ctr"/>
                      <a:r>
                        <a:rPr lang="en-US" sz="2400" dirty="0">
                          <a:latin typeface="Consolas" panose="020B0609020204030204" pitchFamily="49" charset="0"/>
                          <a:cs typeface="Consolas" panose="020B0609020204030204" pitchFamily="49" charset="0"/>
                        </a:rPr>
                        <a:t>b</a:t>
                      </a:r>
                    </a:p>
                  </a:txBody>
                  <a:tcPr anchor="ctr"/>
                </a:tc>
                <a:tc>
                  <a:txBody>
                    <a:bodyPr/>
                    <a:lstStyle/>
                    <a:p>
                      <a:pPr algn="ctr"/>
                      <a:r>
                        <a:rPr lang="en-US" sz="2400" dirty="0">
                          <a:latin typeface="Consolas" panose="020B0609020204030204" pitchFamily="49" charset="0"/>
                          <a:cs typeface="Consolas" panose="020B0609020204030204" pitchFamily="49" charset="0"/>
                        </a:rPr>
                        <a:t>0x18</a:t>
                      </a:r>
                    </a:p>
                  </a:txBody>
                  <a:tcPr anchor="ctr"/>
                </a:tc>
                <a:extLst>
                  <a:ext uri="{0D108BD9-81ED-4DB2-BD59-A6C34878D82A}">
                    <a16:rowId xmlns:a16="http://schemas.microsoft.com/office/drawing/2014/main" val="2206113992"/>
                  </a:ext>
                </a:extLst>
              </a:tr>
              <a:tr h="722683">
                <a:tc>
                  <a:txBody>
                    <a:bodyPr/>
                    <a:lstStyle/>
                    <a:p>
                      <a:pPr algn="ctr"/>
                      <a:r>
                        <a:rPr lang="en-US" sz="2400" dirty="0">
                          <a:latin typeface="Consolas" panose="020B0609020204030204" pitchFamily="49" charset="0"/>
                          <a:cs typeface="Consolas" panose="020B0609020204030204" pitchFamily="49" charset="0"/>
                        </a:rPr>
                        <a:t>c</a:t>
                      </a:r>
                    </a:p>
                  </a:txBody>
                  <a:tcPr anchor="ctr"/>
                </a:tc>
                <a:tc>
                  <a:txBody>
                    <a:bodyPr/>
                    <a:lstStyle/>
                    <a:p>
                      <a:pPr algn="ctr"/>
                      <a:r>
                        <a:rPr lang="en-US" sz="2400" dirty="0">
                          <a:latin typeface="Consolas" panose="020B0609020204030204" pitchFamily="49" charset="0"/>
                          <a:cs typeface="Consolas" panose="020B0609020204030204" pitchFamily="49" charset="0"/>
                        </a:rPr>
                        <a:t>0x20</a:t>
                      </a:r>
                    </a:p>
                  </a:txBody>
                  <a:tcPr anchor="ctr"/>
                </a:tc>
                <a:extLst>
                  <a:ext uri="{0D108BD9-81ED-4DB2-BD59-A6C34878D82A}">
                    <a16:rowId xmlns:a16="http://schemas.microsoft.com/office/drawing/2014/main" val="367378683"/>
                  </a:ext>
                </a:extLst>
              </a:tr>
              <a:tr h="722683">
                <a:tc>
                  <a:txBody>
                    <a:bodyPr/>
                    <a:lstStyle/>
                    <a:p>
                      <a:pPr algn="ctr"/>
                      <a:r>
                        <a:rPr lang="en-US" sz="2400" dirty="0">
                          <a:latin typeface="Consolas" panose="020B0609020204030204" pitchFamily="49" charset="0"/>
                          <a:cs typeface="Consolas" panose="020B0609020204030204" pitchFamily="49" charset="0"/>
                        </a:rPr>
                        <a:t>d</a:t>
                      </a:r>
                    </a:p>
                  </a:txBody>
                  <a:tcPr anchor="ctr"/>
                </a:tc>
                <a:tc>
                  <a:txBody>
                    <a:bodyPr/>
                    <a:lstStyle/>
                    <a:p>
                      <a:pPr algn="ctr"/>
                      <a:r>
                        <a:rPr lang="en-US" sz="2400" dirty="0">
                          <a:latin typeface="Consolas" panose="020B0609020204030204" pitchFamily="49" charset="0"/>
                          <a:cs typeface="Consolas" panose="020B0609020204030204" pitchFamily="49" charset="0"/>
                        </a:rPr>
                        <a:t>NULL</a:t>
                      </a:r>
                    </a:p>
                  </a:txBody>
                  <a:tcPr anchor="ctr"/>
                </a:tc>
                <a:extLst>
                  <a:ext uri="{0D108BD9-81ED-4DB2-BD59-A6C34878D82A}">
                    <a16:rowId xmlns:a16="http://schemas.microsoft.com/office/drawing/2014/main" val="3532735161"/>
                  </a:ext>
                </a:extLst>
              </a:tr>
            </a:tbl>
          </a:graphicData>
        </a:graphic>
      </p:graphicFrame>
      <p:graphicFrame>
        <p:nvGraphicFramePr>
          <p:cNvPr id="7" name="Table 6">
            <a:extLst>
              <a:ext uri="{FF2B5EF4-FFF2-40B4-BE49-F238E27FC236}">
                <a16:creationId xmlns:a16="http://schemas.microsoft.com/office/drawing/2014/main" id="{4FA60EFE-A5F8-1746-9124-1C715505EA36}"/>
              </a:ext>
            </a:extLst>
          </p:cNvPr>
          <p:cNvGraphicFramePr>
            <a:graphicFrameLocks noGrp="1"/>
          </p:cNvGraphicFramePr>
          <p:nvPr/>
        </p:nvGraphicFramePr>
        <p:xfrm>
          <a:off x="152400" y="5257800"/>
          <a:ext cx="11790784" cy="1395828"/>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91996">
                  <a:extLst>
                    <a:ext uri="{9D8B030D-6E8A-4147-A177-3AD203B41FA5}">
                      <a16:colId xmlns:a16="http://schemas.microsoft.com/office/drawing/2014/main" val="1511525729"/>
                    </a:ext>
                  </a:extLst>
                </a:gridCol>
                <a:gridCol w="1020128">
                  <a:extLst>
                    <a:ext uri="{9D8B030D-6E8A-4147-A177-3AD203B41FA5}">
                      <a16:colId xmlns:a16="http://schemas.microsoft.com/office/drawing/2014/main" val="1110225066"/>
                    </a:ext>
                  </a:extLst>
                </a:gridCol>
                <a:gridCol w="1165860">
                  <a:extLst>
                    <a:ext uri="{9D8B030D-6E8A-4147-A177-3AD203B41FA5}">
                      <a16:colId xmlns:a16="http://schemas.microsoft.com/office/drawing/2014/main" val="552219943"/>
                    </a:ext>
                  </a:extLst>
                </a:gridCol>
                <a:gridCol w="450416">
                  <a:extLst>
                    <a:ext uri="{9D8B030D-6E8A-4147-A177-3AD203B41FA5}">
                      <a16:colId xmlns:a16="http://schemas.microsoft.com/office/drawing/2014/main" val="1702535043"/>
                    </a:ext>
                  </a:extLst>
                </a:gridCol>
                <a:gridCol w="715445">
                  <a:extLst>
                    <a:ext uri="{9D8B030D-6E8A-4147-A177-3AD203B41FA5}">
                      <a16:colId xmlns:a16="http://schemas.microsoft.com/office/drawing/2014/main" val="3919294842"/>
                    </a:ext>
                  </a:extLst>
                </a:gridCol>
                <a:gridCol w="1165860">
                  <a:extLst>
                    <a:ext uri="{9D8B030D-6E8A-4147-A177-3AD203B41FA5}">
                      <a16:colId xmlns:a16="http://schemas.microsoft.com/office/drawing/2014/main" val="3608448905"/>
                    </a:ext>
                  </a:extLst>
                </a:gridCol>
                <a:gridCol w="1165861">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251778">
                  <a:extLst>
                    <a:ext uri="{9D8B030D-6E8A-4147-A177-3AD203B41FA5}">
                      <a16:colId xmlns:a16="http://schemas.microsoft.com/office/drawing/2014/main" val="758963084"/>
                    </a:ext>
                  </a:extLst>
                </a:gridCol>
                <a:gridCol w="1165860">
                  <a:extLst>
                    <a:ext uri="{9D8B030D-6E8A-4147-A177-3AD203B41FA5}">
                      <a16:colId xmlns:a16="http://schemas.microsoft.com/office/drawing/2014/main" val="653897468"/>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0x14</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0x1c</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0x24</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0x2c</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0x34</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gridSpan="3">
                  <a:txBody>
                    <a:bodyPr/>
                    <a:lstStyle/>
                    <a:p>
                      <a:pPr algn="ctr"/>
                      <a:r>
                        <a:rPr lang="en-US" sz="2400" dirty="0"/>
                        <a:t>a + padding</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b</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8740"/>
                  </a:ext>
                </a:extLst>
              </a:tr>
            </a:tbl>
          </a:graphicData>
        </a:graphic>
      </p:graphicFrame>
    </p:spTree>
    <p:extLst>
      <p:ext uri="{BB962C8B-B14F-4D97-AF65-F5344CB8AC3E}">
        <p14:creationId xmlns:p14="http://schemas.microsoft.com/office/powerpoint/2010/main" val="32632229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C55D9-3B0E-814A-874D-4ADBAB3A11E4}"/>
              </a:ext>
            </a:extLst>
          </p:cNvPr>
          <p:cNvSpPr>
            <a:spLocks noGrp="1"/>
          </p:cNvSpPr>
          <p:nvPr>
            <p:ph type="title"/>
          </p:nvPr>
        </p:nvSpPr>
        <p:spPr/>
        <p:txBody>
          <a:bodyPr/>
          <a:lstStyle/>
          <a:p>
            <a:r>
              <a:rPr lang="en-US" dirty="0"/>
              <a:t>Summary: Bump Allocator</a:t>
            </a:r>
          </a:p>
        </p:txBody>
      </p:sp>
      <p:sp>
        <p:nvSpPr>
          <p:cNvPr id="3" name="Content Placeholder 2">
            <a:extLst>
              <a:ext uri="{FF2B5EF4-FFF2-40B4-BE49-F238E27FC236}">
                <a16:creationId xmlns:a16="http://schemas.microsoft.com/office/drawing/2014/main" id="{30026350-95B9-E345-A012-F41763C08714}"/>
              </a:ext>
            </a:extLst>
          </p:cNvPr>
          <p:cNvSpPr>
            <a:spLocks noGrp="1"/>
          </p:cNvSpPr>
          <p:nvPr>
            <p:ph idx="1"/>
          </p:nvPr>
        </p:nvSpPr>
        <p:spPr/>
        <p:txBody>
          <a:bodyPr/>
          <a:lstStyle/>
          <a:p>
            <a:r>
              <a:rPr lang="en-US" dirty="0"/>
              <a:t>A bump allocator is an extreme heap allocator – it optimizes only for </a:t>
            </a:r>
            <a:r>
              <a:rPr lang="en-US" b="1" dirty="0"/>
              <a:t>throughput</a:t>
            </a:r>
            <a:r>
              <a:rPr lang="en-US" dirty="0"/>
              <a:t>, not </a:t>
            </a:r>
            <a:r>
              <a:rPr lang="en-US" b="1" dirty="0"/>
              <a:t>utilization</a:t>
            </a:r>
            <a:r>
              <a:rPr lang="en-US" dirty="0"/>
              <a:t>.  </a:t>
            </a:r>
          </a:p>
          <a:p>
            <a:r>
              <a:rPr lang="en-US" dirty="0"/>
              <a:t>Better allocators strike a more reasonable balance.  How can we do this?</a:t>
            </a:r>
          </a:p>
          <a:p>
            <a:endParaRPr lang="en-US" dirty="0"/>
          </a:p>
          <a:p>
            <a:pPr marL="0" indent="0">
              <a:buNone/>
            </a:pPr>
            <a:r>
              <a:rPr lang="en-US" dirty="0"/>
              <a:t>Questions to consider:</a:t>
            </a:r>
          </a:p>
          <a:p>
            <a:pPr marL="514350" indent="-514350">
              <a:buFont typeface="+mj-lt"/>
              <a:buAutoNum type="arabicPeriod"/>
            </a:pPr>
            <a:r>
              <a:rPr lang="en-US" dirty="0"/>
              <a:t>How do we keep track of free blocks?</a:t>
            </a:r>
          </a:p>
          <a:p>
            <a:pPr marL="514350" indent="-514350">
              <a:buFont typeface="+mj-lt"/>
              <a:buAutoNum type="arabicPeriod"/>
            </a:pPr>
            <a:r>
              <a:rPr lang="en-US" dirty="0"/>
              <a:t>How do we choose an appropriate free block in which to place a newly allocated block?</a:t>
            </a:r>
          </a:p>
          <a:p>
            <a:pPr marL="514350" indent="-514350">
              <a:buFont typeface="+mj-lt"/>
              <a:buAutoNum type="arabicPeriod"/>
            </a:pPr>
            <a:r>
              <a:rPr lang="en-US" dirty="0"/>
              <a:t>After we place a newly allocated block in some free block, what do we do with the remainder of the free block?</a:t>
            </a:r>
          </a:p>
          <a:p>
            <a:pPr marL="514350" indent="-514350">
              <a:buFont typeface="+mj-lt"/>
              <a:buAutoNum type="arabicPeriod"/>
            </a:pPr>
            <a:r>
              <a:rPr lang="en-US" dirty="0"/>
              <a:t>What do we do with a block that has just been freed?</a:t>
            </a:r>
          </a:p>
        </p:txBody>
      </p:sp>
    </p:spTree>
    <p:extLst>
      <p:ext uri="{BB962C8B-B14F-4D97-AF65-F5344CB8AC3E}">
        <p14:creationId xmlns:p14="http://schemas.microsoft.com/office/powerpoint/2010/main" val="194220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dirty="0">
                <a:solidFill>
                  <a:schemeClr val="bg1">
                    <a:lumMod val="85000"/>
                  </a:schemeClr>
                </a:solidFill>
              </a:rPr>
              <a:t>Recap: the heap</a:t>
            </a:r>
          </a:p>
          <a:p>
            <a:r>
              <a:rPr lang="en-US" dirty="0">
                <a:solidFill>
                  <a:schemeClr val="bg1">
                    <a:lumMod val="85000"/>
                  </a:schemeClr>
                </a:solidFill>
              </a:rPr>
              <a:t>What is a heap allocator? </a:t>
            </a:r>
          </a:p>
          <a:p>
            <a:r>
              <a:rPr lang="en-US" dirty="0">
                <a:solidFill>
                  <a:schemeClr val="bg1">
                    <a:lumMod val="85000"/>
                  </a:schemeClr>
                </a:solidFill>
              </a:rPr>
              <a:t>Heap allocator requirements and goals</a:t>
            </a:r>
          </a:p>
          <a:p>
            <a:r>
              <a:rPr lang="en-US" dirty="0">
                <a:solidFill>
                  <a:schemeClr val="bg1">
                    <a:lumMod val="85000"/>
                  </a:schemeClr>
                </a:solidFill>
              </a:rPr>
              <a:t>Method 1: Bump Allocator</a:t>
            </a:r>
          </a:p>
          <a:p>
            <a:r>
              <a:rPr lang="en-US" b="1" dirty="0"/>
              <a:t>Break: </a:t>
            </a:r>
            <a:r>
              <a:rPr lang="en-US" dirty="0"/>
              <a:t>Announcements</a:t>
            </a:r>
            <a:endParaRPr lang="en-US" b="1" dirty="0"/>
          </a:p>
          <a:p>
            <a:r>
              <a:rPr lang="en-US" dirty="0">
                <a:solidFill>
                  <a:schemeClr val="bg1">
                    <a:lumMod val="85000"/>
                  </a:schemeClr>
                </a:solidFill>
              </a:rPr>
              <a:t>Method 2: Implicit Free List Allocator</a:t>
            </a:r>
          </a:p>
          <a:p>
            <a:r>
              <a:rPr lang="en-US" dirty="0">
                <a:solidFill>
                  <a:schemeClr val="bg1">
                    <a:lumMod val="85000"/>
                  </a:schemeClr>
                </a:solidFill>
              </a:rPr>
              <a:t>Method 3: Explicit Free List Allocator</a:t>
            </a:r>
          </a:p>
          <a:p>
            <a:r>
              <a:rPr lang="en-US" dirty="0">
                <a:solidFill>
                  <a:schemeClr val="bg1">
                    <a:lumMod val="85000"/>
                  </a:schemeClr>
                </a:solidFill>
              </a:rPr>
              <a:t>Optimization</a:t>
            </a:r>
          </a:p>
          <a:p>
            <a:endParaRPr lang="en-US" dirty="0">
              <a:solidFill>
                <a:schemeClr val="bg1">
                  <a:lumMod val="85000"/>
                </a:schemeClr>
              </a:solidFill>
            </a:endParaRPr>
          </a:p>
        </p:txBody>
      </p:sp>
    </p:spTree>
    <p:extLst>
      <p:ext uri="{BB962C8B-B14F-4D97-AF65-F5344CB8AC3E}">
        <p14:creationId xmlns:p14="http://schemas.microsoft.com/office/powerpoint/2010/main" val="16119890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F3B7E-28F9-3445-ADFC-A5D2CB0A43ED}"/>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A7716FA3-5696-814F-AC39-19AD19194EDC}"/>
              </a:ext>
            </a:extLst>
          </p:cNvPr>
          <p:cNvSpPr>
            <a:spLocks noGrp="1"/>
          </p:cNvSpPr>
          <p:nvPr>
            <p:ph idx="1"/>
          </p:nvPr>
        </p:nvSpPr>
        <p:spPr/>
        <p:txBody>
          <a:bodyPr/>
          <a:lstStyle/>
          <a:p>
            <a:r>
              <a:rPr lang="en-US" dirty="0"/>
              <a:t>Last lab (</a:t>
            </a:r>
            <a:r>
              <a:rPr lang="en-US" b="1" dirty="0"/>
              <a:t>lab8</a:t>
            </a:r>
            <a:r>
              <a:rPr lang="en-US" dirty="0"/>
              <a:t>) next week on optimization and efficiency.  Useful to fine tune your heap allocator!</a:t>
            </a:r>
          </a:p>
          <a:p>
            <a:r>
              <a:rPr lang="en-US" dirty="0"/>
              <a:t>Heap allocator assignment is due </a:t>
            </a:r>
            <a:r>
              <a:rPr lang="en-US" b="1" dirty="0"/>
              <a:t>Wed. 3/14 at 11:59PM PST</a:t>
            </a:r>
            <a:r>
              <a:rPr lang="en-US" dirty="0"/>
              <a:t>.  There is </a:t>
            </a:r>
            <a:r>
              <a:rPr lang="en-US" b="1" dirty="0"/>
              <a:t>no grace period</a:t>
            </a:r>
            <a:r>
              <a:rPr lang="en-US" dirty="0"/>
              <a:t> for this assignment.  </a:t>
            </a:r>
          </a:p>
          <a:p>
            <a:pPr lvl="1"/>
            <a:r>
              <a:rPr lang="en-US" dirty="0"/>
              <a:t>We will be releasing it </a:t>
            </a:r>
            <a:r>
              <a:rPr lang="en-US" i="1" dirty="0"/>
              <a:t>early</a:t>
            </a:r>
            <a:r>
              <a:rPr lang="en-US" dirty="0"/>
              <a:t> this weekend for those who would like to get started.</a:t>
            </a:r>
          </a:p>
          <a:p>
            <a:pPr lvl="1"/>
            <a:r>
              <a:rPr lang="en-US" dirty="0"/>
              <a:t>For heap allocator, we will not be looking at code during office hours.</a:t>
            </a:r>
          </a:p>
          <a:p>
            <a:pPr lvl="2"/>
            <a:r>
              <a:rPr lang="en-US" dirty="0"/>
              <a:t>This assignment highly emphasizes debugging and </a:t>
            </a:r>
            <a:r>
              <a:rPr lang="en-US" i="1" dirty="0"/>
              <a:t>incremental development</a:t>
            </a:r>
            <a:r>
              <a:rPr lang="en-US" dirty="0"/>
              <a:t>, just like we’ve been practicing all quarter.  You can do it!</a:t>
            </a:r>
          </a:p>
          <a:p>
            <a:pPr lvl="2"/>
            <a:r>
              <a:rPr lang="en-US" dirty="0"/>
              <a:t>We’re eager to help with assignment and code questions, but are not able to look through your code with you to resolve issues.  Instead, let’s talk/sketch/sample code!</a:t>
            </a:r>
          </a:p>
          <a:p>
            <a:pPr lvl="1"/>
            <a:r>
              <a:rPr lang="en-US" dirty="0"/>
              <a:t>We will be releasing an additional video this weekend covering more important concepts for heap allocator that we don’t have time to get through today.</a:t>
            </a:r>
          </a:p>
          <a:p>
            <a:r>
              <a:rPr lang="en-US" dirty="0"/>
              <a:t>All midterm regrade requests have been completed.</a:t>
            </a:r>
          </a:p>
          <a:p>
            <a:r>
              <a:rPr lang="en-US" dirty="0"/>
              <a:t>Office hours schedule as normal over the 3 day weekend.</a:t>
            </a:r>
          </a:p>
          <a:p>
            <a:endParaRPr lang="en-US" dirty="0"/>
          </a:p>
        </p:txBody>
      </p:sp>
    </p:spTree>
    <p:extLst>
      <p:ext uri="{BB962C8B-B14F-4D97-AF65-F5344CB8AC3E}">
        <p14:creationId xmlns:p14="http://schemas.microsoft.com/office/powerpoint/2010/main" val="15908200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804BA-50EE-8840-9A60-656B86CE754C}"/>
              </a:ext>
            </a:extLst>
          </p:cNvPr>
          <p:cNvSpPr>
            <a:spLocks noGrp="1"/>
          </p:cNvSpPr>
          <p:nvPr>
            <p:ph type="title"/>
          </p:nvPr>
        </p:nvSpPr>
        <p:spPr/>
        <p:txBody>
          <a:bodyPr/>
          <a:lstStyle/>
          <a:p>
            <a:r>
              <a:rPr lang="en-US" sz="4000" dirty="0"/>
              <a:t>Break-time thoughts: can we do better?</a:t>
            </a:r>
          </a:p>
        </p:txBody>
      </p:sp>
      <p:sp>
        <p:nvSpPr>
          <p:cNvPr id="3" name="Content Placeholder 2">
            <a:extLst>
              <a:ext uri="{FF2B5EF4-FFF2-40B4-BE49-F238E27FC236}">
                <a16:creationId xmlns:a16="http://schemas.microsoft.com/office/drawing/2014/main" id="{18898668-A372-FF46-9BF5-F37E2D8FCB4F}"/>
              </a:ext>
            </a:extLst>
          </p:cNvPr>
          <p:cNvSpPr>
            <a:spLocks noGrp="1"/>
          </p:cNvSpPr>
          <p:nvPr>
            <p:ph idx="1"/>
          </p:nvPr>
        </p:nvSpPr>
        <p:spPr/>
        <p:txBody>
          <a:bodyPr/>
          <a:lstStyle/>
          <a:p>
            <a:pPr marL="514350" indent="-514350">
              <a:buFont typeface="+mj-lt"/>
              <a:buAutoNum type="arabicPeriod"/>
            </a:pPr>
            <a:r>
              <a:rPr lang="en-US" dirty="0"/>
              <a:t>How do we keep track of free blocks?</a:t>
            </a:r>
          </a:p>
          <a:p>
            <a:pPr marL="514350" indent="-514350">
              <a:buFont typeface="+mj-lt"/>
              <a:buAutoNum type="arabicPeriod"/>
            </a:pPr>
            <a:r>
              <a:rPr lang="en-US" dirty="0"/>
              <a:t>How do we choose an appropriate free block in which to place a newly allocated block?</a:t>
            </a:r>
          </a:p>
          <a:p>
            <a:pPr marL="514350" indent="-514350">
              <a:buFont typeface="+mj-lt"/>
              <a:buAutoNum type="arabicPeriod"/>
            </a:pPr>
            <a:r>
              <a:rPr lang="en-US" dirty="0"/>
              <a:t>After we place a newly allocated block in some free block, what do we do with the remainder of the free block?</a:t>
            </a:r>
          </a:p>
          <a:p>
            <a:pPr marL="514350" indent="-514350">
              <a:buFont typeface="+mj-lt"/>
              <a:buAutoNum type="arabicPeriod"/>
            </a:pPr>
            <a:r>
              <a:rPr lang="en-US" dirty="0"/>
              <a:t>What do we do with a block that has just been freed?</a:t>
            </a:r>
          </a:p>
        </p:txBody>
      </p:sp>
    </p:spTree>
    <p:extLst>
      <p:ext uri="{BB962C8B-B14F-4D97-AF65-F5344CB8AC3E}">
        <p14:creationId xmlns:p14="http://schemas.microsoft.com/office/powerpoint/2010/main" val="26148505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dirty="0">
                <a:solidFill>
                  <a:schemeClr val="bg1">
                    <a:lumMod val="85000"/>
                  </a:schemeClr>
                </a:solidFill>
              </a:rPr>
              <a:t>Recap: the heap</a:t>
            </a:r>
          </a:p>
          <a:p>
            <a:r>
              <a:rPr lang="en-US" dirty="0">
                <a:solidFill>
                  <a:schemeClr val="bg1">
                    <a:lumMod val="85000"/>
                  </a:schemeClr>
                </a:solidFill>
              </a:rPr>
              <a:t>What is a heap allocator? </a:t>
            </a:r>
          </a:p>
          <a:p>
            <a:r>
              <a:rPr lang="en-US" dirty="0">
                <a:solidFill>
                  <a:schemeClr val="bg1">
                    <a:lumMod val="85000"/>
                  </a:schemeClr>
                </a:solidFill>
              </a:rPr>
              <a:t>Heap allocator requirements and goals</a:t>
            </a:r>
          </a:p>
          <a:p>
            <a:r>
              <a:rPr lang="en-US" dirty="0">
                <a:solidFill>
                  <a:schemeClr val="bg1">
                    <a:lumMod val="85000"/>
                  </a:schemeClr>
                </a:solidFill>
              </a:rPr>
              <a:t>Method 1: Bump Allocator</a:t>
            </a:r>
          </a:p>
          <a:p>
            <a:r>
              <a:rPr lang="en-US" b="1" dirty="0">
                <a:solidFill>
                  <a:schemeClr val="bg1">
                    <a:lumMod val="85000"/>
                  </a:schemeClr>
                </a:solidFill>
              </a:rPr>
              <a:t>Break: </a:t>
            </a:r>
            <a:r>
              <a:rPr lang="en-US" dirty="0">
                <a:solidFill>
                  <a:schemeClr val="bg1">
                    <a:lumMod val="85000"/>
                  </a:schemeClr>
                </a:solidFill>
              </a:rPr>
              <a:t>Announcements</a:t>
            </a:r>
            <a:endParaRPr lang="en-US" b="1" dirty="0">
              <a:solidFill>
                <a:schemeClr val="bg1">
                  <a:lumMod val="85000"/>
                </a:schemeClr>
              </a:solidFill>
            </a:endParaRPr>
          </a:p>
          <a:p>
            <a:r>
              <a:rPr lang="en-US" dirty="0"/>
              <a:t>Method 2: Implicit Free List Allocator</a:t>
            </a:r>
          </a:p>
          <a:p>
            <a:r>
              <a:rPr lang="en-US" dirty="0">
                <a:solidFill>
                  <a:schemeClr val="bg1">
                    <a:lumMod val="85000"/>
                  </a:schemeClr>
                </a:solidFill>
              </a:rPr>
              <a:t>Method 3: Explicit Free List Allocator</a:t>
            </a:r>
          </a:p>
          <a:p>
            <a:r>
              <a:rPr lang="en-US" dirty="0">
                <a:solidFill>
                  <a:schemeClr val="bg1">
                    <a:lumMod val="85000"/>
                  </a:schemeClr>
                </a:solidFill>
              </a:rPr>
              <a:t>Optimization</a:t>
            </a:r>
          </a:p>
          <a:p>
            <a:endParaRPr lang="en-US" dirty="0">
              <a:solidFill>
                <a:schemeClr val="bg1">
                  <a:lumMod val="85000"/>
                </a:schemeClr>
              </a:solidFill>
            </a:endParaRPr>
          </a:p>
        </p:txBody>
      </p:sp>
    </p:spTree>
    <p:extLst>
      <p:ext uri="{BB962C8B-B14F-4D97-AF65-F5344CB8AC3E}">
        <p14:creationId xmlns:p14="http://schemas.microsoft.com/office/powerpoint/2010/main" val="2212055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9910-D835-8A4A-99C3-48AA7D74F3A0}"/>
              </a:ext>
            </a:extLst>
          </p:cNvPr>
          <p:cNvSpPr>
            <a:spLocks noGrp="1"/>
          </p:cNvSpPr>
          <p:nvPr>
            <p:ph type="title"/>
          </p:nvPr>
        </p:nvSpPr>
        <p:spPr/>
        <p:txBody>
          <a:bodyPr/>
          <a:lstStyle/>
          <a:p>
            <a:r>
              <a:rPr lang="en-US" dirty="0"/>
              <a:t>Implicit Free List Allocator</a:t>
            </a:r>
          </a:p>
        </p:txBody>
      </p:sp>
      <p:sp>
        <p:nvSpPr>
          <p:cNvPr id="3" name="Content Placeholder 2">
            <a:extLst>
              <a:ext uri="{FF2B5EF4-FFF2-40B4-BE49-F238E27FC236}">
                <a16:creationId xmlns:a16="http://schemas.microsoft.com/office/drawing/2014/main" id="{D1EA8E33-C46B-E945-A265-96E6CAC02EE8}"/>
              </a:ext>
            </a:extLst>
          </p:cNvPr>
          <p:cNvSpPr>
            <a:spLocks noGrp="1"/>
          </p:cNvSpPr>
          <p:nvPr>
            <p:ph idx="1"/>
          </p:nvPr>
        </p:nvSpPr>
        <p:spPr/>
        <p:txBody>
          <a:bodyPr/>
          <a:lstStyle/>
          <a:p>
            <a:r>
              <a:rPr lang="en-US" b="1" dirty="0"/>
              <a:t>Key idea:</a:t>
            </a:r>
            <a:r>
              <a:rPr lang="en-US" dirty="0"/>
              <a:t> in order to reuse blocks, we need a way to track which blocks are allocated and which are free.</a:t>
            </a:r>
          </a:p>
          <a:p>
            <a:r>
              <a:rPr lang="en-US" dirty="0"/>
              <a:t>We could store this information in a separate global data structure, but this is inefficient.</a:t>
            </a:r>
          </a:p>
          <a:p>
            <a:r>
              <a:rPr lang="en-US" dirty="0"/>
              <a:t>Instead: let’s allocate extra space before each block for a </a:t>
            </a:r>
            <a:r>
              <a:rPr lang="en-US" b="1" dirty="0"/>
              <a:t>header</a:t>
            </a:r>
            <a:r>
              <a:rPr lang="en-US" dirty="0"/>
              <a:t> storing its payload size and whether it is allocated or free.</a:t>
            </a:r>
          </a:p>
          <a:p>
            <a:r>
              <a:rPr lang="en-US" dirty="0"/>
              <a:t>When we allocate a block, we look through the blocks to find a free one, and we update its header to reflect its allocated size and that it is now allocated.</a:t>
            </a:r>
          </a:p>
          <a:p>
            <a:r>
              <a:rPr lang="en-US" dirty="0"/>
              <a:t>When we free a block, we update its header to reflect it is now free.</a:t>
            </a:r>
          </a:p>
          <a:p>
            <a:r>
              <a:rPr lang="en-US" dirty="0"/>
              <a:t>The header should be 8 bytes (or larger).</a:t>
            </a:r>
          </a:p>
        </p:txBody>
      </p:sp>
    </p:spTree>
    <p:extLst>
      <p:ext uri="{BB962C8B-B14F-4D97-AF65-F5344CB8AC3E}">
        <p14:creationId xmlns:p14="http://schemas.microsoft.com/office/powerpoint/2010/main" val="235796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dirty="0"/>
              <a:t>Recap: the heap</a:t>
            </a:r>
          </a:p>
          <a:p>
            <a:r>
              <a:rPr lang="en-US" dirty="0"/>
              <a:t>What is a heap allocator? </a:t>
            </a:r>
          </a:p>
          <a:p>
            <a:r>
              <a:rPr lang="en-US" dirty="0"/>
              <a:t>Heap allocator requirements and goals</a:t>
            </a:r>
          </a:p>
          <a:p>
            <a:r>
              <a:rPr lang="en-US" dirty="0"/>
              <a:t>Method 1: Bump Allocator</a:t>
            </a:r>
          </a:p>
          <a:p>
            <a:r>
              <a:rPr lang="en-US" b="1" dirty="0"/>
              <a:t>Break: </a:t>
            </a:r>
            <a:r>
              <a:rPr lang="en-US" dirty="0"/>
              <a:t>Announcements</a:t>
            </a:r>
            <a:endParaRPr lang="en-US" b="1" dirty="0"/>
          </a:p>
          <a:p>
            <a:r>
              <a:rPr lang="en-US" dirty="0"/>
              <a:t>Method 2: Implicit Free List Allocator</a:t>
            </a:r>
          </a:p>
          <a:p>
            <a:r>
              <a:rPr lang="en-US" dirty="0"/>
              <a:t>Method 3: Explicit Free List Allocator</a:t>
            </a:r>
          </a:p>
          <a:p>
            <a:r>
              <a:rPr lang="en-US" dirty="0"/>
              <a:t>Optimization</a:t>
            </a:r>
          </a:p>
          <a:p>
            <a:endParaRPr lang="en-US" dirty="0"/>
          </a:p>
        </p:txBody>
      </p:sp>
    </p:spTree>
    <p:extLst>
      <p:ext uri="{BB962C8B-B14F-4D97-AF65-F5344CB8AC3E}">
        <p14:creationId xmlns:p14="http://schemas.microsoft.com/office/powerpoint/2010/main" val="31792392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a:t>Implicit Free List Allocator</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p:txBody>
          <a:bodyPr/>
          <a:lstStyle/>
          <a:p>
            <a:pPr marL="0" indent="0">
              <a:buNone/>
            </a:pPr>
            <a:r>
              <a:rPr lang="en-US" dirty="0">
                <a:latin typeface="Consolas" panose="020B0609020204030204" pitchFamily="49" charset="0"/>
                <a:cs typeface="Consolas" panose="020B0609020204030204" pitchFamily="49" charset="0"/>
              </a:rPr>
              <a:t>void *a = malloc(4);</a:t>
            </a:r>
          </a:p>
          <a:p>
            <a:pPr marL="0" indent="0">
              <a:buNone/>
            </a:pPr>
            <a:r>
              <a:rPr lang="en-US" dirty="0">
                <a:latin typeface="Consolas" panose="020B0609020204030204" pitchFamily="49" charset="0"/>
                <a:cs typeface="Consolas" panose="020B0609020204030204" pitchFamily="49" charset="0"/>
              </a:rPr>
              <a:t>void *b = malloc(8);</a:t>
            </a:r>
          </a:p>
          <a:p>
            <a:pPr marL="0" indent="0">
              <a:buNone/>
            </a:pPr>
            <a:r>
              <a:rPr lang="en-US" dirty="0">
                <a:latin typeface="Consolas" panose="020B0609020204030204" pitchFamily="49" charset="0"/>
                <a:cs typeface="Consolas" panose="020B0609020204030204" pitchFamily="49" charset="0"/>
              </a:rPr>
              <a:t>void *c = malloc(4);</a:t>
            </a:r>
          </a:p>
          <a:p>
            <a:pPr marL="0" indent="0">
              <a:buNone/>
            </a:pPr>
            <a:r>
              <a:rPr lang="en-US" dirty="0">
                <a:latin typeface="Consolas" panose="020B0609020204030204" pitchFamily="49" charset="0"/>
                <a:cs typeface="Consolas" panose="020B0609020204030204" pitchFamily="49" charset="0"/>
              </a:rPr>
              <a:t>free(b);</a:t>
            </a:r>
          </a:p>
          <a:p>
            <a:pPr marL="0" indent="0">
              <a:buNone/>
            </a:pPr>
            <a:r>
              <a:rPr lang="en-US" dirty="0">
                <a:latin typeface="Consolas" panose="020B0609020204030204" pitchFamily="49" charset="0"/>
                <a:cs typeface="Consolas" panose="020B0609020204030204" pitchFamily="49" charset="0"/>
              </a:rPr>
              <a:t>void *d = malloc(8);</a:t>
            </a:r>
          </a:p>
          <a:p>
            <a:pPr marL="0" indent="0">
              <a:buNone/>
            </a:pPr>
            <a:r>
              <a:rPr lang="en-US" dirty="0">
                <a:latin typeface="Consolas" panose="020B0609020204030204" pitchFamily="49" charset="0"/>
                <a:cs typeface="Consolas" panose="020B0609020204030204" pitchFamily="49" charset="0"/>
              </a:rPr>
              <a:t>free(a);</a:t>
            </a:r>
          </a:p>
          <a:p>
            <a:pPr marL="0" indent="0">
              <a:buNone/>
            </a:pPr>
            <a:r>
              <a:rPr lang="en-US" dirty="0">
                <a:latin typeface="Consolas" panose="020B0609020204030204" pitchFamily="49" charset="0"/>
                <a:cs typeface="Consolas" panose="020B0609020204030204" pitchFamily="49" charset="0"/>
              </a:rPr>
              <a:t>void *e = malloc(24);</a:t>
            </a:r>
          </a:p>
        </p:txBody>
      </p:sp>
      <p:graphicFrame>
        <p:nvGraphicFramePr>
          <p:cNvPr id="6" name="Table 5">
            <a:extLst>
              <a:ext uri="{FF2B5EF4-FFF2-40B4-BE49-F238E27FC236}">
                <a16:creationId xmlns:a16="http://schemas.microsoft.com/office/drawing/2014/main" id="{06FDEEAE-C986-D04E-ABBB-AAE252505287}"/>
              </a:ext>
            </a:extLst>
          </p:cNvPr>
          <p:cNvGraphicFramePr>
            <a:graphicFrameLocks noGrp="1"/>
          </p:cNvGraphicFramePr>
          <p:nvPr/>
        </p:nvGraphicFramePr>
        <p:xfrm>
          <a:off x="152400" y="5105400"/>
          <a:ext cx="11658600" cy="1596030"/>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gridCol w="1165860">
                  <a:extLst>
                    <a:ext uri="{9D8B030D-6E8A-4147-A177-3AD203B41FA5}">
                      <a16:colId xmlns:a16="http://schemas.microsoft.com/office/drawing/2014/main" val="653897468"/>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72</a:t>
                      </a:r>
                    </a:p>
                    <a:p>
                      <a:pPr algn="ct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9">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8740"/>
                  </a:ext>
                </a:extLst>
              </a:tr>
            </a:tbl>
          </a:graphicData>
        </a:graphic>
      </p:graphicFrame>
    </p:spTree>
    <p:extLst>
      <p:ext uri="{BB962C8B-B14F-4D97-AF65-F5344CB8AC3E}">
        <p14:creationId xmlns:p14="http://schemas.microsoft.com/office/powerpoint/2010/main" val="10878336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a:t>Implicit Free List Allocator</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p:txBody>
          <a:bodyPr/>
          <a:lstStyle/>
          <a:p>
            <a:pPr marL="0" indent="0">
              <a:buNone/>
            </a:pPr>
            <a:r>
              <a:rPr lang="en-US" b="1" dirty="0">
                <a:solidFill>
                  <a:srgbClr val="C00000"/>
                </a:solidFill>
                <a:latin typeface="Consolas" panose="020B0609020204030204" pitchFamily="49" charset="0"/>
                <a:cs typeface="Consolas" panose="020B0609020204030204" pitchFamily="49" charset="0"/>
              </a:rPr>
              <a:t>void *a = malloc(4);</a:t>
            </a:r>
          </a:p>
          <a:p>
            <a:pPr marL="0" indent="0">
              <a:buNone/>
            </a:pPr>
            <a:r>
              <a:rPr lang="en-US" dirty="0">
                <a:latin typeface="Consolas" panose="020B0609020204030204" pitchFamily="49" charset="0"/>
                <a:cs typeface="Consolas" panose="020B0609020204030204" pitchFamily="49" charset="0"/>
              </a:rPr>
              <a:t>void *b = malloc(8);</a:t>
            </a:r>
          </a:p>
          <a:p>
            <a:pPr marL="0" indent="0">
              <a:buNone/>
            </a:pPr>
            <a:r>
              <a:rPr lang="en-US" dirty="0">
                <a:latin typeface="Consolas" panose="020B0609020204030204" pitchFamily="49" charset="0"/>
                <a:cs typeface="Consolas" panose="020B0609020204030204" pitchFamily="49" charset="0"/>
              </a:rPr>
              <a:t>void *c = malloc(4);</a:t>
            </a:r>
          </a:p>
          <a:p>
            <a:pPr marL="0" indent="0">
              <a:buNone/>
            </a:pPr>
            <a:r>
              <a:rPr lang="en-US" dirty="0">
                <a:latin typeface="Consolas" panose="020B0609020204030204" pitchFamily="49" charset="0"/>
                <a:cs typeface="Consolas" panose="020B0609020204030204" pitchFamily="49" charset="0"/>
              </a:rPr>
              <a:t>free(b);</a:t>
            </a:r>
          </a:p>
          <a:p>
            <a:pPr marL="0" indent="0">
              <a:buNone/>
            </a:pPr>
            <a:r>
              <a:rPr lang="en-US" dirty="0">
                <a:latin typeface="Consolas" panose="020B0609020204030204" pitchFamily="49" charset="0"/>
                <a:cs typeface="Consolas" panose="020B0609020204030204" pitchFamily="49" charset="0"/>
              </a:rPr>
              <a:t>void *d = malloc(8);</a:t>
            </a:r>
          </a:p>
          <a:p>
            <a:pPr marL="0" indent="0">
              <a:buNone/>
            </a:pPr>
            <a:r>
              <a:rPr lang="en-US" dirty="0">
                <a:latin typeface="Consolas" panose="020B0609020204030204" pitchFamily="49" charset="0"/>
                <a:cs typeface="Consolas" panose="020B0609020204030204" pitchFamily="49" charset="0"/>
              </a:rPr>
              <a:t>free(a);</a:t>
            </a:r>
          </a:p>
          <a:p>
            <a:pPr marL="0" indent="0">
              <a:buNone/>
            </a:pPr>
            <a:r>
              <a:rPr lang="en-US" dirty="0">
                <a:latin typeface="Consolas" panose="020B0609020204030204" pitchFamily="49" charset="0"/>
                <a:cs typeface="Consolas" panose="020B0609020204030204" pitchFamily="49" charset="0"/>
              </a:rPr>
              <a:t>void *e = malloc(24);</a:t>
            </a:r>
          </a:p>
        </p:txBody>
      </p:sp>
      <p:graphicFrame>
        <p:nvGraphicFramePr>
          <p:cNvPr id="6" name="Table 5">
            <a:extLst>
              <a:ext uri="{FF2B5EF4-FFF2-40B4-BE49-F238E27FC236}">
                <a16:creationId xmlns:a16="http://schemas.microsoft.com/office/drawing/2014/main" id="{06FDEEAE-C986-D04E-ABBB-AAE252505287}"/>
              </a:ext>
            </a:extLst>
          </p:cNvPr>
          <p:cNvGraphicFramePr>
            <a:graphicFrameLocks noGrp="1"/>
          </p:cNvGraphicFramePr>
          <p:nvPr/>
        </p:nvGraphicFramePr>
        <p:xfrm>
          <a:off x="152400" y="5105400"/>
          <a:ext cx="11658600" cy="1596030"/>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gridCol w="1165860">
                  <a:extLst>
                    <a:ext uri="{9D8B030D-6E8A-4147-A177-3AD203B41FA5}">
                      <a16:colId xmlns:a16="http://schemas.microsoft.com/office/drawing/2014/main" val="653897468"/>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8</a:t>
                      </a:r>
                    </a:p>
                    <a:p>
                      <a:pPr algn="ct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56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7">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8740"/>
                  </a:ext>
                </a:extLst>
              </a:tr>
            </a:tbl>
          </a:graphicData>
        </a:graphic>
      </p:graphicFrame>
      <p:graphicFrame>
        <p:nvGraphicFramePr>
          <p:cNvPr id="7" name="Table 6">
            <a:extLst>
              <a:ext uri="{FF2B5EF4-FFF2-40B4-BE49-F238E27FC236}">
                <a16:creationId xmlns:a16="http://schemas.microsoft.com/office/drawing/2014/main" id="{69B875B1-1A7F-6641-8927-2B25A02733F5}"/>
              </a:ext>
            </a:extLst>
          </p:cNvPr>
          <p:cNvGraphicFramePr>
            <a:graphicFrameLocks noGrp="1"/>
          </p:cNvGraphicFramePr>
          <p:nvPr/>
        </p:nvGraphicFramePr>
        <p:xfrm>
          <a:off x="7747000" y="1371601"/>
          <a:ext cx="4216400" cy="1133614"/>
        </p:xfrm>
        <a:graphic>
          <a:graphicData uri="http://schemas.openxmlformats.org/drawingml/2006/table">
            <a:tbl>
              <a:tblPr firstRow="1" bandRow="1">
                <a:tableStyleId>{5C22544A-7EE6-4342-B048-85BDC9FD1C3A}</a:tableStyleId>
              </a:tblPr>
              <a:tblGrid>
                <a:gridCol w="2108200">
                  <a:extLst>
                    <a:ext uri="{9D8B030D-6E8A-4147-A177-3AD203B41FA5}">
                      <a16:colId xmlns:a16="http://schemas.microsoft.com/office/drawing/2014/main" val="3971460222"/>
                    </a:ext>
                  </a:extLst>
                </a:gridCol>
                <a:gridCol w="2108200">
                  <a:extLst>
                    <a:ext uri="{9D8B030D-6E8A-4147-A177-3AD203B41FA5}">
                      <a16:colId xmlns:a16="http://schemas.microsoft.com/office/drawing/2014/main" val="3606093569"/>
                    </a:ext>
                  </a:extLst>
                </a:gridCol>
              </a:tblGrid>
              <a:tr h="427928">
                <a:tc>
                  <a:txBody>
                    <a:bodyPr/>
                    <a:lstStyle/>
                    <a:p>
                      <a:pPr algn="ctr"/>
                      <a:r>
                        <a:rPr lang="en-US" sz="2400" dirty="0"/>
                        <a:t>Variable</a:t>
                      </a:r>
                    </a:p>
                  </a:txBody>
                  <a:tcPr/>
                </a:tc>
                <a:tc>
                  <a:txBody>
                    <a:bodyPr/>
                    <a:lstStyle/>
                    <a:p>
                      <a:pPr algn="ctr"/>
                      <a:r>
                        <a:rPr lang="en-US" sz="2400" dirty="0"/>
                        <a:t>Value</a:t>
                      </a:r>
                    </a:p>
                  </a:txBody>
                  <a:tcPr/>
                </a:tc>
                <a:extLst>
                  <a:ext uri="{0D108BD9-81ED-4DB2-BD59-A6C34878D82A}">
                    <a16:rowId xmlns:a16="http://schemas.microsoft.com/office/drawing/2014/main" val="3051439707"/>
                  </a:ext>
                </a:extLst>
              </a:tr>
              <a:tr h="676414">
                <a:tc>
                  <a:txBody>
                    <a:bodyPr/>
                    <a:lstStyle/>
                    <a:p>
                      <a:pPr algn="ctr"/>
                      <a:r>
                        <a:rPr lang="en-US" sz="2400" dirty="0">
                          <a:latin typeface="Consolas" panose="020B0609020204030204" pitchFamily="49" charset="0"/>
                          <a:cs typeface="Consolas" panose="020B0609020204030204" pitchFamily="49" charset="0"/>
                        </a:rPr>
                        <a:t>a</a:t>
                      </a:r>
                    </a:p>
                  </a:txBody>
                  <a:tcPr anchor="ctr"/>
                </a:tc>
                <a:tc>
                  <a:txBody>
                    <a:bodyPr/>
                    <a:lstStyle/>
                    <a:p>
                      <a:pPr algn="ctr"/>
                      <a:r>
                        <a:rPr lang="en-US" sz="2400" dirty="0">
                          <a:latin typeface="Consolas" panose="020B0609020204030204" pitchFamily="49" charset="0"/>
                          <a:cs typeface="Consolas" panose="020B0609020204030204" pitchFamily="49" charset="0"/>
                        </a:rPr>
                        <a:t>0x18</a:t>
                      </a:r>
                    </a:p>
                  </a:txBody>
                  <a:tcPr anchor="ctr"/>
                </a:tc>
                <a:extLst>
                  <a:ext uri="{0D108BD9-81ED-4DB2-BD59-A6C34878D82A}">
                    <a16:rowId xmlns:a16="http://schemas.microsoft.com/office/drawing/2014/main" val="2743311786"/>
                  </a:ext>
                </a:extLst>
              </a:tr>
            </a:tbl>
          </a:graphicData>
        </a:graphic>
      </p:graphicFrame>
    </p:spTree>
    <p:extLst>
      <p:ext uri="{BB962C8B-B14F-4D97-AF65-F5344CB8AC3E}">
        <p14:creationId xmlns:p14="http://schemas.microsoft.com/office/powerpoint/2010/main" val="511797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a:t>Implicit Free List Allocator</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3810000"/>
          </a:xfrm>
        </p:spPr>
        <p:txBody>
          <a:bodyPr/>
          <a:lstStyle/>
          <a:p>
            <a:pPr marL="0" indent="0">
              <a:buNone/>
            </a:pPr>
            <a:r>
              <a:rPr lang="en-US" dirty="0">
                <a:latin typeface="Consolas" panose="020B0609020204030204" pitchFamily="49" charset="0"/>
                <a:cs typeface="Consolas" panose="020B0609020204030204" pitchFamily="49" charset="0"/>
              </a:rPr>
              <a:t>void *a = malloc(4);</a:t>
            </a:r>
          </a:p>
          <a:p>
            <a:pPr marL="0" indent="0">
              <a:buNone/>
            </a:pPr>
            <a:r>
              <a:rPr lang="en-US" b="1" dirty="0">
                <a:solidFill>
                  <a:srgbClr val="C00000"/>
                </a:solidFill>
                <a:latin typeface="Consolas" panose="020B0609020204030204" pitchFamily="49" charset="0"/>
                <a:cs typeface="Consolas" panose="020B0609020204030204" pitchFamily="49" charset="0"/>
              </a:rPr>
              <a:t>void *b = malloc(8);</a:t>
            </a:r>
          </a:p>
          <a:p>
            <a:pPr marL="0" indent="0">
              <a:buNone/>
            </a:pPr>
            <a:r>
              <a:rPr lang="en-US" dirty="0">
                <a:latin typeface="Consolas" panose="020B0609020204030204" pitchFamily="49" charset="0"/>
                <a:cs typeface="Consolas" panose="020B0609020204030204" pitchFamily="49" charset="0"/>
              </a:rPr>
              <a:t>void *c = malloc(4);</a:t>
            </a:r>
          </a:p>
          <a:p>
            <a:pPr marL="0" indent="0">
              <a:buNone/>
            </a:pPr>
            <a:r>
              <a:rPr lang="en-US" dirty="0">
                <a:latin typeface="Consolas" panose="020B0609020204030204" pitchFamily="49" charset="0"/>
                <a:cs typeface="Consolas" panose="020B0609020204030204" pitchFamily="49" charset="0"/>
              </a:rPr>
              <a:t>free(b);</a:t>
            </a:r>
          </a:p>
          <a:p>
            <a:pPr marL="0" indent="0">
              <a:buNone/>
            </a:pPr>
            <a:r>
              <a:rPr lang="en-US" dirty="0">
                <a:latin typeface="Consolas" panose="020B0609020204030204" pitchFamily="49" charset="0"/>
                <a:cs typeface="Consolas" panose="020B0609020204030204" pitchFamily="49" charset="0"/>
              </a:rPr>
              <a:t>void *d = malloc(8);</a:t>
            </a:r>
          </a:p>
          <a:p>
            <a:pPr marL="0" indent="0">
              <a:buNone/>
            </a:pPr>
            <a:r>
              <a:rPr lang="en-US" dirty="0">
                <a:latin typeface="Consolas" panose="020B0609020204030204" pitchFamily="49" charset="0"/>
                <a:cs typeface="Consolas" panose="020B0609020204030204" pitchFamily="49" charset="0"/>
              </a:rPr>
              <a:t>free(a);</a:t>
            </a:r>
          </a:p>
          <a:p>
            <a:pPr marL="0" indent="0">
              <a:buNone/>
            </a:pPr>
            <a:r>
              <a:rPr lang="en-US" dirty="0">
                <a:latin typeface="Consolas" panose="020B0609020204030204" pitchFamily="49" charset="0"/>
                <a:cs typeface="Consolas" panose="020B0609020204030204" pitchFamily="49" charset="0"/>
              </a:rPr>
              <a:t>void *e = malloc(24);</a:t>
            </a:r>
          </a:p>
        </p:txBody>
      </p:sp>
      <p:graphicFrame>
        <p:nvGraphicFramePr>
          <p:cNvPr id="6" name="Table 5">
            <a:extLst>
              <a:ext uri="{FF2B5EF4-FFF2-40B4-BE49-F238E27FC236}">
                <a16:creationId xmlns:a16="http://schemas.microsoft.com/office/drawing/2014/main" id="{06FDEEAE-C986-D04E-ABBB-AAE252505287}"/>
              </a:ext>
            </a:extLst>
          </p:cNvPr>
          <p:cNvGraphicFramePr>
            <a:graphicFrameLocks noGrp="1"/>
          </p:cNvGraphicFramePr>
          <p:nvPr/>
        </p:nvGraphicFramePr>
        <p:xfrm>
          <a:off x="152400" y="5105400"/>
          <a:ext cx="11658600" cy="1596030"/>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gridCol w="1165860">
                  <a:extLst>
                    <a:ext uri="{9D8B030D-6E8A-4147-A177-3AD203B41FA5}">
                      <a16:colId xmlns:a16="http://schemas.microsoft.com/office/drawing/2014/main" val="653897468"/>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8</a:t>
                      </a:r>
                    </a:p>
                    <a:p>
                      <a:pPr algn="ct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b</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40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graphicFrame>
        <p:nvGraphicFramePr>
          <p:cNvPr id="7" name="Table 6">
            <a:extLst>
              <a:ext uri="{FF2B5EF4-FFF2-40B4-BE49-F238E27FC236}">
                <a16:creationId xmlns:a16="http://schemas.microsoft.com/office/drawing/2014/main" id="{1C0D8A33-1962-3845-9440-B89363FB5B23}"/>
              </a:ext>
            </a:extLst>
          </p:cNvPr>
          <p:cNvGraphicFramePr>
            <a:graphicFrameLocks noGrp="1"/>
          </p:cNvGraphicFramePr>
          <p:nvPr/>
        </p:nvGraphicFramePr>
        <p:xfrm>
          <a:off x="7747000" y="1371601"/>
          <a:ext cx="4216400" cy="1810028"/>
        </p:xfrm>
        <a:graphic>
          <a:graphicData uri="http://schemas.openxmlformats.org/drawingml/2006/table">
            <a:tbl>
              <a:tblPr firstRow="1" bandRow="1">
                <a:tableStyleId>{5C22544A-7EE6-4342-B048-85BDC9FD1C3A}</a:tableStyleId>
              </a:tblPr>
              <a:tblGrid>
                <a:gridCol w="2108200">
                  <a:extLst>
                    <a:ext uri="{9D8B030D-6E8A-4147-A177-3AD203B41FA5}">
                      <a16:colId xmlns:a16="http://schemas.microsoft.com/office/drawing/2014/main" val="3971460222"/>
                    </a:ext>
                  </a:extLst>
                </a:gridCol>
                <a:gridCol w="2108200">
                  <a:extLst>
                    <a:ext uri="{9D8B030D-6E8A-4147-A177-3AD203B41FA5}">
                      <a16:colId xmlns:a16="http://schemas.microsoft.com/office/drawing/2014/main" val="3606093569"/>
                    </a:ext>
                  </a:extLst>
                </a:gridCol>
              </a:tblGrid>
              <a:tr h="427928">
                <a:tc>
                  <a:txBody>
                    <a:bodyPr/>
                    <a:lstStyle/>
                    <a:p>
                      <a:pPr algn="ctr"/>
                      <a:r>
                        <a:rPr lang="en-US" sz="2400" dirty="0"/>
                        <a:t>Variable</a:t>
                      </a:r>
                    </a:p>
                  </a:txBody>
                  <a:tcPr/>
                </a:tc>
                <a:tc>
                  <a:txBody>
                    <a:bodyPr/>
                    <a:lstStyle/>
                    <a:p>
                      <a:pPr algn="ctr"/>
                      <a:r>
                        <a:rPr lang="en-US" sz="2400" dirty="0"/>
                        <a:t>Value</a:t>
                      </a:r>
                    </a:p>
                  </a:txBody>
                  <a:tcPr/>
                </a:tc>
                <a:extLst>
                  <a:ext uri="{0D108BD9-81ED-4DB2-BD59-A6C34878D82A}">
                    <a16:rowId xmlns:a16="http://schemas.microsoft.com/office/drawing/2014/main" val="3051439707"/>
                  </a:ext>
                </a:extLst>
              </a:tr>
              <a:tr h="676414">
                <a:tc>
                  <a:txBody>
                    <a:bodyPr/>
                    <a:lstStyle/>
                    <a:p>
                      <a:pPr algn="ctr"/>
                      <a:r>
                        <a:rPr lang="en-US" sz="2400" dirty="0">
                          <a:latin typeface="Consolas" panose="020B0609020204030204" pitchFamily="49" charset="0"/>
                          <a:cs typeface="Consolas" panose="020B0609020204030204" pitchFamily="49" charset="0"/>
                        </a:rPr>
                        <a:t>a</a:t>
                      </a:r>
                    </a:p>
                  </a:txBody>
                  <a:tcPr anchor="ctr"/>
                </a:tc>
                <a:tc>
                  <a:txBody>
                    <a:bodyPr/>
                    <a:lstStyle/>
                    <a:p>
                      <a:pPr algn="ctr"/>
                      <a:r>
                        <a:rPr lang="en-US" sz="2400" dirty="0">
                          <a:latin typeface="Consolas" panose="020B0609020204030204" pitchFamily="49" charset="0"/>
                          <a:cs typeface="Consolas" panose="020B0609020204030204" pitchFamily="49" charset="0"/>
                        </a:rPr>
                        <a:t>0x18</a:t>
                      </a:r>
                    </a:p>
                  </a:txBody>
                  <a:tcPr anchor="ctr"/>
                </a:tc>
                <a:extLst>
                  <a:ext uri="{0D108BD9-81ED-4DB2-BD59-A6C34878D82A}">
                    <a16:rowId xmlns:a16="http://schemas.microsoft.com/office/drawing/2014/main" val="2743311786"/>
                  </a:ext>
                </a:extLst>
              </a:tr>
              <a:tr h="676414">
                <a:tc>
                  <a:txBody>
                    <a:bodyPr/>
                    <a:lstStyle/>
                    <a:p>
                      <a:pPr algn="ctr"/>
                      <a:r>
                        <a:rPr lang="en-US" sz="2400" dirty="0">
                          <a:latin typeface="Consolas" panose="020B0609020204030204" pitchFamily="49" charset="0"/>
                          <a:cs typeface="Consolas" panose="020B0609020204030204" pitchFamily="49" charset="0"/>
                        </a:rPr>
                        <a:t>b</a:t>
                      </a:r>
                    </a:p>
                  </a:txBody>
                  <a:tcPr anchor="ctr"/>
                </a:tc>
                <a:tc>
                  <a:txBody>
                    <a:bodyPr/>
                    <a:lstStyle/>
                    <a:p>
                      <a:pPr algn="ctr"/>
                      <a:r>
                        <a:rPr lang="en-US" sz="2400" dirty="0">
                          <a:latin typeface="Consolas" panose="020B0609020204030204" pitchFamily="49" charset="0"/>
                          <a:cs typeface="Consolas" panose="020B0609020204030204" pitchFamily="49" charset="0"/>
                        </a:rPr>
                        <a:t>0x28</a:t>
                      </a:r>
                    </a:p>
                  </a:txBody>
                  <a:tcPr anchor="ctr"/>
                </a:tc>
                <a:extLst>
                  <a:ext uri="{0D108BD9-81ED-4DB2-BD59-A6C34878D82A}">
                    <a16:rowId xmlns:a16="http://schemas.microsoft.com/office/drawing/2014/main" val="2206113992"/>
                  </a:ext>
                </a:extLst>
              </a:tr>
            </a:tbl>
          </a:graphicData>
        </a:graphic>
      </p:graphicFrame>
    </p:spTree>
    <p:extLst>
      <p:ext uri="{BB962C8B-B14F-4D97-AF65-F5344CB8AC3E}">
        <p14:creationId xmlns:p14="http://schemas.microsoft.com/office/powerpoint/2010/main" val="29003690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a:t>Implicit Free List Allocator</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3810000"/>
          </a:xfrm>
        </p:spPr>
        <p:txBody>
          <a:bodyPr/>
          <a:lstStyle/>
          <a:p>
            <a:pPr marL="0" indent="0">
              <a:buNone/>
            </a:pPr>
            <a:r>
              <a:rPr lang="en-US" dirty="0">
                <a:latin typeface="Consolas" panose="020B0609020204030204" pitchFamily="49" charset="0"/>
                <a:cs typeface="Consolas" panose="020B0609020204030204" pitchFamily="49" charset="0"/>
              </a:rPr>
              <a:t>void *a = malloc(4);</a:t>
            </a:r>
          </a:p>
          <a:p>
            <a:pPr marL="0" indent="0">
              <a:buNone/>
            </a:pPr>
            <a:r>
              <a:rPr lang="en-US" dirty="0">
                <a:latin typeface="Consolas" panose="020B0609020204030204" pitchFamily="49" charset="0"/>
                <a:cs typeface="Consolas" panose="020B0609020204030204" pitchFamily="49" charset="0"/>
              </a:rPr>
              <a:t>void *b = malloc(8);</a:t>
            </a:r>
          </a:p>
          <a:p>
            <a:pPr marL="0" indent="0">
              <a:buNone/>
            </a:pPr>
            <a:r>
              <a:rPr lang="en-US" b="1" dirty="0">
                <a:solidFill>
                  <a:srgbClr val="C00000"/>
                </a:solidFill>
                <a:latin typeface="Consolas" panose="020B0609020204030204" pitchFamily="49" charset="0"/>
                <a:cs typeface="Consolas" panose="020B0609020204030204" pitchFamily="49" charset="0"/>
              </a:rPr>
              <a:t>void *c = malloc(4);</a:t>
            </a:r>
          </a:p>
          <a:p>
            <a:pPr marL="0" indent="0">
              <a:buNone/>
            </a:pPr>
            <a:r>
              <a:rPr lang="en-US" dirty="0">
                <a:latin typeface="Consolas" panose="020B0609020204030204" pitchFamily="49" charset="0"/>
                <a:cs typeface="Consolas" panose="020B0609020204030204" pitchFamily="49" charset="0"/>
              </a:rPr>
              <a:t>free(b);</a:t>
            </a:r>
          </a:p>
          <a:p>
            <a:pPr marL="0" indent="0">
              <a:buNone/>
            </a:pPr>
            <a:r>
              <a:rPr lang="en-US" dirty="0">
                <a:latin typeface="Consolas" panose="020B0609020204030204" pitchFamily="49" charset="0"/>
                <a:cs typeface="Consolas" panose="020B0609020204030204" pitchFamily="49" charset="0"/>
              </a:rPr>
              <a:t>void *d = malloc(8);</a:t>
            </a:r>
          </a:p>
          <a:p>
            <a:pPr marL="0" indent="0">
              <a:buNone/>
            </a:pPr>
            <a:r>
              <a:rPr lang="en-US" dirty="0">
                <a:latin typeface="Consolas" panose="020B0609020204030204" pitchFamily="49" charset="0"/>
                <a:cs typeface="Consolas" panose="020B0609020204030204" pitchFamily="49" charset="0"/>
              </a:rPr>
              <a:t>free(a);</a:t>
            </a:r>
          </a:p>
          <a:p>
            <a:pPr marL="0" indent="0">
              <a:buNone/>
            </a:pPr>
            <a:r>
              <a:rPr lang="en-US" dirty="0">
                <a:latin typeface="Consolas" panose="020B0609020204030204" pitchFamily="49" charset="0"/>
                <a:cs typeface="Consolas" panose="020B0609020204030204" pitchFamily="49" charset="0"/>
              </a:rPr>
              <a:t>void *e = malloc(24);</a:t>
            </a:r>
          </a:p>
        </p:txBody>
      </p:sp>
      <p:graphicFrame>
        <p:nvGraphicFramePr>
          <p:cNvPr id="6" name="Table 5">
            <a:extLst>
              <a:ext uri="{FF2B5EF4-FFF2-40B4-BE49-F238E27FC236}">
                <a16:creationId xmlns:a16="http://schemas.microsoft.com/office/drawing/2014/main" id="{06FDEEAE-C986-D04E-ABBB-AAE252505287}"/>
              </a:ext>
            </a:extLst>
          </p:cNvPr>
          <p:cNvGraphicFramePr>
            <a:graphicFrameLocks noGrp="1"/>
          </p:cNvGraphicFramePr>
          <p:nvPr/>
        </p:nvGraphicFramePr>
        <p:xfrm>
          <a:off x="152400" y="5105400"/>
          <a:ext cx="11658600" cy="1596030"/>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gridCol w="1165860">
                  <a:extLst>
                    <a:ext uri="{9D8B030D-6E8A-4147-A177-3AD203B41FA5}">
                      <a16:colId xmlns:a16="http://schemas.microsoft.com/office/drawing/2014/main" val="653897468"/>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8</a:t>
                      </a:r>
                    </a:p>
                    <a:p>
                      <a:pPr algn="ct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b</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24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graphicFrame>
        <p:nvGraphicFramePr>
          <p:cNvPr id="7" name="Table 6">
            <a:extLst>
              <a:ext uri="{FF2B5EF4-FFF2-40B4-BE49-F238E27FC236}">
                <a16:creationId xmlns:a16="http://schemas.microsoft.com/office/drawing/2014/main" id="{B42A79ED-B6C7-3F4A-AFF0-DD5A60F9A6C2}"/>
              </a:ext>
            </a:extLst>
          </p:cNvPr>
          <p:cNvGraphicFramePr>
            <a:graphicFrameLocks noGrp="1"/>
          </p:cNvGraphicFramePr>
          <p:nvPr/>
        </p:nvGraphicFramePr>
        <p:xfrm>
          <a:off x="7747000" y="1371601"/>
          <a:ext cx="4216400" cy="2486442"/>
        </p:xfrm>
        <a:graphic>
          <a:graphicData uri="http://schemas.openxmlformats.org/drawingml/2006/table">
            <a:tbl>
              <a:tblPr firstRow="1" bandRow="1">
                <a:tableStyleId>{5C22544A-7EE6-4342-B048-85BDC9FD1C3A}</a:tableStyleId>
              </a:tblPr>
              <a:tblGrid>
                <a:gridCol w="2108200">
                  <a:extLst>
                    <a:ext uri="{9D8B030D-6E8A-4147-A177-3AD203B41FA5}">
                      <a16:colId xmlns:a16="http://schemas.microsoft.com/office/drawing/2014/main" val="3971460222"/>
                    </a:ext>
                  </a:extLst>
                </a:gridCol>
                <a:gridCol w="2108200">
                  <a:extLst>
                    <a:ext uri="{9D8B030D-6E8A-4147-A177-3AD203B41FA5}">
                      <a16:colId xmlns:a16="http://schemas.microsoft.com/office/drawing/2014/main" val="3606093569"/>
                    </a:ext>
                  </a:extLst>
                </a:gridCol>
              </a:tblGrid>
              <a:tr h="427928">
                <a:tc>
                  <a:txBody>
                    <a:bodyPr/>
                    <a:lstStyle/>
                    <a:p>
                      <a:pPr algn="ctr"/>
                      <a:r>
                        <a:rPr lang="en-US" sz="2400" dirty="0"/>
                        <a:t>Variable</a:t>
                      </a:r>
                    </a:p>
                  </a:txBody>
                  <a:tcPr/>
                </a:tc>
                <a:tc>
                  <a:txBody>
                    <a:bodyPr/>
                    <a:lstStyle/>
                    <a:p>
                      <a:pPr algn="ctr"/>
                      <a:r>
                        <a:rPr lang="en-US" sz="2400" dirty="0"/>
                        <a:t>Value</a:t>
                      </a:r>
                    </a:p>
                  </a:txBody>
                  <a:tcPr/>
                </a:tc>
                <a:extLst>
                  <a:ext uri="{0D108BD9-81ED-4DB2-BD59-A6C34878D82A}">
                    <a16:rowId xmlns:a16="http://schemas.microsoft.com/office/drawing/2014/main" val="3051439707"/>
                  </a:ext>
                </a:extLst>
              </a:tr>
              <a:tr h="676414">
                <a:tc>
                  <a:txBody>
                    <a:bodyPr/>
                    <a:lstStyle/>
                    <a:p>
                      <a:pPr algn="ctr"/>
                      <a:r>
                        <a:rPr lang="en-US" sz="2400" dirty="0">
                          <a:latin typeface="Consolas" panose="020B0609020204030204" pitchFamily="49" charset="0"/>
                          <a:cs typeface="Consolas" panose="020B0609020204030204" pitchFamily="49" charset="0"/>
                        </a:rPr>
                        <a:t>a</a:t>
                      </a:r>
                    </a:p>
                  </a:txBody>
                  <a:tcPr anchor="ctr"/>
                </a:tc>
                <a:tc>
                  <a:txBody>
                    <a:bodyPr/>
                    <a:lstStyle/>
                    <a:p>
                      <a:pPr algn="ctr"/>
                      <a:r>
                        <a:rPr lang="en-US" sz="2400" dirty="0">
                          <a:latin typeface="Consolas" panose="020B0609020204030204" pitchFamily="49" charset="0"/>
                          <a:cs typeface="Consolas" panose="020B0609020204030204" pitchFamily="49" charset="0"/>
                        </a:rPr>
                        <a:t>0x18</a:t>
                      </a:r>
                    </a:p>
                  </a:txBody>
                  <a:tcPr anchor="ctr"/>
                </a:tc>
                <a:extLst>
                  <a:ext uri="{0D108BD9-81ED-4DB2-BD59-A6C34878D82A}">
                    <a16:rowId xmlns:a16="http://schemas.microsoft.com/office/drawing/2014/main" val="2743311786"/>
                  </a:ext>
                </a:extLst>
              </a:tr>
              <a:tr h="676414">
                <a:tc>
                  <a:txBody>
                    <a:bodyPr/>
                    <a:lstStyle/>
                    <a:p>
                      <a:pPr algn="ctr"/>
                      <a:r>
                        <a:rPr lang="en-US" sz="2400" dirty="0">
                          <a:latin typeface="Consolas" panose="020B0609020204030204" pitchFamily="49" charset="0"/>
                          <a:cs typeface="Consolas" panose="020B0609020204030204" pitchFamily="49" charset="0"/>
                        </a:rPr>
                        <a:t>b</a:t>
                      </a:r>
                    </a:p>
                  </a:txBody>
                  <a:tcPr anchor="ctr"/>
                </a:tc>
                <a:tc>
                  <a:txBody>
                    <a:bodyPr/>
                    <a:lstStyle/>
                    <a:p>
                      <a:pPr algn="ctr"/>
                      <a:r>
                        <a:rPr lang="en-US" sz="2400" dirty="0">
                          <a:latin typeface="Consolas" panose="020B0609020204030204" pitchFamily="49" charset="0"/>
                          <a:cs typeface="Consolas" panose="020B0609020204030204" pitchFamily="49" charset="0"/>
                        </a:rPr>
                        <a:t>0x28</a:t>
                      </a:r>
                    </a:p>
                  </a:txBody>
                  <a:tcPr anchor="ctr"/>
                </a:tc>
                <a:extLst>
                  <a:ext uri="{0D108BD9-81ED-4DB2-BD59-A6C34878D82A}">
                    <a16:rowId xmlns:a16="http://schemas.microsoft.com/office/drawing/2014/main" val="2206113992"/>
                  </a:ext>
                </a:extLst>
              </a:tr>
              <a:tr h="676414">
                <a:tc>
                  <a:txBody>
                    <a:bodyPr/>
                    <a:lstStyle/>
                    <a:p>
                      <a:pPr algn="ctr"/>
                      <a:r>
                        <a:rPr lang="en-US" sz="2400" dirty="0">
                          <a:latin typeface="Consolas" panose="020B0609020204030204" pitchFamily="49" charset="0"/>
                          <a:cs typeface="Consolas" panose="020B0609020204030204" pitchFamily="49" charset="0"/>
                        </a:rPr>
                        <a:t>c</a:t>
                      </a:r>
                    </a:p>
                  </a:txBody>
                  <a:tcPr anchor="ctr"/>
                </a:tc>
                <a:tc>
                  <a:txBody>
                    <a:bodyPr/>
                    <a:lstStyle/>
                    <a:p>
                      <a:pPr algn="ctr"/>
                      <a:r>
                        <a:rPr lang="en-US" sz="2400" dirty="0">
                          <a:latin typeface="Consolas" panose="020B0609020204030204" pitchFamily="49" charset="0"/>
                          <a:cs typeface="Consolas" panose="020B0609020204030204" pitchFamily="49" charset="0"/>
                        </a:rPr>
                        <a:t>0x38</a:t>
                      </a:r>
                    </a:p>
                  </a:txBody>
                  <a:tcPr anchor="ctr"/>
                </a:tc>
                <a:extLst>
                  <a:ext uri="{0D108BD9-81ED-4DB2-BD59-A6C34878D82A}">
                    <a16:rowId xmlns:a16="http://schemas.microsoft.com/office/drawing/2014/main" val="367378683"/>
                  </a:ext>
                </a:extLst>
              </a:tr>
            </a:tbl>
          </a:graphicData>
        </a:graphic>
      </p:graphicFrame>
    </p:spTree>
    <p:extLst>
      <p:ext uri="{BB962C8B-B14F-4D97-AF65-F5344CB8AC3E}">
        <p14:creationId xmlns:p14="http://schemas.microsoft.com/office/powerpoint/2010/main" val="25274162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a:t>Implicit Free List Allocator</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3810000"/>
          </a:xfrm>
        </p:spPr>
        <p:txBody>
          <a:bodyPr/>
          <a:lstStyle/>
          <a:p>
            <a:pPr marL="0" indent="0">
              <a:buNone/>
            </a:pPr>
            <a:r>
              <a:rPr lang="en-US" dirty="0">
                <a:latin typeface="Consolas" panose="020B0609020204030204" pitchFamily="49" charset="0"/>
                <a:cs typeface="Consolas" panose="020B0609020204030204" pitchFamily="49" charset="0"/>
              </a:rPr>
              <a:t>void *a = malloc(4);</a:t>
            </a:r>
          </a:p>
          <a:p>
            <a:pPr marL="0" indent="0">
              <a:buNone/>
            </a:pPr>
            <a:r>
              <a:rPr lang="en-US" dirty="0">
                <a:latin typeface="Consolas" panose="020B0609020204030204" pitchFamily="49" charset="0"/>
                <a:cs typeface="Consolas" panose="020B0609020204030204" pitchFamily="49" charset="0"/>
              </a:rPr>
              <a:t>void *b = malloc(8);</a:t>
            </a:r>
          </a:p>
          <a:p>
            <a:pPr marL="0" indent="0">
              <a:buNone/>
            </a:pPr>
            <a:r>
              <a:rPr lang="en-US" dirty="0">
                <a:latin typeface="Consolas" panose="020B0609020204030204" pitchFamily="49" charset="0"/>
                <a:cs typeface="Consolas" panose="020B0609020204030204" pitchFamily="49" charset="0"/>
              </a:rPr>
              <a:t>void *c = malloc(4);</a:t>
            </a:r>
          </a:p>
          <a:p>
            <a:pPr marL="0" indent="0">
              <a:buNone/>
            </a:pPr>
            <a:r>
              <a:rPr lang="en-US" b="1" dirty="0">
                <a:solidFill>
                  <a:srgbClr val="C00000"/>
                </a:solidFill>
                <a:latin typeface="Consolas" panose="020B0609020204030204" pitchFamily="49" charset="0"/>
                <a:cs typeface="Consolas" panose="020B0609020204030204" pitchFamily="49" charset="0"/>
              </a:rPr>
              <a:t>free(b);</a:t>
            </a:r>
          </a:p>
          <a:p>
            <a:pPr marL="0" indent="0">
              <a:buNone/>
            </a:pPr>
            <a:r>
              <a:rPr lang="en-US" dirty="0">
                <a:latin typeface="Consolas" panose="020B0609020204030204" pitchFamily="49" charset="0"/>
                <a:cs typeface="Consolas" panose="020B0609020204030204" pitchFamily="49" charset="0"/>
              </a:rPr>
              <a:t>void *d = malloc(8);</a:t>
            </a:r>
          </a:p>
          <a:p>
            <a:pPr marL="0" indent="0">
              <a:buNone/>
            </a:pPr>
            <a:r>
              <a:rPr lang="en-US" dirty="0">
                <a:latin typeface="Consolas" panose="020B0609020204030204" pitchFamily="49" charset="0"/>
                <a:cs typeface="Consolas" panose="020B0609020204030204" pitchFamily="49" charset="0"/>
              </a:rPr>
              <a:t>free(a);</a:t>
            </a:r>
          </a:p>
          <a:p>
            <a:pPr marL="0" indent="0">
              <a:buNone/>
            </a:pPr>
            <a:r>
              <a:rPr lang="en-US" dirty="0">
                <a:latin typeface="Consolas" panose="020B0609020204030204" pitchFamily="49" charset="0"/>
                <a:cs typeface="Consolas" panose="020B0609020204030204" pitchFamily="49" charset="0"/>
              </a:rPr>
              <a:t>void *e = malloc(24);</a:t>
            </a:r>
          </a:p>
        </p:txBody>
      </p:sp>
      <p:graphicFrame>
        <p:nvGraphicFramePr>
          <p:cNvPr id="6" name="Table 5">
            <a:extLst>
              <a:ext uri="{FF2B5EF4-FFF2-40B4-BE49-F238E27FC236}">
                <a16:creationId xmlns:a16="http://schemas.microsoft.com/office/drawing/2014/main" id="{06FDEEAE-C986-D04E-ABBB-AAE252505287}"/>
              </a:ext>
            </a:extLst>
          </p:cNvPr>
          <p:cNvGraphicFramePr>
            <a:graphicFrameLocks noGrp="1"/>
          </p:cNvGraphicFramePr>
          <p:nvPr/>
        </p:nvGraphicFramePr>
        <p:xfrm>
          <a:off x="152400" y="5105400"/>
          <a:ext cx="11658600" cy="1596030"/>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gridCol w="1165860">
                  <a:extLst>
                    <a:ext uri="{9D8B030D-6E8A-4147-A177-3AD203B41FA5}">
                      <a16:colId xmlns:a16="http://schemas.microsoft.com/office/drawing/2014/main" val="653897468"/>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8</a:t>
                      </a:r>
                    </a:p>
                    <a:p>
                      <a:pPr algn="ct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b</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24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graphicFrame>
        <p:nvGraphicFramePr>
          <p:cNvPr id="7" name="Table 6">
            <a:extLst>
              <a:ext uri="{FF2B5EF4-FFF2-40B4-BE49-F238E27FC236}">
                <a16:creationId xmlns:a16="http://schemas.microsoft.com/office/drawing/2014/main" id="{F54D2D54-53A9-C242-887B-9DD2DD2BE0AC}"/>
              </a:ext>
            </a:extLst>
          </p:cNvPr>
          <p:cNvGraphicFramePr>
            <a:graphicFrameLocks noGrp="1"/>
          </p:cNvGraphicFramePr>
          <p:nvPr/>
        </p:nvGraphicFramePr>
        <p:xfrm>
          <a:off x="7747000" y="1371601"/>
          <a:ext cx="4216400" cy="2486442"/>
        </p:xfrm>
        <a:graphic>
          <a:graphicData uri="http://schemas.openxmlformats.org/drawingml/2006/table">
            <a:tbl>
              <a:tblPr firstRow="1" bandRow="1">
                <a:tableStyleId>{5C22544A-7EE6-4342-B048-85BDC9FD1C3A}</a:tableStyleId>
              </a:tblPr>
              <a:tblGrid>
                <a:gridCol w="2108200">
                  <a:extLst>
                    <a:ext uri="{9D8B030D-6E8A-4147-A177-3AD203B41FA5}">
                      <a16:colId xmlns:a16="http://schemas.microsoft.com/office/drawing/2014/main" val="3971460222"/>
                    </a:ext>
                  </a:extLst>
                </a:gridCol>
                <a:gridCol w="2108200">
                  <a:extLst>
                    <a:ext uri="{9D8B030D-6E8A-4147-A177-3AD203B41FA5}">
                      <a16:colId xmlns:a16="http://schemas.microsoft.com/office/drawing/2014/main" val="3606093569"/>
                    </a:ext>
                  </a:extLst>
                </a:gridCol>
              </a:tblGrid>
              <a:tr h="427928">
                <a:tc>
                  <a:txBody>
                    <a:bodyPr/>
                    <a:lstStyle/>
                    <a:p>
                      <a:pPr algn="ctr"/>
                      <a:r>
                        <a:rPr lang="en-US" sz="2400" dirty="0"/>
                        <a:t>Variable</a:t>
                      </a:r>
                    </a:p>
                  </a:txBody>
                  <a:tcPr/>
                </a:tc>
                <a:tc>
                  <a:txBody>
                    <a:bodyPr/>
                    <a:lstStyle/>
                    <a:p>
                      <a:pPr algn="ctr"/>
                      <a:r>
                        <a:rPr lang="en-US" sz="2400" dirty="0"/>
                        <a:t>Value</a:t>
                      </a:r>
                    </a:p>
                  </a:txBody>
                  <a:tcPr/>
                </a:tc>
                <a:extLst>
                  <a:ext uri="{0D108BD9-81ED-4DB2-BD59-A6C34878D82A}">
                    <a16:rowId xmlns:a16="http://schemas.microsoft.com/office/drawing/2014/main" val="3051439707"/>
                  </a:ext>
                </a:extLst>
              </a:tr>
              <a:tr h="676414">
                <a:tc>
                  <a:txBody>
                    <a:bodyPr/>
                    <a:lstStyle/>
                    <a:p>
                      <a:pPr algn="ctr"/>
                      <a:r>
                        <a:rPr lang="en-US" sz="2400" dirty="0">
                          <a:latin typeface="Consolas" panose="020B0609020204030204" pitchFamily="49" charset="0"/>
                          <a:cs typeface="Consolas" panose="020B0609020204030204" pitchFamily="49" charset="0"/>
                        </a:rPr>
                        <a:t>a</a:t>
                      </a:r>
                    </a:p>
                  </a:txBody>
                  <a:tcPr anchor="ctr"/>
                </a:tc>
                <a:tc>
                  <a:txBody>
                    <a:bodyPr/>
                    <a:lstStyle/>
                    <a:p>
                      <a:pPr algn="ctr"/>
                      <a:r>
                        <a:rPr lang="en-US" sz="2400" dirty="0">
                          <a:latin typeface="Consolas" panose="020B0609020204030204" pitchFamily="49" charset="0"/>
                          <a:cs typeface="Consolas" panose="020B0609020204030204" pitchFamily="49" charset="0"/>
                        </a:rPr>
                        <a:t>0x18</a:t>
                      </a:r>
                    </a:p>
                  </a:txBody>
                  <a:tcPr anchor="ctr"/>
                </a:tc>
                <a:extLst>
                  <a:ext uri="{0D108BD9-81ED-4DB2-BD59-A6C34878D82A}">
                    <a16:rowId xmlns:a16="http://schemas.microsoft.com/office/drawing/2014/main" val="2743311786"/>
                  </a:ext>
                </a:extLst>
              </a:tr>
              <a:tr h="676414">
                <a:tc>
                  <a:txBody>
                    <a:bodyPr/>
                    <a:lstStyle/>
                    <a:p>
                      <a:pPr algn="ctr"/>
                      <a:r>
                        <a:rPr lang="en-US" sz="2400" dirty="0">
                          <a:latin typeface="Consolas" panose="020B0609020204030204" pitchFamily="49" charset="0"/>
                          <a:cs typeface="Consolas" panose="020B0609020204030204" pitchFamily="49" charset="0"/>
                        </a:rPr>
                        <a:t>b</a:t>
                      </a:r>
                    </a:p>
                  </a:txBody>
                  <a:tcPr anchor="ctr"/>
                </a:tc>
                <a:tc>
                  <a:txBody>
                    <a:bodyPr/>
                    <a:lstStyle/>
                    <a:p>
                      <a:pPr algn="ctr"/>
                      <a:r>
                        <a:rPr lang="en-US" sz="2400" dirty="0">
                          <a:latin typeface="Consolas" panose="020B0609020204030204" pitchFamily="49" charset="0"/>
                          <a:cs typeface="Consolas" panose="020B0609020204030204" pitchFamily="49" charset="0"/>
                        </a:rPr>
                        <a:t>0x28</a:t>
                      </a:r>
                    </a:p>
                  </a:txBody>
                  <a:tcPr anchor="ctr"/>
                </a:tc>
                <a:extLst>
                  <a:ext uri="{0D108BD9-81ED-4DB2-BD59-A6C34878D82A}">
                    <a16:rowId xmlns:a16="http://schemas.microsoft.com/office/drawing/2014/main" val="2206113992"/>
                  </a:ext>
                </a:extLst>
              </a:tr>
              <a:tr h="676414">
                <a:tc>
                  <a:txBody>
                    <a:bodyPr/>
                    <a:lstStyle/>
                    <a:p>
                      <a:pPr algn="ctr"/>
                      <a:r>
                        <a:rPr lang="en-US" sz="2400" dirty="0">
                          <a:latin typeface="Consolas" panose="020B0609020204030204" pitchFamily="49" charset="0"/>
                          <a:cs typeface="Consolas" panose="020B0609020204030204" pitchFamily="49" charset="0"/>
                        </a:rPr>
                        <a:t>c</a:t>
                      </a:r>
                    </a:p>
                  </a:txBody>
                  <a:tcPr anchor="ctr"/>
                </a:tc>
                <a:tc>
                  <a:txBody>
                    <a:bodyPr/>
                    <a:lstStyle/>
                    <a:p>
                      <a:pPr algn="ctr"/>
                      <a:r>
                        <a:rPr lang="en-US" sz="2400" dirty="0">
                          <a:latin typeface="Consolas" panose="020B0609020204030204" pitchFamily="49" charset="0"/>
                          <a:cs typeface="Consolas" panose="020B0609020204030204" pitchFamily="49" charset="0"/>
                        </a:rPr>
                        <a:t>0x38</a:t>
                      </a:r>
                    </a:p>
                  </a:txBody>
                  <a:tcPr anchor="ctr"/>
                </a:tc>
                <a:extLst>
                  <a:ext uri="{0D108BD9-81ED-4DB2-BD59-A6C34878D82A}">
                    <a16:rowId xmlns:a16="http://schemas.microsoft.com/office/drawing/2014/main" val="367378683"/>
                  </a:ext>
                </a:extLst>
              </a:tr>
            </a:tbl>
          </a:graphicData>
        </a:graphic>
      </p:graphicFrame>
    </p:spTree>
    <p:extLst>
      <p:ext uri="{BB962C8B-B14F-4D97-AF65-F5344CB8AC3E}">
        <p14:creationId xmlns:p14="http://schemas.microsoft.com/office/powerpoint/2010/main" val="36046502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a:t>Implicit Free List Allocator</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3810000"/>
          </a:xfrm>
        </p:spPr>
        <p:txBody>
          <a:bodyPr/>
          <a:lstStyle/>
          <a:p>
            <a:pPr marL="0" indent="0">
              <a:buNone/>
            </a:pPr>
            <a:r>
              <a:rPr lang="en-US" dirty="0">
                <a:latin typeface="Consolas" panose="020B0609020204030204" pitchFamily="49" charset="0"/>
                <a:cs typeface="Consolas" panose="020B0609020204030204" pitchFamily="49" charset="0"/>
              </a:rPr>
              <a:t>void *a = malloc(4);</a:t>
            </a:r>
          </a:p>
          <a:p>
            <a:pPr marL="0" indent="0">
              <a:buNone/>
            </a:pPr>
            <a:r>
              <a:rPr lang="en-US" dirty="0">
                <a:latin typeface="Consolas" panose="020B0609020204030204" pitchFamily="49" charset="0"/>
                <a:cs typeface="Consolas" panose="020B0609020204030204" pitchFamily="49" charset="0"/>
              </a:rPr>
              <a:t>void *b = malloc(8);</a:t>
            </a:r>
          </a:p>
          <a:p>
            <a:pPr marL="0" indent="0">
              <a:buNone/>
            </a:pPr>
            <a:r>
              <a:rPr lang="en-US" dirty="0">
                <a:latin typeface="Consolas" panose="020B0609020204030204" pitchFamily="49" charset="0"/>
                <a:cs typeface="Consolas" panose="020B0609020204030204" pitchFamily="49" charset="0"/>
              </a:rPr>
              <a:t>void *c = malloc(4);</a:t>
            </a:r>
          </a:p>
          <a:p>
            <a:pPr marL="0" indent="0">
              <a:buNone/>
            </a:pPr>
            <a:r>
              <a:rPr lang="en-US" dirty="0">
                <a:latin typeface="Consolas" panose="020B0609020204030204" pitchFamily="49" charset="0"/>
                <a:cs typeface="Consolas" panose="020B0609020204030204" pitchFamily="49" charset="0"/>
              </a:rPr>
              <a:t>free(b);</a:t>
            </a:r>
          </a:p>
          <a:p>
            <a:pPr marL="0" indent="0">
              <a:buNone/>
            </a:pPr>
            <a:r>
              <a:rPr lang="en-US" b="1" dirty="0">
                <a:solidFill>
                  <a:srgbClr val="C00000"/>
                </a:solidFill>
                <a:latin typeface="Consolas" panose="020B0609020204030204" pitchFamily="49" charset="0"/>
                <a:cs typeface="Consolas" panose="020B0609020204030204" pitchFamily="49" charset="0"/>
              </a:rPr>
              <a:t>void *d = malloc(8);</a:t>
            </a:r>
          </a:p>
          <a:p>
            <a:pPr marL="0" indent="0">
              <a:buNone/>
            </a:pPr>
            <a:r>
              <a:rPr lang="en-US" dirty="0">
                <a:latin typeface="Consolas" panose="020B0609020204030204" pitchFamily="49" charset="0"/>
                <a:cs typeface="Consolas" panose="020B0609020204030204" pitchFamily="49" charset="0"/>
              </a:rPr>
              <a:t>free(a);</a:t>
            </a:r>
          </a:p>
          <a:p>
            <a:pPr marL="0" indent="0">
              <a:buNone/>
            </a:pPr>
            <a:r>
              <a:rPr lang="en-US" dirty="0">
                <a:latin typeface="Consolas" panose="020B0609020204030204" pitchFamily="49" charset="0"/>
                <a:cs typeface="Consolas" panose="020B0609020204030204" pitchFamily="49" charset="0"/>
              </a:rPr>
              <a:t>void *e = malloc(24);</a:t>
            </a:r>
          </a:p>
        </p:txBody>
      </p:sp>
      <p:graphicFrame>
        <p:nvGraphicFramePr>
          <p:cNvPr id="6" name="Table 5">
            <a:extLst>
              <a:ext uri="{FF2B5EF4-FFF2-40B4-BE49-F238E27FC236}">
                <a16:creationId xmlns:a16="http://schemas.microsoft.com/office/drawing/2014/main" id="{06FDEEAE-C986-D04E-ABBB-AAE252505287}"/>
              </a:ext>
            </a:extLst>
          </p:cNvPr>
          <p:cNvGraphicFramePr>
            <a:graphicFrameLocks noGrp="1"/>
          </p:cNvGraphicFramePr>
          <p:nvPr/>
        </p:nvGraphicFramePr>
        <p:xfrm>
          <a:off x="152400" y="5105400"/>
          <a:ext cx="11658600" cy="1596030"/>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gridCol w="1165860">
                  <a:extLst>
                    <a:ext uri="{9D8B030D-6E8A-4147-A177-3AD203B41FA5}">
                      <a16:colId xmlns:a16="http://schemas.microsoft.com/office/drawing/2014/main" val="653897468"/>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8</a:t>
                      </a:r>
                    </a:p>
                    <a:p>
                      <a:pPr algn="ct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24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graphicFrame>
        <p:nvGraphicFramePr>
          <p:cNvPr id="7" name="Table 6">
            <a:extLst>
              <a:ext uri="{FF2B5EF4-FFF2-40B4-BE49-F238E27FC236}">
                <a16:creationId xmlns:a16="http://schemas.microsoft.com/office/drawing/2014/main" id="{98EF9E3B-1F04-6B41-84ED-91E0A16A1C25}"/>
              </a:ext>
            </a:extLst>
          </p:cNvPr>
          <p:cNvGraphicFramePr>
            <a:graphicFrameLocks noGrp="1"/>
          </p:cNvGraphicFramePr>
          <p:nvPr/>
        </p:nvGraphicFramePr>
        <p:xfrm>
          <a:off x="7747000" y="1371601"/>
          <a:ext cx="4216400" cy="3162856"/>
        </p:xfrm>
        <a:graphic>
          <a:graphicData uri="http://schemas.openxmlformats.org/drawingml/2006/table">
            <a:tbl>
              <a:tblPr firstRow="1" bandRow="1">
                <a:tableStyleId>{5C22544A-7EE6-4342-B048-85BDC9FD1C3A}</a:tableStyleId>
              </a:tblPr>
              <a:tblGrid>
                <a:gridCol w="2108200">
                  <a:extLst>
                    <a:ext uri="{9D8B030D-6E8A-4147-A177-3AD203B41FA5}">
                      <a16:colId xmlns:a16="http://schemas.microsoft.com/office/drawing/2014/main" val="3971460222"/>
                    </a:ext>
                  </a:extLst>
                </a:gridCol>
                <a:gridCol w="2108200">
                  <a:extLst>
                    <a:ext uri="{9D8B030D-6E8A-4147-A177-3AD203B41FA5}">
                      <a16:colId xmlns:a16="http://schemas.microsoft.com/office/drawing/2014/main" val="3606093569"/>
                    </a:ext>
                  </a:extLst>
                </a:gridCol>
              </a:tblGrid>
              <a:tr h="427928">
                <a:tc>
                  <a:txBody>
                    <a:bodyPr/>
                    <a:lstStyle/>
                    <a:p>
                      <a:pPr algn="ctr"/>
                      <a:r>
                        <a:rPr lang="en-US" sz="2400" dirty="0"/>
                        <a:t>Variable</a:t>
                      </a:r>
                    </a:p>
                  </a:txBody>
                  <a:tcPr/>
                </a:tc>
                <a:tc>
                  <a:txBody>
                    <a:bodyPr/>
                    <a:lstStyle/>
                    <a:p>
                      <a:pPr algn="ctr"/>
                      <a:r>
                        <a:rPr lang="en-US" sz="2400" dirty="0"/>
                        <a:t>Value</a:t>
                      </a:r>
                    </a:p>
                  </a:txBody>
                  <a:tcPr/>
                </a:tc>
                <a:extLst>
                  <a:ext uri="{0D108BD9-81ED-4DB2-BD59-A6C34878D82A}">
                    <a16:rowId xmlns:a16="http://schemas.microsoft.com/office/drawing/2014/main" val="3051439707"/>
                  </a:ext>
                </a:extLst>
              </a:tr>
              <a:tr h="676414">
                <a:tc>
                  <a:txBody>
                    <a:bodyPr/>
                    <a:lstStyle/>
                    <a:p>
                      <a:pPr algn="ctr"/>
                      <a:r>
                        <a:rPr lang="en-US" sz="2400" dirty="0">
                          <a:latin typeface="Consolas" panose="020B0609020204030204" pitchFamily="49" charset="0"/>
                          <a:cs typeface="Consolas" panose="020B0609020204030204" pitchFamily="49" charset="0"/>
                        </a:rPr>
                        <a:t>a</a:t>
                      </a:r>
                    </a:p>
                  </a:txBody>
                  <a:tcPr anchor="ctr"/>
                </a:tc>
                <a:tc>
                  <a:txBody>
                    <a:bodyPr/>
                    <a:lstStyle/>
                    <a:p>
                      <a:pPr algn="ctr"/>
                      <a:r>
                        <a:rPr lang="en-US" sz="2400" dirty="0">
                          <a:latin typeface="Consolas" panose="020B0609020204030204" pitchFamily="49" charset="0"/>
                          <a:cs typeface="Consolas" panose="020B0609020204030204" pitchFamily="49" charset="0"/>
                        </a:rPr>
                        <a:t>0x18</a:t>
                      </a:r>
                    </a:p>
                  </a:txBody>
                  <a:tcPr anchor="ctr"/>
                </a:tc>
                <a:extLst>
                  <a:ext uri="{0D108BD9-81ED-4DB2-BD59-A6C34878D82A}">
                    <a16:rowId xmlns:a16="http://schemas.microsoft.com/office/drawing/2014/main" val="2743311786"/>
                  </a:ext>
                </a:extLst>
              </a:tr>
              <a:tr h="676414">
                <a:tc>
                  <a:txBody>
                    <a:bodyPr/>
                    <a:lstStyle/>
                    <a:p>
                      <a:pPr algn="ctr"/>
                      <a:r>
                        <a:rPr lang="en-US" sz="2400" dirty="0">
                          <a:latin typeface="Consolas" panose="020B0609020204030204" pitchFamily="49" charset="0"/>
                          <a:cs typeface="Consolas" panose="020B0609020204030204" pitchFamily="49" charset="0"/>
                        </a:rPr>
                        <a:t>b</a:t>
                      </a:r>
                    </a:p>
                  </a:txBody>
                  <a:tcPr anchor="ctr"/>
                </a:tc>
                <a:tc>
                  <a:txBody>
                    <a:bodyPr/>
                    <a:lstStyle/>
                    <a:p>
                      <a:pPr algn="ctr"/>
                      <a:r>
                        <a:rPr lang="en-US" sz="2400" dirty="0">
                          <a:latin typeface="Consolas" panose="020B0609020204030204" pitchFamily="49" charset="0"/>
                          <a:cs typeface="Consolas" panose="020B0609020204030204" pitchFamily="49" charset="0"/>
                        </a:rPr>
                        <a:t>0x28</a:t>
                      </a:r>
                    </a:p>
                  </a:txBody>
                  <a:tcPr anchor="ctr"/>
                </a:tc>
                <a:extLst>
                  <a:ext uri="{0D108BD9-81ED-4DB2-BD59-A6C34878D82A}">
                    <a16:rowId xmlns:a16="http://schemas.microsoft.com/office/drawing/2014/main" val="2206113992"/>
                  </a:ext>
                </a:extLst>
              </a:tr>
              <a:tr h="676414">
                <a:tc>
                  <a:txBody>
                    <a:bodyPr/>
                    <a:lstStyle/>
                    <a:p>
                      <a:pPr algn="ctr"/>
                      <a:r>
                        <a:rPr lang="en-US" sz="2400" dirty="0">
                          <a:latin typeface="Consolas" panose="020B0609020204030204" pitchFamily="49" charset="0"/>
                          <a:cs typeface="Consolas" panose="020B0609020204030204" pitchFamily="49" charset="0"/>
                        </a:rPr>
                        <a:t>c</a:t>
                      </a:r>
                    </a:p>
                  </a:txBody>
                  <a:tcPr anchor="ctr"/>
                </a:tc>
                <a:tc>
                  <a:txBody>
                    <a:bodyPr/>
                    <a:lstStyle/>
                    <a:p>
                      <a:pPr algn="ctr"/>
                      <a:r>
                        <a:rPr lang="en-US" sz="2400" dirty="0">
                          <a:latin typeface="Consolas" panose="020B0609020204030204" pitchFamily="49" charset="0"/>
                          <a:cs typeface="Consolas" panose="020B0609020204030204" pitchFamily="49" charset="0"/>
                        </a:rPr>
                        <a:t>0x38</a:t>
                      </a:r>
                    </a:p>
                  </a:txBody>
                  <a:tcPr anchor="ctr"/>
                </a:tc>
                <a:extLst>
                  <a:ext uri="{0D108BD9-81ED-4DB2-BD59-A6C34878D82A}">
                    <a16:rowId xmlns:a16="http://schemas.microsoft.com/office/drawing/2014/main" val="367378683"/>
                  </a:ext>
                </a:extLst>
              </a:tr>
              <a:tr h="676414">
                <a:tc>
                  <a:txBody>
                    <a:bodyPr/>
                    <a:lstStyle/>
                    <a:p>
                      <a:pPr algn="ctr"/>
                      <a:r>
                        <a:rPr lang="en-US" sz="2400" dirty="0">
                          <a:latin typeface="Consolas" panose="020B0609020204030204" pitchFamily="49" charset="0"/>
                          <a:cs typeface="Consolas" panose="020B0609020204030204" pitchFamily="49" charset="0"/>
                        </a:rPr>
                        <a:t>d</a:t>
                      </a:r>
                    </a:p>
                  </a:txBody>
                  <a:tcPr anchor="ctr"/>
                </a:tc>
                <a:tc>
                  <a:txBody>
                    <a:bodyPr/>
                    <a:lstStyle/>
                    <a:p>
                      <a:pPr algn="ctr"/>
                      <a:r>
                        <a:rPr lang="en-US" sz="2400" dirty="0">
                          <a:latin typeface="Consolas" panose="020B0609020204030204" pitchFamily="49" charset="0"/>
                          <a:cs typeface="Consolas" panose="020B0609020204030204" pitchFamily="49" charset="0"/>
                        </a:rPr>
                        <a:t>0x28</a:t>
                      </a:r>
                    </a:p>
                  </a:txBody>
                  <a:tcPr anchor="ctr"/>
                </a:tc>
                <a:extLst>
                  <a:ext uri="{0D108BD9-81ED-4DB2-BD59-A6C34878D82A}">
                    <a16:rowId xmlns:a16="http://schemas.microsoft.com/office/drawing/2014/main" val="3532735161"/>
                  </a:ext>
                </a:extLst>
              </a:tr>
            </a:tbl>
          </a:graphicData>
        </a:graphic>
      </p:graphicFrame>
    </p:spTree>
    <p:extLst>
      <p:ext uri="{BB962C8B-B14F-4D97-AF65-F5344CB8AC3E}">
        <p14:creationId xmlns:p14="http://schemas.microsoft.com/office/powerpoint/2010/main" val="22006476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a:t>Implicit Free List Allocator</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3810000"/>
          </a:xfrm>
        </p:spPr>
        <p:txBody>
          <a:bodyPr/>
          <a:lstStyle/>
          <a:p>
            <a:pPr marL="0" indent="0">
              <a:buNone/>
            </a:pPr>
            <a:r>
              <a:rPr lang="en-US" dirty="0">
                <a:latin typeface="Consolas" panose="020B0609020204030204" pitchFamily="49" charset="0"/>
                <a:cs typeface="Consolas" panose="020B0609020204030204" pitchFamily="49" charset="0"/>
              </a:rPr>
              <a:t>void *a = malloc(4);</a:t>
            </a:r>
          </a:p>
          <a:p>
            <a:pPr marL="0" indent="0">
              <a:buNone/>
            </a:pPr>
            <a:r>
              <a:rPr lang="en-US" dirty="0">
                <a:latin typeface="Consolas" panose="020B0609020204030204" pitchFamily="49" charset="0"/>
                <a:cs typeface="Consolas" panose="020B0609020204030204" pitchFamily="49" charset="0"/>
              </a:rPr>
              <a:t>void *b = malloc(8);</a:t>
            </a:r>
          </a:p>
          <a:p>
            <a:pPr marL="0" indent="0">
              <a:buNone/>
            </a:pPr>
            <a:r>
              <a:rPr lang="en-US" dirty="0">
                <a:latin typeface="Consolas" panose="020B0609020204030204" pitchFamily="49" charset="0"/>
                <a:cs typeface="Consolas" panose="020B0609020204030204" pitchFamily="49" charset="0"/>
              </a:rPr>
              <a:t>void *c = malloc(4);</a:t>
            </a:r>
          </a:p>
          <a:p>
            <a:pPr marL="0" indent="0">
              <a:buNone/>
            </a:pPr>
            <a:r>
              <a:rPr lang="en-US" dirty="0">
                <a:latin typeface="Consolas" panose="020B0609020204030204" pitchFamily="49" charset="0"/>
                <a:cs typeface="Consolas" panose="020B0609020204030204" pitchFamily="49" charset="0"/>
              </a:rPr>
              <a:t>free(b);</a:t>
            </a:r>
          </a:p>
          <a:p>
            <a:pPr marL="0" indent="0">
              <a:buNone/>
            </a:pPr>
            <a:r>
              <a:rPr lang="en-US" dirty="0">
                <a:latin typeface="Consolas" panose="020B0609020204030204" pitchFamily="49" charset="0"/>
                <a:cs typeface="Consolas" panose="020B0609020204030204" pitchFamily="49" charset="0"/>
              </a:rPr>
              <a:t>void *d = malloc(8);</a:t>
            </a:r>
          </a:p>
          <a:p>
            <a:pPr marL="0" indent="0">
              <a:buNone/>
            </a:pPr>
            <a:r>
              <a:rPr lang="en-US" b="1" dirty="0">
                <a:solidFill>
                  <a:srgbClr val="C00000"/>
                </a:solidFill>
                <a:latin typeface="Consolas" panose="020B0609020204030204" pitchFamily="49" charset="0"/>
                <a:cs typeface="Consolas" panose="020B0609020204030204" pitchFamily="49" charset="0"/>
              </a:rPr>
              <a:t>free(a);</a:t>
            </a:r>
          </a:p>
          <a:p>
            <a:pPr marL="0" indent="0">
              <a:buNone/>
            </a:pPr>
            <a:r>
              <a:rPr lang="en-US" dirty="0">
                <a:latin typeface="Consolas" panose="020B0609020204030204" pitchFamily="49" charset="0"/>
                <a:cs typeface="Consolas" panose="020B0609020204030204" pitchFamily="49" charset="0"/>
              </a:rPr>
              <a:t>void *e = malloc(24);</a:t>
            </a:r>
          </a:p>
        </p:txBody>
      </p:sp>
      <p:graphicFrame>
        <p:nvGraphicFramePr>
          <p:cNvPr id="6" name="Table 5">
            <a:extLst>
              <a:ext uri="{FF2B5EF4-FFF2-40B4-BE49-F238E27FC236}">
                <a16:creationId xmlns:a16="http://schemas.microsoft.com/office/drawing/2014/main" id="{06FDEEAE-C986-D04E-ABBB-AAE252505287}"/>
              </a:ext>
            </a:extLst>
          </p:cNvPr>
          <p:cNvGraphicFramePr>
            <a:graphicFrameLocks noGrp="1"/>
          </p:cNvGraphicFramePr>
          <p:nvPr/>
        </p:nvGraphicFramePr>
        <p:xfrm>
          <a:off x="152400" y="5105400"/>
          <a:ext cx="11658600" cy="1596030"/>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gridCol w="1165860">
                  <a:extLst>
                    <a:ext uri="{9D8B030D-6E8A-4147-A177-3AD203B41FA5}">
                      <a16:colId xmlns:a16="http://schemas.microsoft.com/office/drawing/2014/main" val="653897468"/>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8</a:t>
                      </a:r>
                    </a:p>
                    <a:p>
                      <a:pPr algn="ct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24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graphicFrame>
        <p:nvGraphicFramePr>
          <p:cNvPr id="7" name="Table 6">
            <a:extLst>
              <a:ext uri="{FF2B5EF4-FFF2-40B4-BE49-F238E27FC236}">
                <a16:creationId xmlns:a16="http://schemas.microsoft.com/office/drawing/2014/main" id="{26708070-3208-3845-82FD-A042B78694D8}"/>
              </a:ext>
            </a:extLst>
          </p:cNvPr>
          <p:cNvGraphicFramePr>
            <a:graphicFrameLocks noGrp="1"/>
          </p:cNvGraphicFramePr>
          <p:nvPr/>
        </p:nvGraphicFramePr>
        <p:xfrm>
          <a:off x="7747000" y="1371601"/>
          <a:ext cx="4216400" cy="3162856"/>
        </p:xfrm>
        <a:graphic>
          <a:graphicData uri="http://schemas.openxmlformats.org/drawingml/2006/table">
            <a:tbl>
              <a:tblPr firstRow="1" bandRow="1">
                <a:tableStyleId>{5C22544A-7EE6-4342-B048-85BDC9FD1C3A}</a:tableStyleId>
              </a:tblPr>
              <a:tblGrid>
                <a:gridCol w="2108200">
                  <a:extLst>
                    <a:ext uri="{9D8B030D-6E8A-4147-A177-3AD203B41FA5}">
                      <a16:colId xmlns:a16="http://schemas.microsoft.com/office/drawing/2014/main" val="3971460222"/>
                    </a:ext>
                  </a:extLst>
                </a:gridCol>
                <a:gridCol w="2108200">
                  <a:extLst>
                    <a:ext uri="{9D8B030D-6E8A-4147-A177-3AD203B41FA5}">
                      <a16:colId xmlns:a16="http://schemas.microsoft.com/office/drawing/2014/main" val="3606093569"/>
                    </a:ext>
                  </a:extLst>
                </a:gridCol>
              </a:tblGrid>
              <a:tr h="427928">
                <a:tc>
                  <a:txBody>
                    <a:bodyPr/>
                    <a:lstStyle/>
                    <a:p>
                      <a:pPr algn="ctr"/>
                      <a:r>
                        <a:rPr lang="en-US" sz="2400" dirty="0"/>
                        <a:t>Variable</a:t>
                      </a:r>
                    </a:p>
                  </a:txBody>
                  <a:tcPr/>
                </a:tc>
                <a:tc>
                  <a:txBody>
                    <a:bodyPr/>
                    <a:lstStyle/>
                    <a:p>
                      <a:pPr algn="ctr"/>
                      <a:r>
                        <a:rPr lang="en-US" sz="2400" dirty="0"/>
                        <a:t>Value</a:t>
                      </a:r>
                    </a:p>
                  </a:txBody>
                  <a:tcPr/>
                </a:tc>
                <a:extLst>
                  <a:ext uri="{0D108BD9-81ED-4DB2-BD59-A6C34878D82A}">
                    <a16:rowId xmlns:a16="http://schemas.microsoft.com/office/drawing/2014/main" val="3051439707"/>
                  </a:ext>
                </a:extLst>
              </a:tr>
              <a:tr h="676414">
                <a:tc>
                  <a:txBody>
                    <a:bodyPr/>
                    <a:lstStyle/>
                    <a:p>
                      <a:pPr algn="ctr"/>
                      <a:r>
                        <a:rPr lang="en-US" sz="2400" dirty="0">
                          <a:latin typeface="Consolas" panose="020B0609020204030204" pitchFamily="49" charset="0"/>
                          <a:cs typeface="Consolas" panose="020B0609020204030204" pitchFamily="49" charset="0"/>
                        </a:rPr>
                        <a:t>a</a:t>
                      </a:r>
                    </a:p>
                  </a:txBody>
                  <a:tcPr anchor="ctr"/>
                </a:tc>
                <a:tc>
                  <a:txBody>
                    <a:bodyPr/>
                    <a:lstStyle/>
                    <a:p>
                      <a:pPr algn="ctr"/>
                      <a:r>
                        <a:rPr lang="en-US" sz="2400" dirty="0">
                          <a:latin typeface="Consolas" panose="020B0609020204030204" pitchFamily="49" charset="0"/>
                          <a:cs typeface="Consolas" panose="020B0609020204030204" pitchFamily="49" charset="0"/>
                        </a:rPr>
                        <a:t>0x18</a:t>
                      </a:r>
                    </a:p>
                  </a:txBody>
                  <a:tcPr anchor="ctr"/>
                </a:tc>
                <a:extLst>
                  <a:ext uri="{0D108BD9-81ED-4DB2-BD59-A6C34878D82A}">
                    <a16:rowId xmlns:a16="http://schemas.microsoft.com/office/drawing/2014/main" val="2743311786"/>
                  </a:ext>
                </a:extLst>
              </a:tr>
              <a:tr h="676414">
                <a:tc>
                  <a:txBody>
                    <a:bodyPr/>
                    <a:lstStyle/>
                    <a:p>
                      <a:pPr algn="ctr"/>
                      <a:r>
                        <a:rPr lang="en-US" sz="2400" dirty="0">
                          <a:latin typeface="Consolas" panose="020B0609020204030204" pitchFamily="49" charset="0"/>
                          <a:cs typeface="Consolas" panose="020B0609020204030204" pitchFamily="49" charset="0"/>
                        </a:rPr>
                        <a:t>b</a:t>
                      </a:r>
                    </a:p>
                  </a:txBody>
                  <a:tcPr anchor="ctr"/>
                </a:tc>
                <a:tc>
                  <a:txBody>
                    <a:bodyPr/>
                    <a:lstStyle/>
                    <a:p>
                      <a:pPr algn="ctr"/>
                      <a:r>
                        <a:rPr lang="en-US" sz="2400" dirty="0">
                          <a:latin typeface="Consolas" panose="020B0609020204030204" pitchFamily="49" charset="0"/>
                          <a:cs typeface="Consolas" panose="020B0609020204030204" pitchFamily="49" charset="0"/>
                        </a:rPr>
                        <a:t>0x28</a:t>
                      </a:r>
                    </a:p>
                  </a:txBody>
                  <a:tcPr anchor="ctr"/>
                </a:tc>
                <a:extLst>
                  <a:ext uri="{0D108BD9-81ED-4DB2-BD59-A6C34878D82A}">
                    <a16:rowId xmlns:a16="http://schemas.microsoft.com/office/drawing/2014/main" val="2206113992"/>
                  </a:ext>
                </a:extLst>
              </a:tr>
              <a:tr h="676414">
                <a:tc>
                  <a:txBody>
                    <a:bodyPr/>
                    <a:lstStyle/>
                    <a:p>
                      <a:pPr algn="ctr"/>
                      <a:r>
                        <a:rPr lang="en-US" sz="2400" dirty="0">
                          <a:latin typeface="Consolas" panose="020B0609020204030204" pitchFamily="49" charset="0"/>
                          <a:cs typeface="Consolas" panose="020B0609020204030204" pitchFamily="49" charset="0"/>
                        </a:rPr>
                        <a:t>c</a:t>
                      </a:r>
                    </a:p>
                  </a:txBody>
                  <a:tcPr anchor="ctr"/>
                </a:tc>
                <a:tc>
                  <a:txBody>
                    <a:bodyPr/>
                    <a:lstStyle/>
                    <a:p>
                      <a:pPr algn="ctr"/>
                      <a:r>
                        <a:rPr lang="en-US" sz="2400" dirty="0">
                          <a:latin typeface="Consolas" panose="020B0609020204030204" pitchFamily="49" charset="0"/>
                          <a:cs typeface="Consolas" panose="020B0609020204030204" pitchFamily="49" charset="0"/>
                        </a:rPr>
                        <a:t>0x38</a:t>
                      </a:r>
                    </a:p>
                  </a:txBody>
                  <a:tcPr anchor="ctr"/>
                </a:tc>
                <a:extLst>
                  <a:ext uri="{0D108BD9-81ED-4DB2-BD59-A6C34878D82A}">
                    <a16:rowId xmlns:a16="http://schemas.microsoft.com/office/drawing/2014/main" val="367378683"/>
                  </a:ext>
                </a:extLst>
              </a:tr>
              <a:tr h="676414">
                <a:tc>
                  <a:txBody>
                    <a:bodyPr/>
                    <a:lstStyle/>
                    <a:p>
                      <a:pPr algn="ctr"/>
                      <a:r>
                        <a:rPr lang="en-US" sz="2400" dirty="0">
                          <a:latin typeface="Consolas" panose="020B0609020204030204" pitchFamily="49" charset="0"/>
                          <a:cs typeface="Consolas" panose="020B0609020204030204" pitchFamily="49" charset="0"/>
                        </a:rPr>
                        <a:t>d</a:t>
                      </a:r>
                    </a:p>
                  </a:txBody>
                  <a:tcPr anchor="ctr"/>
                </a:tc>
                <a:tc>
                  <a:txBody>
                    <a:bodyPr/>
                    <a:lstStyle/>
                    <a:p>
                      <a:pPr algn="ctr"/>
                      <a:r>
                        <a:rPr lang="en-US" sz="2400" dirty="0">
                          <a:latin typeface="Consolas" panose="020B0609020204030204" pitchFamily="49" charset="0"/>
                          <a:cs typeface="Consolas" panose="020B0609020204030204" pitchFamily="49" charset="0"/>
                        </a:rPr>
                        <a:t>0x28</a:t>
                      </a:r>
                    </a:p>
                  </a:txBody>
                  <a:tcPr anchor="ctr"/>
                </a:tc>
                <a:extLst>
                  <a:ext uri="{0D108BD9-81ED-4DB2-BD59-A6C34878D82A}">
                    <a16:rowId xmlns:a16="http://schemas.microsoft.com/office/drawing/2014/main" val="3532735161"/>
                  </a:ext>
                </a:extLst>
              </a:tr>
            </a:tbl>
          </a:graphicData>
        </a:graphic>
      </p:graphicFrame>
    </p:spTree>
    <p:extLst>
      <p:ext uri="{BB962C8B-B14F-4D97-AF65-F5344CB8AC3E}">
        <p14:creationId xmlns:p14="http://schemas.microsoft.com/office/powerpoint/2010/main" val="28884817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a:t>Implicit Free List Allocator</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3810000"/>
          </a:xfrm>
        </p:spPr>
        <p:txBody>
          <a:bodyPr/>
          <a:lstStyle/>
          <a:p>
            <a:pPr marL="0" indent="0">
              <a:buNone/>
            </a:pPr>
            <a:r>
              <a:rPr lang="en-US" dirty="0">
                <a:latin typeface="Consolas" panose="020B0609020204030204" pitchFamily="49" charset="0"/>
                <a:cs typeface="Consolas" panose="020B0609020204030204" pitchFamily="49" charset="0"/>
              </a:rPr>
              <a:t>void *a = malloc(4);</a:t>
            </a:r>
          </a:p>
          <a:p>
            <a:pPr marL="0" indent="0">
              <a:buNone/>
            </a:pPr>
            <a:r>
              <a:rPr lang="en-US" dirty="0">
                <a:latin typeface="Consolas" panose="020B0609020204030204" pitchFamily="49" charset="0"/>
                <a:cs typeface="Consolas" panose="020B0609020204030204" pitchFamily="49" charset="0"/>
              </a:rPr>
              <a:t>void *b = malloc(8);</a:t>
            </a:r>
          </a:p>
          <a:p>
            <a:pPr marL="0" indent="0">
              <a:buNone/>
            </a:pPr>
            <a:r>
              <a:rPr lang="en-US" dirty="0">
                <a:latin typeface="Consolas" panose="020B0609020204030204" pitchFamily="49" charset="0"/>
                <a:cs typeface="Consolas" panose="020B0609020204030204" pitchFamily="49" charset="0"/>
              </a:rPr>
              <a:t>void *c = malloc(4);</a:t>
            </a:r>
          </a:p>
          <a:p>
            <a:pPr marL="0" indent="0">
              <a:buNone/>
            </a:pPr>
            <a:r>
              <a:rPr lang="en-US" dirty="0">
                <a:latin typeface="Consolas" panose="020B0609020204030204" pitchFamily="49" charset="0"/>
                <a:cs typeface="Consolas" panose="020B0609020204030204" pitchFamily="49" charset="0"/>
              </a:rPr>
              <a:t>free(b);</a:t>
            </a:r>
          </a:p>
          <a:p>
            <a:pPr marL="0" indent="0">
              <a:buNone/>
            </a:pPr>
            <a:r>
              <a:rPr lang="en-US" dirty="0">
                <a:latin typeface="Consolas" panose="020B0609020204030204" pitchFamily="49" charset="0"/>
                <a:cs typeface="Consolas" panose="020B0609020204030204" pitchFamily="49" charset="0"/>
              </a:rPr>
              <a:t>void *d = malloc(8);</a:t>
            </a:r>
          </a:p>
          <a:p>
            <a:pPr marL="0" indent="0">
              <a:buNone/>
            </a:pPr>
            <a:r>
              <a:rPr lang="en-US" dirty="0">
                <a:latin typeface="Consolas" panose="020B0609020204030204" pitchFamily="49" charset="0"/>
                <a:cs typeface="Consolas" panose="020B0609020204030204" pitchFamily="49" charset="0"/>
              </a:rPr>
              <a:t>free(a);</a:t>
            </a:r>
          </a:p>
          <a:p>
            <a:pPr marL="0" indent="0">
              <a:buNone/>
            </a:pPr>
            <a:r>
              <a:rPr lang="en-US" b="1" dirty="0">
                <a:solidFill>
                  <a:srgbClr val="C00000"/>
                </a:solidFill>
                <a:latin typeface="Consolas" panose="020B0609020204030204" pitchFamily="49" charset="0"/>
                <a:cs typeface="Consolas" panose="020B0609020204030204" pitchFamily="49" charset="0"/>
              </a:rPr>
              <a:t>void *e = malloc(24);</a:t>
            </a:r>
          </a:p>
        </p:txBody>
      </p:sp>
      <p:graphicFrame>
        <p:nvGraphicFramePr>
          <p:cNvPr id="5" name="Table 4">
            <a:extLst>
              <a:ext uri="{FF2B5EF4-FFF2-40B4-BE49-F238E27FC236}">
                <a16:creationId xmlns:a16="http://schemas.microsoft.com/office/drawing/2014/main" id="{9D3912E4-C386-004C-8D4C-F2FA186078BE}"/>
              </a:ext>
            </a:extLst>
          </p:cNvPr>
          <p:cNvGraphicFramePr>
            <a:graphicFrameLocks noGrp="1"/>
          </p:cNvGraphicFramePr>
          <p:nvPr/>
        </p:nvGraphicFramePr>
        <p:xfrm>
          <a:off x="7747000" y="1371601"/>
          <a:ext cx="4216400" cy="3839270"/>
        </p:xfrm>
        <a:graphic>
          <a:graphicData uri="http://schemas.openxmlformats.org/drawingml/2006/table">
            <a:tbl>
              <a:tblPr firstRow="1" bandRow="1">
                <a:tableStyleId>{5C22544A-7EE6-4342-B048-85BDC9FD1C3A}</a:tableStyleId>
              </a:tblPr>
              <a:tblGrid>
                <a:gridCol w="2108200">
                  <a:extLst>
                    <a:ext uri="{9D8B030D-6E8A-4147-A177-3AD203B41FA5}">
                      <a16:colId xmlns:a16="http://schemas.microsoft.com/office/drawing/2014/main" val="3971460222"/>
                    </a:ext>
                  </a:extLst>
                </a:gridCol>
                <a:gridCol w="2108200">
                  <a:extLst>
                    <a:ext uri="{9D8B030D-6E8A-4147-A177-3AD203B41FA5}">
                      <a16:colId xmlns:a16="http://schemas.microsoft.com/office/drawing/2014/main" val="3606093569"/>
                    </a:ext>
                  </a:extLst>
                </a:gridCol>
              </a:tblGrid>
              <a:tr h="427928">
                <a:tc>
                  <a:txBody>
                    <a:bodyPr/>
                    <a:lstStyle/>
                    <a:p>
                      <a:pPr algn="ctr"/>
                      <a:r>
                        <a:rPr lang="en-US" sz="2400" dirty="0"/>
                        <a:t>Variable</a:t>
                      </a:r>
                    </a:p>
                  </a:txBody>
                  <a:tcPr/>
                </a:tc>
                <a:tc>
                  <a:txBody>
                    <a:bodyPr/>
                    <a:lstStyle/>
                    <a:p>
                      <a:pPr algn="ctr"/>
                      <a:r>
                        <a:rPr lang="en-US" sz="2400" dirty="0"/>
                        <a:t>Value</a:t>
                      </a:r>
                    </a:p>
                  </a:txBody>
                  <a:tcPr/>
                </a:tc>
                <a:extLst>
                  <a:ext uri="{0D108BD9-81ED-4DB2-BD59-A6C34878D82A}">
                    <a16:rowId xmlns:a16="http://schemas.microsoft.com/office/drawing/2014/main" val="3051439707"/>
                  </a:ext>
                </a:extLst>
              </a:tr>
              <a:tr h="676414">
                <a:tc>
                  <a:txBody>
                    <a:bodyPr/>
                    <a:lstStyle/>
                    <a:p>
                      <a:pPr algn="ctr"/>
                      <a:r>
                        <a:rPr lang="en-US" sz="2400" dirty="0">
                          <a:latin typeface="Consolas" panose="020B0609020204030204" pitchFamily="49" charset="0"/>
                          <a:cs typeface="Consolas" panose="020B0609020204030204" pitchFamily="49" charset="0"/>
                        </a:rPr>
                        <a:t>a</a:t>
                      </a:r>
                    </a:p>
                  </a:txBody>
                  <a:tcPr anchor="ctr"/>
                </a:tc>
                <a:tc>
                  <a:txBody>
                    <a:bodyPr/>
                    <a:lstStyle/>
                    <a:p>
                      <a:pPr algn="ctr"/>
                      <a:r>
                        <a:rPr lang="en-US" sz="2400" dirty="0">
                          <a:latin typeface="Consolas" panose="020B0609020204030204" pitchFamily="49" charset="0"/>
                          <a:cs typeface="Consolas" panose="020B0609020204030204" pitchFamily="49" charset="0"/>
                        </a:rPr>
                        <a:t>0x18</a:t>
                      </a:r>
                    </a:p>
                  </a:txBody>
                  <a:tcPr anchor="ctr"/>
                </a:tc>
                <a:extLst>
                  <a:ext uri="{0D108BD9-81ED-4DB2-BD59-A6C34878D82A}">
                    <a16:rowId xmlns:a16="http://schemas.microsoft.com/office/drawing/2014/main" val="2743311786"/>
                  </a:ext>
                </a:extLst>
              </a:tr>
              <a:tr h="676414">
                <a:tc>
                  <a:txBody>
                    <a:bodyPr/>
                    <a:lstStyle/>
                    <a:p>
                      <a:pPr algn="ctr"/>
                      <a:r>
                        <a:rPr lang="en-US" sz="2400" dirty="0">
                          <a:latin typeface="Consolas" panose="020B0609020204030204" pitchFamily="49" charset="0"/>
                          <a:cs typeface="Consolas" panose="020B0609020204030204" pitchFamily="49" charset="0"/>
                        </a:rPr>
                        <a:t>b</a:t>
                      </a:r>
                    </a:p>
                  </a:txBody>
                  <a:tcPr anchor="ctr"/>
                </a:tc>
                <a:tc>
                  <a:txBody>
                    <a:bodyPr/>
                    <a:lstStyle/>
                    <a:p>
                      <a:pPr algn="ctr"/>
                      <a:r>
                        <a:rPr lang="en-US" sz="2400" dirty="0">
                          <a:latin typeface="Consolas" panose="020B0609020204030204" pitchFamily="49" charset="0"/>
                          <a:cs typeface="Consolas" panose="020B0609020204030204" pitchFamily="49" charset="0"/>
                        </a:rPr>
                        <a:t>0x28</a:t>
                      </a:r>
                    </a:p>
                  </a:txBody>
                  <a:tcPr anchor="ctr"/>
                </a:tc>
                <a:extLst>
                  <a:ext uri="{0D108BD9-81ED-4DB2-BD59-A6C34878D82A}">
                    <a16:rowId xmlns:a16="http://schemas.microsoft.com/office/drawing/2014/main" val="2206113992"/>
                  </a:ext>
                </a:extLst>
              </a:tr>
              <a:tr h="676414">
                <a:tc>
                  <a:txBody>
                    <a:bodyPr/>
                    <a:lstStyle/>
                    <a:p>
                      <a:pPr algn="ctr"/>
                      <a:r>
                        <a:rPr lang="en-US" sz="2400" dirty="0">
                          <a:latin typeface="Consolas" panose="020B0609020204030204" pitchFamily="49" charset="0"/>
                          <a:cs typeface="Consolas" panose="020B0609020204030204" pitchFamily="49" charset="0"/>
                        </a:rPr>
                        <a:t>c</a:t>
                      </a:r>
                    </a:p>
                  </a:txBody>
                  <a:tcPr anchor="ctr"/>
                </a:tc>
                <a:tc>
                  <a:txBody>
                    <a:bodyPr/>
                    <a:lstStyle/>
                    <a:p>
                      <a:pPr algn="ctr"/>
                      <a:r>
                        <a:rPr lang="en-US" sz="2400" dirty="0">
                          <a:latin typeface="Consolas" panose="020B0609020204030204" pitchFamily="49" charset="0"/>
                          <a:cs typeface="Consolas" panose="020B0609020204030204" pitchFamily="49" charset="0"/>
                        </a:rPr>
                        <a:t>0x38</a:t>
                      </a:r>
                    </a:p>
                  </a:txBody>
                  <a:tcPr anchor="ctr"/>
                </a:tc>
                <a:extLst>
                  <a:ext uri="{0D108BD9-81ED-4DB2-BD59-A6C34878D82A}">
                    <a16:rowId xmlns:a16="http://schemas.microsoft.com/office/drawing/2014/main" val="367378683"/>
                  </a:ext>
                </a:extLst>
              </a:tr>
              <a:tr h="676414">
                <a:tc>
                  <a:txBody>
                    <a:bodyPr/>
                    <a:lstStyle/>
                    <a:p>
                      <a:pPr algn="ctr"/>
                      <a:r>
                        <a:rPr lang="en-US" sz="2400" dirty="0">
                          <a:latin typeface="Consolas" panose="020B0609020204030204" pitchFamily="49" charset="0"/>
                          <a:cs typeface="Consolas" panose="020B0609020204030204" pitchFamily="49" charset="0"/>
                        </a:rPr>
                        <a:t>d</a:t>
                      </a:r>
                    </a:p>
                  </a:txBody>
                  <a:tcPr anchor="ctr"/>
                </a:tc>
                <a:tc>
                  <a:txBody>
                    <a:bodyPr/>
                    <a:lstStyle/>
                    <a:p>
                      <a:pPr algn="ctr"/>
                      <a:r>
                        <a:rPr lang="en-US" sz="2400" dirty="0">
                          <a:latin typeface="Consolas" panose="020B0609020204030204" pitchFamily="49" charset="0"/>
                          <a:cs typeface="Consolas" panose="020B0609020204030204" pitchFamily="49" charset="0"/>
                        </a:rPr>
                        <a:t>0x28</a:t>
                      </a:r>
                    </a:p>
                  </a:txBody>
                  <a:tcPr anchor="ctr"/>
                </a:tc>
                <a:extLst>
                  <a:ext uri="{0D108BD9-81ED-4DB2-BD59-A6C34878D82A}">
                    <a16:rowId xmlns:a16="http://schemas.microsoft.com/office/drawing/2014/main" val="3532735161"/>
                  </a:ext>
                </a:extLst>
              </a:tr>
              <a:tr h="676414">
                <a:tc>
                  <a:txBody>
                    <a:bodyPr/>
                    <a:lstStyle/>
                    <a:p>
                      <a:pPr algn="ctr"/>
                      <a:r>
                        <a:rPr lang="en-US" sz="2400" dirty="0">
                          <a:latin typeface="Consolas" panose="020B0609020204030204" pitchFamily="49" charset="0"/>
                          <a:cs typeface="Consolas" panose="020B0609020204030204" pitchFamily="49" charset="0"/>
                        </a:rPr>
                        <a:t>e</a:t>
                      </a:r>
                    </a:p>
                  </a:txBody>
                  <a:tcPr anchor="ctr"/>
                </a:tc>
                <a:tc>
                  <a:txBody>
                    <a:bodyPr/>
                    <a:lstStyle/>
                    <a:p>
                      <a:pPr algn="ctr"/>
                      <a:r>
                        <a:rPr lang="en-US" sz="2400" dirty="0">
                          <a:latin typeface="Consolas" panose="020B0609020204030204" pitchFamily="49" charset="0"/>
                          <a:cs typeface="Consolas" panose="020B0609020204030204" pitchFamily="49" charset="0"/>
                        </a:rPr>
                        <a:t>0x48</a:t>
                      </a:r>
                    </a:p>
                  </a:txBody>
                  <a:tcPr anchor="ctr"/>
                </a:tc>
                <a:extLst>
                  <a:ext uri="{0D108BD9-81ED-4DB2-BD59-A6C34878D82A}">
                    <a16:rowId xmlns:a16="http://schemas.microsoft.com/office/drawing/2014/main" val="1829965649"/>
                  </a:ext>
                </a:extLst>
              </a:tr>
            </a:tbl>
          </a:graphicData>
        </a:graphic>
      </p:graphicFrame>
      <p:graphicFrame>
        <p:nvGraphicFramePr>
          <p:cNvPr id="6" name="Table 5">
            <a:extLst>
              <a:ext uri="{FF2B5EF4-FFF2-40B4-BE49-F238E27FC236}">
                <a16:creationId xmlns:a16="http://schemas.microsoft.com/office/drawing/2014/main" id="{06FDEEAE-C986-D04E-ABBB-AAE252505287}"/>
              </a:ext>
            </a:extLst>
          </p:cNvPr>
          <p:cNvGraphicFramePr>
            <a:graphicFrameLocks noGrp="1"/>
          </p:cNvGraphicFramePr>
          <p:nvPr/>
        </p:nvGraphicFramePr>
        <p:xfrm>
          <a:off x="152400" y="5105400"/>
          <a:ext cx="11658600" cy="1596030"/>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gridCol w="1165860">
                  <a:extLst>
                    <a:ext uri="{9D8B030D-6E8A-4147-A177-3AD203B41FA5}">
                      <a16:colId xmlns:a16="http://schemas.microsoft.com/office/drawing/2014/main" val="653897468"/>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8</a:t>
                      </a:r>
                    </a:p>
                    <a:p>
                      <a:pPr algn="ct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24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spTree>
    <p:extLst>
      <p:ext uri="{BB962C8B-B14F-4D97-AF65-F5344CB8AC3E}">
        <p14:creationId xmlns:p14="http://schemas.microsoft.com/office/powerpoint/2010/main" val="38425429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a:t>Implicit Free List Allocator</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3810000"/>
          </a:xfrm>
        </p:spPr>
        <p:txBody>
          <a:bodyPr/>
          <a:lstStyle/>
          <a:p>
            <a:pPr marL="0" indent="0">
              <a:buNone/>
            </a:pPr>
            <a:r>
              <a:rPr lang="en-US" dirty="0">
                <a:latin typeface="Consolas" panose="020B0609020204030204" pitchFamily="49" charset="0"/>
                <a:cs typeface="Consolas" panose="020B0609020204030204" pitchFamily="49" charset="0"/>
              </a:rPr>
              <a:t>void *a = malloc(4);</a:t>
            </a:r>
          </a:p>
          <a:p>
            <a:pPr marL="0" indent="0">
              <a:buNone/>
            </a:pPr>
            <a:r>
              <a:rPr lang="en-US" dirty="0">
                <a:latin typeface="Consolas" panose="020B0609020204030204" pitchFamily="49" charset="0"/>
                <a:cs typeface="Consolas" panose="020B0609020204030204" pitchFamily="49" charset="0"/>
              </a:rPr>
              <a:t>void *b = malloc(8);</a:t>
            </a:r>
          </a:p>
          <a:p>
            <a:pPr marL="0" indent="0">
              <a:buNone/>
            </a:pPr>
            <a:r>
              <a:rPr lang="en-US" dirty="0">
                <a:latin typeface="Consolas" panose="020B0609020204030204" pitchFamily="49" charset="0"/>
                <a:cs typeface="Consolas" panose="020B0609020204030204" pitchFamily="49" charset="0"/>
              </a:rPr>
              <a:t>void *c = malloc(4);</a:t>
            </a:r>
          </a:p>
          <a:p>
            <a:pPr marL="0" indent="0">
              <a:buNone/>
            </a:pPr>
            <a:r>
              <a:rPr lang="en-US" dirty="0">
                <a:latin typeface="Consolas" panose="020B0609020204030204" pitchFamily="49" charset="0"/>
                <a:cs typeface="Consolas" panose="020B0609020204030204" pitchFamily="49" charset="0"/>
              </a:rPr>
              <a:t>free(b);</a:t>
            </a:r>
          </a:p>
          <a:p>
            <a:pPr marL="0" indent="0">
              <a:buNone/>
            </a:pPr>
            <a:r>
              <a:rPr lang="en-US" dirty="0">
                <a:latin typeface="Consolas" panose="020B0609020204030204" pitchFamily="49" charset="0"/>
                <a:cs typeface="Consolas" panose="020B0609020204030204" pitchFamily="49" charset="0"/>
              </a:rPr>
              <a:t>void *d = malloc(8);</a:t>
            </a:r>
          </a:p>
          <a:p>
            <a:pPr marL="0" indent="0">
              <a:buNone/>
            </a:pPr>
            <a:r>
              <a:rPr lang="en-US" dirty="0">
                <a:latin typeface="Consolas" panose="020B0609020204030204" pitchFamily="49" charset="0"/>
                <a:cs typeface="Consolas" panose="020B0609020204030204" pitchFamily="49" charset="0"/>
              </a:rPr>
              <a:t>free(a);</a:t>
            </a:r>
          </a:p>
          <a:p>
            <a:pPr marL="0" indent="0">
              <a:buNone/>
            </a:pPr>
            <a:r>
              <a:rPr lang="en-US" dirty="0">
                <a:latin typeface="Consolas" panose="020B0609020204030204" pitchFamily="49" charset="0"/>
                <a:cs typeface="Consolas" panose="020B0609020204030204" pitchFamily="49" charset="0"/>
              </a:rPr>
              <a:t>void *e = malloc(24);</a:t>
            </a:r>
          </a:p>
        </p:txBody>
      </p:sp>
      <p:graphicFrame>
        <p:nvGraphicFramePr>
          <p:cNvPr id="5" name="Table 4">
            <a:extLst>
              <a:ext uri="{FF2B5EF4-FFF2-40B4-BE49-F238E27FC236}">
                <a16:creationId xmlns:a16="http://schemas.microsoft.com/office/drawing/2014/main" id="{9D3912E4-C386-004C-8D4C-F2FA186078BE}"/>
              </a:ext>
            </a:extLst>
          </p:cNvPr>
          <p:cNvGraphicFramePr>
            <a:graphicFrameLocks noGrp="1"/>
          </p:cNvGraphicFramePr>
          <p:nvPr/>
        </p:nvGraphicFramePr>
        <p:xfrm>
          <a:off x="7747000" y="1371601"/>
          <a:ext cx="4216400" cy="3839270"/>
        </p:xfrm>
        <a:graphic>
          <a:graphicData uri="http://schemas.openxmlformats.org/drawingml/2006/table">
            <a:tbl>
              <a:tblPr firstRow="1" bandRow="1">
                <a:tableStyleId>{5C22544A-7EE6-4342-B048-85BDC9FD1C3A}</a:tableStyleId>
              </a:tblPr>
              <a:tblGrid>
                <a:gridCol w="2108200">
                  <a:extLst>
                    <a:ext uri="{9D8B030D-6E8A-4147-A177-3AD203B41FA5}">
                      <a16:colId xmlns:a16="http://schemas.microsoft.com/office/drawing/2014/main" val="3971460222"/>
                    </a:ext>
                  </a:extLst>
                </a:gridCol>
                <a:gridCol w="2108200">
                  <a:extLst>
                    <a:ext uri="{9D8B030D-6E8A-4147-A177-3AD203B41FA5}">
                      <a16:colId xmlns:a16="http://schemas.microsoft.com/office/drawing/2014/main" val="3606093569"/>
                    </a:ext>
                  </a:extLst>
                </a:gridCol>
              </a:tblGrid>
              <a:tr h="427928">
                <a:tc>
                  <a:txBody>
                    <a:bodyPr/>
                    <a:lstStyle/>
                    <a:p>
                      <a:pPr algn="ctr"/>
                      <a:r>
                        <a:rPr lang="en-US" sz="2400" dirty="0"/>
                        <a:t>Variable</a:t>
                      </a:r>
                    </a:p>
                  </a:txBody>
                  <a:tcPr/>
                </a:tc>
                <a:tc>
                  <a:txBody>
                    <a:bodyPr/>
                    <a:lstStyle/>
                    <a:p>
                      <a:pPr algn="ctr"/>
                      <a:r>
                        <a:rPr lang="en-US" sz="2400" dirty="0"/>
                        <a:t>Value</a:t>
                      </a:r>
                    </a:p>
                  </a:txBody>
                  <a:tcPr/>
                </a:tc>
                <a:extLst>
                  <a:ext uri="{0D108BD9-81ED-4DB2-BD59-A6C34878D82A}">
                    <a16:rowId xmlns:a16="http://schemas.microsoft.com/office/drawing/2014/main" val="3051439707"/>
                  </a:ext>
                </a:extLst>
              </a:tr>
              <a:tr h="676414">
                <a:tc>
                  <a:txBody>
                    <a:bodyPr/>
                    <a:lstStyle/>
                    <a:p>
                      <a:pPr algn="ctr"/>
                      <a:r>
                        <a:rPr lang="en-US" sz="2400" dirty="0">
                          <a:latin typeface="Consolas" panose="020B0609020204030204" pitchFamily="49" charset="0"/>
                          <a:cs typeface="Consolas" panose="020B0609020204030204" pitchFamily="49" charset="0"/>
                        </a:rPr>
                        <a:t>a</a:t>
                      </a:r>
                    </a:p>
                  </a:txBody>
                  <a:tcPr anchor="ctr"/>
                </a:tc>
                <a:tc>
                  <a:txBody>
                    <a:bodyPr/>
                    <a:lstStyle/>
                    <a:p>
                      <a:pPr algn="ctr"/>
                      <a:r>
                        <a:rPr lang="en-US" sz="2400" dirty="0">
                          <a:latin typeface="Consolas" panose="020B0609020204030204" pitchFamily="49" charset="0"/>
                          <a:cs typeface="Consolas" panose="020B0609020204030204" pitchFamily="49" charset="0"/>
                        </a:rPr>
                        <a:t>0x18</a:t>
                      </a:r>
                    </a:p>
                  </a:txBody>
                  <a:tcPr anchor="ctr"/>
                </a:tc>
                <a:extLst>
                  <a:ext uri="{0D108BD9-81ED-4DB2-BD59-A6C34878D82A}">
                    <a16:rowId xmlns:a16="http://schemas.microsoft.com/office/drawing/2014/main" val="2743311786"/>
                  </a:ext>
                </a:extLst>
              </a:tr>
              <a:tr h="676414">
                <a:tc>
                  <a:txBody>
                    <a:bodyPr/>
                    <a:lstStyle/>
                    <a:p>
                      <a:pPr algn="ctr"/>
                      <a:r>
                        <a:rPr lang="en-US" sz="2400" dirty="0">
                          <a:latin typeface="Consolas" panose="020B0609020204030204" pitchFamily="49" charset="0"/>
                          <a:cs typeface="Consolas" panose="020B0609020204030204" pitchFamily="49" charset="0"/>
                        </a:rPr>
                        <a:t>b</a:t>
                      </a:r>
                    </a:p>
                  </a:txBody>
                  <a:tcPr anchor="ctr"/>
                </a:tc>
                <a:tc>
                  <a:txBody>
                    <a:bodyPr/>
                    <a:lstStyle/>
                    <a:p>
                      <a:pPr algn="ctr"/>
                      <a:r>
                        <a:rPr lang="en-US" sz="2400" dirty="0">
                          <a:latin typeface="Consolas" panose="020B0609020204030204" pitchFamily="49" charset="0"/>
                          <a:cs typeface="Consolas" panose="020B0609020204030204" pitchFamily="49" charset="0"/>
                        </a:rPr>
                        <a:t>0x28</a:t>
                      </a:r>
                    </a:p>
                  </a:txBody>
                  <a:tcPr anchor="ctr"/>
                </a:tc>
                <a:extLst>
                  <a:ext uri="{0D108BD9-81ED-4DB2-BD59-A6C34878D82A}">
                    <a16:rowId xmlns:a16="http://schemas.microsoft.com/office/drawing/2014/main" val="2206113992"/>
                  </a:ext>
                </a:extLst>
              </a:tr>
              <a:tr h="676414">
                <a:tc>
                  <a:txBody>
                    <a:bodyPr/>
                    <a:lstStyle/>
                    <a:p>
                      <a:pPr algn="ctr"/>
                      <a:r>
                        <a:rPr lang="en-US" sz="2400" dirty="0">
                          <a:latin typeface="Consolas" panose="020B0609020204030204" pitchFamily="49" charset="0"/>
                          <a:cs typeface="Consolas" panose="020B0609020204030204" pitchFamily="49" charset="0"/>
                        </a:rPr>
                        <a:t>c</a:t>
                      </a:r>
                    </a:p>
                  </a:txBody>
                  <a:tcPr anchor="ctr"/>
                </a:tc>
                <a:tc>
                  <a:txBody>
                    <a:bodyPr/>
                    <a:lstStyle/>
                    <a:p>
                      <a:pPr algn="ctr"/>
                      <a:r>
                        <a:rPr lang="en-US" sz="2400" dirty="0">
                          <a:latin typeface="Consolas" panose="020B0609020204030204" pitchFamily="49" charset="0"/>
                          <a:cs typeface="Consolas" panose="020B0609020204030204" pitchFamily="49" charset="0"/>
                        </a:rPr>
                        <a:t>0x38</a:t>
                      </a:r>
                    </a:p>
                  </a:txBody>
                  <a:tcPr anchor="ctr"/>
                </a:tc>
                <a:extLst>
                  <a:ext uri="{0D108BD9-81ED-4DB2-BD59-A6C34878D82A}">
                    <a16:rowId xmlns:a16="http://schemas.microsoft.com/office/drawing/2014/main" val="367378683"/>
                  </a:ext>
                </a:extLst>
              </a:tr>
              <a:tr h="676414">
                <a:tc>
                  <a:txBody>
                    <a:bodyPr/>
                    <a:lstStyle/>
                    <a:p>
                      <a:pPr algn="ctr"/>
                      <a:r>
                        <a:rPr lang="en-US" sz="2400" dirty="0">
                          <a:latin typeface="Consolas" panose="020B0609020204030204" pitchFamily="49" charset="0"/>
                          <a:cs typeface="Consolas" panose="020B0609020204030204" pitchFamily="49" charset="0"/>
                        </a:rPr>
                        <a:t>d</a:t>
                      </a:r>
                    </a:p>
                  </a:txBody>
                  <a:tcPr anchor="ctr"/>
                </a:tc>
                <a:tc>
                  <a:txBody>
                    <a:bodyPr/>
                    <a:lstStyle/>
                    <a:p>
                      <a:pPr algn="ctr"/>
                      <a:r>
                        <a:rPr lang="en-US" sz="2400" dirty="0">
                          <a:latin typeface="Consolas" panose="020B0609020204030204" pitchFamily="49" charset="0"/>
                          <a:cs typeface="Consolas" panose="020B0609020204030204" pitchFamily="49" charset="0"/>
                        </a:rPr>
                        <a:t>0x28</a:t>
                      </a:r>
                    </a:p>
                  </a:txBody>
                  <a:tcPr anchor="ctr"/>
                </a:tc>
                <a:extLst>
                  <a:ext uri="{0D108BD9-81ED-4DB2-BD59-A6C34878D82A}">
                    <a16:rowId xmlns:a16="http://schemas.microsoft.com/office/drawing/2014/main" val="3532735161"/>
                  </a:ext>
                </a:extLst>
              </a:tr>
              <a:tr h="676414">
                <a:tc>
                  <a:txBody>
                    <a:bodyPr/>
                    <a:lstStyle/>
                    <a:p>
                      <a:pPr algn="ctr"/>
                      <a:r>
                        <a:rPr lang="en-US" sz="2400" dirty="0">
                          <a:latin typeface="Consolas" panose="020B0609020204030204" pitchFamily="49" charset="0"/>
                          <a:cs typeface="Consolas" panose="020B0609020204030204" pitchFamily="49" charset="0"/>
                        </a:rPr>
                        <a:t>e</a:t>
                      </a:r>
                    </a:p>
                  </a:txBody>
                  <a:tcPr anchor="ctr"/>
                </a:tc>
                <a:tc>
                  <a:txBody>
                    <a:bodyPr/>
                    <a:lstStyle/>
                    <a:p>
                      <a:pPr algn="ctr"/>
                      <a:r>
                        <a:rPr lang="en-US" sz="2400" dirty="0">
                          <a:latin typeface="Consolas" panose="020B0609020204030204" pitchFamily="49" charset="0"/>
                          <a:cs typeface="Consolas" panose="020B0609020204030204" pitchFamily="49" charset="0"/>
                        </a:rPr>
                        <a:t>0x48</a:t>
                      </a:r>
                    </a:p>
                  </a:txBody>
                  <a:tcPr anchor="ctr"/>
                </a:tc>
                <a:extLst>
                  <a:ext uri="{0D108BD9-81ED-4DB2-BD59-A6C34878D82A}">
                    <a16:rowId xmlns:a16="http://schemas.microsoft.com/office/drawing/2014/main" val="1829965649"/>
                  </a:ext>
                </a:extLst>
              </a:tr>
            </a:tbl>
          </a:graphicData>
        </a:graphic>
      </p:graphicFrame>
      <p:graphicFrame>
        <p:nvGraphicFramePr>
          <p:cNvPr id="6" name="Table 5">
            <a:extLst>
              <a:ext uri="{FF2B5EF4-FFF2-40B4-BE49-F238E27FC236}">
                <a16:creationId xmlns:a16="http://schemas.microsoft.com/office/drawing/2014/main" id="{06FDEEAE-C986-D04E-ABBB-AAE252505287}"/>
              </a:ext>
            </a:extLst>
          </p:cNvPr>
          <p:cNvGraphicFramePr>
            <a:graphicFrameLocks noGrp="1"/>
          </p:cNvGraphicFramePr>
          <p:nvPr/>
        </p:nvGraphicFramePr>
        <p:xfrm>
          <a:off x="152400" y="5105400"/>
          <a:ext cx="11658600" cy="1596030"/>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gridCol w="1165860">
                  <a:extLst>
                    <a:ext uri="{9D8B030D-6E8A-4147-A177-3AD203B41FA5}">
                      <a16:colId xmlns:a16="http://schemas.microsoft.com/office/drawing/2014/main" val="653897468"/>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8</a:t>
                      </a:r>
                    </a:p>
                    <a:p>
                      <a:pPr algn="ct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24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spTree>
    <p:extLst>
      <p:ext uri="{BB962C8B-B14F-4D97-AF65-F5344CB8AC3E}">
        <p14:creationId xmlns:p14="http://schemas.microsoft.com/office/powerpoint/2010/main" val="32765494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6BE7A-66D5-864F-85FF-98594BA37C25}"/>
              </a:ext>
            </a:extLst>
          </p:cNvPr>
          <p:cNvSpPr>
            <a:spLocks noGrp="1"/>
          </p:cNvSpPr>
          <p:nvPr>
            <p:ph type="title"/>
          </p:nvPr>
        </p:nvSpPr>
        <p:spPr/>
        <p:txBody>
          <a:bodyPr/>
          <a:lstStyle/>
          <a:p>
            <a:r>
              <a:rPr lang="en-US" dirty="0"/>
              <a:t>Representing Headers</a:t>
            </a:r>
          </a:p>
        </p:txBody>
      </p:sp>
      <p:sp>
        <p:nvSpPr>
          <p:cNvPr id="3" name="Content Placeholder 2">
            <a:extLst>
              <a:ext uri="{FF2B5EF4-FFF2-40B4-BE49-F238E27FC236}">
                <a16:creationId xmlns:a16="http://schemas.microsoft.com/office/drawing/2014/main" id="{9F956E0E-7042-744F-A13A-A5DE87FE7DBA}"/>
              </a:ext>
            </a:extLst>
          </p:cNvPr>
          <p:cNvSpPr>
            <a:spLocks noGrp="1"/>
          </p:cNvSpPr>
          <p:nvPr>
            <p:ph idx="1"/>
          </p:nvPr>
        </p:nvSpPr>
        <p:spPr>
          <a:xfrm>
            <a:off x="152400" y="1295400"/>
            <a:ext cx="11811000" cy="5334000"/>
          </a:xfrm>
        </p:spPr>
        <p:txBody>
          <a:bodyPr/>
          <a:lstStyle/>
          <a:p>
            <a:pPr marL="0" indent="0">
              <a:buNone/>
            </a:pPr>
            <a:r>
              <a:rPr lang="en-US" dirty="0"/>
              <a:t>How can we store both a size and a status (Free/Allocated) in 8 bytes?</a:t>
            </a:r>
          </a:p>
          <a:p>
            <a:pPr marL="0" indent="0">
              <a:buNone/>
            </a:pPr>
            <a:endParaRPr lang="en-US" dirty="0"/>
          </a:p>
          <a:p>
            <a:pPr marL="0" indent="0">
              <a:buNone/>
            </a:pPr>
            <a:r>
              <a:rPr lang="en-US" dirty="0" err="1"/>
              <a:t>Int</a:t>
            </a:r>
            <a:r>
              <a:rPr lang="en-US" dirty="0"/>
              <a:t> for size, </a:t>
            </a:r>
            <a:r>
              <a:rPr lang="en-US" dirty="0" err="1"/>
              <a:t>int</a:t>
            </a:r>
            <a:r>
              <a:rPr lang="en-US" dirty="0"/>
              <a:t> for bytes?  </a:t>
            </a:r>
            <a:endParaRPr lang="en-US" b="1" dirty="0"/>
          </a:p>
          <a:p>
            <a:pPr marL="0" indent="0">
              <a:buNone/>
            </a:pPr>
            <a:endParaRPr lang="en-US" b="1" dirty="0"/>
          </a:p>
          <a:p>
            <a:pPr marL="0" indent="0">
              <a:buNone/>
            </a:pPr>
            <a:r>
              <a:rPr lang="en-US" b="1" dirty="0"/>
              <a:t>Key idea:</a:t>
            </a:r>
            <a:r>
              <a:rPr lang="en-US" dirty="0"/>
              <a:t> block sizes will </a:t>
            </a:r>
            <a:r>
              <a:rPr lang="en-US" i="1" dirty="0"/>
              <a:t>always be multiples of 8</a:t>
            </a:r>
            <a:r>
              <a:rPr lang="en-US" dirty="0"/>
              <a:t>.  (Why?)</a:t>
            </a:r>
          </a:p>
          <a:p>
            <a:r>
              <a:rPr lang="en-US" dirty="0"/>
              <a:t>Least-significant 3 bits will be unused!</a:t>
            </a:r>
          </a:p>
          <a:p>
            <a:r>
              <a:rPr lang="en-US" i="1" dirty="0"/>
              <a:t>Solution:</a:t>
            </a:r>
            <a:r>
              <a:rPr lang="en-US" dirty="0"/>
              <a:t> use one of the 3 least-significant bits to store free/allocated status</a:t>
            </a:r>
          </a:p>
          <a:p>
            <a:endParaRPr lang="en-US" i="1" dirty="0"/>
          </a:p>
          <a:p>
            <a:pPr marL="0" indent="0">
              <a:buNone/>
            </a:pPr>
            <a:r>
              <a:rPr lang="en-US" i="1" dirty="0"/>
              <a:t>For assignment 7, you may use this approach, or another approach, but remember that header sizes affect utilization!</a:t>
            </a:r>
          </a:p>
          <a:p>
            <a:pPr marL="0" indent="0">
              <a:buNone/>
            </a:pPr>
            <a:r>
              <a:rPr lang="en-US" b="1" dirty="0"/>
              <a:t>	</a:t>
            </a:r>
          </a:p>
          <a:p>
            <a:endParaRPr lang="en-US" dirty="0"/>
          </a:p>
        </p:txBody>
      </p:sp>
      <p:sp>
        <p:nvSpPr>
          <p:cNvPr id="4" name="Rectangle 3">
            <a:extLst>
              <a:ext uri="{FF2B5EF4-FFF2-40B4-BE49-F238E27FC236}">
                <a16:creationId xmlns:a16="http://schemas.microsoft.com/office/drawing/2014/main" id="{699F6DD7-8B0A-054C-9419-4D0BBCF53E89}"/>
              </a:ext>
            </a:extLst>
          </p:cNvPr>
          <p:cNvSpPr/>
          <p:nvPr/>
        </p:nvSpPr>
        <p:spPr>
          <a:xfrm>
            <a:off x="3962400" y="2296180"/>
            <a:ext cx="5927841" cy="523220"/>
          </a:xfrm>
          <a:prstGeom prst="rect">
            <a:avLst/>
          </a:prstGeom>
        </p:spPr>
        <p:txBody>
          <a:bodyPr wrap="none">
            <a:spAutoFit/>
          </a:bodyPr>
          <a:lstStyle/>
          <a:p>
            <a:pPr marL="0" indent="0">
              <a:buNone/>
            </a:pPr>
            <a:r>
              <a:rPr lang="en-US" sz="2800" b="1" dirty="0">
                <a:latin typeface="Calibri" panose="020F0502020204030204" pitchFamily="34" charset="0"/>
                <a:cs typeface="Calibri" panose="020F0502020204030204" pitchFamily="34" charset="0"/>
              </a:rPr>
              <a:t>no!  malloc/</a:t>
            </a:r>
            <a:r>
              <a:rPr lang="en-US" sz="2800" b="1" dirty="0" err="1">
                <a:latin typeface="Calibri" panose="020F0502020204030204" pitchFamily="34" charset="0"/>
                <a:cs typeface="Calibri" panose="020F0502020204030204" pitchFamily="34" charset="0"/>
              </a:rPr>
              <a:t>realloc</a:t>
            </a:r>
            <a:r>
              <a:rPr lang="en-US" sz="2800" b="1" dirty="0">
                <a:latin typeface="Calibri" panose="020F0502020204030204" pitchFamily="34" charset="0"/>
                <a:cs typeface="Calibri" panose="020F0502020204030204" pitchFamily="34" charset="0"/>
              </a:rPr>
              <a:t> use </a:t>
            </a:r>
            <a:r>
              <a:rPr lang="en-US" sz="2800" b="1" dirty="0" err="1">
                <a:latin typeface="Calibri" panose="020F0502020204030204" pitchFamily="34" charset="0"/>
                <a:cs typeface="Calibri" panose="020F0502020204030204" pitchFamily="34" charset="0"/>
              </a:rPr>
              <a:t>size_t</a:t>
            </a:r>
            <a:r>
              <a:rPr lang="en-US" sz="2800" b="1" dirty="0">
                <a:latin typeface="Calibri" panose="020F0502020204030204" pitchFamily="34" charset="0"/>
                <a:cs typeface="Calibri" panose="020F0502020204030204" pitchFamily="34" charset="0"/>
              </a:rPr>
              <a:t> for sizes!</a:t>
            </a:r>
          </a:p>
        </p:txBody>
      </p:sp>
    </p:spTree>
    <p:extLst>
      <p:ext uri="{BB962C8B-B14F-4D97-AF65-F5344CB8AC3E}">
        <p14:creationId xmlns:p14="http://schemas.microsoft.com/office/powerpoint/2010/main" val="236269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dirty="0"/>
              <a:t>Recap: the heap</a:t>
            </a:r>
          </a:p>
          <a:p>
            <a:r>
              <a:rPr lang="en-US" dirty="0">
                <a:solidFill>
                  <a:schemeClr val="bg1">
                    <a:lumMod val="85000"/>
                  </a:schemeClr>
                </a:solidFill>
              </a:rPr>
              <a:t>What is a heap allocator? </a:t>
            </a:r>
          </a:p>
          <a:p>
            <a:r>
              <a:rPr lang="en-US" dirty="0">
                <a:solidFill>
                  <a:schemeClr val="bg1">
                    <a:lumMod val="85000"/>
                  </a:schemeClr>
                </a:solidFill>
              </a:rPr>
              <a:t>Heap allocator requirements and goals</a:t>
            </a:r>
          </a:p>
          <a:p>
            <a:r>
              <a:rPr lang="en-US" dirty="0">
                <a:solidFill>
                  <a:schemeClr val="bg1">
                    <a:lumMod val="85000"/>
                  </a:schemeClr>
                </a:solidFill>
              </a:rPr>
              <a:t>Method 1: Bump Allocator</a:t>
            </a:r>
          </a:p>
          <a:p>
            <a:r>
              <a:rPr lang="en-US" b="1" dirty="0">
                <a:solidFill>
                  <a:schemeClr val="bg1">
                    <a:lumMod val="85000"/>
                  </a:schemeClr>
                </a:solidFill>
              </a:rPr>
              <a:t>Break: </a:t>
            </a:r>
            <a:r>
              <a:rPr lang="en-US" dirty="0">
                <a:solidFill>
                  <a:schemeClr val="bg1">
                    <a:lumMod val="85000"/>
                  </a:schemeClr>
                </a:solidFill>
              </a:rPr>
              <a:t>Announcements</a:t>
            </a:r>
            <a:endParaRPr lang="en-US" b="1" dirty="0">
              <a:solidFill>
                <a:schemeClr val="bg1">
                  <a:lumMod val="85000"/>
                </a:schemeClr>
              </a:solidFill>
            </a:endParaRPr>
          </a:p>
          <a:p>
            <a:r>
              <a:rPr lang="en-US" dirty="0">
                <a:solidFill>
                  <a:schemeClr val="bg1">
                    <a:lumMod val="85000"/>
                  </a:schemeClr>
                </a:solidFill>
              </a:rPr>
              <a:t>Method 2: Implicit Free List Allocator</a:t>
            </a:r>
          </a:p>
          <a:p>
            <a:r>
              <a:rPr lang="en-US" dirty="0">
                <a:solidFill>
                  <a:schemeClr val="bg1">
                    <a:lumMod val="85000"/>
                  </a:schemeClr>
                </a:solidFill>
              </a:rPr>
              <a:t>Method 3: Explicit Free List Allocator</a:t>
            </a:r>
          </a:p>
          <a:p>
            <a:endParaRPr lang="en-US" dirty="0">
              <a:solidFill>
                <a:schemeClr val="bg1">
                  <a:lumMod val="85000"/>
                </a:schemeClr>
              </a:solidFill>
            </a:endParaRPr>
          </a:p>
        </p:txBody>
      </p:sp>
    </p:spTree>
    <p:extLst>
      <p:ext uri="{BB962C8B-B14F-4D97-AF65-F5344CB8AC3E}">
        <p14:creationId xmlns:p14="http://schemas.microsoft.com/office/powerpoint/2010/main" val="10863396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A79B2-2166-BF42-9BAD-D2AE07ECDFFA}"/>
              </a:ext>
            </a:extLst>
          </p:cNvPr>
          <p:cNvSpPr>
            <a:spLocks noGrp="1"/>
          </p:cNvSpPr>
          <p:nvPr>
            <p:ph type="title"/>
          </p:nvPr>
        </p:nvSpPr>
        <p:spPr/>
        <p:txBody>
          <a:bodyPr/>
          <a:lstStyle/>
          <a:p>
            <a:r>
              <a:rPr lang="en-US" dirty="0"/>
              <a:t>Implicit Free List Allocator</a:t>
            </a:r>
          </a:p>
        </p:txBody>
      </p:sp>
      <p:sp>
        <p:nvSpPr>
          <p:cNvPr id="3" name="Content Placeholder 2">
            <a:extLst>
              <a:ext uri="{FF2B5EF4-FFF2-40B4-BE49-F238E27FC236}">
                <a16:creationId xmlns:a16="http://schemas.microsoft.com/office/drawing/2014/main" id="{EDD4EB8D-3A58-1643-8207-E06B9F89919B}"/>
              </a:ext>
            </a:extLst>
          </p:cNvPr>
          <p:cNvSpPr>
            <a:spLocks noGrp="1"/>
          </p:cNvSpPr>
          <p:nvPr>
            <p:ph idx="1"/>
          </p:nvPr>
        </p:nvSpPr>
        <p:spPr/>
        <p:txBody>
          <a:bodyPr/>
          <a:lstStyle/>
          <a:p>
            <a:r>
              <a:rPr lang="en-US" dirty="0"/>
              <a:t>How can we choose a free block to use for an allocation request?</a:t>
            </a:r>
          </a:p>
          <a:p>
            <a:pPr lvl="1"/>
            <a:r>
              <a:rPr lang="en-US" b="1" dirty="0"/>
              <a:t>First fit: </a:t>
            </a:r>
            <a:r>
              <a:rPr lang="en-US" dirty="0"/>
              <a:t>search the list from beginning each time and choose first free block that fits.</a:t>
            </a:r>
          </a:p>
          <a:p>
            <a:pPr lvl="1"/>
            <a:r>
              <a:rPr lang="en-US" b="1" dirty="0"/>
              <a:t>Next fit:</a:t>
            </a:r>
            <a:r>
              <a:rPr lang="en-US" dirty="0"/>
              <a:t> instead of starting at the beginning, continue where previous search left off.</a:t>
            </a:r>
          </a:p>
          <a:p>
            <a:pPr lvl="1"/>
            <a:r>
              <a:rPr lang="en-US" b="1" dirty="0"/>
              <a:t>Best fit:</a:t>
            </a:r>
            <a:r>
              <a:rPr lang="en-US" dirty="0"/>
              <a:t> examine every free block and choose the one with the smallest size that fits.</a:t>
            </a:r>
          </a:p>
          <a:p>
            <a:pPr lvl="1"/>
            <a:endParaRPr lang="en-US" dirty="0"/>
          </a:p>
          <a:p>
            <a:r>
              <a:rPr lang="en-US" dirty="0"/>
              <a:t>What are the pros/cons of this approach?</a:t>
            </a:r>
          </a:p>
          <a:p>
            <a:pPr lvl="1"/>
            <a:endParaRPr lang="en-US" b="1" dirty="0"/>
          </a:p>
          <a:p>
            <a:endParaRPr lang="en-US" b="1" dirty="0"/>
          </a:p>
        </p:txBody>
      </p:sp>
    </p:spTree>
    <p:extLst>
      <p:ext uri="{BB962C8B-B14F-4D97-AF65-F5344CB8AC3E}">
        <p14:creationId xmlns:p14="http://schemas.microsoft.com/office/powerpoint/2010/main" val="16280394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B5F0-056E-A94B-A50B-A813012289A2}"/>
              </a:ext>
            </a:extLst>
          </p:cNvPr>
          <p:cNvSpPr>
            <a:spLocks noGrp="1"/>
          </p:cNvSpPr>
          <p:nvPr>
            <p:ph type="title"/>
          </p:nvPr>
        </p:nvSpPr>
        <p:spPr/>
        <p:txBody>
          <a:bodyPr/>
          <a:lstStyle/>
          <a:p>
            <a:r>
              <a:rPr lang="en-US" dirty="0"/>
              <a:t>Revisiting Our Goals</a:t>
            </a:r>
          </a:p>
        </p:txBody>
      </p:sp>
      <p:sp>
        <p:nvSpPr>
          <p:cNvPr id="3" name="Content Placeholder 2">
            <a:extLst>
              <a:ext uri="{FF2B5EF4-FFF2-40B4-BE49-F238E27FC236}">
                <a16:creationId xmlns:a16="http://schemas.microsoft.com/office/drawing/2014/main" id="{10601285-4B35-4D46-9736-15CFB9BECA35}"/>
              </a:ext>
            </a:extLst>
          </p:cNvPr>
          <p:cNvSpPr>
            <a:spLocks noGrp="1"/>
          </p:cNvSpPr>
          <p:nvPr>
            <p:ph idx="1"/>
          </p:nvPr>
        </p:nvSpPr>
        <p:spPr/>
        <p:txBody>
          <a:bodyPr/>
          <a:lstStyle/>
          <a:p>
            <a:pPr marL="0" indent="0">
              <a:buNone/>
            </a:pPr>
            <a:r>
              <a:rPr lang="en-US" dirty="0"/>
              <a:t>Questions we considered:</a:t>
            </a:r>
          </a:p>
          <a:p>
            <a:pPr marL="514350" indent="-514350">
              <a:buFont typeface="+mj-lt"/>
              <a:buAutoNum type="arabicPeriod"/>
            </a:pPr>
            <a:r>
              <a:rPr lang="en-US" dirty="0"/>
              <a:t>How do we keep track of free blocks?  </a:t>
            </a:r>
            <a:r>
              <a:rPr lang="en-US" b="1" dirty="0"/>
              <a:t>Using headers!</a:t>
            </a:r>
            <a:endParaRPr lang="en-US" dirty="0"/>
          </a:p>
          <a:p>
            <a:pPr marL="514350" indent="-514350">
              <a:buFont typeface="+mj-lt"/>
              <a:buAutoNum type="arabicPeriod"/>
            </a:pPr>
            <a:r>
              <a:rPr lang="en-US" dirty="0"/>
              <a:t>How do we choose an appropriate free block in which to place a newly allocated block?  </a:t>
            </a:r>
            <a:r>
              <a:rPr lang="en-US" b="1" dirty="0"/>
              <a:t>Iterate through all blocks.</a:t>
            </a:r>
            <a:endParaRPr lang="en-US" dirty="0"/>
          </a:p>
          <a:p>
            <a:pPr marL="514350" indent="-514350">
              <a:buFont typeface="+mj-lt"/>
              <a:buAutoNum type="arabicPeriod"/>
            </a:pPr>
            <a:r>
              <a:rPr lang="en-US" dirty="0"/>
              <a:t>After we place a newly allocated block in some free block, what do we do with the remainder of the free block?  </a:t>
            </a:r>
            <a:r>
              <a:rPr lang="en-US" b="1" dirty="0"/>
              <a:t>Try to make the most of it!</a:t>
            </a:r>
            <a:endParaRPr lang="en-US" dirty="0"/>
          </a:p>
          <a:p>
            <a:pPr marL="514350" indent="-514350">
              <a:buFont typeface="+mj-lt"/>
              <a:buAutoNum type="arabicPeriod"/>
            </a:pPr>
            <a:r>
              <a:rPr lang="en-US" dirty="0"/>
              <a:t>What do we do with a block that has just been freed?  </a:t>
            </a:r>
            <a:r>
              <a:rPr lang="en-US" b="1" dirty="0"/>
              <a:t>Update its header!</a:t>
            </a:r>
            <a:endParaRPr lang="en-US" dirty="0"/>
          </a:p>
          <a:p>
            <a:endParaRPr lang="en-US" dirty="0"/>
          </a:p>
        </p:txBody>
      </p:sp>
    </p:spTree>
    <p:extLst>
      <p:ext uri="{BB962C8B-B14F-4D97-AF65-F5344CB8AC3E}">
        <p14:creationId xmlns:p14="http://schemas.microsoft.com/office/powerpoint/2010/main" val="278583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898E9-1795-F947-BB07-68867095AFBC}"/>
              </a:ext>
            </a:extLst>
          </p:cNvPr>
          <p:cNvSpPr>
            <a:spLocks noGrp="1"/>
          </p:cNvSpPr>
          <p:nvPr>
            <p:ph type="title"/>
          </p:nvPr>
        </p:nvSpPr>
        <p:spPr/>
        <p:txBody>
          <a:bodyPr/>
          <a:lstStyle/>
          <a:p>
            <a:r>
              <a:rPr lang="en-US" dirty="0"/>
              <a:t>Assignment 7: Implicit Allocator</a:t>
            </a:r>
          </a:p>
        </p:txBody>
      </p:sp>
      <p:sp>
        <p:nvSpPr>
          <p:cNvPr id="3" name="Content Placeholder 2">
            <a:extLst>
              <a:ext uri="{FF2B5EF4-FFF2-40B4-BE49-F238E27FC236}">
                <a16:creationId xmlns:a16="http://schemas.microsoft.com/office/drawing/2014/main" id="{22ADF6CE-A687-E541-87FE-BC87443A58AD}"/>
              </a:ext>
            </a:extLst>
          </p:cNvPr>
          <p:cNvSpPr>
            <a:spLocks noGrp="1"/>
          </p:cNvSpPr>
          <p:nvPr>
            <p:ph idx="1"/>
          </p:nvPr>
        </p:nvSpPr>
        <p:spPr/>
        <p:txBody>
          <a:bodyPr/>
          <a:lstStyle/>
          <a:p>
            <a:r>
              <a:rPr lang="en-US" b="1" dirty="0"/>
              <a:t>Must have </a:t>
            </a:r>
            <a:r>
              <a:rPr lang="en-US" dirty="0"/>
              <a:t>headers that track block information (size, status in-use or free) - we recommend using headers larger than the 4 byte headers specified in the book, as this makes it easier to satisfy the alignment constraint and store information.</a:t>
            </a:r>
          </a:p>
          <a:p>
            <a:r>
              <a:rPr lang="en-US" b="1" dirty="0"/>
              <a:t>Must have </a:t>
            </a:r>
            <a:r>
              <a:rPr lang="en-US" dirty="0"/>
              <a:t>free blocks that are recycled and reused for subsequent malloc requests if possible</a:t>
            </a:r>
          </a:p>
          <a:p>
            <a:r>
              <a:rPr lang="en-US" b="1" dirty="0"/>
              <a:t>Must have </a:t>
            </a:r>
            <a:r>
              <a:rPr lang="en-US" dirty="0"/>
              <a:t>a malloc implementation that searches the heap for free blocks via an implicit list (i.e. traverses block-by-block).</a:t>
            </a:r>
          </a:p>
          <a:p>
            <a:endParaRPr lang="en-US" dirty="0"/>
          </a:p>
          <a:p>
            <a:r>
              <a:rPr lang="en-US" b="1" dirty="0"/>
              <a:t>Does not need to </a:t>
            </a:r>
            <a:r>
              <a:rPr lang="en-US" dirty="0"/>
              <a:t>have</a:t>
            </a:r>
            <a:r>
              <a:rPr lang="en-US" b="1" dirty="0"/>
              <a:t> </a:t>
            </a:r>
            <a:r>
              <a:rPr lang="en-US" dirty="0"/>
              <a:t>coalescing of free blocks</a:t>
            </a:r>
          </a:p>
          <a:p>
            <a:r>
              <a:rPr lang="en-US" b="1" dirty="0"/>
              <a:t>Does not need to </a:t>
            </a:r>
            <a:r>
              <a:rPr lang="en-US" dirty="0"/>
              <a:t>support in-place </a:t>
            </a:r>
            <a:r>
              <a:rPr lang="en-US" dirty="0" err="1"/>
              <a:t>realloc</a:t>
            </a:r>
            <a:endParaRPr lang="en-US" dirty="0"/>
          </a:p>
        </p:txBody>
      </p:sp>
    </p:spTree>
    <p:extLst>
      <p:ext uri="{BB962C8B-B14F-4D97-AF65-F5344CB8AC3E}">
        <p14:creationId xmlns:p14="http://schemas.microsoft.com/office/powerpoint/2010/main" val="143869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a:t>Coalescing</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3810000"/>
          </a:xfrm>
        </p:spPr>
        <p:txBody>
          <a:bodyPr/>
          <a:lstStyle/>
          <a:p>
            <a:pPr marL="0" indent="0">
              <a:buNone/>
            </a:pPr>
            <a:r>
              <a:rPr lang="en-US" dirty="0">
                <a:latin typeface="Consolas" panose="020B0609020204030204" pitchFamily="49" charset="0"/>
                <a:cs typeface="Consolas" panose="020B0609020204030204" pitchFamily="49" charset="0"/>
              </a:rPr>
              <a:t>void *e = malloc(24);	</a:t>
            </a:r>
            <a:r>
              <a:rPr lang="en-US" b="1" dirty="0">
                <a:solidFill>
                  <a:srgbClr val="00B050"/>
                </a:solidFill>
                <a:latin typeface="Consolas" panose="020B0609020204030204" pitchFamily="49" charset="0"/>
                <a:cs typeface="Consolas" panose="020B0609020204030204" pitchFamily="49" charset="0"/>
              </a:rPr>
              <a:t>// returns NULL!</a:t>
            </a:r>
          </a:p>
        </p:txBody>
      </p:sp>
      <p:graphicFrame>
        <p:nvGraphicFramePr>
          <p:cNvPr id="6" name="Table 5">
            <a:extLst>
              <a:ext uri="{FF2B5EF4-FFF2-40B4-BE49-F238E27FC236}">
                <a16:creationId xmlns:a16="http://schemas.microsoft.com/office/drawing/2014/main" id="{06FDEEAE-C986-D04E-ABBB-AAE252505287}"/>
              </a:ext>
            </a:extLst>
          </p:cNvPr>
          <p:cNvGraphicFramePr>
            <a:graphicFrameLocks noGrp="1"/>
          </p:cNvGraphicFramePr>
          <p:nvPr/>
        </p:nvGraphicFramePr>
        <p:xfrm>
          <a:off x="152400" y="5105400"/>
          <a:ext cx="11658600" cy="1596030"/>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gridCol w="1165860">
                  <a:extLst>
                    <a:ext uri="{9D8B030D-6E8A-4147-A177-3AD203B41FA5}">
                      <a16:colId xmlns:a16="http://schemas.microsoft.com/office/drawing/2014/main" val="653897468"/>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8</a:t>
                      </a:r>
                    </a:p>
                    <a:p>
                      <a:pPr algn="ct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24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sp>
        <p:nvSpPr>
          <p:cNvPr id="7" name="Rectangle 6">
            <a:extLst>
              <a:ext uri="{FF2B5EF4-FFF2-40B4-BE49-F238E27FC236}">
                <a16:creationId xmlns:a16="http://schemas.microsoft.com/office/drawing/2014/main" id="{10CAA498-8E3C-4340-801C-767F5FEF7801}"/>
              </a:ext>
            </a:extLst>
          </p:cNvPr>
          <p:cNvSpPr/>
          <p:nvPr/>
        </p:nvSpPr>
        <p:spPr bwMode="auto">
          <a:xfrm>
            <a:off x="2914650" y="2630984"/>
            <a:ext cx="6362700" cy="186481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You do not need to worry about this problem for the implicit allocator, but this is a requirement for the </a:t>
            </a:r>
            <a:r>
              <a:rPr lang="en-US" sz="2800" i="1" dirty="0">
                <a:latin typeface="+mn-lt"/>
                <a:cs typeface="Courier New" panose="02070309020205020404" pitchFamily="49" charset="0"/>
              </a:rPr>
              <a:t>explicit</a:t>
            </a:r>
            <a:r>
              <a:rPr lang="en-US" sz="2800" dirty="0">
                <a:latin typeface="+mn-lt"/>
                <a:cs typeface="Courier New" panose="02070309020205020404" pitchFamily="49" charset="0"/>
              </a:rPr>
              <a:t> allocator! (More about this later).</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125633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a:t>In-Place </a:t>
            </a:r>
            <a:r>
              <a:rPr lang="en-US" dirty="0" err="1"/>
              <a:t>Realloc</a:t>
            </a:r>
            <a:endParaRPr lang="en-US" dirty="0"/>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3810000"/>
          </a:xfrm>
        </p:spPr>
        <p:txBody>
          <a:bodyPr/>
          <a:lstStyle/>
          <a:p>
            <a:pPr marL="0" indent="0">
              <a:buNone/>
            </a:pPr>
            <a:r>
              <a:rPr lang="en-US" dirty="0">
                <a:latin typeface="Consolas" panose="020B0609020204030204" pitchFamily="49" charset="0"/>
                <a:cs typeface="Consolas" panose="020B0609020204030204" pitchFamily="49" charset="0"/>
              </a:rPr>
              <a:t>void *a = malloc(4);</a:t>
            </a:r>
          </a:p>
          <a:p>
            <a:pPr marL="0" indent="0">
              <a:buNone/>
            </a:pPr>
            <a:r>
              <a:rPr lang="en-US" dirty="0">
                <a:latin typeface="Consolas" panose="020B0609020204030204" pitchFamily="49" charset="0"/>
                <a:cs typeface="Consolas" panose="020B0609020204030204" pitchFamily="49" charset="0"/>
              </a:rPr>
              <a:t>void *b = </a:t>
            </a:r>
            <a:r>
              <a:rPr lang="en-US" dirty="0" err="1">
                <a:latin typeface="Consolas" panose="020B0609020204030204" pitchFamily="49" charset="0"/>
                <a:cs typeface="Consolas" panose="020B0609020204030204" pitchFamily="49" charset="0"/>
              </a:rPr>
              <a:t>realloc</a:t>
            </a:r>
            <a:r>
              <a:rPr lang="en-US" dirty="0">
                <a:latin typeface="Consolas" panose="020B0609020204030204" pitchFamily="49" charset="0"/>
                <a:cs typeface="Consolas" panose="020B0609020204030204" pitchFamily="49" charset="0"/>
              </a:rPr>
              <a:t>(a, 8);</a:t>
            </a:r>
          </a:p>
        </p:txBody>
      </p:sp>
      <p:graphicFrame>
        <p:nvGraphicFramePr>
          <p:cNvPr id="6" name="Table 5">
            <a:extLst>
              <a:ext uri="{FF2B5EF4-FFF2-40B4-BE49-F238E27FC236}">
                <a16:creationId xmlns:a16="http://schemas.microsoft.com/office/drawing/2014/main" id="{06FDEEAE-C986-D04E-ABBB-AAE252505287}"/>
              </a:ext>
            </a:extLst>
          </p:cNvPr>
          <p:cNvGraphicFramePr>
            <a:graphicFrameLocks noGrp="1"/>
          </p:cNvGraphicFramePr>
          <p:nvPr/>
        </p:nvGraphicFramePr>
        <p:xfrm>
          <a:off x="152400" y="5105400"/>
          <a:ext cx="11658600" cy="1596030"/>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gridCol w="1165860">
                  <a:extLst>
                    <a:ext uri="{9D8B030D-6E8A-4147-A177-3AD203B41FA5}">
                      <a16:colId xmlns:a16="http://schemas.microsoft.com/office/drawing/2014/main" val="653897468"/>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72</a:t>
                      </a:r>
                    </a:p>
                    <a:p>
                      <a:pPr algn="ct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9">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spTree>
    <p:extLst>
      <p:ext uri="{BB962C8B-B14F-4D97-AF65-F5344CB8AC3E}">
        <p14:creationId xmlns:p14="http://schemas.microsoft.com/office/powerpoint/2010/main" val="868809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a:t>In-Place </a:t>
            </a:r>
            <a:r>
              <a:rPr lang="en-US" dirty="0" err="1"/>
              <a:t>Realloc</a:t>
            </a:r>
            <a:endParaRPr lang="en-US" dirty="0"/>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3810000"/>
          </a:xfrm>
        </p:spPr>
        <p:txBody>
          <a:bodyPr/>
          <a:lstStyle/>
          <a:p>
            <a:pPr marL="0" indent="0">
              <a:buNone/>
            </a:pPr>
            <a:r>
              <a:rPr lang="en-US" b="1" dirty="0">
                <a:solidFill>
                  <a:srgbClr val="C00000"/>
                </a:solidFill>
                <a:latin typeface="Consolas" panose="020B0609020204030204" pitchFamily="49" charset="0"/>
                <a:cs typeface="Consolas" panose="020B0609020204030204" pitchFamily="49" charset="0"/>
              </a:rPr>
              <a:t>void *a = malloc(4);</a:t>
            </a:r>
          </a:p>
          <a:p>
            <a:pPr marL="0" indent="0">
              <a:buNone/>
            </a:pPr>
            <a:r>
              <a:rPr lang="en-US" dirty="0">
                <a:latin typeface="Consolas" panose="020B0609020204030204" pitchFamily="49" charset="0"/>
                <a:cs typeface="Consolas" panose="020B0609020204030204" pitchFamily="49" charset="0"/>
              </a:rPr>
              <a:t>void *b = </a:t>
            </a:r>
            <a:r>
              <a:rPr lang="en-US" dirty="0" err="1">
                <a:latin typeface="Consolas" panose="020B0609020204030204" pitchFamily="49" charset="0"/>
                <a:cs typeface="Consolas" panose="020B0609020204030204" pitchFamily="49" charset="0"/>
              </a:rPr>
              <a:t>realloc</a:t>
            </a:r>
            <a:r>
              <a:rPr lang="en-US" dirty="0">
                <a:latin typeface="Consolas" panose="020B0609020204030204" pitchFamily="49" charset="0"/>
                <a:cs typeface="Consolas" panose="020B0609020204030204" pitchFamily="49" charset="0"/>
              </a:rPr>
              <a:t>(a, 8);</a:t>
            </a:r>
          </a:p>
        </p:txBody>
      </p:sp>
      <p:graphicFrame>
        <p:nvGraphicFramePr>
          <p:cNvPr id="6" name="Table 5">
            <a:extLst>
              <a:ext uri="{FF2B5EF4-FFF2-40B4-BE49-F238E27FC236}">
                <a16:creationId xmlns:a16="http://schemas.microsoft.com/office/drawing/2014/main" id="{06FDEEAE-C986-D04E-ABBB-AAE252505287}"/>
              </a:ext>
            </a:extLst>
          </p:cNvPr>
          <p:cNvGraphicFramePr>
            <a:graphicFrameLocks noGrp="1"/>
          </p:cNvGraphicFramePr>
          <p:nvPr/>
        </p:nvGraphicFramePr>
        <p:xfrm>
          <a:off x="152400" y="5105400"/>
          <a:ext cx="11658600" cy="1596030"/>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gridCol w="1165860">
                  <a:extLst>
                    <a:ext uri="{9D8B030D-6E8A-4147-A177-3AD203B41FA5}">
                      <a16:colId xmlns:a16="http://schemas.microsoft.com/office/drawing/2014/main" val="653897468"/>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8</a:t>
                      </a:r>
                    </a:p>
                    <a:p>
                      <a:pPr algn="ct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56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7">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graphicFrame>
        <p:nvGraphicFramePr>
          <p:cNvPr id="8" name="Table 7">
            <a:extLst>
              <a:ext uri="{FF2B5EF4-FFF2-40B4-BE49-F238E27FC236}">
                <a16:creationId xmlns:a16="http://schemas.microsoft.com/office/drawing/2014/main" id="{2F83CEA9-94A1-584B-999D-907806C3D02E}"/>
              </a:ext>
            </a:extLst>
          </p:cNvPr>
          <p:cNvGraphicFramePr>
            <a:graphicFrameLocks noGrp="1"/>
          </p:cNvGraphicFramePr>
          <p:nvPr/>
        </p:nvGraphicFramePr>
        <p:xfrm>
          <a:off x="7747000" y="1371600"/>
          <a:ext cx="4216400" cy="1179883"/>
        </p:xfrm>
        <a:graphic>
          <a:graphicData uri="http://schemas.openxmlformats.org/drawingml/2006/table">
            <a:tbl>
              <a:tblPr firstRow="1" bandRow="1">
                <a:tableStyleId>{5C22544A-7EE6-4342-B048-85BDC9FD1C3A}</a:tableStyleId>
              </a:tblPr>
              <a:tblGrid>
                <a:gridCol w="2108200">
                  <a:extLst>
                    <a:ext uri="{9D8B030D-6E8A-4147-A177-3AD203B41FA5}">
                      <a16:colId xmlns:a16="http://schemas.microsoft.com/office/drawing/2014/main" val="3971460222"/>
                    </a:ext>
                  </a:extLst>
                </a:gridCol>
                <a:gridCol w="2108200">
                  <a:extLst>
                    <a:ext uri="{9D8B030D-6E8A-4147-A177-3AD203B41FA5}">
                      <a16:colId xmlns:a16="http://schemas.microsoft.com/office/drawing/2014/main" val="3606093569"/>
                    </a:ext>
                  </a:extLst>
                </a:gridCol>
              </a:tblGrid>
              <a:tr h="425186">
                <a:tc>
                  <a:txBody>
                    <a:bodyPr/>
                    <a:lstStyle/>
                    <a:p>
                      <a:pPr algn="ctr"/>
                      <a:r>
                        <a:rPr lang="en-US" sz="2400" dirty="0"/>
                        <a:t>Variable</a:t>
                      </a:r>
                    </a:p>
                  </a:txBody>
                  <a:tcPr/>
                </a:tc>
                <a:tc>
                  <a:txBody>
                    <a:bodyPr/>
                    <a:lstStyle/>
                    <a:p>
                      <a:pPr algn="ctr"/>
                      <a:r>
                        <a:rPr lang="en-US" sz="2400" dirty="0"/>
                        <a:t>Value</a:t>
                      </a:r>
                    </a:p>
                  </a:txBody>
                  <a:tcPr/>
                </a:tc>
                <a:extLst>
                  <a:ext uri="{0D108BD9-81ED-4DB2-BD59-A6C34878D82A}">
                    <a16:rowId xmlns:a16="http://schemas.microsoft.com/office/drawing/2014/main" val="3051439707"/>
                  </a:ext>
                </a:extLst>
              </a:tr>
              <a:tr h="722683">
                <a:tc>
                  <a:txBody>
                    <a:bodyPr/>
                    <a:lstStyle/>
                    <a:p>
                      <a:pPr algn="ctr"/>
                      <a:r>
                        <a:rPr lang="en-US" sz="2400" dirty="0">
                          <a:latin typeface="Consolas" panose="020B0609020204030204" pitchFamily="49" charset="0"/>
                          <a:cs typeface="Consolas" panose="020B0609020204030204" pitchFamily="49" charset="0"/>
                        </a:rPr>
                        <a:t>a</a:t>
                      </a:r>
                    </a:p>
                  </a:txBody>
                  <a:tcPr anchor="ctr"/>
                </a:tc>
                <a:tc>
                  <a:txBody>
                    <a:bodyPr/>
                    <a:lstStyle/>
                    <a:p>
                      <a:pPr algn="ctr"/>
                      <a:r>
                        <a:rPr lang="en-US" sz="2400" dirty="0">
                          <a:latin typeface="Consolas" panose="020B0609020204030204" pitchFamily="49" charset="0"/>
                          <a:cs typeface="Consolas" panose="020B0609020204030204" pitchFamily="49" charset="0"/>
                        </a:rPr>
                        <a:t>0x18</a:t>
                      </a:r>
                    </a:p>
                  </a:txBody>
                  <a:tcPr anchor="ctr"/>
                </a:tc>
                <a:extLst>
                  <a:ext uri="{0D108BD9-81ED-4DB2-BD59-A6C34878D82A}">
                    <a16:rowId xmlns:a16="http://schemas.microsoft.com/office/drawing/2014/main" val="2743311786"/>
                  </a:ext>
                </a:extLst>
              </a:tr>
            </a:tbl>
          </a:graphicData>
        </a:graphic>
      </p:graphicFrame>
    </p:spTree>
    <p:extLst>
      <p:ext uri="{BB962C8B-B14F-4D97-AF65-F5344CB8AC3E}">
        <p14:creationId xmlns:p14="http://schemas.microsoft.com/office/powerpoint/2010/main" val="6370720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a:t>In-Place </a:t>
            </a:r>
            <a:r>
              <a:rPr lang="en-US" dirty="0" err="1"/>
              <a:t>Realloc</a:t>
            </a:r>
            <a:endParaRPr lang="en-US" dirty="0"/>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3810000"/>
          </a:xfrm>
        </p:spPr>
        <p:txBody>
          <a:bodyPr/>
          <a:lstStyle/>
          <a:p>
            <a:pPr marL="0" indent="0">
              <a:buNone/>
            </a:pPr>
            <a:r>
              <a:rPr lang="en-US" dirty="0">
                <a:latin typeface="Consolas" panose="020B0609020204030204" pitchFamily="49" charset="0"/>
                <a:cs typeface="Consolas" panose="020B0609020204030204" pitchFamily="49" charset="0"/>
              </a:rPr>
              <a:t>void *a = malloc(4);</a:t>
            </a:r>
          </a:p>
          <a:p>
            <a:pPr marL="0" indent="0">
              <a:buNone/>
            </a:pPr>
            <a:r>
              <a:rPr lang="en-US" b="1" dirty="0">
                <a:solidFill>
                  <a:srgbClr val="C00000"/>
                </a:solidFill>
                <a:latin typeface="Consolas" panose="020B0609020204030204" pitchFamily="49" charset="0"/>
                <a:cs typeface="Consolas" panose="020B0609020204030204" pitchFamily="49" charset="0"/>
              </a:rPr>
              <a:t>void *b = </a:t>
            </a:r>
            <a:r>
              <a:rPr lang="en-US" b="1" dirty="0" err="1">
                <a:solidFill>
                  <a:srgbClr val="C00000"/>
                </a:solidFill>
                <a:latin typeface="Consolas" panose="020B0609020204030204" pitchFamily="49" charset="0"/>
                <a:cs typeface="Consolas" panose="020B0609020204030204" pitchFamily="49" charset="0"/>
              </a:rPr>
              <a:t>realloc</a:t>
            </a:r>
            <a:r>
              <a:rPr lang="en-US" b="1" dirty="0">
                <a:solidFill>
                  <a:srgbClr val="C00000"/>
                </a:solidFill>
                <a:latin typeface="Consolas" panose="020B0609020204030204" pitchFamily="49" charset="0"/>
                <a:cs typeface="Consolas" panose="020B0609020204030204" pitchFamily="49" charset="0"/>
              </a:rPr>
              <a:t>(a, 8);</a:t>
            </a:r>
          </a:p>
        </p:txBody>
      </p:sp>
      <p:graphicFrame>
        <p:nvGraphicFramePr>
          <p:cNvPr id="6" name="Table 5">
            <a:extLst>
              <a:ext uri="{FF2B5EF4-FFF2-40B4-BE49-F238E27FC236}">
                <a16:creationId xmlns:a16="http://schemas.microsoft.com/office/drawing/2014/main" id="{06FDEEAE-C986-D04E-ABBB-AAE252505287}"/>
              </a:ext>
            </a:extLst>
          </p:cNvPr>
          <p:cNvGraphicFramePr>
            <a:graphicFrameLocks noGrp="1"/>
          </p:cNvGraphicFramePr>
          <p:nvPr/>
        </p:nvGraphicFramePr>
        <p:xfrm>
          <a:off x="152400" y="5105400"/>
          <a:ext cx="11658600" cy="1596030"/>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gridCol w="1165860">
                  <a:extLst>
                    <a:ext uri="{9D8B030D-6E8A-4147-A177-3AD203B41FA5}">
                      <a16:colId xmlns:a16="http://schemas.microsoft.com/office/drawing/2014/main" val="653897468"/>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8</a:t>
                      </a:r>
                    </a:p>
                    <a:p>
                      <a:pPr algn="ct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b</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40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graphicFrame>
        <p:nvGraphicFramePr>
          <p:cNvPr id="8" name="Table 7">
            <a:extLst>
              <a:ext uri="{FF2B5EF4-FFF2-40B4-BE49-F238E27FC236}">
                <a16:creationId xmlns:a16="http://schemas.microsoft.com/office/drawing/2014/main" id="{2F83CEA9-94A1-584B-999D-907806C3D02E}"/>
              </a:ext>
            </a:extLst>
          </p:cNvPr>
          <p:cNvGraphicFramePr>
            <a:graphicFrameLocks noGrp="1"/>
          </p:cNvGraphicFramePr>
          <p:nvPr/>
        </p:nvGraphicFramePr>
        <p:xfrm>
          <a:off x="7747000" y="1371600"/>
          <a:ext cx="4216400" cy="1902566"/>
        </p:xfrm>
        <a:graphic>
          <a:graphicData uri="http://schemas.openxmlformats.org/drawingml/2006/table">
            <a:tbl>
              <a:tblPr firstRow="1" bandRow="1">
                <a:tableStyleId>{5C22544A-7EE6-4342-B048-85BDC9FD1C3A}</a:tableStyleId>
              </a:tblPr>
              <a:tblGrid>
                <a:gridCol w="2108200">
                  <a:extLst>
                    <a:ext uri="{9D8B030D-6E8A-4147-A177-3AD203B41FA5}">
                      <a16:colId xmlns:a16="http://schemas.microsoft.com/office/drawing/2014/main" val="3971460222"/>
                    </a:ext>
                  </a:extLst>
                </a:gridCol>
                <a:gridCol w="2108200">
                  <a:extLst>
                    <a:ext uri="{9D8B030D-6E8A-4147-A177-3AD203B41FA5}">
                      <a16:colId xmlns:a16="http://schemas.microsoft.com/office/drawing/2014/main" val="3606093569"/>
                    </a:ext>
                  </a:extLst>
                </a:gridCol>
              </a:tblGrid>
              <a:tr h="425186">
                <a:tc>
                  <a:txBody>
                    <a:bodyPr/>
                    <a:lstStyle/>
                    <a:p>
                      <a:pPr algn="ctr"/>
                      <a:r>
                        <a:rPr lang="en-US" sz="2400" dirty="0"/>
                        <a:t>Variable</a:t>
                      </a:r>
                    </a:p>
                  </a:txBody>
                  <a:tcPr/>
                </a:tc>
                <a:tc>
                  <a:txBody>
                    <a:bodyPr/>
                    <a:lstStyle/>
                    <a:p>
                      <a:pPr algn="ctr"/>
                      <a:r>
                        <a:rPr lang="en-US" sz="2400" dirty="0"/>
                        <a:t>Value</a:t>
                      </a:r>
                    </a:p>
                  </a:txBody>
                  <a:tcPr/>
                </a:tc>
                <a:extLst>
                  <a:ext uri="{0D108BD9-81ED-4DB2-BD59-A6C34878D82A}">
                    <a16:rowId xmlns:a16="http://schemas.microsoft.com/office/drawing/2014/main" val="3051439707"/>
                  </a:ext>
                </a:extLst>
              </a:tr>
              <a:tr h="722683">
                <a:tc>
                  <a:txBody>
                    <a:bodyPr/>
                    <a:lstStyle/>
                    <a:p>
                      <a:pPr algn="ctr"/>
                      <a:r>
                        <a:rPr lang="en-US" sz="2400" dirty="0">
                          <a:latin typeface="Consolas" panose="020B0609020204030204" pitchFamily="49" charset="0"/>
                          <a:cs typeface="Consolas" panose="020B0609020204030204" pitchFamily="49" charset="0"/>
                        </a:rPr>
                        <a:t>a</a:t>
                      </a:r>
                    </a:p>
                  </a:txBody>
                  <a:tcPr anchor="ctr"/>
                </a:tc>
                <a:tc>
                  <a:txBody>
                    <a:bodyPr/>
                    <a:lstStyle/>
                    <a:p>
                      <a:pPr algn="ctr"/>
                      <a:r>
                        <a:rPr lang="en-US" sz="2400" dirty="0">
                          <a:latin typeface="Consolas" panose="020B0609020204030204" pitchFamily="49" charset="0"/>
                          <a:cs typeface="Consolas" panose="020B0609020204030204" pitchFamily="49" charset="0"/>
                        </a:rPr>
                        <a:t>0x10</a:t>
                      </a:r>
                    </a:p>
                  </a:txBody>
                  <a:tcPr anchor="ctr"/>
                </a:tc>
                <a:extLst>
                  <a:ext uri="{0D108BD9-81ED-4DB2-BD59-A6C34878D82A}">
                    <a16:rowId xmlns:a16="http://schemas.microsoft.com/office/drawing/2014/main" val="2743311786"/>
                  </a:ext>
                </a:extLst>
              </a:tr>
              <a:tr h="722683">
                <a:tc>
                  <a:txBody>
                    <a:bodyPr/>
                    <a:lstStyle/>
                    <a:p>
                      <a:pPr algn="ctr"/>
                      <a:r>
                        <a:rPr lang="en-US" sz="2400" dirty="0">
                          <a:latin typeface="Consolas" panose="020B0609020204030204" pitchFamily="49" charset="0"/>
                          <a:cs typeface="Consolas" panose="020B0609020204030204" pitchFamily="49" charset="0"/>
                        </a:rPr>
                        <a:t>b</a:t>
                      </a:r>
                    </a:p>
                  </a:txBody>
                  <a:tcPr anchor="ctr"/>
                </a:tc>
                <a:tc>
                  <a:txBody>
                    <a:bodyPr/>
                    <a:lstStyle/>
                    <a:p>
                      <a:pPr algn="ctr"/>
                      <a:r>
                        <a:rPr lang="en-US" sz="2400" dirty="0">
                          <a:latin typeface="Consolas" panose="020B0609020204030204" pitchFamily="49" charset="0"/>
                          <a:cs typeface="Consolas" panose="020B0609020204030204" pitchFamily="49" charset="0"/>
                        </a:rPr>
                        <a:t>0x28</a:t>
                      </a:r>
                    </a:p>
                  </a:txBody>
                  <a:tcPr anchor="ctr"/>
                </a:tc>
                <a:extLst>
                  <a:ext uri="{0D108BD9-81ED-4DB2-BD59-A6C34878D82A}">
                    <a16:rowId xmlns:a16="http://schemas.microsoft.com/office/drawing/2014/main" val="2206113992"/>
                  </a:ext>
                </a:extLst>
              </a:tr>
            </a:tbl>
          </a:graphicData>
        </a:graphic>
      </p:graphicFrame>
      <p:sp>
        <p:nvSpPr>
          <p:cNvPr id="7" name="Rectangle 6">
            <a:extLst>
              <a:ext uri="{FF2B5EF4-FFF2-40B4-BE49-F238E27FC236}">
                <a16:creationId xmlns:a16="http://schemas.microsoft.com/office/drawing/2014/main" id="{E6B86324-F8F5-1C40-90EA-B8664C873DAF}"/>
              </a:ext>
            </a:extLst>
          </p:cNvPr>
          <p:cNvSpPr/>
          <p:nvPr/>
        </p:nvSpPr>
        <p:spPr bwMode="auto">
          <a:xfrm>
            <a:off x="1790700" y="3583835"/>
            <a:ext cx="8534400" cy="149027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The implicit allocator can always move memory to a new location for a </a:t>
            </a:r>
            <a:r>
              <a:rPr lang="en-US" sz="2800" dirty="0" err="1">
                <a:latin typeface="+mn-lt"/>
                <a:cs typeface="Courier New" panose="02070309020205020404" pitchFamily="49" charset="0"/>
              </a:rPr>
              <a:t>realloc</a:t>
            </a:r>
            <a:r>
              <a:rPr lang="en-US" sz="2800" dirty="0">
                <a:latin typeface="+mn-lt"/>
                <a:cs typeface="Courier New" panose="02070309020205020404" pitchFamily="49" charset="0"/>
              </a:rPr>
              <a:t> request.  The </a:t>
            </a:r>
            <a:r>
              <a:rPr lang="en-US" sz="2800" i="1" dirty="0">
                <a:latin typeface="+mn-lt"/>
                <a:cs typeface="Courier New" panose="02070309020205020404" pitchFamily="49" charset="0"/>
              </a:rPr>
              <a:t>explicit</a:t>
            </a:r>
            <a:r>
              <a:rPr lang="en-US" sz="2800" dirty="0">
                <a:latin typeface="+mn-lt"/>
                <a:cs typeface="Courier New" panose="02070309020205020404" pitchFamily="49" charset="0"/>
              </a:rPr>
              <a:t> allocator must support in-place </a:t>
            </a:r>
            <a:r>
              <a:rPr lang="en-US" sz="2800" dirty="0" err="1">
                <a:latin typeface="+mn-lt"/>
                <a:cs typeface="Courier New" panose="02070309020205020404" pitchFamily="49" charset="0"/>
              </a:rPr>
              <a:t>realloc</a:t>
            </a:r>
            <a:r>
              <a:rPr lang="en-US" sz="2800" dirty="0">
                <a:latin typeface="+mn-lt"/>
                <a:cs typeface="Courier New" panose="02070309020205020404" pitchFamily="49" charset="0"/>
              </a:rPr>
              <a:t> (more on this later).</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367448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C55D9-3B0E-814A-874D-4ADBAB3A11E4}"/>
              </a:ext>
            </a:extLst>
          </p:cNvPr>
          <p:cNvSpPr>
            <a:spLocks noGrp="1"/>
          </p:cNvSpPr>
          <p:nvPr>
            <p:ph type="title"/>
          </p:nvPr>
        </p:nvSpPr>
        <p:spPr/>
        <p:txBody>
          <a:bodyPr/>
          <a:lstStyle/>
          <a:p>
            <a:r>
              <a:rPr lang="en-US" dirty="0"/>
              <a:t>Summary: Implicit Allocator</a:t>
            </a:r>
          </a:p>
        </p:txBody>
      </p:sp>
      <p:sp>
        <p:nvSpPr>
          <p:cNvPr id="3" name="Content Placeholder 2">
            <a:extLst>
              <a:ext uri="{FF2B5EF4-FFF2-40B4-BE49-F238E27FC236}">
                <a16:creationId xmlns:a16="http://schemas.microsoft.com/office/drawing/2014/main" id="{30026350-95B9-E345-A012-F41763C08714}"/>
              </a:ext>
            </a:extLst>
          </p:cNvPr>
          <p:cNvSpPr>
            <a:spLocks noGrp="1"/>
          </p:cNvSpPr>
          <p:nvPr>
            <p:ph idx="1"/>
          </p:nvPr>
        </p:nvSpPr>
        <p:spPr/>
        <p:txBody>
          <a:bodyPr/>
          <a:lstStyle/>
          <a:p>
            <a:r>
              <a:rPr lang="en-US" dirty="0"/>
              <a:t>An implicit allocator is a more efficient implementation that has reasonable </a:t>
            </a:r>
            <a:r>
              <a:rPr lang="en-US" b="1" dirty="0"/>
              <a:t>throughput</a:t>
            </a:r>
            <a:r>
              <a:rPr lang="en-US" dirty="0"/>
              <a:t> and </a:t>
            </a:r>
            <a:r>
              <a:rPr lang="en-US" b="1" dirty="0"/>
              <a:t>utilization</a:t>
            </a:r>
            <a:r>
              <a:rPr lang="en-US" dirty="0"/>
              <a:t> due to its recycling of blocks.</a:t>
            </a:r>
          </a:p>
          <a:p>
            <a:endParaRPr lang="en-US" dirty="0"/>
          </a:p>
          <a:p>
            <a:pPr marL="0" indent="0">
              <a:buNone/>
            </a:pPr>
            <a:r>
              <a:rPr lang="en-US" dirty="0"/>
              <a:t>Can we do better?</a:t>
            </a:r>
          </a:p>
          <a:p>
            <a:pPr marL="514350" indent="-514350">
              <a:buFont typeface="+mj-lt"/>
              <a:buAutoNum type="arabicPeriod"/>
            </a:pPr>
            <a:r>
              <a:rPr lang="en-US" dirty="0"/>
              <a:t>Can we avoid searching all blocks for free blocks to reuse?</a:t>
            </a:r>
          </a:p>
          <a:p>
            <a:pPr marL="514350" indent="-514350">
              <a:buFont typeface="+mj-lt"/>
              <a:buAutoNum type="arabicPeriod"/>
            </a:pPr>
            <a:r>
              <a:rPr lang="en-US" dirty="0"/>
              <a:t>Can we merge adjacent free blocks to keep large spaces available?</a:t>
            </a:r>
          </a:p>
          <a:p>
            <a:pPr marL="514350" indent="-514350">
              <a:buFont typeface="+mj-lt"/>
              <a:buAutoNum type="arabicPeriod"/>
            </a:pPr>
            <a:r>
              <a:rPr lang="en-US" dirty="0"/>
              <a:t>Can we avoid always copying/moving data during </a:t>
            </a:r>
            <a:r>
              <a:rPr lang="en-US" dirty="0" err="1"/>
              <a:t>realloc</a:t>
            </a:r>
            <a:r>
              <a:rPr lang="en-US" dirty="0"/>
              <a:t>?</a:t>
            </a:r>
          </a:p>
        </p:txBody>
      </p:sp>
    </p:spTree>
    <p:extLst>
      <p:ext uri="{BB962C8B-B14F-4D97-AF65-F5344CB8AC3E}">
        <p14:creationId xmlns:p14="http://schemas.microsoft.com/office/powerpoint/2010/main" val="3554266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dirty="0">
                <a:solidFill>
                  <a:schemeClr val="bg1">
                    <a:lumMod val="85000"/>
                  </a:schemeClr>
                </a:solidFill>
              </a:rPr>
              <a:t>Recap: the heap</a:t>
            </a:r>
          </a:p>
          <a:p>
            <a:r>
              <a:rPr lang="en-US" dirty="0">
                <a:solidFill>
                  <a:schemeClr val="bg1">
                    <a:lumMod val="85000"/>
                  </a:schemeClr>
                </a:solidFill>
              </a:rPr>
              <a:t>What is a heap allocator? </a:t>
            </a:r>
          </a:p>
          <a:p>
            <a:r>
              <a:rPr lang="en-US" dirty="0">
                <a:solidFill>
                  <a:schemeClr val="bg1">
                    <a:lumMod val="85000"/>
                  </a:schemeClr>
                </a:solidFill>
              </a:rPr>
              <a:t>Heap allocator requirements and goals</a:t>
            </a:r>
          </a:p>
          <a:p>
            <a:r>
              <a:rPr lang="en-US" dirty="0">
                <a:solidFill>
                  <a:schemeClr val="bg1">
                    <a:lumMod val="85000"/>
                  </a:schemeClr>
                </a:solidFill>
              </a:rPr>
              <a:t>Method 1: Bump Allocator</a:t>
            </a:r>
          </a:p>
          <a:p>
            <a:r>
              <a:rPr lang="en-US" b="1" dirty="0">
                <a:solidFill>
                  <a:schemeClr val="bg1">
                    <a:lumMod val="85000"/>
                  </a:schemeClr>
                </a:solidFill>
              </a:rPr>
              <a:t>Break: </a:t>
            </a:r>
            <a:r>
              <a:rPr lang="en-US" dirty="0">
                <a:solidFill>
                  <a:schemeClr val="bg1">
                    <a:lumMod val="85000"/>
                  </a:schemeClr>
                </a:solidFill>
              </a:rPr>
              <a:t>Announcements</a:t>
            </a:r>
            <a:endParaRPr lang="en-US" b="1" dirty="0">
              <a:solidFill>
                <a:schemeClr val="bg1">
                  <a:lumMod val="85000"/>
                </a:schemeClr>
              </a:solidFill>
            </a:endParaRPr>
          </a:p>
          <a:p>
            <a:r>
              <a:rPr lang="en-US" dirty="0">
                <a:solidFill>
                  <a:schemeClr val="bg1">
                    <a:lumMod val="85000"/>
                  </a:schemeClr>
                </a:solidFill>
              </a:rPr>
              <a:t>Method 2: Implicit Free List Allocator</a:t>
            </a:r>
          </a:p>
          <a:p>
            <a:r>
              <a:rPr lang="en-US" dirty="0"/>
              <a:t>Method 3: Explicit Free List Allocator</a:t>
            </a:r>
          </a:p>
          <a:p>
            <a:r>
              <a:rPr lang="en-US" dirty="0">
                <a:solidFill>
                  <a:schemeClr val="bg1">
                    <a:lumMod val="85000"/>
                  </a:schemeClr>
                </a:solidFill>
              </a:rPr>
              <a:t>Optimization</a:t>
            </a:r>
          </a:p>
          <a:p>
            <a:endParaRPr lang="en-US" dirty="0">
              <a:solidFill>
                <a:schemeClr val="bg1">
                  <a:lumMod val="85000"/>
                </a:schemeClr>
              </a:solidFill>
            </a:endParaRPr>
          </a:p>
        </p:txBody>
      </p:sp>
    </p:spTree>
    <p:extLst>
      <p:ext uri="{BB962C8B-B14F-4D97-AF65-F5344CB8AC3E}">
        <p14:creationId xmlns:p14="http://schemas.microsoft.com/office/powerpoint/2010/main" val="30013516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dirty="0">
                <a:solidFill>
                  <a:schemeClr val="bg1">
                    <a:lumMod val="85000"/>
                  </a:schemeClr>
                </a:solidFill>
              </a:rPr>
              <a:t>Recap: the heap</a:t>
            </a:r>
          </a:p>
          <a:p>
            <a:r>
              <a:rPr lang="en-US" dirty="0">
                <a:solidFill>
                  <a:schemeClr val="bg1">
                    <a:lumMod val="85000"/>
                  </a:schemeClr>
                </a:solidFill>
              </a:rPr>
              <a:t>What is a heap allocator? </a:t>
            </a:r>
          </a:p>
          <a:p>
            <a:r>
              <a:rPr lang="en-US" dirty="0">
                <a:solidFill>
                  <a:schemeClr val="bg1">
                    <a:lumMod val="85000"/>
                  </a:schemeClr>
                </a:solidFill>
              </a:rPr>
              <a:t>Heap allocator requirements and goals</a:t>
            </a:r>
          </a:p>
          <a:p>
            <a:r>
              <a:rPr lang="en-US" dirty="0">
                <a:solidFill>
                  <a:schemeClr val="bg1">
                    <a:lumMod val="85000"/>
                  </a:schemeClr>
                </a:solidFill>
              </a:rPr>
              <a:t>Method 1: Bump Allocator</a:t>
            </a:r>
          </a:p>
          <a:p>
            <a:r>
              <a:rPr lang="en-US" b="1" dirty="0">
                <a:solidFill>
                  <a:schemeClr val="bg1">
                    <a:lumMod val="85000"/>
                  </a:schemeClr>
                </a:solidFill>
              </a:rPr>
              <a:t>Break: </a:t>
            </a:r>
            <a:r>
              <a:rPr lang="en-US" dirty="0">
                <a:solidFill>
                  <a:schemeClr val="bg1">
                    <a:lumMod val="85000"/>
                  </a:schemeClr>
                </a:solidFill>
              </a:rPr>
              <a:t>Announcements</a:t>
            </a:r>
            <a:endParaRPr lang="en-US" b="1" dirty="0">
              <a:solidFill>
                <a:schemeClr val="bg1">
                  <a:lumMod val="85000"/>
                </a:schemeClr>
              </a:solidFill>
            </a:endParaRPr>
          </a:p>
          <a:p>
            <a:r>
              <a:rPr lang="en-US" dirty="0">
                <a:solidFill>
                  <a:schemeClr val="bg1">
                    <a:lumMod val="85000"/>
                  </a:schemeClr>
                </a:solidFill>
              </a:rPr>
              <a:t>Method 2: Implicit Free List Allocator</a:t>
            </a:r>
          </a:p>
          <a:p>
            <a:r>
              <a:rPr lang="en-US" dirty="0"/>
              <a:t>Method 3: Explicit Free List Allocator</a:t>
            </a:r>
          </a:p>
          <a:p>
            <a:pPr lvl="1"/>
            <a:r>
              <a:rPr lang="en-US" b="1" dirty="0"/>
              <a:t>Explicit Allocator</a:t>
            </a:r>
          </a:p>
          <a:p>
            <a:pPr lvl="1"/>
            <a:r>
              <a:rPr lang="en-US" dirty="0"/>
              <a:t>Coalescing</a:t>
            </a:r>
          </a:p>
          <a:p>
            <a:pPr lvl="1"/>
            <a:r>
              <a:rPr lang="en-US" dirty="0"/>
              <a:t>In-place </a:t>
            </a:r>
            <a:r>
              <a:rPr lang="en-US" dirty="0" err="1"/>
              <a:t>Realloc</a:t>
            </a:r>
            <a:endParaRPr lang="en-US" dirty="0"/>
          </a:p>
          <a:p>
            <a:r>
              <a:rPr lang="en-US" dirty="0">
                <a:solidFill>
                  <a:schemeClr val="bg1">
                    <a:lumMod val="85000"/>
                  </a:schemeClr>
                </a:solidFill>
              </a:rPr>
              <a:t>Optimization</a:t>
            </a:r>
          </a:p>
          <a:p>
            <a:endParaRPr lang="en-US" dirty="0">
              <a:solidFill>
                <a:schemeClr val="bg1">
                  <a:lumMod val="85000"/>
                </a:schemeClr>
              </a:solidFill>
            </a:endParaRPr>
          </a:p>
        </p:txBody>
      </p:sp>
    </p:spTree>
    <p:extLst>
      <p:ext uri="{BB962C8B-B14F-4D97-AF65-F5344CB8AC3E}">
        <p14:creationId xmlns:p14="http://schemas.microsoft.com/office/powerpoint/2010/main" val="1322331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09B1-6185-D148-83A8-04E8EB05B7D4}"/>
              </a:ext>
            </a:extLst>
          </p:cNvPr>
          <p:cNvSpPr>
            <a:spLocks noGrp="1"/>
          </p:cNvSpPr>
          <p:nvPr>
            <p:ph type="title"/>
          </p:nvPr>
        </p:nvSpPr>
        <p:spPr/>
        <p:txBody>
          <a:bodyPr/>
          <a:lstStyle/>
          <a:p>
            <a:r>
              <a:rPr lang="en-US" dirty="0"/>
              <a:t>The Heap</a:t>
            </a:r>
          </a:p>
        </p:txBody>
      </p:sp>
      <p:sp>
        <p:nvSpPr>
          <p:cNvPr id="16" name="Rectangle 15">
            <a:extLst>
              <a:ext uri="{FF2B5EF4-FFF2-40B4-BE49-F238E27FC236}">
                <a16:creationId xmlns:a16="http://schemas.microsoft.com/office/drawing/2014/main" id="{E7AE1AF6-FC8F-334B-AE72-BB9B96F7486A}"/>
              </a:ext>
            </a:extLst>
          </p:cNvPr>
          <p:cNvSpPr/>
          <p:nvPr>
            <p:custDataLst>
              <p:tags r:id="rId1"/>
            </p:custDataLst>
          </p:nvPr>
        </p:nvSpPr>
        <p:spPr>
          <a:xfrm>
            <a:off x="4195203" y="5786735"/>
            <a:ext cx="681597" cy="461665"/>
          </a:xfrm>
          <a:prstGeom prst="rect">
            <a:avLst/>
          </a:prstGeom>
        </p:spPr>
        <p:txBody>
          <a:bodyPr wrap="none">
            <a:spAutoFit/>
          </a:bodyPr>
          <a:lstStyle/>
          <a:p>
            <a:r>
              <a:rPr lang="en-US" dirty="0"/>
              <a:t>0x0</a:t>
            </a:r>
          </a:p>
        </p:txBody>
      </p:sp>
      <p:sp>
        <p:nvSpPr>
          <p:cNvPr id="17" name="Rectangle 16"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56193914-60AD-D841-B65F-16BD98DA7090}"/>
              </a:ext>
            </a:extLst>
          </p:cNvPr>
          <p:cNvSpPr/>
          <p:nvPr>
            <p:custDataLst>
              <p:tags r:id="rId2"/>
            </p:custDataLst>
          </p:nvPr>
        </p:nvSpPr>
        <p:spPr>
          <a:xfrm>
            <a:off x="4876800" y="2057400"/>
            <a:ext cx="2438400" cy="396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41A4667-CAF4-D14D-A500-578D2E661C0D}"/>
              </a:ext>
            </a:extLst>
          </p:cNvPr>
          <p:cNvSpPr/>
          <p:nvPr>
            <p:custDataLst>
              <p:tags r:id="rId3"/>
            </p:custDataLst>
          </p:nvPr>
        </p:nvSpPr>
        <p:spPr>
          <a:xfrm>
            <a:off x="4876800" y="4012937"/>
            <a:ext cx="2438400" cy="71509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Heap</a:t>
            </a:r>
          </a:p>
        </p:txBody>
      </p:sp>
      <p:cxnSp>
        <p:nvCxnSpPr>
          <p:cNvPr id="20" name="Straight Arrow Connector 19">
            <a:extLst>
              <a:ext uri="{FF2B5EF4-FFF2-40B4-BE49-F238E27FC236}">
                <a16:creationId xmlns:a16="http://schemas.microsoft.com/office/drawing/2014/main" id="{5D8AEBF1-EEDB-3045-86E2-3399C654EC93}"/>
              </a:ext>
            </a:extLst>
          </p:cNvPr>
          <p:cNvCxnSpPr>
            <a:cxnSpLocks/>
          </p:cNvCxnSpPr>
          <p:nvPr>
            <p:custDataLst>
              <p:tags r:id="rId4"/>
            </p:custDataLst>
          </p:nvPr>
        </p:nvCxnSpPr>
        <p:spPr>
          <a:xfrm flipH="1">
            <a:off x="6093791" y="2866307"/>
            <a:ext cx="2211" cy="410293"/>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648D7F7-C13C-8D44-9AF5-79EF4AF7060D}"/>
              </a:ext>
            </a:extLst>
          </p:cNvPr>
          <p:cNvSpPr/>
          <p:nvPr>
            <p:custDataLst>
              <p:tags r:id="rId5"/>
            </p:custDataLst>
          </p:nvPr>
        </p:nvSpPr>
        <p:spPr>
          <a:xfrm>
            <a:off x="4876800" y="2057399"/>
            <a:ext cx="2438400" cy="75602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Stack</a:t>
            </a:r>
          </a:p>
        </p:txBody>
      </p:sp>
      <p:sp>
        <p:nvSpPr>
          <p:cNvPr id="23" name="Rectangle 22">
            <a:extLst>
              <a:ext uri="{FF2B5EF4-FFF2-40B4-BE49-F238E27FC236}">
                <a16:creationId xmlns:a16="http://schemas.microsoft.com/office/drawing/2014/main" id="{DE206192-216F-144D-9623-BF744BC8DBB6}"/>
              </a:ext>
            </a:extLst>
          </p:cNvPr>
          <p:cNvSpPr/>
          <p:nvPr>
            <p:custDataLst>
              <p:tags r:id="rId6"/>
            </p:custDataLst>
          </p:nvPr>
        </p:nvSpPr>
        <p:spPr>
          <a:xfrm>
            <a:off x="4874592" y="4876800"/>
            <a:ext cx="2438400" cy="59005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24" name="Rectangle 23">
            <a:extLst>
              <a:ext uri="{FF2B5EF4-FFF2-40B4-BE49-F238E27FC236}">
                <a16:creationId xmlns:a16="http://schemas.microsoft.com/office/drawing/2014/main" id="{A127102D-40B8-DD48-96A6-7EC8B2EDB972}"/>
              </a:ext>
            </a:extLst>
          </p:cNvPr>
          <p:cNvSpPr/>
          <p:nvPr>
            <p:custDataLst>
              <p:tags r:id="rId7"/>
            </p:custDataLst>
          </p:nvPr>
        </p:nvSpPr>
        <p:spPr>
          <a:xfrm>
            <a:off x="4876800" y="5562600"/>
            <a:ext cx="2438400" cy="32054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 (code)</a:t>
            </a:r>
          </a:p>
        </p:txBody>
      </p:sp>
      <p:cxnSp>
        <p:nvCxnSpPr>
          <p:cNvPr id="29" name="Straight Arrow Connector 28">
            <a:extLst>
              <a:ext uri="{FF2B5EF4-FFF2-40B4-BE49-F238E27FC236}">
                <a16:creationId xmlns:a16="http://schemas.microsoft.com/office/drawing/2014/main" id="{BBD16155-01EA-0049-9DBC-6F314B7DD8A7}"/>
              </a:ext>
            </a:extLst>
          </p:cNvPr>
          <p:cNvCxnSpPr>
            <a:cxnSpLocks/>
          </p:cNvCxnSpPr>
          <p:nvPr>
            <p:custDataLst>
              <p:tags r:id="rId8"/>
            </p:custDataLst>
          </p:nvPr>
        </p:nvCxnSpPr>
        <p:spPr>
          <a:xfrm flipV="1">
            <a:off x="6093791" y="3581400"/>
            <a:ext cx="0" cy="439522"/>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2B93BD7-973B-D540-82F1-8FE1C576E5BA}"/>
              </a:ext>
            </a:extLst>
          </p:cNvPr>
          <p:cNvSpPr txBox="1"/>
          <p:nvPr/>
        </p:nvSpPr>
        <p:spPr>
          <a:xfrm>
            <a:off x="5302549" y="1592039"/>
            <a:ext cx="1582484" cy="369332"/>
          </a:xfrm>
          <a:prstGeom prst="rect">
            <a:avLst/>
          </a:prstGeom>
          <a:noFill/>
        </p:spPr>
        <p:txBody>
          <a:bodyPr wrap="none" rtlCol="0">
            <a:spAutoFit/>
          </a:bodyPr>
          <a:lstStyle/>
          <a:p>
            <a:r>
              <a:rPr lang="en-US" u="sng" dirty="0"/>
              <a:t>Main Memory</a:t>
            </a:r>
          </a:p>
        </p:txBody>
      </p:sp>
    </p:spTree>
    <p:extLst>
      <p:ext uri="{BB962C8B-B14F-4D97-AF65-F5344CB8AC3E}">
        <p14:creationId xmlns:p14="http://schemas.microsoft.com/office/powerpoint/2010/main" val="2580624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5BE0-D7EA-DA48-93F8-9B0BE22523ED}"/>
              </a:ext>
            </a:extLst>
          </p:cNvPr>
          <p:cNvSpPr>
            <a:spLocks noGrp="1"/>
          </p:cNvSpPr>
          <p:nvPr>
            <p:ph type="title"/>
          </p:nvPr>
        </p:nvSpPr>
        <p:spPr/>
        <p:txBody>
          <a:bodyPr/>
          <a:lstStyle/>
          <a:p>
            <a:r>
              <a:rPr lang="en-US" dirty="0"/>
              <a:t>Can We Do Better?</a:t>
            </a:r>
          </a:p>
        </p:txBody>
      </p:sp>
      <p:sp>
        <p:nvSpPr>
          <p:cNvPr id="3" name="Content Placeholder 2">
            <a:extLst>
              <a:ext uri="{FF2B5EF4-FFF2-40B4-BE49-F238E27FC236}">
                <a16:creationId xmlns:a16="http://schemas.microsoft.com/office/drawing/2014/main" id="{57E5C81C-17F9-634E-9DAF-16633AA2FBD0}"/>
              </a:ext>
            </a:extLst>
          </p:cNvPr>
          <p:cNvSpPr>
            <a:spLocks noGrp="1"/>
          </p:cNvSpPr>
          <p:nvPr>
            <p:ph idx="1"/>
          </p:nvPr>
        </p:nvSpPr>
        <p:spPr/>
        <p:txBody>
          <a:bodyPr/>
          <a:lstStyle/>
          <a:p>
            <a:r>
              <a:rPr lang="en-US" dirty="0"/>
              <a:t>It would be nice if we could jump </a:t>
            </a:r>
            <a:r>
              <a:rPr lang="en-US" i="1" dirty="0"/>
              <a:t>just between free blocks</a:t>
            </a:r>
            <a:r>
              <a:rPr lang="en-US" dirty="0"/>
              <a:t>, rather than all blocks, to find a block to reuse.</a:t>
            </a:r>
          </a:p>
          <a:p>
            <a:r>
              <a:rPr lang="en-US" b="1" dirty="0"/>
              <a:t>Idea: </a:t>
            </a:r>
            <a:r>
              <a:rPr lang="en-US" dirty="0"/>
              <a:t>let’s modify each header to add a pointer to the next free block and a pointer to the previous free block.</a:t>
            </a:r>
            <a:endParaRPr lang="en-US" b="1" dirty="0"/>
          </a:p>
          <a:p>
            <a:endParaRPr lang="en-US" dirty="0"/>
          </a:p>
        </p:txBody>
      </p:sp>
      <p:graphicFrame>
        <p:nvGraphicFramePr>
          <p:cNvPr id="5" name="Table 4">
            <a:extLst>
              <a:ext uri="{FF2B5EF4-FFF2-40B4-BE49-F238E27FC236}">
                <a16:creationId xmlns:a16="http://schemas.microsoft.com/office/drawing/2014/main" id="{F53EFA79-AD89-C844-B875-67C5340F90A9}"/>
              </a:ext>
            </a:extLst>
          </p:cNvPr>
          <p:cNvGraphicFramePr>
            <a:graphicFrameLocks noGrp="1"/>
          </p:cNvGraphicFramePr>
          <p:nvPr/>
        </p:nvGraphicFramePr>
        <p:xfrm>
          <a:off x="152400" y="5105400"/>
          <a:ext cx="11658600" cy="1596030"/>
        </p:xfrm>
        <a:graphic>
          <a:graphicData uri="http://schemas.openxmlformats.org/drawingml/2006/table">
            <a:tbl>
              <a:tblPr firstRow="1" bandRow="1">
                <a:tableStyleId>{2D5ABB26-0587-4C30-8999-92F81FD0307C}</a:tableStyleId>
              </a:tblPr>
              <a:tblGrid>
                <a:gridCol w="971550">
                  <a:extLst>
                    <a:ext uri="{9D8B030D-6E8A-4147-A177-3AD203B41FA5}">
                      <a16:colId xmlns:a16="http://schemas.microsoft.com/office/drawing/2014/main" val="260455293"/>
                    </a:ext>
                  </a:extLst>
                </a:gridCol>
                <a:gridCol w="971550">
                  <a:extLst>
                    <a:ext uri="{9D8B030D-6E8A-4147-A177-3AD203B41FA5}">
                      <a16:colId xmlns:a16="http://schemas.microsoft.com/office/drawing/2014/main" val="3091910980"/>
                    </a:ext>
                  </a:extLst>
                </a:gridCol>
                <a:gridCol w="971550">
                  <a:extLst>
                    <a:ext uri="{9D8B030D-6E8A-4147-A177-3AD203B41FA5}">
                      <a16:colId xmlns:a16="http://schemas.microsoft.com/office/drawing/2014/main" val="1511525729"/>
                    </a:ext>
                  </a:extLst>
                </a:gridCol>
                <a:gridCol w="971550">
                  <a:extLst>
                    <a:ext uri="{9D8B030D-6E8A-4147-A177-3AD203B41FA5}">
                      <a16:colId xmlns:a16="http://schemas.microsoft.com/office/drawing/2014/main" val="552219943"/>
                    </a:ext>
                  </a:extLst>
                </a:gridCol>
                <a:gridCol w="971550">
                  <a:extLst>
                    <a:ext uri="{9D8B030D-6E8A-4147-A177-3AD203B41FA5}">
                      <a16:colId xmlns:a16="http://schemas.microsoft.com/office/drawing/2014/main" val="1702535043"/>
                    </a:ext>
                  </a:extLst>
                </a:gridCol>
                <a:gridCol w="971550">
                  <a:extLst>
                    <a:ext uri="{9D8B030D-6E8A-4147-A177-3AD203B41FA5}">
                      <a16:colId xmlns:a16="http://schemas.microsoft.com/office/drawing/2014/main" val="3608448905"/>
                    </a:ext>
                  </a:extLst>
                </a:gridCol>
                <a:gridCol w="971550">
                  <a:extLst>
                    <a:ext uri="{9D8B030D-6E8A-4147-A177-3AD203B41FA5}">
                      <a16:colId xmlns:a16="http://schemas.microsoft.com/office/drawing/2014/main" val="1841696702"/>
                    </a:ext>
                  </a:extLst>
                </a:gridCol>
                <a:gridCol w="971550">
                  <a:extLst>
                    <a:ext uri="{9D8B030D-6E8A-4147-A177-3AD203B41FA5}">
                      <a16:colId xmlns:a16="http://schemas.microsoft.com/office/drawing/2014/main" val="3701989782"/>
                    </a:ext>
                  </a:extLst>
                </a:gridCol>
                <a:gridCol w="971550">
                  <a:extLst>
                    <a:ext uri="{9D8B030D-6E8A-4147-A177-3AD203B41FA5}">
                      <a16:colId xmlns:a16="http://schemas.microsoft.com/office/drawing/2014/main" val="758963084"/>
                    </a:ext>
                  </a:extLst>
                </a:gridCol>
                <a:gridCol w="971550">
                  <a:extLst>
                    <a:ext uri="{9D8B030D-6E8A-4147-A177-3AD203B41FA5}">
                      <a16:colId xmlns:a16="http://schemas.microsoft.com/office/drawing/2014/main" val="653897468"/>
                    </a:ext>
                  </a:extLst>
                </a:gridCol>
                <a:gridCol w="971550">
                  <a:extLst>
                    <a:ext uri="{9D8B030D-6E8A-4147-A177-3AD203B41FA5}">
                      <a16:colId xmlns:a16="http://schemas.microsoft.com/office/drawing/2014/main" val="1344363867"/>
                    </a:ext>
                  </a:extLst>
                </a:gridCol>
                <a:gridCol w="971550">
                  <a:extLst>
                    <a:ext uri="{9D8B030D-6E8A-4147-A177-3AD203B41FA5}">
                      <a16:colId xmlns:a16="http://schemas.microsoft.com/office/drawing/2014/main" val="1163495489"/>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0x60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0x68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8</a:t>
                      </a:r>
                    </a:p>
                    <a:p>
                      <a:pPr algn="ct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8 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56 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7">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spTree>
    <p:extLst>
      <p:ext uri="{BB962C8B-B14F-4D97-AF65-F5344CB8AC3E}">
        <p14:creationId xmlns:p14="http://schemas.microsoft.com/office/powerpoint/2010/main" val="26460866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5BE0-D7EA-DA48-93F8-9B0BE22523ED}"/>
              </a:ext>
            </a:extLst>
          </p:cNvPr>
          <p:cNvSpPr>
            <a:spLocks noGrp="1"/>
          </p:cNvSpPr>
          <p:nvPr>
            <p:ph type="title"/>
          </p:nvPr>
        </p:nvSpPr>
        <p:spPr/>
        <p:txBody>
          <a:bodyPr/>
          <a:lstStyle/>
          <a:p>
            <a:r>
              <a:rPr lang="en-US" dirty="0"/>
              <a:t>Can We Do Better?</a:t>
            </a:r>
          </a:p>
        </p:txBody>
      </p:sp>
      <p:sp>
        <p:nvSpPr>
          <p:cNvPr id="3" name="Content Placeholder 2">
            <a:extLst>
              <a:ext uri="{FF2B5EF4-FFF2-40B4-BE49-F238E27FC236}">
                <a16:creationId xmlns:a16="http://schemas.microsoft.com/office/drawing/2014/main" id="{57E5C81C-17F9-634E-9DAF-16633AA2FBD0}"/>
              </a:ext>
            </a:extLst>
          </p:cNvPr>
          <p:cNvSpPr>
            <a:spLocks noGrp="1"/>
          </p:cNvSpPr>
          <p:nvPr>
            <p:ph idx="1"/>
          </p:nvPr>
        </p:nvSpPr>
        <p:spPr/>
        <p:txBody>
          <a:bodyPr/>
          <a:lstStyle/>
          <a:p>
            <a:r>
              <a:rPr lang="en-US" dirty="0"/>
              <a:t>It would be nice if we could jump </a:t>
            </a:r>
            <a:r>
              <a:rPr lang="en-US" i="1" dirty="0"/>
              <a:t>just between free blocks</a:t>
            </a:r>
            <a:r>
              <a:rPr lang="en-US" dirty="0"/>
              <a:t>, rather than all blocks, to find a block to reuse.</a:t>
            </a:r>
          </a:p>
          <a:p>
            <a:r>
              <a:rPr lang="en-US" b="1" dirty="0"/>
              <a:t>Idea: </a:t>
            </a:r>
            <a:r>
              <a:rPr lang="en-US" dirty="0"/>
              <a:t>let’s modify each header to add a pointer to the </a:t>
            </a:r>
            <a:r>
              <a:rPr lang="en-US" b="1" dirty="0">
                <a:solidFill>
                  <a:srgbClr val="C00000"/>
                </a:solidFill>
              </a:rPr>
              <a:t>previous</a:t>
            </a:r>
            <a:r>
              <a:rPr lang="en-US" dirty="0"/>
              <a:t> free block and a pointer to the </a:t>
            </a:r>
            <a:r>
              <a:rPr lang="en-US" b="1" dirty="0">
                <a:solidFill>
                  <a:srgbClr val="0070C0"/>
                </a:solidFill>
              </a:rPr>
              <a:t>next</a:t>
            </a:r>
            <a:r>
              <a:rPr lang="en-US" dirty="0"/>
              <a:t> free block.</a:t>
            </a:r>
            <a:endParaRPr lang="en-US" b="1" dirty="0"/>
          </a:p>
          <a:p>
            <a:endParaRPr lang="en-US" dirty="0"/>
          </a:p>
        </p:txBody>
      </p:sp>
      <p:graphicFrame>
        <p:nvGraphicFramePr>
          <p:cNvPr id="4" name="Table 3">
            <a:extLst>
              <a:ext uri="{FF2B5EF4-FFF2-40B4-BE49-F238E27FC236}">
                <a16:creationId xmlns:a16="http://schemas.microsoft.com/office/drawing/2014/main" id="{F7FD7071-C6C1-8D46-9803-30DDA6D05A21}"/>
              </a:ext>
            </a:extLst>
          </p:cNvPr>
          <p:cNvGraphicFramePr>
            <a:graphicFrameLocks noGrp="1"/>
          </p:cNvGraphicFramePr>
          <p:nvPr>
            <p:extLst>
              <p:ext uri="{D42A27DB-BD31-4B8C-83A1-F6EECF244321}">
                <p14:modId xmlns:p14="http://schemas.microsoft.com/office/powerpoint/2010/main" val="482096117"/>
              </p:ext>
            </p:extLst>
          </p:nvPr>
        </p:nvGraphicFramePr>
        <p:xfrm>
          <a:off x="152400" y="5105400"/>
          <a:ext cx="11658600" cy="1596030"/>
        </p:xfrm>
        <a:graphic>
          <a:graphicData uri="http://schemas.openxmlformats.org/drawingml/2006/table">
            <a:tbl>
              <a:tblPr firstRow="1" bandRow="1">
                <a:tableStyleId>{2D5ABB26-0587-4C30-8999-92F81FD0307C}</a:tableStyleId>
              </a:tblPr>
              <a:tblGrid>
                <a:gridCol w="971550">
                  <a:extLst>
                    <a:ext uri="{9D8B030D-6E8A-4147-A177-3AD203B41FA5}">
                      <a16:colId xmlns:a16="http://schemas.microsoft.com/office/drawing/2014/main" val="260455293"/>
                    </a:ext>
                  </a:extLst>
                </a:gridCol>
                <a:gridCol w="971550">
                  <a:extLst>
                    <a:ext uri="{9D8B030D-6E8A-4147-A177-3AD203B41FA5}">
                      <a16:colId xmlns:a16="http://schemas.microsoft.com/office/drawing/2014/main" val="3091910980"/>
                    </a:ext>
                  </a:extLst>
                </a:gridCol>
                <a:gridCol w="971550">
                  <a:extLst>
                    <a:ext uri="{9D8B030D-6E8A-4147-A177-3AD203B41FA5}">
                      <a16:colId xmlns:a16="http://schemas.microsoft.com/office/drawing/2014/main" val="1511525729"/>
                    </a:ext>
                  </a:extLst>
                </a:gridCol>
                <a:gridCol w="971550">
                  <a:extLst>
                    <a:ext uri="{9D8B030D-6E8A-4147-A177-3AD203B41FA5}">
                      <a16:colId xmlns:a16="http://schemas.microsoft.com/office/drawing/2014/main" val="552219943"/>
                    </a:ext>
                  </a:extLst>
                </a:gridCol>
                <a:gridCol w="971550">
                  <a:extLst>
                    <a:ext uri="{9D8B030D-6E8A-4147-A177-3AD203B41FA5}">
                      <a16:colId xmlns:a16="http://schemas.microsoft.com/office/drawing/2014/main" val="1702535043"/>
                    </a:ext>
                  </a:extLst>
                </a:gridCol>
                <a:gridCol w="971550">
                  <a:extLst>
                    <a:ext uri="{9D8B030D-6E8A-4147-A177-3AD203B41FA5}">
                      <a16:colId xmlns:a16="http://schemas.microsoft.com/office/drawing/2014/main" val="3608448905"/>
                    </a:ext>
                  </a:extLst>
                </a:gridCol>
                <a:gridCol w="971550">
                  <a:extLst>
                    <a:ext uri="{9D8B030D-6E8A-4147-A177-3AD203B41FA5}">
                      <a16:colId xmlns:a16="http://schemas.microsoft.com/office/drawing/2014/main" val="1841696702"/>
                    </a:ext>
                  </a:extLst>
                </a:gridCol>
                <a:gridCol w="971550">
                  <a:extLst>
                    <a:ext uri="{9D8B030D-6E8A-4147-A177-3AD203B41FA5}">
                      <a16:colId xmlns:a16="http://schemas.microsoft.com/office/drawing/2014/main" val="3701989782"/>
                    </a:ext>
                  </a:extLst>
                </a:gridCol>
                <a:gridCol w="971550">
                  <a:extLst>
                    <a:ext uri="{9D8B030D-6E8A-4147-A177-3AD203B41FA5}">
                      <a16:colId xmlns:a16="http://schemas.microsoft.com/office/drawing/2014/main" val="758963084"/>
                    </a:ext>
                  </a:extLst>
                </a:gridCol>
                <a:gridCol w="971550">
                  <a:extLst>
                    <a:ext uri="{9D8B030D-6E8A-4147-A177-3AD203B41FA5}">
                      <a16:colId xmlns:a16="http://schemas.microsoft.com/office/drawing/2014/main" val="653897468"/>
                    </a:ext>
                  </a:extLst>
                </a:gridCol>
                <a:gridCol w="971550">
                  <a:extLst>
                    <a:ext uri="{9D8B030D-6E8A-4147-A177-3AD203B41FA5}">
                      <a16:colId xmlns:a16="http://schemas.microsoft.com/office/drawing/2014/main" val="1344363867"/>
                    </a:ext>
                  </a:extLst>
                </a:gridCol>
                <a:gridCol w="971550">
                  <a:extLst>
                    <a:ext uri="{9D8B030D-6E8A-4147-A177-3AD203B41FA5}">
                      <a16:colId xmlns:a16="http://schemas.microsoft.com/office/drawing/2014/main" val="1163495489"/>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0x60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0x68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8</a:t>
                      </a:r>
                    </a:p>
                    <a:p>
                      <a:pPr algn="ct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C00000"/>
                          </a:solidFill>
                        </a:rPr>
                        <a:t>null</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0070C0"/>
                          </a:solidFill>
                        </a:rPr>
                        <a:t>0x50</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8 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C00000"/>
                          </a:solidFill>
                        </a:rPr>
                        <a:t>0x10</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0070C0"/>
                          </a:solidFill>
                        </a:rPr>
                        <a:t>0x50</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C00000"/>
                          </a:solidFill>
                        </a:rPr>
                        <a:t>0x10</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0070C0"/>
                          </a:solidFill>
                        </a:rPr>
                        <a:t>null</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sp>
        <p:nvSpPr>
          <p:cNvPr id="6" name="Freeform 5">
            <a:extLst>
              <a:ext uri="{FF2B5EF4-FFF2-40B4-BE49-F238E27FC236}">
                <a16:creationId xmlns:a16="http://schemas.microsoft.com/office/drawing/2014/main" id="{DBFF0D09-D472-1247-A25A-7AD7B80F8307}"/>
              </a:ext>
            </a:extLst>
          </p:cNvPr>
          <p:cNvSpPr/>
          <p:nvPr/>
        </p:nvSpPr>
        <p:spPr>
          <a:xfrm>
            <a:off x="2743200" y="4872847"/>
            <a:ext cx="5273801" cy="1109312"/>
          </a:xfrm>
          <a:custGeom>
            <a:avLst/>
            <a:gdLst>
              <a:gd name="connsiteX0" fmla="*/ 0 w 5273801"/>
              <a:gd name="connsiteY0" fmla="*/ 1109312 h 1109312"/>
              <a:gd name="connsiteX1" fmla="*/ 374573 w 5273801"/>
              <a:gd name="connsiteY1" fmla="*/ 305081 h 1109312"/>
              <a:gd name="connsiteX2" fmla="*/ 1498294 w 5273801"/>
              <a:gd name="connsiteY2" fmla="*/ 40676 h 1109312"/>
              <a:gd name="connsiteX3" fmla="*/ 4792337 w 5273801"/>
              <a:gd name="connsiteY3" fmla="*/ 73726 h 1109312"/>
              <a:gd name="connsiteX4" fmla="*/ 5188945 w 5273801"/>
              <a:gd name="connsiteY4" fmla="*/ 723722 h 1109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3801" h="1109312">
                <a:moveTo>
                  <a:pt x="0" y="1109312"/>
                </a:moveTo>
                <a:cubicBezTo>
                  <a:pt x="62428" y="796249"/>
                  <a:pt x="124857" y="483187"/>
                  <a:pt x="374573" y="305081"/>
                </a:cubicBezTo>
                <a:cubicBezTo>
                  <a:pt x="624289" y="126975"/>
                  <a:pt x="762000" y="79235"/>
                  <a:pt x="1498294" y="40676"/>
                </a:cubicBezTo>
                <a:cubicBezTo>
                  <a:pt x="2234588" y="2117"/>
                  <a:pt x="4177229" y="-40115"/>
                  <a:pt x="4792337" y="73726"/>
                </a:cubicBezTo>
                <a:cubicBezTo>
                  <a:pt x="5407445" y="187567"/>
                  <a:pt x="5298195" y="455644"/>
                  <a:pt x="5188945" y="723722"/>
                </a:cubicBezTo>
              </a:path>
            </a:pathLst>
          </a:custGeom>
          <a:noFill/>
          <a:ln w="7620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7" name="Freeform 6">
            <a:extLst>
              <a:ext uri="{FF2B5EF4-FFF2-40B4-BE49-F238E27FC236}">
                <a16:creationId xmlns:a16="http://schemas.microsoft.com/office/drawing/2014/main" id="{4D4B9740-A94B-FE42-B4A9-EDE7D6C966A2}"/>
              </a:ext>
            </a:extLst>
          </p:cNvPr>
          <p:cNvSpPr/>
          <p:nvPr/>
        </p:nvSpPr>
        <p:spPr>
          <a:xfrm>
            <a:off x="203544" y="4455280"/>
            <a:ext cx="4974384" cy="1548913"/>
          </a:xfrm>
          <a:custGeom>
            <a:avLst/>
            <a:gdLst>
              <a:gd name="connsiteX0" fmla="*/ 4974384 w 4974384"/>
              <a:gd name="connsiteY0" fmla="*/ 1548913 h 1548913"/>
              <a:gd name="connsiteX1" fmla="*/ 4522692 w 4974384"/>
              <a:gd name="connsiteY1" fmla="*/ 204855 h 1548913"/>
              <a:gd name="connsiteX2" fmla="*/ 3718461 w 4974384"/>
              <a:gd name="connsiteY2" fmla="*/ 39602 h 1548913"/>
              <a:gd name="connsiteX3" fmla="*/ 589670 w 4974384"/>
              <a:gd name="connsiteY3" fmla="*/ 105703 h 1548913"/>
              <a:gd name="connsiteX4" fmla="*/ 5776 w 4974384"/>
              <a:gd name="connsiteY4" fmla="*/ 1097221 h 1548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4384" h="1548913">
                <a:moveTo>
                  <a:pt x="4974384" y="1548913"/>
                </a:moveTo>
                <a:cubicBezTo>
                  <a:pt x="4853198" y="1002660"/>
                  <a:pt x="4732012" y="456407"/>
                  <a:pt x="4522692" y="204855"/>
                </a:cubicBezTo>
                <a:cubicBezTo>
                  <a:pt x="4313372" y="-46697"/>
                  <a:pt x="3718461" y="39602"/>
                  <a:pt x="3718461" y="39602"/>
                </a:cubicBezTo>
                <a:cubicBezTo>
                  <a:pt x="3062957" y="23077"/>
                  <a:pt x="1208451" y="-70567"/>
                  <a:pt x="589670" y="105703"/>
                </a:cubicBezTo>
                <a:cubicBezTo>
                  <a:pt x="-29111" y="281973"/>
                  <a:pt x="-11668" y="689597"/>
                  <a:pt x="5776" y="1097221"/>
                </a:cubicBezTo>
              </a:path>
            </a:pathLst>
          </a:custGeom>
          <a:noFill/>
          <a:ln w="7620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a:extLst>
              <a:ext uri="{FF2B5EF4-FFF2-40B4-BE49-F238E27FC236}">
                <a16:creationId xmlns:a16="http://schemas.microsoft.com/office/drawing/2014/main" id="{DF0CE863-004D-DE44-9A55-23C3429A1EC6}"/>
              </a:ext>
            </a:extLst>
          </p:cNvPr>
          <p:cNvSpPr/>
          <p:nvPr/>
        </p:nvSpPr>
        <p:spPr>
          <a:xfrm>
            <a:off x="4373696" y="4412383"/>
            <a:ext cx="4704203" cy="1547742"/>
          </a:xfrm>
          <a:custGeom>
            <a:avLst/>
            <a:gdLst>
              <a:gd name="connsiteX0" fmla="*/ 4704203 w 4704203"/>
              <a:gd name="connsiteY0" fmla="*/ 1547742 h 1547742"/>
              <a:gd name="connsiteX1" fmla="*/ 4384714 w 4704203"/>
              <a:gd name="connsiteY1" fmla="*/ 523174 h 1547742"/>
              <a:gd name="connsiteX2" fmla="*/ 3899971 w 4704203"/>
              <a:gd name="connsiteY2" fmla="*/ 214701 h 1547742"/>
              <a:gd name="connsiteX3" fmla="*/ 2038121 w 4704203"/>
              <a:gd name="connsiteY3" fmla="*/ 5381 h 1547742"/>
              <a:gd name="connsiteX4" fmla="*/ 0 w 4704203"/>
              <a:gd name="connsiteY4" fmla="*/ 82499 h 1547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4203" h="1547742">
                <a:moveTo>
                  <a:pt x="4704203" y="1547742"/>
                </a:moveTo>
                <a:cubicBezTo>
                  <a:pt x="4611478" y="1146544"/>
                  <a:pt x="4518753" y="745347"/>
                  <a:pt x="4384714" y="523174"/>
                </a:cubicBezTo>
                <a:cubicBezTo>
                  <a:pt x="4250675" y="301001"/>
                  <a:pt x="4291070" y="301000"/>
                  <a:pt x="3899971" y="214701"/>
                </a:cubicBezTo>
                <a:cubicBezTo>
                  <a:pt x="3508872" y="128402"/>
                  <a:pt x="2688116" y="27415"/>
                  <a:pt x="2038121" y="5381"/>
                </a:cubicBezTo>
                <a:cubicBezTo>
                  <a:pt x="1388126" y="-16653"/>
                  <a:pt x="694063" y="32923"/>
                  <a:pt x="0" y="82499"/>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C2397D1-3B70-B848-8C8E-D3D05C2D03BF}"/>
              </a:ext>
            </a:extLst>
          </p:cNvPr>
          <p:cNvSpPr/>
          <p:nvPr/>
        </p:nvSpPr>
        <p:spPr>
          <a:xfrm>
            <a:off x="6764357" y="4953000"/>
            <a:ext cx="804231" cy="940463"/>
          </a:xfrm>
          <a:custGeom>
            <a:avLst/>
            <a:gdLst>
              <a:gd name="connsiteX0" fmla="*/ 0 w 804231"/>
              <a:gd name="connsiteY0" fmla="*/ 1016663 h 1016663"/>
              <a:gd name="connsiteX1" fmla="*/ 198303 w 804231"/>
              <a:gd name="connsiteY1" fmla="*/ 245482 h 1016663"/>
              <a:gd name="connsiteX2" fmla="*/ 506776 w 804231"/>
              <a:gd name="connsiteY2" fmla="*/ 25145 h 1016663"/>
              <a:gd name="connsiteX3" fmla="*/ 804231 w 804231"/>
              <a:gd name="connsiteY3" fmla="*/ 14128 h 1016663"/>
            </a:gdLst>
            <a:ahLst/>
            <a:cxnLst>
              <a:cxn ang="0">
                <a:pos x="connsiteX0" y="connsiteY0"/>
              </a:cxn>
              <a:cxn ang="0">
                <a:pos x="connsiteX1" y="connsiteY1"/>
              </a:cxn>
              <a:cxn ang="0">
                <a:pos x="connsiteX2" y="connsiteY2"/>
              </a:cxn>
              <a:cxn ang="0">
                <a:pos x="connsiteX3" y="connsiteY3"/>
              </a:cxn>
            </a:cxnLst>
            <a:rect l="l" t="t" r="r" b="b"/>
            <a:pathLst>
              <a:path w="804231" h="1016663">
                <a:moveTo>
                  <a:pt x="0" y="1016663"/>
                </a:moveTo>
                <a:cubicBezTo>
                  <a:pt x="56920" y="713699"/>
                  <a:pt x="113840" y="410735"/>
                  <a:pt x="198303" y="245482"/>
                </a:cubicBezTo>
                <a:cubicBezTo>
                  <a:pt x="282766" y="80229"/>
                  <a:pt x="405788" y="63704"/>
                  <a:pt x="506776" y="25145"/>
                </a:cubicBezTo>
                <a:cubicBezTo>
                  <a:pt x="607764" y="-13414"/>
                  <a:pt x="705997" y="357"/>
                  <a:pt x="804231" y="14128"/>
                </a:cubicBezTo>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5753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5BE0-D7EA-DA48-93F8-9B0BE22523ED}"/>
              </a:ext>
            </a:extLst>
          </p:cNvPr>
          <p:cNvSpPr>
            <a:spLocks noGrp="1"/>
          </p:cNvSpPr>
          <p:nvPr>
            <p:ph type="title"/>
          </p:nvPr>
        </p:nvSpPr>
        <p:spPr/>
        <p:txBody>
          <a:bodyPr/>
          <a:lstStyle/>
          <a:p>
            <a:r>
              <a:rPr lang="en-US" dirty="0"/>
              <a:t>Can We Do Better?</a:t>
            </a:r>
          </a:p>
        </p:txBody>
      </p:sp>
      <p:sp>
        <p:nvSpPr>
          <p:cNvPr id="3" name="Content Placeholder 2">
            <a:extLst>
              <a:ext uri="{FF2B5EF4-FFF2-40B4-BE49-F238E27FC236}">
                <a16:creationId xmlns:a16="http://schemas.microsoft.com/office/drawing/2014/main" id="{57E5C81C-17F9-634E-9DAF-16633AA2FBD0}"/>
              </a:ext>
            </a:extLst>
          </p:cNvPr>
          <p:cNvSpPr>
            <a:spLocks noGrp="1"/>
          </p:cNvSpPr>
          <p:nvPr>
            <p:ph idx="1"/>
          </p:nvPr>
        </p:nvSpPr>
        <p:spPr/>
        <p:txBody>
          <a:bodyPr/>
          <a:lstStyle/>
          <a:p>
            <a:r>
              <a:rPr lang="en-US" dirty="0"/>
              <a:t>It would be nice if we could jump </a:t>
            </a:r>
            <a:r>
              <a:rPr lang="en-US" i="1" dirty="0"/>
              <a:t>just between free blocks</a:t>
            </a:r>
            <a:r>
              <a:rPr lang="en-US" dirty="0"/>
              <a:t>, rather than all blocks, to find a block to reuse.</a:t>
            </a:r>
          </a:p>
          <a:p>
            <a:r>
              <a:rPr lang="en-US" b="1" dirty="0"/>
              <a:t>Idea: </a:t>
            </a:r>
            <a:r>
              <a:rPr lang="en-US" dirty="0"/>
              <a:t>let’s modify each header to add a pointer to the </a:t>
            </a:r>
            <a:r>
              <a:rPr lang="en-US" b="1" dirty="0">
                <a:solidFill>
                  <a:srgbClr val="C00000"/>
                </a:solidFill>
              </a:rPr>
              <a:t>previous</a:t>
            </a:r>
            <a:r>
              <a:rPr lang="en-US" dirty="0"/>
              <a:t> free block and a pointer to the </a:t>
            </a:r>
            <a:r>
              <a:rPr lang="en-US" b="1" dirty="0">
                <a:solidFill>
                  <a:srgbClr val="0070C0"/>
                </a:solidFill>
              </a:rPr>
              <a:t>next</a:t>
            </a:r>
            <a:r>
              <a:rPr lang="en-US" dirty="0"/>
              <a:t> free block.</a:t>
            </a:r>
            <a:endParaRPr lang="en-US" b="1" dirty="0"/>
          </a:p>
          <a:p>
            <a:endParaRPr lang="en-US" dirty="0"/>
          </a:p>
        </p:txBody>
      </p:sp>
      <p:graphicFrame>
        <p:nvGraphicFramePr>
          <p:cNvPr id="4" name="Table 3">
            <a:extLst>
              <a:ext uri="{FF2B5EF4-FFF2-40B4-BE49-F238E27FC236}">
                <a16:creationId xmlns:a16="http://schemas.microsoft.com/office/drawing/2014/main" id="{F7FD7071-C6C1-8D46-9803-30DDA6D05A21}"/>
              </a:ext>
            </a:extLst>
          </p:cNvPr>
          <p:cNvGraphicFramePr>
            <a:graphicFrameLocks noGrp="1"/>
          </p:cNvGraphicFramePr>
          <p:nvPr/>
        </p:nvGraphicFramePr>
        <p:xfrm>
          <a:off x="152400" y="5105400"/>
          <a:ext cx="11658600" cy="1596030"/>
        </p:xfrm>
        <a:graphic>
          <a:graphicData uri="http://schemas.openxmlformats.org/drawingml/2006/table">
            <a:tbl>
              <a:tblPr firstRow="1" bandRow="1">
                <a:tableStyleId>{2D5ABB26-0587-4C30-8999-92F81FD0307C}</a:tableStyleId>
              </a:tblPr>
              <a:tblGrid>
                <a:gridCol w="971550">
                  <a:extLst>
                    <a:ext uri="{9D8B030D-6E8A-4147-A177-3AD203B41FA5}">
                      <a16:colId xmlns:a16="http://schemas.microsoft.com/office/drawing/2014/main" val="260455293"/>
                    </a:ext>
                  </a:extLst>
                </a:gridCol>
                <a:gridCol w="971550">
                  <a:extLst>
                    <a:ext uri="{9D8B030D-6E8A-4147-A177-3AD203B41FA5}">
                      <a16:colId xmlns:a16="http://schemas.microsoft.com/office/drawing/2014/main" val="3091910980"/>
                    </a:ext>
                  </a:extLst>
                </a:gridCol>
                <a:gridCol w="971550">
                  <a:extLst>
                    <a:ext uri="{9D8B030D-6E8A-4147-A177-3AD203B41FA5}">
                      <a16:colId xmlns:a16="http://schemas.microsoft.com/office/drawing/2014/main" val="1511525729"/>
                    </a:ext>
                  </a:extLst>
                </a:gridCol>
                <a:gridCol w="971550">
                  <a:extLst>
                    <a:ext uri="{9D8B030D-6E8A-4147-A177-3AD203B41FA5}">
                      <a16:colId xmlns:a16="http://schemas.microsoft.com/office/drawing/2014/main" val="552219943"/>
                    </a:ext>
                  </a:extLst>
                </a:gridCol>
                <a:gridCol w="971550">
                  <a:extLst>
                    <a:ext uri="{9D8B030D-6E8A-4147-A177-3AD203B41FA5}">
                      <a16:colId xmlns:a16="http://schemas.microsoft.com/office/drawing/2014/main" val="1702535043"/>
                    </a:ext>
                  </a:extLst>
                </a:gridCol>
                <a:gridCol w="971550">
                  <a:extLst>
                    <a:ext uri="{9D8B030D-6E8A-4147-A177-3AD203B41FA5}">
                      <a16:colId xmlns:a16="http://schemas.microsoft.com/office/drawing/2014/main" val="3608448905"/>
                    </a:ext>
                  </a:extLst>
                </a:gridCol>
                <a:gridCol w="971550">
                  <a:extLst>
                    <a:ext uri="{9D8B030D-6E8A-4147-A177-3AD203B41FA5}">
                      <a16:colId xmlns:a16="http://schemas.microsoft.com/office/drawing/2014/main" val="1841696702"/>
                    </a:ext>
                  </a:extLst>
                </a:gridCol>
                <a:gridCol w="971550">
                  <a:extLst>
                    <a:ext uri="{9D8B030D-6E8A-4147-A177-3AD203B41FA5}">
                      <a16:colId xmlns:a16="http://schemas.microsoft.com/office/drawing/2014/main" val="3701989782"/>
                    </a:ext>
                  </a:extLst>
                </a:gridCol>
                <a:gridCol w="971550">
                  <a:extLst>
                    <a:ext uri="{9D8B030D-6E8A-4147-A177-3AD203B41FA5}">
                      <a16:colId xmlns:a16="http://schemas.microsoft.com/office/drawing/2014/main" val="758963084"/>
                    </a:ext>
                  </a:extLst>
                </a:gridCol>
                <a:gridCol w="971550">
                  <a:extLst>
                    <a:ext uri="{9D8B030D-6E8A-4147-A177-3AD203B41FA5}">
                      <a16:colId xmlns:a16="http://schemas.microsoft.com/office/drawing/2014/main" val="653897468"/>
                    </a:ext>
                  </a:extLst>
                </a:gridCol>
                <a:gridCol w="971550">
                  <a:extLst>
                    <a:ext uri="{9D8B030D-6E8A-4147-A177-3AD203B41FA5}">
                      <a16:colId xmlns:a16="http://schemas.microsoft.com/office/drawing/2014/main" val="1344363867"/>
                    </a:ext>
                  </a:extLst>
                </a:gridCol>
                <a:gridCol w="971550">
                  <a:extLst>
                    <a:ext uri="{9D8B030D-6E8A-4147-A177-3AD203B41FA5}">
                      <a16:colId xmlns:a16="http://schemas.microsoft.com/office/drawing/2014/main" val="1163495489"/>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0x60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0x68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8</a:t>
                      </a:r>
                    </a:p>
                    <a:p>
                      <a:pPr algn="ct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C00000"/>
                          </a:solidFill>
                        </a:rPr>
                        <a:t>null</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0070C0"/>
                          </a:solidFill>
                        </a:rPr>
                        <a:t>0x50</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8 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C00000"/>
                          </a:solidFill>
                        </a:rPr>
                        <a:t>0x10</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0070C0"/>
                          </a:solidFill>
                        </a:rPr>
                        <a:t>0x50</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C00000"/>
                          </a:solidFill>
                        </a:rPr>
                        <a:t>0x10</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0070C0"/>
                          </a:solidFill>
                        </a:rPr>
                        <a:t>null</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sp>
        <p:nvSpPr>
          <p:cNvPr id="6" name="Freeform 5">
            <a:extLst>
              <a:ext uri="{FF2B5EF4-FFF2-40B4-BE49-F238E27FC236}">
                <a16:creationId xmlns:a16="http://schemas.microsoft.com/office/drawing/2014/main" id="{DBFF0D09-D472-1247-A25A-7AD7B80F8307}"/>
              </a:ext>
            </a:extLst>
          </p:cNvPr>
          <p:cNvSpPr/>
          <p:nvPr/>
        </p:nvSpPr>
        <p:spPr>
          <a:xfrm>
            <a:off x="2743200" y="4872847"/>
            <a:ext cx="5273801" cy="1109312"/>
          </a:xfrm>
          <a:custGeom>
            <a:avLst/>
            <a:gdLst>
              <a:gd name="connsiteX0" fmla="*/ 0 w 5273801"/>
              <a:gd name="connsiteY0" fmla="*/ 1109312 h 1109312"/>
              <a:gd name="connsiteX1" fmla="*/ 374573 w 5273801"/>
              <a:gd name="connsiteY1" fmla="*/ 305081 h 1109312"/>
              <a:gd name="connsiteX2" fmla="*/ 1498294 w 5273801"/>
              <a:gd name="connsiteY2" fmla="*/ 40676 h 1109312"/>
              <a:gd name="connsiteX3" fmla="*/ 4792337 w 5273801"/>
              <a:gd name="connsiteY3" fmla="*/ 73726 h 1109312"/>
              <a:gd name="connsiteX4" fmla="*/ 5188945 w 5273801"/>
              <a:gd name="connsiteY4" fmla="*/ 723722 h 1109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3801" h="1109312">
                <a:moveTo>
                  <a:pt x="0" y="1109312"/>
                </a:moveTo>
                <a:cubicBezTo>
                  <a:pt x="62428" y="796249"/>
                  <a:pt x="124857" y="483187"/>
                  <a:pt x="374573" y="305081"/>
                </a:cubicBezTo>
                <a:cubicBezTo>
                  <a:pt x="624289" y="126975"/>
                  <a:pt x="762000" y="79235"/>
                  <a:pt x="1498294" y="40676"/>
                </a:cubicBezTo>
                <a:cubicBezTo>
                  <a:pt x="2234588" y="2117"/>
                  <a:pt x="4177229" y="-40115"/>
                  <a:pt x="4792337" y="73726"/>
                </a:cubicBezTo>
                <a:cubicBezTo>
                  <a:pt x="5407445" y="187567"/>
                  <a:pt x="5298195" y="455644"/>
                  <a:pt x="5188945" y="723722"/>
                </a:cubicBezTo>
              </a:path>
            </a:pathLst>
          </a:custGeom>
          <a:noFill/>
          <a:ln w="7620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7" name="Freeform 6">
            <a:extLst>
              <a:ext uri="{FF2B5EF4-FFF2-40B4-BE49-F238E27FC236}">
                <a16:creationId xmlns:a16="http://schemas.microsoft.com/office/drawing/2014/main" id="{4D4B9740-A94B-FE42-B4A9-EDE7D6C966A2}"/>
              </a:ext>
            </a:extLst>
          </p:cNvPr>
          <p:cNvSpPr/>
          <p:nvPr/>
        </p:nvSpPr>
        <p:spPr>
          <a:xfrm>
            <a:off x="203544" y="4455280"/>
            <a:ext cx="4974384" cy="1548913"/>
          </a:xfrm>
          <a:custGeom>
            <a:avLst/>
            <a:gdLst>
              <a:gd name="connsiteX0" fmla="*/ 4974384 w 4974384"/>
              <a:gd name="connsiteY0" fmla="*/ 1548913 h 1548913"/>
              <a:gd name="connsiteX1" fmla="*/ 4522692 w 4974384"/>
              <a:gd name="connsiteY1" fmla="*/ 204855 h 1548913"/>
              <a:gd name="connsiteX2" fmla="*/ 3718461 w 4974384"/>
              <a:gd name="connsiteY2" fmla="*/ 39602 h 1548913"/>
              <a:gd name="connsiteX3" fmla="*/ 589670 w 4974384"/>
              <a:gd name="connsiteY3" fmla="*/ 105703 h 1548913"/>
              <a:gd name="connsiteX4" fmla="*/ 5776 w 4974384"/>
              <a:gd name="connsiteY4" fmla="*/ 1097221 h 1548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4384" h="1548913">
                <a:moveTo>
                  <a:pt x="4974384" y="1548913"/>
                </a:moveTo>
                <a:cubicBezTo>
                  <a:pt x="4853198" y="1002660"/>
                  <a:pt x="4732012" y="456407"/>
                  <a:pt x="4522692" y="204855"/>
                </a:cubicBezTo>
                <a:cubicBezTo>
                  <a:pt x="4313372" y="-46697"/>
                  <a:pt x="3718461" y="39602"/>
                  <a:pt x="3718461" y="39602"/>
                </a:cubicBezTo>
                <a:cubicBezTo>
                  <a:pt x="3062957" y="23077"/>
                  <a:pt x="1208451" y="-70567"/>
                  <a:pt x="589670" y="105703"/>
                </a:cubicBezTo>
                <a:cubicBezTo>
                  <a:pt x="-29111" y="281973"/>
                  <a:pt x="-11668" y="689597"/>
                  <a:pt x="5776" y="1097221"/>
                </a:cubicBezTo>
              </a:path>
            </a:pathLst>
          </a:custGeom>
          <a:noFill/>
          <a:ln w="7620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a:extLst>
              <a:ext uri="{FF2B5EF4-FFF2-40B4-BE49-F238E27FC236}">
                <a16:creationId xmlns:a16="http://schemas.microsoft.com/office/drawing/2014/main" id="{DF0CE863-004D-DE44-9A55-23C3429A1EC6}"/>
              </a:ext>
            </a:extLst>
          </p:cNvPr>
          <p:cNvSpPr/>
          <p:nvPr/>
        </p:nvSpPr>
        <p:spPr>
          <a:xfrm>
            <a:off x="4373696" y="4412383"/>
            <a:ext cx="4704203" cy="1547742"/>
          </a:xfrm>
          <a:custGeom>
            <a:avLst/>
            <a:gdLst>
              <a:gd name="connsiteX0" fmla="*/ 4704203 w 4704203"/>
              <a:gd name="connsiteY0" fmla="*/ 1547742 h 1547742"/>
              <a:gd name="connsiteX1" fmla="*/ 4384714 w 4704203"/>
              <a:gd name="connsiteY1" fmla="*/ 523174 h 1547742"/>
              <a:gd name="connsiteX2" fmla="*/ 3899971 w 4704203"/>
              <a:gd name="connsiteY2" fmla="*/ 214701 h 1547742"/>
              <a:gd name="connsiteX3" fmla="*/ 2038121 w 4704203"/>
              <a:gd name="connsiteY3" fmla="*/ 5381 h 1547742"/>
              <a:gd name="connsiteX4" fmla="*/ 0 w 4704203"/>
              <a:gd name="connsiteY4" fmla="*/ 82499 h 1547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4203" h="1547742">
                <a:moveTo>
                  <a:pt x="4704203" y="1547742"/>
                </a:moveTo>
                <a:cubicBezTo>
                  <a:pt x="4611478" y="1146544"/>
                  <a:pt x="4518753" y="745347"/>
                  <a:pt x="4384714" y="523174"/>
                </a:cubicBezTo>
                <a:cubicBezTo>
                  <a:pt x="4250675" y="301001"/>
                  <a:pt x="4291070" y="301000"/>
                  <a:pt x="3899971" y="214701"/>
                </a:cubicBezTo>
                <a:cubicBezTo>
                  <a:pt x="3508872" y="128402"/>
                  <a:pt x="2688116" y="27415"/>
                  <a:pt x="2038121" y="5381"/>
                </a:cubicBezTo>
                <a:cubicBezTo>
                  <a:pt x="1388126" y="-16653"/>
                  <a:pt x="694063" y="32923"/>
                  <a:pt x="0" y="82499"/>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C2397D1-3B70-B848-8C8E-D3D05C2D03BF}"/>
              </a:ext>
            </a:extLst>
          </p:cNvPr>
          <p:cNvSpPr/>
          <p:nvPr/>
        </p:nvSpPr>
        <p:spPr>
          <a:xfrm>
            <a:off x="6764357" y="4953000"/>
            <a:ext cx="804231" cy="940463"/>
          </a:xfrm>
          <a:custGeom>
            <a:avLst/>
            <a:gdLst>
              <a:gd name="connsiteX0" fmla="*/ 0 w 804231"/>
              <a:gd name="connsiteY0" fmla="*/ 1016663 h 1016663"/>
              <a:gd name="connsiteX1" fmla="*/ 198303 w 804231"/>
              <a:gd name="connsiteY1" fmla="*/ 245482 h 1016663"/>
              <a:gd name="connsiteX2" fmla="*/ 506776 w 804231"/>
              <a:gd name="connsiteY2" fmla="*/ 25145 h 1016663"/>
              <a:gd name="connsiteX3" fmla="*/ 804231 w 804231"/>
              <a:gd name="connsiteY3" fmla="*/ 14128 h 1016663"/>
            </a:gdLst>
            <a:ahLst/>
            <a:cxnLst>
              <a:cxn ang="0">
                <a:pos x="connsiteX0" y="connsiteY0"/>
              </a:cxn>
              <a:cxn ang="0">
                <a:pos x="connsiteX1" y="connsiteY1"/>
              </a:cxn>
              <a:cxn ang="0">
                <a:pos x="connsiteX2" y="connsiteY2"/>
              </a:cxn>
              <a:cxn ang="0">
                <a:pos x="connsiteX3" y="connsiteY3"/>
              </a:cxn>
            </a:cxnLst>
            <a:rect l="l" t="t" r="r" b="b"/>
            <a:pathLst>
              <a:path w="804231" h="1016663">
                <a:moveTo>
                  <a:pt x="0" y="1016663"/>
                </a:moveTo>
                <a:cubicBezTo>
                  <a:pt x="56920" y="713699"/>
                  <a:pt x="113840" y="410735"/>
                  <a:pt x="198303" y="245482"/>
                </a:cubicBezTo>
                <a:cubicBezTo>
                  <a:pt x="282766" y="80229"/>
                  <a:pt x="405788" y="63704"/>
                  <a:pt x="506776" y="25145"/>
                </a:cubicBezTo>
                <a:cubicBezTo>
                  <a:pt x="607764" y="-13414"/>
                  <a:pt x="705997" y="357"/>
                  <a:pt x="804231" y="14128"/>
                </a:cubicBezTo>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CA3C3B7-EDED-A045-9B15-EDAB6FAEF43F}"/>
              </a:ext>
            </a:extLst>
          </p:cNvPr>
          <p:cNvSpPr/>
          <p:nvPr/>
        </p:nvSpPr>
        <p:spPr bwMode="auto">
          <a:xfrm>
            <a:off x="1714500" y="3159309"/>
            <a:ext cx="8534400" cy="1869891"/>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This is inefficient – it triples the size of </a:t>
            </a:r>
            <a:r>
              <a:rPr lang="en-US" sz="2800" i="1" dirty="0">
                <a:latin typeface="+mn-lt"/>
                <a:cs typeface="Courier New" panose="02070309020205020404" pitchFamily="49" charset="0"/>
              </a:rPr>
              <a:t>every</a:t>
            </a:r>
            <a:r>
              <a:rPr lang="en-US" sz="2800" dirty="0">
                <a:latin typeface="+mn-lt"/>
                <a:cs typeface="Courier New" panose="02070309020205020404" pitchFamily="49" charset="0"/>
              </a:rPr>
              <a:t> header, when we really just need to jump from one </a:t>
            </a:r>
            <a:r>
              <a:rPr lang="en-US" sz="2800" u="sng" dirty="0">
                <a:latin typeface="+mn-lt"/>
                <a:cs typeface="Courier New" panose="02070309020205020404" pitchFamily="49" charset="0"/>
              </a:rPr>
              <a:t>free</a:t>
            </a:r>
            <a:r>
              <a:rPr lang="en-US" sz="2800" dirty="0">
                <a:latin typeface="+mn-lt"/>
                <a:cs typeface="Courier New" panose="02070309020205020404" pitchFamily="49" charset="0"/>
              </a:rPr>
              <a:t> block to another.  And even if we just made free headers bigger, it’s complicated to have </a:t>
            </a:r>
            <a:r>
              <a:rPr lang="en-US" sz="2800" i="1" dirty="0">
                <a:latin typeface="+mn-lt"/>
                <a:cs typeface="Courier New" panose="02070309020205020404" pitchFamily="49" charset="0"/>
              </a:rPr>
              <a:t>two</a:t>
            </a:r>
            <a:r>
              <a:rPr lang="en-US" sz="2800" dirty="0">
                <a:latin typeface="+mn-lt"/>
                <a:cs typeface="Courier New" panose="02070309020205020404" pitchFamily="49" charset="0"/>
              </a:rPr>
              <a:t> different header sizes.</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3826308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5BE0-D7EA-DA48-93F8-9B0BE22523ED}"/>
              </a:ext>
            </a:extLst>
          </p:cNvPr>
          <p:cNvSpPr>
            <a:spLocks noGrp="1"/>
          </p:cNvSpPr>
          <p:nvPr>
            <p:ph type="title"/>
          </p:nvPr>
        </p:nvSpPr>
        <p:spPr/>
        <p:txBody>
          <a:bodyPr/>
          <a:lstStyle/>
          <a:p>
            <a:r>
              <a:rPr lang="en-US" dirty="0"/>
              <a:t>Can We Do Better?</a:t>
            </a:r>
          </a:p>
        </p:txBody>
      </p:sp>
      <p:sp>
        <p:nvSpPr>
          <p:cNvPr id="3" name="Content Placeholder 2">
            <a:extLst>
              <a:ext uri="{FF2B5EF4-FFF2-40B4-BE49-F238E27FC236}">
                <a16:creationId xmlns:a16="http://schemas.microsoft.com/office/drawing/2014/main" id="{57E5C81C-17F9-634E-9DAF-16633AA2FBD0}"/>
              </a:ext>
            </a:extLst>
          </p:cNvPr>
          <p:cNvSpPr>
            <a:spLocks noGrp="1"/>
          </p:cNvSpPr>
          <p:nvPr>
            <p:ph idx="1"/>
          </p:nvPr>
        </p:nvSpPr>
        <p:spPr/>
        <p:txBody>
          <a:bodyPr/>
          <a:lstStyle/>
          <a:p>
            <a:r>
              <a:rPr lang="en-US" dirty="0"/>
              <a:t>It would be nice if we could jump </a:t>
            </a:r>
            <a:r>
              <a:rPr lang="en-US" i="1" dirty="0"/>
              <a:t>just between free blocks</a:t>
            </a:r>
            <a:r>
              <a:rPr lang="en-US" dirty="0"/>
              <a:t>, rather than all blocks, to find a block to reuse.</a:t>
            </a:r>
          </a:p>
          <a:p>
            <a:r>
              <a:rPr lang="en-US" b="1" dirty="0"/>
              <a:t>Idea: </a:t>
            </a:r>
            <a:r>
              <a:rPr lang="en-US" dirty="0"/>
              <a:t>let’s modify each header to add a pointer to the next free block and a pointer to the previous free block.</a:t>
            </a:r>
            <a:endParaRPr lang="en-US" i="1" dirty="0"/>
          </a:p>
          <a:p>
            <a:endParaRPr lang="en-US" dirty="0"/>
          </a:p>
        </p:txBody>
      </p:sp>
    </p:spTree>
    <p:extLst>
      <p:ext uri="{BB962C8B-B14F-4D97-AF65-F5344CB8AC3E}">
        <p14:creationId xmlns:p14="http://schemas.microsoft.com/office/powerpoint/2010/main" val="10630511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5BE0-D7EA-DA48-93F8-9B0BE22523ED}"/>
              </a:ext>
            </a:extLst>
          </p:cNvPr>
          <p:cNvSpPr>
            <a:spLocks noGrp="1"/>
          </p:cNvSpPr>
          <p:nvPr>
            <p:ph type="title"/>
          </p:nvPr>
        </p:nvSpPr>
        <p:spPr/>
        <p:txBody>
          <a:bodyPr/>
          <a:lstStyle/>
          <a:p>
            <a:r>
              <a:rPr lang="en-US" dirty="0"/>
              <a:t>Can We Do Better?</a:t>
            </a:r>
          </a:p>
        </p:txBody>
      </p:sp>
      <p:sp>
        <p:nvSpPr>
          <p:cNvPr id="3" name="Content Placeholder 2">
            <a:extLst>
              <a:ext uri="{FF2B5EF4-FFF2-40B4-BE49-F238E27FC236}">
                <a16:creationId xmlns:a16="http://schemas.microsoft.com/office/drawing/2014/main" id="{57E5C81C-17F9-634E-9DAF-16633AA2FBD0}"/>
              </a:ext>
            </a:extLst>
          </p:cNvPr>
          <p:cNvSpPr>
            <a:spLocks noGrp="1"/>
          </p:cNvSpPr>
          <p:nvPr>
            <p:ph idx="1"/>
          </p:nvPr>
        </p:nvSpPr>
        <p:spPr/>
        <p:txBody>
          <a:bodyPr/>
          <a:lstStyle/>
          <a:p>
            <a:r>
              <a:rPr lang="en-US" dirty="0"/>
              <a:t>It would be nice if we could jump </a:t>
            </a:r>
            <a:r>
              <a:rPr lang="en-US" i="1" dirty="0"/>
              <a:t>just between free blocks</a:t>
            </a:r>
            <a:r>
              <a:rPr lang="en-US" dirty="0"/>
              <a:t>, rather than all blocks, to find a block to reuse.</a:t>
            </a:r>
          </a:p>
          <a:p>
            <a:r>
              <a:rPr lang="en-US" b="1" dirty="0"/>
              <a:t>Idea: </a:t>
            </a:r>
            <a:r>
              <a:rPr lang="en-US" dirty="0"/>
              <a:t>let’s modify each header to add a pointer to the next free block and a pointer to the previous free block.  </a:t>
            </a:r>
            <a:r>
              <a:rPr lang="en-US" i="1" dirty="0"/>
              <a:t>This is inefficient / complicated.</a:t>
            </a:r>
          </a:p>
          <a:p>
            <a:r>
              <a:rPr lang="en-US" b="1" dirty="0"/>
              <a:t>Where can we put these pointers to the next/previous free block?</a:t>
            </a:r>
            <a:endParaRPr lang="en-US" dirty="0"/>
          </a:p>
          <a:p>
            <a:endParaRPr lang="en-US" dirty="0"/>
          </a:p>
        </p:txBody>
      </p:sp>
    </p:spTree>
    <p:extLst>
      <p:ext uri="{BB962C8B-B14F-4D97-AF65-F5344CB8AC3E}">
        <p14:creationId xmlns:p14="http://schemas.microsoft.com/office/powerpoint/2010/main" val="29756344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5BE0-D7EA-DA48-93F8-9B0BE22523ED}"/>
              </a:ext>
            </a:extLst>
          </p:cNvPr>
          <p:cNvSpPr>
            <a:spLocks noGrp="1"/>
          </p:cNvSpPr>
          <p:nvPr>
            <p:ph type="title"/>
          </p:nvPr>
        </p:nvSpPr>
        <p:spPr/>
        <p:txBody>
          <a:bodyPr/>
          <a:lstStyle/>
          <a:p>
            <a:r>
              <a:rPr lang="en-US" dirty="0"/>
              <a:t>Can We Do Better?</a:t>
            </a:r>
          </a:p>
        </p:txBody>
      </p:sp>
      <p:sp>
        <p:nvSpPr>
          <p:cNvPr id="3" name="Content Placeholder 2">
            <a:extLst>
              <a:ext uri="{FF2B5EF4-FFF2-40B4-BE49-F238E27FC236}">
                <a16:creationId xmlns:a16="http://schemas.microsoft.com/office/drawing/2014/main" id="{57E5C81C-17F9-634E-9DAF-16633AA2FBD0}"/>
              </a:ext>
            </a:extLst>
          </p:cNvPr>
          <p:cNvSpPr>
            <a:spLocks noGrp="1"/>
          </p:cNvSpPr>
          <p:nvPr>
            <p:ph idx="1"/>
          </p:nvPr>
        </p:nvSpPr>
        <p:spPr/>
        <p:txBody>
          <a:bodyPr/>
          <a:lstStyle/>
          <a:p>
            <a:r>
              <a:rPr lang="en-US" dirty="0"/>
              <a:t>It would be nice if we could jump </a:t>
            </a:r>
            <a:r>
              <a:rPr lang="en-US" i="1" dirty="0"/>
              <a:t>just between free blocks</a:t>
            </a:r>
            <a:r>
              <a:rPr lang="en-US" dirty="0"/>
              <a:t>, rather than all blocks, to find a block to reuse.</a:t>
            </a:r>
          </a:p>
          <a:p>
            <a:r>
              <a:rPr lang="en-US" b="1" dirty="0"/>
              <a:t>Idea: </a:t>
            </a:r>
            <a:r>
              <a:rPr lang="en-US" dirty="0"/>
              <a:t>let’s modify each header to add a pointer to the next free block and a pointer to the previous free block.  </a:t>
            </a:r>
            <a:r>
              <a:rPr lang="en-US" i="1" dirty="0"/>
              <a:t>This is inefficient / complicated.</a:t>
            </a:r>
          </a:p>
          <a:p>
            <a:r>
              <a:rPr lang="en-US" b="1" dirty="0"/>
              <a:t>Where can we put these pointers to the next/previous free block?</a:t>
            </a:r>
            <a:endParaRPr lang="en-US" dirty="0"/>
          </a:p>
          <a:p>
            <a:r>
              <a:rPr lang="en-US" b="1" dirty="0"/>
              <a:t>Idea: </a:t>
            </a:r>
            <a:r>
              <a:rPr lang="en-US" dirty="0"/>
              <a:t>In a separate data structure?  </a:t>
            </a:r>
          </a:p>
        </p:txBody>
      </p:sp>
    </p:spTree>
    <p:extLst>
      <p:ext uri="{BB962C8B-B14F-4D97-AF65-F5344CB8AC3E}">
        <p14:creationId xmlns:p14="http://schemas.microsoft.com/office/powerpoint/2010/main" val="25995968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5BE0-D7EA-DA48-93F8-9B0BE22523ED}"/>
              </a:ext>
            </a:extLst>
          </p:cNvPr>
          <p:cNvSpPr>
            <a:spLocks noGrp="1"/>
          </p:cNvSpPr>
          <p:nvPr>
            <p:ph type="title"/>
          </p:nvPr>
        </p:nvSpPr>
        <p:spPr/>
        <p:txBody>
          <a:bodyPr/>
          <a:lstStyle/>
          <a:p>
            <a:r>
              <a:rPr lang="en-US" dirty="0"/>
              <a:t>Can We Do Better?</a:t>
            </a:r>
          </a:p>
        </p:txBody>
      </p:sp>
      <p:sp>
        <p:nvSpPr>
          <p:cNvPr id="3" name="Content Placeholder 2">
            <a:extLst>
              <a:ext uri="{FF2B5EF4-FFF2-40B4-BE49-F238E27FC236}">
                <a16:creationId xmlns:a16="http://schemas.microsoft.com/office/drawing/2014/main" id="{57E5C81C-17F9-634E-9DAF-16633AA2FBD0}"/>
              </a:ext>
            </a:extLst>
          </p:cNvPr>
          <p:cNvSpPr>
            <a:spLocks noGrp="1"/>
          </p:cNvSpPr>
          <p:nvPr>
            <p:ph idx="1"/>
          </p:nvPr>
        </p:nvSpPr>
        <p:spPr/>
        <p:txBody>
          <a:bodyPr/>
          <a:lstStyle/>
          <a:p>
            <a:r>
              <a:rPr lang="en-US" dirty="0"/>
              <a:t>It would be nice if we could jump </a:t>
            </a:r>
            <a:r>
              <a:rPr lang="en-US" i="1" dirty="0"/>
              <a:t>just between free blocks</a:t>
            </a:r>
            <a:r>
              <a:rPr lang="en-US" dirty="0"/>
              <a:t>, rather than all blocks, to find a block to reuse.</a:t>
            </a:r>
          </a:p>
          <a:p>
            <a:r>
              <a:rPr lang="en-US" b="1" dirty="0"/>
              <a:t>Idea: </a:t>
            </a:r>
            <a:r>
              <a:rPr lang="en-US" dirty="0"/>
              <a:t>let’s modify each header to add a pointer to the next free block and a pointer to the previous free block.  </a:t>
            </a:r>
            <a:r>
              <a:rPr lang="en-US" i="1" dirty="0"/>
              <a:t>This is inefficient / complicated.</a:t>
            </a:r>
          </a:p>
          <a:p>
            <a:r>
              <a:rPr lang="en-US" b="1" dirty="0"/>
              <a:t>Where can we put these pointers to the next/previous free block?</a:t>
            </a:r>
            <a:endParaRPr lang="en-US" dirty="0"/>
          </a:p>
          <a:p>
            <a:r>
              <a:rPr lang="en-US" b="1" dirty="0"/>
              <a:t>Idea: </a:t>
            </a:r>
            <a:r>
              <a:rPr lang="en-US" dirty="0"/>
              <a:t>In a separate data structure?  </a:t>
            </a:r>
            <a:r>
              <a:rPr lang="en-US" i="1" dirty="0"/>
              <a:t>More difficult to access in a separate place – prefer storing near blocks on the heap itself.</a:t>
            </a:r>
            <a:endParaRPr lang="en-US" dirty="0"/>
          </a:p>
          <a:p>
            <a:endParaRPr lang="en-US" dirty="0"/>
          </a:p>
        </p:txBody>
      </p:sp>
    </p:spTree>
    <p:extLst>
      <p:ext uri="{BB962C8B-B14F-4D97-AF65-F5344CB8AC3E}">
        <p14:creationId xmlns:p14="http://schemas.microsoft.com/office/powerpoint/2010/main" val="12381559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5BE0-D7EA-DA48-93F8-9B0BE22523ED}"/>
              </a:ext>
            </a:extLst>
          </p:cNvPr>
          <p:cNvSpPr>
            <a:spLocks noGrp="1"/>
          </p:cNvSpPr>
          <p:nvPr>
            <p:ph type="title"/>
          </p:nvPr>
        </p:nvSpPr>
        <p:spPr/>
        <p:txBody>
          <a:bodyPr/>
          <a:lstStyle/>
          <a:p>
            <a:r>
              <a:rPr lang="en-US" dirty="0"/>
              <a:t>Can We Do Better?</a:t>
            </a:r>
          </a:p>
        </p:txBody>
      </p:sp>
      <p:sp>
        <p:nvSpPr>
          <p:cNvPr id="3" name="Content Placeholder 2">
            <a:extLst>
              <a:ext uri="{FF2B5EF4-FFF2-40B4-BE49-F238E27FC236}">
                <a16:creationId xmlns:a16="http://schemas.microsoft.com/office/drawing/2014/main" id="{57E5C81C-17F9-634E-9DAF-16633AA2FBD0}"/>
              </a:ext>
            </a:extLst>
          </p:cNvPr>
          <p:cNvSpPr>
            <a:spLocks noGrp="1"/>
          </p:cNvSpPr>
          <p:nvPr>
            <p:ph idx="1"/>
          </p:nvPr>
        </p:nvSpPr>
        <p:spPr>
          <a:xfrm>
            <a:off x="152400" y="1295400"/>
            <a:ext cx="11811000" cy="3810000"/>
          </a:xfrm>
        </p:spPr>
        <p:txBody>
          <a:bodyPr/>
          <a:lstStyle/>
          <a:p>
            <a:r>
              <a:rPr lang="en-US" b="1" dirty="0"/>
              <a:t>Key Insight:</a:t>
            </a:r>
            <a:r>
              <a:rPr lang="en-US" dirty="0"/>
              <a:t> the payloads of the free blocks aren’t being used, because they’re free.  </a:t>
            </a:r>
          </a:p>
          <a:p>
            <a:r>
              <a:rPr lang="en-US" b="1" dirty="0"/>
              <a:t>Idea: </a:t>
            </a:r>
            <a:r>
              <a:rPr lang="en-US" dirty="0"/>
              <a:t>since we only need to store these pointers for free blocks, let’s store them in the </a:t>
            </a:r>
            <a:r>
              <a:rPr lang="en-US" u="sng" dirty="0"/>
              <a:t>first 16 bytes of each free block’s payload!</a:t>
            </a:r>
            <a:endParaRPr lang="en-US" b="1" dirty="0"/>
          </a:p>
        </p:txBody>
      </p:sp>
      <p:graphicFrame>
        <p:nvGraphicFramePr>
          <p:cNvPr id="5" name="Table 4">
            <a:extLst>
              <a:ext uri="{FF2B5EF4-FFF2-40B4-BE49-F238E27FC236}">
                <a16:creationId xmlns:a16="http://schemas.microsoft.com/office/drawing/2014/main" id="{F53EFA79-AD89-C844-B875-67C5340F90A9}"/>
              </a:ext>
            </a:extLst>
          </p:cNvPr>
          <p:cNvGraphicFramePr>
            <a:graphicFrameLocks noGrp="1"/>
          </p:cNvGraphicFramePr>
          <p:nvPr/>
        </p:nvGraphicFramePr>
        <p:xfrm>
          <a:off x="152400" y="5105400"/>
          <a:ext cx="11658600" cy="1596030"/>
        </p:xfrm>
        <a:graphic>
          <a:graphicData uri="http://schemas.openxmlformats.org/drawingml/2006/table">
            <a:tbl>
              <a:tblPr firstRow="1" bandRow="1">
                <a:tableStyleId>{2D5ABB26-0587-4C30-8999-92F81FD0307C}</a:tableStyleId>
              </a:tblPr>
              <a:tblGrid>
                <a:gridCol w="971550">
                  <a:extLst>
                    <a:ext uri="{9D8B030D-6E8A-4147-A177-3AD203B41FA5}">
                      <a16:colId xmlns:a16="http://schemas.microsoft.com/office/drawing/2014/main" val="260455293"/>
                    </a:ext>
                  </a:extLst>
                </a:gridCol>
                <a:gridCol w="971550">
                  <a:extLst>
                    <a:ext uri="{9D8B030D-6E8A-4147-A177-3AD203B41FA5}">
                      <a16:colId xmlns:a16="http://schemas.microsoft.com/office/drawing/2014/main" val="3091910980"/>
                    </a:ext>
                  </a:extLst>
                </a:gridCol>
                <a:gridCol w="971550">
                  <a:extLst>
                    <a:ext uri="{9D8B030D-6E8A-4147-A177-3AD203B41FA5}">
                      <a16:colId xmlns:a16="http://schemas.microsoft.com/office/drawing/2014/main" val="1511525729"/>
                    </a:ext>
                  </a:extLst>
                </a:gridCol>
                <a:gridCol w="971550">
                  <a:extLst>
                    <a:ext uri="{9D8B030D-6E8A-4147-A177-3AD203B41FA5}">
                      <a16:colId xmlns:a16="http://schemas.microsoft.com/office/drawing/2014/main" val="552219943"/>
                    </a:ext>
                  </a:extLst>
                </a:gridCol>
                <a:gridCol w="971550">
                  <a:extLst>
                    <a:ext uri="{9D8B030D-6E8A-4147-A177-3AD203B41FA5}">
                      <a16:colId xmlns:a16="http://schemas.microsoft.com/office/drawing/2014/main" val="1702535043"/>
                    </a:ext>
                  </a:extLst>
                </a:gridCol>
                <a:gridCol w="971550">
                  <a:extLst>
                    <a:ext uri="{9D8B030D-6E8A-4147-A177-3AD203B41FA5}">
                      <a16:colId xmlns:a16="http://schemas.microsoft.com/office/drawing/2014/main" val="3608448905"/>
                    </a:ext>
                  </a:extLst>
                </a:gridCol>
                <a:gridCol w="971550">
                  <a:extLst>
                    <a:ext uri="{9D8B030D-6E8A-4147-A177-3AD203B41FA5}">
                      <a16:colId xmlns:a16="http://schemas.microsoft.com/office/drawing/2014/main" val="1841696702"/>
                    </a:ext>
                  </a:extLst>
                </a:gridCol>
                <a:gridCol w="971550">
                  <a:extLst>
                    <a:ext uri="{9D8B030D-6E8A-4147-A177-3AD203B41FA5}">
                      <a16:colId xmlns:a16="http://schemas.microsoft.com/office/drawing/2014/main" val="3701989782"/>
                    </a:ext>
                  </a:extLst>
                </a:gridCol>
                <a:gridCol w="971550">
                  <a:extLst>
                    <a:ext uri="{9D8B030D-6E8A-4147-A177-3AD203B41FA5}">
                      <a16:colId xmlns:a16="http://schemas.microsoft.com/office/drawing/2014/main" val="758963084"/>
                    </a:ext>
                  </a:extLst>
                </a:gridCol>
                <a:gridCol w="971550">
                  <a:extLst>
                    <a:ext uri="{9D8B030D-6E8A-4147-A177-3AD203B41FA5}">
                      <a16:colId xmlns:a16="http://schemas.microsoft.com/office/drawing/2014/main" val="653897468"/>
                    </a:ext>
                  </a:extLst>
                </a:gridCol>
                <a:gridCol w="971550">
                  <a:extLst>
                    <a:ext uri="{9D8B030D-6E8A-4147-A177-3AD203B41FA5}">
                      <a16:colId xmlns:a16="http://schemas.microsoft.com/office/drawing/2014/main" val="1344363867"/>
                    </a:ext>
                  </a:extLst>
                </a:gridCol>
                <a:gridCol w="971550">
                  <a:extLst>
                    <a:ext uri="{9D8B030D-6E8A-4147-A177-3AD203B41FA5}">
                      <a16:colId xmlns:a16="http://schemas.microsoft.com/office/drawing/2014/main" val="1163495489"/>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0x60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0x68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16</a:t>
                      </a:r>
                    </a:p>
                    <a:p>
                      <a:pPr algn="ct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24 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32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spTree>
    <p:extLst>
      <p:ext uri="{BB962C8B-B14F-4D97-AF65-F5344CB8AC3E}">
        <p14:creationId xmlns:p14="http://schemas.microsoft.com/office/powerpoint/2010/main" val="354086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5BE0-D7EA-DA48-93F8-9B0BE22523ED}"/>
              </a:ext>
            </a:extLst>
          </p:cNvPr>
          <p:cNvSpPr>
            <a:spLocks noGrp="1"/>
          </p:cNvSpPr>
          <p:nvPr>
            <p:ph type="title"/>
          </p:nvPr>
        </p:nvSpPr>
        <p:spPr/>
        <p:txBody>
          <a:bodyPr/>
          <a:lstStyle/>
          <a:p>
            <a:r>
              <a:rPr lang="en-US" dirty="0"/>
              <a:t>Can We Do Better?</a:t>
            </a:r>
          </a:p>
        </p:txBody>
      </p:sp>
      <p:sp>
        <p:nvSpPr>
          <p:cNvPr id="3" name="Content Placeholder 2">
            <a:extLst>
              <a:ext uri="{FF2B5EF4-FFF2-40B4-BE49-F238E27FC236}">
                <a16:creationId xmlns:a16="http://schemas.microsoft.com/office/drawing/2014/main" id="{57E5C81C-17F9-634E-9DAF-16633AA2FBD0}"/>
              </a:ext>
            </a:extLst>
          </p:cNvPr>
          <p:cNvSpPr>
            <a:spLocks noGrp="1"/>
          </p:cNvSpPr>
          <p:nvPr>
            <p:ph idx="1"/>
          </p:nvPr>
        </p:nvSpPr>
        <p:spPr>
          <a:xfrm>
            <a:off x="152400" y="1295400"/>
            <a:ext cx="11811000" cy="3810000"/>
          </a:xfrm>
        </p:spPr>
        <p:txBody>
          <a:bodyPr/>
          <a:lstStyle/>
          <a:p>
            <a:r>
              <a:rPr lang="en-US" b="1" dirty="0"/>
              <a:t>Key Insight:</a:t>
            </a:r>
            <a:r>
              <a:rPr lang="en-US" dirty="0"/>
              <a:t> the payloads of the free blocks aren’t being used, because they’re free.  </a:t>
            </a:r>
          </a:p>
          <a:p>
            <a:r>
              <a:rPr lang="en-US" b="1" dirty="0"/>
              <a:t>Idea: </a:t>
            </a:r>
            <a:r>
              <a:rPr lang="en-US" dirty="0"/>
              <a:t>since we only need to store these pointers for free blocks, let’s store them in the </a:t>
            </a:r>
            <a:r>
              <a:rPr lang="en-US" u="sng" dirty="0"/>
              <a:t>first 16 bytes of each free block’s payload!</a:t>
            </a:r>
            <a:endParaRPr lang="en-US" b="1" dirty="0"/>
          </a:p>
        </p:txBody>
      </p:sp>
      <p:graphicFrame>
        <p:nvGraphicFramePr>
          <p:cNvPr id="5" name="Table 4">
            <a:extLst>
              <a:ext uri="{FF2B5EF4-FFF2-40B4-BE49-F238E27FC236}">
                <a16:creationId xmlns:a16="http://schemas.microsoft.com/office/drawing/2014/main" id="{F53EFA79-AD89-C844-B875-67C5340F90A9}"/>
              </a:ext>
            </a:extLst>
          </p:cNvPr>
          <p:cNvGraphicFramePr>
            <a:graphicFrameLocks noGrp="1"/>
          </p:cNvGraphicFramePr>
          <p:nvPr/>
        </p:nvGraphicFramePr>
        <p:xfrm>
          <a:off x="152400" y="5105400"/>
          <a:ext cx="11658600" cy="1596030"/>
        </p:xfrm>
        <a:graphic>
          <a:graphicData uri="http://schemas.openxmlformats.org/drawingml/2006/table">
            <a:tbl>
              <a:tblPr firstRow="1" bandRow="1">
                <a:tableStyleId>{2D5ABB26-0587-4C30-8999-92F81FD0307C}</a:tableStyleId>
              </a:tblPr>
              <a:tblGrid>
                <a:gridCol w="971550">
                  <a:extLst>
                    <a:ext uri="{9D8B030D-6E8A-4147-A177-3AD203B41FA5}">
                      <a16:colId xmlns:a16="http://schemas.microsoft.com/office/drawing/2014/main" val="260455293"/>
                    </a:ext>
                  </a:extLst>
                </a:gridCol>
                <a:gridCol w="971550">
                  <a:extLst>
                    <a:ext uri="{9D8B030D-6E8A-4147-A177-3AD203B41FA5}">
                      <a16:colId xmlns:a16="http://schemas.microsoft.com/office/drawing/2014/main" val="3091910980"/>
                    </a:ext>
                  </a:extLst>
                </a:gridCol>
                <a:gridCol w="971550">
                  <a:extLst>
                    <a:ext uri="{9D8B030D-6E8A-4147-A177-3AD203B41FA5}">
                      <a16:colId xmlns:a16="http://schemas.microsoft.com/office/drawing/2014/main" val="1511525729"/>
                    </a:ext>
                  </a:extLst>
                </a:gridCol>
                <a:gridCol w="971550">
                  <a:extLst>
                    <a:ext uri="{9D8B030D-6E8A-4147-A177-3AD203B41FA5}">
                      <a16:colId xmlns:a16="http://schemas.microsoft.com/office/drawing/2014/main" val="552219943"/>
                    </a:ext>
                  </a:extLst>
                </a:gridCol>
                <a:gridCol w="971550">
                  <a:extLst>
                    <a:ext uri="{9D8B030D-6E8A-4147-A177-3AD203B41FA5}">
                      <a16:colId xmlns:a16="http://schemas.microsoft.com/office/drawing/2014/main" val="1702535043"/>
                    </a:ext>
                  </a:extLst>
                </a:gridCol>
                <a:gridCol w="971550">
                  <a:extLst>
                    <a:ext uri="{9D8B030D-6E8A-4147-A177-3AD203B41FA5}">
                      <a16:colId xmlns:a16="http://schemas.microsoft.com/office/drawing/2014/main" val="3608448905"/>
                    </a:ext>
                  </a:extLst>
                </a:gridCol>
                <a:gridCol w="971550">
                  <a:extLst>
                    <a:ext uri="{9D8B030D-6E8A-4147-A177-3AD203B41FA5}">
                      <a16:colId xmlns:a16="http://schemas.microsoft.com/office/drawing/2014/main" val="1841696702"/>
                    </a:ext>
                  </a:extLst>
                </a:gridCol>
                <a:gridCol w="971550">
                  <a:extLst>
                    <a:ext uri="{9D8B030D-6E8A-4147-A177-3AD203B41FA5}">
                      <a16:colId xmlns:a16="http://schemas.microsoft.com/office/drawing/2014/main" val="3701989782"/>
                    </a:ext>
                  </a:extLst>
                </a:gridCol>
                <a:gridCol w="971550">
                  <a:extLst>
                    <a:ext uri="{9D8B030D-6E8A-4147-A177-3AD203B41FA5}">
                      <a16:colId xmlns:a16="http://schemas.microsoft.com/office/drawing/2014/main" val="758963084"/>
                    </a:ext>
                  </a:extLst>
                </a:gridCol>
                <a:gridCol w="971550">
                  <a:extLst>
                    <a:ext uri="{9D8B030D-6E8A-4147-A177-3AD203B41FA5}">
                      <a16:colId xmlns:a16="http://schemas.microsoft.com/office/drawing/2014/main" val="653897468"/>
                    </a:ext>
                  </a:extLst>
                </a:gridCol>
                <a:gridCol w="971550">
                  <a:extLst>
                    <a:ext uri="{9D8B030D-6E8A-4147-A177-3AD203B41FA5}">
                      <a16:colId xmlns:a16="http://schemas.microsoft.com/office/drawing/2014/main" val="1344363867"/>
                    </a:ext>
                  </a:extLst>
                </a:gridCol>
                <a:gridCol w="971550">
                  <a:extLst>
                    <a:ext uri="{9D8B030D-6E8A-4147-A177-3AD203B41FA5}">
                      <a16:colId xmlns:a16="http://schemas.microsoft.com/office/drawing/2014/main" val="1163495489"/>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0x60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0x68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16</a:t>
                      </a:r>
                    </a:p>
                    <a:p>
                      <a:pPr algn="ct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null</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0x48</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24 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32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0x10</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null</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sp>
        <p:nvSpPr>
          <p:cNvPr id="4" name="Freeform 3">
            <a:extLst>
              <a:ext uri="{FF2B5EF4-FFF2-40B4-BE49-F238E27FC236}">
                <a16:creationId xmlns:a16="http://schemas.microsoft.com/office/drawing/2014/main" id="{80517187-5596-B74B-BD3C-29B9804BC6E9}"/>
              </a:ext>
            </a:extLst>
          </p:cNvPr>
          <p:cNvSpPr/>
          <p:nvPr/>
        </p:nvSpPr>
        <p:spPr>
          <a:xfrm>
            <a:off x="2820318" y="4644102"/>
            <a:ext cx="4126011" cy="1338057"/>
          </a:xfrm>
          <a:custGeom>
            <a:avLst/>
            <a:gdLst>
              <a:gd name="connsiteX0" fmla="*/ 0 w 4126011"/>
              <a:gd name="connsiteY0" fmla="*/ 1338057 h 1338057"/>
              <a:gd name="connsiteX1" fmla="*/ 209321 w 4126011"/>
              <a:gd name="connsiteY1" fmla="*/ 621961 h 1338057"/>
              <a:gd name="connsiteX2" fmla="*/ 826265 w 4126011"/>
              <a:gd name="connsiteY2" fmla="*/ 159252 h 1338057"/>
              <a:gd name="connsiteX3" fmla="*/ 1685581 w 4126011"/>
              <a:gd name="connsiteY3" fmla="*/ 71117 h 1338057"/>
              <a:gd name="connsiteX4" fmla="*/ 3767769 w 4126011"/>
              <a:gd name="connsiteY4" fmla="*/ 71117 h 1338057"/>
              <a:gd name="connsiteX5" fmla="*/ 4109292 w 4126011"/>
              <a:gd name="connsiteY5" fmla="*/ 985517 h 133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26011" h="1338057">
                <a:moveTo>
                  <a:pt x="0" y="1338057"/>
                </a:moveTo>
                <a:cubicBezTo>
                  <a:pt x="35805" y="1078242"/>
                  <a:pt x="71610" y="818428"/>
                  <a:pt x="209321" y="621961"/>
                </a:cubicBezTo>
                <a:cubicBezTo>
                  <a:pt x="347032" y="425494"/>
                  <a:pt x="580222" y="251059"/>
                  <a:pt x="826265" y="159252"/>
                </a:cubicBezTo>
                <a:cubicBezTo>
                  <a:pt x="1072308" y="67445"/>
                  <a:pt x="1195330" y="85806"/>
                  <a:pt x="1685581" y="71117"/>
                </a:cubicBezTo>
                <a:cubicBezTo>
                  <a:pt x="2175832" y="56428"/>
                  <a:pt x="3363817" y="-81283"/>
                  <a:pt x="3767769" y="71117"/>
                </a:cubicBezTo>
                <a:cubicBezTo>
                  <a:pt x="4171721" y="223517"/>
                  <a:pt x="4140506" y="604517"/>
                  <a:pt x="4109292" y="985517"/>
                </a:cubicBezTo>
              </a:path>
            </a:pathLst>
          </a:custGeom>
          <a:noFill/>
          <a:ln w="762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99A4B84D-4044-1343-A84F-83FB291FF552}"/>
              </a:ext>
            </a:extLst>
          </p:cNvPr>
          <p:cNvSpPr/>
          <p:nvPr/>
        </p:nvSpPr>
        <p:spPr>
          <a:xfrm>
            <a:off x="137678" y="4151028"/>
            <a:ext cx="7981753" cy="1809097"/>
          </a:xfrm>
          <a:custGeom>
            <a:avLst/>
            <a:gdLst>
              <a:gd name="connsiteX0" fmla="*/ 7981753 w 7981753"/>
              <a:gd name="connsiteY0" fmla="*/ 1809097 h 1809097"/>
              <a:gd name="connsiteX1" fmla="*/ 7441927 w 7981753"/>
              <a:gd name="connsiteY1" fmla="*/ 531141 h 1809097"/>
              <a:gd name="connsiteX2" fmla="*/ 6219055 w 7981753"/>
              <a:gd name="connsiteY2" fmla="*/ 2331 h 1809097"/>
              <a:gd name="connsiteX3" fmla="*/ 919941 w 7981753"/>
              <a:gd name="connsiteY3" fmla="*/ 387921 h 1809097"/>
              <a:gd name="connsiteX4" fmla="*/ 38592 w 7981753"/>
              <a:gd name="connsiteY4" fmla="*/ 1489608 h 1809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753" h="1809097">
                <a:moveTo>
                  <a:pt x="7981753" y="1809097"/>
                </a:moveTo>
                <a:cubicBezTo>
                  <a:pt x="7858731" y="1320683"/>
                  <a:pt x="7735710" y="832269"/>
                  <a:pt x="7441927" y="531141"/>
                </a:cubicBezTo>
                <a:cubicBezTo>
                  <a:pt x="7148144" y="230013"/>
                  <a:pt x="7306053" y="26201"/>
                  <a:pt x="6219055" y="2331"/>
                </a:cubicBezTo>
                <a:cubicBezTo>
                  <a:pt x="5132057" y="-21539"/>
                  <a:pt x="1950018" y="140041"/>
                  <a:pt x="919941" y="387921"/>
                </a:cubicBezTo>
                <a:cubicBezTo>
                  <a:pt x="-110136" y="635800"/>
                  <a:pt x="-35772" y="1062704"/>
                  <a:pt x="38592" y="1489608"/>
                </a:cubicBezTo>
              </a:path>
            </a:pathLst>
          </a:custGeom>
          <a:noFill/>
          <a:ln w="762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83F4D69-11A0-BC49-83D4-01BBE52167CA}"/>
              </a:ext>
            </a:extLst>
          </p:cNvPr>
          <p:cNvSpPr txBox="1"/>
          <p:nvPr/>
        </p:nvSpPr>
        <p:spPr>
          <a:xfrm>
            <a:off x="457200" y="3429000"/>
            <a:ext cx="990600" cy="381000"/>
          </a:xfrm>
          <a:prstGeom prst="rect">
            <a:avLst/>
          </a:prstGeom>
          <a:noFill/>
          <a:ln>
            <a:solidFill>
              <a:schemeClr val="tx1"/>
            </a:solidFill>
          </a:ln>
        </p:spPr>
        <p:txBody>
          <a:bodyPr wrap="square" rtlCol="0">
            <a:spAutoFit/>
          </a:bodyPr>
          <a:lstStyle/>
          <a:p>
            <a:pPr algn="l"/>
            <a:r>
              <a:rPr lang="en-US" dirty="0"/>
              <a:t>0x10</a:t>
            </a:r>
          </a:p>
        </p:txBody>
      </p:sp>
      <p:sp>
        <p:nvSpPr>
          <p:cNvPr id="8" name="Freeform 7">
            <a:extLst>
              <a:ext uri="{FF2B5EF4-FFF2-40B4-BE49-F238E27FC236}">
                <a16:creationId xmlns:a16="http://schemas.microsoft.com/office/drawing/2014/main" id="{21C691AC-E40E-C34B-B0DA-BEF7B20C9104}"/>
              </a:ext>
            </a:extLst>
          </p:cNvPr>
          <p:cNvSpPr/>
          <p:nvPr/>
        </p:nvSpPr>
        <p:spPr>
          <a:xfrm>
            <a:off x="228600" y="3829702"/>
            <a:ext cx="838200" cy="1809098"/>
          </a:xfrm>
          <a:custGeom>
            <a:avLst/>
            <a:gdLst>
              <a:gd name="connsiteX0" fmla="*/ 936434 w 936434"/>
              <a:gd name="connsiteY0" fmla="*/ 0 h 1806766"/>
              <a:gd name="connsiteX1" fmla="*/ 0 w 936434"/>
              <a:gd name="connsiteY1" fmla="*/ 1806766 h 1806766"/>
              <a:gd name="connsiteX2" fmla="*/ 0 w 936434"/>
              <a:gd name="connsiteY2" fmla="*/ 1806766 h 1806766"/>
            </a:gdLst>
            <a:ahLst/>
            <a:cxnLst>
              <a:cxn ang="0">
                <a:pos x="connsiteX0" y="connsiteY0"/>
              </a:cxn>
              <a:cxn ang="0">
                <a:pos x="connsiteX1" y="connsiteY1"/>
              </a:cxn>
              <a:cxn ang="0">
                <a:pos x="connsiteX2" y="connsiteY2"/>
              </a:cxn>
            </a:cxnLst>
            <a:rect l="l" t="t" r="r" b="b"/>
            <a:pathLst>
              <a:path w="936434" h="1806766">
                <a:moveTo>
                  <a:pt x="936434" y="0"/>
                </a:moveTo>
                <a:lnTo>
                  <a:pt x="0" y="1806766"/>
                </a:lnTo>
                <a:lnTo>
                  <a:pt x="0" y="1806766"/>
                </a:lnTo>
              </a:path>
            </a:pathLst>
          </a:custGeom>
          <a:noFill/>
          <a:ln w="76200">
            <a:solidFill>
              <a:srgbClr val="0070C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2234F5E-4590-6249-BA81-833A35AE5334}"/>
              </a:ext>
            </a:extLst>
          </p:cNvPr>
          <p:cNvSpPr txBox="1"/>
          <p:nvPr/>
        </p:nvSpPr>
        <p:spPr>
          <a:xfrm>
            <a:off x="101873" y="3083382"/>
            <a:ext cx="1697902" cy="369332"/>
          </a:xfrm>
          <a:prstGeom prst="rect">
            <a:avLst/>
          </a:prstGeom>
          <a:noFill/>
        </p:spPr>
        <p:txBody>
          <a:bodyPr wrap="none" rtlCol="0">
            <a:spAutoFit/>
          </a:bodyPr>
          <a:lstStyle/>
          <a:p>
            <a:r>
              <a:rPr lang="en-US" dirty="0"/>
              <a:t>First free block</a:t>
            </a:r>
          </a:p>
        </p:txBody>
      </p:sp>
    </p:spTree>
    <p:extLst>
      <p:ext uri="{BB962C8B-B14F-4D97-AF65-F5344CB8AC3E}">
        <p14:creationId xmlns:p14="http://schemas.microsoft.com/office/powerpoint/2010/main" val="15088160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5BE0-D7EA-DA48-93F8-9B0BE22523ED}"/>
              </a:ext>
            </a:extLst>
          </p:cNvPr>
          <p:cNvSpPr>
            <a:spLocks noGrp="1"/>
          </p:cNvSpPr>
          <p:nvPr>
            <p:ph type="title"/>
          </p:nvPr>
        </p:nvSpPr>
        <p:spPr/>
        <p:txBody>
          <a:bodyPr/>
          <a:lstStyle/>
          <a:p>
            <a:r>
              <a:rPr lang="en-US" dirty="0"/>
              <a:t>Can We Do Better?</a:t>
            </a:r>
          </a:p>
        </p:txBody>
      </p:sp>
      <p:sp>
        <p:nvSpPr>
          <p:cNvPr id="3" name="Content Placeholder 2">
            <a:extLst>
              <a:ext uri="{FF2B5EF4-FFF2-40B4-BE49-F238E27FC236}">
                <a16:creationId xmlns:a16="http://schemas.microsoft.com/office/drawing/2014/main" id="{57E5C81C-17F9-634E-9DAF-16633AA2FBD0}"/>
              </a:ext>
            </a:extLst>
          </p:cNvPr>
          <p:cNvSpPr>
            <a:spLocks noGrp="1"/>
          </p:cNvSpPr>
          <p:nvPr>
            <p:ph idx="1"/>
          </p:nvPr>
        </p:nvSpPr>
        <p:spPr>
          <a:xfrm>
            <a:off x="152400" y="1295400"/>
            <a:ext cx="11811000" cy="3810000"/>
          </a:xfrm>
        </p:spPr>
        <p:txBody>
          <a:bodyPr/>
          <a:lstStyle/>
          <a:p>
            <a:r>
              <a:rPr lang="en-US" b="1" dirty="0"/>
              <a:t>Key Insight:</a:t>
            </a:r>
            <a:r>
              <a:rPr lang="en-US" dirty="0"/>
              <a:t> the payloads of the free blocks aren’t being used, because they’re free.  </a:t>
            </a:r>
          </a:p>
          <a:p>
            <a:r>
              <a:rPr lang="en-US" b="1" dirty="0"/>
              <a:t>Idea: </a:t>
            </a:r>
            <a:r>
              <a:rPr lang="en-US" dirty="0"/>
              <a:t>since we only need to store these pointers for free blocks, let’s store them in the </a:t>
            </a:r>
            <a:r>
              <a:rPr lang="en-US" u="sng" dirty="0"/>
              <a:t>first 16 bytes of each free block’s payload!</a:t>
            </a:r>
          </a:p>
          <a:p>
            <a:r>
              <a:rPr lang="en-US" dirty="0"/>
              <a:t>This means each payload must be big enough to store 2 pointers (16 bytes).  So we must require that for every block, free </a:t>
            </a:r>
            <a:r>
              <a:rPr lang="en-US" u="sng" dirty="0"/>
              <a:t>and allocated.</a:t>
            </a:r>
            <a:r>
              <a:rPr lang="en-US" dirty="0"/>
              <a:t> (why?)</a:t>
            </a:r>
          </a:p>
        </p:txBody>
      </p:sp>
      <p:graphicFrame>
        <p:nvGraphicFramePr>
          <p:cNvPr id="5" name="Table 4">
            <a:extLst>
              <a:ext uri="{FF2B5EF4-FFF2-40B4-BE49-F238E27FC236}">
                <a16:creationId xmlns:a16="http://schemas.microsoft.com/office/drawing/2014/main" id="{F53EFA79-AD89-C844-B875-67C5340F90A9}"/>
              </a:ext>
            </a:extLst>
          </p:cNvPr>
          <p:cNvGraphicFramePr>
            <a:graphicFrameLocks noGrp="1"/>
          </p:cNvGraphicFramePr>
          <p:nvPr/>
        </p:nvGraphicFramePr>
        <p:xfrm>
          <a:off x="152400" y="5105400"/>
          <a:ext cx="11658600" cy="1596030"/>
        </p:xfrm>
        <a:graphic>
          <a:graphicData uri="http://schemas.openxmlformats.org/drawingml/2006/table">
            <a:tbl>
              <a:tblPr firstRow="1" bandRow="1">
                <a:tableStyleId>{2D5ABB26-0587-4C30-8999-92F81FD0307C}</a:tableStyleId>
              </a:tblPr>
              <a:tblGrid>
                <a:gridCol w="971550">
                  <a:extLst>
                    <a:ext uri="{9D8B030D-6E8A-4147-A177-3AD203B41FA5}">
                      <a16:colId xmlns:a16="http://schemas.microsoft.com/office/drawing/2014/main" val="260455293"/>
                    </a:ext>
                  </a:extLst>
                </a:gridCol>
                <a:gridCol w="971550">
                  <a:extLst>
                    <a:ext uri="{9D8B030D-6E8A-4147-A177-3AD203B41FA5}">
                      <a16:colId xmlns:a16="http://schemas.microsoft.com/office/drawing/2014/main" val="3091910980"/>
                    </a:ext>
                  </a:extLst>
                </a:gridCol>
                <a:gridCol w="971550">
                  <a:extLst>
                    <a:ext uri="{9D8B030D-6E8A-4147-A177-3AD203B41FA5}">
                      <a16:colId xmlns:a16="http://schemas.microsoft.com/office/drawing/2014/main" val="1511525729"/>
                    </a:ext>
                  </a:extLst>
                </a:gridCol>
                <a:gridCol w="971550">
                  <a:extLst>
                    <a:ext uri="{9D8B030D-6E8A-4147-A177-3AD203B41FA5}">
                      <a16:colId xmlns:a16="http://schemas.microsoft.com/office/drawing/2014/main" val="552219943"/>
                    </a:ext>
                  </a:extLst>
                </a:gridCol>
                <a:gridCol w="971550">
                  <a:extLst>
                    <a:ext uri="{9D8B030D-6E8A-4147-A177-3AD203B41FA5}">
                      <a16:colId xmlns:a16="http://schemas.microsoft.com/office/drawing/2014/main" val="1702535043"/>
                    </a:ext>
                  </a:extLst>
                </a:gridCol>
                <a:gridCol w="971550">
                  <a:extLst>
                    <a:ext uri="{9D8B030D-6E8A-4147-A177-3AD203B41FA5}">
                      <a16:colId xmlns:a16="http://schemas.microsoft.com/office/drawing/2014/main" val="3608448905"/>
                    </a:ext>
                  </a:extLst>
                </a:gridCol>
                <a:gridCol w="971550">
                  <a:extLst>
                    <a:ext uri="{9D8B030D-6E8A-4147-A177-3AD203B41FA5}">
                      <a16:colId xmlns:a16="http://schemas.microsoft.com/office/drawing/2014/main" val="1841696702"/>
                    </a:ext>
                  </a:extLst>
                </a:gridCol>
                <a:gridCol w="971550">
                  <a:extLst>
                    <a:ext uri="{9D8B030D-6E8A-4147-A177-3AD203B41FA5}">
                      <a16:colId xmlns:a16="http://schemas.microsoft.com/office/drawing/2014/main" val="3701989782"/>
                    </a:ext>
                  </a:extLst>
                </a:gridCol>
                <a:gridCol w="971550">
                  <a:extLst>
                    <a:ext uri="{9D8B030D-6E8A-4147-A177-3AD203B41FA5}">
                      <a16:colId xmlns:a16="http://schemas.microsoft.com/office/drawing/2014/main" val="758963084"/>
                    </a:ext>
                  </a:extLst>
                </a:gridCol>
                <a:gridCol w="971550">
                  <a:extLst>
                    <a:ext uri="{9D8B030D-6E8A-4147-A177-3AD203B41FA5}">
                      <a16:colId xmlns:a16="http://schemas.microsoft.com/office/drawing/2014/main" val="653897468"/>
                    </a:ext>
                  </a:extLst>
                </a:gridCol>
                <a:gridCol w="971550">
                  <a:extLst>
                    <a:ext uri="{9D8B030D-6E8A-4147-A177-3AD203B41FA5}">
                      <a16:colId xmlns:a16="http://schemas.microsoft.com/office/drawing/2014/main" val="1344363867"/>
                    </a:ext>
                  </a:extLst>
                </a:gridCol>
                <a:gridCol w="971550">
                  <a:extLst>
                    <a:ext uri="{9D8B030D-6E8A-4147-A177-3AD203B41FA5}">
                      <a16:colId xmlns:a16="http://schemas.microsoft.com/office/drawing/2014/main" val="1163495489"/>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0x60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0x68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16</a:t>
                      </a:r>
                    </a:p>
                    <a:p>
                      <a:pPr algn="ct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null</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0x48</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24 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32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0x10</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null</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sp>
        <p:nvSpPr>
          <p:cNvPr id="4" name="Freeform 3">
            <a:extLst>
              <a:ext uri="{FF2B5EF4-FFF2-40B4-BE49-F238E27FC236}">
                <a16:creationId xmlns:a16="http://schemas.microsoft.com/office/drawing/2014/main" id="{80517187-5596-B74B-BD3C-29B9804BC6E9}"/>
              </a:ext>
            </a:extLst>
          </p:cNvPr>
          <p:cNvSpPr/>
          <p:nvPr/>
        </p:nvSpPr>
        <p:spPr>
          <a:xfrm>
            <a:off x="2820318" y="4644102"/>
            <a:ext cx="4126011" cy="1338057"/>
          </a:xfrm>
          <a:custGeom>
            <a:avLst/>
            <a:gdLst>
              <a:gd name="connsiteX0" fmla="*/ 0 w 4126011"/>
              <a:gd name="connsiteY0" fmla="*/ 1338057 h 1338057"/>
              <a:gd name="connsiteX1" fmla="*/ 209321 w 4126011"/>
              <a:gd name="connsiteY1" fmla="*/ 621961 h 1338057"/>
              <a:gd name="connsiteX2" fmla="*/ 826265 w 4126011"/>
              <a:gd name="connsiteY2" fmla="*/ 159252 h 1338057"/>
              <a:gd name="connsiteX3" fmla="*/ 1685581 w 4126011"/>
              <a:gd name="connsiteY3" fmla="*/ 71117 h 1338057"/>
              <a:gd name="connsiteX4" fmla="*/ 3767769 w 4126011"/>
              <a:gd name="connsiteY4" fmla="*/ 71117 h 1338057"/>
              <a:gd name="connsiteX5" fmla="*/ 4109292 w 4126011"/>
              <a:gd name="connsiteY5" fmla="*/ 985517 h 133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26011" h="1338057">
                <a:moveTo>
                  <a:pt x="0" y="1338057"/>
                </a:moveTo>
                <a:cubicBezTo>
                  <a:pt x="35805" y="1078242"/>
                  <a:pt x="71610" y="818428"/>
                  <a:pt x="209321" y="621961"/>
                </a:cubicBezTo>
                <a:cubicBezTo>
                  <a:pt x="347032" y="425494"/>
                  <a:pt x="580222" y="251059"/>
                  <a:pt x="826265" y="159252"/>
                </a:cubicBezTo>
                <a:cubicBezTo>
                  <a:pt x="1072308" y="67445"/>
                  <a:pt x="1195330" y="85806"/>
                  <a:pt x="1685581" y="71117"/>
                </a:cubicBezTo>
                <a:cubicBezTo>
                  <a:pt x="2175832" y="56428"/>
                  <a:pt x="3363817" y="-81283"/>
                  <a:pt x="3767769" y="71117"/>
                </a:cubicBezTo>
                <a:cubicBezTo>
                  <a:pt x="4171721" y="223517"/>
                  <a:pt x="4140506" y="604517"/>
                  <a:pt x="4109292" y="985517"/>
                </a:cubicBezTo>
              </a:path>
            </a:pathLst>
          </a:custGeom>
          <a:noFill/>
          <a:ln w="762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99A4B84D-4044-1343-A84F-83FB291FF552}"/>
              </a:ext>
            </a:extLst>
          </p:cNvPr>
          <p:cNvSpPr/>
          <p:nvPr/>
        </p:nvSpPr>
        <p:spPr>
          <a:xfrm>
            <a:off x="137678" y="4151028"/>
            <a:ext cx="7981753" cy="1809097"/>
          </a:xfrm>
          <a:custGeom>
            <a:avLst/>
            <a:gdLst>
              <a:gd name="connsiteX0" fmla="*/ 7981753 w 7981753"/>
              <a:gd name="connsiteY0" fmla="*/ 1809097 h 1809097"/>
              <a:gd name="connsiteX1" fmla="*/ 7441927 w 7981753"/>
              <a:gd name="connsiteY1" fmla="*/ 531141 h 1809097"/>
              <a:gd name="connsiteX2" fmla="*/ 6219055 w 7981753"/>
              <a:gd name="connsiteY2" fmla="*/ 2331 h 1809097"/>
              <a:gd name="connsiteX3" fmla="*/ 919941 w 7981753"/>
              <a:gd name="connsiteY3" fmla="*/ 387921 h 1809097"/>
              <a:gd name="connsiteX4" fmla="*/ 38592 w 7981753"/>
              <a:gd name="connsiteY4" fmla="*/ 1489608 h 1809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753" h="1809097">
                <a:moveTo>
                  <a:pt x="7981753" y="1809097"/>
                </a:moveTo>
                <a:cubicBezTo>
                  <a:pt x="7858731" y="1320683"/>
                  <a:pt x="7735710" y="832269"/>
                  <a:pt x="7441927" y="531141"/>
                </a:cubicBezTo>
                <a:cubicBezTo>
                  <a:pt x="7148144" y="230013"/>
                  <a:pt x="7306053" y="26201"/>
                  <a:pt x="6219055" y="2331"/>
                </a:cubicBezTo>
                <a:cubicBezTo>
                  <a:pt x="5132057" y="-21539"/>
                  <a:pt x="1950018" y="140041"/>
                  <a:pt x="919941" y="387921"/>
                </a:cubicBezTo>
                <a:cubicBezTo>
                  <a:pt x="-110136" y="635800"/>
                  <a:pt x="-35772" y="1062704"/>
                  <a:pt x="38592" y="1489608"/>
                </a:cubicBezTo>
              </a:path>
            </a:pathLst>
          </a:custGeom>
          <a:noFill/>
          <a:ln w="762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936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09B1-6185-D148-83A8-04E8EB05B7D4}"/>
              </a:ext>
            </a:extLst>
          </p:cNvPr>
          <p:cNvSpPr>
            <a:spLocks noGrp="1"/>
          </p:cNvSpPr>
          <p:nvPr>
            <p:ph type="title"/>
          </p:nvPr>
        </p:nvSpPr>
        <p:spPr/>
        <p:txBody>
          <a:bodyPr/>
          <a:lstStyle/>
          <a:p>
            <a:r>
              <a:rPr lang="en-US" dirty="0"/>
              <a:t>The Heap</a:t>
            </a:r>
          </a:p>
        </p:txBody>
      </p:sp>
      <p:sp>
        <p:nvSpPr>
          <p:cNvPr id="16" name="Rectangle 15">
            <a:extLst>
              <a:ext uri="{FF2B5EF4-FFF2-40B4-BE49-F238E27FC236}">
                <a16:creationId xmlns:a16="http://schemas.microsoft.com/office/drawing/2014/main" id="{E7AE1AF6-FC8F-334B-AE72-BB9B96F7486A}"/>
              </a:ext>
            </a:extLst>
          </p:cNvPr>
          <p:cNvSpPr/>
          <p:nvPr>
            <p:custDataLst>
              <p:tags r:id="rId1"/>
            </p:custDataLst>
          </p:nvPr>
        </p:nvSpPr>
        <p:spPr>
          <a:xfrm>
            <a:off x="8233803" y="5786735"/>
            <a:ext cx="681597" cy="461665"/>
          </a:xfrm>
          <a:prstGeom prst="rect">
            <a:avLst/>
          </a:prstGeom>
        </p:spPr>
        <p:txBody>
          <a:bodyPr wrap="none">
            <a:spAutoFit/>
          </a:bodyPr>
          <a:lstStyle/>
          <a:p>
            <a:r>
              <a:rPr lang="en-US" dirty="0"/>
              <a:t>0x0</a:t>
            </a:r>
          </a:p>
        </p:txBody>
      </p:sp>
      <p:sp>
        <p:nvSpPr>
          <p:cNvPr id="17" name="Rectangle 16"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56193914-60AD-D841-B65F-16BD98DA7090}"/>
              </a:ext>
            </a:extLst>
          </p:cNvPr>
          <p:cNvSpPr/>
          <p:nvPr>
            <p:custDataLst>
              <p:tags r:id="rId2"/>
            </p:custDataLst>
          </p:nvPr>
        </p:nvSpPr>
        <p:spPr>
          <a:xfrm>
            <a:off x="8915400" y="2057400"/>
            <a:ext cx="2438400" cy="396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41A4667-CAF4-D14D-A500-578D2E661C0D}"/>
              </a:ext>
            </a:extLst>
          </p:cNvPr>
          <p:cNvSpPr/>
          <p:nvPr>
            <p:custDataLst>
              <p:tags r:id="rId3"/>
            </p:custDataLst>
          </p:nvPr>
        </p:nvSpPr>
        <p:spPr>
          <a:xfrm>
            <a:off x="8915400" y="4012937"/>
            <a:ext cx="2438400" cy="71509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Heap</a:t>
            </a:r>
          </a:p>
        </p:txBody>
      </p:sp>
      <p:cxnSp>
        <p:nvCxnSpPr>
          <p:cNvPr id="20" name="Straight Arrow Connector 19">
            <a:extLst>
              <a:ext uri="{FF2B5EF4-FFF2-40B4-BE49-F238E27FC236}">
                <a16:creationId xmlns:a16="http://schemas.microsoft.com/office/drawing/2014/main" id="{5D8AEBF1-EEDB-3045-86E2-3399C654EC93}"/>
              </a:ext>
            </a:extLst>
          </p:cNvPr>
          <p:cNvCxnSpPr>
            <a:cxnSpLocks/>
          </p:cNvCxnSpPr>
          <p:nvPr>
            <p:custDataLst>
              <p:tags r:id="rId4"/>
            </p:custDataLst>
          </p:nvPr>
        </p:nvCxnSpPr>
        <p:spPr>
          <a:xfrm flipH="1">
            <a:off x="10132391" y="2866307"/>
            <a:ext cx="2211" cy="410293"/>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648D7F7-C13C-8D44-9AF5-79EF4AF7060D}"/>
              </a:ext>
            </a:extLst>
          </p:cNvPr>
          <p:cNvSpPr/>
          <p:nvPr>
            <p:custDataLst>
              <p:tags r:id="rId5"/>
            </p:custDataLst>
          </p:nvPr>
        </p:nvSpPr>
        <p:spPr>
          <a:xfrm>
            <a:off x="8915400" y="2057399"/>
            <a:ext cx="2438400" cy="75602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Stack</a:t>
            </a:r>
          </a:p>
        </p:txBody>
      </p:sp>
      <p:sp>
        <p:nvSpPr>
          <p:cNvPr id="23" name="Rectangle 22">
            <a:extLst>
              <a:ext uri="{FF2B5EF4-FFF2-40B4-BE49-F238E27FC236}">
                <a16:creationId xmlns:a16="http://schemas.microsoft.com/office/drawing/2014/main" id="{DE206192-216F-144D-9623-BF744BC8DBB6}"/>
              </a:ext>
            </a:extLst>
          </p:cNvPr>
          <p:cNvSpPr/>
          <p:nvPr>
            <p:custDataLst>
              <p:tags r:id="rId6"/>
            </p:custDataLst>
          </p:nvPr>
        </p:nvSpPr>
        <p:spPr>
          <a:xfrm>
            <a:off x="8913192" y="4876800"/>
            <a:ext cx="2438400" cy="59005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24" name="Rectangle 23">
            <a:extLst>
              <a:ext uri="{FF2B5EF4-FFF2-40B4-BE49-F238E27FC236}">
                <a16:creationId xmlns:a16="http://schemas.microsoft.com/office/drawing/2014/main" id="{A127102D-40B8-DD48-96A6-7EC8B2EDB972}"/>
              </a:ext>
            </a:extLst>
          </p:cNvPr>
          <p:cNvSpPr/>
          <p:nvPr>
            <p:custDataLst>
              <p:tags r:id="rId7"/>
            </p:custDataLst>
          </p:nvPr>
        </p:nvSpPr>
        <p:spPr>
          <a:xfrm>
            <a:off x="8915400" y="5562600"/>
            <a:ext cx="2438400" cy="32054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 (code)</a:t>
            </a:r>
          </a:p>
        </p:txBody>
      </p:sp>
      <p:cxnSp>
        <p:nvCxnSpPr>
          <p:cNvPr id="29" name="Straight Arrow Connector 28">
            <a:extLst>
              <a:ext uri="{FF2B5EF4-FFF2-40B4-BE49-F238E27FC236}">
                <a16:creationId xmlns:a16="http://schemas.microsoft.com/office/drawing/2014/main" id="{BBD16155-01EA-0049-9DBC-6F314B7DD8A7}"/>
              </a:ext>
            </a:extLst>
          </p:cNvPr>
          <p:cNvCxnSpPr>
            <a:cxnSpLocks/>
          </p:cNvCxnSpPr>
          <p:nvPr>
            <p:custDataLst>
              <p:tags r:id="rId8"/>
            </p:custDataLst>
          </p:nvPr>
        </p:nvCxnSpPr>
        <p:spPr>
          <a:xfrm flipV="1">
            <a:off x="10132391" y="3581400"/>
            <a:ext cx="0" cy="439522"/>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2B93BD7-973B-D540-82F1-8FE1C576E5BA}"/>
              </a:ext>
            </a:extLst>
          </p:cNvPr>
          <p:cNvSpPr txBox="1"/>
          <p:nvPr/>
        </p:nvSpPr>
        <p:spPr>
          <a:xfrm>
            <a:off x="9341149" y="1592039"/>
            <a:ext cx="1582484" cy="369332"/>
          </a:xfrm>
          <a:prstGeom prst="rect">
            <a:avLst/>
          </a:prstGeom>
          <a:noFill/>
        </p:spPr>
        <p:txBody>
          <a:bodyPr wrap="none" rtlCol="0">
            <a:spAutoFit/>
          </a:bodyPr>
          <a:lstStyle/>
          <a:p>
            <a:r>
              <a:rPr lang="en-US" u="sng" dirty="0"/>
              <a:t>Main Memory</a:t>
            </a:r>
          </a:p>
        </p:txBody>
      </p:sp>
      <p:sp>
        <p:nvSpPr>
          <p:cNvPr id="14" name="Content Placeholder 2">
            <a:extLst>
              <a:ext uri="{FF2B5EF4-FFF2-40B4-BE49-F238E27FC236}">
                <a16:creationId xmlns:a16="http://schemas.microsoft.com/office/drawing/2014/main" id="{0599C7DF-B747-2F4C-9452-4B59ABBC948F}"/>
              </a:ext>
            </a:extLst>
          </p:cNvPr>
          <p:cNvSpPr>
            <a:spLocks noGrp="1"/>
          </p:cNvSpPr>
          <p:nvPr>
            <p:ph idx="1"/>
          </p:nvPr>
        </p:nvSpPr>
        <p:spPr>
          <a:xfrm>
            <a:off x="152400" y="1295400"/>
            <a:ext cx="8081403" cy="5486400"/>
          </a:xfrm>
        </p:spPr>
        <p:txBody>
          <a:bodyPr/>
          <a:lstStyle/>
          <a:p>
            <a:r>
              <a:rPr lang="en-US" dirty="0"/>
              <a:t>The heap is an area of memory below the stack that grows up towards higher addresses.</a:t>
            </a:r>
          </a:p>
          <a:p>
            <a:r>
              <a:rPr lang="en-US" dirty="0"/>
              <a:t>Unlike the stack, where memory goes away when a function finishes, the heap provides memory that persists until the caller is done with it.</a:t>
            </a:r>
          </a:p>
        </p:txBody>
      </p:sp>
    </p:spTree>
    <p:extLst>
      <p:ext uri="{BB962C8B-B14F-4D97-AF65-F5344CB8AC3E}">
        <p14:creationId xmlns:p14="http://schemas.microsoft.com/office/powerpoint/2010/main" val="1154798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9910-D835-8A4A-99C3-48AA7D74F3A0}"/>
              </a:ext>
            </a:extLst>
          </p:cNvPr>
          <p:cNvSpPr>
            <a:spLocks noGrp="1"/>
          </p:cNvSpPr>
          <p:nvPr>
            <p:ph type="title"/>
          </p:nvPr>
        </p:nvSpPr>
        <p:spPr/>
        <p:txBody>
          <a:bodyPr/>
          <a:lstStyle/>
          <a:p>
            <a:r>
              <a:rPr lang="en-US" dirty="0"/>
              <a:t>Explicit Free List Allocator</a:t>
            </a:r>
          </a:p>
        </p:txBody>
      </p:sp>
      <p:sp>
        <p:nvSpPr>
          <p:cNvPr id="3" name="Content Placeholder 2">
            <a:extLst>
              <a:ext uri="{FF2B5EF4-FFF2-40B4-BE49-F238E27FC236}">
                <a16:creationId xmlns:a16="http://schemas.microsoft.com/office/drawing/2014/main" id="{D1EA8E33-C46B-E945-A265-96E6CAC02EE8}"/>
              </a:ext>
            </a:extLst>
          </p:cNvPr>
          <p:cNvSpPr>
            <a:spLocks noGrp="1"/>
          </p:cNvSpPr>
          <p:nvPr>
            <p:ph idx="1"/>
          </p:nvPr>
        </p:nvSpPr>
        <p:spPr/>
        <p:txBody>
          <a:bodyPr/>
          <a:lstStyle/>
          <a:p>
            <a:r>
              <a:rPr lang="en-US" dirty="0"/>
              <a:t>This design builds on the implicit allocator, but also stores pointers to the next and previous free block inside each free block’s payload.</a:t>
            </a:r>
          </a:p>
          <a:p>
            <a:r>
              <a:rPr lang="en-US" dirty="0"/>
              <a:t>When we allocate a block, we look through </a:t>
            </a:r>
            <a:r>
              <a:rPr lang="en-US" u="sng" dirty="0"/>
              <a:t>just the free blocks</a:t>
            </a:r>
            <a:r>
              <a:rPr lang="en-US" dirty="0"/>
              <a:t> using our linked list to find a free one, and we update its header </a:t>
            </a:r>
            <a:r>
              <a:rPr lang="en-US" u="sng" dirty="0"/>
              <a:t>and the linked list</a:t>
            </a:r>
            <a:r>
              <a:rPr lang="en-US" dirty="0"/>
              <a:t> to reflect its allocated size and that it is now allocated.</a:t>
            </a:r>
          </a:p>
          <a:p>
            <a:r>
              <a:rPr lang="en-US" dirty="0"/>
              <a:t>When we free a block, we update its header to reflect it is now free, </a:t>
            </a:r>
            <a:r>
              <a:rPr lang="en-US" u="sng" dirty="0"/>
              <a:t>and update the linked list</a:t>
            </a:r>
            <a:r>
              <a:rPr lang="en-US" dirty="0"/>
              <a:t>.</a:t>
            </a:r>
          </a:p>
        </p:txBody>
      </p:sp>
    </p:spTree>
    <p:extLst>
      <p:ext uri="{BB962C8B-B14F-4D97-AF65-F5344CB8AC3E}">
        <p14:creationId xmlns:p14="http://schemas.microsoft.com/office/powerpoint/2010/main" val="73438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5BE0-D7EA-DA48-93F8-9B0BE22523ED}"/>
              </a:ext>
            </a:extLst>
          </p:cNvPr>
          <p:cNvSpPr>
            <a:spLocks noGrp="1"/>
          </p:cNvSpPr>
          <p:nvPr>
            <p:ph type="title"/>
          </p:nvPr>
        </p:nvSpPr>
        <p:spPr/>
        <p:txBody>
          <a:bodyPr/>
          <a:lstStyle/>
          <a:p>
            <a:r>
              <a:rPr lang="en-US" dirty="0"/>
              <a:t>Explicit Free List Allocator</a:t>
            </a:r>
          </a:p>
        </p:txBody>
      </p:sp>
      <p:sp>
        <p:nvSpPr>
          <p:cNvPr id="3" name="Content Placeholder 2">
            <a:extLst>
              <a:ext uri="{FF2B5EF4-FFF2-40B4-BE49-F238E27FC236}">
                <a16:creationId xmlns:a16="http://schemas.microsoft.com/office/drawing/2014/main" id="{57E5C81C-17F9-634E-9DAF-16633AA2FBD0}"/>
              </a:ext>
            </a:extLst>
          </p:cNvPr>
          <p:cNvSpPr>
            <a:spLocks noGrp="1"/>
          </p:cNvSpPr>
          <p:nvPr>
            <p:ph idx="1"/>
          </p:nvPr>
        </p:nvSpPr>
        <p:spPr>
          <a:xfrm>
            <a:off x="152400" y="1295400"/>
            <a:ext cx="11811000" cy="3810000"/>
          </a:xfrm>
        </p:spPr>
        <p:txBody>
          <a:bodyPr/>
          <a:lstStyle/>
          <a:p>
            <a:r>
              <a:rPr lang="en-US" dirty="0"/>
              <a:t>Note that the doubly-linked list </a:t>
            </a:r>
            <a:r>
              <a:rPr lang="en-US" i="1" dirty="0"/>
              <a:t>does not have to be in address order</a:t>
            </a:r>
            <a:r>
              <a:rPr lang="en-US" dirty="0"/>
              <a:t>.</a:t>
            </a:r>
          </a:p>
          <a:p>
            <a:r>
              <a:rPr lang="en-US" dirty="0"/>
              <a:t>You should build up your linked list as efficiently as possible (e.g. where is it most efficient to add to a linked list?)</a:t>
            </a:r>
          </a:p>
          <a:p>
            <a:r>
              <a:rPr lang="en-US" dirty="0"/>
              <a:t>When you allocate a block, you must update your linked list pointers.</a:t>
            </a:r>
          </a:p>
        </p:txBody>
      </p:sp>
      <p:graphicFrame>
        <p:nvGraphicFramePr>
          <p:cNvPr id="5" name="Table 4">
            <a:extLst>
              <a:ext uri="{FF2B5EF4-FFF2-40B4-BE49-F238E27FC236}">
                <a16:creationId xmlns:a16="http://schemas.microsoft.com/office/drawing/2014/main" id="{F53EFA79-AD89-C844-B875-67C5340F90A9}"/>
              </a:ext>
            </a:extLst>
          </p:cNvPr>
          <p:cNvGraphicFramePr>
            <a:graphicFrameLocks noGrp="1"/>
          </p:cNvGraphicFramePr>
          <p:nvPr/>
        </p:nvGraphicFramePr>
        <p:xfrm>
          <a:off x="0" y="4987650"/>
          <a:ext cx="12192000" cy="1413150"/>
        </p:xfrm>
        <a:graphic>
          <a:graphicData uri="http://schemas.openxmlformats.org/drawingml/2006/table">
            <a:tbl>
              <a:tblPr firstRow="1" bandRow="1">
                <a:tableStyleId>{2D5ABB26-0587-4C30-8999-92F81FD0307C}</a:tableStyleId>
              </a:tblPr>
              <a:tblGrid>
                <a:gridCol w="812800">
                  <a:extLst>
                    <a:ext uri="{9D8B030D-6E8A-4147-A177-3AD203B41FA5}">
                      <a16:colId xmlns:a16="http://schemas.microsoft.com/office/drawing/2014/main" val="260455293"/>
                    </a:ext>
                  </a:extLst>
                </a:gridCol>
                <a:gridCol w="812800">
                  <a:extLst>
                    <a:ext uri="{9D8B030D-6E8A-4147-A177-3AD203B41FA5}">
                      <a16:colId xmlns:a16="http://schemas.microsoft.com/office/drawing/2014/main" val="3091910980"/>
                    </a:ext>
                  </a:extLst>
                </a:gridCol>
                <a:gridCol w="812800">
                  <a:extLst>
                    <a:ext uri="{9D8B030D-6E8A-4147-A177-3AD203B41FA5}">
                      <a16:colId xmlns:a16="http://schemas.microsoft.com/office/drawing/2014/main" val="1511525729"/>
                    </a:ext>
                  </a:extLst>
                </a:gridCol>
                <a:gridCol w="812800">
                  <a:extLst>
                    <a:ext uri="{9D8B030D-6E8A-4147-A177-3AD203B41FA5}">
                      <a16:colId xmlns:a16="http://schemas.microsoft.com/office/drawing/2014/main" val="552219943"/>
                    </a:ext>
                  </a:extLst>
                </a:gridCol>
                <a:gridCol w="812800">
                  <a:extLst>
                    <a:ext uri="{9D8B030D-6E8A-4147-A177-3AD203B41FA5}">
                      <a16:colId xmlns:a16="http://schemas.microsoft.com/office/drawing/2014/main" val="1702535043"/>
                    </a:ext>
                  </a:extLst>
                </a:gridCol>
                <a:gridCol w="812800">
                  <a:extLst>
                    <a:ext uri="{9D8B030D-6E8A-4147-A177-3AD203B41FA5}">
                      <a16:colId xmlns:a16="http://schemas.microsoft.com/office/drawing/2014/main" val="3608448905"/>
                    </a:ext>
                  </a:extLst>
                </a:gridCol>
                <a:gridCol w="812800">
                  <a:extLst>
                    <a:ext uri="{9D8B030D-6E8A-4147-A177-3AD203B41FA5}">
                      <a16:colId xmlns:a16="http://schemas.microsoft.com/office/drawing/2014/main" val="1841696702"/>
                    </a:ext>
                  </a:extLst>
                </a:gridCol>
                <a:gridCol w="812800">
                  <a:extLst>
                    <a:ext uri="{9D8B030D-6E8A-4147-A177-3AD203B41FA5}">
                      <a16:colId xmlns:a16="http://schemas.microsoft.com/office/drawing/2014/main" val="3701989782"/>
                    </a:ext>
                  </a:extLst>
                </a:gridCol>
                <a:gridCol w="812800">
                  <a:extLst>
                    <a:ext uri="{9D8B030D-6E8A-4147-A177-3AD203B41FA5}">
                      <a16:colId xmlns:a16="http://schemas.microsoft.com/office/drawing/2014/main" val="758963084"/>
                    </a:ext>
                  </a:extLst>
                </a:gridCol>
                <a:gridCol w="812800">
                  <a:extLst>
                    <a:ext uri="{9D8B030D-6E8A-4147-A177-3AD203B41FA5}">
                      <a16:colId xmlns:a16="http://schemas.microsoft.com/office/drawing/2014/main" val="653897468"/>
                    </a:ext>
                  </a:extLst>
                </a:gridCol>
                <a:gridCol w="812800">
                  <a:extLst>
                    <a:ext uri="{9D8B030D-6E8A-4147-A177-3AD203B41FA5}">
                      <a16:colId xmlns:a16="http://schemas.microsoft.com/office/drawing/2014/main" val="1344363867"/>
                    </a:ext>
                  </a:extLst>
                </a:gridCol>
                <a:gridCol w="812800">
                  <a:extLst>
                    <a:ext uri="{9D8B030D-6E8A-4147-A177-3AD203B41FA5}">
                      <a16:colId xmlns:a16="http://schemas.microsoft.com/office/drawing/2014/main" val="1163495489"/>
                    </a:ext>
                  </a:extLst>
                </a:gridCol>
                <a:gridCol w="812800">
                  <a:extLst>
                    <a:ext uri="{9D8B030D-6E8A-4147-A177-3AD203B41FA5}">
                      <a16:colId xmlns:a16="http://schemas.microsoft.com/office/drawing/2014/main" val="1913020986"/>
                    </a:ext>
                  </a:extLst>
                </a:gridCol>
                <a:gridCol w="812800">
                  <a:extLst>
                    <a:ext uri="{9D8B030D-6E8A-4147-A177-3AD203B41FA5}">
                      <a16:colId xmlns:a16="http://schemas.microsoft.com/office/drawing/2014/main" val="1431975377"/>
                    </a:ext>
                  </a:extLst>
                </a:gridCol>
                <a:gridCol w="812800">
                  <a:extLst>
                    <a:ext uri="{9D8B030D-6E8A-4147-A177-3AD203B41FA5}">
                      <a16:colId xmlns:a16="http://schemas.microsoft.com/office/drawing/2014/main" val="2393477422"/>
                    </a:ext>
                  </a:extLst>
                </a:gridCol>
              </a:tblGrid>
              <a:tr h="697914">
                <a:tc>
                  <a:txBody>
                    <a:bodyPr/>
                    <a:lstStyle/>
                    <a:p>
                      <a:r>
                        <a:rPr lang="en-US" sz="16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bg1">
                              <a:lumMod val="50000"/>
                            </a:schemeClr>
                          </a:solidFill>
                          <a:latin typeface="Consolas" panose="020B0609020204030204" pitchFamily="49" charset="0"/>
                          <a:cs typeface="Consolas" panose="020B0609020204030204" pitchFamily="49" charset="0"/>
                        </a:rPr>
                        <a:t>0x58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bg1">
                              <a:lumMod val="50000"/>
                            </a:schemeClr>
                          </a:solidFill>
                          <a:latin typeface="Consolas" panose="020B0609020204030204" pitchFamily="49" charset="0"/>
                          <a:cs typeface="Consolas" panose="020B0609020204030204" pitchFamily="49" charset="0"/>
                        </a:rPr>
                        <a:t>0x60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bg1">
                              <a:lumMod val="50000"/>
                            </a:schemeClr>
                          </a:solidFill>
                          <a:latin typeface="Consolas" panose="020B0609020204030204" pitchFamily="49" charset="0"/>
                          <a:cs typeface="Consolas" panose="020B0609020204030204" pitchFamily="49" charset="0"/>
                        </a:rPr>
                        <a:t>0x68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bg1">
                              <a:lumMod val="50000"/>
                            </a:schemeClr>
                          </a:solidFill>
                          <a:latin typeface="Consolas" panose="020B0609020204030204" pitchFamily="49" charset="0"/>
                          <a:cs typeface="Consolas" panose="020B0609020204030204" pitchFamily="49" charset="0"/>
                        </a:rPr>
                        <a:t>0x70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bg1">
                              <a:lumMod val="50000"/>
                            </a:schemeClr>
                          </a:solidFill>
                          <a:latin typeface="Consolas" panose="020B0609020204030204" pitchFamily="49" charset="0"/>
                          <a:cs typeface="Consolas" panose="020B0609020204030204" pitchFamily="49" charset="0"/>
                        </a:rPr>
                        <a:t>0x78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bg1">
                              <a:lumMod val="50000"/>
                            </a:schemeClr>
                          </a:solidFill>
                          <a:latin typeface="Consolas" panose="020B0609020204030204" pitchFamily="49" charset="0"/>
                          <a:cs typeface="Consolas" panose="020B0609020204030204" pitchFamily="49" charset="0"/>
                        </a:rPr>
                        <a:t>0x80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1800" dirty="0"/>
                        <a:t>16</a:t>
                      </a:r>
                    </a:p>
                    <a:p>
                      <a:pPr algn="ctr"/>
                      <a:r>
                        <a:rPr lang="en-US" sz="18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0x70</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0x40</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16 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0x10</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null</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null</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0x10</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sp>
        <p:nvSpPr>
          <p:cNvPr id="7" name="Freeform 6">
            <a:extLst>
              <a:ext uri="{FF2B5EF4-FFF2-40B4-BE49-F238E27FC236}">
                <a16:creationId xmlns:a16="http://schemas.microsoft.com/office/drawing/2014/main" id="{07C7852C-DC84-3645-B2A2-D1D1CD25286F}"/>
              </a:ext>
            </a:extLst>
          </p:cNvPr>
          <p:cNvSpPr/>
          <p:nvPr/>
        </p:nvSpPr>
        <p:spPr>
          <a:xfrm>
            <a:off x="1419435" y="4202016"/>
            <a:ext cx="8443023" cy="1581839"/>
          </a:xfrm>
          <a:custGeom>
            <a:avLst/>
            <a:gdLst>
              <a:gd name="connsiteX0" fmla="*/ 0 w 8443023"/>
              <a:gd name="connsiteY0" fmla="*/ 2279116 h 2279116"/>
              <a:gd name="connsiteX1" fmla="*/ 3558448 w 8443023"/>
              <a:gd name="connsiteY1" fmla="*/ 252012 h 2279116"/>
              <a:gd name="connsiteX2" fmla="*/ 7777908 w 8443023"/>
              <a:gd name="connsiteY2" fmla="*/ 252012 h 2279116"/>
              <a:gd name="connsiteX3" fmla="*/ 8372819 w 8443023"/>
              <a:gd name="connsiteY3" fmla="*/ 2257082 h 2279116"/>
            </a:gdLst>
            <a:ahLst/>
            <a:cxnLst>
              <a:cxn ang="0">
                <a:pos x="connsiteX0" y="connsiteY0"/>
              </a:cxn>
              <a:cxn ang="0">
                <a:pos x="connsiteX1" y="connsiteY1"/>
              </a:cxn>
              <a:cxn ang="0">
                <a:pos x="connsiteX2" y="connsiteY2"/>
              </a:cxn>
              <a:cxn ang="0">
                <a:pos x="connsiteX3" y="connsiteY3"/>
              </a:cxn>
            </a:cxnLst>
            <a:rect l="l" t="t" r="r" b="b"/>
            <a:pathLst>
              <a:path w="8443023" h="2279116">
                <a:moveTo>
                  <a:pt x="0" y="2279116"/>
                </a:moveTo>
                <a:cubicBezTo>
                  <a:pt x="1131065" y="1434489"/>
                  <a:pt x="2262130" y="589863"/>
                  <a:pt x="3558448" y="252012"/>
                </a:cubicBezTo>
                <a:cubicBezTo>
                  <a:pt x="4854766" y="-85839"/>
                  <a:pt x="6975513" y="-82166"/>
                  <a:pt x="7777908" y="252012"/>
                </a:cubicBezTo>
                <a:cubicBezTo>
                  <a:pt x="8580303" y="586190"/>
                  <a:pt x="8476561" y="1421636"/>
                  <a:pt x="8372819" y="2257082"/>
                </a:cubicBezTo>
              </a:path>
            </a:pathLst>
          </a:custGeom>
          <a:noFill/>
          <a:ln w="762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D94B6E19-AC7B-BC40-8D09-7A9862ABC7DF}"/>
              </a:ext>
            </a:extLst>
          </p:cNvPr>
          <p:cNvSpPr/>
          <p:nvPr/>
        </p:nvSpPr>
        <p:spPr>
          <a:xfrm>
            <a:off x="2312099" y="4975825"/>
            <a:ext cx="2717101" cy="797014"/>
          </a:xfrm>
          <a:custGeom>
            <a:avLst/>
            <a:gdLst>
              <a:gd name="connsiteX0" fmla="*/ 16247 w 2717101"/>
              <a:gd name="connsiteY0" fmla="*/ 797014 h 797014"/>
              <a:gd name="connsiteX1" fmla="*/ 346753 w 2717101"/>
              <a:gd name="connsiteY1" fmla="*/ 235153 h 797014"/>
              <a:gd name="connsiteX2" fmla="*/ 2362840 w 2717101"/>
              <a:gd name="connsiteY2" fmla="*/ 25833 h 797014"/>
              <a:gd name="connsiteX3" fmla="*/ 2704362 w 2717101"/>
              <a:gd name="connsiteY3" fmla="*/ 785997 h 797014"/>
            </a:gdLst>
            <a:ahLst/>
            <a:cxnLst>
              <a:cxn ang="0">
                <a:pos x="connsiteX0" y="connsiteY0"/>
              </a:cxn>
              <a:cxn ang="0">
                <a:pos x="connsiteX1" y="connsiteY1"/>
              </a:cxn>
              <a:cxn ang="0">
                <a:pos x="connsiteX2" y="connsiteY2"/>
              </a:cxn>
              <a:cxn ang="0">
                <a:pos x="connsiteX3" y="connsiteY3"/>
              </a:cxn>
            </a:cxnLst>
            <a:rect l="l" t="t" r="r" b="b"/>
            <a:pathLst>
              <a:path w="2717101" h="797014">
                <a:moveTo>
                  <a:pt x="16247" y="797014"/>
                </a:moveTo>
                <a:cubicBezTo>
                  <a:pt x="-14050" y="580348"/>
                  <a:pt x="-44346" y="363683"/>
                  <a:pt x="346753" y="235153"/>
                </a:cubicBezTo>
                <a:cubicBezTo>
                  <a:pt x="737852" y="106623"/>
                  <a:pt x="1969905" y="-65974"/>
                  <a:pt x="2362840" y="25833"/>
                </a:cubicBezTo>
                <a:cubicBezTo>
                  <a:pt x="2755775" y="117640"/>
                  <a:pt x="2730068" y="451818"/>
                  <a:pt x="2704362" y="785997"/>
                </a:cubicBezTo>
              </a:path>
            </a:pathLst>
          </a:custGeom>
          <a:noFill/>
          <a:ln w="762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76B3C241-070A-E343-ABC9-7E97525EA677}"/>
              </a:ext>
            </a:extLst>
          </p:cNvPr>
          <p:cNvSpPr/>
          <p:nvPr/>
        </p:nvSpPr>
        <p:spPr>
          <a:xfrm>
            <a:off x="57621" y="4477317"/>
            <a:ext cx="5825386" cy="1306538"/>
          </a:xfrm>
          <a:custGeom>
            <a:avLst/>
            <a:gdLst>
              <a:gd name="connsiteX0" fmla="*/ 5825386 w 5825386"/>
              <a:gd name="connsiteY0" fmla="*/ 1306538 h 1306538"/>
              <a:gd name="connsiteX1" fmla="*/ 4525396 w 5825386"/>
              <a:gd name="connsiteY1" fmla="*/ 193835 h 1306538"/>
              <a:gd name="connsiteX2" fmla="*/ 1352538 w 5825386"/>
              <a:gd name="connsiteY2" fmla="*/ 39599 h 1306538"/>
              <a:gd name="connsiteX3" fmla="*/ 162716 w 5825386"/>
              <a:gd name="connsiteY3" fmla="*/ 634510 h 1306538"/>
              <a:gd name="connsiteX4" fmla="*/ 41531 w 5825386"/>
              <a:gd name="connsiteY4" fmla="*/ 1284505 h 1306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25386" h="1306538">
                <a:moveTo>
                  <a:pt x="5825386" y="1306538"/>
                </a:moveTo>
                <a:cubicBezTo>
                  <a:pt x="5548128" y="855764"/>
                  <a:pt x="5270870" y="404991"/>
                  <a:pt x="4525396" y="193835"/>
                </a:cubicBezTo>
                <a:cubicBezTo>
                  <a:pt x="3779922" y="-17321"/>
                  <a:pt x="2079651" y="-33847"/>
                  <a:pt x="1352538" y="39599"/>
                </a:cubicBezTo>
                <a:cubicBezTo>
                  <a:pt x="625425" y="113045"/>
                  <a:pt x="381217" y="427026"/>
                  <a:pt x="162716" y="634510"/>
                </a:cubicBezTo>
                <a:cubicBezTo>
                  <a:pt x="-55785" y="841994"/>
                  <a:pt x="-7127" y="1063249"/>
                  <a:pt x="41531" y="1284505"/>
                </a:cubicBezTo>
              </a:path>
            </a:pathLst>
          </a:custGeom>
          <a:noFill/>
          <a:ln w="762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E6A3738C-3C78-8F47-AAEC-E41ED1D1E560}"/>
              </a:ext>
            </a:extLst>
          </p:cNvPr>
          <p:cNvSpPr/>
          <p:nvPr/>
        </p:nvSpPr>
        <p:spPr>
          <a:xfrm>
            <a:off x="154236" y="6290631"/>
            <a:ext cx="11521789" cy="390487"/>
          </a:xfrm>
          <a:custGeom>
            <a:avLst/>
            <a:gdLst>
              <a:gd name="connsiteX0" fmla="*/ 11424492 w 11521789"/>
              <a:gd name="connsiteY0" fmla="*/ 0 h 390487"/>
              <a:gd name="connsiteX1" fmla="*/ 11292289 w 11521789"/>
              <a:gd name="connsiteY1" fmla="*/ 363557 h 390487"/>
              <a:gd name="connsiteX2" fmla="*/ 9419422 w 11521789"/>
              <a:gd name="connsiteY2" fmla="*/ 363557 h 390487"/>
              <a:gd name="connsiteX3" fmla="*/ 1707615 w 11521789"/>
              <a:gd name="connsiteY3" fmla="*/ 374574 h 390487"/>
              <a:gd name="connsiteX4" fmla="*/ 0 w 11521789"/>
              <a:gd name="connsiteY4" fmla="*/ 55085 h 390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1789" h="390487">
                <a:moveTo>
                  <a:pt x="11424492" y="0"/>
                </a:moveTo>
                <a:cubicBezTo>
                  <a:pt x="11525479" y="151482"/>
                  <a:pt x="11626467" y="302964"/>
                  <a:pt x="11292289" y="363557"/>
                </a:cubicBezTo>
                <a:cubicBezTo>
                  <a:pt x="10958111" y="424150"/>
                  <a:pt x="9419422" y="363557"/>
                  <a:pt x="9419422" y="363557"/>
                </a:cubicBezTo>
                <a:lnTo>
                  <a:pt x="1707615" y="374574"/>
                </a:lnTo>
                <a:cubicBezTo>
                  <a:pt x="137711" y="323162"/>
                  <a:pt x="68855" y="189123"/>
                  <a:pt x="0" y="55085"/>
                </a:cubicBezTo>
              </a:path>
            </a:pathLst>
          </a:custGeom>
          <a:noFill/>
          <a:ln w="762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C978AB0-B97F-3347-B100-2804A5C33E20}"/>
              </a:ext>
            </a:extLst>
          </p:cNvPr>
          <p:cNvSpPr txBox="1"/>
          <p:nvPr/>
        </p:nvSpPr>
        <p:spPr>
          <a:xfrm>
            <a:off x="10315318" y="3581400"/>
            <a:ext cx="990600" cy="381000"/>
          </a:xfrm>
          <a:prstGeom prst="rect">
            <a:avLst/>
          </a:prstGeom>
          <a:noFill/>
          <a:ln>
            <a:solidFill>
              <a:schemeClr val="tx1"/>
            </a:solidFill>
          </a:ln>
        </p:spPr>
        <p:txBody>
          <a:bodyPr wrap="square" rtlCol="0">
            <a:spAutoFit/>
          </a:bodyPr>
          <a:lstStyle/>
          <a:p>
            <a:pPr algn="l"/>
            <a:r>
              <a:rPr lang="en-US" dirty="0"/>
              <a:t>0x70</a:t>
            </a:r>
          </a:p>
        </p:txBody>
      </p:sp>
      <p:sp>
        <p:nvSpPr>
          <p:cNvPr id="13" name="Freeform 12">
            <a:extLst>
              <a:ext uri="{FF2B5EF4-FFF2-40B4-BE49-F238E27FC236}">
                <a16:creationId xmlns:a16="http://schemas.microsoft.com/office/drawing/2014/main" id="{1D208DDA-6B06-5342-9E97-0021C9D17E49}"/>
              </a:ext>
            </a:extLst>
          </p:cNvPr>
          <p:cNvSpPr/>
          <p:nvPr/>
        </p:nvSpPr>
        <p:spPr>
          <a:xfrm>
            <a:off x="9862458" y="3921698"/>
            <a:ext cx="576942" cy="1690477"/>
          </a:xfrm>
          <a:custGeom>
            <a:avLst/>
            <a:gdLst>
              <a:gd name="connsiteX0" fmla="*/ 936434 w 936434"/>
              <a:gd name="connsiteY0" fmla="*/ 0 h 1806766"/>
              <a:gd name="connsiteX1" fmla="*/ 0 w 936434"/>
              <a:gd name="connsiteY1" fmla="*/ 1806766 h 1806766"/>
              <a:gd name="connsiteX2" fmla="*/ 0 w 936434"/>
              <a:gd name="connsiteY2" fmla="*/ 1806766 h 1806766"/>
            </a:gdLst>
            <a:ahLst/>
            <a:cxnLst>
              <a:cxn ang="0">
                <a:pos x="connsiteX0" y="connsiteY0"/>
              </a:cxn>
              <a:cxn ang="0">
                <a:pos x="connsiteX1" y="connsiteY1"/>
              </a:cxn>
              <a:cxn ang="0">
                <a:pos x="connsiteX2" y="connsiteY2"/>
              </a:cxn>
            </a:cxnLst>
            <a:rect l="l" t="t" r="r" b="b"/>
            <a:pathLst>
              <a:path w="936434" h="1806766">
                <a:moveTo>
                  <a:pt x="936434" y="0"/>
                </a:moveTo>
                <a:lnTo>
                  <a:pt x="0" y="1806766"/>
                </a:lnTo>
                <a:lnTo>
                  <a:pt x="0" y="1806766"/>
                </a:lnTo>
              </a:path>
            </a:pathLst>
          </a:custGeom>
          <a:noFill/>
          <a:ln w="76200">
            <a:solidFill>
              <a:srgbClr val="0070C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3E69013-6831-8640-9279-8ACF4DD066E7}"/>
              </a:ext>
            </a:extLst>
          </p:cNvPr>
          <p:cNvSpPr txBox="1"/>
          <p:nvPr/>
        </p:nvSpPr>
        <p:spPr>
          <a:xfrm>
            <a:off x="9959991" y="3235782"/>
            <a:ext cx="1697902" cy="369332"/>
          </a:xfrm>
          <a:prstGeom prst="rect">
            <a:avLst/>
          </a:prstGeom>
          <a:noFill/>
        </p:spPr>
        <p:txBody>
          <a:bodyPr wrap="none" rtlCol="0">
            <a:spAutoFit/>
          </a:bodyPr>
          <a:lstStyle/>
          <a:p>
            <a:r>
              <a:rPr lang="en-US" dirty="0"/>
              <a:t>First free block</a:t>
            </a:r>
          </a:p>
        </p:txBody>
      </p:sp>
    </p:spTree>
    <p:extLst>
      <p:ext uri="{BB962C8B-B14F-4D97-AF65-F5344CB8AC3E}">
        <p14:creationId xmlns:p14="http://schemas.microsoft.com/office/powerpoint/2010/main" val="84575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0560E-7B7B-8F44-A10F-D26A4BD0E1BD}"/>
              </a:ext>
            </a:extLst>
          </p:cNvPr>
          <p:cNvSpPr>
            <a:spLocks noGrp="1"/>
          </p:cNvSpPr>
          <p:nvPr>
            <p:ph type="title"/>
          </p:nvPr>
        </p:nvSpPr>
        <p:spPr/>
        <p:txBody>
          <a:bodyPr/>
          <a:lstStyle/>
          <a:p>
            <a:r>
              <a:rPr lang="en-US" dirty="0"/>
              <a:t>Revisiting Our Goals</a:t>
            </a:r>
          </a:p>
        </p:txBody>
      </p:sp>
      <p:sp>
        <p:nvSpPr>
          <p:cNvPr id="3" name="Content Placeholder 2">
            <a:extLst>
              <a:ext uri="{FF2B5EF4-FFF2-40B4-BE49-F238E27FC236}">
                <a16:creationId xmlns:a16="http://schemas.microsoft.com/office/drawing/2014/main" id="{2B63EAD5-A8FF-4247-ABE6-3E4CA425BA90}"/>
              </a:ext>
            </a:extLst>
          </p:cNvPr>
          <p:cNvSpPr>
            <a:spLocks noGrp="1"/>
          </p:cNvSpPr>
          <p:nvPr>
            <p:ph idx="1"/>
          </p:nvPr>
        </p:nvSpPr>
        <p:spPr/>
        <p:txBody>
          <a:bodyPr/>
          <a:lstStyle/>
          <a:p>
            <a:pPr marL="0" indent="0">
              <a:buNone/>
            </a:pPr>
            <a:r>
              <a:rPr lang="en-US" dirty="0"/>
              <a:t>Can we do better?</a:t>
            </a:r>
          </a:p>
          <a:p>
            <a:pPr marL="514350" indent="-514350">
              <a:buFont typeface="+mj-lt"/>
              <a:buAutoNum type="arabicPeriod"/>
            </a:pPr>
            <a:r>
              <a:rPr lang="en-US" dirty="0"/>
              <a:t>Can we avoid searching all blocks for free blocks to reuse?  </a:t>
            </a:r>
            <a:r>
              <a:rPr lang="en-US" b="1" dirty="0"/>
              <a:t>Yes!  We can use a doubly-linked list.</a:t>
            </a:r>
            <a:endParaRPr lang="en-US" dirty="0"/>
          </a:p>
          <a:p>
            <a:pPr marL="514350" indent="-514350">
              <a:buFont typeface="+mj-lt"/>
              <a:buAutoNum type="arabicPeriod"/>
            </a:pPr>
            <a:r>
              <a:rPr lang="en-US" dirty="0"/>
              <a:t>Can we merge adjacent free blocks to keep large spaces available?</a:t>
            </a:r>
          </a:p>
          <a:p>
            <a:pPr marL="514350" indent="-514350">
              <a:buFont typeface="+mj-lt"/>
              <a:buAutoNum type="arabicPeriod"/>
            </a:pPr>
            <a:r>
              <a:rPr lang="en-US" dirty="0"/>
              <a:t>Can we avoid always copying/moving data during </a:t>
            </a:r>
            <a:r>
              <a:rPr lang="en-US" dirty="0" err="1"/>
              <a:t>realloc</a:t>
            </a:r>
            <a:r>
              <a:rPr lang="en-US" dirty="0"/>
              <a:t>?</a:t>
            </a:r>
          </a:p>
          <a:p>
            <a:endParaRPr lang="en-US" dirty="0"/>
          </a:p>
        </p:txBody>
      </p:sp>
    </p:spTree>
    <p:extLst>
      <p:ext uri="{BB962C8B-B14F-4D97-AF65-F5344CB8AC3E}">
        <p14:creationId xmlns:p14="http://schemas.microsoft.com/office/powerpoint/2010/main" val="2247014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0560E-7B7B-8F44-A10F-D26A4BD0E1BD}"/>
              </a:ext>
            </a:extLst>
          </p:cNvPr>
          <p:cNvSpPr>
            <a:spLocks noGrp="1"/>
          </p:cNvSpPr>
          <p:nvPr>
            <p:ph type="title"/>
          </p:nvPr>
        </p:nvSpPr>
        <p:spPr/>
        <p:txBody>
          <a:bodyPr/>
          <a:lstStyle/>
          <a:p>
            <a:r>
              <a:rPr lang="en-US" dirty="0"/>
              <a:t>Revisiting Our Goals</a:t>
            </a:r>
          </a:p>
        </p:txBody>
      </p:sp>
      <p:sp>
        <p:nvSpPr>
          <p:cNvPr id="3" name="Content Placeholder 2">
            <a:extLst>
              <a:ext uri="{FF2B5EF4-FFF2-40B4-BE49-F238E27FC236}">
                <a16:creationId xmlns:a16="http://schemas.microsoft.com/office/drawing/2014/main" id="{2B63EAD5-A8FF-4247-ABE6-3E4CA425BA90}"/>
              </a:ext>
            </a:extLst>
          </p:cNvPr>
          <p:cNvSpPr>
            <a:spLocks noGrp="1"/>
          </p:cNvSpPr>
          <p:nvPr>
            <p:ph idx="1"/>
          </p:nvPr>
        </p:nvSpPr>
        <p:spPr/>
        <p:txBody>
          <a:bodyPr/>
          <a:lstStyle/>
          <a:p>
            <a:pPr marL="0" indent="0">
              <a:buNone/>
            </a:pPr>
            <a:r>
              <a:rPr lang="en-US" dirty="0"/>
              <a:t>Can we do better?</a:t>
            </a:r>
          </a:p>
          <a:p>
            <a:pPr marL="514350" indent="-514350">
              <a:buFont typeface="+mj-lt"/>
              <a:buAutoNum type="arabicPeriod"/>
            </a:pPr>
            <a:r>
              <a:rPr lang="en-US" dirty="0"/>
              <a:t>Can we avoid searching all blocks for free blocks to reuse?  </a:t>
            </a:r>
            <a:r>
              <a:rPr lang="en-US" b="1" dirty="0"/>
              <a:t>Yes!  We can use a doubly-linked list.</a:t>
            </a:r>
            <a:endParaRPr lang="en-US" dirty="0"/>
          </a:p>
          <a:p>
            <a:pPr marL="514350" indent="-514350">
              <a:buFont typeface="+mj-lt"/>
              <a:buAutoNum type="arabicPeriod"/>
            </a:pPr>
            <a:r>
              <a:rPr lang="en-US" b="1" dirty="0">
                <a:solidFill>
                  <a:srgbClr val="C00000"/>
                </a:solidFill>
              </a:rPr>
              <a:t>Can we merge adjacent free blocks to keep large spaces available?</a:t>
            </a:r>
          </a:p>
          <a:p>
            <a:pPr marL="514350" indent="-514350">
              <a:buFont typeface="+mj-lt"/>
              <a:buAutoNum type="arabicPeriod"/>
            </a:pPr>
            <a:r>
              <a:rPr lang="en-US" dirty="0"/>
              <a:t>Can we avoid always copying/moving data during </a:t>
            </a:r>
            <a:r>
              <a:rPr lang="en-US" dirty="0" err="1"/>
              <a:t>realloc</a:t>
            </a:r>
            <a:r>
              <a:rPr lang="en-US" dirty="0"/>
              <a:t>?</a:t>
            </a:r>
          </a:p>
          <a:p>
            <a:endParaRPr lang="en-US" dirty="0"/>
          </a:p>
        </p:txBody>
      </p:sp>
    </p:spTree>
    <p:extLst>
      <p:ext uri="{BB962C8B-B14F-4D97-AF65-F5344CB8AC3E}">
        <p14:creationId xmlns:p14="http://schemas.microsoft.com/office/powerpoint/2010/main" val="16641252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dirty="0">
                <a:solidFill>
                  <a:schemeClr val="bg1">
                    <a:lumMod val="85000"/>
                  </a:schemeClr>
                </a:solidFill>
              </a:rPr>
              <a:t>Recap: the heap</a:t>
            </a:r>
          </a:p>
          <a:p>
            <a:r>
              <a:rPr lang="en-US" dirty="0">
                <a:solidFill>
                  <a:schemeClr val="bg1">
                    <a:lumMod val="85000"/>
                  </a:schemeClr>
                </a:solidFill>
              </a:rPr>
              <a:t>What is a heap allocator? </a:t>
            </a:r>
          </a:p>
          <a:p>
            <a:r>
              <a:rPr lang="en-US" dirty="0">
                <a:solidFill>
                  <a:schemeClr val="bg1">
                    <a:lumMod val="85000"/>
                  </a:schemeClr>
                </a:solidFill>
              </a:rPr>
              <a:t>Heap allocator requirements and goals</a:t>
            </a:r>
          </a:p>
          <a:p>
            <a:r>
              <a:rPr lang="en-US" dirty="0">
                <a:solidFill>
                  <a:schemeClr val="bg1">
                    <a:lumMod val="85000"/>
                  </a:schemeClr>
                </a:solidFill>
              </a:rPr>
              <a:t>Method 1: Bump Allocator</a:t>
            </a:r>
          </a:p>
          <a:p>
            <a:r>
              <a:rPr lang="en-US" b="1" dirty="0">
                <a:solidFill>
                  <a:schemeClr val="bg1">
                    <a:lumMod val="85000"/>
                  </a:schemeClr>
                </a:solidFill>
              </a:rPr>
              <a:t>Break: </a:t>
            </a:r>
            <a:r>
              <a:rPr lang="en-US" dirty="0">
                <a:solidFill>
                  <a:schemeClr val="bg1">
                    <a:lumMod val="85000"/>
                  </a:schemeClr>
                </a:solidFill>
              </a:rPr>
              <a:t>Announcements</a:t>
            </a:r>
            <a:endParaRPr lang="en-US" b="1" dirty="0">
              <a:solidFill>
                <a:schemeClr val="bg1">
                  <a:lumMod val="85000"/>
                </a:schemeClr>
              </a:solidFill>
            </a:endParaRPr>
          </a:p>
          <a:p>
            <a:r>
              <a:rPr lang="en-US" dirty="0">
                <a:solidFill>
                  <a:schemeClr val="bg1">
                    <a:lumMod val="85000"/>
                  </a:schemeClr>
                </a:solidFill>
              </a:rPr>
              <a:t>Method 2: Implicit Free List Allocator</a:t>
            </a:r>
          </a:p>
          <a:p>
            <a:r>
              <a:rPr lang="en-US" dirty="0"/>
              <a:t>Method 3: Explicit Free List Allocator</a:t>
            </a:r>
          </a:p>
          <a:p>
            <a:pPr lvl="1"/>
            <a:r>
              <a:rPr lang="en-US" dirty="0"/>
              <a:t>Explicit Allocator</a:t>
            </a:r>
          </a:p>
          <a:p>
            <a:pPr lvl="1"/>
            <a:r>
              <a:rPr lang="en-US" b="1" dirty="0"/>
              <a:t>Coalescing</a:t>
            </a:r>
          </a:p>
          <a:p>
            <a:pPr lvl="1"/>
            <a:r>
              <a:rPr lang="en-US" dirty="0"/>
              <a:t>In-place </a:t>
            </a:r>
            <a:r>
              <a:rPr lang="en-US" dirty="0" err="1"/>
              <a:t>Realloc</a:t>
            </a:r>
            <a:endParaRPr lang="en-US" dirty="0"/>
          </a:p>
          <a:p>
            <a:r>
              <a:rPr lang="en-US" dirty="0">
                <a:solidFill>
                  <a:schemeClr val="bg1">
                    <a:lumMod val="85000"/>
                  </a:schemeClr>
                </a:solidFill>
              </a:rPr>
              <a:t>Optimization</a:t>
            </a:r>
          </a:p>
          <a:p>
            <a:endParaRPr lang="en-US" dirty="0">
              <a:solidFill>
                <a:schemeClr val="bg1">
                  <a:lumMod val="85000"/>
                </a:schemeClr>
              </a:solidFill>
            </a:endParaRPr>
          </a:p>
        </p:txBody>
      </p:sp>
    </p:spTree>
    <p:extLst>
      <p:ext uri="{BB962C8B-B14F-4D97-AF65-F5344CB8AC3E}">
        <p14:creationId xmlns:p14="http://schemas.microsoft.com/office/powerpoint/2010/main" val="39112318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a:t>Coalescing</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3810000"/>
          </a:xfrm>
        </p:spPr>
        <p:txBody>
          <a:bodyPr/>
          <a:lstStyle/>
          <a:p>
            <a:pPr marL="0" indent="0">
              <a:buNone/>
            </a:pPr>
            <a:r>
              <a:rPr lang="en-US" dirty="0">
                <a:latin typeface="Consolas" panose="020B0609020204030204" pitchFamily="49" charset="0"/>
                <a:cs typeface="Consolas" panose="020B0609020204030204" pitchFamily="49" charset="0"/>
              </a:rPr>
              <a:t>void *a = malloc(8);</a:t>
            </a:r>
          </a:p>
          <a:p>
            <a:pPr marL="0" indent="0">
              <a:buNone/>
            </a:pPr>
            <a:r>
              <a:rPr lang="en-US" dirty="0">
                <a:latin typeface="Consolas" panose="020B0609020204030204" pitchFamily="49" charset="0"/>
                <a:cs typeface="Consolas" panose="020B0609020204030204" pitchFamily="49" charset="0"/>
              </a:rPr>
              <a:t>void *b = malloc(8);</a:t>
            </a:r>
          </a:p>
          <a:p>
            <a:pPr marL="0" indent="0">
              <a:buNone/>
            </a:pPr>
            <a:r>
              <a:rPr lang="en-US" dirty="0">
                <a:latin typeface="Consolas" panose="020B0609020204030204" pitchFamily="49" charset="0"/>
                <a:cs typeface="Consolas" panose="020B0609020204030204" pitchFamily="49" charset="0"/>
              </a:rPr>
              <a:t>void *c = malloc(16);</a:t>
            </a:r>
          </a:p>
          <a:p>
            <a:pPr marL="0" indent="0">
              <a:buNone/>
            </a:pPr>
            <a:r>
              <a:rPr lang="en-US" dirty="0">
                <a:latin typeface="Consolas" panose="020B0609020204030204" pitchFamily="49" charset="0"/>
                <a:cs typeface="Consolas" panose="020B0609020204030204" pitchFamily="49" charset="0"/>
              </a:rPr>
              <a:t>free(b);</a:t>
            </a:r>
          </a:p>
          <a:p>
            <a:pPr marL="0" indent="0">
              <a:buNone/>
            </a:pPr>
            <a:r>
              <a:rPr lang="en-US" dirty="0">
                <a:latin typeface="Consolas" panose="020B0609020204030204" pitchFamily="49" charset="0"/>
                <a:cs typeface="Consolas" panose="020B0609020204030204" pitchFamily="49" charset="0"/>
              </a:rPr>
              <a:t>free(a);</a:t>
            </a:r>
          </a:p>
          <a:p>
            <a:pPr marL="0" indent="0">
              <a:buNone/>
            </a:pPr>
            <a:r>
              <a:rPr lang="en-US" dirty="0">
                <a:latin typeface="Consolas" panose="020B0609020204030204" pitchFamily="49" charset="0"/>
                <a:cs typeface="Consolas" panose="020B0609020204030204" pitchFamily="49" charset="0"/>
              </a:rPr>
              <a:t>void *d = malloc(32);</a:t>
            </a:r>
          </a:p>
        </p:txBody>
      </p:sp>
      <p:graphicFrame>
        <p:nvGraphicFramePr>
          <p:cNvPr id="6" name="Table 5">
            <a:extLst>
              <a:ext uri="{FF2B5EF4-FFF2-40B4-BE49-F238E27FC236}">
                <a16:creationId xmlns:a16="http://schemas.microsoft.com/office/drawing/2014/main" id="{06FDEEAE-C986-D04E-ABBB-AAE252505287}"/>
              </a:ext>
            </a:extLst>
          </p:cNvPr>
          <p:cNvGraphicFramePr>
            <a:graphicFrameLocks noGrp="1"/>
          </p:cNvGraphicFramePr>
          <p:nvPr/>
        </p:nvGraphicFramePr>
        <p:xfrm>
          <a:off x="849630" y="5105400"/>
          <a:ext cx="10492740" cy="1596030"/>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64</a:t>
                      </a:r>
                    </a:p>
                    <a:p>
                      <a:pPr algn="ct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spTree>
    <p:extLst>
      <p:ext uri="{BB962C8B-B14F-4D97-AF65-F5344CB8AC3E}">
        <p14:creationId xmlns:p14="http://schemas.microsoft.com/office/powerpoint/2010/main" val="5606350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a:t>Coalescing</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3810000"/>
          </a:xfrm>
        </p:spPr>
        <p:txBody>
          <a:bodyPr/>
          <a:lstStyle/>
          <a:p>
            <a:pPr marL="0" indent="0">
              <a:buNone/>
            </a:pPr>
            <a:r>
              <a:rPr lang="en-US" b="1" dirty="0">
                <a:solidFill>
                  <a:srgbClr val="C00000"/>
                </a:solidFill>
                <a:latin typeface="Consolas" panose="020B0609020204030204" pitchFamily="49" charset="0"/>
                <a:cs typeface="Consolas" panose="020B0609020204030204" pitchFamily="49" charset="0"/>
              </a:rPr>
              <a:t>void *a = malloc(8);</a:t>
            </a:r>
          </a:p>
          <a:p>
            <a:pPr marL="0" indent="0">
              <a:buNone/>
            </a:pPr>
            <a:r>
              <a:rPr lang="en-US" dirty="0">
                <a:latin typeface="Consolas" panose="020B0609020204030204" pitchFamily="49" charset="0"/>
                <a:cs typeface="Consolas" panose="020B0609020204030204" pitchFamily="49" charset="0"/>
              </a:rPr>
              <a:t>void *b = malloc(8);</a:t>
            </a:r>
          </a:p>
          <a:p>
            <a:pPr marL="0" indent="0">
              <a:buNone/>
            </a:pPr>
            <a:r>
              <a:rPr lang="en-US" dirty="0">
                <a:latin typeface="Consolas" panose="020B0609020204030204" pitchFamily="49" charset="0"/>
                <a:cs typeface="Consolas" panose="020B0609020204030204" pitchFamily="49" charset="0"/>
              </a:rPr>
              <a:t>void *c = malloc(16);</a:t>
            </a:r>
          </a:p>
          <a:p>
            <a:pPr marL="0" indent="0">
              <a:buNone/>
            </a:pPr>
            <a:r>
              <a:rPr lang="en-US" dirty="0">
                <a:latin typeface="Consolas" panose="020B0609020204030204" pitchFamily="49" charset="0"/>
                <a:cs typeface="Consolas" panose="020B0609020204030204" pitchFamily="49" charset="0"/>
              </a:rPr>
              <a:t>free(b);</a:t>
            </a:r>
          </a:p>
          <a:p>
            <a:pPr marL="0" indent="0">
              <a:buNone/>
            </a:pPr>
            <a:r>
              <a:rPr lang="en-US" dirty="0">
                <a:latin typeface="Consolas" panose="020B0609020204030204" pitchFamily="49" charset="0"/>
                <a:cs typeface="Consolas" panose="020B0609020204030204" pitchFamily="49" charset="0"/>
              </a:rPr>
              <a:t>free(a);</a:t>
            </a:r>
          </a:p>
          <a:p>
            <a:pPr marL="0" indent="0">
              <a:buNone/>
            </a:pPr>
            <a:r>
              <a:rPr lang="en-US" dirty="0">
                <a:latin typeface="Consolas" panose="020B0609020204030204" pitchFamily="49" charset="0"/>
                <a:cs typeface="Consolas" panose="020B0609020204030204" pitchFamily="49" charset="0"/>
              </a:rPr>
              <a:t>void *d = malloc(32);</a:t>
            </a:r>
          </a:p>
        </p:txBody>
      </p:sp>
      <p:graphicFrame>
        <p:nvGraphicFramePr>
          <p:cNvPr id="6" name="Table 5">
            <a:extLst>
              <a:ext uri="{FF2B5EF4-FFF2-40B4-BE49-F238E27FC236}">
                <a16:creationId xmlns:a16="http://schemas.microsoft.com/office/drawing/2014/main" id="{06FDEEAE-C986-D04E-ABBB-AAE252505287}"/>
              </a:ext>
            </a:extLst>
          </p:cNvPr>
          <p:cNvGraphicFramePr>
            <a:graphicFrameLocks noGrp="1"/>
          </p:cNvGraphicFramePr>
          <p:nvPr/>
        </p:nvGraphicFramePr>
        <p:xfrm>
          <a:off x="849630" y="5105400"/>
          <a:ext cx="10492740" cy="1596030"/>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16</a:t>
                      </a:r>
                    </a:p>
                    <a:p>
                      <a:pPr algn="ct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40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spTree>
    <p:extLst>
      <p:ext uri="{BB962C8B-B14F-4D97-AF65-F5344CB8AC3E}">
        <p14:creationId xmlns:p14="http://schemas.microsoft.com/office/powerpoint/2010/main" val="27126904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a:t>Coalescing</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3810000"/>
          </a:xfrm>
        </p:spPr>
        <p:txBody>
          <a:bodyPr/>
          <a:lstStyle/>
          <a:p>
            <a:pPr marL="0" indent="0">
              <a:buNone/>
            </a:pPr>
            <a:r>
              <a:rPr lang="en-US" dirty="0">
                <a:latin typeface="Consolas" panose="020B0609020204030204" pitchFamily="49" charset="0"/>
                <a:cs typeface="Consolas" panose="020B0609020204030204" pitchFamily="49" charset="0"/>
              </a:rPr>
              <a:t>void *a = malloc(8);</a:t>
            </a:r>
          </a:p>
          <a:p>
            <a:pPr marL="0" indent="0">
              <a:buNone/>
            </a:pPr>
            <a:r>
              <a:rPr lang="en-US" b="1" dirty="0">
                <a:solidFill>
                  <a:srgbClr val="C00000"/>
                </a:solidFill>
                <a:latin typeface="Consolas" panose="020B0609020204030204" pitchFamily="49" charset="0"/>
                <a:cs typeface="Consolas" panose="020B0609020204030204" pitchFamily="49" charset="0"/>
              </a:rPr>
              <a:t>void *b = malloc(8);</a:t>
            </a:r>
          </a:p>
          <a:p>
            <a:pPr marL="0" indent="0">
              <a:buNone/>
            </a:pPr>
            <a:r>
              <a:rPr lang="en-US" dirty="0">
                <a:latin typeface="Consolas" panose="020B0609020204030204" pitchFamily="49" charset="0"/>
                <a:cs typeface="Consolas" panose="020B0609020204030204" pitchFamily="49" charset="0"/>
              </a:rPr>
              <a:t>void *c = malloc(16);</a:t>
            </a:r>
          </a:p>
          <a:p>
            <a:pPr marL="0" indent="0">
              <a:buNone/>
            </a:pPr>
            <a:r>
              <a:rPr lang="en-US" dirty="0">
                <a:latin typeface="Consolas" panose="020B0609020204030204" pitchFamily="49" charset="0"/>
                <a:cs typeface="Consolas" panose="020B0609020204030204" pitchFamily="49" charset="0"/>
              </a:rPr>
              <a:t>free(b);</a:t>
            </a:r>
          </a:p>
          <a:p>
            <a:pPr marL="0" indent="0">
              <a:buNone/>
            </a:pPr>
            <a:r>
              <a:rPr lang="en-US" dirty="0">
                <a:latin typeface="Consolas" panose="020B0609020204030204" pitchFamily="49" charset="0"/>
                <a:cs typeface="Consolas" panose="020B0609020204030204" pitchFamily="49" charset="0"/>
              </a:rPr>
              <a:t>free(a);</a:t>
            </a:r>
          </a:p>
          <a:p>
            <a:pPr marL="0" indent="0">
              <a:buNone/>
            </a:pPr>
            <a:r>
              <a:rPr lang="en-US" dirty="0">
                <a:latin typeface="Consolas" panose="020B0609020204030204" pitchFamily="49" charset="0"/>
                <a:cs typeface="Consolas" panose="020B0609020204030204" pitchFamily="49" charset="0"/>
              </a:rPr>
              <a:t>void *d = malloc(32);</a:t>
            </a:r>
          </a:p>
        </p:txBody>
      </p:sp>
      <p:graphicFrame>
        <p:nvGraphicFramePr>
          <p:cNvPr id="6" name="Table 5">
            <a:extLst>
              <a:ext uri="{FF2B5EF4-FFF2-40B4-BE49-F238E27FC236}">
                <a16:creationId xmlns:a16="http://schemas.microsoft.com/office/drawing/2014/main" id="{06FDEEAE-C986-D04E-ABBB-AAE252505287}"/>
              </a:ext>
            </a:extLst>
          </p:cNvPr>
          <p:cNvGraphicFramePr>
            <a:graphicFrameLocks noGrp="1"/>
          </p:cNvGraphicFramePr>
          <p:nvPr/>
        </p:nvGraphicFramePr>
        <p:xfrm>
          <a:off x="849630" y="5105400"/>
          <a:ext cx="10492740" cy="1596030"/>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16</a:t>
                      </a:r>
                    </a:p>
                    <a:p>
                      <a:pPr algn="ct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b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spTree>
    <p:extLst>
      <p:ext uri="{BB962C8B-B14F-4D97-AF65-F5344CB8AC3E}">
        <p14:creationId xmlns:p14="http://schemas.microsoft.com/office/powerpoint/2010/main" val="4342703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a:t>Coalescing</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3810000"/>
          </a:xfrm>
        </p:spPr>
        <p:txBody>
          <a:bodyPr/>
          <a:lstStyle/>
          <a:p>
            <a:pPr marL="0" indent="0">
              <a:buNone/>
            </a:pPr>
            <a:r>
              <a:rPr lang="en-US" dirty="0">
                <a:latin typeface="Consolas" panose="020B0609020204030204" pitchFamily="49" charset="0"/>
                <a:cs typeface="Consolas" panose="020B0609020204030204" pitchFamily="49" charset="0"/>
              </a:rPr>
              <a:t>void *a = malloc(8);</a:t>
            </a:r>
          </a:p>
          <a:p>
            <a:pPr marL="0" indent="0">
              <a:buNone/>
            </a:pPr>
            <a:r>
              <a:rPr lang="en-US" dirty="0">
                <a:latin typeface="Consolas" panose="020B0609020204030204" pitchFamily="49" charset="0"/>
                <a:cs typeface="Consolas" panose="020B0609020204030204" pitchFamily="49" charset="0"/>
              </a:rPr>
              <a:t>void *b = malloc(8);</a:t>
            </a:r>
          </a:p>
          <a:p>
            <a:pPr marL="0" indent="0">
              <a:buNone/>
            </a:pPr>
            <a:r>
              <a:rPr lang="en-US" b="1" dirty="0">
                <a:solidFill>
                  <a:srgbClr val="C00000"/>
                </a:solidFill>
                <a:latin typeface="Consolas" panose="020B0609020204030204" pitchFamily="49" charset="0"/>
                <a:cs typeface="Consolas" panose="020B0609020204030204" pitchFamily="49" charset="0"/>
              </a:rPr>
              <a:t>void *c = malloc(16);</a:t>
            </a:r>
          </a:p>
          <a:p>
            <a:pPr marL="0" indent="0">
              <a:buNone/>
            </a:pPr>
            <a:r>
              <a:rPr lang="en-US" dirty="0">
                <a:latin typeface="Consolas" panose="020B0609020204030204" pitchFamily="49" charset="0"/>
                <a:cs typeface="Consolas" panose="020B0609020204030204" pitchFamily="49" charset="0"/>
              </a:rPr>
              <a:t>free(b);</a:t>
            </a:r>
          </a:p>
          <a:p>
            <a:pPr marL="0" indent="0">
              <a:buNone/>
            </a:pPr>
            <a:r>
              <a:rPr lang="en-US" dirty="0">
                <a:latin typeface="Consolas" panose="020B0609020204030204" pitchFamily="49" charset="0"/>
                <a:cs typeface="Consolas" panose="020B0609020204030204" pitchFamily="49" charset="0"/>
              </a:rPr>
              <a:t>free(a);</a:t>
            </a:r>
          </a:p>
          <a:p>
            <a:pPr marL="0" indent="0">
              <a:buNone/>
            </a:pPr>
            <a:r>
              <a:rPr lang="en-US" dirty="0">
                <a:latin typeface="Consolas" panose="020B0609020204030204" pitchFamily="49" charset="0"/>
                <a:cs typeface="Consolas" panose="020B0609020204030204" pitchFamily="49" charset="0"/>
              </a:rPr>
              <a:t>void *d = malloc(32);</a:t>
            </a:r>
          </a:p>
        </p:txBody>
      </p:sp>
      <p:graphicFrame>
        <p:nvGraphicFramePr>
          <p:cNvPr id="6" name="Table 5">
            <a:extLst>
              <a:ext uri="{FF2B5EF4-FFF2-40B4-BE49-F238E27FC236}">
                <a16:creationId xmlns:a16="http://schemas.microsoft.com/office/drawing/2014/main" id="{06FDEEAE-C986-D04E-ABBB-AAE252505287}"/>
              </a:ext>
            </a:extLst>
          </p:cNvPr>
          <p:cNvGraphicFramePr>
            <a:graphicFrameLocks noGrp="1"/>
          </p:cNvGraphicFramePr>
          <p:nvPr/>
        </p:nvGraphicFramePr>
        <p:xfrm>
          <a:off x="849630" y="5105400"/>
          <a:ext cx="10492740" cy="1596030"/>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16</a:t>
                      </a:r>
                    </a:p>
                    <a:p>
                      <a:pPr algn="ct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b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spTree>
    <p:extLst>
      <p:ext uri="{BB962C8B-B14F-4D97-AF65-F5344CB8AC3E}">
        <p14:creationId xmlns:p14="http://schemas.microsoft.com/office/powerpoint/2010/main" val="38503821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a:t>Coalescing</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3810000"/>
          </a:xfrm>
        </p:spPr>
        <p:txBody>
          <a:bodyPr/>
          <a:lstStyle/>
          <a:p>
            <a:pPr marL="0" indent="0">
              <a:buNone/>
            </a:pPr>
            <a:r>
              <a:rPr lang="en-US" dirty="0">
                <a:latin typeface="Consolas" panose="020B0609020204030204" pitchFamily="49" charset="0"/>
                <a:cs typeface="Consolas" panose="020B0609020204030204" pitchFamily="49" charset="0"/>
              </a:rPr>
              <a:t>void *a = malloc(8);</a:t>
            </a:r>
          </a:p>
          <a:p>
            <a:pPr marL="0" indent="0">
              <a:buNone/>
            </a:pPr>
            <a:r>
              <a:rPr lang="en-US" dirty="0">
                <a:latin typeface="Consolas" panose="020B0609020204030204" pitchFamily="49" charset="0"/>
                <a:cs typeface="Consolas" panose="020B0609020204030204" pitchFamily="49" charset="0"/>
              </a:rPr>
              <a:t>void *b = malloc(8);</a:t>
            </a:r>
          </a:p>
          <a:p>
            <a:pPr marL="0" indent="0">
              <a:buNone/>
            </a:pPr>
            <a:r>
              <a:rPr lang="en-US" dirty="0">
                <a:latin typeface="Consolas" panose="020B0609020204030204" pitchFamily="49" charset="0"/>
                <a:cs typeface="Consolas" panose="020B0609020204030204" pitchFamily="49" charset="0"/>
              </a:rPr>
              <a:t>void *c = malloc(16);</a:t>
            </a:r>
          </a:p>
          <a:p>
            <a:pPr marL="0" indent="0">
              <a:buNone/>
            </a:pPr>
            <a:r>
              <a:rPr lang="en-US" b="1" dirty="0">
                <a:solidFill>
                  <a:srgbClr val="C00000"/>
                </a:solidFill>
                <a:latin typeface="Consolas" panose="020B0609020204030204" pitchFamily="49" charset="0"/>
                <a:cs typeface="Consolas" panose="020B0609020204030204" pitchFamily="49" charset="0"/>
              </a:rPr>
              <a:t>free(b);</a:t>
            </a:r>
          </a:p>
          <a:p>
            <a:pPr marL="0" indent="0">
              <a:buNone/>
            </a:pPr>
            <a:r>
              <a:rPr lang="en-US" dirty="0">
                <a:latin typeface="Consolas" panose="020B0609020204030204" pitchFamily="49" charset="0"/>
                <a:cs typeface="Consolas" panose="020B0609020204030204" pitchFamily="49" charset="0"/>
              </a:rPr>
              <a:t>free(a);</a:t>
            </a:r>
          </a:p>
          <a:p>
            <a:pPr marL="0" indent="0">
              <a:buNone/>
            </a:pPr>
            <a:r>
              <a:rPr lang="en-US" dirty="0">
                <a:latin typeface="Consolas" panose="020B0609020204030204" pitchFamily="49" charset="0"/>
                <a:cs typeface="Consolas" panose="020B0609020204030204" pitchFamily="49" charset="0"/>
              </a:rPr>
              <a:t>void *d = malloc(32);</a:t>
            </a:r>
          </a:p>
        </p:txBody>
      </p:sp>
      <p:graphicFrame>
        <p:nvGraphicFramePr>
          <p:cNvPr id="6" name="Table 5">
            <a:extLst>
              <a:ext uri="{FF2B5EF4-FFF2-40B4-BE49-F238E27FC236}">
                <a16:creationId xmlns:a16="http://schemas.microsoft.com/office/drawing/2014/main" id="{06FDEEAE-C986-D04E-ABBB-AAE252505287}"/>
              </a:ext>
            </a:extLst>
          </p:cNvPr>
          <p:cNvGraphicFramePr>
            <a:graphicFrameLocks noGrp="1"/>
          </p:cNvGraphicFramePr>
          <p:nvPr/>
        </p:nvGraphicFramePr>
        <p:xfrm>
          <a:off x="849630" y="5105400"/>
          <a:ext cx="10492740" cy="1596030"/>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16</a:t>
                      </a:r>
                    </a:p>
                    <a:p>
                      <a:pPr algn="ct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b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spTree>
    <p:extLst>
      <p:ext uri="{BB962C8B-B14F-4D97-AF65-F5344CB8AC3E}">
        <p14:creationId xmlns:p14="http://schemas.microsoft.com/office/powerpoint/2010/main" val="4223426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dirty="0">
                <a:solidFill>
                  <a:schemeClr val="bg1">
                    <a:lumMod val="85000"/>
                  </a:schemeClr>
                </a:solidFill>
              </a:rPr>
              <a:t>Recap: the heap</a:t>
            </a:r>
          </a:p>
          <a:p>
            <a:r>
              <a:rPr lang="en-US" dirty="0"/>
              <a:t>What is a heap allocator? </a:t>
            </a:r>
          </a:p>
          <a:p>
            <a:r>
              <a:rPr lang="en-US" dirty="0">
                <a:solidFill>
                  <a:schemeClr val="bg1">
                    <a:lumMod val="85000"/>
                  </a:schemeClr>
                </a:solidFill>
              </a:rPr>
              <a:t>Heap allocator requirements and goals</a:t>
            </a:r>
          </a:p>
          <a:p>
            <a:r>
              <a:rPr lang="en-US" dirty="0">
                <a:solidFill>
                  <a:schemeClr val="bg1">
                    <a:lumMod val="85000"/>
                  </a:schemeClr>
                </a:solidFill>
              </a:rPr>
              <a:t>Method 1: Bump Allocator</a:t>
            </a:r>
          </a:p>
          <a:p>
            <a:r>
              <a:rPr lang="en-US" b="1" dirty="0">
                <a:solidFill>
                  <a:schemeClr val="bg1">
                    <a:lumMod val="85000"/>
                  </a:schemeClr>
                </a:solidFill>
              </a:rPr>
              <a:t>Break: </a:t>
            </a:r>
            <a:r>
              <a:rPr lang="en-US" dirty="0">
                <a:solidFill>
                  <a:schemeClr val="bg1">
                    <a:lumMod val="85000"/>
                  </a:schemeClr>
                </a:solidFill>
              </a:rPr>
              <a:t>Announcements</a:t>
            </a:r>
            <a:endParaRPr lang="en-US" b="1" dirty="0">
              <a:solidFill>
                <a:schemeClr val="bg1">
                  <a:lumMod val="85000"/>
                </a:schemeClr>
              </a:solidFill>
            </a:endParaRPr>
          </a:p>
          <a:p>
            <a:r>
              <a:rPr lang="en-US" dirty="0">
                <a:solidFill>
                  <a:schemeClr val="bg1">
                    <a:lumMod val="85000"/>
                  </a:schemeClr>
                </a:solidFill>
              </a:rPr>
              <a:t>Method 2: Implicit Free List Allocator</a:t>
            </a:r>
          </a:p>
          <a:p>
            <a:r>
              <a:rPr lang="en-US" dirty="0">
                <a:solidFill>
                  <a:schemeClr val="bg1">
                    <a:lumMod val="85000"/>
                  </a:schemeClr>
                </a:solidFill>
              </a:rPr>
              <a:t>Method 3: Explicit Free List Allocator</a:t>
            </a:r>
          </a:p>
          <a:p>
            <a:r>
              <a:rPr lang="en-US" dirty="0">
                <a:solidFill>
                  <a:schemeClr val="bg1">
                    <a:lumMod val="85000"/>
                  </a:schemeClr>
                </a:solidFill>
              </a:rPr>
              <a:t>Optimization</a:t>
            </a:r>
          </a:p>
          <a:p>
            <a:endParaRPr lang="en-US" dirty="0">
              <a:solidFill>
                <a:schemeClr val="bg1">
                  <a:lumMod val="85000"/>
                </a:schemeClr>
              </a:solidFill>
            </a:endParaRPr>
          </a:p>
        </p:txBody>
      </p:sp>
    </p:spTree>
    <p:extLst>
      <p:ext uri="{BB962C8B-B14F-4D97-AF65-F5344CB8AC3E}">
        <p14:creationId xmlns:p14="http://schemas.microsoft.com/office/powerpoint/2010/main" val="125820739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a:t>Coalescing</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3810000"/>
          </a:xfrm>
        </p:spPr>
        <p:txBody>
          <a:bodyPr/>
          <a:lstStyle/>
          <a:p>
            <a:pPr marL="0" indent="0">
              <a:buNone/>
            </a:pPr>
            <a:r>
              <a:rPr lang="en-US" dirty="0">
                <a:latin typeface="Consolas" panose="020B0609020204030204" pitchFamily="49" charset="0"/>
                <a:cs typeface="Consolas" panose="020B0609020204030204" pitchFamily="49" charset="0"/>
              </a:rPr>
              <a:t>void *a = malloc(8);</a:t>
            </a:r>
          </a:p>
          <a:p>
            <a:pPr marL="0" indent="0">
              <a:buNone/>
            </a:pPr>
            <a:r>
              <a:rPr lang="en-US" dirty="0">
                <a:latin typeface="Consolas" panose="020B0609020204030204" pitchFamily="49" charset="0"/>
                <a:cs typeface="Consolas" panose="020B0609020204030204" pitchFamily="49" charset="0"/>
              </a:rPr>
              <a:t>void *b = malloc(8);</a:t>
            </a:r>
          </a:p>
          <a:p>
            <a:pPr marL="0" indent="0">
              <a:buNone/>
            </a:pPr>
            <a:r>
              <a:rPr lang="en-US" dirty="0">
                <a:latin typeface="Consolas" panose="020B0609020204030204" pitchFamily="49" charset="0"/>
                <a:cs typeface="Consolas" panose="020B0609020204030204" pitchFamily="49" charset="0"/>
              </a:rPr>
              <a:t>void *c = malloc(16);</a:t>
            </a:r>
          </a:p>
          <a:p>
            <a:pPr marL="0" indent="0">
              <a:buNone/>
            </a:pPr>
            <a:r>
              <a:rPr lang="en-US" dirty="0">
                <a:latin typeface="Consolas" panose="020B0609020204030204" pitchFamily="49" charset="0"/>
                <a:cs typeface="Consolas" panose="020B0609020204030204" pitchFamily="49" charset="0"/>
              </a:rPr>
              <a:t>free(b);</a:t>
            </a:r>
          </a:p>
          <a:p>
            <a:pPr marL="0" indent="0">
              <a:buNone/>
            </a:pPr>
            <a:r>
              <a:rPr lang="en-US" b="1" dirty="0">
                <a:solidFill>
                  <a:srgbClr val="C00000"/>
                </a:solidFill>
                <a:latin typeface="Consolas" panose="020B0609020204030204" pitchFamily="49" charset="0"/>
                <a:cs typeface="Consolas" panose="020B0609020204030204" pitchFamily="49" charset="0"/>
              </a:rPr>
              <a:t>free(a);</a:t>
            </a:r>
          </a:p>
          <a:p>
            <a:pPr marL="0" indent="0">
              <a:buNone/>
            </a:pPr>
            <a:r>
              <a:rPr lang="en-US" dirty="0">
                <a:latin typeface="Consolas" panose="020B0609020204030204" pitchFamily="49" charset="0"/>
                <a:cs typeface="Consolas" panose="020B0609020204030204" pitchFamily="49" charset="0"/>
              </a:rPr>
              <a:t>void *d = malloc(32);</a:t>
            </a:r>
          </a:p>
        </p:txBody>
      </p:sp>
      <p:graphicFrame>
        <p:nvGraphicFramePr>
          <p:cNvPr id="6" name="Table 5">
            <a:extLst>
              <a:ext uri="{FF2B5EF4-FFF2-40B4-BE49-F238E27FC236}">
                <a16:creationId xmlns:a16="http://schemas.microsoft.com/office/drawing/2014/main" id="{06FDEEAE-C986-D04E-ABBB-AAE252505287}"/>
              </a:ext>
            </a:extLst>
          </p:cNvPr>
          <p:cNvGraphicFramePr>
            <a:graphicFrameLocks noGrp="1"/>
          </p:cNvGraphicFramePr>
          <p:nvPr/>
        </p:nvGraphicFramePr>
        <p:xfrm>
          <a:off x="849630" y="5105400"/>
          <a:ext cx="10492740" cy="1596030"/>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16</a:t>
                      </a:r>
                    </a:p>
                    <a:p>
                      <a:pPr algn="ct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b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spTree>
    <p:extLst>
      <p:ext uri="{BB962C8B-B14F-4D97-AF65-F5344CB8AC3E}">
        <p14:creationId xmlns:p14="http://schemas.microsoft.com/office/powerpoint/2010/main" val="1572331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a:t>Coalescing</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3810000"/>
          </a:xfrm>
        </p:spPr>
        <p:txBody>
          <a:bodyPr/>
          <a:lstStyle/>
          <a:p>
            <a:pPr marL="0" indent="0">
              <a:buNone/>
            </a:pPr>
            <a:r>
              <a:rPr lang="en-US" dirty="0">
                <a:latin typeface="Consolas" panose="020B0609020204030204" pitchFamily="49" charset="0"/>
                <a:cs typeface="Consolas" panose="020B0609020204030204" pitchFamily="49" charset="0"/>
              </a:rPr>
              <a:t>void *a = malloc(8);</a:t>
            </a:r>
          </a:p>
          <a:p>
            <a:pPr marL="0" indent="0">
              <a:buNone/>
            </a:pPr>
            <a:r>
              <a:rPr lang="en-US" dirty="0">
                <a:latin typeface="Consolas" panose="020B0609020204030204" pitchFamily="49" charset="0"/>
                <a:cs typeface="Consolas" panose="020B0609020204030204" pitchFamily="49" charset="0"/>
              </a:rPr>
              <a:t>void *b = malloc(8);</a:t>
            </a:r>
          </a:p>
          <a:p>
            <a:pPr marL="0" indent="0">
              <a:buNone/>
            </a:pPr>
            <a:r>
              <a:rPr lang="en-US" dirty="0">
                <a:latin typeface="Consolas" panose="020B0609020204030204" pitchFamily="49" charset="0"/>
                <a:cs typeface="Consolas" panose="020B0609020204030204" pitchFamily="49" charset="0"/>
              </a:rPr>
              <a:t>void *c = malloc(16);</a:t>
            </a:r>
          </a:p>
          <a:p>
            <a:pPr marL="0" indent="0">
              <a:buNone/>
            </a:pPr>
            <a:r>
              <a:rPr lang="en-US" dirty="0">
                <a:latin typeface="Consolas" panose="020B0609020204030204" pitchFamily="49" charset="0"/>
                <a:cs typeface="Consolas" panose="020B0609020204030204" pitchFamily="49" charset="0"/>
              </a:rPr>
              <a:t>free(b);</a:t>
            </a:r>
          </a:p>
          <a:p>
            <a:pPr marL="0" indent="0">
              <a:buNone/>
            </a:pPr>
            <a:r>
              <a:rPr lang="en-US" dirty="0">
                <a:latin typeface="Consolas" panose="020B0609020204030204" pitchFamily="49" charset="0"/>
                <a:cs typeface="Consolas" panose="020B0609020204030204" pitchFamily="49" charset="0"/>
              </a:rPr>
              <a:t>free(a);</a:t>
            </a:r>
          </a:p>
          <a:p>
            <a:pPr marL="0" indent="0">
              <a:buNone/>
            </a:pPr>
            <a:r>
              <a:rPr lang="en-US" b="1" dirty="0">
                <a:solidFill>
                  <a:srgbClr val="C00000"/>
                </a:solidFill>
                <a:latin typeface="Consolas" panose="020B0609020204030204" pitchFamily="49" charset="0"/>
                <a:cs typeface="Consolas" panose="020B0609020204030204" pitchFamily="49" charset="0"/>
              </a:rPr>
              <a:t>void *d = malloc(32);</a:t>
            </a:r>
          </a:p>
        </p:txBody>
      </p:sp>
      <p:graphicFrame>
        <p:nvGraphicFramePr>
          <p:cNvPr id="6" name="Table 5">
            <a:extLst>
              <a:ext uri="{FF2B5EF4-FFF2-40B4-BE49-F238E27FC236}">
                <a16:creationId xmlns:a16="http://schemas.microsoft.com/office/drawing/2014/main" id="{06FDEEAE-C986-D04E-ABBB-AAE252505287}"/>
              </a:ext>
            </a:extLst>
          </p:cNvPr>
          <p:cNvGraphicFramePr>
            <a:graphicFrameLocks noGrp="1"/>
          </p:cNvGraphicFramePr>
          <p:nvPr/>
        </p:nvGraphicFramePr>
        <p:xfrm>
          <a:off x="849630" y="5105400"/>
          <a:ext cx="10492740" cy="1596030"/>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16</a:t>
                      </a:r>
                    </a:p>
                    <a:p>
                      <a:pPr algn="ct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b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sp>
        <p:nvSpPr>
          <p:cNvPr id="5" name="Rectangle 4">
            <a:extLst>
              <a:ext uri="{FF2B5EF4-FFF2-40B4-BE49-F238E27FC236}">
                <a16:creationId xmlns:a16="http://schemas.microsoft.com/office/drawing/2014/main" id="{299B6700-0CA6-6343-88E0-82C36C8713EB}"/>
              </a:ext>
            </a:extLst>
          </p:cNvPr>
          <p:cNvSpPr/>
          <p:nvPr/>
        </p:nvSpPr>
        <p:spPr bwMode="auto">
          <a:xfrm>
            <a:off x="6476999" y="1447800"/>
            <a:ext cx="5478137" cy="149027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We have enough memory space, but it is fragmented into free blocks sized from earlier requests!</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
        <p:nvSpPr>
          <p:cNvPr id="7" name="Rectangle 6">
            <a:extLst>
              <a:ext uri="{FF2B5EF4-FFF2-40B4-BE49-F238E27FC236}">
                <a16:creationId xmlns:a16="http://schemas.microsoft.com/office/drawing/2014/main" id="{0BBA436B-6E54-7F49-9940-FDBBB10EA936}"/>
              </a:ext>
            </a:extLst>
          </p:cNvPr>
          <p:cNvSpPr/>
          <p:nvPr/>
        </p:nvSpPr>
        <p:spPr bwMode="auto">
          <a:xfrm>
            <a:off x="6476998" y="3260315"/>
            <a:ext cx="5478137" cy="138788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We’d like to be able to merge adjacent free blocks back together.</a:t>
            </a:r>
          </a:p>
          <a:p>
            <a:pPr algn="l" eaLnBrk="1" hangingPunct="1"/>
            <a:r>
              <a:rPr kumimoji="0" lang="en-US" sz="2800" u="none" strike="noStrike" cap="none" normalizeH="0" baseline="0" dirty="0">
                <a:ln>
                  <a:noFill/>
                </a:ln>
                <a:solidFill>
                  <a:schemeClr val="tx1"/>
                </a:solidFill>
                <a:effectLst/>
                <a:latin typeface="+mn-lt"/>
                <a:cs typeface="Courier New" panose="02070309020205020404" pitchFamily="49" charset="0"/>
              </a:rPr>
              <a:t>How can we do this?</a:t>
            </a:r>
          </a:p>
        </p:txBody>
      </p:sp>
    </p:spTree>
    <p:extLst>
      <p:ext uri="{BB962C8B-B14F-4D97-AF65-F5344CB8AC3E}">
        <p14:creationId xmlns:p14="http://schemas.microsoft.com/office/powerpoint/2010/main" val="129519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a:t>Coalescing</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3810000"/>
          </a:xfrm>
        </p:spPr>
        <p:txBody>
          <a:bodyPr/>
          <a:lstStyle/>
          <a:p>
            <a:pPr marL="0" indent="0">
              <a:buNone/>
            </a:pPr>
            <a:r>
              <a:rPr lang="en-US" dirty="0">
                <a:latin typeface="Consolas" panose="020B0609020204030204" pitchFamily="49" charset="0"/>
                <a:cs typeface="Consolas" panose="020B0609020204030204" pitchFamily="49" charset="0"/>
              </a:rPr>
              <a:t>void *a = malloc(8);</a:t>
            </a:r>
          </a:p>
          <a:p>
            <a:pPr marL="0" indent="0">
              <a:buNone/>
            </a:pPr>
            <a:r>
              <a:rPr lang="en-US" dirty="0">
                <a:latin typeface="Consolas" panose="020B0609020204030204" pitchFamily="49" charset="0"/>
                <a:cs typeface="Consolas" panose="020B0609020204030204" pitchFamily="49" charset="0"/>
              </a:rPr>
              <a:t>void *b = malloc(8);</a:t>
            </a:r>
          </a:p>
          <a:p>
            <a:pPr marL="0" indent="0">
              <a:buNone/>
            </a:pPr>
            <a:r>
              <a:rPr lang="en-US" dirty="0">
                <a:latin typeface="Consolas" panose="020B0609020204030204" pitchFamily="49" charset="0"/>
                <a:cs typeface="Consolas" panose="020B0609020204030204" pitchFamily="49" charset="0"/>
              </a:rPr>
              <a:t>void *c = malloc(16);</a:t>
            </a:r>
          </a:p>
          <a:p>
            <a:pPr marL="0" indent="0">
              <a:buNone/>
            </a:pPr>
            <a:r>
              <a:rPr lang="en-US" dirty="0">
                <a:latin typeface="Consolas" panose="020B0609020204030204" pitchFamily="49" charset="0"/>
                <a:cs typeface="Consolas" panose="020B0609020204030204" pitchFamily="49" charset="0"/>
              </a:rPr>
              <a:t>free(b);</a:t>
            </a:r>
          </a:p>
          <a:p>
            <a:pPr marL="0" indent="0">
              <a:buNone/>
            </a:pPr>
            <a:r>
              <a:rPr lang="en-US" b="1" dirty="0">
                <a:solidFill>
                  <a:srgbClr val="C00000"/>
                </a:solidFill>
                <a:latin typeface="Consolas" panose="020B0609020204030204" pitchFamily="49" charset="0"/>
                <a:cs typeface="Consolas" panose="020B0609020204030204" pitchFamily="49" charset="0"/>
              </a:rPr>
              <a:t>free(a);</a:t>
            </a:r>
          </a:p>
          <a:p>
            <a:pPr marL="0" indent="0">
              <a:buNone/>
            </a:pPr>
            <a:r>
              <a:rPr lang="en-US" dirty="0">
                <a:latin typeface="Consolas" panose="020B0609020204030204" pitchFamily="49" charset="0"/>
                <a:cs typeface="Consolas" panose="020B0609020204030204" pitchFamily="49" charset="0"/>
              </a:rPr>
              <a:t>void *d = malloc(32);</a:t>
            </a:r>
          </a:p>
        </p:txBody>
      </p:sp>
      <p:graphicFrame>
        <p:nvGraphicFramePr>
          <p:cNvPr id="6" name="Table 5">
            <a:extLst>
              <a:ext uri="{FF2B5EF4-FFF2-40B4-BE49-F238E27FC236}">
                <a16:creationId xmlns:a16="http://schemas.microsoft.com/office/drawing/2014/main" id="{06FDEEAE-C986-D04E-ABBB-AAE252505287}"/>
              </a:ext>
            </a:extLst>
          </p:cNvPr>
          <p:cNvGraphicFramePr>
            <a:graphicFrameLocks noGrp="1"/>
          </p:cNvGraphicFramePr>
          <p:nvPr/>
        </p:nvGraphicFramePr>
        <p:xfrm>
          <a:off x="849630" y="5105400"/>
          <a:ext cx="10492740" cy="1596030"/>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16</a:t>
                      </a:r>
                    </a:p>
                    <a:p>
                      <a:pPr algn="ct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b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sp>
        <p:nvSpPr>
          <p:cNvPr id="5" name="Rounded Rectangular Callout 4">
            <a:extLst>
              <a:ext uri="{FF2B5EF4-FFF2-40B4-BE49-F238E27FC236}">
                <a16:creationId xmlns:a16="http://schemas.microsoft.com/office/drawing/2014/main" id="{0305896B-CB89-5B45-8EB7-C16498424181}"/>
              </a:ext>
            </a:extLst>
          </p:cNvPr>
          <p:cNvSpPr/>
          <p:nvPr/>
        </p:nvSpPr>
        <p:spPr>
          <a:xfrm>
            <a:off x="1219200" y="4267200"/>
            <a:ext cx="3276600" cy="1143000"/>
          </a:xfrm>
          <a:prstGeom prst="wedgeRoundRectCallout">
            <a:avLst>
              <a:gd name="adj1" fmla="val -36972"/>
              <a:gd name="adj2" fmla="val 991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Hey, look!  I have a free neighbor.  Let’s be friends! </a:t>
            </a:r>
            <a:r>
              <a:rPr lang="en-US" sz="2400" b="1" dirty="0">
                <a:sym typeface="Wingdings" pitchFamily="2" charset="2"/>
              </a:rPr>
              <a:t></a:t>
            </a:r>
            <a:endParaRPr lang="en-US" sz="2400" b="1" dirty="0"/>
          </a:p>
        </p:txBody>
      </p:sp>
    </p:spTree>
    <p:extLst>
      <p:ext uri="{BB962C8B-B14F-4D97-AF65-F5344CB8AC3E}">
        <p14:creationId xmlns:p14="http://schemas.microsoft.com/office/powerpoint/2010/main" val="39253046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a:t>Coalescing</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3810000"/>
          </a:xfrm>
        </p:spPr>
        <p:txBody>
          <a:bodyPr/>
          <a:lstStyle/>
          <a:p>
            <a:pPr marL="0" indent="0">
              <a:buNone/>
            </a:pPr>
            <a:r>
              <a:rPr lang="en-US" dirty="0">
                <a:latin typeface="Consolas" panose="020B0609020204030204" pitchFamily="49" charset="0"/>
                <a:cs typeface="Consolas" panose="020B0609020204030204" pitchFamily="49" charset="0"/>
              </a:rPr>
              <a:t>void *a = malloc(8);</a:t>
            </a:r>
          </a:p>
          <a:p>
            <a:pPr marL="0" indent="0">
              <a:buNone/>
            </a:pPr>
            <a:r>
              <a:rPr lang="en-US" dirty="0">
                <a:latin typeface="Consolas" panose="020B0609020204030204" pitchFamily="49" charset="0"/>
                <a:cs typeface="Consolas" panose="020B0609020204030204" pitchFamily="49" charset="0"/>
              </a:rPr>
              <a:t>void *b = malloc(8);</a:t>
            </a:r>
          </a:p>
          <a:p>
            <a:pPr marL="0" indent="0">
              <a:buNone/>
            </a:pPr>
            <a:r>
              <a:rPr lang="en-US" dirty="0">
                <a:latin typeface="Consolas" panose="020B0609020204030204" pitchFamily="49" charset="0"/>
                <a:cs typeface="Consolas" panose="020B0609020204030204" pitchFamily="49" charset="0"/>
              </a:rPr>
              <a:t>void *c = malloc(16);</a:t>
            </a:r>
          </a:p>
          <a:p>
            <a:pPr marL="0" indent="0">
              <a:buNone/>
            </a:pPr>
            <a:r>
              <a:rPr lang="en-US" dirty="0">
                <a:latin typeface="Consolas" panose="020B0609020204030204" pitchFamily="49" charset="0"/>
                <a:cs typeface="Consolas" panose="020B0609020204030204" pitchFamily="49" charset="0"/>
              </a:rPr>
              <a:t>free(b);</a:t>
            </a:r>
          </a:p>
          <a:p>
            <a:pPr marL="0" indent="0">
              <a:buNone/>
            </a:pPr>
            <a:r>
              <a:rPr lang="en-US" b="1" dirty="0">
                <a:solidFill>
                  <a:srgbClr val="C00000"/>
                </a:solidFill>
                <a:latin typeface="Consolas" panose="020B0609020204030204" pitchFamily="49" charset="0"/>
                <a:cs typeface="Consolas" panose="020B0609020204030204" pitchFamily="49" charset="0"/>
              </a:rPr>
              <a:t>free(a);</a:t>
            </a:r>
          </a:p>
          <a:p>
            <a:pPr marL="0" indent="0">
              <a:buNone/>
            </a:pPr>
            <a:r>
              <a:rPr lang="en-US" dirty="0">
                <a:latin typeface="Consolas" panose="020B0609020204030204" pitchFamily="49" charset="0"/>
                <a:cs typeface="Consolas" panose="020B0609020204030204" pitchFamily="49" charset="0"/>
              </a:rPr>
              <a:t>void *d = malloc(32);</a:t>
            </a:r>
          </a:p>
        </p:txBody>
      </p:sp>
      <p:graphicFrame>
        <p:nvGraphicFramePr>
          <p:cNvPr id="6" name="Table 5">
            <a:extLst>
              <a:ext uri="{FF2B5EF4-FFF2-40B4-BE49-F238E27FC236}">
                <a16:creationId xmlns:a16="http://schemas.microsoft.com/office/drawing/2014/main" id="{06FDEEAE-C986-D04E-ABBB-AAE252505287}"/>
              </a:ext>
            </a:extLst>
          </p:cNvPr>
          <p:cNvGraphicFramePr>
            <a:graphicFrameLocks noGrp="1"/>
          </p:cNvGraphicFramePr>
          <p:nvPr/>
        </p:nvGraphicFramePr>
        <p:xfrm>
          <a:off x="849630" y="5105400"/>
          <a:ext cx="10492740" cy="1596030"/>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40</a:t>
                      </a:r>
                    </a:p>
                    <a:p>
                      <a:pPr algn="ct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sp>
        <p:nvSpPr>
          <p:cNvPr id="5" name="Rounded Rectangular Callout 4">
            <a:extLst>
              <a:ext uri="{FF2B5EF4-FFF2-40B4-BE49-F238E27FC236}">
                <a16:creationId xmlns:a16="http://schemas.microsoft.com/office/drawing/2014/main" id="{0305896B-CB89-5B45-8EB7-C16498424181}"/>
              </a:ext>
            </a:extLst>
          </p:cNvPr>
          <p:cNvSpPr/>
          <p:nvPr/>
        </p:nvSpPr>
        <p:spPr>
          <a:xfrm>
            <a:off x="1219200" y="4267200"/>
            <a:ext cx="3276600" cy="1143000"/>
          </a:xfrm>
          <a:prstGeom prst="wedgeRoundRectCallout">
            <a:avLst>
              <a:gd name="adj1" fmla="val -36972"/>
              <a:gd name="adj2" fmla="val 991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Hey, look!  I have a free neighbor.  Let’s be friends! </a:t>
            </a:r>
            <a:r>
              <a:rPr lang="en-US" sz="2400" b="1" dirty="0">
                <a:sym typeface="Wingdings" pitchFamily="2" charset="2"/>
              </a:rPr>
              <a:t></a:t>
            </a:r>
            <a:endParaRPr lang="en-US" sz="2400" b="1" dirty="0"/>
          </a:p>
        </p:txBody>
      </p:sp>
    </p:spTree>
    <p:extLst>
      <p:ext uri="{BB962C8B-B14F-4D97-AF65-F5344CB8AC3E}">
        <p14:creationId xmlns:p14="http://schemas.microsoft.com/office/powerpoint/2010/main" val="10652277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a:t>Coalescing</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3810000"/>
          </a:xfrm>
        </p:spPr>
        <p:txBody>
          <a:bodyPr/>
          <a:lstStyle/>
          <a:p>
            <a:pPr marL="0" indent="0">
              <a:buNone/>
            </a:pPr>
            <a:r>
              <a:rPr lang="en-US" dirty="0">
                <a:latin typeface="Consolas" panose="020B0609020204030204" pitchFamily="49" charset="0"/>
                <a:cs typeface="Consolas" panose="020B0609020204030204" pitchFamily="49" charset="0"/>
              </a:rPr>
              <a:t>void *a = malloc(8);</a:t>
            </a:r>
          </a:p>
          <a:p>
            <a:pPr marL="0" indent="0">
              <a:buNone/>
            </a:pPr>
            <a:r>
              <a:rPr lang="en-US" dirty="0">
                <a:latin typeface="Consolas" panose="020B0609020204030204" pitchFamily="49" charset="0"/>
                <a:cs typeface="Consolas" panose="020B0609020204030204" pitchFamily="49" charset="0"/>
              </a:rPr>
              <a:t>void *b = malloc(8);</a:t>
            </a:r>
          </a:p>
          <a:p>
            <a:pPr marL="0" indent="0">
              <a:buNone/>
            </a:pPr>
            <a:r>
              <a:rPr lang="en-US" dirty="0">
                <a:latin typeface="Consolas" panose="020B0609020204030204" pitchFamily="49" charset="0"/>
                <a:cs typeface="Consolas" panose="020B0609020204030204" pitchFamily="49" charset="0"/>
              </a:rPr>
              <a:t>void *c = malloc(16);</a:t>
            </a:r>
          </a:p>
          <a:p>
            <a:pPr marL="0" indent="0">
              <a:buNone/>
            </a:pPr>
            <a:r>
              <a:rPr lang="en-US" dirty="0">
                <a:latin typeface="Consolas" panose="020B0609020204030204" pitchFamily="49" charset="0"/>
                <a:cs typeface="Consolas" panose="020B0609020204030204" pitchFamily="49" charset="0"/>
              </a:rPr>
              <a:t>free(b);</a:t>
            </a:r>
          </a:p>
          <a:p>
            <a:pPr marL="0" indent="0">
              <a:buNone/>
            </a:pPr>
            <a:r>
              <a:rPr lang="en-US" dirty="0">
                <a:latin typeface="Consolas" panose="020B0609020204030204" pitchFamily="49" charset="0"/>
                <a:cs typeface="Consolas" panose="020B0609020204030204" pitchFamily="49" charset="0"/>
              </a:rPr>
              <a:t>free(a);</a:t>
            </a:r>
          </a:p>
          <a:p>
            <a:pPr marL="0" indent="0">
              <a:buNone/>
            </a:pPr>
            <a:r>
              <a:rPr lang="en-US" b="1" dirty="0">
                <a:solidFill>
                  <a:srgbClr val="C00000"/>
                </a:solidFill>
                <a:latin typeface="Consolas" panose="020B0609020204030204" pitchFamily="49" charset="0"/>
                <a:cs typeface="Consolas" panose="020B0609020204030204" pitchFamily="49" charset="0"/>
              </a:rPr>
              <a:t>void *d = malloc(32);</a:t>
            </a:r>
          </a:p>
        </p:txBody>
      </p:sp>
      <p:sp>
        <p:nvSpPr>
          <p:cNvPr id="5" name="Rectangle 4">
            <a:extLst>
              <a:ext uri="{FF2B5EF4-FFF2-40B4-BE49-F238E27FC236}">
                <a16:creationId xmlns:a16="http://schemas.microsoft.com/office/drawing/2014/main" id="{299B6700-0CA6-6343-88E0-82C36C8713EB}"/>
              </a:ext>
            </a:extLst>
          </p:cNvPr>
          <p:cNvSpPr/>
          <p:nvPr/>
        </p:nvSpPr>
        <p:spPr bwMode="auto">
          <a:xfrm>
            <a:off x="6476999" y="1219200"/>
            <a:ext cx="5478137"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The process of combining adjacent free blocks is called </a:t>
            </a:r>
            <a:r>
              <a:rPr lang="en-US" sz="2800" i="1" dirty="0">
                <a:latin typeface="+mn-lt"/>
                <a:cs typeface="Courier New" panose="02070309020205020404" pitchFamily="49" charset="0"/>
              </a:rPr>
              <a:t>coalescing</a:t>
            </a:r>
            <a:r>
              <a:rPr lang="en-US" sz="2800" dirty="0">
                <a:latin typeface="+mn-lt"/>
                <a:cs typeface="Courier New" panose="02070309020205020404" pitchFamily="49" charset="0"/>
              </a:rPr>
              <a:t>.</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
        <p:nvSpPr>
          <p:cNvPr id="7" name="Rectangle 6">
            <a:extLst>
              <a:ext uri="{FF2B5EF4-FFF2-40B4-BE49-F238E27FC236}">
                <a16:creationId xmlns:a16="http://schemas.microsoft.com/office/drawing/2014/main" id="{0BBA436B-6E54-7F49-9940-FDBBB10EA936}"/>
              </a:ext>
            </a:extLst>
          </p:cNvPr>
          <p:cNvSpPr/>
          <p:nvPr/>
        </p:nvSpPr>
        <p:spPr bwMode="auto">
          <a:xfrm>
            <a:off x="6476998" y="2590800"/>
            <a:ext cx="5478137" cy="2286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For your explicit heap allocator, you should coalesce if possible when a block is freed.  </a:t>
            </a:r>
            <a:r>
              <a:rPr lang="en-US" sz="2800" b="1" dirty="0">
                <a:latin typeface="+mn-lt"/>
                <a:cs typeface="Courier New" panose="02070309020205020404" pitchFamily="49" charset="0"/>
              </a:rPr>
              <a:t>You only need to coalesce the most immediate right neighbor.</a:t>
            </a:r>
            <a:endParaRPr kumimoji="0" lang="en-US" sz="2800" b="1" u="none" strike="noStrike" cap="none" normalizeH="0" baseline="0" dirty="0">
              <a:ln>
                <a:noFill/>
              </a:ln>
              <a:solidFill>
                <a:schemeClr val="tx1"/>
              </a:solidFill>
              <a:effectLst/>
              <a:latin typeface="+mn-lt"/>
              <a:cs typeface="Courier New" panose="02070309020205020404" pitchFamily="49" charset="0"/>
            </a:endParaRPr>
          </a:p>
        </p:txBody>
      </p:sp>
      <p:graphicFrame>
        <p:nvGraphicFramePr>
          <p:cNvPr id="8" name="Table 7">
            <a:extLst>
              <a:ext uri="{FF2B5EF4-FFF2-40B4-BE49-F238E27FC236}">
                <a16:creationId xmlns:a16="http://schemas.microsoft.com/office/drawing/2014/main" id="{7AEF7E1C-1A9C-0540-9688-760FA4BE0A33}"/>
              </a:ext>
            </a:extLst>
          </p:cNvPr>
          <p:cNvGraphicFramePr>
            <a:graphicFrameLocks noGrp="1"/>
          </p:cNvGraphicFramePr>
          <p:nvPr/>
        </p:nvGraphicFramePr>
        <p:xfrm>
          <a:off x="849630" y="5105400"/>
          <a:ext cx="10492740" cy="1596030"/>
        </p:xfrm>
        <a:graphic>
          <a:graphicData uri="http://schemas.openxmlformats.org/drawingml/2006/table">
            <a:tbl>
              <a:tblPr firstRow="1" bandRow="1">
                <a:tableStyleId>{2D5ABB26-0587-4C30-8999-92F81FD0307C}</a:tableStyleId>
              </a:tblPr>
              <a:tblGrid>
                <a:gridCol w="1165860">
                  <a:extLst>
                    <a:ext uri="{9D8B030D-6E8A-4147-A177-3AD203B41FA5}">
                      <a16:colId xmlns:a16="http://schemas.microsoft.com/office/drawing/2014/main" val="260455293"/>
                    </a:ext>
                  </a:extLst>
                </a:gridCol>
                <a:gridCol w="1165860">
                  <a:extLst>
                    <a:ext uri="{9D8B030D-6E8A-4147-A177-3AD203B41FA5}">
                      <a16:colId xmlns:a16="http://schemas.microsoft.com/office/drawing/2014/main" val="3091910980"/>
                    </a:ext>
                  </a:extLst>
                </a:gridCol>
                <a:gridCol w="1165860">
                  <a:extLst>
                    <a:ext uri="{9D8B030D-6E8A-4147-A177-3AD203B41FA5}">
                      <a16:colId xmlns:a16="http://schemas.microsoft.com/office/drawing/2014/main" val="1511525729"/>
                    </a:ext>
                  </a:extLst>
                </a:gridCol>
                <a:gridCol w="1165860">
                  <a:extLst>
                    <a:ext uri="{9D8B030D-6E8A-4147-A177-3AD203B41FA5}">
                      <a16:colId xmlns:a16="http://schemas.microsoft.com/office/drawing/2014/main" val="552219943"/>
                    </a:ext>
                  </a:extLst>
                </a:gridCol>
                <a:gridCol w="1165860">
                  <a:extLst>
                    <a:ext uri="{9D8B030D-6E8A-4147-A177-3AD203B41FA5}">
                      <a16:colId xmlns:a16="http://schemas.microsoft.com/office/drawing/2014/main" val="1702535043"/>
                    </a:ext>
                  </a:extLst>
                </a:gridCol>
                <a:gridCol w="1165860">
                  <a:extLst>
                    <a:ext uri="{9D8B030D-6E8A-4147-A177-3AD203B41FA5}">
                      <a16:colId xmlns:a16="http://schemas.microsoft.com/office/drawing/2014/main" val="3608448905"/>
                    </a:ext>
                  </a:extLst>
                </a:gridCol>
                <a:gridCol w="1165860">
                  <a:extLst>
                    <a:ext uri="{9D8B030D-6E8A-4147-A177-3AD203B41FA5}">
                      <a16:colId xmlns:a16="http://schemas.microsoft.com/office/drawing/2014/main" val="1841696702"/>
                    </a:ext>
                  </a:extLst>
                </a:gridCol>
                <a:gridCol w="1165860">
                  <a:extLst>
                    <a:ext uri="{9D8B030D-6E8A-4147-A177-3AD203B41FA5}">
                      <a16:colId xmlns:a16="http://schemas.microsoft.com/office/drawing/2014/main" val="3701989782"/>
                    </a:ext>
                  </a:extLst>
                </a:gridCol>
                <a:gridCol w="1165860">
                  <a:extLst>
                    <a:ext uri="{9D8B030D-6E8A-4147-A177-3AD203B41FA5}">
                      <a16:colId xmlns:a16="http://schemas.microsoft.com/office/drawing/2014/main" val="758963084"/>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40</a:t>
                      </a:r>
                    </a:p>
                    <a:p>
                      <a:pPr algn="ct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spTree>
    <p:extLst>
      <p:ext uri="{BB962C8B-B14F-4D97-AF65-F5344CB8AC3E}">
        <p14:creationId xmlns:p14="http://schemas.microsoft.com/office/powerpoint/2010/main" val="209549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0560E-7B7B-8F44-A10F-D26A4BD0E1BD}"/>
              </a:ext>
            </a:extLst>
          </p:cNvPr>
          <p:cNvSpPr>
            <a:spLocks noGrp="1"/>
          </p:cNvSpPr>
          <p:nvPr>
            <p:ph type="title"/>
          </p:nvPr>
        </p:nvSpPr>
        <p:spPr/>
        <p:txBody>
          <a:bodyPr/>
          <a:lstStyle/>
          <a:p>
            <a:r>
              <a:rPr lang="en-US" dirty="0"/>
              <a:t>Revisiting Our Goals</a:t>
            </a:r>
          </a:p>
        </p:txBody>
      </p:sp>
      <p:sp>
        <p:nvSpPr>
          <p:cNvPr id="3" name="Content Placeholder 2">
            <a:extLst>
              <a:ext uri="{FF2B5EF4-FFF2-40B4-BE49-F238E27FC236}">
                <a16:creationId xmlns:a16="http://schemas.microsoft.com/office/drawing/2014/main" id="{2B63EAD5-A8FF-4247-ABE6-3E4CA425BA90}"/>
              </a:ext>
            </a:extLst>
          </p:cNvPr>
          <p:cNvSpPr>
            <a:spLocks noGrp="1"/>
          </p:cNvSpPr>
          <p:nvPr>
            <p:ph idx="1"/>
          </p:nvPr>
        </p:nvSpPr>
        <p:spPr/>
        <p:txBody>
          <a:bodyPr/>
          <a:lstStyle/>
          <a:p>
            <a:pPr marL="0" indent="0">
              <a:buNone/>
            </a:pPr>
            <a:r>
              <a:rPr lang="en-US" dirty="0"/>
              <a:t>Can we do better?</a:t>
            </a:r>
          </a:p>
          <a:p>
            <a:pPr marL="514350" indent="-514350">
              <a:buFont typeface="+mj-lt"/>
              <a:buAutoNum type="arabicPeriod"/>
            </a:pPr>
            <a:r>
              <a:rPr lang="en-US" dirty="0"/>
              <a:t>Can we avoid searching all blocks for free blocks to reuse?  </a:t>
            </a:r>
            <a:r>
              <a:rPr lang="en-US" b="1" dirty="0"/>
              <a:t>Yes!  We can use a doubly-linked list.</a:t>
            </a:r>
            <a:endParaRPr lang="en-US" dirty="0"/>
          </a:p>
          <a:p>
            <a:pPr marL="514350" indent="-514350">
              <a:buFont typeface="+mj-lt"/>
              <a:buAutoNum type="arabicPeriod"/>
            </a:pPr>
            <a:r>
              <a:rPr lang="en-US" dirty="0"/>
              <a:t>Can we merge adjacent free blocks to keep large spaces available?  </a:t>
            </a:r>
            <a:r>
              <a:rPr lang="en-US" b="1" dirty="0"/>
              <a:t>Yes!  We can coalesce on free().</a:t>
            </a:r>
            <a:endParaRPr lang="en-US" dirty="0"/>
          </a:p>
          <a:p>
            <a:pPr marL="514350" indent="-514350">
              <a:buFont typeface="+mj-lt"/>
              <a:buAutoNum type="arabicPeriod"/>
            </a:pPr>
            <a:r>
              <a:rPr lang="en-US" dirty="0"/>
              <a:t>Can we avoid always copying/moving data during </a:t>
            </a:r>
            <a:r>
              <a:rPr lang="en-US" dirty="0" err="1"/>
              <a:t>realloc</a:t>
            </a:r>
            <a:r>
              <a:rPr lang="en-US" dirty="0"/>
              <a:t>?</a:t>
            </a:r>
          </a:p>
          <a:p>
            <a:endParaRPr lang="en-US" dirty="0"/>
          </a:p>
        </p:txBody>
      </p:sp>
    </p:spTree>
    <p:extLst>
      <p:ext uri="{BB962C8B-B14F-4D97-AF65-F5344CB8AC3E}">
        <p14:creationId xmlns:p14="http://schemas.microsoft.com/office/powerpoint/2010/main" val="407253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0560E-7B7B-8F44-A10F-D26A4BD0E1BD}"/>
              </a:ext>
            </a:extLst>
          </p:cNvPr>
          <p:cNvSpPr>
            <a:spLocks noGrp="1"/>
          </p:cNvSpPr>
          <p:nvPr>
            <p:ph type="title"/>
          </p:nvPr>
        </p:nvSpPr>
        <p:spPr/>
        <p:txBody>
          <a:bodyPr/>
          <a:lstStyle/>
          <a:p>
            <a:r>
              <a:rPr lang="en-US" dirty="0"/>
              <a:t>Revisiting Our Goals</a:t>
            </a:r>
          </a:p>
        </p:txBody>
      </p:sp>
      <p:sp>
        <p:nvSpPr>
          <p:cNvPr id="3" name="Content Placeholder 2">
            <a:extLst>
              <a:ext uri="{FF2B5EF4-FFF2-40B4-BE49-F238E27FC236}">
                <a16:creationId xmlns:a16="http://schemas.microsoft.com/office/drawing/2014/main" id="{2B63EAD5-A8FF-4247-ABE6-3E4CA425BA90}"/>
              </a:ext>
            </a:extLst>
          </p:cNvPr>
          <p:cNvSpPr>
            <a:spLocks noGrp="1"/>
          </p:cNvSpPr>
          <p:nvPr>
            <p:ph idx="1"/>
          </p:nvPr>
        </p:nvSpPr>
        <p:spPr/>
        <p:txBody>
          <a:bodyPr/>
          <a:lstStyle/>
          <a:p>
            <a:pPr marL="0" indent="0">
              <a:buNone/>
            </a:pPr>
            <a:r>
              <a:rPr lang="en-US" dirty="0"/>
              <a:t>Can we do better?</a:t>
            </a:r>
          </a:p>
          <a:p>
            <a:pPr marL="514350" indent="-514350">
              <a:buFont typeface="+mj-lt"/>
              <a:buAutoNum type="arabicPeriod"/>
            </a:pPr>
            <a:r>
              <a:rPr lang="en-US" dirty="0"/>
              <a:t>Can we avoid searching all blocks for free blocks to reuse?  </a:t>
            </a:r>
            <a:r>
              <a:rPr lang="en-US" b="1" dirty="0"/>
              <a:t>Yes!  We can use a doubly-linked list.</a:t>
            </a:r>
            <a:endParaRPr lang="en-US" dirty="0"/>
          </a:p>
          <a:p>
            <a:pPr marL="514350" indent="-514350">
              <a:buFont typeface="+mj-lt"/>
              <a:buAutoNum type="arabicPeriod"/>
            </a:pPr>
            <a:r>
              <a:rPr lang="en-US" dirty="0"/>
              <a:t>Can we merge adjacent free blocks to keep large spaces available?  </a:t>
            </a:r>
            <a:r>
              <a:rPr lang="en-US" b="1" dirty="0"/>
              <a:t>Yes!  We can coalesce on free().</a:t>
            </a:r>
            <a:endParaRPr lang="en-US" dirty="0"/>
          </a:p>
          <a:p>
            <a:pPr marL="514350" indent="-514350">
              <a:buFont typeface="+mj-lt"/>
              <a:buAutoNum type="arabicPeriod"/>
            </a:pPr>
            <a:r>
              <a:rPr lang="en-US" b="1" dirty="0">
                <a:solidFill>
                  <a:srgbClr val="C00000"/>
                </a:solidFill>
              </a:rPr>
              <a:t>Can we avoid always copying/moving data during </a:t>
            </a:r>
            <a:r>
              <a:rPr lang="en-US" b="1" dirty="0" err="1">
                <a:solidFill>
                  <a:srgbClr val="C00000"/>
                </a:solidFill>
              </a:rPr>
              <a:t>realloc</a:t>
            </a:r>
            <a:r>
              <a:rPr lang="en-US" b="1" dirty="0">
                <a:solidFill>
                  <a:srgbClr val="C00000"/>
                </a:solidFill>
              </a:rPr>
              <a:t>?</a:t>
            </a:r>
          </a:p>
          <a:p>
            <a:endParaRPr lang="en-US" dirty="0"/>
          </a:p>
        </p:txBody>
      </p:sp>
    </p:spTree>
    <p:extLst>
      <p:ext uri="{BB962C8B-B14F-4D97-AF65-F5344CB8AC3E}">
        <p14:creationId xmlns:p14="http://schemas.microsoft.com/office/powerpoint/2010/main" val="892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dirty="0">
                <a:solidFill>
                  <a:schemeClr val="bg1">
                    <a:lumMod val="85000"/>
                  </a:schemeClr>
                </a:solidFill>
              </a:rPr>
              <a:t>Recap: the heap</a:t>
            </a:r>
          </a:p>
          <a:p>
            <a:r>
              <a:rPr lang="en-US" dirty="0">
                <a:solidFill>
                  <a:schemeClr val="bg1">
                    <a:lumMod val="85000"/>
                  </a:schemeClr>
                </a:solidFill>
              </a:rPr>
              <a:t>What is a heap allocator? </a:t>
            </a:r>
          </a:p>
          <a:p>
            <a:r>
              <a:rPr lang="en-US" dirty="0">
                <a:solidFill>
                  <a:schemeClr val="bg1">
                    <a:lumMod val="85000"/>
                  </a:schemeClr>
                </a:solidFill>
              </a:rPr>
              <a:t>Heap allocator requirements and goals</a:t>
            </a:r>
          </a:p>
          <a:p>
            <a:r>
              <a:rPr lang="en-US" dirty="0">
                <a:solidFill>
                  <a:schemeClr val="bg1">
                    <a:lumMod val="85000"/>
                  </a:schemeClr>
                </a:solidFill>
              </a:rPr>
              <a:t>Method 1: Bump Allocator</a:t>
            </a:r>
          </a:p>
          <a:p>
            <a:r>
              <a:rPr lang="en-US" b="1" dirty="0">
                <a:solidFill>
                  <a:schemeClr val="bg1">
                    <a:lumMod val="85000"/>
                  </a:schemeClr>
                </a:solidFill>
              </a:rPr>
              <a:t>Break: </a:t>
            </a:r>
            <a:r>
              <a:rPr lang="en-US" dirty="0">
                <a:solidFill>
                  <a:schemeClr val="bg1">
                    <a:lumMod val="85000"/>
                  </a:schemeClr>
                </a:solidFill>
              </a:rPr>
              <a:t>Announcements</a:t>
            </a:r>
            <a:endParaRPr lang="en-US" b="1" dirty="0">
              <a:solidFill>
                <a:schemeClr val="bg1">
                  <a:lumMod val="85000"/>
                </a:schemeClr>
              </a:solidFill>
            </a:endParaRPr>
          </a:p>
          <a:p>
            <a:r>
              <a:rPr lang="en-US" dirty="0">
                <a:solidFill>
                  <a:schemeClr val="bg1">
                    <a:lumMod val="85000"/>
                  </a:schemeClr>
                </a:solidFill>
              </a:rPr>
              <a:t>Method 2: Implicit Free List Allocator</a:t>
            </a:r>
          </a:p>
          <a:p>
            <a:r>
              <a:rPr lang="en-US" dirty="0"/>
              <a:t>Method 3: Explicit Free List Allocator</a:t>
            </a:r>
          </a:p>
          <a:p>
            <a:pPr lvl="1"/>
            <a:r>
              <a:rPr lang="en-US" dirty="0"/>
              <a:t>Explicit Allocator</a:t>
            </a:r>
          </a:p>
          <a:p>
            <a:pPr lvl="1"/>
            <a:r>
              <a:rPr lang="en-US" dirty="0"/>
              <a:t>Coalescing</a:t>
            </a:r>
          </a:p>
          <a:p>
            <a:pPr lvl="1"/>
            <a:r>
              <a:rPr lang="en-US" b="1" dirty="0"/>
              <a:t>In-place </a:t>
            </a:r>
            <a:r>
              <a:rPr lang="en-US" b="1" dirty="0" err="1"/>
              <a:t>Realloc</a:t>
            </a:r>
            <a:endParaRPr lang="en-US" b="1" dirty="0"/>
          </a:p>
          <a:p>
            <a:r>
              <a:rPr lang="en-US" dirty="0">
                <a:solidFill>
                  <a:schemeClr val="bg1">
                    <a:lumMod val="85000"/>
                  </a:schemeClr>
                </a:solidFill>
              </a:rPr>
              <a:t>Optimization</a:t>
            </a:r>
          </a:p>
          <a:p>
            <a:endParaRPr lang="en-US" dirty="0">
              <a:solidFill>
                <a:schemeClr val="bg1">
                  <a:lumMod val="85000"/>
                </a:schemeClr>
              </a:solidFill>
            </a:endParaRPr>
          </a:p>
        </p:txBody>
      </p:sp>
    </p:spTree>
    <p:extLst>
      <p:ext uri="{BB962C8B-B14F-4D97-AF65-F5344CB8AC3E}">
        <p14:creationId xmlns:p14="http://schemas.microsoft.com/office/powerpoint/2010/main" val="38796167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152F-CD74-8A4E-912B-D0E2165CB1DD}"/>
              </a:ext>
            </a:extLst>
          </p:cNvPr>
          <p:cNvSpPr>
            <a:spLocks noGrp="1"/>
          </p:cNvSpPr>
          <p:nvPr>
            <p:ph type="title"/>
          </p:nvPr>
        </p:nvSpPr>
        <p:spPr/>
        <p:txBody>
          <a:bodyPr/>
          <a:lstStyle/>
          <a:p>
            <a:r>
              <a:rPr lang="en-US" dirty="0" err="1"/>
              <a:t>Realloc</a:t>
            </a:r>
            <a:endParaRPr lang="en-US" dirty="0"/>
          </a:p>
        </p:txBody>
      </p:sp>
      <p:sp>
        <p:nvSpPr>
          <p:cNvPr id="3" name="Content Placeholder 2">
            <a:extLst>
              <a:ext uri="{FF2B5EF4-FFF2-40B4-BE49-F238E27FC236}">
                <a16:creationId xmlns:a16="http://schemas.microsoft.com/office/drawing/2014/main" id="{86CE7B9D-160E-E84A-9D07-21A496652029}"/>
              </a:ext>
            </a:extLst>
          </p:cNvPr>
          <p:cNvSpPr>
            <a:spLocks noGrp="1"/>
          </p:cNvSpPr>
          <p:nvPr>
            <p:ph idx="1"/>
          </p:nvPr>
        </p:nvSpPr>
        <p:spPr/>
        <p:txBody>
          <a:bodyPr/>
          <a:lstStyle/>
          <a:p>
            <a:r>
              <a:rPr lang="en-US" dirty="0"/>
              <a:t>For the implicit allocator, we didn’t worry too much about </a:t>
            </a:r>
            <a:r>
              <a:rPr lang="en-US" dirty="0" err="1"/>
              <a:t>realloc</a:t>
            </a:r>
            <a:r>
              <a:rPr lang="en-US" dirty="0"/>
              <a:t>.  We always moved data when they requested a different amount of space.</a:t>
            </a:r>
          </a:p>
          <a:p>
            <a:pPr lvl="1"/>
            <a:r>
              <a:rPr lang="en-US" dirty="0"/>
              <a:t>Note: </a:t>
            </a:r>
            <a:r>
              <a:rPr lang="en-US" dirty="0" err="1"/>
              <a:t>realloc</a:t>
            </a:r>
            <a:r>
              <a:rPr lang="en-US" dirty="0"/>
              <a:t> can grow </a:t>
            </a:r>
            <a:r>
              <a:rPr lang="en-US" i="1" dirty="0"/>
              <a:t>or</a:t>
            </a:r>
            <a:r>
              <a:rPr lang="en-US" dirty="0"/>
              <a:t> shrink the data size.</a:t>
            </a:r>
          </a:p>
          <a:p>
            <a:r>
              <a:rPr lang="en-US" dirty="0"/>
              <a:t>But sometimes we may be able to keep the data in the same place.  How?</a:t>
            </a:r>
          </a:p>
          <a:p>
            <a:pPr lvl="1"/>
            <a:r>
              <a:rPr lang="en-US" b="1" dirty="0"/>
              <a:t>Case 1: </a:t>
            </a:r>
            <a:r>
              <a:rPr lang="en-US" dirty="0"/>
              <a:t>size is growing, but we added padding to the block and can use that</a:t>
            </a:r>
          </a:p>
          <a:p>
            <a:pPr lvl="1"/>
            <a:r>
              <a:rPr lang="en-US" b="1" dirty="0"/>
              <a:t>Case 2:</a:t>
            </a:r>
            <a:r>
              <a:rPr lang="en-US" dirty="0"/>
              <a:t> size is shrinking, so we can use the existing block</a:t>
            </a:r>
          </a:p>
          <a:p>
            <a:pPr lvl="1"/>
            <a:r>
              <a:rPr lang="en-US" b="1" dirty="0"/>
              <a:t>Case 3: </a:t>
            </a:r>
            <a:r>
              <a:rPr lang="en-US" dirty="0"/>
              <a:t>size is growing, and current block isn’t big enough, but adjacent blocks are free.</a:t>
            </a:r>
            <a:endParaRPr lang="en-US" b="1" dirty="0"/>
          </a:p>
        </p:txBody>
      </p:sp>
    </p:spTree>
    <p:extLst>
      <p:ext uri="{BB962C8B-B14F-4D97-AF65-F5344CB8AC3E}">
        <p14:creationId xmlns:p14="http://schemas.microsoft.com/office/powerpoint/2010/main" val="115114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7D8F-F2CA-1D41-9D78-9832014D8D2C}"/>
              </a:ext>
            </a:extLst>
          </p:cNvPr>
          <p:cNvSpPr>
            <a:spLocks noGrp="1"/>
          </p:cNvSpPr>
          <p:nvPr>
            <p:ph type="title"/>
          </p:nvPr>
        </p:nvSpPr>
        <p:spPr/>
        <p:txBody>
          <a:bodyPr/>
          <a:lstStyle/>
          <a:p>
            <a:r>
              <a:rPr lang="en-US" dirty="0" err="1"/>
              <a:t>Realloc</a:t>
            </a:r>
            <a:r>
              <a:rPr lang="en-US" dirty="0"/>
              <a:t>: Growing In Place</a:t>
            </a:r>
          </a:p>
        </p:txBody>
      </p:sp>
      <p:sp>
        <p:nvSpPr>
          <p:cNvPr id="3" name="Content Placeholder 2">
            <a:extLst>
              <a:ext uri="{FF2B5EF4-FFF2-40B4-BE49-F238E27FC236}">
                <a16:creationId xmlns:a16="http://schemas.microsoft.com/office/drawing/2014/main" id="{441D2D7C-918D-6147-A08E-CFCC22081CB9}"/>
              </a:ext>
            </a:extLst>
          </p:cNvPr>
          <p:cNvSpPr>
            <a:spLocks noGrp="1"/>
          </p:cNvSpPr>
          <p:nvPr>
            <p:ph idx="1"/>
          </p:nvPr>
        </p:nvSpPr>
        <p:spPr>
          <a:xfrm>
            <a:off x="152400" y="1295400"/>
            <a:ext cx="11811000" cy="3810000"/>
          </a:xfrm>
        </p:spPr>
        <p:txBody>
          <a:bodyPr/>
          <a:lstStyle/>
          <a:p>
            <a:pPr marL="0" indent="0">
              <a:buNone/>
            </a:pPr>
            <a:r>
              <a:rPr lang="en-US" dirty="0">
                <a:latin typeface="Consolas" panose="020B0609020204030204" pitchFamily="49" charset="0"/>
                <a:cs typeface="Consolas" panose="020B0609020204030204" pitchFamily="49" charset="0"/>
              </a:rPr>
              <a:t>void *a = malloc(42);</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b="1" dirty="0">
                <a:solidFill>
                  <a:srgbClr val="C00000"/>
                </a:solidFill>
                <a:latin typeface="Consolas" panose="020B0609020204030204" pitchFamily="49" charset="0"/>
                <a:cs typeface="Consolas" panose="020B0609020204030204" pitchFamily="49" charset="0"/>
              </a:rPr>
              <a:t>void *b = </a:t>
            </a:r>
            <a:r>
              <a:rPr lang="en-US" b="1" dirty="0" err="1">
                <a:solidFill>
                  <a:srgbClr val="C00000"/>
                </a:solidFill>
                <a:latin typeface="Consolas" panose="020B0609020204030204" pitchFamily="49" charset="0"/>
                <a:cs typeface="Consolas" panose="020B0609020204030204" pitchFamily="49" charset="0"/>
              </a:rPr>
              <a:t>realloc</a:t>
            </a:r>
            <a:r>
              <a:rPr lang="en-US" b="1" dirty="0">
                <a:solidFill>
                  <a:srgbClr val="C00000"/>
                </a:solidFill>
                <a:latin typeface="Consolas" panose="020B0609020204030204" pitchFamily="49" charset="0"/>
                <a:cs typeface="Consolas" panose="020B0609020204030204" pitchFamily="49" charset="0"/>
              </a:rPr>
              <a:t>(a, 48);</a:t>
            </a:r>
          </a:p>
        </p:txBody>
      </p:sp>
      <p:graphicFrame>
        <p:nvGraphicFramePr>
          <p:cNvPr id="6" name="Table 5">
            <a:extLst>
              <a:ext uri="{FF2B5EF4-FFF2-40B4-BE49-F238E27FC236}">
                <a16:creationId xmlns:a16="http://schemas.microsoft.com/office/drawing/2014/main" id="{06FDEEAE-C986-D04E-ABBB-AAE252505287}"/>
              </a:ext>
            </a:extLst>
          </p:cNvPr>
          <p:cNvGraphicFramePr>
            <a:graphicFrameLocks noGrp="1"/>
          </p:cNvGraphicFramePr>
          <p:nvPr/>
        </p:nvGraphicFramePr>
        <p:xfrm>
          <a:off x="849630" y="5105400"/>
          <a:ext cx="10492740" cy="1596030"/>
        </p:xfrm>
        <a:graphic>
          <a:graphicData uri="http://schemas.openxmlformats.org/drawingml/2006/table">
            <a:tbl>
              <a:tblPr firstRow="1" bandRow="1">
                <a:tableStyleId>{2D5ABB26-0587-4C30-8999-92F81FD0307C}</a:tableStyleId>
              </a:tblPr>
              <a:tblGrid>
                <a:gridCol w="1049274">
                  <a:extLst>
                    <a:ext uri="{9D8B030D-6E8A-4147-A177-3AD203B41FA5}">
                      <a16:colId xmlns:a16="http://schemas.microsoft.com/office/drawing/2014/main" val="260455293"/>
                    </a:ext>
                  </a:extLst>
                </a:gridCol>
                <a:gridCol w="1049274">
                  <a:extLst>
                    <a:ext uri="{9D8B030D-6E8A-4147-A177-3AD203B41FA5}">
                      <a16:colId xmlns:a16="http://schemas.microsoft.com/office/drawing/2014/main" val="3091910980"/>
                    </a:ext>
                  </a:extLst>
                </a:gridCol>
                <a:gridCol w="1049274">
                  <a:extLst>
                    <a:ext uri="{9D8B030D-6E8A-4147-A177-3AD203B41FA5}">
                      <a16:colId xmlns:a16="http://schemas.microsoft.com/office/drawing/2014/main" val="1511525729"/>
                    </a:ext>
                  </a:extLst>
                </a:gridCol>
                <a:gridCol w="1049274">
                  <a:extLst>
                    <a:ext uri="{9D8B030D-6E8A-4147-A177-3AD203B41FA5}">
                      <a16:colId xmlns:a16="http://schemas.microsoft.com/office/drawing/2014/main" val="552219943"/>
                    </a:ext>
                  </a:extLst>
                </a:gridCol>
                <a:gridCol w="1049274">
                  <a:extLst>
                    <a:ext uri="{9D8B030D-6E8A-4147-A177-3AD203B41FA5}">
                      <a16:colId xmlns:a16="http://schemas.microsoft.com/office/drawing/2014/main" val="1702535043"/>
                    </a:ext>
                  </a:extLst>
                </a:gridCol>
                <a:gridCol w="1049274">
                  <a:extLst>
                    <a:ext uri="{9D8B030D-6E8A-4147-A177-3AD203B41FA5}">
                      <a16:colId xmlns:a16="http://schemas.microsoft.com/office/drawing/2014/main" val="3608448905"/>
                    </a:ext>
                  </a:extLst>
                </a:gridCol>
                <a:gridCol w="1049274">
                  <a:extLst>
                    <a:ext uri="{9D8B030D-6E8A-4147-A177-3AD203B41FA5}">
                      <a16:colId xmlns:a16="http://schemas.microsoft.com/office/drawing/2014/main" val="1841696702"/>
                    </a:ext>
                  </a:extLst>
                </a:gridCol>
                <a:gridCol w="1049274">
                  <a:extLst>
                    <a:ext uri="{9D8B030D-6E8A-4147-A177-3AD203B41FA5}">
                      <a16:colId xmlns:a16="http://schemas.microsoft.com/office/drawing/2014/main" val="3701989782"/>
                    </a:ext>
                  </a:extLst>
                </a:gridCol>
                <a:gridCol w="1049274">
                  <a:extLst>
                    <a:ext uri="{9D8B030D-6E8A-4147-A177-3AD203B41FA5}">
                      <a16:colId xmlns:a16="http://schemas.microsoft.com/office/drawing/2014/main" val="758963084"/>
                    </a:ext>
                  </a:extLst>
                </a:gridCol>
                <a:gridCol w="1049274">
                  <a:extLst>
                    <a:ext uri="{9D8B030D-6E8A-4147-A177-3AD203B41FA5}">
                      <a16:colId xmlns:a16="http://schemas.microsoft.com/office/drawing/2014/main" val="2208393670"/>
                    </a:ext>
                  </a:extLst>
                </a:gridCol>
              </a:tblGrid>
              <a:tr h="697914">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0x18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0x28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0x38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0x48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0x50</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solidFill>
                            <a:schemeClr val="bg1">
                              <a:lumMod val="50000"/>
                            </a:schemeClr>
                          </a:solidFill>
                          <a:latin typeface="Consolas" panose="020B0609020204030204" pitchFamily="49" charset="0"/>
                          <a:cs typeface="Consolas" panose="020B0609020204030204" pitchFamily="49" charset="0"/>
                        </a:rPr>
                        <a:t>0x58</a:t>
                      </a:r>
                    </a:p>
                  </a:txBody>
                  <a:tcPr marL="166596" marR="166596" marT="83298" marB="832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387185"/>
                  </a:ext>
                </a:extLst>
              </a:tr>
              <a:tr h="697914">
                <a:tc>
                  <a:txBody>
                    <a:bodyPr/>
                    <a:lstStyle/>
                    <a:p>
                      <a:pPr algn="ctr"/>
                      <a:r>
                        <a:rPr lang="en-US" sz="2400" dirty="0"/>
                        <a:t>48</a:t>
                      </a:r>
                    </a:p>
                    <a:p>
                      <a:pPr algn="ctr"/>
                      <a:r>
                        <a:rPr lang="en-US" sz="2400" dirty="0"/>
                        <a:t>Used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 + pad</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Free</a:t>
                      </a:r>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marL="166596" marR="166596" marT="83298" marB="83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8740"/>
                  </a:ext>
                </a:extLst>
              </a:tr>
            </a:tbl>
          </a:graphicData>
        </a:graphic>
      </p:graphicFrame>
      <p:sp>
        <p:nvSpPr>
          <p:cNvPr id="5" name="Rectangle 4">
            <a:extLst>
              <a:ext uri="{FF2B5EF4-FFF2-40B4-BE49-F238E27FC236}">
                <a16:creationId xmlns:a16="http://schemas.microsoft.com/office/drawing/2014/main" id="{7070020D-B75B-B243-BA49-40B52DEA59E0}"/>
              </a:ext>
            </a:extLst>
          </p:cNvPr>
          <p:cNvSpPr/>
          <p:nvPr/>
        </p:nvSpPr>
        <p:spPr bwMode="auto">
          <a:xfrm>
            <a:off x="6483427" y="1307335"/>
            <a:ext cx="5478137" cy="23622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a’s earlier request was too small, so we added padding.  Now they are requesting a larger size we can satisfy with that padding!  So </a:t>
            </a:r>
            <a:r>
              <a:rPr lang="en-US" sz="2800" dirty="0" err="1">
                <a:latin typeface="+mn-lt"/>
                <a:cs typeface="Courier New" panose="02070309020205020404" pitchFamily="49" charset="0"/>
              </a:rPr>
              <a:t>realloc</a:t>
            </a:r>
            <a:r>
              <a:rPr lang="en-US" sz="2800" dirty="0">
                <a:latin typeface="+mn-lt"/>
                <a:cs typeface="Courier New" panose="02070309020205020404" pitchFamily="49" charset="0"/>
              </a:rPr>
              <a:t> can return the same address.</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329892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Default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14941</TotalTime>
  <Words>8845</Words>
  <Application>Microsoft Macintosh PowerPoint</Application>
  <PresentationFormat>Widescreen</PresentationFormat>
  <Paragraphs>1903</Paragraphs>
  <Slides>123</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123</vt:i4>
      </vt:variant>
    </vt:vector>
  </HeadingPairs>
  <TitlesOfParts>
    <vt:vector size="131" baseType="lpstr">
      <vt:lpstr>Andale Mono</vt:lpstr>
      <vt:lpstr>Arial</vt:lpstr>
      <vt:lpstr>Calibri</vt:lpstr>
      <vt:lpstr>Consolas</vt:lpstr>
      <vt:lpstr>Source Sans Pro </vt:lpstr>
      <vt:lpstr>Tahoma</vt:lpstr>
      <vt:lpstr>Verdana</vt:lpstr>
      <vt:lpstr>Default Design</vt:lpstr>
      <vt:lpstr>CS107, Lecture 15 Managing The Heap</vt:lpstr>
      <vt:lpstr>CS107 Topic 7: How do the core malloc/realloc/free memory-allocation operations work?</vt:lpstr>
      <vt:lpstr>How do malloc/realloc/free work?</vt:lpstr>
      <vt:lpstr>Learning Goals</vt:lpstr>
      <vt:lpstr>Plan For Today</vt:lpstr>
      <vt:lpstr>Plan For Today</vt:lpstr>
      <vt:lpstr>The Heap</vt:lpstr>
      <vt:lpstr>The Heap</vt:lpstr>
      <vt:lpstr>Plan For Today</vt:lpstr>
      <vt:lpstr>What is a heap allocator?</vt:lpstr>
      <vt:lpstr>What is a heap allocator?</vt:lpstr>
      <vt:lpstr>What is a heap allocator?</vt:lpstr>
      <vt:lpstr>What is a heap allocator?</vt:lpstr>
      <vt:lpstr>What is a heap allocator?</vt:lpstr>
      <vt:lpstr>What is a heap allocator?</vt:lpstr>
      <vt:lpstr>What is a heap allocator?</vt:lpstr>
      <vt:lpstr>What is a heap allocator?</vt:lpstr>
      <vt:lpstr>What is a heap allocator?</vt:lpstr>
      <vt:lpstr>What is a heap allocator?</vt:lpstr>
      <vt:lpstr>What is a heap allocator?</vt:lpstr>
      <vt:lpstr>What is a heap allocator?</vt:lpstr>
      <vt:lpstr>Plan For Today</vt:lpstr>
      <vt:lpstr>You Are the “Heap Hotel Concierge”</vt:lpstr>
      <vt:lpstr>Heap Allocator Functions</vt:lpstr>
      <vt:lpstr>Heap Allocator Requirements</vt:lpstr>
      <vt:lpstr>Heap Allocator Requirements</vt:lpstr>
      <vt:lpstr>Heap Allocator Requirements</vt:lpstr>
      <vt:lpstr>Heap Allocator Requirements</vt:lpstr>
      <vt:lpstr>Heap Allocator Requirements</vt:lpstr>
      <vt:lpstr>Heap Allocator Requirements</vt:lpstr>
      <vt:lpstr>Heap Allocator Goals</vt:lpstr>
      <vt:lpstr>Utilization</vt:lpstr>
      <vt:lpstr>Utilization</vt:lpstr>
      <vt:lpstr>Heap Allocator Goals</vt:lpstr>
      <vt:lpstr>Plan For Today</vt:lpstr>
      <vt:lpstr>Bump Allocator</vt:lpstr>
      <vt:lpstr>Bump Allocator</vt:lpstr>
      <vt:lpstr>Bump Allocator</vt:lpstr>
      <vt:lpstr>Bump Allocator</vt:lpstr>
      <vt:lpstr>Bump Allocator</vt:lpstr>
      <vt:lpstr>Bump Allocator</vt:lpstr>
      <vt:lpstr>Bump Allocator</vt:lpstr>
      <vt:lpstr>Bump Allocator</vt:lpstr>
      <vt:lpstr>Summary: Bump Allocator</vt:lpstr>
      <vt:lpstr>Plan For Today</vt:lpstr>
      <vt:lpstr>Announcements</vt:lpstr>
      <vt:lpstr>Break-time thoughts: can we do better?</vt:lpstr>
      <vt:lpstr>Plan For Today</vt:lpstr>
      <vt:lpstr>Implicit Free List Allocator</vt:lpstr>
      <vt:lpstr>Implicit Free List Allocator</vt:lpstr>
      <vt:lpstr>Implicit Free List Allocator</vt:lpstr>
      <vt:lpstr>Implicit Free List Allocator</vt:lpstr>
      <vt:lpstr>Implicit Free List Allocator</vt:lpstr>
      <vt:lpstr>Implicit Free List Allocator</vt:lpstr>
      <vt:lpstr>Implicit Free List Allocator</vt:lpstr>
      <vt:lpstr>Implicit Free List Allocator</vt:lpstr>
      <vt:lpstr>Implicit Free List Allocator</vt:lpstr>
      <vt:lpstr>Implicit Free List Allocator</vt:lpstr>
      <vt:lpstr>Representing Headers</vt:lpstr>
      <vt:lpstr>Implicit Free List Allocator</vt:lpstr>
      <vt:lpstr>Revisiting Our Goals</vt:lpstr>
      <vt:lpstr>Assignment 7: Implicit Allocator</vt:lpstr>
      <vt:lpstr>Coalescing</vt:lpstr>
      <vt:lpstr>In-Place Realloc</vt:lpstr>
      <vt:lpstr>In-Place Realloc</vt:lpstr>
      <vt:lpstr>In-Place Realloc</vt:lpstr>
      <vt:lpstr>Summary: Implicit Allocator</vt:lpstr>
      <vt:lpstr>Plan For Today</vt:lpstr>
      <vt:lpstr>Plan For Today</vt:lpstr>
      <vt:lpstr>Can We Do Better?</vt:lpstr>
      <vt:lpstr>Can We Do Better?</vt:lpstr>
      <vt:lpstr>Can We Do Better?</vt:lpstr>
      <vt:lpstr>Can We Do Better?</vt:lpstr>
      <vt:lpstr>Can We Do Better?</vt:lpstr>
      <vt:lpstr>Can We Do Better?</vt:lpstr>
      <vt:lpstr>Can We Do Better?</vt:lpstr>
      <vt:lpstr>Can We Do Better?</vt:lpstr>
      <vt:lpstr>Can We Do Better?</vt:lpstr>
      <vt:lpstr>Can We Do Better?</vt:lpstr>
      <vt:lpstr>Explicit Free List Allocator</vt:lpstr>
      <vt:lpstr>Explicit Free List Allocator</vt:lpstr>
      <vt:lpstr>Revisiting Our Goals</vt:lpstr>
      <vt:lpstr>Revisiting Our Goals</vt:lpstr>
      <vt:lpstr>Plan For Today</vt:lpstr>
      <vt:lpstr>Coalescing</vt:lpstr>
      <vt:lpstr>Coalescing</vt:lpstr>
      <vt:lpstr>Coalescing</vt:lpstr>
      <vt:lpstr>Coalescing</vt:lpstr>
      <vt:lpstr>Coalescing</vt:lpstr>
      <vt:lpstr>Coalescing</vt:lpstr>
      <vt:lpstr>Coalescing</vt:lpstr>
      <vt:lpstr>Coalescing</vt:lpstr>
      <vt:lpstr>Coalescing</vt:lpstr>
      <vt:lpstr>Coalescing</vt:lpstr>
      <vt:lpstr>Revisiting Our Goals</vt:lpstr>
      <vt:lpstr>Revisiting Our Goals</vt:lpstr>
      <vt:lpstr>Plan For Today</vt:lpstr>
      <vt:lpstr>Realloc</vt:lpstr>
      <vt:lpstr>Realloc: Growing In Place</vt:lpstr>
      <vt:lpstr>Realloc: Growing In Place</vt:lpstr>
      <vt:lpstr>Realloc: Growing In Place</vt:lpstr>
      <vt:lpstr>Realloc: Growing In Place</vt:lpstr>
      <vt:lpstr>Realloc: Growing In Place</vt:lpstr>
      <vt:lpstr>Realloc: Growing In Place</vt:lpstr>
      <vt:lpstr>Realloc: Growing In Place</vt:lpstr>
      <vt:lpstr>Realloc: Growing In Place</vt:lpstr>
      <vt:lpstr>Realloc</vt:lpstr>
      <vt:lpstr>Assignment 7: Explicit Allocator</vt:lpstr>
      <vt:lpstr>Plan For Today</vt:lpstr>
      <vt:lpstr>Optimization</vt:lpstr>
      <vt:lpstr>Optimization</vt:lpstr>
      <vt:lpstr>GCC Optimization</vt:lpstr>
      <vt:lpstr>Example: Matrix Multiplication</vt:lpstr>
      <vt:lpstr>GCC Optimizations</vt:lpstr>
      <vt:lpstr>GCC Optimizations</vt:lpstr>
      <vt:lpstr>Constant Folding</vt:lpstr>
      <vt:lpstr>Constant Folding</vt:lpstr>
      <vt:lpstr>Constant Folding: Before (-O0)</vt:lpstr>
      <vt:lpstr>Constant Folding: After (-O2)</vt:lpstr>
      <vt:lpstr>Common Sub-Expression Elimination</vt:lpstr>
      <vt:lpstr>Strength Reduction</vt:lpstr>
      <vt:lpstr>Assignment 7: Optimization</vt:lpstr>
      <vt:lpstr>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106A Lecture Slides</dc:title>
  <dc:creator/>
  <cp:keywords/>
  <dc:description/>
  <cp:lastModifiedBy>Nicholas Paul Troccoli</cp:lastModifiedBy>
  <cp:revision>1710</cp:revision>
  <cp:lastPrinted>2019-02-25T20:25:34Z</cp:lastPrinted>
  <dcterms:created xsi:type="dcterms:W3CDTF">2008-06-28T20:57:21Z</dcterms:created>
  <dcterms:modified xsi:type="dcterms:W3CDTF">2019-05-24T19:15:53Z</dcterms:modified>
</cp:coreProperties>
</file>